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86"/>
  </p:notesMasterIdLst>
  <p:handoutMasterIdLst>
    <p:handoutMasterId r:id="rId87"/>
  </p:handoutMasterIdLst>
  <p:sldIdLst>
    <p:sldId id="435" r:id="rId2"/>
    <p:sldId id="301" r:id="rId3"/>
    <p:sldId id="284" r:id="rId4"/>
    <p:sldId id="297" r:id="rId5"/>
    <p:sldId id="310" r:id="rId6"/>
    <p:sldId id="316" r:id="rId7"/>
    <p:sldId id="357" r:id="rId8"/>
    <p:sldId id="319" r:id="rId9"/>
    <p:sldId id="303" r:id="rId10"/>
    <p:sldId id="440" r:id="rId11"/>
    <p:sldId id="353" r:id="rId12"/>
    <p:sldId id="352" r:id="rId13"/>
    <p:sldId id="441" r:id="rId14"/>
    <p:sldId id="443" r:id="rId15"/>
    <p:sldId id="446" r:id="rId16"/>
    <p:sldId id="448" r:id="rId17"/>
    <p:sldId id="449" r:id="rId18"/>
    <p:sldId id="450" r:id="rId19"/>
    <p:sldId id="453" r:id="rId20"/>
    <p:sldId id="456" r:id="rId21"/>
    <p:sldId id="457" r:id="rId22"/>
    <p:sldId id="459" r:id="rId23"/>
    <p:sldId id="460" r:id="rId24"/>
    <p:sldId id="461" r:id="rId25"/>
    <p:sldId id="462" r:id="rId26"/>
    <p:sldId id="465" r:id="rId27"/>
    <p:sldId id="466" r:id="rId28"/>
    <p:sldId id="467" r:id="rId29"/>
    <p:sldId id="471" r:id="rId30"/>
    <p:sldId id="473" r:id="rId31"/>
    <p:sldId id="474" r:id="rId32"/>
    <p:sldId id="475" r:id="rId33"/>
    <p:sldId id="476" r:id="rId34"/>
    <p:sldId id="479" r:id="rId35"/>
    <p:sldId id="355" r:id="rId36"/>
    <p:sldId id="305" r:id="rId37"/>
    <p:sldId id="484" r:id="rId38"/>
    <p:sldId id="370" r:id="rId39"/>
    <p:sldId id="288" r:id="rId40"/>
    <p:sldId id="307" r:id="rId41"/>
    <p:sldId id="517" r:id="rId42"/>
    <p:sldId id="348" r:id="rId43"/>
    <p:sldId id="347" r:id="rId44"/>
    <p:sldId id="323" r:id="rId45"/>
    <p:sldId id="518" r:id="rId46"/>
    <p:sldId id="312" r:id="rId47"/>
    <p:sldId id="485" r:id="rId48"/>
    <p:sldId id="482" r:id="rId49"/>
    <p:sldId id="317" r:id="rId50"/>
    <p:sldId id="289" r:id="rId51"/>
    <p:sldId id="330" r:id="rId52"/>
    <p:sldId id="335" r:id="rId53"/>
    <p:sldId id="329" r:id="rId54"/>
    <p:sldId id="290" r:id="rId55"/>
    <p:sldId id="320" r:id="rId56"/>
    <p:sldId id="570" r:id="rId57"/>
    <p:sldId id="332" r:id="rId58"/>
    <p:sldId id="334" r:id="rId59"/>
    <p:sldId id="333" r:id="rId60"/>
    <p:sldId id="349" r:id="rId61"/>
    <p:sldId id="346" r:id="rId62"/>
    <p:sldId id="350" r:id="rId63"/>
    <p:sldId id="292" r:id="rId64"/>
    <p:sldId id="327" r:id="rId65"/>
    <p:sldId id="336" r:id="rId66"/>
    <p:sldId id="337" r:id="rId67"/>
    <p:sldId id="338" r:id="rId68"/>
    <p:sldId id="535" r:id="rId69"/>
    <p:sldId id="342" r:id="rId70"/>
    <p:sldId id="554" r:id="rId71"/>
    <p:sldId id="537" r:id="rId72"/>
    <p:sldId id="538" r:id="rId73"/>
    <p:sldId id="539" r:id="rId74"/>
    <p:sldId id="542" r:id="rId75"/>
    <p:sldId id="545" r:id="rId76"/>
    <p:sldId id="546" r:id="rId77"/>
    <p:sldId id="579" r:id="rId78"/>
    <p:sldId id="548" r:id="rId79"/>
    <p:sldId id="582" r:id="rId80"/>
    <p:sldId id="555" r:id="rId81"/>
    <p:sldId id="556" r:id="rId82"/>
    <p:sldId id="566" r:id="rId83"/>
    <p:sldId id="343" r:id="rId84"/>
    <p:sldId id="567" r:id="rId85"/>
  </p:sldIdLst>
  <p:sldSz cx="9144000" cy="6858000" type="screen4x3"/>
  <p:notesSz cx="6877050" cy="916305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2BB4"/>
    <a:srgbClr val="0033CC"/>
    <a:srgbClr val="FF9900"/>
    <a:srgbClr val="FFFFCC"/>
    <a:srgbClr val="CC9900"/>
    <a:srgbClr val="663300"/>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6" autoAdjust="0"/>
    <p:restoredTop sz="94621" autoAdjust="0"/>
  </p:normalViewPr>
  <p:slideViewPr>
    <p:cSldViewPr>
      <p:cViewPr varScale="1">
        <p:scale>
          <a:sx n="68" d="100"/>
          <a:sy n="68" d="100"/>
        </p:scale>
        <p:origin x="1440" y="7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126" d="100"/>
        <a:sy n="126" d="100"/>
      </p:scale>
      <p:origin x="0" y="4098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_rels/viewProps.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slide" Target="slides/slide38.xml"/><Relationship Id="rId1"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3F6E6F82-43DF-4D7F-BECD-545F0AE0138F}"/>
              </a:ext>
            </a:extLst>
          </p:cNvPr>
          <p:cNvSpPr>
            <a:spLocks noGrp="1" noChangeArrowheads="1"/>
          </p:cNvSpPr>
          <p:nvPr>
            <p:ph type="hdr" sz="quarter"/>
          </p:nvPr>
        </p:nvSpPr>
        <p:spPr bwMode="auto">
          <a:xfrm>
            <a:off x="0" y="0"/>
            <a:ext cx="2979738"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t" anchorCtr="0" compatLnSpc="1">
            <a:prstTxWarp prst="textNoShape">
              <a:avLst/>
            </a:prstTxWarp>
          </a:bodyPr>
          <a:lstStyle>
            <a:lvl1pPr defTabSz="915988">
              <a:defRPr sz="1200">
                <a:latin typeface="Times New Roman" pitchFamily="18" charset="0"/>
              </a:defRPr>
            </a:lvl1pPr>
          </a:lstStyle>
          <a:p>
            <a:pPr>
              <a:defRPr/>
            </a:pPr>
            <a:endParaRPr lang="en-US" altLang="el-GR"/>
          </a:p>
        </p:txBody>
      </p:sp>
      <p:sp>
        <p:nvSpPr>
          <p:cNvPr id="76803" name="Rectangle 3">
            <a:extLst>
              <a:ext uri="{FF2B5EF4-FFF2-40B4-BE49-F238E27FC236}">
                <a16:creationId xmlns:a16="http://schemas.microsoft.com/office/drawing/2014/main" id="{15C29B9D-E231-4419-B72F-879EC16CA204}"/>
              </a:ext>
            </a:extLst>
          </p:cNvPr>
          <p:cNvSpPr>
            <a:spLocks noGrp="1" noChangeArrowheads="1"/>
          </p:cNvSpPr>
          <p:nvPr>
            <p:ph type="dt" sz="quarter" idx="1"/>
          </p:nvPr>
        </p:nvSpPr>
        <p:spPr bwMode="auto">
          <a:xfrm>
            <a:off x="3897313" y="0"/>
            <a:ext cx="2979737"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t" anchorCtr="0" compatLnSpc="1">
            <a:prstTxWarp prst="textNoShape">
              <a:avLst/>
            </a:prstTxWarp>
          </a:bodyPr>
          <a:lstStyle>
            <a:lvl1pPr algn="r" defTabSz="915988">
              <a:defRPr sz="1200">
                <a:latin typeface="Times New Roman" pitchFamily="18" charset="0"/>
              </a:defRPr>
            </a:lvl1pPr>
          </a:lstStyle>
          <a:p>
            <a:pPr>
              <a:defRPr/>
            </a:pPr>
            <a:endParaRPr lang="en-US" altLang="el-GR"/>
          </a:p>
        </p:txBody>
      </p:sp>
      <p:sp>
        <p:nvSpPr>
          <p:cNvPr id="76804" name="Rectangle 4">
            <a:extLst>
              <a:ext uri="{FF2B5EF4-FFF2-40B4-BE49-F238E27FC236}">
                <a16:creationId xmlns:a16="http://schemas.microsoft.com/office/drawing/2014/main" id="{A89D719B-0D7B-43C2-B038-A5CEBBD64A0B}"/>
              </a:ext>
            </a:extLst>
          </p:cNvPr>
          <p:cNvSpPr>
            <a:spLocks noGrp="1" noChangeArrowheads="1"/>
          </p:cNvSpPr>
          <p:nvPr>
            <p:ph type="ftr" sz="quarter" idx="2"/>
          </p:nvPr>
        </p:nvSpPr>
        <p:spPr bwMode="auto">
          <a:xfrm>
            <a:off x="0" y="8704263"/>
            <a:ext cx="2979738"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b" anchorCtr="0" compatLnSpc="1">
            <a:prstTxWarp prst="textNoShape">
              <a:avLst/>
            </a:prstTxWarp>
          </a:bodyPr>
          <a:lstStyle>
            <a:lvl1pPr defTabSz="915988">
              <a:defRPr sz="1200">
                <a:latin typeface="Times New Roman" pitchFamily="18" charset="0"/>
              </a:defRPr>
            </a:lvl1pPr>
          </a:lstStyle>
          <a:p>
            <a:pPr>
              <a:defRPr/>
            </a:pPr>
            <a:endParaRPr lang="en-US" altLang="el-GR"/>
          </a:p>
        </p:txBody>
      </p:sp>
      <p:sp>
        <p:nvSpPr>
          <p:cNvPr id="76805" name="Rectangle 5">
            <a:extLst>
              <a:ext uri="{FF2B5EF4-FFF2-40B4-BE49-F238E27FC236}">
                <a16:creationId xmlns:a16="http://schemas.microsoft.com/office/drawing/2014/main" id="{BD842552-001D-4EC2-8515-DB2A8B6875CD}"/>
              </a:ext>
            </a:extLst>
          </p:cNvPr>
          <p:cNvSpPr>
            <a:spLocks noGrp="1" noChangeArrowheads="1"/>
          </p:cNvSpPr>
          <p:nvPr>
            <p:ph type="sldNum" sz="quarter" idx="3"/>
          </p:nvPr>
        </p:nvSpPr>
        <p:spPr bwMode="auto">
          <a:xfrm>
            <a:off x="3897313" y="8704263"/>
            <a:ext cx="2979737"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650" tIns="45825" rIns="91650" bIns="45825" numCol="1" anchor="b" anchorCtr="0" compatLnSpc="1">
            <a:prstTxWarp prst="textNoShape">
              <a:avLst/>
            </a:prstTxWarp>
          </a:bodyPr>
          <a:lstStyle>
            <a:lvl1pPr algn="r" defTabSz="915988">
              <a:defRPr sz="1200">
                <a:latin typeface="Times New Roman" panose="02020603050405020304" pitchFamily="18" charset="0"/>
              </a:defRPr>
            </a:lvl1pPr>
          </a:lstStyle>
          <a:p>
            <a:fld id="{08B145B4-FD0F-46EC-BB62-0D59DC5C51EA}" type="slidenum">
              <a:rPr lang="en-US" altLang="el-GR"/>
              <a:pPr/>
              <a:t>‹#›</a:t>
            </a:fld>
            <a:endParaRPr lang="en-US" alt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5AB234E-D039-4711-9838-833F2AE8DCCC}"/>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US" altLang="el-GR"/>
          </a:p>
        </p:txBody>
      </p:sp>
      <p:sp>
        <p:nvSpPr>
          <p:cNvPr id="79875" name="Rectangle 3">
            <a:extLst>
              <a:ext uri="{FF2B5EF4-FFF2-40B4-BE49-F238E27FC236}">
                <a16:creationId xmlns:a16="http://schemas.microsoft.com/office/drawing/2014/main" id="{0BF06059-01A0-420E-AFA7-9995ECF26272}"/>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US" altLang="el-GR"/>
          </a:p>
        </p:txBody>
      </p:sp>
      <p:sp>
        <p:nvSpPr>
          <p:cNvPr id="117764" name="Rectangle 4">
            <a:extLst>
              <a:ext uri="{FF2B5EF4-FFF2-40B4-BE49-F238E27FC236}">
                <a16:creationId xmlns:a16="http://schemas.microsoft.com/office/drawing/2014/main" id="{CDEF6093-E0A6-4AB1-AEF7-7FAE4BC4B83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a:extLst>
              <a:ext uri="{FF2B5EF4-FFF2-40B4-BE49-F238E27FC236}">
                <a16:creationId xmlns:a16="http://schemas.microsoft.com/office/drawing/2014/main" id="{4C5B0EA3-2B0E-4AE6-B262-17F8CB1EE077}"/>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l-GR" noProof="0"/>
              <a:t>Click to edit Master text styles</a:t>
            </a:r>
          </a:p>
          <a:p>
            <a:pPr lvl="1"/>
            <a:r>
              <a:rPr lang="en-US" altLang="el-GR" noProof="0"/>
              <a:t>Second level</a:t>
            </a:r>
          </a:p>
          <a:p>
            <a:pPr lvl="2"/>
            <a:r>
              <a:rPr lang="en-US" altLang="el-GR" noProof="0"/>
              <a:t>Third level</a:t>
            </a:r>
          </a:p>
          <a:p>
            <a:pPr lvl="3"/>
            <a:r>
              <a:rPr lang="en-US" altLang="el-GR" noProof="0"/>
              <a:t>Fourth level</a:t>
            </a:r>
          </a:p>
          <a:p>
            <a:pPr lvl="4"/>
            <a:r>
              <a:rPr lang="en-US" altLang="el-GR" noProof="0"/>
              <a:t>Fifth level</a:t>
            </a:r>
          </a:p>
        </p:txBody>
      </p:sp>
      <p:sp>
        <p:nvSpPr>
          <p:cNvPr id="79878" name="Rectangle 6">
            <a:extLst>
              <a:ext uri="{FF2B5EF4-FFF2-40B4-BE49-F238E27FC236}">
                <a16:creationId xmlns:a16="http://schemas.microsoft.com/office/drawing/2014/main" id="{677E9EDF-D05C-45CF-AE8A-076258D76FE5}"/>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US" altLang="el-GR"/>
          </a:p>
        </p:txBody>
      </p:sp>
      <p:sp>
        <p:nvSpPr>
          <p:cNvPr id="79879" name="Rectangle 7">
            <a:extLst>
              <a:ext uri="{FF2B5EF4-FFF2-40B4-BE49-F238E27FC236}">
                <a16:creationId xmlns:a16="http://schemas.microsoft.com/office/drawing/2014/main" id="{E184044D-0434-4A49-8343-928EBE5F45BC}"/>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anose="02020603050405020304" pitchFamily="18" charset="0"/>
              </a:defRPr>
            </a:lvl1pPr>
          </a:lstStyle>
          <a:p>
            <a:fld id="{E02D5646-18F1-4385-A2F4-711F552491B0}" type="slidenum">
              <a:rPr lang="en-US" altLang="el-GR"/>
              <a:pPr/>
              <a:t>‹#›</a:t>
            </a:fld>
            <a:endParaRPr lang="en-US" alt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a:extLst>
              <a:ext uri="{FF2B5EF4-FFF2-40B4-BE49-F238E27FC236}">
                <a16:creationId xmlns:a16="http://schemas.microsoft.com/office/drawing/2014/main" id="{CD5EE26B-53D9-40B3-8FAA-B4AB85CCA21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5281F38B-EEC5-4ECC-A15F-7321A3E8D941}" type="slidenum">
              <a:rPr lang="en-US" altLang="el-GR"/>
              <a:pPr eaLnBrk="1" hangingPunct="1">
                <a:spcBef>
                  <a:spcPct val="0"/>
                </a:spcBef>
              </a:pPr>
              <a:t>1</a:t>
            </a:fld>
            <a:endParaRPr lang="en-US" altLang="el-GR"/>
          </a:p>
        </p:txBody>
      </p:sp>
      <p:sp>
        <p:nvSpPr>
          <p:cNvPr id="118787" name="Rectangle 2">
            <a:extLst>
              <a:ext uri="{FF2B5EF4-FFF2-40B4-BE49-F238E27FC236}">
                <a16:creationId xmlns:a16="http://schemas.microsoft.com/office/drawing/2014/main" id="{9D046F7A-DC7D-4756-97D6-77EC3F5E4693}"/>
              </a:ext>
            </a:extLst>
          </p:cNvPr>
          <p:cNvSpPr>
            <a:spLocks noGrp="1" noRot="1" noChangeAspect="1" noChangeArrowheads="1" noTextEdit="1"/>
          </p:cNvSpPr>
          <p:nvPr>
            <p:ph type="sldImg"/>
          </p:nvPr>
        </p:nvSpPr>
        <p:spPr>
          <a:ln/>
        </p:spPr>
      </p:sp>
      <p:sp>
        <p:nvSpPr>
          <p:cNvPr id="118788" name="Rectangle 3">
            <a:extLst>
              <a:ext uri="{FF2B5EF4-FFF2-40B4-BE49-F238E27FC236}">
                <a16:creationId xmlns:a16="http://schemas.microsoft.com/office/drawing/2014/main" id="{203BFDBA-C497-4795-8FEB-307882590983}"/>
              </a:ext>
            </a:extLst>
          </p:cNvPr>
          <p:cNvSpPr>
            <a:spLocks noGrp="1" noChangeArrowheads="1"/>
          </p:cNvSpPr>
          <p:nvPr>
            <p:ph type="body" idx="1"/>
          </p:nvPr>
        </p:nvSpPr>
        <p:spPr>
          <a:noFill/>
        </p:spPr>
        <p:txBody>
          <a:bodyPr/>
          <a:lstStyle/>
          <a:p>
            <a:pPr eaLnBrk="1" hangingPunct="1"/>
            <a:endParaRPr lang="el-GR" altLang="el-G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a:extLst>
              <a:ext uri="{FF2B5EF4-FFF2-40B4-BE49-F238E27FC236}">
                <a16:creationId xmlns:a16="http://schemas.microsoft.com/office/drawing/2014/main" id="{11DB2AC6-E5F1-46AE-89E7-D6E14D3F00A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86D3B44-637B-46FC-9718-10B641D3BDE1}" type="slidenum">
              <a:rPr lang="en-GB" altLang="el-GR"/>
              <a:pPr eaLnBrk="1" hangingPunct="1">
                <a:spcBef>
                  <a:spcPct val="0"/>
                </a:spcBef>
              </a:pPr>
              <a:t>20</a:t>
            </a:fld>
            <a:endParaRPr lang="en-GB" altLang="el-GR"/>
          </a:p>
        </p:txBody>
      </p:sp>
      <p:sp>
        <p:nvSpPr>
          <p:cNvPr id="128003" name="Rectangle 2">
            <a:extLst>
              <a:ext uri="{FF2B5EF4-FFF2-40B4-BE49-F238E27FC236}">
                <a16:creationId xmlns:a16="http://schemas.microsoft.com/office/drawing/2014/main" id="{9D3D76DE-E518-4715-8FEB-A3C4751458A4}"/>
              </a:ext>
            </a:extLst>
          </p:cNvPr>
          <p:cNvSpPr>
            <a:spLocks noGrp="1" noRot="1" noChangeAspect="1" noChangeArrowheads="1" noTextEdit="1"/>
          </p:cNvSpPr>
          <p:nvPr>
            <p:ph type="sldImg"/>
          </p:nvPr>
        </p:nvSpPr>
        <p:spPr>
          <a:ln/>
        </p:spPr>
      </p:sp>
      <p:sp>
        <p:nvSpPr>
          <p:cNvPr id="128004" name="Rectangle 3">
            <a:extLst>
              <a:ext uri="{FF2B5EF4-FFF2-40B4-BE49-F238E27FC236}">
                <a16:creationId xmlns:a16="http://schemas.microsoft.com/office/drawing/2014/main" id="{BFA59A15-9598-4D43-9BEF-36CE901FA28D}"/>
              </a:ext>
            </a:extLst>
          </p:cNvPr>
          <p:cNvSpPr>
            <a:spLocks noGrp="1" noChangeArrowheads="1"/>
          </p:cNvSpPr>
          <p:nvPr>
            <p:ph type="body" idx="1"/>
          </p:nvPr>
        </p:nvSpPr>
        <p:spPr>
          <a:noFill/>
        </p:spPr>
        <p:txBody>
          <a:bodyPr/>
          <a:lstStyle/>
          <a:p>
            <a:pPr eaLnBrk="1" hangingPunct="1"/>
            <a:r>
              <a:rPr lang="el-GR" altLang="el-GR"/>
              <a:t>16   Πρέπει να λαμβάνονται ωρισμένες προφυλάξεις</a:t>
            </a:r>
            <a:endParaRPr lang="en-GB" alt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a:extLst>
              <a:ext uri="{FF2B5EF4-FFF2-40B4-BE49-F238E27FC236}">
                <a16:creationId xmlns:a16="http://schemas.microsoft.com/office/drawing/2014/main" id="{D873DF3E-E051-495B-9367-06ADEB2A431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B809DFE-9D5C-4D80-A5EE-FC603D2E5EAA}" type="slidenum">
              <a:rPr lang="en-GB" altLang="el-GR"/>
              <a:pPr eaLnBrk="1" hangingPunct="1">
                <a:spcBef>
                  <a:spcPct val="0"/>
                </a:spcBef>
              </a:pPr>
              <a:t>22</a:t>
            </a:fld>
            <a:endParaRPr lang="en-GB" altLang="el-GR"/>
          </a:p>
        </p:txBody>
      </p:sp>
      <p:sp>
        <p:nvSpPr>
          <p:cNvPr id="129027" name="Rectangle 2">
            <a:extLst>
              <a:ext uri="{FF2B5EF4-FFF2-40B4-BE49-F238E27FC236}">
                <a16:creationId xmlns:a16="http://schemas.microsoft.com/office/drawing/2014/main" id="{5635B412-77DC-47B2-8BF5-B059B86B3AC0}"/>
              </a:ext>
            </a:extLst>
          </p:cNvPr>
          <p:cNvSpPr>
            <a:spLocks noGrp="1" noRot="1" noChangeAspect="1" noChangeArrowheads="1" noTextEdit="1"/>
          </p:cNvSpPr>
          <p:nvPr>
            <p:ph type="sldImg"/>
          </p:nvPr>
        </p:nvSpPr>
        <p:spPr>
          <a:solidFill>
            <a:srgbClr val="FFFFFF"/>
          </a:solidFill>
          <a:ln/>
        </p:spPr>
      </p:sp>
      <p:sp>
        <p:nvSpPr>
          <p:cNvPr id="129028" name="Rectangle 3">
            <a:extLst>
              <a:ext uri="{FF2B5EF4-FFF2-40B4-BE49-F238E27FC236}">
                <a16:creationId xmlns:a16="http://schemas.microsoft.com/office/drawing/2014/main" id="{6972D95B-CE9D-4D67-8510-63AB09DB1E1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l-GR" altLang="el-GR"/>
              <a:t>12</a:t>
            </a:r>
            <a:endParaRPr lang="en-GB" alt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56B2F9EB-4B60-4916-8680-0440CDFF572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67C8B89-7856-4D2C-90F2-3A2E1B162C74}" type="slidenum">
              <a:rPr lang="en-GB" altLang="el-GR"/>
              <a:pPr eaLnBrk="1" hangingPunct="1">
                <a:spcBef>
                  <a:spcPct val="0"/>
                </a:spcBef>
              </a:pPr>
              <a:t>23</a:t>
            </a:fld>
            <a:endParaRPr lang="en-GB" altLang="el-GR"/>
          </a:p>
        </p:txBody>
      </p:sp>
      <p:sp>
        <p:nvSpPr>
          <p:cNvPr id="130051" name="Rectangle 2">
            <a:extLst>
              <a:ext uri="{FF2B5EF4-FFF2-40B4-BE49-F238E27FC236}">
                <a16:creationId xmlns:a16="http://schemas.microsoft.com/office/drawing/2014/main" id="{5ECFB257-32E1-4660-A06E-B43FBCFAEF9B}"/>
              </a:ext>
            </a:extLst>
          </p:cNvPr>
          <p:cNvSpPr>
            <a:spLocks noGrp="1" noRot="1" noChangeAspect="1" noChangeArrowheads="1" noTextEdit="1"/>
          </p:cNvSpPr>
          <p:nvPr>
            <p:ph type="sldImg"/>
          </p:nvPr>
        </p:nvSpPr>
        <p:spPr>
          <a:solidFill>
            <a:srgbClr val="FFFFFF"/>
          </a:solidFill>
          <a:ln/>
        </p:spPr>
      </p:sp>
      <p:sp>
        <p:nvSpPr>
          <p:cNvPr id="130052" name="Rectangle 3">
            <a:extLst>
              <a:ext uri="{FF2B5EF4-FFF2-40B4-BE49-F238E27FC236}">
                <a16:creationId xmlns:a16="http://schemas.microsoft.com/office/drawing/2014/main" id="{CFA59508-995C-440D-82C1-9905CEE20F0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l-GR"/>
              <a:t>4</a:t>
            </a:r>
            <a:endParaRPr lang="en-GB" alt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a:extLst>
              <a:ext uri="{FF2B5EF4-FFF2-40B4-BE49-F238E27FC236}">
                <a16:creationId xmlns:a16="http://schemas.microsoft.com/office/drawing/2014/main" id="{C233E04E-664C-4788-8A0E-7B1F0EFEBC6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8434E23-483E-4C80-B5E1-7F2D27524C50}" type="slidenum">
              <a:rPr lang="en-GB" altLang="el-GR"/>
              <a:pPr eaLnBrk="1" hangingPunct="1">
                <a:spcBef>
                  <a:spcPct val="0"/>
                </a:spcBef>
              </a:pPr>
              <a:t>26</a:t>
            </a:fld>
            <a:endParaRPr lang="en-GB" altLang="el-GR"/>
          </a:p>
        </p:txBody>
      </p:sp>
      <p:sp>
        <p:nvSpPr>
          <p:cNvPr id="131075" name="Rectangle 2">
            <a:extLst>
              <a:ext uri="{FF2B5EF4-FFF2-40B4-BE49-F238E27FC236}">
                <a16:creationId xmlns:a16="http://schemas.microsoft.com/office/drawing/2014/main" id="{B3BC93E6-8489-4F66-AAF2-93185782E768}"/>
              </a:ext>
            </a:extLst>
          </p:cNvPr>
          <p:cNvSpPr>
            <a:spLocks noGrp="1" noRot="1" noChangeAspect="1" noChangeArrowheads="1" noTextEdit="1"/>
          </p:cNvSpPr>
          <p:nvPr>
            <p:ph type="sldImg"/>
          </p:nvPr>
        </p:nvSpPr>
        <p:spPr>
          <a:ln/>
        </p:spPr>
      </p:sp>
      <p:sp>
        <p:nvSpPr>
          <p:cNvPr id="131076" name="Rectangle 3">
            <a:extLst>
              <a:ext uri="{FF2B5EF4-FFF2-40B4-BE49-F238E27FC236}">
                <a16:creationId xmlns:a16="http://schemas.microsoft.com/office/drawing/2014/main" id="{88EE5F37-AF18-49FB-A360-8DE8A5767D2A}"/>
              </a:ext>
            </a:extLst>
          </p:cNvPr>
          <p:cNvSpPr>
            <a:spLocks noGrp="1" noChangeArrowheads="1"/>
          </p:cNvSpPr>
          <p:nvPr>
            <p:ph type="body" idx="1"/>
          </p:nvPr>
        </p:nvSpPr>
        <p:spPr>
          <a:noFill/>
        </p:spPr>
        <p:txBody>
          <a:bodyPr/>
          <a:lstStyle/>
          <a:p>
            <a:pPr eaLnBrk="1" hangingPunct="1"/>
            <a:r>
              <a:rPr lang="el-GR" altLang="el-GR"/>
              <a:t>8   Και πολύ σημαντικό σε φυσιολογικά άσθματα </a:t>
            </a:r>
            <a:r>
              <a:rPr lang="en-US" altLang="el-GR"/>
              <a:t>ECRHS</a:t>
            </a:r>
            <a:endParaRPr lang="en-GB" alt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E2C5D3C6-AFD0-4338-975D-EB2A58CD057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DA11D19-8843-43F9-B242-9A3C241FF745}" type="slidenum">
              <a:rPr lang="en-GB" altLang="el-GR"/>
              <a:pPr eaLnBrk="1" hangingPunct="1">
                <a:spcBef>
                  <a:spcPct val="0"/>
                </a:spcBef>
              </a:pPr>
              <a:t>28</a:t>
            </a:fld>
            <a:endParaRPr lang="en-GB" altLang="el-GR"/>
          </a:p>
        </p:txBody>
      </p:sp>
      <p:sp>
        <p:nvSpPr>
          <p:cNvPr id="132099" name="Rectangle 2">
            <a:extLst>
              <a:ext uri="{FF2B5EF4-FFF2-40B4-BE49-F238E27FC236}">
                <a16:creationId xmlns:a16="http://schemas.microsoft.com/office/drawing/2014/main" id="{22CAE783-4277-4ED0-B575-4921DBA1CFEA}"/>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6B0A0542-8DC4-41D8-9E91-8BBD90E11F5C}"/>
              </a:ext>
            </a:extLst>
          </p:cNvPr>
          <p:cNvSpPr>
            <a:spLocks noGrp="1" noChangeArrowheads="1"/>
          </p:cNvSpPr>
          <p:nvPr>
            <p:ph type="body" idx="1"/>
          </p:nvPr>
        </p:nvSpPr>
        <p:spPr>
          <a:noFill/>
        </p:spPr>
        <p:txBody>
          <a:bodyPr/>
          <a:lstStyle/>
          <a:p>
            <a:pPr eaLnBrk="1" hangingPunct="1"/>
            <a:r>
              <a:rPr lang="el-GR" altLang="el-GR"/>
              <a:t>9  Ενώ θετική αντίδραση </a:t>
            </a:r>
            <a:endParaRPr lang="en-GB" alt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a:extLst>
              <a:ext uri="{FF2B5EF4-FFF2-40B4-BE49-F238E27FC236}">
                <a16:creationId xmlns:a16="http://schemas.microsoft.com/office/drawing/2014/main" id="{ADA18130-3EC4-4ACC-A160-E329F68DBC5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8F415C3-41EE-48C4-892A-9225C02499CC}" type="slidenum">
              <a:rPr lang="en-GB" altLang="el-GR"/>
              <a:pPr eaLnBrk="1" hangingPunct="1">
                <a:spcBef>
                  <a:spcPct val="0"/>
                </a:spcBef>
              </a:pPr>
              <a:t>30</a:t>
            </a:fld>
            <a:endParaRPr lang="en-GB" altLang="el-GR"/>
          </a:p>
        </p:txBody>
      </p:sp>
      <p:sp>
        <p:nvSpPr>
          <p:cNvPr id="133123" name="Rectangle 2">
            <a:extLst>
              <a:ext uri="{FF2B5EF4-FFF2-40B4-BE49-F238E27FC236}">
                <a16:creationId xmlns:a16="http://schemas.microsoft.com/office/drawing/2014/main" id="{296D7512-4FB7-4C10-8979-2EA12170054D}"/>
              </a:ext>
            </a:extLst>
          </p:cNvPr>
          <p:cNvSpPr>
            <a:spLocks noGrp="1" noRot="1" noChangeAspect="1" noChangeArrowheads="1" noTextEdit="1"/>
          </p:cNvSpPr>
          <p:nvPr>
            <p:ph type="sldImg"/>
          </p:nvPr>
        </p:nvSpPr>
        <p:spPr>
          <a:ln/>
        </p:spPr>
      </p:sp>
      <p:sp>
        <p:nvSpPr>
          <p:cNvPr id="133124" name="Rectangle 3">
            <a:extLst>
              <a:ext uri="{FF2B5EF4-FFF2-40B4-BE49-F238E27FC236}">
                <a16:creationId xmlns:a16="http://schemas.microsoft.com/office/drawing/2014/main" id="{0AFB953E-A80B-41BD-967A-FE877A544F9E}"/>
              </a:ext>
            </a:extLst>
          </p:cNvPr>
          <p:cNvSpPr>
            <a:spLocks noGrp="1" noChangeArrowheads="1"/>
          </p:cNvSpPr>
          <p:nvPr>
            <p:ph type="body" idx="1"/>
          </p:nvPr>
        </p:nvSpPr>
        <p:spPr>
          <a:noFill/>
        </p:spPr>
        <p:txBody>
          <a:bodyPr/>
          <a:lstStyle/>
          <a:p>
            <a:pPr eaLnBrk="1" hangingPunct="1"/>
            <a:r>
              <a:rPr lang="el-GR" altLang="el-GR"/>
              <a:t>Τα συμπτώματα του άσθματος τα είπαμε πολλές φορές όμως ξέρουμε πολύ καλά ότι υπάρχει άσθμα με μοναδικό σύμπτωμα το βήχα</a:t>
            </a:r>
            <a:endParaRPr lang="en-GB" alt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732559D8-8E8D-4885-8A99-24917A31947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931504F-3D2D-41C3-8268-81B18EA8D340}" type="slidenum">
              <a:rPr lang="en-GB" altLang="el-GR"/>
              <a:pPr eaLnBrk="1" hangingPunct="1">
                <a:spcBef>
                  <a:spcPct val="0"/>
                </a:spcBef>
              </a:pPr>
              <a:t>31</a:t>
            </a:fld>
            <a:endParaRPr lang="en-GB" altLang="el-GR"/>
          </a:p>
        </p:txBody>
      </p:sp>
      <p:sp>
        <p:nvSpPr>
          <p:cNvPr id="134147" name="Rectangle 2">
            <a:extLst>
              <a:ext uri="{FF2B5EF4-FFF2-40B4-BE49-F238E27FC236}">
                <a16:creationId xmlns:a16="http://schemas.microsoft.com/office/drawing/2014/main" id="{0B8D4459-8BB8-4791-964C-971E7230C90A}"/>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1D72B51C-5037-459A-96E9-F0227117D435}"/>
              </a:ext>
            </a:extLst>
          </p:cNvPr>
          <p:cNvSpPr>
            <a:spLocks noGrp="1" noChangeArrowheads="1"/>
          </p:cNvSpPr>
          <p:nvPr>
            <p:ph type="body" idx="1"/>
          </p:nvPr>
        </p:nvSpPr>
        <p:spPr>
          <a:noFill/>
        </p:spPr>
        <p:txBody>
          <a:bodyPr/>
          <a:lstStyle/>
          <a:p>
            <a:pPr eaLnBrk="1" hangingPunct="1"/>
            <a:r>
              <a:rPr lang="el-GR" altLang="el-GR"/>
              <a:t>Αν οι σπιρομετρικές τιμές είναι παθολογικές … Παθολογική σπιρομέτρηση</a:t>
            </a:r>
            <a:r>
              <a:rPr lang="en-US" altLang="el-GR"/>
              <a:t> </a:t>
            </a:r>
            <a:r>
              <a:rPr lang="el-GR" altLang="el-GR"/>
              <a:t>δεν σημαίνει απαραίτητα άσθμα πάλι εδώ η αρνητική προγνωστική αξία πιο ουσιαστική </a:t>
            </a:r>
            <a:r>
              <a:rPr lang="el-GR" altLang="el-GR">
                <a:solidFill>
                  <a:srgbClr val="FFFF00"/>
                </a:solidFill>
              </a:rPr>
              <a:t>Όχι όμως  απαραίτητα </a:t>
            </a:r>
            <a:r>
              <a:rPr lang="el-GR" altLang="el-GR"/>
              <a:t>διότι</a:t>
            </a:r>
            <a:r>
              <a:rPr lang="el-GR" altLang="el-GR">
                <a:solidFill>
                  <a:srgbClr val="FFFF00"/>
                </a:solidFill>
              </a:rPr>
              <a:t> </a:t>
            </a:r>
            <a:endParaRPr lang="en-GB" altLang="el-GR">
              <a:solidFill>
                <a:srgbClr val="FFFF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a:extLst>
              <a:ext uri="{FF2B5EF4-FFF2-40B4-BE49-F238E27FC236}">
                <a16:creationId xmlns:a16="http://schemas.microsoft.com/office/drawing/2014/main" id="{83871642-52B0-44D2-A8F8-5C4E5CB5291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E4589A2-2251-4E4C-A253-3703E333936E}" type="slidenum">
              <a:rPr lang="en-GB" altLang="el-GR"/>
              <a:pPr eaLnBrk="1" hangingPunct="1">
                <a:spcBef>
                  <a:spcPct val="0"/>
                </a:spcBef>
              </a:pPr>
              <a:t>34</a:t>
            </a:fld>
            <a:endParaRPr lang="en-GB" altLang="el-GR"/>
          </a:p>
        </p:txBody>
      </p:sp>
      <p:sp>
        <p:nvSpPr>
          <p:cNvPr id="135171" name="Rectangle 2">
            <a:extLst>
              <a:ext uri="{FF2B5EF4-FFF2-40B4-BE49-F238E27FC236}">
                <a16:creationId xmlns:a16="http://schemas.microsoft.com/office/drawing/2014/main" id="{4A0FFC84-5195-4115-BC74-B4DB5E8E17C8}"/>
              </a:ext>
            </a:extLst>
          </p:cNvPr>
          <p:cNvSpPr>
            <a:spLocks noGrp="1" noRot="1" noChangeAspect="1" noChangeArrowheads="1" noTextEdit="1"/>
          </p:cNvSpPr>
          <p:nvPr>
            <p:ph type="sldImg"/>
          </p:nvPr>
        </p:nvSpPr>
        <p:spPr>
          <a:solidFill>
            <a:srgbClr val="FFFFFF"/>
          </a:solidFill>
          <a:ln/>
        </p:spPr>
      </p:sp>
      <p:sp>
        <p:nvSpPr>
          <p:cNvPr id="135172" name="Rectangle 3">
            <a:extLst>
              <a:ext uri="{FF2B5EF4-FFF2-40B4-BE49-F238E27FC236}">
                <a16:creationId xmlns:a16="http://schemas.microsoft.com/office/drawing/2014/main" id="{90ABD681-AB25-467A-9743-1FA38998E8D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l-GR" altLang="el-GR"/>
              <a:t>Στην καθημερινή διαγνωστική πρακτική</a:t>
            </a:r>
            <a:endParaRPr lang="en-GB" alt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6321D126-6371-4F5C-BBEE-6CB41B8F637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7BBD4091-8E60-421B-BE37-A6F674F51D00}" type="slidenum">
              <a:rPr lang="en-US" altLang="el-GR"/>
              <a:pPr eaLnBrk="1" hangingPunct="1">
                <a:spcBef>
                  <a:spcPct val="0"/>
                </a:spcBef>
              </a:pPr>
              <a:t>35</a:t>
            </a:fld>
            <a:endParaRPr lang="en-US" altLang="el-GR"/>
          </a:p>
        </p:txBody>
      </p:sp>
      <p:sp>
        <p:nvSpPr>
          <p:cNvPr id="136195" name="Rectangle 2">
            <a:extLst>
              <a:ext uri="{FF2B5EF4-FFF2-40B4-BE49-F238E27FC236}">
                <a16:creationId xmlns:a16="http://schemas.microsoft.com/office/drawing/2014/main" id="{4D7E628D-CBA3-448D-88A9-B77FF5EA6B2B}"/>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32747607-8FD4-422F-B068-0F27FEEE6E67}"/>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a:extLst>
              <a:ext uri="{FF2B5EF4-FFF2-40B4-BE49-F238E27FC236}">
                <a16:creationId xmlns:a16="http://schemas.microsoft.com/office/drawing/2014/main" id="{5B8EB4B4-17E6-4E3D-92B7-DEAC74D0DA1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1DA470D-F3CF-4141-B548-4200B92AE716}" type="slidenum">
              <a:rPr lang="en-US" altLang="el-GR"/>
              <a:pPr eaLnBrk="1" hangingPunct="1">
                <a:spcBef>
                  <a:spcPct val="0"/>
                </a:spcBef>
              </a:pPr>
              <a:t>36</a:t>
            </a:fld>
            <a:endParaRPr lang="en-US" altLang="el-GR"/>
          </a:p>
        </p:txBody>
      </p:sp>
      <p:sp>
        <p:nvSpPr>
          <p:cNvPr id="137219" name="Rectangle 2">
            <a:extLst>
              <a:ext uri="{FF2B5EF4-FFF2-40B4-BE49-F238E27FC236}">
                <a16:creationId xmlns:a16="http://schemas.microsoft.com/office/drawing/2014/main" id="{197D2406-1440-4904-9D09-6E3BFE5669C0}"/>
              </a:ext>
            </a:extLst>
          </p:cNvPr>
          <p:cNvSpPr>
            <a:spLocks noGrp="1" noRot="1" noChangeAspect="1" noChangeArrowheads="1" noTextEdit="1"/>
          </p:cNvSpPr>
          <p:nvPr>
            <p:ph type="sldImg"/>
          </p:nvPr>
        </p:nvSpPr>
        <p:spPr>
          <a:ln/>
        </p:spPr>
      </p:sp>
      <p:sp>
        <p:nvSpPr>
          <p:cNvPr id="137220" name="Rectangle 3">
            <a:extLst>
              <a:ext uri="{FF2B5EF4-FFF2-40B4-BE49-F238E27FC236}">
                <a16:creationId xmlns:a16="http://schemas.microsoft.com/office/drawing/2014/main" id="{5B587F8D-129C-4554-8848-26177A5BE233}"/>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2C81BD16-4F52-4700-BFE8-3673814E96EC}"/>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A126800-E2BF-4DB2-AFBD-BEFAFEE4665F}" type="slidenum">
              <a:rPr lang="en-US" altLang="el-GR"/>
              <a:pPr eaLnBrk="1" hangingPunct="1">
                <a:spcBef>
                  <a:spcPct val="0"/>
                </a:spcBef>
              </a:pPr>
              <a:t>2</a:t>
            </a:fld>
            <a:endParaRPr lang="en-US" altLang="el-GR"/>
          </a:p>
        </p:txBody>
      </p:sp>
      <p:sp>
        <p:nvSpPr>
          <p:cNvPr id="119811" name="Rectangle 2">
            <a:extLst>
              <a:ext uri="{FF2B5EF4-FFF2-40B4-BE49-F238E27FC236}">
                <a16:creationId xmlns:a16="http://schemas.microsoft.com/office/drawing/2014/main" id="{6C19EE99-4A2E-4CAF-90AC-69920EF7F275}"/>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C198FA62-EDB6-4BE8-ADC6-DA36A0267021}"/>
              </a:ext>
            </a:extLst>
          </p:cNvPr>
          <p:cNvSpPr>
            <a:spLocks noGrp="1" noChangeArrowheads="1"/>
          </p:cNvSpPr>
          <p:nvPr>
            <p:ph type="body" idx="1"/>
          </p:nvPr>
        </p:nvSpPr>
        <p:spPr>
          <a:noFill/>
        </p:spPr>
        <p:txBody>
          <a:bodyPr/>
          <a:lstStyle/>
          <a:p>
            <a:pPr eaLnBrk="1" hangingPunct="1"/>
            <a:endParaRPr lang="el-GR" altLang="el-G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4D21EDFE-0852-44BE-82F0-30C1C40FEB0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02F8AAB-0283-4C77-946F-38D9EEC27F7A}" type="slidenum">
              <a:rPr lang="el-GR" altLang="el-GR"/>
              <a:pPr eaLnBrk="1" hangingPunct="1">
                <a:spcBef>
                  <a:spcPct val="0"/>
                </a:spcBef>
              </a:pPr>
              <a:t>37</a:t>
            </a:fld>
            <a:endParaRPr lang="el-GR" altLang="el-GR"/>
          </a:p>
        </p:txBody>
      </p:sp>
      <p:sp>
        <p:nvSpPr>
          <p:cNvPr id="138243" name="Rectangle 2">
            <a:extLst>
              <a:ext uri="{FF2B5EF4-FFF2-40B4-BE49-F238E27FC236}">
                <a16:creationId xmlns:a16="http://schemas.microsoft.com/office/drawing/2014/main" id="{F107850B-2252-484B-B40D-FA81A123D3EF}"/>
              </a:ext>
            </a:extLst>
          </p:cNvPr>
          <p:cNvSpPr>
            <a:spLocks noChangeArrowheads="1"/>
          </p:cNvSpPr>
          <p:nvPr/>
        </p:nvSpPr>
        <p:spPr bwMode="auto">
          <a:xfrm>
            <a:off x="5940425" y="93663"/>
            <a:ext cx="973138"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650" tIns="45825" rIns="91650" bIns="45825"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l-GR" altLang="el-GR" sz="1800">
              <a:latin typeface="Arial" panose="020B0604020202020204" pitchFamily="34" charset="0"/>
            </a:endParaRPr>
          </a:p>
        </p:txBody>
      </p:sp>
      <p:sp>
        <p:nvSpPr>
          <p:cNvPr id="164867" name="Rectangle 3">
            <a:extLst>
              <a:ext uri="{FF2B5EF4-FFF2-40B4-BE49-F238E27FC236}">
                <a16:creationId xmlns:a16="http://schemas.microsoft.com/office/drawing/2014/main" id="{00FBE667-9658-43A8-9CC7-04139D71F585}"/>
              </a:ext>
            </a:extLst>
          </p:cNvPr>
          <p:cNvSpPr>
            <a:spLocks noChangeArrowheads="1"/>
          </p:cNvSpPr>
          <p:nvPr/>
        </p:nvSpPr>
        <p:spPr bwMode="auto">
          <a:xfrm>
            <a:off x="6643688" y="8893175"/>
            <a:ext cx="268287" cy="280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696" tIns="47735" rIns="90696" bIns="47735" anchor="b">
            <a:spAutoFit/>
          </a:bodyPr>
          <a:lstStyle>
            <a:lvl1pPr defTabSz="920750">
              <a:defRPr sz="2400">
                <a:solidFill>
                  <a:schemeClr val="tx1"/>
                </a:solidFill>
                <a:latin typeface="Arial" pitchFamily="34" charset="0"/>
              </a:defRPr>
            </a:lvl1pPr>
            <a:lvl2pPr marL="460375" defTabSz="920750">
              <a:defRPr sz="2400">
                <a:solidFill>
                  <a:schemeClr val="tx1"/>
                </a:solidFill>
                <a:latin typeface="Arial" pitchFamily="34" charset="0"/>
              </a:defRPr>
            </a:lvl2pPr>
            <a:lvl3pPr marL="920750" defTabSz="920750">
              <a:defRPr sz="2400">
                <a:solidFill>
                  <a:schemeClr val="tx1"/>
                </a:solidFill>
                <a:latin typeface="Arial" pitchFamily="34" charset="0"/>
              </a:defRPr>
            </a:lvl3pPr>
            <a:lvl4pPr marL="1381125" defTabSz="920750">
              <a:defRPr sz="2400">
                <a:solidFill>
                  <a:schemeClr val="tx1"/>
                </a:solidFill>
                <a:latin typeface="Arial" pitchFamily="34" charset="0"/>
              </a:defRPr>
            </a:lvl4pPr>
            <a:lvl5pPr marL="1839913" defTabSz="920750">
              <a:defRPr sz="2400">
                <a:solidFill>
                  <a:schemeClr val="tx1"/>
                </a:solidFill>
                <a:latin typeface="Arial" pitchFamily="34" charset="0"/>
              </a:defRPr>
            </a:lvl5pPr>
            <a:lvl6pPr marL="2297113" defTabSz="920750" fontAlgn="base">
              <a:spcBef>
                <a:spcPct val="0"/>
              </a:spcBef>
              <a:spcAft>
                <a:spcPct val="0"/>
              </a:spcAft>
              <a:defRPr sz="2400">
                <a:solidFill>
                  <a:schemeClr val="tx1"/>
                </a:solidFill>
                <a:latin typeface="Arial" pitchFamily="34" charset="0"/>
              </a:defRPr>
            </a:lvl6pPr>
            <a:lvl7pPr marL="2754313" defTabSz="920750" fontAlgn="base">
              <a:spcBef>
                <a:spcPct val="0"/>
              </a:spcBef>
              <a:spcAft>
                <a:spcPct val="0"/>
              </a:spcAft>
              <a:defRPr sz="2400">
                <a:solidFill>
                  <a:schemeClr val="tx1"/>
                </a:solidFill>
                <a:latin typeface="Arial" pitchFamily="34" charset="0"/>
              </a:defRPr>
            </a:lvl7pPr>
            <a:lvl8pPr marL="3211513" defTabSz="920750" fontAlgn="base">
              <a:spcBef>
                <a:spcPct val="0"/>
              </a:spcBef>
              <a:spcAft>
                <a:spcPct val="0"/>
              </a:spcAft>
              <a:defRPr sz="2400">
                <a:solidFill>
                  <a:schemeClr val="tx1"/>
                </a:solidFill>
                <a:latin typeface="Arial" pitchFamily="34" charset="0"/>
              </a:defRPr>
            </a:lvl8pPr>
            <a:lvl9pPr marL="3668713" defTabSz="920750" fontAlgn="base">
              <a:spcBef>
                <a:spcPct val="0"/>
              </a:spcBef>
              <a:spcAft>
                <a:spcPct val="0"/>
              </a:spcAft>
              <a:defRPr sz="2400">
                <a:solidFill>
                  <a:schemeClr val="tx1"/>
                </a:solidFill>
                <a:latin typeface="Arial" pitchFamily="34" charset="0"/>
              </a:defRPr>
            </a:lvl9pPr>
          </a:lstStyle>
          <a:p>
            <a:pPr algn="r" eaLnBrk="0" hangingPunct="0">
              <a:defRPr/>
            </a:pPr>
            <a:r>
              <a:rPr lang="en-GB" altLang="el-GR" sz="1200" b="1">
                <a:solidFill>
                  <a:srgbClr val="FFFFFF"/>
                </a:solidFill>
                <a:effectLst>
                  <a:outerShdw blurRad="38100" dist="38100" dir="2700000" algn="tl">
                    <a:srgbClr val="C0C0C0"/>
                  </a:outerShdw>
                </a:effectLst>
              </a:rPr>
              <a:t>3</a:t>
            </a:r>
          </a:p>
        </p:txBody>
      </p:sp>
      <p:sp>
        <p:nvSpPr>
          <p:cNvPr id="138245" name="Rectangle 4">
            <a:extLst>
              <a:ext uri="{FF2B5EF4-FFF2-40B4-BE49-F238E27FC236}">
                <a16:creationId xmlns:a16="http://schemas.microsoft.com/office/drawing/2014/main" id="{3903A6E6-A99B-40D6-AD84-431317274420}"/>
              </a:ext>
            </a:extLst>
          </p:cNvPr>
          <p:cNvSpPr>
            <a:spLocks noChangeArrowheads="1"/>
          </p:cNvSpPr>
          <p:nvPr/>
        </p:nvSpPr>
        <p:spPr bwMode="auto">
          <a:xfrm>
            <a:off x="0" y="8915400"/>
            <a:ext cx="728663"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650" tIns="45825" rIns="91650" bIns="45825"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l-GR" altLang="el-GR" sz="1800">
              <a:latin typeface="Arial" panose="020B0604020202020204" pitchFamily="34" charset="0"/>
            </a:endParaRPr>
          </a:p>
        </p:txBody>
      </p:sp>
      <p:sp>
        <p:nvSpPr>
          <p:cNvPr id="138246" name="Rectangle 5">
            <a:extLst>
              <a:ext uri="{FF2B5EF4-FFF2-40B4-BE49-F238E27FC236}">
                <a16:creationId xmlns:a16="http://schemas.microsoft.com/office/drawing/2014/main" id="{863DDC52-3309-48C1-A3EE-46C2277BFC17}"/>
              </a:ext>
            </a:extLst>
          </p:cNvPr>
          <p:cNvSpPr>
            <a:spLocks noChangeArrowheads="1"/>
          </p:cNvSpPr>
          <p:nvPr/>
        </p:nvSpPr>
        <p:spPr bwMode="auto">
          <a:xfrm>
            <a:off x="0" y="93663"/>
            <a:ext cx="796925" cy="257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650" tIns="45825" rIns="91650" bIns="45825" anchor="ct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endParaRPr lang="el-GR" altLang="el-GR" sz="1800">
              <a:latin typeface="Arial" panose="020B0604020202020204" pitchFamily="34" charset="0"/>
            </a:endParaRPr>
          </a:p>
        </p:txBody>
      </p:sp>
      <p:sp>
        <p:nvSpPr>
          <p:cNvPr id="138247" name="Rectangle 6">
            <a:extLst>
              <a:ext uri="{FF2B5EF4-FFF2-40B4-BE49-F238E27FC236}">
                <a16:creationId xmlns:a16="http://schemas.microsoft.com/office/drawing/2014/main" id="{B0577ADF-A7AE-4C3B-B3FE-D2BE1FDEE64C}"/>
              </a:ext>
            </a:extLst>
          </p:cNvPr>
          <p:cNvSpPr>
            <a:spLocks noGrp="1" noRot="1" noChangeAspect="1" noChangeArrowheads="1" noTextEdit="1"/>
          </p:cNvSpPr>
          <p:nvPr>
            <p:ph type="sldImg"/>
          </p:nvPr>
        </p:nvSpPr>
        <p:spPr>
          <a:xfrm>
            <a:off x="1303338" y="803275"/>
            <a:ext cx="4270375" cy="3201988"/>
          </a:xfrm>
          <a:ln w="12700" cap="flat">
            <a:solidFill>
              <a:schemeClr val="tx1"/>
            </a:solidFill>
          </a:ln>
        </p:spPr>
      </p:sp>
      <p:sp>
        <p:nvSpPr>
          <p:cNvPr id="138248" name="Rectangle 7">
            <a:extLst>
              <a:ext uri="{FF2B5EF4-FFF2-40B4-BE49-F238E27FC236}">
                <a16:creationId xmlns:a16="http://schemas.microsoft.com/office/drawing/2014/main" id="{8289F81E-48D3-4412-8698-028082D8D269}"/>
              </a:ext>
            </a:extLst>
          </p:cNvPr>
          <p:cNvSpPr>
            <a:spLocks noChangeArrowheads="1"/>
          </p:cNvSpPr>
          <p:nvPr/>
        </p:nvSpPr>
        <p:spPr bwMode="auto">
          <a:xfrm>
            <a:off x="754063" y="4294188"/>
            <a:ext cx="2606675"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696" tIns="44552" rIns="90696" bIns="44552"/>
          <a:lstStyle>
            <a:lvl1pPr defTabSz="920750" eaLnBrk="0" hangingPunct="0">
              <a:spcBef>
                <a:spcPct val="30000"/>
              </a:spcBef>
              <a:defRPr sz="1200">
                <a:solidFill>
                  <a:schemeClr val="tx1"/>
                </a:solidFill>
                <a:latin typeface="Times New Roman" panose="02020603050405020304" pitchFamily="18" charset="0"/>
              </a:defRPr>
            </a:lvl1pPr>
            <a:lvl2pPr marL="742950" indent="-285750" defTabSz="920750" eaLnBrk="0" hangingPunct="0">
              <a:spcBef>
                <a:spcPct val="30000"/>
              </a:spcBef>
              <a:defRPr sz="1200">
                <a:solidFill>
                  <a:schemeClr val="tx1"/>
                </a:solidFill>
                <a:latin typeface="Times New Roman" panose="02020603050405020304" pitchFamily="18" charset="0"/>
              </a:defRPr>
            </a:lvl2pPr>
            <a:lvl3pPr marL="1143000" indent="-228600" defTabSz="920750" eaLnBrk="0" hangingPunct="0">
              <a:spcBef>
                <a:spcPct val="30000"/>
              </a:spcBef>
              <a:defRPr sz="1200">
                <a:solidFill>
                  <a:schemeClr val="tx1"/>
                </a:solidFill>
                <a:latin typeface="Times New Roman" panose="02020603050405020304" pitchFamily="18" charset="0"/>
              </a:defRPr>
            </a:lvl3pPr>
            <a:lvl4pPr marL="1600200" indent="-228600" defTabSz="920750" eaLnBrk="0" hangingPunct="0">
              <a:spcBef>
                <a:spcPct val="30000"/>
              </a:spcBef>
              <a:defRPr sz="1200">
                <a:solidFill>
                  <a:schemeClr val="tx1"/>
                </a:solidFill>
                <a:latin typeface="Times New Roman" panose="02020603050405020304" pitchFamily="18" charset="0"/>
              </a:defRPr>
            </a:lvl4pPr>
            <a:lvl5pPr marL="2057400" indent="-228600" defTabSz="920750" eaLnBrk="0" hangingPunct="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r>
              <a:rPr lang="en-GB" altLang="el-GR" sz="1800" b="1">
                <a:latin typeface="Arial" panose="020B0604020202020204" pitchFamily="34" charset="0"/>
              </a:rPr>
              <a:t>Slide No:</a:t>
            </a:r>
          </a:p>
          <a:p>
            <a:r>
              <a:rPr lang="en-GB" altLang="el-GR" sz="1800" b="1">
                <a:latin typeface="Arial" panose="020B0604020202020204" pitchFamily="34" charset="0"/>
              </a:rPr>
              <a:t>Programme:</a:t>
            </a:r>
          </a:p>
          <a:p>
            <a:r>
              <a:rPr lang="en-GB" altLang="el-GR" sz="1800" b="1">
                <a:latin typeface="Arial" panose="020B0604020202020204" pitchFamily="34" charset="0"/>
              </a:rPr>
              <a:t>Folder:</a:t>
            </a:r>
          </a:p>
          <a:p>
            <a:r>
              <a:rPr lang="en-GB" altLang="el-GR" sz="1800" b="1">
                <a:latin typeface="Arial" panose="020B0604020202020204" pitchFamily="34" charset="0"/>
              </a:rPr>
              <a:t>Filename:</a:t>
            </a:r>
          </a:p>
          <a:p>
            <a:r>
              <a:rPr lang="en-GB" altLang="el-GR" sz="1800" b="1">
                <a:latin typeface="Arial" panose="020B0604020202020204" pitchFamily="34" charset="0"/>
              </a:rPr>
              <a:t>Chart Window Name:</a:t>
            </a:r>
          </a:p>
          <a:p>
            <a:r>
              <a:rPr lang="en-GB" altLang="el-GR" sz="1800" b="1">
                <a:latin typeface="Arial" panose="020B0604020202020204" pitchFamily="34" charset="0"/>
              </a:rPr>
              <a:t>Data Page Name:</a:t>
            </a:r>
          </a:p>
        </p:txBody>
      </p:sp>
      <p:sp>
        <p:nvSpPr>
          <p:cNvPr id="138249" name="Rectangle 8">
            <a:extLst>
              <a:ext uri="{FF2B5EF4-FFF2-40B4-BE49-F238E27FC236}">
                <a16:creationId xmlns:a16="http://schemas.microsoft.com/office/drawing/2014/main" id="{66B1FC02-3094-4CF3-A285-CBDA07883E16}"/>
              </a:ext>
            </a:extLst>
          </p:cNvPr>
          <p:cNvSpPr>
            <a:spLocks noChangeArrowheads="1"/>
          </p:cNvSpPr>
          <p:nvPr/>
        </p:nvSpPr>
        <p:spPr bwMode="auto">
          <a:xfrm>
            <a:off x="3201988" y="4294188"/>
            <a:ext cx="2838450" cy="4143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696" tIns="44552" rIns="90696" bIns="44552"/>
          <a:lstStyle>
            <a:lvl1pPr defTabSz="920750" eaLnBrk="0" hangingPunct="0">
              <a:spcBef>
                <a:spcPct val="30000"/>
              </a:spcBef>
              <a:defRPr sz="1200">
                <a:solidFill>
                  <a:schemeClr val="tx1"/>
                </a:solidFill>
                <a:latin typeface="Times New Roman" panose="02020603050405020304" pitchFamily="18" charset="0"/>
              </a:defRPr>
            </a:lvl1pPr>
            <a:lvl2pPr marL="742950" indent="-285750" defTabSz="920750" eaLnBrk="0" hangingPunct="0">
              <a:spcBef>
                <a:spcPct val="30000"/>
              </a:spcBef>
              <a:defRPr sz="1200">
                <a:solidFill>
                  <a:schemeClr val="tx1"/>
                </a:solidFill>
                <a:latin typeface="Times New Roman" panose="02020603050405020304" pitchFamily="18" charset="0"/>
              </a:defRPr>
            </a:lvl2pPr>
            <a:lvl3pPr marL="1143000" indent="-228600" defTabSz="920750" eaLnBrk="0" hangingPunct="0">
              <a:spcBef>
                <a:spcPct val="30000"/>
              </a:spcBef>
              <a:defRPr sz="1200">
                <a:solidFill>
                  <a:schemeClr val="tx1"/>
                </a:solidFill>
                <a:latin typeface="Times New Roman" panose="02020603050405020304" pitchFamily="18" charset="0"/>
              </a:defRPr>
            </a:lvl3pPr>
            <a:lvl4pPr marL="1600200" indent="-228600" defTabSz="920750" eaLnBrk="0" hangingPunct="0">
              <a:spcBef>
                <a:spcPct val="30000"/>
              </a:spcBef>
              <a:defRPr sz="1200">
                <a:solidFill>
                  <a:schemeClr val="tx1"/>
                </a:solidFill>
                <a:latin typeface="Times New Roman" panose="02020603050405020304" pitchFamily="18" charset="0"/>
              </a:defRPr>
            </a:lvl4pPr>
            <a:lvl5pPr marL="2057400" indent="-228600" defTabSz="920750" eaLnBrk="0" hangingPunct="0">
              <a:spcBef>
                <a:spcPct val="30000"/>
              </a:spcBef>
              <a:defRPr sz="1200">
                <a:solidFill>
                  <a:schemeClr val="tx1"/>
                </a:solidFill>
                <a:latin typeface="Times New Roman" panose="02020603050405020304" pitchFamily="18" charset="0"/>
              </a:defRPr>
            </a:lvl5pPr>
            <a:lvl6pPr marL="2514600" indent="-228600" defTabSz="92075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2075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2075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20750" eaLnBrk="0" fontAlgn="base" hangingPunct="0">
              <a:spcBef>
                <a:spcPct val="30000"/>
              </a:spcBef>
              <a:spcAft>
                <a:spcPct val="0"/>
              </a:spcAft>
              <a:defRPr sz="1200">
                <a:solidFill>
                  <a:schemeClr val="tx1"/>
                </a:solidFill>
                <a:latin typeface="Times New Roman" panose="02020603050405020304" pitchFamily="18" charset="0"/>
              </a:defRPr>
            </a:lvl9pPr>
          </a:lstStyle>
          <a:p>
            <a:r>
              <a:rPr lang="en-GB" altLang="el-GR" sz="1800" b="1">
                <a:latin typeface="Arial" panose="020B0604020202020204" pitchFamily="34" charset="0"/>
              </a:rPr>
              <a:t>1</a:t>
            </a:r>
          </a:p>
          <a:p>
            <a:r>
              <a:rPr lang="en-GB" altLang="el-GR" sz="1800" b="1">
                <a:latin typeface="Arial" panose="020B0604020202020204" pitchFamily="34" charset="0"/>
              </a:rPr>
              <a:t>-</a:t>
            </a:r>
          </a:p>
          <a:p>
            <a:r>
              <a:rPr lang="en-GB" altLang="el-GR" sz="1800" b="1">
                <a:latin typeface="Arial" panose="020B0604020202020204" pitchFamily="34" charset="0"/>
              </a:rPr>
              <a:t>-</a:t>
            </a:r>
          </a:p>
          <a:p>
            <a:r>
              <a:rPr lang="en-GB" altLang="el-GR" sz="1800" b="1">
                <a:latin typeface="Arial" panose="020B0604020202020204" pitchFamily="34" charset="0"/>
              </a:rPr>
              <a:t>-</a:t>
            </a:r>
          </a:p>
          <a:p>
            <a:r>
              <a:rPr lang="en-GB" altLang="el-GR" sz="1800" b="1">
                <a:latin typeface="Arial" panose="020B0604020202020204" pitchFamily="34" charset="0"/>
              </a:rPr>
              <a:t>-</a:t>
            </a:r>
          </a:p>
          <a:p>
            <a:r>
              <a:rPr lang="en-GB" altLang="el-GR" sz="1800" b="1">
                <a:latin typeface="Arial" panose="020B0604020202020204" pitchFamily="34" charset="0"/>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a:extLst>
              <a:ext uri="{FF2B5EF4-FFF2-40B4-BE49-F238E27FC236}">
                <a16:creationId xmlns:a16="http://schemas.microsoft.com/office/drawing/2014/main" id="{A2AE9CE4-5B67-4FB6-80B2-7B4338641DD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0429A34-0AB6-4D42-80F9-D27CF326EC32}" type="slidenum">
              <a:rPr lang="en-US" altLang="el-GR"/>
              <a:pPr eaLnBrk="1" hangingPunct="1">
                <a:spcBef>
                  <a:spcPct val="0"/>
                </a:spcBef>
              </a:pPr>
              <a:t>39</a:t>
            </a:fld>
            <a:endParaRPr lang="en-US" altLang="el-GR"/>
          </a:p>
        </p:txBody>
      </p:sp>
      <p:sp>
        <p:nvSpPr>
          <p:cNvPr id="139267" name="Rectangle 2">
            <a:extLst>
              <a:ext uri="{FF2B5EF4-FFF2-40B4-BE49-F238E27FC236}">
                <a16:creationId xmlns:a16="http://schemas.microsoft.com/office/drawing/2014/main" id="{8F2D9D4C-9B26-43BF-876F-D91E10B4DFC0}"/>
              </a:ext>
            </a:extLst>
          </p:cNvPr>
          <p:cNvSpPr>
            <a:spLocks noGrp="1" noRot="1" noChangeAspect="1" noChangeArrowheads="1" noTextEdit="1"/>
          </p:cNvSpPr>
          <p:nvPr>
            <p:ph type="sldImg"/>
          </p:nvPr>
        </p:nvSpPr>
        <p:spPr>
          <a:ln/>
        </p:spPr>
      </p:sp>
      <p:sp>
        <p:nvSpPr>
          <p:cNvPr id="139268" name="Rectangle 3">
            <a:extLst>
              <a:ext uri="{FF2B5EF4-FFF2-40B4-BE49-F238E27FC236}">
                <a16:creationId xmlns:a16="http://schemas.microsoft.com/office/drawing/2014/main" id="{912D5083-0439-44D3-8CC9-0F1F03801FF4}"/>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46FC40FA-BF4A-4E7C-A024-EFC5122AE680}"/>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532ECF3-13D1-4E47-9485-E8B8526D3F81}" type="slidenum">
              <a:rPr lang="en-US" altLang="el-GR"/>
              <a:pPr eaLnBrk="1" hangingPunct="1">
                <a:spcBef>
                  <a:spcPct val="0"/>
                </a:spcBef>
              </a:pPr>
              <a:t>40</a:t>
            </a:fld>
            <a:endParaRPr lang="en-US" altLang="el-GR"/>
          </a:p>
        </p:txBody>
      </p:sp>
      <p:sp>
        <p:nvSpPr>
          <p:cNvPr id="140291" name="Rectangle 2">
            <a:extLst>
              <a:ext uri="{FF2B5EF4-FFF2-40B4-BE49-F238E27FC236}">
                <a16:creationId xmlns:a16="http://schemas.microsoft.com/office/drawing/2014/main" id="{C814AE90-081B-4637-83B3-8C67E0A5325C}"/>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412A5CD6-9136-43C2-B6AB-4CE3B11CC24F}"/>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a:extLst>
              <a:ext uri="{FF2B5EF4-FFF2-40B4-BE49-F238E27FC236}">
                <a16:creationId xmlns:a16="http://schemas.microsoft.com/office/drawing/2014/main" id="{6978ECC5-31C5-4F51-89E2-58B9BCDECE6E}"/>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93DE10E-7A7C-44C8-8E3E-A372351A53C2}" type="slidenum">
              <a:rPr lang="en-US" altLang="el-GR"/>
              <a:pPr eaLnBrk="1" hangingPunct="1">
                <a:spcBef>
                  <a:spcPct val="0"/>
                </a:spcBef>
              </a:pPr>
              <a:t>46</a:t>
            </a:fld>
            <a:endParaRPr lang="en-US" altLang="el-GR"/>
          </a:p>
        </p:txBody>
      </p:sp>
      <p:sp>
        <p:nvSpPr>
          <p:cNvPr id="141315" name="Rectangle 2">
            <a:extLst>
              <a:ext uri="{FF2B5EF4-FFF2-40B4-BE49-F238E27FC236}">
                <a16:creationId xmlns:a16="http://schemas.microsoft.com/office/drawing/2014/main" id="{34B944D4-E3FB-4018-B175-C9A4AC1EFEDB}"/>
              </a:ext>
            </a:extLst>
          </p:cNvPr>
          <p:cNvSpPr>
            <a:spLocks noGrp="1" noRot="1" noChangeAspect="1" noChangeArrowheads="1" noTextEdit="1"/>
          </p:cNvSpPr>
          <p:nvPr>
            <p:ph type="sldImg"/>
          </p:nvPr>
        </p:nvSpPr>
        <p:spPr>
          <a:ln/>
        </p:spPr>
      </p:sp>
      <p:sp>
        <p:nvSpPr>
          <p:cNvPr id="141316" name="Rectangle 3">
            <a:extLst>
              <a:ext uri="{FF2B5EF4-FFF2-40B4-BE49-F238E27FC236}">
                <a16:creationId xmlns:a16="http://schemas.microsoft.com/office/drawing/2014/main" id="{A4BF108C-01CE-42DB-AF56-0CA2BC7CED8F}"/>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DB21B52E-3D0B-413E-AE76-CE3891C12386}"/>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7BBB1D7-9245-45C6-8E9A-CA0BF397AF1E}" type="slidenum">
              <a:rPr lang="en-US" altLang="el-GR"/>
              <a:pPr eaLnBrk="1" hangingPunct="1">
                <a:spcBef>
                  <a:spcPct val="0"/>
                </a:spcBef>
              </a:pPr>
              <a:t>50</a:t>
            </a:fld>
            <a:endParaRPr lang="en-US" altLang="el-GR"/>
          </a:p>
        </p:txBody>
      </p:sp>
      <p:sp>
        <p:nvSpPr>
          <p:cNvPr id="142339" name="Rectangle 2">
            <a:extLst>
              <a:ext uri="{FF2B5EF4-FFF2-40B4-BE49-F238E27FC236}">
                <a16:creationId xmlns:a16="http://schemas.microsoft.com/office/drawing/2014/main" id="{D16AA17E-112A-4326-92C6-D15AF4C13B71}"/>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BAEA4C73-39E5-4FD7-AFB9-384794381010}"/>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a:extLst>
              <a:ext uri="{FF2B5EF4-FFF2-40B4-BE49-F238E27FC236}">
                <a16:creationId xmlns:a16="http://schemas.microsoft.com/office/drawing/2014/main" id="{8A7B3EB7-185B-42F7-8462-F5DF92A6643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FDBE840F-FBC0-4045-BBC1-D0D228926890}" type="slidenum">
              <a:rPr lang="en-US" altLang="el-GR"/>
              <a:pPr eaLnBrk="1" hangingPunct="1">
                <a:spcBef>
                  <a:spcPct val="0"/>
                </a:spcBef>
              </a:pPr>
              <a:t>54</a:t>
            </a:fld>
            <a:endParaRPr lang="en-US" altLang="el-GR"/>
          </a:p>
        </p:txBody>
      </p:sp>
      <p:sp>
        <p:nvSpPr>
          <p:cNvPr id="143363" name="Rectangle 2">
            <a:extLst>
              <a:ext uri="{FF2B5EF4-FFF2-40B4-BE49-F238E27FC236}">
                <a16:creationId xmlns:a16="http://schemas.microsoft.com/office/drawing/2014/main" id="{E22DDB61-6531-4879-9041-5B8C18351F80}"/>
              </a:ext>
            </a:extLst>
          </p:cNvPr>
          <p:cNvSpPr>
            <a:spLocks noGrp="1" noRot="1" noChangeAspect="1" noChangeArrowheads="1" noTextEdit="1"/>
          </p:cNvSpPr>
          <p:nvPr>
            <p:ph type="sldImg"/>
          </p:nvPr>
        </p:nvSpPr>
        <p:spPr>
          <a:ln/>
        </p:spPr>
      </p:sp>
      <p:sp>
        <p:nvSpPr>
          <p:cNvPr id="143364" name="Rectangle 3">
            <a:extLst>
              <a:ext uri="{FF2B5EF4-FFF2-40B4-BE49-F238E27FC236}">
                <a16:creationId xmlns:a16="http://schemas.microsoft.com/office/drawing/2014/main" id="{9D7E9606-4104-4A0F-A2F6-1474B23B3012}"/>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DD06CEEF-78B0-4325-B43D-53AD03BC525A}"/>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EF88ABF-D9F5-4129-97ED-88B048238662}" type="slidenum">
              <a:rPr lang="en-US" altLang="el-GR"/>
              <a:pPr eaLnBrk="1" hangingPunct="1">
                <a:spcBef>
                  <a:spcPct val="0"/>
                </a:spcBef>
              </a:pPr>
              <a:t>62</a:t>
            </a:fld>
            <a:endParaRPr lang="en-US" altLang="el-GR"/>
          </a:p>
        </p:txBody>
      </p:sp>
      <p:sp>
        <p:nvSpPr>
          <p:cNvPr id="144387" name="Rectangle 2">
            <a:extLst>
              <a:ext uri="{FF2B5EF4-FFF2-40B4-BE49-F238E27FC236}">
                <a16:creationId xmlns:a16="http://schemas.microsoft.com/office/drawing/2014/main" id="{23F8E5D3-45AB-4375-967A-48A9C68381F9}"/>
              </a:ext>
            </a:extLst>
          </p:cNvPr>
          <p:cNvSpPr>
            <a:spLocks noGrp="1" noRot="1" noChangeAspect="1" noChangeArrowheads="1" noTextEdit="1"/>
          </p:cNvSpPr>
          <p:nvPr>
            <p:ph type="sldImg"/>
          </p:nvPr>
        </p:nvSpPr>
        <p:spPr>
          <a:xfrm>
            <a:off x="1149350" y="687388"/>
            <a:ext cx="4579938" cy="3435350"/>
          </a:xfrm>
          <a:ln/>
        </p:spPr>
      </p:sp>
      <p:sp>
        <p:nvSpPr>
          <p:cNvPr id="144388" name="Rectangle 3">
            <a:extLst>
              <a:ext uri="{FF2B5EF4-FFF2-40B4-BE49-F238E27FC236}">
                <a16:creationId xmlns:a16="http://schemas.microsoft.com/office/drawing/2014/main" id="{8B6F501A-96D0-4A5D-B44D-B54C35B37552}"/>
              </a:ext>
            </a:extLst>
          </p:cNvPr>
          <p:cNvSpPr>
            <a:spLocks noGrp="1" noChangeArrowheads="1"/>
          </p:cNvSpPr>
          <p:nvPr>
            <p:ph type="body" idx="1"/>
          </p:nvPr>
        </p:nvSpPr>
        <p:spPr>
          <a:xfrm>
            <a:off x="917575" y="4352925"/>
            <a:ext cx="5041900" cy="4122738"/>
          </a:xfrm>
          <a:noFill/>
        </p:spPr>
        <p:txBody>
          <a:bodyPr/>
          <a:lstStyle/>
          <a:p>
            <a:pPr eaLnBrk="1" hangingPunct="1"/>
            <a:endParaRPr lang="en-GB" alt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a:extLst>
              <a:ext uri="{FF2B5EF4-FFF2-40B4-BE49-F238E27FC236}">
                <a16:creationId xmlns:a16="http://schemas.microsoft.com/office/drawing/2014/main" id="{25E9D2EC-9BFD-4431-8C44-A3086C2F216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B2843711-FF6E-4205-94D5-08CA03850256}" type="slidenum">
              <a:rPr lang="en-US" altLang="el-GR"/>
              <a:pPr eaLnBrk="1" hangingPunct="1">
                <a:spcBef>
                  <a:spcPct val="0"/>
                </a:spcBef>
              </a:pPr>
              <a:t>63</a:t>
            </a:fld>
            <a:endParaRPr lang="en-US" altLang="el-GR"/>
          </a:p>
        </p:txBody>
      </p:sp>
      <p:sp>
        <p:nvSpPr>
          <p:cNvPr id="145411" name="Rectangle 2">
            <a:extLst>
              <a:ext uri="{FF2B5EF4-FFF2-40B4-BE49-F238E27FC236}">
                <a16:creationId xmlns:a16="http://schemas.microsoft.com/office/drawing/2014/main" id="{C983B44E-E2D2-4AE4-A162-D55F7D7F78E2}"/>
              </a:ext>
            </a:extLst>
          </p:cNvPr>
          <p:cNvSpPr>
            <a:spLocks noGrp="1" noRot="1" noChangeAspect="1" noChangeArrowheads="1" noTextEdit="1"/>
          </p:cNvSpPr>
          <p:nvPr>
            <p:ph type="sldImg"/>
          </p:nvPr>
        </p:nvSpPr>
        <p:spPr>
          <a:ln/>
        </p:spPr>
      </p:sp>
      <p:sp>
        <p:nvSpPr>
          <p:cNvPr id="145412" name="Rectangle 3">
            <a:extLst>
              <a:ext uri="{FF2B5EF4-FFF2-40B4-BE49-F238E27FC236}">
                <a16:creationId xmlns:a16="http://schemas.microsoft.com/office/drawing/2014/main" id="{146B747A-9CBB-426F-8BB9-1152C97D28C9}"/>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59DA7E91-5D6F-4877-BAAB-8901DCEA418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6D28798E-122A-4B1E-ADC1-DCA930077952}" type="slidenum">
              <a:rPr lang="en-US" altLang="el-GR"/>
              <a:pPr eaLnBrk="1" hangingPunct="1">
                <a:spcBef>
                  <a:spcPct val="0"/>
                </a:spcBef>
              </a:pPr>
              <a:t>64</a:t>
            </a:fld>
            <a:endParaRPr lang="en-US" altLang="el-GR"/>
          </a:p>
        </p:txBody>
      </p:sp>
      <p:sp>
        <p:nvSpPr>
          <p:cNvPr id="146435" name="Rectangle 2">
            <a:extLst>
              <a:ext uri="{FF2B5EF4-FFF2-40B4-BE49-F238E27FC236}">
                <a16:creationId xmlns:a16="http://schemas.microsoft.com/office/drawing/2014/main" id="{F47619B0-BF17-4226-881B-ADD83ADC7005}"/>
              </a:ext>
            </a:extLst>
          </p:cNvPr>
          <p:cNvSpPr>
            <a:spLocks noGrp="1" noRot="1" noChangeAspect="1" noChangeArrowheads="1" noTextEdit="1"/>
          </p:cNvSpPr>
          <p:nvPr>
            <p:ph type="sldImg"/>
          </p:nvPr>
        </p:nvSpPr>
        <p:spPr>
          <a:xfrm>
            <a:off x="1158875" y="704850"/>
            <a:ext cx="4597400" cy="3448050"/>
          </a:xfrm>
          <a:ln/>
        </p:spPr>
      </p:sp>
      <p:sp>
        <p:nvSpPr>
          <p:cNvPr id="146436" name="Rectangle 3">
            <a:extLst>
              <a:ext uri="{FF2B5EF4-FFF2-40B4-BE49-F238E27FC236}">
                <a16:creationId xmlns:a16="http://schemas.microsoft.com/office/drawing/2014/main" id="{1C2E5890-1F08-40DC-8875-9C62064C02FF}"/>
              </a:ext>
            </a:extLst>
          </p:cNvPr>
          <p:cNvSpPr>
            <a:spLocks noGrp="1" noChangeArrowheads="1"/>
          </p:cNvSpPr>
          <p:nvPr>
            <p:ph type="body" idx="1"/>
          </p:nvPr>
        </p:nvSpPr>
        <p:spPr>
          <a:xfrm>
            <a:off x="930275" y="4367213"/>
            <a:ext cx="5051425" cy="4086225"/>
          </a:xfrm>
          <a:noFill/>
        </p:spPr>
        <p:txBody>
          <a:bodyPr lIns="91677" tIns="45839" rIns="91677" bIns="45839"/>
          <a:lstStyle/>
          <a:p>
            <a:pPr eaLnBrk="1" hangingPunct="1">
              <a:buFontTx/>
              <a:buChar char="•"/>
            </a:pPr>
            <a:r>
              <a:rPr lang="el-GR" altLang="el-GR">
                <a:latin typeface="Optima" pitchFamily="34" charset="0"/>
              </a:rPr>
              <a:t>Στηρίζονται στο σκεπτικό ότι…….</a:t>
            </a:r>
          </a:p>
          <a:p>
            <a:pPr eaLnBrk="1" hangingPunct="1">
              <a:buFontTx/>
              <a:buChar char="•"/>
            </a:pPr>
            <a:r>
              <a:rPr lang="sv-SE" altLang="el-GR">
                <a:latin typeface="Optima" pitchFamily="34" charset="0"/>
              </a:rPr>
              <a:t> One major problem with fixed-dosing regimens is that during periods of poor asthma control, asthma is undertreated. In these situations, patients tend to use their reliever medication to control their symptoms. A step-up</a:t>
            </a:r>
            <a:r>
              <a:rPr lang="en-US" altLang="el-GR">
                <a:latin typeface="Optima" pitchFamily="34" charset="0"/>
              </a:rPr>
              <a:t> in the controller medication is usually only made if asthma worsening persists long enough to signal to both the patient and physician that the dose is insufficient. This leads to poor asthma control and, in many cases, </a:t>
            </a:r>
            <a:r>
              <a:rPr lang="sv-SE" altLang="el-GR">
                <a:latin typeface="Optima" pitchFamily="34" charset="0"/>
              </a:rPr>
              <a:t>patients end up in hospital or visit an emergency room before receiving any additional anti-inflammatory medication.</a:t>
            </a:r>
          </a:p>
          <a:p>
            <a:pPr eaLnBrk="1" hangingPunct="1">
              <a:buFontTx/>
              <a:buChar char="•"/>
            </a:pPr>
            <a:r>
              <a:rPr lang="sv-SE" altLang="el-GR">
                <a:latin typeface="Optima" pitchFamily="34" charset="0"/>
              </a:rPr>
              <a:t> Conversely, during periods of good asthma control, a fixed-dosage regimen may give more medication than required and therefore result in overtreatment. This means excessive, unnecessary drug use for the patient and increased costs for the healthcare system.</a:t>
            </a:r>
            <a:endParaRPr lang="en-GB" altLang="el-GR">
              <a:latin typeface="Optima" pitchFamily="34" charset="0"/>
            </a:endParaRPr>
          </a:p>
          <a:p>
            <a:pPr eaLnBrk="1" hangingPunct="1"/>
            <a:endParaRPr lang="en-GB" alt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a:extLst>
              <a:ext uri="{FF2B5EF4-FFF2-40B4-BE49-F238E27FC236}">
                <a16:creationId xmlns:a16="http://schemas.microsoft.com/office/drawing/2014/main" id="{BFFF3B23-5659-4D03-B104-1B54F66ED57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6F63767-31AB-4F7D-A855-7E4C970EABC7}" type="slidenum">
              <a:rPr lang="en-US" altLang="el-GR"/>
              <a:pPr eaLnBrk="1" hangingPunct="1">
                <a:spcBef>
                  <a:spcPct val="0"/>
                </a:spcBef>
              </a:pPr>
              <a:t>65</a:t>
            </a:fld>
            <a:endParaRPr lang="en-US" altLang="el-GR"/>
          </a:p>
        </p:txBody>
      </p:sp>
      <p:sp>
        <p:nvSpPr>
          <p:cNvPr id="147459" name="Rectangle 2">
            <a:extLst>
              <a:ext uri="{FF2B5EF4-FFF2-40B4-BE49-F238E27FC236}">
                <a16:creationId xmlns:a16="http://schemas.microsoft.com/office/drawing/2014/main" id="{065C8D36-7EFA-4DBA-8DE2-76ABD48FFEB2}"/>
              </a:ext>
            </a:extLst>
          </p:cNvPr>
          <p:cNvSpPr>
            <a:spLocks noGrp="1" noRot="1" noChangeAspect="1" noChangeArrowheads="1" noTextEdit="1"/>
          </p:cNvSpPr>
          <p:nvPr>
            <p:ph type="sldImg"/>
          </p:nvPr>
        </p:nvSpPr>
        <p:spPr>
          <a:solidFill>
            <a:srgbClr val="FFFFFF"/>
          </a:solidFill>
          <a:ln/>
        </p:spPr>
      </p:sp>
      <p:sp>
        <p:nvSpPr>
          <p:cNvPr id="147460" name="Rectangle 3">
            <a:extLst>
              <a:ext uri="{FF2B5EF4-FFF2-40B4-BE49-F238E27FC236}">
                <a16:creationId xmlns:a16="http://schemas.microsoft.com/office/drawing/2014/main" id="{1FFDC570-02B6-48DE-8281-31FD265FD58C}"/>
              </a:ext>
            </a:extLst>
          </p:cNvPr>
          <p:cNvSpPr>
            <a:spLocks noGrp="1" noChangeArrowheads="1"/>
          </p:cNvSpPr>
          <p:nvPr>
            <p:ph type="body" idx="1"/>
          </p:nvPr>
        </p:nvSpPr>
        <p:spPr>
          <a:solidFill>
            <a:srgbClr val="FFFFFF"/>
          </a:solidFill>
          <a:ln>
            <a:solidFill>
              <a:srgbClr val="000000"/>
            </a:solidFill>
            <a:miter lim="800000"/>
            <a:headEnd/>
            <a:tailEnd/>
          </a:ln>
        </p:spPr>
        <p:txBody>
          <a:bodyPr lIns="88834" tIns="44417" rIns="88834" bIns="44417"/>
          <a:lstStyle/>
          <a:p>
            <a:pPr eaLnBrk="1" hangingPunct="1"/>
            <a:endParaRPr lang="el-GR" alt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a:extLst>
              <a:ext uri="{FF2B5EF4-FFF2-40B4-BE49-F238E27FC236}">
                <a16:creationId xmlns:a16="http://schemas.microsoft.com/office/drawing/2014/main" id="{B7D2B8D8-A314-4087-AB1E-19A46D3735C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25BCBD92-BF53-4168-A460-0F6B20C058F1}" type="slidenum">
              <a:rPr lang="en-US" altLang="el-GR"/>
              <a:pPr eaLnBrk="1" hangingPunct="1">
                <a:spcBef>
                  <a:spcPct val="0"/>
                </a:spcBef>
              </a:pPr>
              <a:t>3</a:t>
            </a:fld>
            <a:endParaRPr lang="en-US" altLang="el-GR"/>
          </a:p>
        </p:txBody>
      </p:sp>
      <p:sp>
        <p:nvSpPr>
          <p:cNvPr id="120835" name="Rectangle 2">
            <a:extLst>
              <a:ext uri="{FF2B5EF4-FFF2-40B4-BE49-F238E27FC236}">
                <a16:creationId xmlns:a16="http://schemas.microsoft.com/office/drawing/2014/main" id="{88FDFE46-672B-4FA5-92F6-41FB3C011335}"/>
              </a:ext>
            </a:extLst>
          </p:cNvPr>
          <p:cNvSpPr>
            <a:spLocks noGrp="1" noRot="1" noChangeAspect="1" noChangeArrowheads="1" noTextEdit="1"/>
          </p:cNvSpPr>
          <p:nvPr>
            <p:ph type="sldImg"/>
          </p:nvPr>
        </p:nvSpPr>
        <p:spPr>
          <a:ln/>
        </p:spPr>
      </p:sp>
      <p:sp>
        <p:nvSpPr>
          <p:cNvPr id="120836" name="Rectangle 3">
            <a:extLst>
              <a:ext uri="{FF2B5EF4-FFF2-40B4-BE49-F238E27FC236}">
                <a16:creationId xmlns:a16="http://schemas.microsoft.com/office/drawing/2014/main" id="{38FFB747-B59E-4754-B806-54C6415913F7}"/>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F1CCC443-B2C7-45B5-88F2-FB1D950EB5A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13D5F126-78A4-4AE9-9FED-0CE30515F88F}" type="slidenum">
              <a:rPr lang="en-US" altLang="el-GR"/>
              <a:pPr eaLnBrk="1" hangingPunct="1">
                <a:spcBef>
                  <a:spcPct val="0"/>
                </a:spcBef>
              </a:pPr>
              <a:t>66</a:t>
            </a:fld>
            <a:endParaRPr lang="en-US" altLang="el-GR"/>
          </a:p>
        </p:txBody>
      </p:sp>
      <p:sp>
        <p:nvSpPr>
          <p:cNvPr id="148483" name="Rectangle 2">
            <a:extLst>
              <a:ext uri="{FF2B5EF4-FFF2-40B4-BE49-F238E27FC236}">
                <a16:creationId xmlns:a16="http://schemas.microsoft.com/office/drawing/2014/main" id="{A4D9817E-DEE5-484A-8241-E73C8BC1DF58}"/>
              </a:ext>
            </a:extLst>
          </p:cNvPr>
          <p:cNvSpPr>
            <a:spLocks noGrp="1" noRot="1" noChangeAspect="1" noChangeArrowheads="1" noTextEdit="1"/>
          </p:cNvSpPr>
          <p:nvPr>
            <p:ph type="sldImg"/>
          </p:nvPr>
        </p:nvSpPr>
        <p:spPr>
          <a:solidFill>
            <a:srgbClr val="FFFFFF"/>
          </a:solidFill>
          <a:ln/>
        </p:spPr>
      </p:sp>
      <p:sp>
        <p:nvSpPr>
          <p:cNvPr id="148484" name="Rectangle 3">
            <a:extLst>
              <a:ext uri="{FF2B5EF4-FFF2-40B4-BE49-F238E27FC236}">
                <a16:creationId xmlns:a16="http://schemas.microsoft.com/office/drawing/2014/main" id="{135AF9A1-EE6A-4114-BA65-DA2226C7AFAC}"/>
              </a:ext>
            </a:extLst>
          </p:cNvPr>
          <p:cNvSpPr>
            <a:spLocks noGrp="1" noChangeArrowheads="1"/>
          </p:cNvSpPr>
          <p:nvPr>
            <p:ph type="body" idx="1"/>
          </p:nvPr>
        </p:nvSpPr>
        <p:spPr>
          <a:solidFill>
            <a:srgbClr val="FFFFFF"/>
          </a:solidFill>
          <a:ln>
            <a:solidFill>
              <a:srgbClr val="000000"/>
            </a:solidFill>
            <a:miter lim="800000"/>
            <a:headEnd/>
            <a:tailEnd/>
          </a:ln>
        </p:spPr>
        <p:txBody>
          <a:bodyPr lIns="88834" tIns="44417" rIns="88834" bIns="44417"/>
          <a:lstStyle/>
          <a:p>
            <a:pPr eaLnBrk="1" hangingPunct="1"/>
            <a:endParaRPr lang="el-GR" alt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a:extLst>
              <a:ext uri="{FF2B5EF4-FFF2-40B4-BE49-F238E27FC236}">
                <a16:creationId xmlns:a16="http://schemas.microsoft.com/office/drawing/2014/main" id="{18B3966F-25D7-4BF8-B423-4E3F1888601B}"/>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4538" indent="-285750" eaLnBrk="0" hangingPunct="0">
              <a:spcBef>
                <a:spcPct val="30000"/>
              </a:spcBef>
              <a:defRPr sz="1200">
                <a:solidFill>
                  <a:schemeClr val="tx1"/>
                </a:solidFill>
                <a:latin typeface="Times New Roman" panose="02020603050405020304" pitchFamily="18" charset="0"/>
              </a:defRPr>
            </a:lvl2pPr>
            <a:lvl3pPr marL="1144588" indent="-228600" eaLnBrk="0" hangingPunct="0">
              <a:spcBef>
                <a:spcPct val="30000"/>
              </a:spcBef>
              <a:defRPr sz="1200">
                <a:solidFill>
                  <a:schemeClr val="tx1"/>
                </a:solidFill>
                <a:latin typeface="Times New Roman" panose="02020603050405020304" pitchFamily="18" charset="0"/>
              </a:defRPr>
            </a:lvl3pPr>
            <a:lvl4pPr marL="1603375" indent="-228600" eaLnBrk="0" hangingPunct="0">
              <a:spcBef>
                <a:spcPct val="30000"/>
              </a:spcBef>
              <a:defRPr sz="1200">
                <a:solidFill>
                  <a:schemeClr val="tx1"/>
                </a:solidFill>
                <a:latin typeface="Times New Roman" panose="02020603050405020304" pitchFamily="18" charset="0"/>
              </a:defRPr>
            </a:lvl4pPr>
            <a:lvl5pPr marL="2060575" indent="-228600" eaLnBrk="0" hangingPunct="0">
              <a:spcBef>
                <a:spcPct val="30000"/>
              </a:spcBef>
              <a:defRPr sz="1200">
                <a:solidFill>
                  <a:schemeClr val="tx1"/>
                </a:solidFill>
                <a:latin typeface="Times New Roman" panose="02020603050405020304" pitchFamily="18" charset="0"/>
              </a:defRPr>
            </a:lvl5pPr>
            <a:lvl6pPr marL="2517775"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4975"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32175"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9375"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0E0A2990-B5CA-44B5-B2EE-8BD3C412117D}" type="slidenum">
              <a:rPr lang="el-GR" altLang="el-GR">
                <a:latin typeface="Arial" panose="020B0604020202020204" pitchFamily="34" charset="0"/>
                <a:cs typeface="Arial" panose="020B0604020202020204" pitchFamily="34" charset="0"/>
              </a:rPr>
              <a:pPr eaLnBrk="1" hangingPunct="1">
                <a:spcBef>
                  <a:spcPct val="0"/>
                </a:spcBef>
              </a:pPr>
              <a:t>68</a:t>
            </a:fld>
            <a:endParaRPr lang="el-GR" altLang="el-GR">
              <a:latin typeface="Arial" panose="020B0604020202020204" pitchFamily="34" charset="0"/>
              <a:cs typeface="Arial" panose="020B0604020202020204" pitchFamily="34" charset="0"/>
            </a:endParaRPr>
          </a:p>
        </p:txBody>
      </p:sp>
      <p:sp>
        <p:nvSpPr>
          <p:cNvPr id="149507" name="Rectangle 2">
            <a:extLst>
              <a:ext uri="{FF2B5EF4-FFF2-40B4-BE49-F238E27FC236}">
                <a16:creationId xmlns:a16="http://schemas.microsoft.com/office/drawing/2014/main" id="{626B8548-8B90-4ED2-9D89-6D3DE7A6DF31}"/>
              </a:ext>
            </a:extLst>
          </p:cNvPr>
          <p:cNvSpPr>
            <a:spLocks noGrp="1" noRot="1" noChangeAspect="1" noChangeArrowheads="1" noTextEdit="1"/>
          </p:cNvSpPr>
          <p:nvPr>
            <p:ph type="sldImg"/>
          </p:nvPr>
        </p:nvSpPr>
        <p:spPr>
          <a:xfrm>
            <a:off x="1154113" y="685800"/>
            <a:ext cx="4583112" cy="3436938"/>
          </a:xfrm>
          <a:ln/>
        </p:spPr>
      </p:sp>
      <p:sp>
        <p:nvSpPr>
          <p:cNvPr id="149508" name="Rectangle 3">
            <a:extLst>
              <a:ext uri="{FF2B5EF4-FFF2-40B4-BE49-F238E27FC236}">
                <a16:creationId xmlns:a16="http://schemas.microsoft.com/office/drawing/2014/main" id="{8785C95C-FEE0-4FE0-9721-7C9534992317}"/>
              </a:ext>
            </a:extLst>
          </p:cNvPr>
          <p:cNvSpPr>
            <a:spLocks noGrp="1" noChangeArrowheads="1"/>
          </p:cNvSpPr>
          <p:nvPr>
            <p:ph type="body" idx="1"/>
          </p:nvPr>
        </p:nvSpPr>
        <p:spPr>
          <a:xfrm>
            <a:off x="915988" y="4352925"/>
            <a:ext cx="5045075" cy="4124325"/>
          </a:xfrm>
          <a:noFill/>
        </p:spPr>
        <p:txBody>
          <a:bodyPr lIns="93089" tIns="46544" rIns="93089" bIns="46544"/>
          <a:lstStyle/>
          <a:p>
            <a:pPr eaLnBrk="1" hangingPunct="1"/>
            <a:endParaRPr lang="en-ZA" altLang="el-GR">
              <a:latin typeface="Arial" panose="020B0604020202020204" pitchFamily="34" charset="0"/>
              <a:cs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CE66C297-CA45-4DEB-9C58-9EE1F7B00521}"/>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2C68019-68AA-4F8D-A484-F7EE5274251A}" type="slidenum">
              <a:rPr lang="en-US" altLang="el-GR"/>
              <a:pPr eaLnBrk="1" hangingPunct="1">
                <a:spcBef>
                  <a:spcPct val="0"/>
                </a:spcBef>
              </a:pPr>
              <a:t>69</a:t>
            </a:fld>
            <a:endParaRPr lang="en-US" altLang="el-GR"/>
          </a:p>
        </p:txBody>
      </p:sp>
      <p:sp>
        <p:nvSpPr>
          <p:cNvPr id="150531" name="Rectangle 2">
            <a:extLst>
              <a:ext uri="{FF2B5EF4-FFF2-40B4-BE49-F238E27FC236}">
                <a16:creationId xmlns:a16="http://schemas.microsoft.com/office/drawing/2014/main" id="{EFE37188-84B0-4559-AD40-437EEB16E922}"/>
              </a:ext>
            </a:extLst>
          </p:cNvPr>
          <p:cNvSpPr>
            <a:spLocks noGrp="1" noRot="1" noChangeAspect="1" noChangeArrowheads="1" noTextEdit="1"/>
          </p:cNvSpPr>
          <p:nvPr>
            <p:ph type="sldImg"/>
          </p:nvPr>
        </p:nvSpPr>
        <p:spPr>
          <a:solidFill>
            <a:srgbClr val="FFFFFF"/>
          </a:solidFill>
          <a:ln/>
        </p:spPr>
      </p:sp>
      <p:sp>
        <p:nvSpPr>
          <p:cNvPr id="150532" name="Rectangle 3">
            <a:extLst>
              <a:ext uri="{FF2B5EF4-FFF2-40B4-BE49-F238E27FC236}">
                <a16:creationId xmlns:a16="http://schemas.microsoft.com/office/drawing/2014/main" id="{C74A3CFC-9192-4112-A6F7-90BD37983692}"/>
              </a:ext>
            </a:extLst>
          </p:cNvPr>
          <p:cNvSpPr>
            <a:spLocks noGrp="1" noChangeArrowheads="1"/>
          </p:cNvSpPr>
          <p:nvPr>
            <p:ph type="body" idx="1"/>
          </p:nvPr>
        </p:nvSpPr>
        <p:spPr>
          <a:solidFill>
            <a:srgbClr val="FFFFFF"/>
          </a:solidFill>
          <a:ln>
            <a:solidFill>
              <a:srgbClr val="000000"/>
            </a:solidFill>
            <a:miter lim="800000"/>
            <a:headEnd/>
            <a:tailEnd/>
          </a:ln>
        </p:spPr>
        <p:txBody>
          <a:bodyPr lIns="88834" tIns="44417" rIns="88834" bIns="44417"/>
          <a:lstStyle/>
          <a:p>
            <a:pPr eaLnBrk="1" hangingPunct="1"/>
            <a:endParaRPr lang="el-GR" alt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Θέση εικόνας διαφάνειας 1">
            <a:extLst>
              <a:ext uri="{FF2B5EF4-FFF2-40B4-BE49-F238E27FC236}">
                <a16:creationId xmlns:a16="http://schemas.microsoft.com/office/drawing/2014/main" id="{9C471046-AB9D-41C9-A0FE-1A9591BA4EAF}"/>
              </a:ext>
            </a:extLst>
          </p:cNvPr>
          <p:cNvSpPr>
            <a:spLocks noGrp="1" noRot="1" noChangeAspect="1" noTextEdit="1"/>
          </p:cNvSpPr>
          <p:nvPr>
            <p:ph type="sldImg"/>
          </p:nvPr>
        </p:nvSpPr>
        <p:spPr>
          <a:ln/>
        </p:spPr>
      </p:sp>
      <p:sp>
        <p:nvSpPr>
          <p:cNvPr id="151555" name="Θέση σημειώσεων 2">
            <a:extLst>
              <a:ext uri="{FF2B5EF4-FFF2-40B4-BE49-F238E27FC236}">
                <a16:creationId xmlns:a16="http://schemas.microsoft.com/office/drawing/2014/main" id="{715EE6C6-92F4-44B1-84C2-C507447C7584}"/>
              </a:ext>
            </a:extLst>
          </p:cNvPr>
          <p:cNvSpPr>
            <a:spLocks noGrp="1"/>
          </p:cNvSpPr>
          <p:nvPr>
            <p:ph type="body" idx="1"/>
          </p:nvPr>
        </p:nvSpPr>
        <p:spPr>
          <a:noFill/>
        </p:spPr>
        <p:txBody>
          <a:bodyPr/>
          <a:lstStyle/>
          <a:p>
            <a:endParaRPr lang="el-GR" altLang="el-GR"/>
          </a:p>
        </p:txBody>
      </p:sp>
      <p:sp>
        <p:nvSpPr>
          <p:cNvPr id="151556" name="Θέση αριθμού διαφάνειας 3">
            <a:extLst>
              <a:ext uri="{FF2B5EF4-FFF2-40B4-BE49-F238E27FC236}">
                <a16:creationId xmlns:a16="http://schemas.microsoft.com/office/drawing/2014/main" id="{D89513F6-10C4-4AD6-B76D-07A19BE7854E}"/>
              </a:ext>
            </a:extLst>
          </p:cNvPr>
          <p:cNvSpPr>
            <a:spLocks noGrp="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672DBB6-1B7B-4A93-B818-9ED5AAD1384B}" type="slidenum">
              <a:rPr lang="el-GR" altLang="el-GR"/>
              <a:pPr eaLnBrk="1" hangingPunct="1">
                <a:spcBef>
                  <a:spcPct val="0"/>
                </a:spcBef>
              </a:pPr>
              <a:t>70</a:t>
            </a:fld>
            <a:endParaRPr lang="el-GR" alt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a:extLst>
              <a:ext uri="{FF2B5EF4-FFF2-40B4-BE49-F238E27FC236}">
                <a16:creationId xmlns:a16="http://schemas.microsoft.com/office/drawing/2014/main" id="{E65AD001-A50F-435E-AF04-81CD5CE58CA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453896E9-D93F-4BA3-BD66-2C53E42FAB1E}" type="slidenum">
              <a:rPr lang="en-US" altLang="el-GR"/>
              <a:pPr eaLnBrk="1" hangingPunct="1">
                <a:spcBef>
                  <a:spcPct val="0"/>
                </a:spcBef>
              </a:pPr>
              <a:t>83</a:t>
            </a:fld>
            <a:endParaRPr lang="en-US" altLang="el-GR"/>
          </a:p>
        </p:txBody>
      </p:sp>
      <p:sp>
        <p:nvSpPr>
          <p:cNvPr id="153603" name="Rectangle 2">
            <a:extLst>
              <a:ext uri="{FF2B5EF4-FFF2-40B4-BE49-F238E27FC236}">
                <a16:creationId xmlns:a16="http://schemas.microsoft.com/office/drawing/2014/main" id="{251DF4A4-828D-4FFC-BE41-7699E0A6B54E}"/>
              </a:ext>
            </a:extLst>
          </p:cNvPr>
          <p:cNvSpPr>
            <a:spLocks noGrp="1" noRot="1" noChangeAspect="1" noChangeArrowheads="1" noTextEdit="1"/>
          </p:cNvSpPr>
          <p:nvPr>
            <p:ph type="sldImg"/>
          </p:nvPr>
        </p:nvSpPr>
        <p:spPr>
          <a:solidFill>
            <a:srgbClr val="FFFFFF"/>
          </a:solidFill>
          <a:ln/>
        </p:spPr>
      </p:sp>
      <p:sp>
        <p:nvSpPr>
          <p:cNvPr id="153604" name="Rectangle 3">
            <a:extLst>
              <a:ext uri="{FF2B5EF4-FFF2-40B4-BE49-F238E27FC236}">
                <a16:creationId xmlns:a16="http://schemas.microsoft.com/office/drawing/2014/main" id="{8E643FCA-6840-49E8-8F3F-0CC8938D0C53}"/>
              </a:ext>
            </a:extLst>
          </p:cNvPr>
          <p:cNvSpPr>
            <a:spLocks noGrp="1" noChangeArrowheads="1"/>
          </p:cNvSpPr>
          <p:nvPr>
            <p:ph type="body" idx="1"/>
          </p:nvPr>
        </p:nvSpPr>
        <p:spPr>
          <a:solidFill>
            <a:srgbClr val="FFFFFF"/>
          </a:solidFill>
          <a:ln>
            <a:solidFill>
              <a:srgbClr val="000000"/>
            </a:solidFill>
            <a:miter lim="800000"/>
            <a:headEnd/>
            <a:tailEnd/>
          </a:ln>
        </p:spPr>
        <p:txBody>
          <a:bodyPr lIns="88834" tIns="44417" rIns="88834" bIns="44417"/>
          <a:lstStyle/>
          <a:p>
            <a:pPr eaLnBrk="1" hangingPunct="1"/>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F7A89E14-0130-4370-ACF3-338E1E28787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80284CE4-FA1E-4C31-8B9F-77B742A10C01}" type="slidenum">
              <a:rPr lang="en-US" altLang="el-GR"/>
              <a:pPr eaLnBrk="1" hangingPunct="1">
                <a:spcBef>
                  <a:spcPct val="0"/>
                </a:spcBef>
              </a:pPr>
              <a:t>4</a:t>
            </a:fld>
            <a:endParaRPr lang="en-US" altLang="el-GR"/>
          </a:p>
        </p:txBody>
      </p:sp>
      <p:sp>
        <p:nvSpPr>
          <p:cNvPr id="121859" name="Rectangle 2">
            <a:extLst>
              <a:ext uri="{FF2B5EF4-FFF2-40B4-BE49-F238E27FC236}">
                <a16:creationId xmlns:a16="http://schemas.microsoft.com/office/drawing/2014/main" id="{D795EAA3-CCE6-4A3E-91EF-88D76D572235}"/>
              </a:ext>
            </a:extLst>
          </p:cNvPr>
          <p:cNvSpPr>
            <a:spLocks noGrp="1" noRot="1" noChangeAspect="1" noChangeArrowheads="1" noTextEdit="1"/>
          </p:cNvSpPr>
          <p:nvPr>
            <p:ph type="sldImg"/>
          </p:nvPr>
        </p:nvSpPr>
        <p:spPr>
          <a:xfrm>
            <a:off x="1149350" y="687388"/>
            <a:ext cx="4579938" cy="3435350"/>
          </a:xfrm>
          <a:ln/>
        </p:spPr>
      </p:sp>
      <p:sp>
        <p:nvSpPr>
          <p:cNvPr id="121860" name="Rectangle 3">
            <a:extLst>
              <a:ext uri="{FF2B5EF4-FFF2-40B4-BE49-F238E27FC236}">
                <a16:creationId xmlns:a16="http://schemas.microsoft.com/office/drawing/2014/main" id="{D88FEC01-BB05-42BB-9453-1ECDF28CDF4E}"/>
              </a:ext>
            </a:extLst>
          </p:cNvPr>
          <p:cNvSpPr>
            <a:spLocks noGrp="1" noChangeArrowheads="1"/>
          </p:cNvSpPr>
          <p:nvPr>
            <p:ph type="body" idx="1"/>
          </p:nvPr>
        </p:nvSpPr>
        <p:spPr>
          <a:xfrm>
            <a:off x="917575" y="4352925"/>
            <a:ext cx="5041900" cy="4122738"/>
          </a:xfrm>
          <a:noFill/>
        </p:spPr>
        <p:txBody>
          <a:bodyPr/>
          <a:lstStyle/>
          <a:p>
            <a:pPr eaLnBrk="1" hangingPunct="1">
              <a:spcBef>
                <a:spcPct val="50000"/>
              </a:spcBef>
            </a:pPr>
            <a:r>
              <a:rPr lang="el-GR" altLang="el-GR" sz="3200" b="1">
                <a:latin typeface="Arial" panose="020B0604020202020204" pitchFamily="34" charset="0"/>
              </a:rPr>
              <a:t>Εικόνα 20.1: Παγκόσμιος Χάρτης του Επιπολασμού του Άσθματος</a:t>
            </a:r>
            <a:r>
              <a:rPr lang="en-US" altLang="el-GR" sz="3200">
                <a:latin typeface="Arial" panose="020B0604020202020204" pitchFamily="34" charset="0"/>
              </a:rPr>
              <a:t> </a:t>
            </a:r>
            <a:r>
              <a:rPr lang="el-GR" altLang="el-GR" sz="2400">
                <a:solidFill>
                  <a:schemeClr val="tx2"/>
                </a:solidFill>
                <a:latin typeface="Arial" panose="020B0604020202020204" pitchFamily="34" charset="0"/>
                <a:cs typeface="Times New Roman" panose="02020603050405020304" pitchFamily="18" charset="0"/>
              </a:rPr>
              <a:t>(</a:t>
            </a:r>
            <a:r>
              <a:rPr lang="en-US" altLang="el-GR" sz="2400">
                <a:solidFill>
                  <a:schemeClr val="tx2"/>
                </a:solidFill>
                <a:latin typeface="Arial" panose="020B0604020202020204" pitchFamily="34" charset="0"/>
                <a:cs typeface="Times New Roman" panose="02020603050405020304" pitchFamily="18" charset="0"/>
              </a:rPr>
              <a:t>Global burden of asthma. GINA 2004)</a:t>
            </a:r>
            <a:r>
              <a:rPr lang="el-GR" altLang="el-GR" sz="2400">
                <a:solidFill>
                  <a:schemeClr val="tx2"/>
                </a:solidFill>
                <a:latin typeface="Arial" panose="020B0604020202020204" pitchFamily="34" charset="0"/>
                <a:cs typeface="Times New Roman" panose="02020603050405020304" pitchFamily="18" charset="0"/>
              </a:rPr>
              <a:t>.</a:t>
            </a:r>
            <a:endParaRPr lang="en-GB" altLang="el-GR" sz="3200">
              <a:solidFill>
                <a:schemeClr val="tx2"/>
              </a:solidFill>
              <a:latin typeface="Arial" panose="020B0604020202020204" pitchFamily="34" charset="0"/>
              <a:cs typeface="Times New Roman" panose="02020603050405020304" pitchFamily="18" charset="0"/>
            </a:endParaRPr>
          </a:p>
          <a:p>
            <a:pPr eaLnBrk="1" hangingPunct="1"/>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51666CA3-96E7-435F-9295-3810CA8AED35}"/>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424A7FE-CE2B-47EA-9E31-C679DD0DA56B}" type="slidenum">
              <a:rPr lang="en-US" altLang="el-GR"/>
              <a:pPr eaLnBrk="1" hangingPunct="1">
                <a:spcBef>
                  <a:spcPct val="0"/>
                </a:spcBef>
              </a:pPr>
              <a:t>5</a:t>
            </a:fld>
            <a:endParaRPr lang="en-US" altLang="el-GR"/>
          </a:p>
        </p:txBody>
      </p:sp>
      <p:sp>
        <p:nvSpPr>
          <p:cNvPr id="122883" name="Rectangle 2">
            <a:extLst>
              <a:ext uri="{FF2B5EF4-FFF2-40B4-BE49-F238E27FC236}">
                <a16:creationId xmlns:a16="http://schemas.microsoft.com/office/drawing/2014/main" id="{2DBA9098-F55B-4A91-8235-9D300D0E2330}"/>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F63E5CA3-48CF-42DD-A23C-4E44D808E0A4}"/>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79EA4269-77EF-464B-BE23-2EFA77C7B2D4}"/>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9FC7383-396C-4C1D-954E-6D50EA28CB6F}" type="slidenum">
              <a:rPr lang="en-US" altLang="el-GR"/>
              <a:pPr eaLnBrk="1" hangingPunct="1">
                <a:spcBef>
                  <a:spcPct val="0"/>
                </a:spcBef>
              </a:pPr>
              <a:t>9</a:t>
            </a:fld>
            <a:endParaRPr lang="en-US" altLang="el-GR"/>
          </a:p>
        </p:txBody>
      </p:sp>
      <p:sp>
        <p:nvSpPr>
          <p:cNvPr id="123907" name="Rectangle 2">
            <a:extLst>
              <a:ext uri="{FF2B5EF4-FFF2-40B4-BE49-F238E27FC236}">
                <a16:creationId xmlns:a16="http://schemas.microsoft.com/office/drawing/2014/main" id="{5B4C3876-3933-4061-A1AB-AC60D2557527}"/>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957C11C3-A802-4447-B009-EB8E2F8EF264}"/>
              </a:ext>
            </a:extLst>
          </p:cNvPr>
          <p:cNvSpPr>
            <a:spLocks noGrp="1" noChangeArrowheads="1"/>
          </p:cNvSpPr>
          <p:nvPr>
            <p:ph type="body" idx="1"/>
          </p:nvPr>
        </p:nvSpPr>
        <p:spPr>
          <a:noFill/>
        </p:spPr>
        <p:txBody>
          <a:bodyPr/>
          <a:lstStyle/>
          <a:p>
            <a:pPr eaLnBrk="1" hangingPunct="1"/>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a:extLst>
              <a:ext uri="{FF2B5EF4-FFF2-40B4-BE49-F238E27FC236}">
                <a16:creationId xmlns:a16="http://schemas.microsoft.com/office/drawing/2014/main" id="{E0D3C966-43FC-4119-88EF-AB7E182C5908}"/>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D368A627-0F56-418E-82E7-193911A25EB6}" type="slidenum">
              <a:rPr lang="en-GB" altLang="el-GR"/>
              <a:pPr eaLnBrk="1" hangingPunct="1">
                <a:spcBef>
                  <a:spcPct val="0"/>
                </a:spcBef>
              </a:pPr>
              <a:t>13</a:t>
            </a:fld>
            <a:endParaRPr lang="en-GB" altLang="el-GR"/>
          </a:p>
        </p:txBody>
      </p:sp>
      <p:sp>
        <p:nvSpPr>
          <p:cNvPr id="124931" name="Rectangle 2">
            <a:extLst>
              <a:ext uri="{FF2B5EF4-FFF2-40B4-BE49-F238E27FC236}">
                <a16:creationId xmlns:a16="http://schemas.microsoft.com/office/drawing/2014/main" id="{6585A8BE-9010-4D4F-87B0-E2E34B22552B}"/>
              </a:ext>
            </a:extLst>
          </p:cNvPr>
          <p:cNvSpPr>
            <a:spLocks noGrp="1" noRot="1" noChangeAspect="1" noChangeArrowheads="1" noTextEdit="1"/>
          </p:cNvSpPr>
          <p:nvPr>
            <p:ph type="sldImg"/>
          </p:nvPr>
        </p:nvSpPr>
        <p:spPr>
          <a:ln/>
        </p:spPr>
      </p:sp>
      <p:sp>
        <p:nvSpPr>
          <p:cNvPr id="124932" name="Rectangle 3">
            <a:extLst>
              <a:ext uri="{FF2B5EF4-FFF2-40B4-BE49-F238E27FC236}">
                <a16:creationId xmlns:a16="http://schemas.microsoft.com/office/drawing/2014/main" id="{A42461FD-4F63-4E8F-8E9E-4B2ACE383055}"/>
              </a:ext>
            </a:extLst>
          </p:cNvPr>
          <p:cNvSpPr>
            <a:spLocks noGrp="1" noChangeArrowheads="1"/>
          </p:cNvSpPr>
          <p:nvPr>
            <p:ph type="body" idx="1"/>
          </p:nvPr>
        </p:nvSpPr>
        <p:spPr>
          <a:noFill/>
        </p:spPr>
        <p:txBody>
          <a:bodyPr/>
          <a:lstStyle/>
          <a:p>
            <a:pPr eaLnBrk="1" hangingPunct="1"/>
            <a:r>
              <a:rPr lang="el-GR" altLang="el-GR"/>
              <a:t>Ενόχληση – πρόκληση του αναπνευστικού συστήματος, και συγκεκριμένα των βρόγχων, με διάφορους παράγοντες</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D8AE1221-1839-44A0-92E6-A1F68F9FB687}"/>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C2C39C9F-ECD0-421D-8031-79AE968398BD}" type="slidenum">
              <a:rPr lang="en-GB" altLang="el-GR"/>
              <a:pPr eaLnBrk="1" hangingPunct="1">
                <a:spcBef>
                  <a:spcPct val="0"/>
                </a:spcBef>
              </a:pPr>
              <a:t>16</a:t>
            </a:fld>
            <a:endParaRPr lang="en-GB" altLang="el-GR"/>
          </a:p>
        </p:txBody>
      </p:sp>
      <p:sp>
        <p:nvSpPr>
          <p:cNvPr id="125955" name="Rectangle 2">
            <a:extLst>
              <a:ext uri="{FF2B5EF4-FFF2-40B4-BE49-F238E27FC236}">
                <a16:creationId xmlns:a16="http://schemas.microsoft.com/office/drawing/2014/main" id="{6EC4F4A9-7466-4FBA-821F-47E3E2BCFBA8}"/>
              </a:ext>
            </a:extLst>
          </p:cNvPr>
          <p:cNvSpPr>
            <a:spLocks noGrp="1" noRot="1" noChangeAspect="1" noChangeArrowheads="1" noTextEdit="1"/>
          </p:cNvSpPr>
          <p:nvPr>
            <p:ph type="sldImg"/>
          </p:nvPr>
        </p:nvSpPr>
        <p:spPr>
          <a:solidFill>
            <a:srgbClr val="FFFFFF"/>
          </a:solidFill>
          <a:ln/>
        </p:spPr>
      </p:sp>
      <p:sp>
        <p:nvSpPr>
          <p:cNvPr id="125956" name="Rectangle 3">
            <a:extLst>
              <a:ext uri="{FF2B5EF4-FFF2-40B4-BE49-F238E27FC236}">
                <a16:creationId xmlns:a16="http://schemas.microsoft.com/office/drawing/2014/main" id="{CEFE340C-E598-4B44-9E9F-DB4B486F9AB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l-GR" altLang="el-GR"/>
              <a:t>Για εκτίμηση της ΒΗΡ η συχν. Χρησ. .βρογχοσ. </a:t>
            </a:r>
            <a:endParaRPr lang="en-GB" alt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a:extLst>
              <a:ext uri="{FF2B5EF4-FFF2-40B4-BE49-F238E27FC236}">
                <a16:creationId xmlns:a16="http://schemas.microsoft.com/office/drawing/2014/main" id="{89DB21ED-BA6D-41C0-9660-3577B7A8F8B9}"/>
              </a:ext>
            </a:extLst>
          </p:cNvPr>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Times New Roman" panose="02020603050405020304" pitchFamily="18" charset="0"/>
              </a:defRPr>
            </a:lvl1pPr>
            <a:lvl2pPr marL="742950" indent="-285750" eaLnBrk="0" hangingPunct="0">
              <a:spcBef>
                <a:spcPct val="30000"/>
              </a:spcBef>
              <a:defRPr sz="1200">
                <a:solidFill>
                  <a:schemeClr val="tx1"/>
                </a:solidFill>
                <a:latin typeface="Times New Roman" panose="02020603050405020304" pitchFamily="18" charset="0"/>
              </a:defRPr>
            </a:lvl2pPr>
            <a:lvl3pPr marL="1143000" indent="-228600" eaLnBrk="0" hangingPunct="0">
              <a:spcBef>
                <a:spcPct val="30000"/>
              </a:spcBef>
              <a:defRPr sz="1200">
                <a:solidFill>
                  <a:schemeClr val="tx1"/>
                </a:solidFill>
                <a:latin typeface="Times New Roman" panose="02020603050405020304" pitchFamily="18" charset="0"/>
              </a:defRPr>
            </a:lvl3pPr>
            <a:lvl4pPr marL="1600200" indent="-228600" eaLnBrk="0" hangingPunct="0">
              <a:spcBef>
                <a:spcPct val="30000"/>
              </a:spcBef>
              <a:defRPr sz="1200">
                <a:solidFill>
                  <a:schemeClr val="tx1"/>
                </a:solidFill>
                <a:latin typeface="Times New Roman" panose="02020603050405020304" pitchFamily="18" charset="0"/>
              </a:defRPr>
            </a:lvl4pPr>
            <a:lvl5pPr marL="2057400" indent="-228600" eaLnBrk="0" hangingPunct="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AFAA0BDE-C31D-4A6F-B828-E1EBB20AEB6B}" type="slidenum">
              <a:rPr lang="en-GB" altLang="el-GR"/>
              <a:pPr eaLnBrk="1" hangingPunct="1">
                <a:spcBef>
                  <a:spcPct val="0"/>
                </a:spcBef>
              </a:pPr>
              <a:t>18</a:t>
            </a:fld>
            <a:endParaRPr lang="en-GB" altLang="el-GR"/>
          </a:p>
        </p:txBody>
      </p:sp>
      <p:sp>
        <p:nvSpPr>
          <p:cNvPr id="126979" name="Rectangle 2">
            <a:extLst>
              <a:ext uri="{FF2B5EF4-FFF2-40B4-BE49-F238E27FC236}">
                <a16:creationId xmlns:a16="http://schemas.microsoft.com/office/drawing/2014/main" id="{C83AB86C-F3E1-46D5-91CD-E2C198716642}"/>
              </a:ext>
            </a:extLst>
          </p:cNvPr>
          <p:cNvSpPr>
            <a:spLocks noGrp="1" noRot="1" noChangeAspect="1" noChangeArrowheads="1" noTextEdit="1"/>
          </p:cNvSpPr>
          <p:nvPr>
            <p:ph type="sldImg"/>
          </p:nvPr>
        </p:nvSpPr>
        <p:spPr>
          <a:solidFill>
            <a:srgbClr val="FFFFFF"/>
          </a:solidFill>
          <a:ln/>
        </p:spPr>
      </p:sp>
      <p:sp>
        <p:nvSpPr>
          <p:cNvPr id="126980" name="Rectangle 3">
            <a:extLst>
              <a:ext uri="{FF2B5EF4-FFF2-40B4-BE49-F238E27FC236}">
                <a16:creationId xmlns:a16="http://schemas.microsoft.com/office/drawing/2014/main" id="{D73CCAE3-2B71-455E-9295-E6644003984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l-GR" altLang="el-GR"/>
              <a:t>14</a:t>
            </a:r>
            <a:endParaRPr lang="en-GB" alt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00354" name="Rectangle 2"/>
          <p:cNvSpPr>
            <a:spLocks noGrp="1" noRot="1" noChangeArrowheads="1"/>
          </p:cNvSpPr>
          <p:nvPr>
            <p:ph type="ctrTitle"/>
          </p:nvPr>
        </p:nvSpPr>
        <p:spPr>
          <a:xfrm>
            <a:off x="685800" y="1981200"/>
            <a:ext cx="7772400" cy="1600200"/>
          </a:xfrm>
        </p:spPr>
        <p:txBody>
          <a:bodyPr/>
          <a:lstStyle>
            <a:lvl1pPr>
              <a:defRPr/>
            </a:lvl1pPr>
          </a:lstStyle>
          <a:p>
            <a:pPr lvl="0"/>
            <a:r>
              <a:rPr lang="el-GR" altLang="el-GR" noProof="0"/>
              <a:t>Click to edit Master title style</a:t>
            </a:r>
          </a:p>
        </p:txBody>
      </p:sp>
      <p:sp>
        <p:nvSpPr>
          <p:cNvPr id="100355"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l-GR" altLang="el-GR" noProof="0"/>
              <a:t>Click to edit Master subtitle style</a:t>
            </a:r>
          </a:p>
        </p:txBody>
      </p:sp>
      <p:sp>
        <p:nvSpPr>
          <p:cNvPr id="4" name="Rectangle 4">
            <a:extLst>
              <a:ext uri="{FF2B5EF4-FFF2-40B4-BE49-F238E27FC236}">
                <a16:creationId xmlns:a16="http://schemas.microsoft.com/office/drawing/2014/main" id="{C8D819A5-E627-4270-B052-68FF87443DC5}"/>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6EA234EE-C783-4E64-BC24-A57AEBD6D09A}"/>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F2D68112-7A5B-4D2F-AE62-0F98F53D2009}"/>
              </a:ext>
            </a:extLst>
          </p:cNvPr>
          <p:cNvSpPr>
            <a:spLocks noGrp="1" noChangeArrowheads="1"/>
          </p:cNvSpPr>
          <p:nvPr>
            <p:ph type="sldNum" sz="quarter" idx="12"/>
          </p:nvPr>
        </p:nvSpPr>
        <p:spPr>
          <a:ln/>
        </p:spPr>
        <p:txBody>
          <a:bodyPr/>
          <a:lstStyle>
            <a:lvl1pPr>
              <a:defRPr/>
            </a:lvl1pPr>
          </a:lstStyle>
          <a:p>
            <a:fld id="{F854DD42-FE8B-4755-BCE0-1AEFBE1E18A5}" type="slidenum">
              <a:rPr lang="el-GR" altLang="el-GR"/>
              <a:pPr/>
              <a:t>‹#›</a:t>
            </a:fld>
            <a:endParaRPr lang="el-GR" altLang="el-GR"/>
          </a:p>
        </p:txBody>
      </p:sp>
    </p:spTree>
    <p:extLst>
      <p:ext uri="{BB962C8B-B14F-4D97-AF65-F5344CB8AC3E}">
        <p14:creationId xmlns:p14="http://schemas.microsoft.com/office/powerpoint/2010/main" val="347491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8148184B-70B9-4A73-B57C-150066198EED}"/>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262663CA-709F-4D29-B273-A34E4E5B6513}"/>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5E76764F-CFD8-41E4-946E-D80D53EF0F5A}"/>
              </a:ext>
            </a:extLst>
          </p:cNvPr>
          <p:cNvSpPr>
            <a:spLocks noGrp="1" noChangeArrowheads="1"/>
          </p:cNvSpPr>
          <p:nvPr>
            <p:ph type="sldNum" sz="quarter" idx="12"/>
          </p:nvPr>
        </p:nvSpPr>
        <p:spPr>
          <a:ln/>
        </p:spPr>
        <p:txBody>
          <a:bodyPr/>
          <a:lstStyle>
            <a:lvl1pPr>
              <a:defRPr/>
            </a:lvl1pPr>
          </a:lstStyle>
          <a:p>
            <a:fld id="{048FEF65-9EB6-4D71-B874-915E1265D1FE}" type="slidenum">
              <a:rPr lang="el-GR" altLang="el-GR"/>
              <a:pPr/>
              <a:t>‹#›</a:t>
            </a:fld>
            <a:endParaRPr lang="el-GR" altLang="el-GR"/>
          </a:p>
        </p:txBody>
      </p:sp>
    </p:spTree>
    <p:extLst>
      <p:ext uri="{BB962C8B-B14F-4D97-AF65-F5344CB8AC3E}">
        <p14:creationId xmlns:p14="http://schemas.microsoft.com/office/powerpoint/2010/main" val="3810076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707188" y="228600"/>
            <a:ext cx="2135187" cy="5870575"/>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301625" y="228600"/>
            <a:ext cx="6253163" cy="5870575"/>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25D6C2D6-C214-497D-AA04-FC84219B08A6}"/>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FB03F628-7FE1-43C0-BA4F-099D4B452A8D}"/>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83461330-2AE3-4342-B0C2-668A0F6E7B33}"/>
              </a:ext>
            </a:extLst>
          </p:cNvPr>
          <p:cNvSpPr>
            <a:spLocks noGrp="1" noChangeArrowheads="1"/>
          </p:cNvSpPr>
          <p:nvPr>
            <p:ph type="sldNum" sz="quarter" idx="12"/>
          </p:nvPr>
        </p:nvSpPr>
        <p:spPr>
          <a:ln/>
        </p:spPr>
        <p:txBody>
          <a:bodyPr/>
          <a:lstStyle>
            <a:lvl1pPr>
              <a:defRPr/>
            </a:lvl1pPr>
          </a:lstStyle>
          <a:p>
            <a:fld id="{74276C41-0398-4012-95BB-36E7B1DE9092}" type="slidenum">
              <a:rPr lang="el-GR" altLang="el-GR"/>
              <a:pPr/>
              <a:t>‹#›</a:t>
            </a:fld>
            <a:endParaRPr lang="el-GR" altLang="el-GR"/>
          </a:p>
        </p:txBody>
      </p:sp>
    </p:spTree>
    <p:extLst>
      <p:ext uri="{BB962C8B-B14F-4D97-AF65-F5344CB8AC3E}">
        <p14:creationId xmlns:p14="http://schemas.microsoft.com/office/powerpoint/2010/main" val="12560648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Τίτλος και 2 Αντικείμενα επάνω από Κείμενο">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p>
            <a:r>
              <a:rPr lang="el-GR"/>
              <a:t>Στυλ κύριου τίτλου</a:t>
            </a:r>
          </a:p>
        </p:txBody>
      </p:sp>
      <p:sp>
        <p:nvSpPr>
          <p:cNvPr id="3" name="Θέση περιεχομένου 2"/>
          <p:cNvSpPr>
            <a:spLocks noGrp="1"/>
          </p:cNvSpPr>
          <p:nvPr>
            <p:ph sz="quarter" idx="1"/>
          </p:nvPr>
        </p:nvSpPr>
        <p:spPr>
          <a:xfrm>
            <a:off x="457200" y="1600200"/>
            <a:ext cx="4038600" cy="21717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quarter" idx="2"/>
          </p:nvPr>
        </p:nvSpPr>
        <p:spPr>
          <a:xfrm>
            <a:off x="4648200" y="1600200"/>
            <a:ext cx="4038600" cy="21717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half" idx="3"/>
          </p:nvPr>
        </p:nvSpPr>
        <p:spPr>
          <a:xfrm>
            <a:off x="457200" y="3924300"/>
            <a:ext cx="8229600" cy="2171700"/>
          </a:xfrm>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Rectangle 4">
            <a:extLst>
              <a:ext uri="{FF2B5EF4-FFF2-40B4-BE49-F238E27FC236}">
                <a16:creationId xmlns:a16="http://schemas.microsoft.com/office/drawing/2014/main" id="{3FA0AA54-2A95-4D56-B75E-251CA5E7D0F8}"/>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7" name="Rectangle 5">
            <a:extLst>
              <a:ext uri="{FF2B5EF4-FFF2-40B4-BE49-F238E27FC236}">
                <a16:creationId xmlns:a16="http://schemas.microsoft.com/office/drawing/2014/main" id="{12AF60BB-2577-4D10-AAB3-E9FD96797CFA}"/>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8" name="Rectangle 6">
            <a:extLst>
              <a:ext uri="{FF2B5EF4-FFF2-40B4-BE49-F238E27FC236}">
                <a16:creationId xmlns:a16="http://schemas.microsoft.com/office/drawing/2014/main" id="{D2316251-0208-4D44-89EF-99E211864A03}"/>
              </a:ext>
            </a:extLst>
          </p:cNvPr>
          <p:cNvSpPr>
            <a:spLocks noGrp="1" noChangeArrowheads="1"/>
          </p:cNvSpPr>
          <p:nvPr>
            <p:ph type="sldNum" sz="quarter" idx="12"/>
          </p:nvPr>
        </p:nvSpPr>
        <p:spPr>
          <a:ln/>
        </p:spPr>
        <p:txBody>
          <a:bodyPr/>
          <a:lstStyle>
            <a:lvl1pPr>
              <a:defRPr/>
            </a:lvl1pPr>
          </a:lstStyle>
          <a:p>
            <a:fld id="{2326B937-74A6-4D9F-994E-6A4B49BB2DA8}" type="slidenum">
              <a:rPr lang="el-GR" altLang="el-GR"/>
              <a:pPr/>
              <a:t>‹#›</a:t>
            </a:fld>
            <a:endParaRPr lang="el-GR" altLang="el-GR"/>
          </a:p>
        </p:txBody>
      </p:sp>
    </p:spTree>
    <p:extLst>
      <p:ext uri="{BB962C8B-B14F-4D97-AF65-F5344CB8AC3E}">
        <p14:creationId xmlns:p14="http://schemas.microsoft.com/office/powerpoint/2010/main" val="2757582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a:extLst>
              <a:ext uri="{FF2B5EF4-FFF2-40B4-BE49-F238E27FC236}">
                <a16:creationId xmlns:a16="http://schemas.microsoft.com/office/drawing/2014/main" id="{8C5BFBF1-5882-42E9-827B-044BB67E8BD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9F30F88C-8307-4F0F-BAEF-D6303658D38D}"/>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FD4F6FAA-03C2-4D6B-9F12-7B3E34ED6FD0}"/>
              </a:ext>
            </a:extLst>
          </p:cNvPr>
          <p:cNvSpPr>
            <a:spLocks noGrp="1" noChangeArrowheads="1"/>
          </p:cNvSpPr>
          <p:nvPr>
            <p:ph type="sldNum" sz="quarter" idx="12"/>
          </p:nvPr>
        </p:nvSpPr>
        <p:spPr>
          <a:ln/>
        </p:spPr>
        <p:txBody>
          <a:bodyPr/>
          <a:lstStyle>
            <a:lvl1pPr>
              <a:defRPr/>
            </a:lvl1pPr>
          </a:lstStyle>
          <a:p>
            <a:fld id="{B3CCF781-BE16-4C16-BB49-F09E0467F5A6}" type="slidenum">
              <a:rPr lang="el-GR" altLang="el-GR"/>
              <a:pPr/>
              <a:t>‹#›</a:t>
            </a:fld>
            <a:endParaRPr lang="el-GR" altLang="el-GR"/>
          </a:p>
        </p:txBody>
      </p:sp>
    </p:spTree>
    <p:extLst>
      <p:ext uri="{BB962C8B-B14F-4D97-AF65-F5344CB8AC3E}">
        <p14:creationId xmlns:p14="http://schemas.microsoft.com/office/powerpoint/2010/main" val="3888056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a:t>Στυλ κύριου τίτλου</a:t>
            </a: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Στυλ υποδείγματος κειμένου</a:t>
            </a:r>
          </a:p>
        </p:txBody>
      </p:sp>
      <p:sp>
        <p:nvSpPr>
          <p:cNvPr id="4" name="Rectangle 4">
            <a:extLst>
              <a:ext uri="{FF2B5EF4-FFF2-40B4-BE49-F238E27FC236}">
                <a16:creationId xmlns:a16="http://schemas.microsoft.com/office/drawing/2014/main" id="{AEBF7F43-66C6-4FDC-A944-A8B6094DE6B8}"/>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5" name="Rectangle 5">
            <a:extLst>
              <a:ext uri="{FF2B5EF4-FFF2-40B4-BE49-F238E27FC236}">
                <a16:creationId xmlns:a16="http://schemas.microsoft.com/office/drawing/2014/main" id="{412922F6-B2A5-489C-BF19-7113AF31D7E3}"/>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6" name="Rectangle 6">
            <a:extLst>
              <a:ext uri="{FF2B5EF4-FFF2-40B4-BE49-F238E27FC236}">
                <a16:creationId xmlns:a16="http://schemas.microsoft.com/office/drawing/2014/main" id="{C53C6566-008D-440A-9ADD-90334656F8D4}"/>
              </a:ext>
            </a:extLst>
          </p:cNvPr>
          <p:cNvSpPr>
            <a:spLocks noGrp="1" noChangeArrowheads="1"/>
          </p:cNvSpPr>
          <p:nvPr>
            <p:ph type="sldNum" sz="quarter" idx="12"/>
          </p:nvPr>
        </p:nvSpPr>
        <p:spPr>
          <a:ln/>
        </p:spPr>
        <p:txBody>
          <a:bodyPr/>
          <a:lstStyle>
            <a:lvl1pPr>
              <a:defRPr/>
            </a:lvl1pPr>
          </a:lstStyle>
          <a:p>
            <a:fld id="{2056CB78-C5EA-473C-9DA0-B7D50FDE7723}" type="slidenum">
              <a:rPr lang="el-GR" altLang="el-GR"/>
              <a:pPr/>
              <a:t>‹#›</a:t>
            </a:fld>
            <a:endParaRPr lang="el-GR" altLang="el-GR"/>
          </a:p>
        </p:txBody>
      </p:sp>
    </p:spTree>
    <p:extLst>
      <p:ext uri="{BB962C8B-B14F-4D97-AF65-F5344CB8AC3E}">
        <p14:creationId xmlns:p14="http://schemas.microsoft.com/office/powerpoint/2010/main" val="372753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a:extLst>
              <a:ext uri="{FF2B5EF4-FFF2-40B4-BE49-F238E27FC236}">
                <a16:creationId xmlns:a16="http://schemas.microsoft.com/office/drawing/2014/main" id="{5D33DFDA-0760-4EB5-97FF-7DB8FDB5DDC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AF83374D-B572-46CB-BD4D-103692F021ED}"/>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9335FB56-3AB2-4D54-AB76-585D3D2A9951}"/>
              </a:ext>
            </a:extLst>
          </p:cNvPr>
          <p:cNvSpPr>
            <a:spLocks noGrp="1" noChangeArrowheads="1"/>
          </p:cNvSpPr>
          <p:nvPr>
            <p:ph type="sldNum" sz="quarter" idx="12"/>
          </p:nvPr>
        </p:nvSpPr>
        <p:spPr>
          <a:ln/>
        </p:spPr>
        <p:txBody>
          <a:bodyPr/>
          <a:lstStyle>
            <a:lvl1pPr>
              <a:defRPr/>
            </a:lvl1pPr>
          </a:lstStyle>
          <a:p>
            <a:fld id="{FE88E844-DF0C-4B63-B866-8BD383B0EFFB}" type="slidenum">
              <a:rPr lang="el-GR" altLang="el-GR"/>
              <a:pPr/>
              <a:t>‹#›</a:t>
            </a:fld>
            <a:endParaRPr lang="el-GR" altLang="el-GR"/>
          </a:p>
        </p:txBody>
      </p:sp>
    </p:spTree>
    <p:extLst>
      <p:ext uri="{BB962C8B-B14F-4D97-AF65-F5344CB8AC3E}">
        <p14:creationId xmlns:p14="http://schemas.microsoft.com/office/powerpoint/2010/main" val="2714840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1143000"/>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Rectangle 4">
            <a:extLst>
              <a:ext uri="{FF2B5EF4-FFF2-40B4-BE49-F238E27FC236}">
                <a16:creationId xmlns:a16="http://schemas.microsoft.com/office/drawing/2014/main" id="{A79A17F3-425B-4222-89F2-B9D7D414F29D}"/>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8" name="Rectangle 5">
            <a:extLst>
              <a:ext uri="{FF2B5EF4-FFF2-40B4-BE49-F238E27FC236}">
                <a16:creationId xmlns:a16="http://schemas.microsoft.com/office/drawing/2014/main" id="{4AB7A77E-EB3A-4631-AF20-C335CC072B5D}"/>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9" name="Rectangle 6">
            <a:extLst>
              <a:ext uri="{FF2B5EF4-FFF2-40B4-BE49-F238E27FC236}">
                <a16:creationId xmlns:a16="http://schemas.microsoft.com/office/drawing/2014/main" id="{B25EF77F-3A03-4A62-A75E-9402FD13C7F2}"/>
              </a:ext>
            </a:extLst>
          </p:cNvPr>
          <p:cNvSpPr>
            <a:spLocks noGrp="1" noChangeArrowheads="1"/>
          </p:cNvSpPr>
          <p:nvPr>
            <p:ph type="sldNum" sz="quarter" idx="12"/>
          </p:nvPr>
        </p:nvSpPr>
        <p:spPr>
          <a:ln/>
        </p:spPr>
        <p:txBody>
          <a:bodyPr/>
          <a:lstStyle>
            <a:lvl1pPr>
              <a:defRPr/>
            </a:lvl1pPr>
          </a:lstStyle>
          <a:p>
            <a:fld id="{A9D195B2-9A11-4BE8-A4BE-9C9ED559A415}" type="slidenum">
              <a:rPr lang="el-GR" altLang="el-GR"/>
              <a:pPr/>
              <a:t>‹#›</a:t>
            </a:fld>
            <a:endParaRPr lang="el-GR" altLang="el-GR"/>
          </a:p>
        </p:txBody>
      </p:sp>
    </p:spTree>
    <p:extLst>
      <p:ext uri="{BB962C8B-B14F-4D97-AF65-F5344CB8AC3E}">
        <p14:creationId xmlns:p14="http://schemas.microsoft.com/office/powerpoint/2010/main" val="14588778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Rectangle 4">
            <a:extLst>
              <a:ext uri="{FF2B5EF4-FFF2-40B4-BE49-F238E27FC236}">
                <a16:creationId xmlns:a16="http://schemas.microsoft.com/office/drawing/2014/main" id="{8468CB5B-EA40-4750-BCC3-7291BC368BE3}"/>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4" name="Rectangle 5">
            <a:extLst>
              <a:ext uri="{FF2B5EF4-FFF2-40B4-BE49-F238E27FC236}">
                <a16:creationId xmlns:a16="http://schemas.microsoft.com/office/drawing/2014/main" id="{2B4CBEC0-B71B-4F29-9F8E-4B2AE96A0406}"/>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5" name="Rectangle 6">
            <a:extLst>
              <a:ext uri="{FF2B5EF4-FFF2-40B4-BE49-F238E27FC236}">
                <a16:creationId xmlns:a16="http://schemas.microsoft.com/office/drawing/2014/main" id="{CE30BA1B-37D2-4304-BDB7-A9A04AA59073}"/>
              </a:ext>
            </a:extLst>
          </p:cNvPr>
          <p:cNvSpPr>
            <a:spLocks noGrp="1" noChangeArrowheads="1"/>
          </p:cNvSpPr>
          <p:nvPr>
            <p:ph type="sldNum" sz="quarter" idx="12"/>
          </p:nvPr>
        </p:nvSpPr>
        <p:spPr>
          <a:ln/>
        </p:spPr>
        <p:txBody>
          <a:bodyPr/>
          <a:lstStyle>
            <a:lvl1pPr>
              <a:defRPr/>
            </a:lvl1pPr>
          </a:lstStyle>
          <a:p>
            <a:fld id="{1F97FE82-21BA-48F6-A863-7843109A647A}" type="slidenum">
              <a:rPr lang="el-GR" altLang="el-GR"/>
              <a:pPr/>
              <a:t>‹#›</a:t>
            </a:fld>
            <a:endParaRPr lang="el-GR" altLang="el-GR"/>
          </a:p>
        </p:txBody>
      </p:sp>
    </p:spTree>
    <p:extLst>
      <p:ext uri="{BB962C8B-B14F-4D97-AF65-F5344CB8AC3E}">
        <p14:creationId xmlns:p14="http://schemas.microsoft.com/office/powerpoint/2010/main" val="36591371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1B0451-8D00-47AA-951E-6F5F3CA314BF}"/>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3" name="Rectangle 5">
            <a:extLst>
              <a:ext uri="{FF2B5EF4-FFF2-40B4-BE49-F238E27FC236}">
                <a16:creationId xmlns:a16="http://schemas.microsoft.com/office/drawing/2014/main" id="{E5820255-B44D-4A2D-84C2-56CA16C66F2E}"/>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4" name="Rectangle 6">
            <a:extLst>
              <a:ext uri="{FF2B5EF4-FFF2-40B4-BE49-F238E27FC236}">
                <a16:creationId xmlns:a16="http://schemas.microsoft.com/office/drawing/2014/main" id="{4FDE8FB7-B083-4D14-B9B5-A41155FA0100}"/>
              </a:ext>
            </a:extLst>
          </p:cNvPr>
          <p:cNvSpPr>
            <a:spLocks noGrp="1" noChangeArrowheads="1"/>
          </p:cNvSpPr>
          <p:nvPr>
            <p:ph type="sldNum" sz="quarter" idx="12"/>
          </p:nvPr>
        </p:nvSpPr>
        <p:spPr>
          <a:ln/>
        </p:spPr>
        <p:txBody>
          <a:bodyPr/>
          <a:lstStyle>
            <a:lvl1pPr>
              <a:defRPr/>
            </a:lvl1pPr>
          </a:lstStyle>
          <a:p>
            <a:fld id="{42304A09-EB9D-4F22-9B32-C35378E69212}" type="slidenum">
              <a:rPr lang="el-GR" altLang="el-GR"/>
              <a:pPr/>
              <a:t>‹#›</a:t>
            </a:fld>
            <a:endParaRPr lang="el-GR" altLang="el-GR"/>
          </a:p>
        </p:txBody>
      </p:sp>
    </p:spTree>
    <p:extLst>
      <p:ext uri="{BB962C8B-B14F-4D97-AF65-F5344CB8AC3E}">
        <p14:creationId xmlns:p14="http://schemas.microsoft.com/office/powerpoint/2010/main" val="187823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a:t>Στυλ κύριου τίτλου</a:t>
            </a: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a:extLst>
              <a:ext uri="{FF2B5EF4-FFF2-40B4-BE49-F238E27FC236}">
                <a16:creationId xmlns:a16="http://schemas.microsoft.com/office/drawing/2014/main" id="{09E2F98D-2F50-4B27-891E-41634BB6A724}"/>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B787064D-00C3-4251-8739-06DCD388985E}"/>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7026B483-5B79-48E2-9D1A-51AB016ECBF2}"/>
              </a:ext>
            </a:extLst>
          </p:cNvPr>
          <p:cNvSpPr>
            <a:spLocks noGrp="1" noChangeArrowheads="1"/>
          </p:cNvSpPr>
          <p:nvPr>
            <p:ph type="sldNum" sz="quarter" idx="12"/>
          </p:nvPr>
        </p:nvSpPr>
        <p:spPr>
          <a:ln/>
        </p:spPr>
        <p:txBody>
          <a:bodyPr/>
          <a:lstStyle>
            <a:lvl1pPr>
              <a:defRPr/>
            </a:lvl1pPr>
          </a:lstStyle>
          <a:p>
            <a:fld id="{05789CE3-49C3-498F-AB19-84F573FB0A82}" type="slidenum">
              <a:rPr lang="el-GR" altLang="el-GR"/>
              <a:pPr/>
              <a:t>‹#›</a:t>
            </a:fld>
            <a:endParaRPr lang="el-GR" altLang="el-GR"/>
          </a:p>
        </p:txBody>
      </p:sp>
    </p:spTree>
    <p:extLst>
      <p:ext uri="{BB962C8B-B14F-4D97-AF65-F5344CB8AC3E}">
        <p14:creationId xmlns:p14="http://schemas.microsoft.com/office/powerpoint/2010/main" val="31499656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a:t>Στυλ κύριου τίτλου</a:t>
            </a: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Στυλ υποδείγματος κειμένου</a:t>
            </a:r>
          </a:p>
        </p:txBody>
      </p:sp>
      <p:sp>
        <p:nvSpPr>
          <p:cNvPr id="5" name="Rectangle 4">
            <a:extLst>
              <a:ext uri="{FF2B5EF4-FFF2-40B4-BE49-F238E27FC236}">
                <a16:creationId xmlns:a16="http://schemas.microsoft.com/office/drawing/2014/main" id="{B033B825-BE1B-4DFB-B157-908D7F873BD4}"/>
              </a:ext>
            </a:extLst>
          </p:cNvPr>
          <p:cNvSpPr>
            <a:spLocks noGrp="1" noChangeArrowheads="1"/>
          </p:cNvSpPr>
          <p:nvPr>
            <p:ph type="dt" sz="half" idx="10"/>
          </p:nvPr>
        </p:nvSpPr>
        <p:spPr>
          <a:ln/>
        </p:spPr>
        <p:txBody>
          <a:bodyPr/>
          <a:lstStyle>
            <a:lvl1pPr>
              <a:defRPr/>
            </a:lvl1pPr>
          </a:lstStyle>
          <a:p>
            <a:pPr>
              <a:defRPr/>
            </a:pPr>
            <a:endParaRPr lang="el-GR" altLang="el-GR"/>
          </a:p>
        </p:txBody>
      </p:sp>
      <p:sp>
        <p:nvSpPr>
          <p:cNvPr id="6" name="Rectangle 5">
            <a:extLst>
              <a:ext uri="{FF2B5EF4-FFF2-40B4-BE49-F238E27FC236}">
                <a16:creationId xmlns:a16="http://schemas.microsoft.com/office/drawing/2014/main" id="{7BFF7DEB-68EE-4350-B419-1FE0E90CBFB4}"/>
              </a:ext>
            </a:extLst>
          </p:cNvPr>
          <p:cNvSpPr>
            <a:spLocks noGrp="1" noChangeArrowheads="1"/>
          </p:cNvSpPr>
          <p:nvPr>
            <p:ph type="ftr" sz="quarter" idx="11"/>
          </p:nvPr>
        </p:nvSpPr>
        <p:spPr>
          <a:ln/>
        </p:spPr>
        <p:txBody>
          <a:bodyPr/>
          <a:lstStyle>
            <a:lvl1pPr>
              <a:defRPr/>
            </a:lvl1pPr>
          </a:lstStyle>
          <a:p>
            <a:pPr>
              <a:defRPr/>
            </a:pPr>
            <a:endParaRPr lang="el-GR" altLang="el-GR"/>
          </a:p>
        </p:txBody>
      </p:sp>
      <p:sp>
        <p:nvSpPr>
          <p:cNvPr id="7" name="Rectangle 6">
            <a:extLst>
              <a:ext uri="{FF2B5EF4-FFF2-40B4-BE49-F238E27FC236}">
                <a16:creationId xmlns:a16="http://schemas.microsoft.com/office/drawing/2014/main" id="{195B2194-174A-4978-97F2-B7A050D37E6F}"/>
              </a:ext>
            </a:extLst>
          </p:cNvPr>
          <p:cNvSpPr>
            <a:spLocks noGrp="1" noChangeArrowheads="1"/>
          </p:cNvSpPr>
          <p:nvPr>
            <p:ph type="sldNum" sz="quarter" idx="12"/>
          </p:nvPr>
        </p:nvSpPr>
        <p:spPr>
          <a:ln/>
        </p:spPr>
        <p:txBody>
          <a:bodyPr/>
          <a:lstStyle>
            <a:lvl1pPr>
              <a:defRPr/>
            </a:lvl1pPr>
          </a:lstStyle>
          <a:p>
            <a:fld id="{24B2D28E-CA3B-4AF8-BF95-E1E015AD6E2F}" type="slidenum">
              <a:rPr lang="el-GR" altLang="el-GR"/>
              <a:pPr/>
              <a:t>‹#›</a:t>
            </a:fld>
            <a:endParaRPr lang="el-GR" altLang="el-GR"/>
          </a:p>
        </p:txBody>
      </p:sp>
    </p:spTree>
    <p:extLst>
      <p:ext uri="{BB962C8B-B14F-4D97-AF65-F5344CB8AC3E}">
        <p14:creationId xmlns:p14="http://schemas.microsoft.com/office/powerpoint/2010/main" val="2308987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B3DCAB3A-5C67-480B-8C7E-CD179258AB1E}"/>
              </a:ext>
            </a:extLst>
          </p:cNvPr>
          <p:cNvSpPr>
            <a:spLocks noGrp="1" noRot="1" noChangeArrowheads="1"/>
          </p:cNvSpPr>
          <p:nvPr>
            <p:ph type="title"/>
          </p:nvPr>
        </p:nvSpPr>
        <p:spPr bwMode="auto">
          <a:xfrm>
            <a:off x="301625" y="228600"/>
            <a:ext cx="8510588"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l-GR" altLang="el-GR"/>
              <a:t>Click to edit Master title style</a:t>
            </a:r>
          </a:p>
        </p:txBody>
      </p:sp>
      <p:sp>
        <p:nvSpPr>
          <p:cNvPr id="99331" name="Rectangle 3">
            <a:extLst>
              <a:ext uri="{FF2B5EF4-FFF2-40B4-BE49-F238E27FC236}">
                <a16:creationId xmlns:a16="http://schemas.microsoft.com/office/drawing/2014/main" id="{4CDA9A3A-1A16-4682-BEE4-3484D46C7CB8}"/>
              </a:ext>
            </a:extLst>
          </p:cNvPr>
          <p:cNvSpPr>
            <a:spLocks noGrp="1" noRot="1" noChangeArrowheads="1"/>
          </p:cNvSpPr>
          <p:nvPr>
            <p:ph type="body" idx="1"/>
          </p:nvPr>
        </p:nvSpPr>
        <p:spPr bwMode="auto">
          <a:xfrm>
            <a:off x="301625" y="1676400"/>
            <a:ext cx="8540750" cy="442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l-GR" altLang="el-GR"/>
              <a:t>Click to edit Master text styles</a:t>
            </a:r>
          </a:p>
          <a:p>
            <a:pPr lvl="1"/>
            <a:r>
              <a:rPr lang="el-GR" altLang="el-GR"/>
              <a:t>Second level</a:t>
            </a:r>
          </a:p>
          <a:p>
            <a:pPr lvl="2"/>
            <a:r>
              <a:rPr lang="el-GR" altLang="el-GR"/>
              <a:t>Third level</a:t>
            </a:r>
          </a:p>
          <a:p>
            <a:pPr lvl="3"/>
            <a:r>
              <a:rPr lang="el-GR" altLang="el-GR"/>
              <a:t>Fourth level</a:t>
            </a:r>
          </a:p>
          <a:p>
            <a:pPr lvl="4"/>
            <a:r>
              <a:rPr lang="el-GR" altLang="el-GR"/>
              <a:t>Fifth level</a:t>
            </a:r>
          </a:p>
        </p:txBody>
      </p:sp>
      <p:sp>
        <p:nvSpPr>
          <p:cNvPr id="99332" name="Rectangle 4">
            <a:extLst>
              <a:ext uri="{FF2B5EF4-FFF2-40B4-BE49-F238E27FC236}">
                <a16:creationId xmlns:a16="http://schemas.microsoft.com/office/drawing/2014/main" id="{1A8176E0-8D24-42BF-BA99-5B4F9A28DC99}"/>
              </a:ext>
            </a:extLst>
          </p:cNvPr>
          <p:cNvSpPr>
            <a:spLocks noGrp="1" noChangeArrowheads="1"/>
          </p:cNvSpPr>
          <p:nvPr>
            <p:ph type="dt" sz="half" idx="2"/>
          </p:nvPr>
        </p:nvSpPr>
        <p:spPr bwMode="auto">
          <a:xfrm>
            <a:off x="3048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el-GR" altLang="el-GR"/>
          </a:p>
        </p:txBody>
      </p:sp>
      <p:sp>
        <p:nvSpPr>
          <p:cNvPr id="99333" name="Rectangle 5">
            <a:extLst>
              <a:ext uri="{FF2B5EF4-FFF2-40B4-BE49-F238E27FC236}">
                <a16:creationId xmlns:a16="http://schemas.microsoft.com/office/drawing/2014/main" id="{716D6ABA-6474-46ED-9455-518736EF3997}"/>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l-GR" altLang="el-GR"/>
          </a:p>
        </p:txBody>
      </p:sp>
      <p:sp>
        <p:nvSpPr>
          <p:cNvPr id="99334" name="Rectangle 6">
            <a:extLst>
              <a:ext uri="{FF2B5EF4-FFF2-40B4-BE49-F238E27FC236}">
                <a16:creationId xmlns:a16="http://schemas.microsoft.com/office/drawing/2014/main" id="{3B4178A8-F745-4B8C-B3DF-E9C01AD0A057}"/>
              </a:ext>
            </a:extLst>
          </p:cNvPr>
          <p:cNvSpPr>
            <a:spLocks noGrp="1" noChangeArrowheads="1"/>
          </p:cNvSpPr>
          <p:nvPr>
            <p:ph type="sldNum" sz="quarter" idx="4"/>
          </p:nvPr>
        </p:nvSpPr>
        <p:spPr bwMode="auto">
          <a:xfrm>
            <a:off x="6553200" y="6245225"/>
            <a:ext cx="22860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fld id="{BAB386B0-C5DF-4934-A401-506C61E3BB23}" type="slidenum">
              <a:rPr lang="el-GR" altLang="el-GR"/>
              <a:pPr/>
              <a:t>‹#›</a:t>
            </a:fld>
            <a:endParaRPr lang="el-GR" altLang="el-GR"/>
          </a:p>
        </p:txBody>
      </p:sp>
    </p:spTree>
  </p:cSld>
  <p:clrMap bg1="dk2" tx1="lt1" bg2="dk1"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9.jpe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2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6" Type="http://schemas.openxmlformats.org/officeDocument/2006/relationships/image" Target="../media/image2.png"/><Relationship Id="rId5" Type="http://schemas.openxmlformats.org/officeDocument/2006/relationships/image" Target="../media/image11.jpeg"/><Relationship Id="rId4" Type="http://schemas.openxmlformats.org/officeDocument/2006/relationships/notesSlide" Target="../notesSlides/notesSlide22.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12.jpe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image" Target="../media/image18.wmf"/><Relationship Id="rId5" Type="http://schemas.openxmlformats.org/officeDocument/2006/relationships/image" Target="../media/image17.wmf"/><Relationship Id="rId4"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slideLayout" Target="../slideLayouts/slideLayout2.xml"/><Relationship Id="rId7" Type="http://schemas.openxmlformats.org/officeDocument/2006/relationships/image" Target="../media/image23.wmf"/><Relationship Id="rId2" Type="http://schemas.openxmlformats.org/officeDocument/2006/relationships/audio" Target="../media/media49.m4a"/><Relationship Id="rId1" Type="http://schemas.microsoft.com/office/2007/relationships/media" Target="../media/media49.m4a"/><Relationship Id="rId6" Type="http://schemas.openxmlformats.org/officeDocument/2006/relationships/image" Target="../media/image22.wmf"/><Relationship Id="rId5" Type="http://schemas.openxmlformats.org/officeDocument/2006/relationships/image" Target="../media/image21.wmf"/><Relationship Id="rId10" Type="http://schemas.openxmlformats.org/officeDocument/2006/relationships/image" Target="../media/image2.png"/><Relationship Id="rId4" Type="http://schemas.openxmlformats.org/officeDocument/2006/relationships/image" Target="../media/image20.wmf"/><Relationship Id="rId9" Type="http://schemas.openxmlformats.org/officeDocument/2006/relationships/image" Target="../media/image25.w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4.wmf"/><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slideLayout" Target="../slideLayouts/slideLayout2.xml"/><Relationship Id="rId7" Type="http://schemas.openxmlformats.org/officeDocument/2006/relationships/image" Target="../media/image28.jpeg"/><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image" Target="../media/image27.jpeg"/><Relationship Id="rId5" Type="http://schemas.openxmlformats.org/officeDocument/2006/relationships/image" Target="../media/image26.wmf"/><Relationship Id="rId10" Type="http://schemas.openxmlformats.org/officeDocument/2006/relationships/image" Target="../media/image2.png"/><Relationship Id="rId4" Type="http://schemas.openxmlformats.org/officeDocument/2006/relationships/notesSlide" Target="../notesSlides/notesSlide24.xml"/><Relationship Id="rId9" Type="http://schemas.openxmlformats.org/officeDocument/2006/relationships/image" Target="../media/image30.jpe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1.m4a"/><Relationship Id="rId1" Type="http://schemas.microsoft.com/office/2007/relationships/media" Target="../media/media51.m4a"/><Relationship Id="rId6" Type="http://schemas.openxmlformats.org/officeDocument/2006/relationships/image" Target="../media/image2.png"/><Relationship Id="rId5" Type="http://schemas.openxmlformats.org/officeDocument/2006/relationships/image" Target="../media/image32.jpeg"/><Relationship Id="rId4" Type="http://schemas.openxmlformats.org/officeDocument/2006/relationships/image" Target="../media/image31.jpeg"/></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image" Target="../media/image33.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35.wmf"/><Relationship Id="rId4" Type="http://schemas.openxmlformats.org/officeDocument/2006/relationships/image" Target="../media/image34.wmf"/></Relationships>
</file>

<file path=ppt/slides/_rels/slide5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slideLayout" Target="../slideLayouts/slideLayout2.xml"/><Relationship Id="rId7" Type="http://schemas.openxmlformats.org/officeDocument/2006/relationships/image" Target="../media/image38.jpeg"/><Relationship Id="rId2" Type="http://schemas.openxmlformats.org/officeDocument/2006/relationships/audio" Target="../media/media54.m4a"/><Relationship Id="rId1" Type="http://schemas.microsoft.com/office/2007/relationships/media" Target="../media/media54.m4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25.xml"/><Relationship Id="rId9" Type="http://schemas.openxmlformats.org/officeDocument/2006/relationships/image" Target="../media/image2.png"/></Relationships>
</file>

<file path=ppt/slides/_rels/slide55.xml.rels><?xml version="1.0" encoding="UTF-8" standalone="yes"?>
<Relationships xmlns="http://schemas.openxmlformats.org/package/2006/relationships"><Relationship Id="rId8" Type="http://schemas.openxmlformats.org/officeDocument/2006/relationships/image" Target="../media/image42.wmf"/><Relationship Id="rId3" Type="http://schemas.microsoft.com/office/2007/relationships/media" Target="../media/media56.m4a"/><Relationship Id="rId7" Type="http://schemas.openxmlformats.org/officeDocument/2006/relationships/image" Target="../media/image41.jpeg"/><Relationship Id="rId12" Type="http://schemas.openxmlformats.org/officeDocument/2006/relationships/image" Target="../media/image2.png"/><Relationship Id="rId2" Type="http://schemas.openxmlformats.org/officeDocument/2006/relationships/audio" Target="../media/media55.WAV"/><Relationship Id="rId1" Type="http://schemas.microsoft.com/office/2007/relationships/media" Target="../media/media55.WAV"/><Relationship Id="rId6" Type="http://schemas.openxmlformats.org/officeDocument/2006/relationships/image" Target="../media/image40.jpeg"/><Relationship Id="rId11" Type="http://schemas.openxmlformats.org/officeDocument/2006/relationships/image" Target="../media/image45.png"/><Relationship Id="rId5" Type="http://schemas.openxmlformats.org/officeDocument/2006/relationships/slideLayout" Target="../slideLayouts/slideLayout7.xml"/><Relationship Id="rId10" Type="http://schemas.openxmlformats.org/officeDocument/2006/relationships/image" Target="../media/image44.wmf"/><Relationship Id="rId4" Type="http://schemas.openxmlformats.org/officeDocument/2006/relationships/audio" Target="../media/media56.m4a"/><Relationship Id="rId9" Type="http://schemas.openxmlformats.org/officeDocument/2006/relationships/image" Target="../media/image43.wmf"/></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7.m4a"/><Relationship Id="rId1" Type="http://schemas.microsoft.com/office/2007/relationships/media" Target="../media/media57.m4a"/><Relationship Id="rId5" Type="http://schemas.openxmlformats.org/officeDocument/2006/relationships/image" Target="../media/image2.png"/><Relationship Id="rId4" Type="http://schemas.openxmlformats.org/officeDocument/2006/relationships/image" Target="../media/image46.emf"/></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m4a"/><Relationship Id="rId1" Type="http://schemas.microsoft.com/office/2007/relationships/media" Target="../media/media58.m4a"/><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m4a"/><Relationship Id="rId1" Type="http://schemas.microsoft.com/office/2007/relationships/media" Target="../media/media59.m4a"/><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slideLayout" Target="../slideLayouts/slideLayout2.xml"/><Relationship Id="rId7" Type="http://schemas.openxmlformats.org/officeDocument/2006/relationships/image" Target="../media/image50.wmf"/><Relationship Id="rId2" Type="http://schemas.openxmlformats.org/officeDocument/2006/relationships/audio" Target="../media/media60.m4a"/><Relationship Id="rId1" Type="http://schemas.microsoft.com/office/2007/relationships/media" Target="../media/media60.m4a"/><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m4a"/><Relationship Id="rId1" Type="http://schemas.microsoft.com/office/2007/relationships/media" Target="../media/media61.m4a"/><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m4a"/><Relationship Id="rId1" Type="http://schemas.microsoft.com/office/2007/relationships/media" Target="../media/media62.m4a"/><Relationship Id="rId4" Type="http://schemas.openxmlformats.org/officeDocument/2006/relationships/image" Target="../media/image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m4a"/><Relationship Id="rId1" Type="http://schemas.microsoft.com/office/2007/relationships/media" Target="../media/media63.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4.m4a"/><Relationship Id="rId1" Type="http://schemas.microsoft.com/office/2007/relationships/media" Target="../media/media64.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5.m4a"/><Relationship Id="rId1" Type="http://schemas.microsoft.com/office/2007/relationships/media" Target="../media/media65.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m4a"/><Relationship Id="rId1" Type="http://schemas.microsoft.com/office/2007/relationships/media" Target="../media/media66.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7.m4a"/><Relationship Id="rId1" Type="http://schemas.microsoft.com/office/2007/relationships/media" Target="../media/media67.m4a"/><Relationship Id="rId6" Type="http://schemas.openxmlformats.org/officeDocument/2006/relationships/image" Target="../media/image2.png"/><Relationship Id="rId5" Type="http://schemas.openxmlformats.org/officeDocument/2006/relationships/image" Target="../media/image52.jpeg"/><Relationship Id="rId4" Type="http://schemas.openxmlformats.org/officeDocument/2006/relationships/notesSlide" Target="../notesSlides/notesSlide30.xml"/></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8.m4a"/><Relationship Id="rId1" Type="http://schemas.microsoft.com/office/2007/relationships/media" Target="../media/media68.m4a"/><Relationship Id="rId5" Type="http://schemas.openxmlformats.org/officeDocument/2006/relationships/image" Target="../media/image2.png"/><Relationship Id="rId4" Type="http://schemas.openxmlformats.org/officeDocument/2006/relationships/image" Target="../media/image53.jpe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9.m4a"/><Relationship Id="rId1" Type="http://schemas.microsoft.com/office/2007/relationships/media" Target="../media/media69.m4a"/><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0.m4a"/><Relationship Id="rId1" Type="http://schemas.microsoft.com/office/2007/relationships/media" Target="../media/media70.m4a"/><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notesSlide" Target="../notesSlides/notesSlide3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1.m4a"/><Relationship Id="rId1" Type="http://schemas.microsoft.com/office/2007/relationships/media" Target="../media/media71.m4a"/><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7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slideLayout" Target="../slideLayouts/slideLayout12.xml"/><Relationship Id="rId7" Type="http://schemas.openxmlformats.org/officeDocument/2006/relationships/image" Target="../media/image59.jpeg"/><Relationship Id="rId2" Type="http://schemas.openxmlformats.org/officeDocument/2006/relationships/audio" Target="../media/media72.m4a"/><Relationship Id="rId1" Type="http://schemas.microsoft.com/office/2007/relationships/media" Target="../media/media72.m4a"/><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3.m4a"/><Relationship Id="rId1" Type="http://schemas.microsoft.com/office/2007/relationships/media" Target="../media/media73.m4a"/><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4.m4a"/><Relationship Id="rId1" Type="http://schemas.microsoft.com/office/2007/relationships/media" Target="../media/media74.m4a"/><Relationship Id="rId4" Type="http://schemas.openxmlformats.org/officeDocument/2006/relationships/image" Target="../media/image2.pn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5.m4a"/><Relationship Id="rId1" Type="http://schemas.microsoft.com/office/2007/relationships/media" Target="../media/media75.m4a"/><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6.m4a"/><Relationship Id="rId1" Type="http://schemas.microsoft.com/office/2007/relationships/media" Target="../media/media76.m4a"/><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7.m4a"/><Relationship Id="rId1" Type="http://schemas.microsoft.com/office/2007/relationships/media" Target="../media/media77.m4a"/><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8.m4a"/><Relationship Id="rId1" Type="http://schemas.microsoft.com/office/2007/relationships/media" Target="../media/media78.m4a"/><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9.m4a"/><Relationship Id="rId1" Type="http://schemas.microsoft.com/office/2007/relationships/media" Target="../media/media79.m4a"/><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0.m4a"/><Relationship Id="rId1" Type="http://schemas.microsoft.com/office/2007/relationships/media" Target="../media/media80.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1.m4a"/><Relationship Id="rId1" Type="http://schemas.microsoft.com/office/2007/relationships/media" Target="../media/media81.m4a"/><Relationship Id="rId5" Type="http://schemas.openxmlformats.org/officeDocument/2006/relationships/image" Target="../media/image2.png"/><Relationship Id="rId4" Type="http://schemas.openxmlformats.org/officeDocument/2006/relationships/image" Target="../media/image61.jpeg"/></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2.m4a"/><Relationship Id="rId1" Type="http://schemas.microsoft.com/office/2007/relationships/media" Target="../media/media82.m4a"/><Relationship Id="rId5" Type="http://schemas.openxmlformats.org/officeDocument/2006/relationships/image" Target="../media/image2.png"/><Relationship Id="rId4" Type="http://schemas.openxmlformats.org/officeDocument/2006/relationships/image" Target="../media/image62.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3.m4a"/><Relationship Id="rId1" Type="http://schemas.microsoft.com/office/2007/relationships/media" Target="../media/media83.m4a"/><Relationship Id="rId5" Type="http://schemas.openxmlformats.org/officeDocument/2006/relationships/image" Target="../media/image2.png"/><Relationship Id="rId4" Type="http://schemas.openxmlformats.org/officeDocument/2006/relationships/image" Target="../media/image63.jpeg"/></Relationships>
</file>

<file path=ppt/slides/_rels/slide8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4.m4a"/><Relationship Id="rId1" Type="http://schemas.microsoft.com/office/2007/relationships/media" Target="../media/media84.m4a"/><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5.m4a"/><Relationship Id="rId1" Type="http://schemas.microsoft.com/office/2007/relationships/media" Target="../media/media85.m4a"/><Relationship Id="rId6" Type="http://schemas.openxmlformats.org/officeDocument/2006/relationships/image" Target="../media/image2.png"/><Relationship Id="rId5" Type="http://schemas.openxmlformats.org/officeDocument/2006/relationships/image" Target="../media/image65.jpe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28ED66E-E972-469C-B5CE-C136CC69D9B9}"/>
              </a:ext>
            </a:extLst>
          </p:cNvPr>
          <p:cNvSpPr>
            <a:spLocks noGrp="1" noRot="1" noChangeArrowheads="1"/>
          </p:cNvSpPr>
          <p:nvPr>
            <p:ph type="ctrTitle"/>
          </p:nvPr>
        </p:nvSpPr>
        <p:spPr/>
        <p:txBody>
          <a:bodyPr/>
          <a:lstStyle/>
          <a:p>
            <a:pPr eaLnBrk="1" hangingPunct="1">
              <a:defRPr/>
            </a:pPr>
            <a:r>
              <a:rPr lang="el-GR" altLang="el-GR" sz="4800" dirty="0"/>
              <a:t>Τι είναι Άσθμα </a:t>
            </a:r>
            <a:r>
              <a:rPr lang="en-GB" altLang="el-GR" sz="4800" b="1" dirty="0"/>
              <a:t>;</a:t>
            </a:r>
            <a:br>
              <a:rPr lang="en-GB" altLang="el-GR" sz="4800" b="1" dirty="0"/>
            </a:br>
            <a:endParaRPr lang="el-GR" altLang="el-GR" sz="4800" b="1" dirty="0"/>
          </a:p>
        </p:txBody>
      </p:sp>
      <p:sp>
        <p:nvSpPr>
          <p:cNvPr id="97283" name="Rectangle 3">
            <a:extLst>
              <a:ext uri="{FF2B5EF4-FFF2-40B4-BE49-F238E27FC236}">
                <a16:creationId xmlns:a16="http://schemas.microsoft.com/office/drawing/2014/main" id="{8700E58F-C282-42F9-A766-37292BE2B9BE}"/>
              </a:ext>
            </a:extLst>
          </p:cNvPr>
          <p:cNvSpPr>
            <a:spLocks noGrp="1" noRot="1" noChangeArrowheads="1"/>
          </p:cNvSpPr>
          <p:nvPr>
            <p:ph type="subTitle" idx="1"/>
          </p:nvPr>
        </p:nvSpPr>
        <p:spPr>
          <a:xfrm>
            <a:off x="2411413" y="3717032"/>
            <a:ext cx="6732587" cy="2759968"/>
          </a:xfrm>
        </p:spPr>
        <p:txBody>
          <a:bodyPr/>
          <a:lstStyle/>
          <a:p>
            <a:pPr eaLnBrk="1" hangingPunct="1">
              <a:lnSpc>
                <a:spcPct val="80000"/>
              </a:lnSpc>
              <a:defRPr/>
            </a:pPr>
            <a:endParaRPr lang="en-GB" altLang="el-GR" sz="2800" dirty="0"/>
          </a:p>
          <a:p>
            <a:pPr eaLnBrk="1" hangingPunct="1">
              <a:lnSpc>
                <a:spcPct val="80000"/>
              </a:lnSpc>
              <a:defRPr/>
            </a:pPr>
            <a:r>
              <a:rPr lang="el-GR" altLang="el-GR" sz="2800" b="1" dirty="0">
                <a:latin typeface="+mj-lt"/>
              </a:rPr>
              <a:t>ΠΝΕΥΜΟΝΟΛΟΓΙΚΟ ΤΜΗΜΑ </a:t>
            </a:r>
          </a:p>
          <a:p>
            <a:pPr eaLnBrk="1" hangingPunct="1">
              <a:lnSpc>
                <a:spcPct val="80000"/>
              </a:lnSpc>
              <a:defRPr/>
            </a:pPr>
            <a:r>
              <a:rPr lang="el-GR" altLang="el-GR" sz="2800" b="1" dirty="0">
                <a:latin typeface="+mj-lt"/>
              </a:rPr>
              <a:t>ΓΝΑ «ΛΑΪΚΟ»</a:t>
            </a:r>
          </a:p>
          <a:p>
            <a:pPr eaLnBrk="1" hangingPunct="1">
              <a:lnSpc>
                <a:spcPct val="80000"/>
              </a:lnSpc>
              <a:defRPr/>
            </a:pPr>
            <a:endParaRPr lang="el-GR" altLang="el-GR" sz="2800" b="1" dirty="0">
              <a:latin typeface="+mj-lt"/>
            </a:endParaRPr>
          </a:p>
          <a:p>
            <a:pPr eaLnBrk="1" hangingPunct="1">
              <a:lnSpc>
                <a:spcPct val="80000"/>
              </a:lnSpc>
              <a:defRPr/>
            </a:pPr>
            <a:r>
              <a:rPr lang="el-GR" altLang="el-GR" sz="2800" b="1" dirty="0">
                <a:latin typeface="+mj-lt"/>
              </a:rPr>
              <a:t>  </a:t>
            </a:r>
            <a:r>
              <a:rPr lang="el-GR" altLang="el-GR" sz="2400" dirty="0"/>
              <a:t>Παναγιώτα Λάμπρου</a:t>
            </a:r>
          </a:p>
          <a:p>
            <a:pPr eaLnBrk="1" hangingPunct="1">
              <a:lnSpc>
                <a:spcPct val="80000"/>
              </a:lnSpc>
              <a:defRPr/>
            </a:pPr>
            <a:r>
              <a:rPr lang="el-GR" altLang="el-GR" sz="2400" dirty="0"/>
              <a:t>      Πνευμονολόγος –Φυματιολόγος</a:t>
            </a:r>
          </a:p>
          <a:p>
            <a:pPr eaLnBrk="1" hangingPunct="1">
              <a:lnSpc>
                <a:spcPct val="80000"/>
              </a:lnSpc>
              <a:defRPr/>
            </a:pPr>
            <a:r>
              <a:rPr lang="el-GR" altLang="el-GR" sz="2400" dirty="0"/>
              <a:t>Διευθυντής ΕΣΥ</a:t>
            </a:r>
          </a:p>
          <a:p>
            <a:pPr eaLnBrk="1" hangingPunct="1">
              <a:lnSpc>
                <a:spcPct val="80000"/>
              </a:lnSpc>
              <a:defRPr/>
            </a:pPr>
            <a:r>
              <a:rPr lang="el-GR" altLang="el-GR" sz="2400" dirty="0"/>
              <a:t> </a:t>
            </a:r>
          </a:p>
        </p:txBody>
      </p:sp>
      <p:pic>
        <p:nvPicPr>
          <p:cNvPr id="4" name="Recorded Sound">
            <a:hlinkClick r:id="" action="ppaction://media"/>
            <a:extLst>
              <a:ext uri="{FF2B5EF4-FFF2-40B4-BE49-F238E27FC236}">
                <a16:creationId xmlns:a16="http://schemas.microsoft.com/office/drawing/2014/main" id="{80D7C891-5D96-43FE-B521-BFB89AD059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9512" y="59201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9BF62A5-9188-4DA5-AC01-D612682CC033}"/>
              </a:ext>
            </a:extLst>
          </p:cNvPr>
          <p:cNvSpPr>
            <a:spLocks noGrp="1" noChangeArrowheads="1"/>
          </p:cNvSpPr>
          <p:nvPr>
            <p:ph idx="1"/>
          </p:nvPr>
        </p:nvSpPr>
        <p:spPr>
          <a:xfrm>
            <a:off x="1524000" y="765175"/>
            <a:ext cx="7010400" cy="5832475"/>
          </a:xfrm>
        </p:spPr>
        <p:txBody>
          <a:bodyPr/>
          <a:lstStyle/>
          <a:p>
            <a:pPr eaLnBrk="1" hangingPunct="1">
              <a:lnSpc>
                <a:spcPct val="90000"/>
              </a:lnSpc>
              <a:defRPr/>
            </a:pPr>
            <a:r>
              <a:rPr lang="el-GR" sz="2600" dirty="0" err="1"/>
              <a:t>Ασθμα</a:t>
            </a:r>
            <a:r>
              <a:rPr lang="el-GR" sz="2600" dirty="0"/>
              <a:t> είναι μια χρόνια φλεγμονώδης διαταραχή όπου πολλά κύτταρα και κυτταρικά στοιχεία παίζουν ρόλο. Η χρόνια φλεγμονή δημιουργεί </a:t>
            </a:r>
            <a:r>
              <a:rPr lang="el-GR" b="1" i="1" dirty="0">
                <a:solidFill>
                  <a:srgbClr val="FFFF66"/>
                </a:solidFill>
              </a:rPr>
              <a:t>αυξημένη βρογχική </a:t>
            </a:r>
            <a:r>
              <a:rPr lang="el-GR" b="1" i="1" dirty="0" err="1">
                <a:solidFill>
                  <a:srgbClr val="FFFF66"/>
                </a:solidFill>
              </a:rPr>
              <a:t>υπεραντιδραστικότητα</a:t>
            </a:r>
            <a:r>
              <a:rPr lang="el-GR" sz="2600" dirty="0"/>
              <a:t> </a:t>
            </a:r>
            <a:r>
              <a:rPr lang="el-GR" b="1" dirty="0"/>
              <a:t>που οδηγεί σε επαναλαμβανόμενα επεισόδια </a:t>
            </a:r>
            <a:r>
              <a:rPr lang="el-GR" b="1" dirty="0" err="1"/>
              <a:t>συρίττουσας</a:t>
            </a:r>
            <a:r>
              <a:rPr lang="el-GR" b="1" dirty="0"/>
              <a:t> αναπνοής, δύσπνοιας, βάρους στο στήθος και βήχα</a:t>
            </a:r>
            <a:r>
              <a:rPr lang="el-GR" sz="2600" dirty="0"/>
              <a:t> ιδιαίτερα τη νύχτα ή νωρίς το </a:t>
            </a:r>
            <a:r>
              <a:rPr lang="el-GR" sz="2600" dirty="0" err="1"/>
              <a:t>πρωϊ</a:t>
            </a:r>
            <a:r>
              <a:rPr lang="el-GR" sz="2600" dirty="0"/>
              <a:t> Αυτά τα επεισόδια συνδυάζονται με εκτεταμένη αλλά μεταβαλλόμενη βρογχική απόφραξη που αναστρέφεται είτε αυτόματα ή με θεραπεία.</a:t>
            </a:r>
          </a:p>
        </p:txBody>
      </p:sp>
      <p:pic>
        <p:nvPicPr>
          <p:cNvPr id="2" name="Recorded Sound">
            <a:hlinkClick r:id="" action="ppaction://media"/>
            <a:extLst>
              <a:ext uri="{FF2B5EF4-FFF2-40B4-BE49-F238E27FC236}">
                <a16:creationId xmlns:a16="http://schemas.microsoft.com/office/drawing/2014/main" id="{784E5610-B823-45C8-BB0A-4117C641843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552" y="598453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026">
            <a:extLst>
              <a:ext uri="{FF2B5EF4-FFF2-40B4-BE49-F238E27FC236}">
                <a16:creationId xmlns:a16="http://schemas.microsoft.com/office/drawing/2014/main" id="{83F1F806-B0B8-4109-A039-A1BA9B62F40A}"/>
              </a:ext>
            </a:extLst>
          </p:cNvPr>
          <p:cNvSpPr txBox="1">
            <a:spLocks noChangeArrowheads="1"/>
          </p:cNvSpPr>
          <p:nvPr/>
        </p:nvSpPr>
        <p:spPr bwMode="auto">
          <a:xfrm>
            <a:off x="1619250" y="981075"/>
            <a:ext cx="7010400" cy="4752975"/>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a:lstStyle>
          <a:p>
            <a:pPr eaLnBrk="1" hangingPunct="1">
              <a:buClr>
                <a:srgbClr val="336666"/>
              </a:buClr>
              <a:buFont typeface="Wingdings" pitchFamily="2" charset="2"/>
              <a:buNone/>
              <a:defRPr/>
            </a:pPr>
            <a:r>
              <a:rPr lang="el-GR" sz="3900" b="1" kern="0" dirty="0">
                <a:solidFill>
                  <a:srgbClr val="000000"/>
                </a:solidFill>
              </a:rPr>
              <a:t>   </a:t>
            </a:r>
            <a:r>
              <a:rPr lang="el-GR" sz="3900" b="1" kern="0" dirty="0">
                <a:solidFill>
                  <a:srgbClr val="FFFF00"/>
                </a:solidFill>
              </a:rPr>
              <a:t>Βρογχική </a:t>
            </a:r>
            <a:r>
              <a:rPr lang="el-GR" sz="3900" b="1" kern="0" dirty="0" err="1">
                <a:solidFill>
                  <a:srgbClr val="FFFF00"/>
                </a:solidFill>
              </a:rPr>
              <a:t>Υπεραντιδραστικότητα</a:t>
            </a:r>
            <a:br>
              <a:rPr lang="el-GR" sz="3900" b="1" kern="0" dirty="0">
                <a:solidFill>
                  <a:srgbClr val="FFFF00"/>
                </a:solidFill>
              </a:rPr>
            </a:br>
            <a:r>
              <a:rPr lang="el-GR" sz="3900" b="1" kern="0" dirty="0">
                <a:solidFill>
                  <a:srgbClr val="FFFF00"/>
                </a:solidFill>
              </a:rPr>
              <a:t> </a:t>
            </a:r>
            <a:r>
              <a:rPr lang="en-US" sz="3900" kern="0" dirty="0">
                <a:solidFill>
                  <a:srgbClr val="FFFF00"/>
                </a:solidFill>
              </a:rPr>
              <a:t>(BHR) : </a:t>
            </a:r>
            <a:endParaRPr lang="el-GR" sz="3900" kern="0" dirty="0">
              <a:solidFill>
                <a:srgbClr val="FFFF00"/>
              </a:solidFill>
            </a:endParaRPr>
          </a:p>
          <a:p>
            <a:pPr eaLnBrk="1" hangingPunct="1">
              <a:buClr>
                <a:srgbClr val="336666"/>
              </a:buClr>
              <a:buFont typeface="Wingdings" pitchFamily="2" charset="2"/>
              <a:buNone/>
              <a:defRPr/>
            </a:pPr>
            <a:endParaRPr lang="en-GB" sz="3900" b="1" kern="0" dirty="0">
              <a:solidFill>
                <a:srgbClr val="CC3300"/>
              </a:solidFill>
            </a:endParaRPr>
          </a:p>
          <a:p>
            <a:pPr eaLnBrk="1" hangingPunct="1">
              <a:buClr>
                <a:srgbClr val="336666"/>
              </a:buClr>
              <a:defRPr/>
            </a:pPr>
            <a:r>
              <a:rPr lang="el-GR" sz="3900" kern="0" dirty="0">
                <a:solidFill>
                  <a:srgbClr val="000000"/>
                </a:solidFill>
              </a:rPr>
              <a:t>     </a:t>
            </a:r>
            <a:r>
              <a:rPr lang="el-GR" sz="3900" kern="0" dirty="0">
                <a:solidFill>
                  <a:schemeClr val="tx1"/>
                </a:solidFill>
              </a:rPr>
              <a:t>ευκολία των βρόγχων για σύσπαση υπό την επίδραση μη ειδικών ερεθισμάτων</a:t>
            </a:r>
          </a:p>
        </p:txBody>
      </p:sp>
      <p:pic>
        <p:nvPicPr>
          <p:cNvPr id="2" name="Recorded Sound">
            <a:hlinkClick r:id="" action="ppaction://media"/>
            <a:extLst>
              <a:ext uri="{FF2B5EF4-FFF2-40B4-BE49-F238E27FC236}">
                <a16:creationId xmlns:a16="http://schemas.microsoft.com/office/drawing/2014/main" id="{C829B269-AFA8-48E0-8A63-6BF879F31C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11560" y="5758668"/>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94225115-4831-4063-9F7A-CCC3EA70A821}"/>
              </a:ext>
            </a:extLst>
          </p:cNvPr>
          <p:cNvSpPr txBox="1">
            <a:spLocks noChangeArrowheads="1"/>
          </p:cNvSpPr>
          <p:nvPr/>
        </p:nvSpPr>
        <p:spPr bwMode="auto">
          <a:xfrm>
            <a:off x="1187450" y="476250"/>
            <a:ext cx="7370763" cy="1657350"/>
          </a:xfrm>
          <a:prstGeom prst="rect">
            <a:avLst/>
          </a:prstGeom>
          <a:noFill/>
          <a:ln w="9525">
            <a:noFill/>
            <a:miter lim="800000"/>
            <a:headEnd/>
            <a:tailEnd/>
          </a:ln>
        </p:spPr>
        <p:txBody>
          <a:bodyPr anchor="ctr"/>
          <a:lst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Arial" pitchFamily="34" charset="0"/>
              </a:defRPr>
            </a:lvl2pPr>
            <a:lvl3pPr algn="l" rtl="0" eaLnBrk="0" fontAlgn="base" hangingPunct="0">
              <a:spcBef>
                <a:spcPct val="0"/>
              </a:spcBef>
              <a:spcAft>
                <a:spcPct val="0"/>
              </a:spcAft>
              <a:defRPr sz="4200">
                <a:solidFill>
                  <a:schemeClr val="tx2"/>
                </a:solidFill>
                <a:latin typeface="Arial" pitchFamily="34" charset="0"/>
              </a:defRPr>
            </a:lvl3pPr>
            <a:lvl4pPr algn="l" rtl="0" eaLnBrk="0" fontAlgn="base" hangingPunct="0">
              <a:spcBef>
                <a:spcPct val="0"/>
              </a:spcBef>
              <a:spcAft>
                <a:spcPct val="0"/>
              </a:spcAft>
              <a:defRPr sz="4200">
                <a:solidFill>
                  <a:schemeClr val="tx2"/>
                </a:solidFill>
                <a:latin typeface="Arial" pitchFamily="34" charset="0"/>
              </a:defRPr>
            </a:lvl4pPr>
            <a:lvl5pPr algn="l" rtl="0" eaLnBrk="0" fontAlgn="base" hangingPunct="0">
              <a:spcBef>
                <a:spcPct val="0"/>
              </a:spcBef>
              <a:spcAft>
                <a:spcPct val="0"/>
              </a:spcAft>
              <a:defRPr sz="4200">
                <a:solidFill>
                  <a:schemeClr val="tx2"/>
                </a:solidFill>
                <a:latin typeface="Arial" pitchFamily="34" charset="0"/>
              </a:defRPr>
            </a:lvl5pPr>
            <a:lvl6pPr marL="457200" algn="l" rtl="0" fontAlgn="base">
              <a:spcBef>
                <a:spcPct val="0"/>
              </a:spcBef>
              <a:spcAft>
                <a:spcPct val="0"/>
              </a:spcAft>
              <a:defRPr sz="4200">
                <a:solidFill>
                  <a:schemeClr val="tx2"/>
                </a:solidFill>
                <a:latin typeface="Arial" pitchFamily="34" charset="0"/>
              </a:defRPr>
            </a:lvl6pPr>
            <a:lvl7pPr marL="914400" algn="l" rtl="0" fontAlgn="base">
              <a:spcBef>
                <a:spcPct val="0"/>
              </a:spcBef>
              <a:spcAft>
                <a:spcPct val="0"/>
              </a:spcAft>
              <a:defRPr sz="4200">
                <a:solidFill>
                  <a:schemeClr val="tx2"/>
                </a:solidFill>
                <a:latin typeface="Arial" pitchFamily="34" charset="0"/>
              </a:defRPr>
            </a:lvl7pPr>
            <a:lvl8pPr marL="1371600" algn="l" rtl="0" fontAlgn="base">
              <a:spcBef>
                <a:spcPct val="0"/>
              </a:spcBef>
              <a:spcAft>
                <a:spcPct val="0"/>
              </a:spcAft>
              <a:defRPr sz="4200">
                <a:solidFill>
                  <a:schemeClr val="tx2"/>
                </a:solidFill>
                <a:latin typeface="Arial" pitchFamily="34" charset="0"/>
              </a:defRPr>
            </a:lvl8pPr>
            <a:lvl9pPr marL="1828800" algn="l" rtl="0" fontAlgn="base">
              <a:spcBef>
                <a:spcPct val="0"/>
              </a:spcBef>
              <a:spcAft>
                <a:spcPct val="0"/>
              </a:spcAft>
              <a:defRPr sz="4200">
                <a:solidFill>
                  <a:schemeClr val="tx2"/>
                </a:solidFill>
                <a:latin typeface="Arial" pitchFamily="34" charset="0"/>
              </a:defRPr>
            </a:lvl9pPr>
          </a:lstStyle>
          <a:p>
            <a:pPr eaLnBrk="1" hangingPunct="1">
              <a:defRPr/>
            </a:pPr>
            <a:r>
              <a:rPr lang="en-US" sz="3400" kern="0" dirty="0">
                <a:solidFill>
                  <a:srgbClr val="FFFF00"/>
                </a:solidFill>
              </a:rPr>
              <a:t>B</a:t>
            </a:r>
            <a:r>
              <a:rPr lang="el-GR" sz="3400" kern="0" dirty="0" err="1">
                <a:solidFill>
                  <a:srgbClr val="FFFF00"/>
                </a:solidFill>
              </a:rPr>
              <a:t>ρογχική</a:t>
            </a:r>
            <a:br>
              <a:rPr lang="el-GR" sz="3400" kern="0" dirty="0">
                <a:solidFill>
                  <a:srgbClr val="FFFF00"/>
                </a:solidFill>
              </a:rPr>
            </a:br>
            <a:r>
              <a:rPr lang="el-GR" sz="3400" kern="0" dirty="0" err="1">
                <a:solidFill>
                  <a:srgbClr val="FFFF00"/>
                </a:solidFill>
              </a:rPr>
              <a:t>υπεραντιδραστικότητα</a:t>
            </a:r>
            <a:r>
              <a:rPr lang="en-US" sz="3400" kern="0" dirty="0">
                <a:solidFill>
                  <a:srgbClr val="F7F9FF"/>
                </a:solidFill>
              </a:rPr>
              <a:t>   </a:t>
            </a:r>
            <a:r>
              <a:rPr lang="el-GR" sz="3400" kern="0" dirty="0">
                <a:solidFill>
                  <a:srgbClr val="F7F9FF"/>
                </a:solidFill>
              </a:rPr>
              <a:t> </a:t>
            </a:r>
            <a:endParaRPr lang="en-GB" sz="3400" kern="0" dirty="0">
              <a:solidFill>
                <a:srgbClr val="F7F9FF"/>
              </a:solidFill>
            </a:endParaRPr>
          </a:p>
        </p:txBody>
      </p:sp>
      <p:sp>
        <p:nvSpPr>
          <p:cNvPr id="6" name="Rectangle 3">
            <a:extLst>
              <a:ext uri="{FF2B5EF4-FFF2-40B4-BE49-F238E27FC236}">
                <a16:creationId xmlns:a16="http://schemas.microsoft.com/office/drawing/2014/main" id="{CC5C04C2-4E27-4E2B-A767-72926C1DCE90}"/>
              </a:ext>
            </a:extLst>
          </p:cNvPr>
          <p:cNvSpPr txBox="1">
            <a:spLocks noChangeArrowheads="1"/>
          </p:cNvSpPr>
          <p:nvPr/>
        </p:nvSpPr>
        <p:spPr bwMode="auto">
          <a:xfrm>
            <a:off x="900113" y="2133600"/>
            <a:ext cx="7297737" cy="4114800"/>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lr>
                <a:schemeClr val="tx1"/>
              </a:buClr>
              <a:buSzPct val="70000"/>
              <a:buFont typeface="Wingdings" pitchFamily="2" charset="2"/>
              <a:buChar char="¢"/>
              <a:defRPr sz="30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l"/>
              <a:defRPr sz="2800">
                <a:solidFill>
                  <a:schemeClr val="tx2"/>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2"/>
                </a:solidFill>
                <a:latin typeface="+mn-lt"/>
              </a:defRPr>
            </a:lvl3pPr>
            <a:lvl4pPr marL="1600200" indent="-228600" algn="l" rtl="0" eaLnBrk="0" fontAlgn="base" hangingPunct="0">
              <a:spcBef>
                <a:spcPct val="20000"/>
              </a:spcBef>
              <a:spcAft>
                <a:spcPct val="0"/>
              </a:spcAft>
              <a:buClr>
                <a:schemeClr val="tx1"/>
              </a:buClr>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a:lstStyle>
          <a:p>
            <a:pPr eaLnBrk="1" hangingPunct="1">
              <a:buClr>
                <a:srgbClr val="336666"/>
              </a:buClr>
              <a:defRPr/>
            </a:pPr>
            <a:endParaRPr lang="el-GR" kern="0" dirty="0">
              <a:solidFill>
                <a:srgbClr val="000000"/>
              </a:solidFill>
            </a:endParaRPr>
          </a:p>
          <a:p>
            <a:pPr algn="ctr" eaLnBrk="1" hangingPunct="1">
              <a:buClr>
                <a:srgbClr val="336666"/>
              </a:buClr>
              <a:buFont typeface="Wingdings" pitchFamily="2" charset="2"/>
              <a:buNone/>
              <a:defRPr/>
            </a:pPr>
            <a:endParaRPr lang="en-US" kern="0" dirty="0">
              <a:solidFill>
                <a:srgbClr val="000000"/>
              </a:solidFill>
            </a:endParaRPr>
          </a:p>
          <a:p>
            <a:pPr algn="ctr" eaLnBrk="1" hangingPunct="1">
              <a:buClr>
                <a:srgbClr val="336666"/>
              </a:buClr>
              <a:buFont typeface="Wingdings" pitchFamily="2" charset="2"/>
              <a:buNone/>
              <a:defRPr/>
            </a:pPr>
            <a:r>
              <a:rPr lang="el-GR" kern="0" dirty="0">
                <a:solidFill>
                  <a:schemeClr val="tx1"/>
                </a:solidFill>
              </a:rPr>
              <a:t>Σημαντικό </a:t>
            </a:r>
            <a:r>
              <a:rPr lang="el-GR" kern="0" dirty="0" err="1">
                <a:solidFill>
                  <a:schemeClr val="tx1"/>
                </a:solidFill>
              </a:rPr>
              <a:t>παθοφυσιολογικό</a:t>
            </a:r>
            <a:r>
              <a:rPr lang="el-GR" kern="0" dirty="0">
                <a:solidFill>
                  <a:schemeClr val="tx1"/>
                </a:solidFill>
              </a:rPr>
              <a:t> </a:t>
            </a:r>
            <a:endParaRPr lang="en-US" kern="0" dirty="0">
              <a:solidFill>
                <a:schemeClr val="tx1"/>
              </a:solidFill>
            </a:endParaRPr>
          </a:p>
          <a:p>
            <a:pPr algn="ctr" eaLnBrk="1" hangingPunct="1">
              <a:buClr>
                <a:srgbClr val="336666"/>
              </a:buClr>
              <a:buFont typeface="Wingdings" pitchFamily="2" charset="2"/>
              <a:buNone/>
              <a:defRPr/>
            </a:pPr>
            <a:r>
              <a:rPr lang="el-GR" kern="0" dirty="0">
                <a:solidFill>
                  <a:schemeClr val="tx1"/>
                </a:solidFill>
              </a:rPr>
              <a:t>χαρακτηριστικό του άσθματος</a:t>
            </a:r>
          </a:p>
          <a:p>
            <a:pPr algn="ctr" eaLnBrk="1" hangingPunct="1">
              <a:buClr>
                <a:srgbClr val="336666"/>
              </a:buClr>
              <a:buFont typeface="Wingdings" pitchFamily="2" charset="2"/>
              <a:buNone/>
              <a:defRPr/>
            </a:pPr>
            <a:r>
              <a:rPr lang="el-GR" sz="4700" b="1" kern="0" dirty="0">
                <a:solidFill>
                  <a:schemeClr val="tx1"/>
                </a:solidFill>
              </a:rPr>
              <a:t>=</a:t>
            </a:r>
          </a:p>
          <a:p>
            <a:pPr algn="ctr" eaLnBrk="1" hangingPunct="1">
              <a:buClr>
                <a:srgbClr val="336666"/>
              </a:buClr>
              <a:buFont typeface="Wingdings" pitchFamily="2" charset="2"/>
              <a:buNone/>
              <a:defRPr/>
            </a:pPr>
            <a:r>
              <a:rPr lang="el-GR" kern="0" dirty="0">
                <a:solidFill>
                  <a:schemeClr val="tx1"/>
                </a:solidFill>
              </a:rPr>
              <a:t>ετοιμότητα βρόγχων για σύσπαση</a:t>
            </a:r>
            <a:endParaRPr lang="en-GB" kern="0" dirty="0">
              <a:solidFill>
                <a:schemeClr val="tx1"/>
              </a:solidFill>
            </a:endParaRPr>
          </a:p>
        </p:txBody>
      </p:sp>
      <p:pic>
        <p:nvPicPr>
          <p:cNvPr id="2" name="Recorded Sound">
            <a:hlinkClick r:id="" action="ppaction://media"/>
            <a:extLst>
              <a:ext uri="{FF2B5EF4-FFF2-40B4-BE49-F238E27FC236}">
                <a16:creationId xmlns:a16="http://schemas.microsoft.com/office/drawing/2014/main" id="{C49235BF-8C38-4418-8045-0F586D902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750" y="5805264"/>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ACM0102-02-009b">
            <a:extLst>
              <a:ext uri="{FF2B5EF4-FFF2-40B4-BE49-F238E27FC236}">
                <a16:creationId xmlns:a16="http://schemas.microsoft.com/office/drawing/2014/main" id="{DBB71BBD-23DA-4C5E-91A6-4E85398081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5513" y="908050"/>
            <a:ext cx="5616575"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6">
            <a:extLst>
              <a:ext uri="{FF2B5EF4-FFF2-40B4-BE49-F238E27FC236}">
                <a16:creationId xmlns:a16="http://schemas.microsoft.com/office/drawing/2014/main" id="{3560FD7F-5787-4D5C-A1DB-A66208565023}"/>
              </a:ext>
            </a:extLst>
          </p:cNvPr>
          <p:cNvSpPr txBox="1">
            <a:spLocks noChangeArrowheads="1"/>
          </p:cNvSpPr>
          <p:nvPr/>
        </p:nvSpPr>
        <p:spPr bwMode="auto">
          <a:xfrm>
            <a:off x="2195513" y="5876925"/>
            <a:ext cx="6049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b="1"/>
              <a:t>Ακτινογραφία θώρακος ασθενούς κατά τη διάρκεια οξέος ασθματικού παροξυσμού</a:t>
            </a:r>
            <a:endParaRPr lang="el-GR" altLang="el-GR" sz="1800"/>
          </a:p>
        </p:txBody>
      </p:sp>
      <p:sp>
        <p:nvSpPr>
          <p:cNvPr id="14340" name="Text Box 7">
            <a:extLst>
              <a:ext uri="{FF2B5EF4-FFF2-40B4-BE49-F238E27FC236}">
                <a16:creationId xmlns:a16="http://schemas.microsoft.com/office/drawing/2014/main" id="{66CDA92B-1E8B-4FD4-AD34-88B9F71D216E}"/>
              </a:ext>
            </a:extLst>
          </p:cNvPr>
          <p:cNvSpPr txBox="1">
            <a:spLocks noChangeArrowheads="1"/>
          </p:cNvSpPr>
          <p:nvPr/>
        </p:nvSpPr>
        <p:spPr bwMode="auto">
          <a:xfrm>
            <a:off x="2700338" y="404813"/>
            <a:ext cx="46810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b="1" dirty="0"/>
              <a:t>Βρογχική Πρόκληση – ‘</a:t>
            </a:r>
            <a:r>
              <a:rPr lang="el-GR" altLang="el-GR" sz="2400" b="1" dirty="0" err="1"/>
              <a:t>Ασθμα</a:t>
            </a:r>
            <a:r>
              <a:rPr lang="el-GR" altLang="el-GR" sz="2400" b="1" dirty="0"/>
              <a:t> </a:t>
            </a:r>
          </a:p>
        </p:txBody>
      </p:sp>
      <p:pic>
        <p:nvPicPr>
          <p:cNvPr id="2" name="Recorded Sound">
            <a:hlinkClick r:id="" action="ppaction://media"/>
            <a:extLst>
              <a:ext uri="{FF2B5EF4-FFF2-40B4-BE49-F238E27FC236}">
                <a16:creationId xmlns:a16="http://schemas.microsoft.com/office/drawing/2014/main" id="{3B5E876D-39C0-4C0C-85EE-A2784A626F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7544" y="526573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78B13F31-06BE-4647-BF02-3181CE3B34AE}"/>
              </a:ext>
            </a:extLst>
          </p:cNvPr>
          <p:cNvSpPr>
            <a:spLocks noGrp="1" noChangeArrowheads="1"/>
          </p:cNvSpPr>
          <p:nvPr>
            <p:ph type="title"/>
          </p:nvPr>
        </p:nvSpPr>
        <p:spPr/>
        <p:txBody>
          <a:bodyPr/>
          <a:lstStyle/>
          <a:p>
            <a:pPr eaLnBrk="1" hangingPunct="1">
              <a:defRPr/>
            </a:pPr>
            <a:r>
              <a:rPr lang="el-GR" dirty="0"/>
              <a:t>Έλεγχος για Β</a:t>
            </a:r>
            <a:r>
              <a:rPr lang="en-US" dirty="0"/>
              <a:t>HR</a:t>
            </a:r>
            <a:r>
              <a:rPr lang="el-GR" dirty="0"/>
              <a:t> στο άσθμα</a:t>
            </a:r>
            <a:br>
              <a:rPr lang="en-US" dirty="0"/>
            </a:br>
            <a:r>
              <a:rPr lang="el-GR" dirty="0"/>
              <a:t> όταν </a:t>
            </a:r>
            <a:r>
              <a:rPr lang="en-US" dirty="0"/>
              <a:t>:</a:t>
            </a:r>
            <a:endParaRPr lang="el-GR" dirty="0"/>
          </a:p>
        </p:txBody>
      </p:sp>
      <p:sp>
        <p:nvSpPr>
          <p:cNvPr id="13315" name="Rectangle 3">
            <a:extLst>
              <a:ext uri="{FF2B5EF4-FFF2-40B4-BE49-F238E27FC236}">
                <a16:creationId xmlns:a16="http://schemas.microsoft.com/office/drawing/2014/main" id="{C3793B5E-91B6-4DB3-AE38-32AA088A0E57}"/>
              </a:ext>
            </a:extLst>
          </p:cNvPr>
          <p:cNvSpPr>
            <a:spLocks noGrp="1" noChangeArrowheads="1"/>
          </p:cNvSpPr>
          <p:nvPr>
            <p:ph type="body" idx="1"/>
          </p:nvPr>
        </p:nvSpPr>
        <p:spPr>
          <a:xfrm>
            <a:off x="1084263" y="2819400"/>
            <a:ext cx="7772400" cy="3276600"/>
          </a:xfrm>
        </p:spPr>
        <p:txBody>
          <a:bodyPr/>
          <a:lstStyle/>
          <a:p>
            <a:pPr algn="r" eaLnBrk="1" hangingPunct="1">
              <a:buFont typeface="Wingdings" panose="05000000000000000000" pitchFamily="2" charset="2"/>
              <a:buNone/>
              <a:defRPr/>
            </a:pPr>
            <a:r>
              <a:rPr lang="el-GR" sz="2600" dirty="0"/>
              <a:t>Ακροαστικά                                  ΟΧΙ                                            </a:t>
            </a:r>
          </a:p>
          <a:p>
            <a:pPr algn="r" eaLnBrk="1" hangingPunct="1">
              <a:buFont typeface="Wingdings" panose="05000000000000000000" pitchFamily="2" charset="2"/>
              <a:buNone/>
              <a:defRPr/>
            </a:pPr>
            <a:r>
              <a:rPr lang="el-GR" sz="2600" dirty="0"/>
              <a:t>Μειωμένη  </a:t>
            </a:r>
            <a:r>
              <a:rPr lang="en-US" sz="2600" dirty="0"/>
              <a:t>FEV</a:t>
            </a:r>
            <a:r>
              <a:rPr lang="en-US" sz="2600" baseline="-25000" dirty="0"/>
              <a:t>1</a:t>
            </a:r>
            <a:r>
              <a:rPr lang="el-GR" sz="2600" baseline="-25000" dirty="0"/>
              <a:t>      </a:t>
            </a:r>
            <a:r>
              <a:rPr lang="el-GR" sz="2600" dirty="0"/>
              <a:t>                      ΟΧΙ              </a:t>
            </a:r>
            <a:r>
              <a:rPr lang="el-GR" sz="2600" baseline="-25000" dirty="0"/>
              <a:t>                                    </a:t>
            </a:r>
            <a:r>
              <a:rPr lang="el-GR" sz="2600" dirty="0"/>
              <a:t>15%  αύξηση μετά </a:t>
            </a:r>
            <a:r>
              <a:rPr lang="el-GR" sz="2600" dirty="0" err="1"/>
              <a:t>βρογχοδιαστολή</a:t>
            </a:r>
            <a:r>
              <a:rPr lang="el-GR" sz="2600" dirty="0"/>
              <a:t> </a:t>
            </a:r>
            <a:r>
              <a:rPr lang="en-US" sz="2600" dirty="0"/>
              <a:t>FEV</a:t>
            </a:r>
            <a:r>
              <a:rPr lang="en-US" sz="2600" baseline="-25000" dirty="0"/>
              <a:t>1</a:t>
            </a:r>
            <a:r>
              <a:rPr lang="el-GR" sz="2600" baseline="-25000" dirty="0"/>
              <a:t> </a:t>
            </a:r>
            <a:r>
              <a:rPr lang="el-GR" sz="2600" dirty="0"/>
              <a:t>ΟΧΙ            </a:t>
            </a:r>
          </a:p>
          <a:p>
            <a:pPr algn="r" eaLnBrk="1" hangingPunct="1">
              <a:buFont typeface="Wingdings" panose="05000000000000000000" pitchFamily="2" charset="2"/>
              <a:buNone/>
              <a:defRPr/>
            </a:pPr>
            <a:r>
              <a:rPr lang="el-GR" sz="2600" dirty="0"/>
              <a:t>     Διακύμανση </a:t>
            </a:r>
            <a:r>
              <a:rPr lang="en-US" sz="2600" dirty="0"/>
              <a:t>PEF </a:t>
            </a:r>
            <a:r>
              <a:rPr lang="el-GR" sz="2600" dirty="0"/>
              <a:t> &gt;20%              ΟΧΙ                        </a:t>
            </a:r>
            <a:endParaRPr lang="en-US" sz="2600" dirty="0"/>
          </a:p>
          <a:p>
            <a:pPr eaLnBrk="1" hangingPunct="1">
              <a:defRPr/>
            </a:pPr>
            <a:r>
              <a:rPr lang="el-GR" sz="3900" dirty="0"/>
              <a:t>Αναφερόμενα  συμπτώματα</a:t>
            </a:r>
            <a:r>
              <a:rPr lang="el-GR" sz="2600" dirty="0"/>
              <a:t>        ΝΑΙ                   </a:t>
            </a:r>
          </a:p>
          <a:p>
            <a:pPr eaLnBrk="1" hangingPunct="1">
              <a:buFont typeface="Wingdings" panose="05000000000000000000" pitchFamily="2" charset="2"/>
              <a:buNone/>
              <a:defRPr/>
            </a:pPr>
            <a:r>
              <a:rPr lang="el-GR" sz="2600" dirty="0"/>
              <a:t>      </a:t>
            </a:r>
          </a:p>
        </p:txBody>
      </p:sp>
      <p:pic>
        <p:nvPicPr>
          <p:cNvPr id="2" name="Recorded Sound">
            <a:hlinkClick r:id="" action="ppaction://media"/>
            <a:extLst>
              <a:ext uri="{FF2B5EF4-FFF2-40B4-BE49-F238E27FC236}">
                <a16:creationId xmlns:a16="http://schemas.microsoft.com/office/drawing/2014/main" id="{948D534B-4DAC-4278-9C2B-92B446A325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84798" y="579120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C39D398-67FC-4243-8BFB-4D25F8EA0091}"/>
              </a:ext>
            </a:extLst>
          </p:cNvPr>
          <p:cNvSpPr>
            <a:spLocks noGrp="1" noChangeArrowheads="1"/>
          </p:cNvSpPr>
          <p:nvPr>
            <p:ph type="title"/>
          </p:nvPr>
        </p:nvSpPr>
        <p:spPr>
          <a:xfrm>
            <a:off x="755576" y="1557338"/>
            <a:ext cx="7874074" cy="1527175"/>
          </a:xfrm>
        </p:spPr>
        <p:txBody>
          <a:bodyPr/>
          <a:lstStyle/>
          <a:p>
            <a:pPr eaLnBrk="1" hangingPunct="1">
              <a:defRPr/>
            </a:pPr>
            <a:r>
              <a:rPr lang="el-GR" dirty="0"/>
              <a:t>Έλεγχος </a:t>
            </a:r>
            <a:r>
              <a:rPr lang="en-GB" dirty="0"/>
              <a:t>BHR</a:t>
            </a:r>
            <a:endParaRPr lang="el-GR" dirty="0"/>
          </a:p>
        </p:txBody>
      </p:sp>
      <p:sp>
        <p:nvSpPr>
          <p:cNvPr id="16387" name="Rectangle 3">
            <a:extLst>
              <a:ext uri="{FF2B5EF4-FFF2-40B4-BE49-F238E27FC236}">
                <a16:creationId xmlns:a16="http://schemas.microsoft.com/office/drawing/2014/main" id="{7F55FB57-019E-4A22-ACE0-AA4F683C6139}"/>
              </a:ext>
            </a:extLst>
          </p:cNvPr>
          <p:cNvSpPr>
            <a:spLocks noGrp="1" noChangeArrowheads="1"/>
          </p:cNvSpPr>
          <p:nvPr>
            <p:ph type="body" idx="1"/>
          </p:nvPr>
        </p:nvSpPr>
        <p:spPr>
          <a:xfrm>
            <a:off x="2627313" y="3284538"/>
            <a:ext cx="5354637" cy="2014537"/>
          </a:xfrm>
        </p:spPr>
        <p:txBody>
          <a:bodyPr/>
          <a:lstStyle/>
          <a:p>
            <a:pPr eaLnBrk="1" hangingPunct="1">
              <a:buFont typeface="Wingdings" panose="05000000000000000000" pitchFamily="2" charset="2"/>
              <a:buNone/>
              <a:defRPr/>
            </a:pPr>
            <a:endParaRPr lang="en-GB" dirty="0"/>
          </a:p>
          <a:p>
            <a:pPr eaLnBrk="1" hangingPunct="1">
              <a:buFont typeface="Wingdings" panose="05000000000000000000" pitchFamily="2" charset="2"/>
              <a:buNone/>
              <a:defRPr/>
            </a:pPr>
            <a:r>
              <a:rPr lang="en-US" dirty="0"/>
              <a:t>   </a:t>
            </a:r>
            <a:r>
              <a:rPr lang="el-GR" dirty="0"/>
              <a:t>Εισπνοή </a:t>
            </a:r>
            <a:r>
              <a:rPr lang="el-GR" dirty="0" err="1"/>
              <a:t>βρογχοσυσπαστικών</a:t>
            </a:r>
            <a:r>
              <a:rPr lang="el-GR" dirty="0"/>
              <a:t> ερεθισμάτων</a:t>
            </a:r>
          </a:p>
        </p:txBody>
      </p:sp>
      <p:sp>
        <p:nvSpPr>
          <p:cNvPr id="16388" name="AutoShape 6">
            <a:extLst>
              <a:ext uri="{FF2B5EF4-FFF2-40B4-BE49-F238E27FC236}">
                <a16:creationId xmlns:a16="http://schemas.microsoft.com/office/drawing/2014/main" id="{9D5E5AEC-697D-4223-AE2E-86F8B08A6A87}"/>
              </a:ext>
            </a:extLst>
          </p:cNvPr>
          <p:cNvSpPr>
            <a:spLocks noChangeArrowheads="1"/>
          </p:cNvSpPr>
          <p:nvPr/>
        </p:nvSpPr>
        <p:spPr bwMode="auto">
          <a:xfrm>
            <a:off x="4643438" y="2708275"/>
            <a:ext cx="485775" cy="976313"/>
          </a:xfrm>
          <a:prstGeom prst="downArrow">
            <a:avLst>
              <a:gd name="adj1" fmla="val 50000"/>
              <a:gd name="adj2" fmla="val 50245"/>
            </a:avLst>
          </a:prstGeom>
          <a:solidFill>
            <a:srgbClr val="FF0000"/>
          </a:solidFill>
          <a:ln w="12700" cap="sq">
            <a:solidFill>
              <a:schemeClr val="tx1"/>
            </a:solidFill>
            <a:miter lim="800000"/>
            <a:headEnd type="none" w="sm" len="sm"/>
            <a:tailEnd type="none" w="sm" len="sm"/>
          </a:ln>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l-GR" altLang="el-GR" sz="1800">
              <a:solidFill>
                <a:srgbClr val="FF0000"/>
              </a:solidFill>
            </a:endParaRPr>
          </a:p>
        </p:txBody>
      </p:sp>
      <p:pic>
        <p:nvPicPr>
          <p:cNvPr id="2" name="Recorded Sound">
            <a:hlinkClick r:id="" action="ppaction://media"/>
            <a:extLst>
              <a:ext uri="{FF2B5EF4-FFF2-40B4-BE49-F238E27FC236}">
                <a16:creationId xmlns:a16="http://schemas.microsoft.com/office/drawing/2014/main" id="{E80D6980-BBFC-4504-925F-57AC77AA54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4446" y="5085184"/>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E37D0AF-DAF4-4A00-9F9E-2E291DC1EC6D}"/>
              </a:ext>
            </a:extLst>
          </p:cNvPr>
          <p:cNvSpPr>
            <a:spLocks noGrp="1" noChangeArrowheads="1"/>
          </p:cNvSpPr>
          <p:nvPr>
            <p:ph type="title"/>
          </p:nvPr>
        </p:nvSpPr>
        <p:spPr>
          <a:xfrm>
            <a:off x="-468560" y="332656"/>
            <a:ext cx="8686800" cy="1143000"/>
          </a:xfrm>
        </p:spPr>
        <p:txBody>
          <a:bodyPr/>
          <a:lstStyle/>
          <a:p>
            <a:pPr eaLnBrk="1" hangingPunct="1">
              <a:defRPr/>
            </a:pPr>
            <a:r>
              <a:rPr lang="el-GR" sz="3400" dirty="0"/>
              <a:t>        Εκτίμηση βρογχικής </a:t>
            </a:r>
            <a:br>
              <a:rPr lang="el-GR" sz="3400" dirty="0"/>
            </a:br>
            <a:r>
              <a:rPr lang="el-GR" sz="3400" dirty="0"/>
              <a:t>        </a:t>
            </a:r>
            <a:r>
              <a:rPr lang="el-GR" sz="3400" dirty="0" err="1"/>
              <a:t>υπεραντιδραστικότητας</a:t>
            </a:r>
            <a:r>
              <a:rPr lang="el-GR" sz="3400" dirty="0"/>
              <a:t> -</a:t>
            </a:r>
            <a:endParaRPr lang="en-GB" dirty="0"/>
          </a:p>
        </p:txBody>
      </p:sp>
      <p:sp>
        <p:nvSpPr>
          <p:cNvPr id="18435" name="Rectangle 3">
            <a:extLst>
              <a:ext uri="{FF2B5EF4-FFF2-40B4-BE49-F238E27FC236}">
                <a16:creationId xmlns:a16="http://schemas.microsoft.com/office/drawing/2014/main" id="{853E436F-D977-4F8C-9F9C-3DCE376CA42C}"/>
              </a:ext>
            </a:extLst>
          </p:cNvPr>
          <p:cNvSpPr>
            <a:spLocks noGrp="1" noChangeArrowheads="1"/>
          </p:cNvSpPr>
          <p:nvPr>
            <p:ph type="body" idx="1"/>
          </p:nvPr>
        </p:nvSpPr>
        <p:spPr/>
        <p:txBody>
          <a:bodyPr/>
          <a:lstStyle/>
          <a:p>
            <a:pPr algn="ctr" eaLnBrk="1" hangingPunct="1">
              <a:lnSpc>
                <a:spcPct val="90000"/>
              </a:lnSpc>
              <a:buFont typeface="Wingdings" panose="05000000000000000000" pitchFamily="2" charset="2"/>
              <a:buNone/>
              <a:defRPr/>
            </a:pPr>
            <a:r>
              <a:rPr lang="el-GR" sz="2200"/>
              <a:t>Η</a:t>
            </a:r>
            <a:r>
              <a:rPr lang="el-GR" sz="2200">
                <a:solidFill>
                  <a:srgbClr val="000000"/>
                </a:solidFill>
              </a:rPr>
              <a:t> </a:t>
            </a:r>
            <a:r>
              <a:rPr lang="el-GR" sz="2600" b="1"/>
              <a:t>Μεταχολίνη</a:t>
            </a:r>
            <a:r>
              <a:rPr lang="el-GR" sz="2200">
                <a:solidFill>
                  <a:schemeClr val="bg2"/>
                </a:solidFill>
              </a:rPr>
              <a:t> </a:t>
            </a:r>
            <a:r>
              <a:rPr lang="el-GR" sz="2200"/>
              <a:t>είναι</a:t>
            </a:r>
            <a:r>
              <a:rPr lang="el-GR" sz="2200">
                <a:solidFill>
                  <a:schemeClr val="bg2"/>
                </a:solidFill>
              </a:rPr>
              <a:t> </a:t>
            </a:r>
            <a:r>
              <a:rPr lang="en-US" sz="2200">
                <a:solidFill>
                  <a:srgbClr val="000000"/>
                </a:solidFill>
              </a:rPr>
              <a:t>:</a:t>
            </a:r>
            <a:r>
              <a:rPr lang="el-GR" sz="2200">
                <a:solidFill>
                  <a:srgbClr val="000000"/>
                </a:solidFill>
              </a:rPr>
              <a:t> </a:t>
            </a:r>
          </a:p>
          <a:p>
            <a:pPr eaLnBrk="1" hangingPunct="1">
              <a:lnSpc>
                <a:spcPct val="90000"/>
              </a:lnSpc>
              <a:defRPr/>
            </a:pPr>
            <a:r>
              <a:rPr lang="el-GR" sz="2600"/>
              <a:t>Συνθετικό παράγωγο της ακετυλχολίνης</a:t>
            </a:r>
          </a:p>
          <a:p>
            <a:pPr eaLnBrk="1" hangingPunct="1">
              <a:lnSpc>
                <a:spcPct val="90000"/>
              </a:lnSpc>
              <a:defRPr/>
            </a:pPr>
            <a:r>
              <a:rPr lang="el-GR" sz="2600"/>
              <a:t>Συχνότερα χρησιμοποιούμενη ουσία χωρίς ιδιαίτερες παρενέργειες (προσοχή στις αντενδείξεις)</a:t>
            </a:r>
          </a:p>
          <a:p>
            <a:pPr eaLnBrk="1" hangingPunct="1">
              <a:lnSpc>
                <a:spcPct val="90000"/>
              </a:lnSpc>
              <a:defRPr/>
            </a:pPr>
            <a:r>
              <a:rPr lang="el-GR" sz="2600"/>
              <a:t>Συνδέεται με ειδικούς υποδοχείς επί των μυϊκών ινών (όπως και η ισταμίνη)</a:t>
            </a:r>
            <a:endParaRPr lang="en-US" sz="2600"/>
          </a:p>
          <a:p>
            <a:pPr eaLnBrk="1" hangingPunct="1">
              <a:lnSpc>
                <a:spcPct val="90000"/>
              </a:lnSpc>
              <a:defRPr/>
            </a:pPr>
            <a:r>
              <a:rPr lang="el-GR" sz="2600"/>
              <a:t>Δεν δρα μέσω ενεργοποίησης φλεγμονωδών κυττάρων (όπως ο κρύος αέρας, αλλεργιογόνα, άσκηση)</a:t>
            </a:r>
            <a:endParaRPr lang="en-US" sz="2600"/>
          </a:p>
          <a:p>
            <a:pPr eaLnBrk="1" hangingPunct="1">
              <a:lnSpc>
                <a:spcPct val="90000"/>
              </a:lnSpc>
              <a:defRPr/>
            </a:pPr>
            <a:endParaRPr lang="en-GB" sz="2600">
              <a:solidFill>
                <a:srgbClr val="000000"/>
              </a:solidFill>
            </a:endParaRPr>
          </a:p>
        </p:txBody>
      </p:sp>
      <p:pic>
        <p:nvPicPr>
          <p:cNvPr id="2" name="Recorded Sound">
            <a:hlinkClick r:id="" action="ppaction://media"/>
            <a:extLst>
              <a:ext uri="{FF2B5EF4-FFF2-40B4-BE49-F238E27FC236}">
                <a16:creationId xmlns:a16="http://schemas.microsoft.com/office/drawing/2014/main" id="{9854D37F-926B-47D3-B8C9-A40C6F3A7B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05301" y="5373216"/>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26">
            <a:extLst>
              <a:ext uri="{FF2B5EF4-FFF2-40B4-BE49-F238E27FC236}">
                <a16:creationId xmlns:a16="http://schemas.microsoft.com/office/drawing/2014/main" id="{FE41A6F3-8E9E-4F9F-80D1-E08CA05E0253}"/>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20713"/>
            <a:ext cx="9144000" cy="6237287"/>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19459" name="Rectangle 1027">
            <a:extLst>
              <a:ext uri="{FF2B5EF4-FFF2-40B4-BE49-F238E27FC236}">
                <a16:creationId xmlns:a16="http://schemas.microsoft.com/office/drawing/2014/main" id="{9AA9D808-3172-4B95-8EFE-039558AAA5BB}"/>
              </a:ext>
            </a:extLst>
          </p:cNvPr>
          <p:cNvSpPr>
            <a:spLocks noGrp="1" noChangeArrowheads="1"/>
          </p:cNvSpPr>
          <p:nvPr>
            <p:ph type="title"/>
          </p:nvPr>
        </p:nvSpPr>
        <p:spPr>
          <a:xfrm>
            <a:off x="395288" y="0"/>
            <a:ext cx="8272462" cy="676275"/>
          </a:xfrm>
        </p:spPr>
        <p:txBody>
          <a:bodyPr lIns="92273" tIns="46137" rIns="92273" bIns="46137" anchor="t"/>
          <a:lstStyle/>
          <a:p>
            <a:pPr defTabSz="977900" eaLnBrk="1" hangingPunct="1">
              <a:defRPr/>
            </a:pPr>
            <a:r>
              <a:rPr lang="el-GR" sz="3500"/>
              <a:t>    </a:t>
            </a:r>
            <a:r>
              <a:rPr lang="el-GR" sz="2800"/>
              <a:t>Μηχανήματα για βρογχική πρόκληση</a:t>
            </a:r>
          </a:p>
        </p:txBody>
      </p:sp>
      <p:pic>
        <p:nvPicPr>
          <p:cNvPr id="3" name="Recorded Sound">
            <a:hlinkClick r:id="" action="ppaction://media"/>
            <a:extLst>
              <a:ext uri="{FF2B5EF4-FFF2-40B4-BE49-F238E27FC236}">
                <a16:creationId xmlns:a16="http://schemas.microsoft.com/office/drawing/2014/main" id="{0E7847B9-9339-429E-9F61-2165F1993C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5288" y="609329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C399C97D-3ACE-474B-83BA-748BE0B0F4FD}"/>
              </a:ext>
            </a:extLst>
          </p:cNvPr>
          <p:cNvSpPr>
            <a:spLocks noGrp="1" noChangeArrowheads="1"/>
          </p:cNvSpPr>
          <p:nvPr>
            <p:ph type="title"/>
          </p:nvPr>
        </p:nvSpPr>
        <p:spPr>
          <a:xfrm>
            <a:off x="5148263" y="0"/>
            <a:ext cx="3673475" cy="1727200"/>
          </a:xfrm>
        </p:spPr>
        <p:txBody>
          <a:bodyPr/>
          <a:lstStyle/>
          <a:p>
            <a:pPr eaLnBrk="1" hangingPunct="1">
              <a:defRPr/>
            </a:pPr>
            <a:r>
              <a:rPr lang="el-GR" sz="3200"/>
              <a:t>Σπιρομέτρηση </a:t>
            </a:r>
            <a:r>
              <a:rPr lang="el-GR" sz="2500" b="1"/>
              <a:t>Προτυποίηση μεθόδου κατά την εκτίμηση της </a:t>
            </a:r>
            <a:r>
              <a:rPr lang="en-US" sz="2500" b="1"/>
              <a:t>BHR</a:t>
            </a:r>
            <a:endParaRPr lang="en-GB" sz="2500" b="1"/>
          </a:p>
        </p:txBody>
      </p:sp>
      <p:sp>
        <p:nvSpPr>
          <p:cNvPr id="20483" name="Rectangle 3">
            <a:extLst>
              <a:ext uri="{FF2B5EF4-FFF2-40B4-BE49-F238E27FC236}">
                <a16:creationId xmlns:a16="http://schemas.microsoft.com/office/drawing/2014/main" id="{55482DFE-5A4F-4296-9BBE-C17BE8B73B1C}"/>
              </a:ext>
            </a:extLst>
          </p:cNvPr>
          <p:cNvSpPr>
            <a:spLocks noGrp="1" noChangeArrowheads="1"/>
          </p:cNvSpPr>
          <p:nvPr>
            <p:ph type="body" idx="1"/>
          </p:nvPr>
        </p:nvSpPr>
        <p:spPr>
          <a:xfrm>
            <a:off x="5219700" y="1844675"/>
            <a:ext cx="3625850" cy="4495800"/>
          </a:xfrm>
        </p:spPr>
        <p:txBody>
          <a:bodyPr/>
          <a:lstStyle/>
          <a:p>
            <a:pPr eaLnBrk="1" hangingPunct="1">
              <a:lnSpc>
                <a:spcPct val="90000"/>
              </a:lnSpc>
              <a:defRPr/>
            </a:pPr>
            <a:r>
              <a:rPr lang="el-GR" sz="2800"/>
              <a:t>σε καθιστή θέση</a:t>
            </a:r>
          </a:p>
          <a:p>
            <a:pPr eaLnBrk="1" hangingPunct="1">
              <a:lnSpc>
                <a:spcPct val="90000"/>
              </a:lnSpc>
              <a:defRPr/>
            </a:pPr>
            <a:r>
              <a:rPr lang="el-GR" sz="2800"/>
              <a:t>προηγείται καλή βαθιά εισπνοή</a:t>
            </a:r>
          </a:p>
          <a:p>
            <a:pPr eaLnBrk="1" hangingPunct="1">
              <a:lnSpc>
                <a:spcPct val="90000"/>
              </a:lnSpc>
              <a:defRPr/>
            </a:pPr>
            <a:r>
              <a:rPr lang="el-GR" sz="2800"/>
              <a:t>κατά προτίμηση, εκπνοή αμέσως μετά τη βαθιά εισπνοή διάρκειας   6 </a:t>
            </a:r>
            <a:r>
              <a:rPr lang="en-US" sz="2800"/>
              <a:t>sec </a:t>
            </a:r>
            <a:r>
              <a:rPr lang="el-GR" sz="2800"/>
              <a:t> </a:t>
            </a:r>
          </a:p>
          <a:p>
            <a:pPr eaLnBrk="1" hangingPunct="1">
              <a:lnSpc>
                <a:spcPct val="90000"/>
              </a:lnSpc>
              <a:defRPr/>
            </a:pPr>
            <a:r>
              <a:rPr lang="el-GR" sz="2800"/>
              <a:t>ίδια τεχνική πριν και μετά την πρόκληση</a:t>
            </a:r>
            <a:endParaRPr lang="en-GB" sz="2800"/>
          </a:p>
        </p:txBody>
      </p:sp>
      <p:pic>
        <p:nvPicPr>
          <p:cNvPr id="19460" name="Picture 4">
            <a:extLst>
              <a:ext uri="{FF2B5EF4-FFF2-40B4-BE49-F238E27FC236}">
                <a16:creationId xmlns:a16="http://schemas.microsoft.com/office/drawing/2014/main" id="{1CC02DBF-AF7A-4C9A-941F-6C5AB99FE7D2}"/>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148263" cy="6858000"/>
          </a:xfrm>
          <a:prstGeom prst="rect">
            <a:avLst/>
          </a:prstGeom>
          <a:noFill/>
          <a:ln w="25400">
            <a:solidFill>
              <a:srgbClr val="FFFFFF"/>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8D33818B-8686-463C-BB74-CD60257F9E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84368" y="5901104"/>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a:extLst>
              <a:ext uri="{FF2B5EF4-FFF2-40B4-BE49-F238E27FC236}">
                <a16:creationId xmlns:a16="http://schemas.microsoft.com/office/drawing/2014/main" id="{D51B711C-26B9-4EA9-B285-D265AC474AFB}"/>
              </a:ext>
            </a:extLst>
          </p:cNvPr>
          <p:cNvSpPr>
            <a:spLocks noChangeArrowheads="1"/>
          </p:cNvSpPr>
          <p:nvPr/>
        </p:nvSpPr>
        <p:spPr bwMode="auto">
          <a:xfrm>
            <a:off x="1303338" y="1081088"/>
            <a:ext cx="653732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nvGrpSpPr>
          <p:cNvPr id="20483" name="Group 1027">
            <a:extLst>
              <a:ext uri="{FF2B5EF4-FFF2-40B4-BE49-F238E27FC236}">
                <a16:creationId xmlns:a16="http://schemas.microsoft.com/office/drawing/2014/main" id="{9B9CB38D-32D7-4A74-B91B-9B5FDF0E89FE}"/>
              </a:ext>
            </a:extLst>
          </p:cNvPr>
          <p:cNvGrpSpPr>
            <a:grpSpLocks/>
          </p:cNvGrpSpPr>
          <p:nvPr/>
        </p:nvGrpSpPr>
        <p:grpSpPr bwMode="auto">
          <a:xfrm>
            <a:off x="1763713" y="333375"/>
            <a:ext cx="6546850" cy="4572000"/>
            <a:chOff x="-3" y="-3"/>
            <a:chExt cx="4124" cy="3584"/>
          </a:xfrm>
        </p:grpSpPr>
        <p:grpSp>
          <p:nvGrpSpPr>
            <p:cNvPr id="20485" name="Group 1028">
              <a:extLst>
                <a:ext uri="{FF2B5EF4-FFF2-40B4-BE49-F238E27FC236}">
                  <a16:creationId xmlns:a16="http://schemas.microsoft.com/office/drawing/2014/main" id="{732B5856-A3D0-4A3C-8E7B-C9171329BC7A}"/>
                </a:ext>
              </a:extLst>
            </p:cNvPr>
            <p:cNvGrpSpPr>
              <a:grpSpLocks/>
            </p:cNvGrpSpPr>
            <p:nvPr/>
          </p:nvGrpSpPr>
          <p:grpSpPr bwMode="auto">
            <a:xfrm>
              <a:off x="0" y="0"/>
              <a:ext cx="4118" cy="3578"/>
              <a:chOff x="0" y="0"/>
              <a:chExt cx="4118" cy="3578"/>
            </a:xfrm>
          </p:grpSpPr>
          <p:grpSp>
            <p:nvGrpSpPr>
              <p:cNvPr id="20487" name="Group 1029">
                <a:extLst>
                  <a:ext uri="{FF2B5EF4-FFF2-40B4-BE49-F238E27FC236}">
                    <a16:creationId xmlns:a16="http://schemas.microsoft.com/office/drawing/2014/main" id="{4D3F8F47-2F59-45BF-8FED-8415B043E9DA}"/>
                  </a:ext>
                </a:extLst>
              </p:cNvPr>
              <p:cNvGrpSpPr>
                <a:grpSpLocks/>
              </p:cNvGrpSpPr>
              <p:nvPr/>
            </p:nvGrpSpPr>
            <p:grpSpPr bwMode="auto">
              <a:xfrm>
                <a:off x="0" y="0"/>
                <a:ext cx="4118" cy="620"/>
                <a:chOff x="0" y="0"/>
                <a:chExt cx="4118" cy="620"/>
              </a:xfrm>
            </p:grpSpPr>
            <p:sp>
              <p:nvSpPr>
                <p:cNvPr id="20524" name="Rectangle 1030">
                  <a:extLst>
                    <a:ext uri="{FF2B5EF4-FFF2-40B4-BE49-F238E27FC236}">
                      <a16:creationId xmlns:a16="http://schemas.microsoft.com/office/drawing/2014/main" id="{03669B0E-E3B2-4BCE-A5BD-5E8B51AAB1D1}"/>
                    </a:ext>
                  </a:extLst>
                </p:cNvPr>
                <p:cNvSpPr>
                  <a:spLocks noChangeArrowheads="1"/>
                </p:cNvSpPr>
                <p:nvPr/>
              </p:nvSpPr>
              <p:spPr bwMode="auto">
                <a:xfrm>
                  <a:off x="43" y="0"/>
                  <a:ext cx="4032" cy="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l-GR" sz="3600">
                      <a:solidFill>
                        <a:schemeClr val="tx2"/>
                      </a:solidFill>
                      <a:latin typeface="Times New Roman" panose="02020603050405020304" pitchFamily="18" charset="0"/>
                    </a:rPr>
                    <a:t>Δι</a:t>
                  </a:r>
                  <a:r>
                    <a:rPr lang="el-GR" altLang="el-GR" sz="3600">
                      <a:solidFill>
                        <a:schemeClr val="tx2"/>
                      </a:solidFill>
                      <a:latin typeface="Times New Roman" panose="02020603050405020304" pitchFamily="18" charset="0"/>
                    </a:rPr>
                    <a:t>α</a:t>
                  </a:r>
                  <a:r>
                    <a:rPr lang="en-GB" altLang="el-GR" sz="3600">
                      <a:solidFill>
                        <a:schemeClr val="tx2"/>
                      </a:solidFill>
                      <a:latin typeface="Times New Roman" panose="02020603050405020304" pitchFamily="18" charset="0"/>
                    </a:rPr>
                    <a:t>λ</a:t>
                  </a:r>
                  <a:r>
                    <a:rPr lang="el-GR" altLang="el-GR" sz="3600">
                      <a:solidFill>
                        <a:schemeClr val="tx2"/>
                      </a:solidFill>
                      <a:latin typeface="Times New Roman" panose="02020603050405020304" pitchFamily="18" charset="0"/>
                    </a:rPr>
                    <a:t>ύ</a:t>
                  </a:r>
                  <a:r>
                    <a:rPr lang="en-GB" altLang="el-GR" sz="3600">
                      <a:solidFill>
                        <a:schemeClr val="tx2"/>
                      </a:solidFill>
                      <a:latin typeface="Times New Roman" panose="02020603050405020304" pitchFamily="18" charset="0"/>
                    </a:rPr>
                    <a:t>μα</a:t>
                  </a:r>
                  <a:r>
                    <a:rPr lang="el-GR" altLang="el-GR" sz="3600">
                      <a:solidFill>
                        <a:schemeClr val="tx2"/>
                      </a:solidFill>
                      <a:latin typeface="Times New Roman" panose="02020603050405020304" pitchFamily="18" charset="0"/>
                    </a:rPr>
                    <a:t>τα</a:t>
                  </a:r>
                  <a:r>
                    <a:rPr lang="en-GB" altLang="el-GR" sz="3600">
                      <a:solidFill>
                        <a:schemeClr val="tx2"/>
                      </a:solidFill>
                      <a:latin typeface="Times New Roman" panose="02020603050405020304" pitchFamily="18" charset="0"/>
                    </a:rPr>
                    <a:t> μεταχολίνης</a:t>
                  </a:r>
                  <a:r>
                    <a:rPr lang="el-GR" altLang="el-GR" sz="3600">
                      <a:solidFill>
                        <a:schemeClr val="tx2"/>
                      </a:solidFill>
                      <a:latin typeface="Times New Roman" panose="02020603050405020304" pitchFamily="18" charset="0"/>
                    </a:rPr>
                    <a:t> </a:t>
                  </a:r>
                  <a:r>
                    <a:rPr lang="en-US" altLang="el-GR" sz="3600">
                      <a:solidFill>
                        <a:schemeClr val="tx2"/>
                      </a:solidFill>
                      <a:latin typeface="Times New Roman" panose="02020603050405020304" pitchFamily="18" charset="0"/>
                    </a:rPr>
                    <a:t>(mg/ml)</a:t>
                  </a:r>
                  <a:endParaRPr lang="en-GB" altLang="el-GR" sz="3600">
                    <a:solidFill>
                      <a:schemeClr val="tx2"/>
                    </a:solidFill>
                    <a:latin typeface="Times New Roman" panose="02020603050405020304" pitchFamily="18" charset="0"/>
                  </a:endParaRPr>
                </a:p>
                <a:p>
                  <a:pPr algn="ctr">
                    <a:spcBef>
                      <a:spcPct val="0"/>
                    </a:spcBef>
                    <a:buClrTx/>
                    <a:buFontTx/>
                    <a:buNone/>
                  </a:pPr>
                  <a:endParaRPr lang="en-GB" altLang="el-GR" sz="3600">
                    <a:solidFill>
                      <a:schemeClr val="tx2"/>
                    </a:solidFill>
                    <a:latin typeface="Times New Roman" panose="02020603050405020304" pitchFamily="18" charset="0"/>
                  </a:endParaRPr>
                </a:p>
              </p:txBody>
            </p:sp>
            <p:sp>
              <p:nvSpPr>
                <p:cNvPr id="20525" name="Rectangle 1031">
                  <a:extLst>
                    <a:ext uri="{FF2B5EF4-FFF2-40B4-BE49-F238E27FC236}">
                      <a16:creationId xmlns:a16="http://schemas.microsoft.com/office/drawing/2014/main" id="{1C96E0DB-5AC1-4CC6-85FB-4DF853BC6A3F}"/>
                    </a:ext>
                  </a:extLst>
                </p:cNvPr>
                <p:cNvSpPr>
                  <a:spLocks noChangeArrowheads="1"/>
                </p:cNvSpPr>
                <p:nvPr/>
              </p:nvSpPr>
              <p:spPr bwMode="auto">
                <a:xfrm>
                  <a:off x="0" y="0"/>
                  <a:ext cx="4118" cy="62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88" name="Group 1032">
                <a:extLst>
                  <a:ext uri="{FF2B5EF4-FFF2-40B4-BE49-F238E27FC236}">
                    <a16:creationId xmlns:a16="http://schemas.microsoft.com/office/drawing/2014/main" id="{26A47FD2-F17B-40A1-87D5-BF144754B8DD}"/>
                  </a:ext>
                </a:extLst>
              </p:cNvPr>
              <p:cNvGrpSpPr>
                <a:grpSpLocks/>
              </p:cNvGrpSpPr>
              <p:nvPr/>
            </p:nvGrpSpPr>
            <p:grpSpPr bwMode="auto">
              <a:xfrm>
                <a:off x="4118" y="0"/>
                <a:ext cx="0" cy="310"/>
                <a:chOff x="4118" y="0"/>
                <a:chExt cx="0" cy="310"/>
              </a:xfrm>
            </p:grpSpPr>
            <p:sp>
              <p:nvSpPr>
                <p:cNvPr id="20522" name="Rectangle 1033">
                  <a:extLst>
                    <a:ext uri="{FF2B5EF4-FFF2-40B4-BE49-F238E27FC236}">
                      <a16:creationId xmlns:a16="http://schemas.microsoft.com/office/drawing/2014/main" id="{58F5EA4E-C2A7-4832-A1C6-94C5FFCDF737}"/>
                    </a:ext>
                  </a:extLst>
                </p:cNvPr>
                <p:cNvSpPr>
                  <a:spLocks noChangeArrowheads="1"/>
                </p:cNvSpPr>
                <p:nvPr/>
              </p:nvSpPr>
              <p:spPr bwMode="auto">
                <a:xfrm>
                  <a:off x="4118" y="0"/>
                  <a:ext cx="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23" name="Rectangle 1034">
                  <a:extLst>
                    <a:ext uri="{FF2B5EF4-FFF2-40B4-BE49-F238E27FC236}">
                      <a16:creationId xmlns:a16="http://schemas.microsoft.com/office/drawing/2014/main" id="{5735B387-7C26-43DC-BBB2-1C907F000AF5}"/>
                    </a:ext>
                  </a:extLst>
                </p:cNvPr>
                <p:cNvSpPr>
                  <a:spLocks noChangeArrowheads="1"/>
                </p:cNvSpPr>
                <p:nvPr/>
              </p:nvSpPr>
              <p:spPr bwMode="auto">
                <a:xfrm>
                  <a:off x="4118" y="0"/>
                  <a:ext cx="0" cy="31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89" name="Group 1035">
                <a:extLst>
                  <a:ext uri="{FF2B5EF4-FFF2-40B4-BE49-F238E27FC236}">
                    <a16:creationId xmlns:a16="http://schemas.microsoft.com/office/drawing/2014/main" id="{9C967511-A7E4-4AA1-95DC-29CD59B3F4C8}"/>
                  </a:ext>
                </a:extLst>
              </p:cNvPr>
              <p:cNvGrpSpPr>
                <a:grpSpLocks/>
              </p:cNvGrpSpPr>
              <p:nvPr/>
            </p:nvGrpSpPr>
            <p:grpSpPr bwMode="auto">
              <a:xfrm>
                <a:off x="4118" y="310"/>
                <a:ext cx="0" cy="310"/>
                <a:chOff x="4118" y="310"/>
                <a:chExt cx="0" cy="310"/>
              </a:xfrm>
            </p:grpSpPr>
            <p:sp>
              <p:nvSpPr>
                <p:cNvPr id="20520" name="Rectangle 1036">
                  <a:extLst>
                    <a:ext uri="{FF2B5EF4-FFF2-40B4-BE49-F238E27FC236}">
                      <a16:creationId xmlns:a16="http://schemas.microsoft.com/office/drawing/2014/main" id="{A4742D51-B9E0-439D-A4BB-1D86E82DEB86}"/>
                    </a:ext>
                  </a:extLst>
                </p:cNvPr>
                <p:cNvSpPr>
                  <a:spLocks noChangeArrowheads="1"/>
                </p:cNvSpPr>
                <p:nvPr/>
              </p:nvSpPr>
              <p:spPr bwMode="auto">
                <a:xfrm>
                  <a:off x="4118" y="310"/>
                  <a:ext cx="0"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21" name="Rectangle 1037">
                  <a:extLst>
                    <a:ext uri="{FF2B5EF4-FFF2-40B4-BE49-F238E27FC236}">
                      <a16:creationId xmlns:a16="http://schemas.microsoft.com/office/drawing/2014/main" id="{FD7D03AB-CE96-4F76-BFD4-C6DBD8462F0B}"/>
                    </a:ext>
                  </a:extLst>
                </p:cNvPr>
                <p:cNvSpPr>
                  <a:spLocks noChangeArrowheads="1"/>
                </p:cNvSpPr>
                <p:nvPr/>
              </p:nvSpPr>
              <p:spPr bwMode="auto">
                <a:xfrm>
                  <a:off x="4118" y="310"/>
                  <a:ext cx="0" cy="31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0" name="Group 1038">
                <a:extLst>
                  <a:ext uri="{FF2B5EF4-FFF2-40B4-BE49-F238E27FC236}">
                    <a16:creationId xmlns:a16="http://schemas.microsoft.com/office/drawing/2014/main" id="{C3B62798-2046-4C59-965F-56893584C5B6}"/>
                  </a:ext>
                </a:extLst>
              </p:cNvPr>
              <p:cNvGrpSpPr>
                <a:grpSpLocks/>
              </p:cNvGrpSpPr>
              <p:nvPr/>
            </p:nvGrpSpPr>
            <p:grpSpPr bwMode="auto">
              <a:xfrm>
                <a:off x="0" y="620"/>
                <a:ext cx="4118" cy="634"/>
                <a:chOff x="0" y="620"/>
                <a:chExt cx="4118" cy="634"/>
              </a:xfrm>
            </p:grpSpPr>
            <p:sp>
              <p:nvSpPr>
                <p:cNvPr id="20518" name="Rectangle 1039">
                  <a:extLst>
                    <a:ext uri="{FF2B5EF4-FFF2-40B4-BE49-F238E27FC236}">
                      <a16:creationId xmlns:a16="http://schemas.microsoft.com/office/drawing/2014/main" id="{3B35EC0B-4FF6-49F5-A214-F858215849CB}"/>
                    </a:ext>
                  </a:extLst>
                </p:cNvPr>
                <p:cNvSpPr>
                  <a:spLocks noChangeArrowheads="1"/>
                </p:cNvSpPr>
                <p:nvPr/>
              </p:nvSpPr>
              <p:spPr bwMode="auto">
                <a:xfrm>
                  <a:off x="43" y="620"/>
                  <a:ext cx="403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GB" altLang="el-GR">
                      <a:solidFill>
                        <a:schemeClr val="tx2"/>
                      </a:solidFill>
                      <a:latin typeface="Times New Roman" panose="02020603050405020304" pitchFamily="18" charset="0"/>
                      <a:ea typeface="MS Mincho" panose="02020609040205080304" pitchFamily="49" charset="-128"/>
                    </a:rPr>
                    <a:t>0.39</a:t>
                  </a:r>
                  <a:endParaRPr lang="en-GB" altLang="el-GR">
                    <a:solidFill>
                      <a:schemeClr val="tx2"/>
                    </a:solidFill>
                    <a:latin typeface="Times New Roman" panose="02020603050405020304" pitchFamily="18" charset="0"/>
                  </a:endParaRPr>
                </a:p>
                <a:p>
                  <a:pPr algn="ctr">
                    <a:spcBef>
                      <a:spcPct val="0"/>
                    </a:spcBef>
                    <a:buClrTx/>
                    <a:buFontTx/>
                    <a:buNone/>
                  </a:pPr>
                  <a:endParaRPr lang="en-GB" altLang="el-GR" sz="2400">
                    <a:solidFill>
                      <a:schemeClr val="tx2"/>
                    </a:solidFill>
                    <a:latin typeface="Times New Roman" panose="02020603050405020304" pitchFamily="18" charset="0"/>
                  </a:endParaRPr>
                </a:p>
              </p:txBody>
            </p:sp>
            <p:sp>
              <p:nvSpPr>
                <p:cNvPr id="20519" name="Rectangle 1040">
                  <a:extLst>
                    <a:ext uri="{FF2B5EF4-FFF2-40B4-BE49-F238E27FC236}">
                      <a16:creationId xmlns:a16="http://schemas.microsoft.com/office/drawing/2014/main" id="{B7CB1E58-4F11-45E2-A28C-D17C29BCFE8C}"/>
                    </a:ext>
                  </a:extLst>
                </p:cNvPr>
                <p:cNvSpPr>
                  <a:spLocks noChangeArrowheads="1"/>
                </p:cNvSpPr>
                <p:nvPr/>
              </p:nvSpPr>
              <p:spPr bwMode="auto">
                <a:xfrm>
                  <a:off x="0" y="620"/>
                  <a:ext cx="4118"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1" name="Group 1041">
                <a:extLst>
                  <a:ext uri="{FF2B5EF4-FFF2-40B4-BE49-F238E27FC236}">
                    <a16:creationId xmlns:a16="http://schemas.microsoft.com/office/drawing/2014/main" id="{46260FF0-9C72-48CD-A0FE-960EDF46EB76}"/>
                  </a:ext>
                </a:extLst>
              </p:cNvPr>
              <p:cNvGrpSpPr>
                <a:grpSpLocks/>
              </p:cNvGrpSpPr>
              <p:nvPr/>
            </p:nvGrpSpPr>
            <p:grpSpPr bwMode="auto">
              <a:xfrm>
                <a:off x="4118" y="620"/>
                <a:ext cx="0" cy="634"/>
                <a:chOff x="4118" y="620"/>
                <a:chExt cx="0" cy="634"/>
              </a:xfrm>
            </p:grpSpPr>
            <p:sp>
              <p:nvSpPr>
                <p:cNvPr id="20516" name="Rectangle 1042">
                  <a:extLst>
                    <a:ext uri="{FF2B5EF4-FFF2-40B4-BE49-F238E27FC236}">
                      <a16:creationId xmlns:a16="http://schemas.microsoft.com/office/drawing/2014/main" id="{1991BC91-8C25-4BA9-88FF-4C0ADB6EA8F6}"/>
                    </a:ext>
                  </a:extLst>
                </p:cNvPr>
                <p:cNvSpPr>
                  <a:spLocks noChangeArrowheads="1"/>
                </p:cNvSpPr>
                <p:nvPr/>
              </p:nvSpPr>
              <p:spPr bwMode="auto">
                <a:xfrm>
                  <a:off x="4118" y="620"/>
                  <a:ext cx="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17" name="Rectangle 1043">
                  <a:extLst>
                    <a:ext uri="{FF2B5EF4-FFF2-40B4-BE49-F238E27FC236}">
                      <a16:creationId xmlns:a16="http://schemas.microsoft.com/office/drawing/2014/main" id="{D6523E01-59FE-49BB-9348-F621E07AB430}"/>
                    </a:ext>
                  </a:extLst>
                </p:cNvPr>
                <p:cNvSpPr>
                  <a:spLocks noChangeArrowheads="1"/>
                </p:cNvSpPr>
                <p:nvPr/>
              </p:nvSpPr>
              <p:spPr bwMode="auto">
                <a:xfrm>
                  <a:off x="4118" y="620"/>
                  <a:ext cx="0"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2" name="Group 1044">
                <a:extLst>
                  <a:ext uri="{FF2B5EF4-FFF2-40B4-BE49-F238E27FC236}">
                    <a16:creationId xmlns:a16="http://schemas.microsoft.com/office/drawing/2014/main" id="{68BC45AC-20A4-4B9D-85BF-DC6FE6F8EA66}"/>
                  </a:ext>
                </a:extLst>
              </p:cNvPr>
              <p:cNvGrpSpPr>
                <a:grpSpLocks/>
              </p:cNvGrpSpPr>
              <p:nvPr/>
            </p:nvGrpSpPr>
            <p:grpSpPr bwMode="auto">
              <a:xfrm>
                <a:off x="0" y="1254"/>
                <a:ext cx="4118" cy="634"/>
                <a:chOff x="0" y="1254"/>
                <a:chExt cx="4118" cy="634"/>
              </a:xfrm>
            </p:grpSpPr>
            <p:sp>
              <p:nvSpPr>
                <p:cNvPr id="20514" name="Rectangle 1045">
                  <a:extLst>
                    <a:ext uri="{FF2B5EF4-FFF2-40B4-BE49-F238E27FC236}">
                      <a16:creationId xmlns:a16="http://schemas.microsoft.com/office/drawing/2014/main" id="{3485B6BE-5EC7-49A7-A527-9D765C5608C6}"/>
                    </a:ext>
                  </a:extLst>
                </p:cNvPr>
                <p:cNvSpPr>
                  <a:spLocks noChangeArrowheads="1"/>
                </p:cNvSpPr>
                <p:nvPr/>
              </p:nvSpPr>
              <p:spPr bwMode="auto">
                <a:xfrm>
                  <a:off x="43" y="1254"/>
                  <a:ext cx="403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a:solidFill>
                        <a:schemeClr val="tx2"/>
                      </a:solidFill>
                      <a:latin typeface="Times New Roman" panose="02020603050405020304" pitchFamily="18" charset="0"/>
                    </a:rPr>
                    <a:t>1.56</a:t>
                  </a:r>
                  <a:endParaRPr lang="en-GB" altLang="el-GR">
                    <a:solidFill>
                      <a:schemeClr val="tx2"/>
                    </a:solidFill>
                    <a:latin typeface="Times New Roman" panose="02020603050405020304" pitchFamily="18" charset="0"/>
                  </a:endParaRPr>
                </a:p>
                <a:p>
                  <a:pPr algn="ctr">
                    <a:spcBef>
                      <a:spcPct val="0"/>
                    </a:spcBef>
                    <a:buClrTx/>
                    <a:buFontTx/>
                    <a:buNone/>
                  </a:pPr>
                  <a:endParaRPr lang="en-GB" altLang="el-GR">
                    <a:solidFill>
                      <a:schemeClr val="tx2"/>
                    </a:solidFill>
                    <a:latin typeface="Times New Roman" panose="02020603050405020304" pitchFamily="18" charset="0"/>
                  </a:endParaRPr>
                </a:p>
              </p:txBody>
            </p:sp>
            <p:sp>
              <p:nvSpPr>
                <p:cNvPr id="20515" name="Rectangle 1046">
                  <a:extLst>
                    <a:ext uri="{FF2B5EF4-FFF2-40B4-BE49-F238E27FC236}">
                      <a16:creationId xmlns:a16="http://schemas.microsoft.com/office/drawing/2014/main" id="{602670DC-B4A7-41ED-83C9-FFB7BD582C92}"/>
                    </a:ext>
                  </a:extLst>
                </p:cNvPr>
                <p:cNvSpPr>
                  <a:spLocks noChangeArrowheads="1"/>
                </p:cNvSpPr>
                <p:nvPr/>
              </p:nvSpPr>
              <p:spPr bwMode="auto">
                <a:xfrm>
                  <a:off x="0" y="1254"/>
                  <a:ext cx="4118"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3" name="Group 1047">
                <a:extLst>
                  <a:ext uri="{FF2B5EF4-FFF2-40B4-BE49-F238E27FC236}">
                    <a16:creationId xmlns:a16="http://schemas.microsoft.com/office/drawing/2014/main" id="{9ECD54CC-95BA-494C-B4ED-E61B68C193E8}"/>
                  </a:ext>
                </a:extLst>
              </p:cNvPr>
              <p:cNvGrpSpPr>
                <a:grpSpLocks/>
              </p:cNvGrpSpPr>
              <p:nvPr/>
            </p:nvGrpSpPr>
            <p:grpSpPr bwMode="auto">
              <a:xfrm>
                <a:off x="4118" y="1254"/>
                <a:ext cx="0" cy="634"/>
                <a:chOff x="4118" y="1254"/>
                <a:chExt cx="0" cy="634"/>
              </a:xfrm>
            </p:grpSpPr>
            <p:sp>
              <p:nvSpPr>
                <p:cNvPr id="20512" name="Rectangle 1048">
                  <a:extLst>
                    <a:ext uri="{FF2B5EF4-FFF2-40B4-BE49-F238E27FC236}">
                      <a16:creationId xmlns:a16="http://schemas.microsoft.com/office/drawing/2014/main" id="{5B454D1B-FB97-4542-865A-EED681B88954}"/>
                    </a:ext>
                  </a:extLst>
                </p:cNvPr>
                <p:cNvSpPr>
                  <a:spLocks noChangeArrowheads="1"/>
                </p:cNvSpPr>
                <p:nvPr/>
              </p:nvSpPr>
              <p:spPr bwMode="auto">
                <a:xfrm>
                  <a:off x="4118" y="1254"/>
                  <a:ext cx="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13" name="Rectangle 1049">
                  <a:extLst>
                    <a:ext uri="{FF2B5EF4-FFF2-40B4-BE49-F238E27FC236}">
                      <a16:creationId xmlns:a16="http://schemas.microsoft.com/office/drawing/2014/main" id="{43790034-B0F5-43CA-98E7-4BBCCBBE7434}"/>
                    </a:ext>
                  </a:extLst>
                </p:cNvPr>
                <p:cNvSpPr>
                  <a:spLocks noChangeArrowheads="1"/>
                </p:cNvSpPr>
                <p:nvPr/>
              </p:nvSpPr>
              <p:spPr bwMode="auto">
                <a:xfrm>
                  <a:off x="4118" y="1254"/>
                  <a:ext cx="0"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4" name="Group 1050">
                <a:extLst>
                  <a:ext uri="{FF2B5EF4-FFF2-40B4-BE49-F238E27FC236}">
                    <a16:creationId xmlns:a16="http://schemas.microsoft.com/office/drawing/2014/main" id="{90B9C1FF-F51E-4227-8DA4-1E8301358806}"/>
                  </a:ext>
                </a:extLst>
              </p:cNvPr>
              <p:cNvGrpSpPr>
                <a:grpSpLocks/>
              </p:cNvGrpSpPr>
              <p:nvPr/>
            </p:nvGrpSpPr>
            <p:grpSpPr bwMode="auto">
              <a:xfrm>
                <a:off x="0" y="1888"/>
                <a:ext cx="4118" cy="634"/>
                <a:chOff x="0" y="1888"/>
                <a:chExt cx="4118" cy="634"/>
              </a:xfrm>
            </p:grpSpPr>
            <p:sp>
              <p:nvSpPr>
                <p:cNvPr id="20510" name="Rectangle 1051">
                  <a:extLst>
                    <a:ext uri="{FF2B5EF4-FFF2-40B4-BE49-F238E27FC236}">
                      <a16:creationId xmlns:a16="http://schemas.microsoft.com/office/drawing/2014/main" id="{00830A1C-2A75-4C22-9D11-9F2F4F991BD0}"/>
                    </a:ext>
                  </a:extLst>
                </p:cNvPr>
                <p:cNvSpPr>
                  <a:spLocks noChangeArrowheads="1"/>
                </p:cNvSpPr>
                <p:nvPr/>
              </p:nvSpPr>
              <p:spPr bwMode="auto">
                <a:xfrm>
                  <a:off x="43" y="1888"/>
                  <a:ext cx="403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a:solidFill>
                        <a:schemeClr val="tx2"/>
                      </a:solidFill>
                      <a:latin typeface="Times New Roman" panose="02020603050405020304" pitchFamily="18" charset="0"/>
                    </a:rPr>
                    <a:t>6.25</a:t>
                  </a:r>
                  <a:endParaRPr lang="en-GB" altLang="el-GR">
                    <a:solidFill>
                      <a:schemeClr val="tx2"/>
                    </a:solidFill>
                    <a:latin typeface="Times New Roman" panose="02020603050405020304" pitchFamily="18" charset="0"/>
                  </a:endParaRPr>
                </a:p>
                <a:p>
                  <a:pPr algn="ctr">
                    <a:spcBef>
                      <a:spcPct val="0"/>
                    </a:spcBef>
                    <a:buClrTx/>
                    <a:buFontTx/>
                    <a:buNone/>
                  </a:pPr>
                  <a:endParaRPr lang="en-GB" altLang="el-GR">
                    <a:solidFill>
                      <a:schemeClr val="tx2"/>
                    </a:solidFill>
                    <a:latin typeface="Times New Roman" panose="02020603050405020304" pitchFamily="18" charset="0"/>
                  </a:endParaRPr>
                </a:p>
              </p:txBody>
            </p:sp>
            <p:sp>
              <p:nvSpPr>
                <p:cNvPr id="20511" name="Rectangle 1052">
                  <a:extLst>
                    <a:ext uri="{FF2B5EF4-FFF2-40B4-BE49-F238E27FC236}">
                      <a16:creationId xmlns:a16="http://schemas.microsoft.com/office/drawing/2014/main" id="{DAC7F94A-D81D-4D67-B1D2-734C4C4F1D05}"/>
                    </a:ext>
                  </a:extLst>
                </p:cNvPr>
                <p:cNvSpPr>
                  <a:spLocks noChangeArrowheads="1"/>
                </p:cNvSpPr>
                <p:nvPr/>
              </p:nvSpPr>
              <p:spPr bwMode="auto">
                <a:xfrm>
                  <a:off x="0" y="1888"/>
                  <a:ext cx="4118"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5" name="Group 1053">
                <a:extLst>
                  <a:ext uri="{FF2B5EF4-FFF2-40B4-BE49-F238E27FC236}">
                    <a16:creationId xmlns:a16="http://schemas.microsoft.com/office/drawing/2014/main" id="{E8184C3E-F79F-4D2D-BC3F-67E08A450A2D}"/>
                  </a:ext>
                </a:extLst>
              </p:cNvPr>
              <p:cNvGrpSpPr>
                <a:grpSpLocks/>
              </p:cNvGrpSpPr>
              <p:nvPr/>
            </p:nvGrpSpPr>
            <p:grpSpPr bwMode="auto">
              <a:xfrm>
                <a:off x="4118" y="1888"/>
                <a:ext cx="0" cy="634"/>
                <a:chOff x="4118" y="1888"/>
                <a:chExt cx="0" cy="634"/>
              </a:xfrm>
            </p:grpSpPr>
            <p:sp>
              <p:nvSpPr>
                <p:cNvPr id="20508" name="Rectangle 1054">
                  <a:extLst>
                    <a:ext uri="{FF2B5EF4-FFF2-40B4-BE49-F238E27FC236}">
                      <a16:creationId xmlns:a16="http://schemas.microsoft.com/office/drawing/2014/main" id="{3877B742-0BFC-48DE-9FA2-A7511DEE8330}"/>
                    </a:ext>
                  </a:extLst>
                </p:cNvPr>
                <p:cNvSpPr>
                  <a:spLocks noChangeArrowheads="1"/>
                </p:cNvSpPr>
                <p:nvPr/>
              </p:nvSpPr>
              <p:spPr bwMode="auto">
                <a:xfrm>
                  <a:off x="4118" y="1888"/>
                  <a:ext cx="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09" name="Rectangle 1055">
                  <a:extLst>
                    <a:ext uri="{FF2B5EF4-FFF2-40B4-BE49-F238E27FC236}">
                      <a16:creationId xmlns:a16="http://schemas.microsoft.com/office/drawing/2014/main" id="{4C929F4F-D2A9-40D0-B68D-CA59C47D450C}"/>
                    </a:ext>
                  </a:extLst>
                </p:cNvPr>
                <p:cNvSpPr>
                  <a:spLocks noChangeArrowheads="1"/>
                </p:cNvSpPr>
                <p:nvPr/>
              </p:nvSpPr>
              <p:spPr bwMode="auto">
                <a:xfrm>
                  <a:off x="4118" y="1888"/>
                  <a:ext cx="0"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6" name="Group 1056">
                <a:extLst>
                  <a:ext uri="{FF2B5EF4-FFF2-40B4-BE49-F238E27FC236}">
                    <a16:creationId xmlns:a16="http://schemas.microsoft.com/office/drawing/2014/main" id="{CB03D157-3816-480B-B282-1D0609FA1D92}"/>
                  </a:ext>
                </a:extLst>
              </p:cNvPr>
              <p:cNvGrpSpPr>
                <a:grpSpLocks/>
              </p:cNvGrpSpPr>
              <p:nvPr/>
            </p:nvGrpSpPr>
            <p:grpSpPr bwMode="auto">
              <a:xfrm>
                <a:off x="0" y="2522"/>
                <a:ext cx="4118" cy="634"/>
                <a:chOff x="0" y="2522"/>
                <a:chExt cx="4118" cy="634"/>
              </a:xfrm>
            </p:grpSpPr>
            <p:sp>
              <p:nvSpPr>
                <p:cNvPr id="20506" name="Rectangle 1057">
                  <a:extLst>
                    <a:ext uri="{FF2B5EF4-FFF2-40B4-BE49-F238E27FC236}">
                      <a16:creationId xmlns:a16="http://schemas.microsoft.com/office/drawing/2014/main" id="{F20C4640-159E-449E-917B-711CFBEA4149}"/>
                    </a:ext>
                  </a:extLst>
                </p:cNvPr>
                <p:cNvSpPr>
                  <a:spLocks noChangeArrowheads="1"/>
                </p:cNvSpPr>
                <p:nvPr/>
              </p:nvSpPr>
              <p:spPr bwMode="auto">
                <a:xfrm>
                  <a:off x="43" y="2522"/>
                  <a:ext cx="4032"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a:solidFill>
                        <a:schemeClr val="tx2"/>
                      </a:solidFill>
                      <a:latin typeface="Times New Roman" panose="02020603050405020304" pitchFamily="18" charset="0"/>
                    </a:rPr>
                    <a:t>12.5</a:t>
                  </a:r>
                  <a:endParaRPr lang="en-GB" altLang="el-GR">
                    <a:solidFill>
                      <a:schemeClr val="tx2"/>
                    </a:solidFill>
                    <a:latin typeface="Times New Roman" panose="02020603050405020304" pitchFamily="18" charset="0"/>
                  </a:endParaRPr>
                </a:p>
              </p:txBody>
            </p:sp>
            <p:sp>
              <p:nvSpPr>
                <p:cNvPr id="20507" name="Rectangle 1058">
                  <a:extLst>
                    <a:ext uri="{FF2B5EF4-FFF2-40B4-BE49-F238E27FC236}">
                      <a16:creationId xmlns:a16="http://schemas.microsoft.com/office/drawing/2014/main" id="{43714623-DBB3-469B-A622-3765A8DC35AA}"/>
                    </a:ext>
                  </a:extLst>
                </p:cNvPr>
                <p:cNvSpPr>
                  <a:spLocks noChangeArrowheads="1"/>
                </p:cNvSpPr>
                <p:nvPr/>
              </p:nvSpPr>
              <p:spPr bwMode="auto">
                <a:xfrm>
                  <a:off x="0" y="2522"/>
                  <a:ext cx="4118"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7" name="Group 1059">
                <a:extLst>
                  <a:ext uri="{FF2B5EF4-FFF2-40B4-BE49-F238E27FC236}">
                    <a16:creationId xmlns:a16="http://schemas.microsoft.com/office/drawing/2014/main" id="{F7FBBA1F-24BF-4A25-8529-FACD3538610D}"/>
                  </a:ext>
                </a:extLst>
              </p:cNvPr>
              <p:cNvGrpSpPr>
                <a:grpSpLocks/>
              </p:cNvGrpSpPr>
              <p:nvPr/>
            </p:nvGrpSpPr>
            <p:grpSpPr bwMode="auto">
              <a:xfrm>
                <a:off x="4118" y="2522"/>
                <a:ext cx="0" cy="634"/>
                <a:chOff x="4118" y="2522"/>
                <a:chExt cx="0" cy="634"/>
              </a:xfrm>
            </p:grpSpPr>
            <p:sp>
              <p:nvSpPr>
                <p:cNvPr id="20504" name="Rectangle 1060">
                  <a:extLst>
                    <a:ext uri="{FF2B5EF4-FFF2-40B4-BE49-F238E27FC236}">
                      <a16:creationId xmlns:a16="http://schemas.microsoft.com/office/drawing/2014/main" id="{D71B6CB1-4FC2-4064-9B3A-DF38E6B34CC2}"/>
                    </a:ext>
                  </a:extLst>
                </p:cNvPr>
                <p:cNvSpPr>
                  <a:spLocks noChangeArrowheads="1"/>
                </p:cNvSpPr>
                <p:nvPr/>
              </p:nvSpPr>
              <p:spPr bwMode="auto">
                <a:xfrm>
                  <a:off x="4118" y="2522"/>
                  <a:ext cx="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05" name="Rectangle 1061">
                  <a:extLst>
                    <a:ext uri="{FF2B5EF4-FFF2-40B4-BE49-F238E27FC236}">
                      <a16:creationId xmlns:a16="http://schemas.microsoft.com/office/drawing/2014/main" id="{11CCFEC9-E8DD-4ECA-ABB0-12A40955F18C}"/>
                    </a:ext>
                  </a:extLst>
                </p:cNvPr>
                <p:cNvSpPr>
                  <a:spLocks noChangeArrowheads="1"/>
                </p:cNvSpPr>
                <p:nvPr/>
              </p:nvSpPr>
              <p:spPr bwMode="auto">
                <a:xfrm>
                  <a:off x="4118" y="2522"/>
                  <a:ext cx="0" cy="634"/>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8" name="Group 1062">
                <a:extLst>
                  <a:ext uri="{FF2B5EF4-FFF2-40B4-BE49-F238E27FC236}">
                    <a16:creationId xmlns:a16="http://schemas.microsoft.com/office/drawing/2014/main" id="{B0E4402B-B988-49B5-86EB-A9F70047B1AD}"/>
                  </a:ext>
                </a:extLst>
              </p:cNvPr>
              <p:cNvGrpSpPr>
                <a:grpSpLocks/>
              </p:cNvGrpSpPr>
              <p:nvPr/>
            </p:nvGrpSpPr>
            <p:grpSpPr bwMode="auto">
              <a:xfrm>
                <a:off x="0" y="3156"/>
                <a:ext cx="4118" cy="422"/>
                <a:chOff x="0" y="3156"/>
                <a:chExt cx="4118" cy="422"/>
              </a:xfrm>
            </p:grpSpPr>
            <p:sp>
              <p:nvSpPr>
                <p:cNvPr id="20502" name="Rectangle 1063">
                  <a:extLst>
                    <a:ext uri="{FF2B5EF4-FFF2-40B4-BE49-F238E27FC236}">
                      <a16:creationId xmlns:a16="http://schemas.microsoft.com/office/drawing/2014/main" id="{756E1F7B-130A-4058-B375-10B355A4B151}"/>
                    </a:ext>
                  </a:extLst>
                </p:cNvPr>
                <p:cNvSpPr>
                  <a:spLocks noChangeArrowheads="1"/>
                </p:cNvSpPr>
                <p:nvPr/>
              </p:nvSpPr>
              <p:spPr bwMode="auto">
                <a:xfrm>
                  <a:off x="43" y="3156"/>
                  <a:ext cx="4032"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a:solidFill>
                        <a:schemeClr val="tx2"/>
                      </a:solidFill>
                      <a:latin typeface="Times New Roman" panose="02020603050405020304" pitchFamily="18" charset="0"/>
                    </a:rPr>
                    <a:t>25</a:t>
                  </a:r>
                  <a:endParaRPr lang="en-GB" altLang="el-GR">
                    <a:solidFill>
                      <a:schemeClr val="tx2"/>
                    </a:solidFill>
                    <a:latin typeface="Times New Roman" panose="02020603050405020304" pitchFamily="18" charset="0"/>
                  </a:endParaRPr>
                </a:p>
                <a:p>
                  <a:pPr algn="ctr">
                    <a:spcBef>
                      <a:spcPct val="0"/>
                    </a:spcBef>
                    <a:buClrTx/>
                    <a:buFontTx/>
                    <a:buNone/>
                  </a:pPr>
                  <a:endParaRPr lang="en-GB" altLang="el-GR">
                    <a:latin typeface="Times New Roman" panose="02020603050405020304" pitchFamily="18" charset="0"/>
                  </a:endParaRPr>
                </a:p>
              </p:txBody>
            </p:sp>
            <p:sp>
              <p:nvSpPr>
                <p:cNvPr id="20503" name="Rectangle 1064">
                  <a:extLst>
                    <a:ext uri="{FF2B5EF4-FFF2-40B4-BE49-F238E27FC236}">
                      <a16:creationId xmlns:a16="http://schemas.microsoft.com/office/drawing/2014/main" id="{C7BD1A18-3A71-4241-819F-A6115AB5A6D8}"/>
                    </a:ext>
                  </a:extLst>
                </p:cNvPr>
                <p:cNvSpPr>
                  <a:spLocks noChangeArrowheads="1"/>
                </p:cNvSpPr>
                <p:nvPr/>
              </p:nvSpPr>
              <p:spPr bwMode="auto">
                <a:xfrm>
                  <a:off x="0" y="3156"/>
                  <a:ext cx="411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nvGrpSpPr>
              <p:cNvPr id="20499" name="Group 1065">
                <a:extLst>
                  <a:ext uri="{FF2B5EF4-FFF2-40B4-BE49-F238E27FC236}">
                    <a16:creationId xmlns:a16="http://schemas.microsoft.com/office/drawing/2014/main" id="{B56A38B4-1816-4D6B-8558-4B564CC08F7D}"/>
                  </a:ext>
                </a:extLst>
              </p:cNvPr>
              <p:cNvGrpSpPr>
                <a:grpSpLocks/>
              </p:cNvGrpSpPr>
              <p:nvPr/>
            </p:nvGrpSpPr>
            <p:grpSpPr bwMode="auto">
              <a:xfrm>
                <a:off x="4118" y="3156"/>
                <a:ext cx="0" cy="422"/>
                <a:chOff x="4118" y="3156"/>
                <a:chExt cx="0" cy="422"/>
              </a:xfrm>
            </p:grpSpPr>
            <p:sp>
              <p:nvSpPr>
                <p:cNvPr id="20500" name="Rectangle 1066">
                  <a:extLst>
                    <a:ext uri="{FF2B5EF4-FFF2-40B4-BE49-F238E27FC236}">
                      <a16:creationId xmlns:a16="http://schemas.microsoft.com/office/drawing/2014/main" id="{C5AA1099-F687-4E15-B7B5-9B16D082378D}"/>
                    </a:ext>
                  </a:extLst>
                </p:cNvPr>
                <p:cNvSpPr>
                  <a:spLocks noChangeArrowheads="1"/>
                </p:cNvSpPr>
                <p:nvPr/>
              </p:nvSpPr>
              <p:spPr bwMode="auto">
                <a:xfrm>
                  <a:off x="4118" y="3156"/>
                  <a:ext cx="0"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20501" name="Rectangle 1067">
                  <a:extLst>
                    <a:ext uri="{FF2B5EF4-FFF2-40B4-BE49-F238E27FC236}">
                      <a16:creationId xmlns:a16="http://schemas.microsoft.com/office/drawing/2014/main" id="{953A6677-C165-4FA2-B554-1443B6EC63C3}"/>
                    </a:ext>
                  </a:extLst>
                </p:cNvPr>
                <p:cNvSpPr>
                  <a:spLocks noChangeArrowheads="1"/>
                </p:cNvSpPr>
                <p:nvPr/>
              </p:nvSpPr>
              <p:spPr bwMode="auto">
                <a:xfrm>
                  <a:off x="4118" y="3156"/>
                  <a:ext cx="0"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pSp>
        </p:grpSp>
        <p:sp>
          <p:nvSpPr>
            <p:cNvPr id="20486" name="Rectangle 1068">
              <a:extLst>
                <a:ext uri="{FF2B5EF4-FFF2-40B4-BE49-F238E27FC236}">
                  <a16:creationId xmlns:a16="http://schemas.microsoft.com/office/drawing/2014/main" id="{80868195-CBCF-4DBD-91BE-CB69BFCBBDDA}"/>
                </a:ext>
              </a:extLst>
            </p:cNvPr>
            <p:cNvSpPr>
              <a:spLocks noChangeArrowheads="1"/>
            </p:cNvSpPr>
            <p:nvPr/>
          </p:nvSpPr>
          <p:spPr bwMode="auto">
            <a:xfrm>
              <a:off x="-3" y="-3"/>
              <a:ext cx="4124" cy="3584"/>
            </a:xfrm>
            <a:prstGeom prst="rect">
              <a:avLst/>
            </a:prstGeom>
            <a:noFill/>
            <a:ln w="11112" cap="sq">
              <a:solidFill>
                <a:srgbClr val="A0A0A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solidFill>
                  <a:schemeClr val="tx2"/>
                </a:solidFill>
              </a:endParaRPr>
            </a:p>
          </p:txBody>
        </p:sp>
      </p:grpSp>
      <p:sp>
        <p:nvSpPr>
          <p:cNvPr id="20484" name="Comment 1069">
            <a:extLst>
              <a:ext uri="{FF2B5EF4-FFF2-40B4-BE49-F238E27FC236}">
                <a16:creationId xmlns:a16="http://schemas.microsoft.com/office/drawing/2014/main" id="{5F6676DC-981B-4E63-8489-1E79115033BA}"/>
              </a:ext>
            </a:extLst>
          </p:cNvPr>
          <p:cNvSpPr>
            <a:spLocks noChangeArrowheads="1"/>
          </p:cNvSpPr>
          <p:nvPr/>
        </p:nvSpPr>
        <p:spPr bwMode="auto">
          <a:xfrm>
            <a:off x="2627313" y="5229225"/>
            <a:ext cx="3960812" cy="466725"/>
          </a:xfrm>
          <a:prstGeom prst="rect">
            <a:avLst/>
          </a:prstGeom>
          <a:solidFill>
            <a:schemeClr val="bg1"/>
          </a:solidFill>
          <a:ln w="9525">
            <a:solidFill>
              <a:srgbClr val="000000"/>
            </a:solidFill>
            <a:miter lim="800000"/>
            <a:headEnd/>
            <a:tailEnd/>
          </a:ln>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l-GR" altLang="el-GR" sz="1600" b="1">
                <a:solidFill>
                  <a:schemeClr val="tx2"/>
                </a:solidFill>
              </a:rPr>
              <a:t> </a:t>
            </a:r>
            <a:r>
              <a:rPr lang="el-GR" altLang="el-GR" sz="2400" b="1">
                <a:solidFill>
                  <a:schemeClr val="tx2"/>
                </a:solidFill>
              </a:rPr>
              <a:t>σταθερά διαλύματα</a:t>
            </a:r>
            <a:endParaRPr lang="el-GR" altLang="el-GR" sz="2400">
              <a:solidFill>
                <a:schemeClr val="tx2"/>
              </a:solidFill>
            </a:endParaRPr>
          </a:p>
        </p:txBody>
      </p:sp>
      <p:pic>
        <p:nvPicPr>
          <p:cNvPr id="2" name="Recorded Sound">
            <a:hlinkClick r:id="" action="ppaction://media"/>
            <a:extLst>
              <a:ext uri="{FF2B5EF4-FFF2-40B4-BE49-F238E27FC236}">
                <a16:creationId xmlns:a16="http://schemas.microsoft.com/office/drawing/2014/main" id="{E646AECF-E83C-4AD3-8D02-51D9201DEFD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9592" y="5543476"/>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4467B809-20C7-425C-A207-00FF99D3C1B8}"/>
              </a:ext>
            </a:extLst>
          </p:cNvPr>
          <p:cNvSpPr>
            <a:spLocks noGrp="1" noRot="1" noChangeArrowheads="1"/>
          </p:cNvSpPr>
          <p:nvPr>
            <p:ph type="title"/>
          </p:nvPr>
        </p:nvSpPr>
        <p:spPr/>
        <p:txBody>
          <a:bodyPr/>
          <a:lstStyle/>
          <a:p>
            <a:pPr eaLnBrk="1" hangingPunct="1">
              <a:defRPr/>
            </a:pPr>
            <a:r>
              <a:rPr lang="el-GR" altLang="el-GR">
                <a:solidFill>
                  <a:srgbClr val="FF9900"/>
                </a:solidFill>
              </a:rPr>
              <a:t>Ο ασθενής με Άσθμα </a:t>
            </a:r>
            <a:r>
              <a:rPr lang="en-GB" altLang="el-GR">
                <a:solidFill>
                  <a:srgbClr val="FF9900"/>
                </a:solidFill>
              </a:rPr>
              <a:t>:</a:t>
            </a:r>
            <a:endParaRPr lang="el-GR" altLang="el-GR">
              <a:solidFill>
                <a:srgbClr val="FF9900"/>
              </a:solidFill>
            </a:endParaRPr>
          </a:p>
        </p:txBody>
      </p:sp>
      <p:sp>
        <p:nvSpPr>
          <p:cNvPr id="104451" name="Rectangle 3">
            <a:extLst>
              <a:ext uri="{FF2B5EF4-FFF2-40B4-BE49-F238E27FC236}">
                <a16:creationId xmlns:a16="http://schemas.microsoft.com/office/drawing/2014/main" id="{9B4AFAE8-4507-4E9F-AA73-984972E222E1}"/>
              </a:ext>
            </a:extLst>
          </p:cNvPr>
          <p:cNvSpPr>
            <a:spLocks noGrp="1" noRot="1" noChangeArrowheads="1"/>
          </p:cNvSpPr>
          <p:nvPr>
            <p:ph type="body" idx="1"/>
          </p:nvPr>
        </p:nvSpPr>
        <p:spPr>
          <a:xfrm>
            <a:off x="323850" y="1268413"/>
            <a:ext cx="8540750" cy="4422775"/>
          </a:xfrm>
        </p:spPr>
        <p:txBody>
          <a:bodyPr/>
          <a:lstStyle/>
          <a:p>
            <a:pPr eaLnBrk="1" hangingPunct="1">
              <a:lnSpc>
                <a:spcPct val="90000"/>
              </a:lnSpc>
              <a:defRPr/>
            </a:pPr>
            <a:endParaRPr lang="el-GR" altLang="el-GR" sz="2800" dirty="0"/>
          </a:p>
          <a:p>
            <a:pPr eaLnBrk="1" hangingPunct="1">
              <a:lnSpc>
                <a:spcPct val="90000"/>
              </a:lnSpc>
              <a:defRPr/>
            </a:pPr>
            <a:r>
              <a:rPr lang="el-GR" altLang="el-GR" sz="4000" b="1" dirty="0"/>
              <a:t>Μπορεί να ζει φυσιολογικά</a:t>
            </a:r>
            <a:endParaRPr lang="en-GB" altLang="el-GR" sz="4000" b="1" dirty="0"/>
          </a:p>
          <a:p>
            <a:pPr eaLnBrk="1" hangingPunct="1">
              <a:lnSpc>
                <a:spcPct val="90000"/>
              </a:lnSpc>
              <a:defRPr/>
            </a:pPr>
            <a:endParaRPr lang="en-GB" altLang="el-GR" sz="4000" dirty="0"/>
          </a:p>
          <a:p>
            <a:pPr eaLnBrk="1" hangingPunct="1">
              <a:lnSpc>
                <a:spcPct val="90000"/>
              </a:lnSpc>
              <a:defRPr/>
            </a:pPr>
            <a:endParaRPr lang="en-GB" altLang="el-GR" sz="2800" dirty="0"/>
          </a:p>
          <a:p>
            <a:pPr eaLnBrk="1" hangingPunct="1">
              <a:lnSpc>
                <a:spcPct val="90000"/>
              </a:lnSpc>
              <a:defRPr/>
            </a:pPr>
            <a:endParaRPr lang="en-GB" altLang="el-GR" sz="2800" dirty="0"/>
          </a:p>
          <a:p>
            <a:pPr eaLnBrk="1" hangingPunct="1">
              <a:lnSpc>
                <a:spcPct val="90000"/>
              </a:lnSpc>
              <a:defRPr/>
            </a:pPr>
            <a:r>
              <a:rPr lang="el-GR" altLang="el-GR" sz="2800" dirty="0"/>
              <a:t>Αν έχει τακτική ιατρική παρακολούθηση</a:t>
            </a:r>
          </a:p>
          <a:p>
            <a:pPr eaLnBrk="1" hangingPunct="1">
              <a:lnSpc>
                <a:spcPct val="90000"/>
              </a:lnSpc>
              <a:defRPr/>
            </a:pPr>
            <a:r>
              <a:rPr lang="el-GR" altLang="el-GR" sz="2800" dirty="0"/>
              <a:t>Αν μάθει τι πρέπει να κάνει όταν δεν αισθάνεται καλά</a:t>
            </a:r>
          </a:p>
        </p:txBody>
      </p:sp>
      <p:sp>
        <p:nvSpPr>
          <p:cNvPr id="3076" name="WordArt 4">
            <a:extLst>
              <a:ext uri="{FF2B5EF4-FFF2-40B4-BE49-F238E27FC236}">
                <a16:creationId xmlns:a16="http://schemas.microsoft.com/office/drawing/2014/main" id="{681C23DA-F1D9-43A0-909A-A82BB02DD46B}"/>
              </a:ext>
            </a:extLst>
          </p:cNvPr>
          <p:cNvSpPr>
            <a:spLocks noChangeArrowheads="1" noChangeShapeType="1" noTextEdit="1"/>
          </p:cNvSpPr>
          <p:nvPr/>
        </p:nvSpPr>
        <p:spPr bwMode="auto">
          <a:xfrm>
            <a:off x="2124075" y="2636838"/>
            <a:ext cx="4608513" cy="938212"/>
          </a:xfrm>
          <a:prstGeom prst="rect">
            <a:avLst/>
          </a:prstGeom>
        </p:spPr>
        <p:txBody>
          <a:bodyPr wrap="none" fromWordArt="1">
            <a:prstTxWarp prst="textCascadeUp">
              <a:avLst>
                <a:gd name="adj" fmla="val 44444"/>
              </a:avLst>
            </a:prstTxWarp>
            <a:scene3d>
              <a:camera prst="legacyPerspectiveFront">
                <a:rot lat="20519987" lon="1080000" rev="0"/>
              </a:camera>
              <a:lightRig rig="legacyHarsh2" dir="b"/>
            </a:scene3d>
            <a:sp3d extrusionH="430200" prstMaterial="legacyMatte">
              <a:extrusionClr>
                <a:srgbClr val="FF6600"/>
              </a:extrusionClr>
              <a:contourClr>
                <a:srgbClr val="FFE701"/>
              </a:contourClr>
            </a:sp3d>
          </a:bodyPr>
          <a:lstStyle/>
          <a:p>
            <a:pPr algn="ctr"/>
            <a:r>
              <a:rPr lang="el-GR" sz="3600" kern="10">
                <a:ln w="9525">
                  <a:round/>
                  <a:headEnd/>
                  <a:tailEnd/>
                </a:ln>
                <a:gradFill rotWithShape="1">
                  <a:gsLst>
                    <a:gs pos="0">
                      <a:srgbClr val="FFE701"/>
                    </a:gs>
                    <a:gs pos="100000">
                      <a:srgbClr val="FE3E02"/>
                    </a:gs>
                  </a:gsLst>
                  <a:lin ang="5400000" scaled="1"/>
                </a:gradFill>
                <a:latin typeface="Impact" panose="020B0806030902050204" pitchFamily="34" charset="0"/>
              </a:rPr>
              <a:t>Πως ;</a:t>
            </a:r>
          </a:p>
        </p:txBody>
      </p:sp>
      <p:pic>
        <p:nvPicPr>
          <p:cNvPr id="4" name="Recorded Sound">
            <a:hlinkClick r:id="" action="ppaction://media"/>
            <a:extLst>
              <a:ext uri="{FF2B5EF4-FFF2-40B4-BE49-F238E27FC236}">
                <a16:creationId xmlns:a16="http://schemas.microsoft.com/office/drawing/2014/main" id="{AE89D466-A005-41AE-BE79-A472B0FBDD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7575" y="5691188"/>
            <a:ext cx="652297"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5DDA436B-EF6B-41A1-910C-3D21A8F24E2B}"/>
              </a:ext>
            </a:extLst>
          </p:cNvPr>
          <p:cNvSpPr>
            <a:spLocks noGrp="1" noChangeArrowheads="1"/>
          </p:cNvSpPr>
          <p:nvPr>
            <p:ph type="title"/>
          </p:nvPr>
        </p:nvSpPr>
        <p:spPr>
          <a:xfrm>
            <a:off x="740569" y="260648"/>
            <a:ext cx="7772400" cy="1311275"/>
          </a:xfrm>
          <a:solidFill>
            <a:schemeClr val="bg1"/>
          </a:solidFill>
        </p:spPr>
        <p:txBody>
          <a:bodyPr/>
          <a:lstStyle/>
          <a:p>
            <a:pPr eaLnBrk="1" hangingPunct="1">
              <a:defRPr/>
            </a:pPr>
            <a:r>
              <a:rPr lang="el-GR" sz="3800" dirty="0"/>
              <a:t>Βρογχική πρόκληση με  </a:t>
            </a:r>
            <a:r>
              <a:rPr lang="el-GR" sz="3800" dirty="0" err="1"/>
              <a:t>μεταχολίνη</a:t>
            </a:r>
            <a:endParaRPr lang="en-GB" sz="3800" dirty="0"/>
          </a:p>
        </p:txBody>
      </p:sp>
      <p:sp>
        <p:nvSpPr>
          <p:cNvPr id="20483" name="Rectangle 3">
            <a:extLst>
              <a:ext uri="{FF2B5EF4-FFF2-40B4-BE49-F238E27FC236}">
                <a16:creationId xmlns:a16="http://schemas.microsoft.com/office/drawing/2014/main" id="{67159B0E-4074-475B-BBB4-71EDF54A811A}"/>
              </a:ext>
            </a:extLst>
          </p:cNvPr>
          <p:cNvSpPr>
            <a:spLocks noGrp="1" noChangeArrowheads="1"/>
          </p:cNvSpPr>
          <p:nvPr>
            <p:ph type="body" idx="1"/>
          </p:nvPr>
        </p:nvSpPr>
        <p:spPr>
          <a:xfrm>
            <a:off x="515938" y="1340768"/>
            <a:ext cx="8221662" cy="4953000"/>
          </a:xfrm>
          <a:solidFill>
            <a:schemeClr val="bg1"/>
          </a:solidFill>
          <a:effectLst>
            <a:outerShdw dist="107763" dir="18900000" algn="ctr" rotWithShape="0">
              <a:schemeClr val="bg2"/>
            </a:outerShdw>
          </a:effectLst>
        </p:spPr>
        <p:txBody>
          <a:bodyPr/>
          <a:lstStyle/>
          <a:p>
            <a:pPr eaLnBrk="1" hangingPunct="1">
              <a:lnSpc>
                <a:spcPct val="90000"/>
              </a:lnSpc>
              <a:buFont typeface="Wingdings" panose="05000000000000000000" pitchFamily="2" charset="2"/>
              <a:buNone/>
              <a:defRPr/>
            </a:pPr>
            <a:r>
              <a:rPr lang="el-GR" sz="2600" dirty="0"/>
              <a:t>        </a:t>
            </a:r>
          </a:p>
          <a:p>
            <a:pPr eaLnBrk="1" hangingPunct="1">
              <a:lnSpc>
                <a:spcPct val="90000"/>
              </a:lnSpc>
              <a:buFont typeface="Wingdings" panose="05000000000000000000" pitchFamily="2" charset="2"/>
              <a:buNone/>
              <a:defRPr/>
            </a:pPr>
            <a:r>
              <a:rPr lang="en-US" sz="2600" dirty="0"/>
              <a:t> </a:t>
            </a:r>
            <a:r>
              <a:rPr lang="el-GR" sz="2600" dirty="0"/>
              <a:t> </a:t>
            </a:r>
            <a:r>
              <a:rPr lang="el-GR" sz="2400" dirty="0"/>
              <a:t>α. </a:t>
            </a:r>
            <a:r>
              <a:rPr lang="en-US" sz="2400" dirty="0"/>
              <a:t>FEV1 &gt;70%</a:t>
            </a:r>
            <a:r>
              <a:rPr lang="el-GR" sz="2400" dirty="0"/>
              <a:t> της αναμενομένης (αρχική </a:t>
            </a:r>
            <a:r>
              <a:rPr lang="en-US" sz="2400" dirty="0"/>
              <a:t>FEV1)</a:t>
            </a:r>
            <a:endParaRPr lang="el-GR" sz="2400" dirty="0"/>
          </a:p>
          <a:p>
            <a:pPr eaLnBrk="1" hangingPunct="1">
              <a:lnSpc>
                <a:spcPct val="90000"/>
              </a:lnSpc>
              <a:buFont typeface="Wingdings" panose="05000000000000000000" pitchFamily="2" charset="2"/>
              <a:buNone/>
              <a:defRPr/>
            </a:pPr>
            <a:r>
              <a:rPr lang="el-GR" sz="2400" dirty="0"/>
              <a:t>  β. Εισπνοή φυσιολογικού ορού   </a:t>
            </a:r>
            <a:r>
              <a:rPr lang="el-GR" sz="2400" dirty="0">
                <a:cs typeface="Times New Roman" pitchFamily="18" charset="0"/>
                <a:sym typeface="Symbol" pitchFamily="18" charset="2"/>
              </a:rPr>
              <a:t> </a:t>
            </a:r>
            <a:endParaRPr lang="el-GR" sz="2400" dirty="0"/>
          </a:p>
          <a:p>
            <a:pPr eaLnBrk="1" hangingPunct="1">
              <a:lnSpc>
                <a:spcPct val="90000"/>
              </a:lnSpc>
              <a:buFont typeface="Wingdings" panose="05000000000000000000" pitchFamily="2" charset="2"/>
              <a:buNone/>
              <a:defRPr/>
            </a:pPr>
            <a:r>
              <a:rPr lang="el-GR" sz="2400" dirty="0"/>
              <a:t>  γ. </a:t>
            </a:r>
            <a:r>
              <a:rPr lang="en-US" sz="2400" dirty="0"/>
              <a:t>A</a:t>
            </a:r>
            <a:r>
              <a:rPr lang="el-GR" sz="2400" dirty="0"/>
              <a:t>ν η πτώση </a:t>
            </a:r>
            <a:r>
              <a:rPr lang="en-US" sz="2400" dirty="0"/>
              <a:t>FEV1 </a:t>
            </a:r>
            <a:r>
              <a:rPr lang="el-GR" sz="2400" dirty="0"/>
              <a:t>με φυσ. ορό &lt;10%</a:t>
            </a:r>
            <a:r>
              <a:rPr lang="en-US" sz="2400" dirty="0"/>
              <a:t>  </a:t>
            </a:r>
            <a:r>
              <a:rPr lang="el-GR" sz="2400" dirty="0"/>
              <a:t>της αρχικής</a:t>
            </a:r>
            <a:r>
              <a:rPr lang="en-US" sz="2400" dirty="0"/>
              <a:t> (control FEV1)</a:t>
            </a:r>
            <a:r>
              <a:rPr lang="el-GR" sz="2400" dirty="0"/>
              <a:t>, τότε </a:t>
            </a:r>
            <a:r>
              <a:rPr lang="en-US" sz="2400" dirty="0"/>
              <a:t>                                                          </a:t>
            </a:r>
            <a:r>
              <a:rPr lang="el-GR" sz="2400" dirty="0"/>
              <a:t> </a:t>
            </a:r>
            <a:endParaRPr lang="en-US" sz="2400" dirty="0"/>
          </a:p>
          <a:p>
            <a:pPr eaLnBrk="1" hangingPunct="1">
              <a:lnSpc>
                <a:spcPct val="90000"/>
              </a:lnSpc>
              <a:buFont typeface="Wingdings" panose="05000000000000000000" pitchFamily="2" charset="2"/>
              <a:buNone/>
              <a:defRPr/>
            </a:pPr>
            <a:r>
              <a:rPr lang="el-GR" sz="2400" dirty="0"/>
              <a:t>  δ. Έναρξη από </a:t>
            </a:r>
            <a:r>
              <a:rPr lang="el-GR" sz="2400" b="1" dirty="0">
                <a:ea typeface="Arial Unicode MS" pitchFamily="34" charset="-128"/>
                <a:cs typeface="Arial Unicode MS" pitchFamily="34" charset="-128"/>
              </a:rPr>
              <a:t>≥</a:t>
            </a:r>
            <a:r>
              <a:rPr lang="el-GR" sz="2400" b="1" dirty="0"/>
              <a:t> </a:t>
            </a:r>
            <a:r>
              <a:rPr lang="en-US" sz="2400" dirty="0"/>
              <a:t>0.03</a:t>
            </a:r>
            <a:r>
              <a:rPr lang="el-GR" sz="2400" dirty="0"/>
              <a:t> </a:t>
            </a:r>
            <a:r>
              <a:rPr lang="en-US" sz="2400" dirty="0"/>
              <a:t>mg</a:t>
            </a:r>
            <a:r>
              <a:rPr lang="el-GR" sz="2400" dirty="0"/>
              <a:t> </a:t>
            </a:r>
            <a:r>
              <a:rPr lang="el-GR" sz="2400" dirty="0" err="1"/>
              <a:t>μεταχολίνης</a:t>
            </a:r>
            <a:r>
              <a:rPr lang="el-GR" sz="2400" dirty="0"/>
              <a:t> (ανάλογα με βαρύτητα συμπτωμάτων ασθενούς)</a:t>
            </a:r>
          </a:p>
          <a:p>
            <a:pPr eaLnBrk="1" hangingPunct="1">
              <a:lnSpc>
                <a:spcPct val="90000"/>
              </a:lnSpc>
              <a:buFont typeface="Wingdings" panose="05000000000000000000" pitchFamily="2" charset="2"/>
              <a:buNone/>
              <a:defRPr/>
            </a:pPr>
            <a:r>
              <a:rPr lang="el-GR" sz="2400" dirty="0"/>
              <a:t>  ε. </a:t>
            </a:r>
            <a:r>
              <a:rPr lang="en-US" sz="2400" dirty="0"/>
              <a:t>STOP  </a:t>
            </a:r>
            <a:r>
              <a:rPr lang="el-GR" sz="2400" dirty="0"/>
              <a:t>όταν η πτώση της </a:t>
            </a:r>
            <a:r>
              <a:rPr lang="en-US" sz="2400" dirty="0"/>
              <a:t>FEV1 </a:t>
            </a:r>
            <a:r>
              <a:rPr lang="el-GR" sz="2400" b="1" dirty="0">
                <a:ea typeface="Arial Unicode MS" pitchFamily="34" charset="-128"/>
                <a:cs typeface="Arial Unicode MS" pitchFamily="34" charset="-128"/>
              </a:rPr>
              <a:t>≥</a:t>
            </a:r>
            <a:r>
              <a:rPr lang="en-US" sz="2400" dirty="0">
                <a:ea typeface="Arial Unicode MS" pitchFamily="34" charset="-128"/>
                <a:cs typeface="Arial Unicode MS" pitchFamily="34" charset="-128"/>
              </a:rPr>
              <a:t> 20%</a:t>
            </a:r>
            <a:r>
              <a:rPr lang="en-US" sz="2400" dirty="0"/>
              <a:t> </a:t>
            </a:r>
            <a:r>
              <a:rPr lang="el-GR" sz="2400" dirty="0"/>
              <a:t>της </a:t>
            </a:r>
            <a:r>
              <a:rPr lang="en-US" sz="2400" dirty="0"/>
              <a:t>control</a:t>
            </a:r>
            <a:endParaRPr lang="el-GR" sz="2400" dirty="0"/>
          </a:p>
          <a:p>
            <a:pPr eaLnBrk="1" hangingPunct="1">
              <a:lnSpc>
                <a:spcPct val="90000"/>
              </a:lnSpc>
              <a:buFont typeface="Wingdings" panose="05000000000000000000" pitchFamily="2" charset="2"/>
              <a:buNone/>
              <a:defRPr/>
            </a:pPr>
            <a:r>
              <a:rPr lang="el-GR" sz="2400" dirty="0"/>
              <a:t>     </a:t>
            </a:r>
            <a:r>
              <a:rPr lang="en-US" sz="2400" dirty="0"/>
              <a:t>= </a:t>
            </a:r>
            <a:r>
              <a:rPr lang="el-GR" sz="2400" dirty="0"/>
              <a:t> </a:t>
            </a:r>
            <a:r>
              <a:rPr lang="en-US" sz="2400" dirty="0"/>
              <a:t>PC20, PD20</a:t>
            </a:r>
            <a:endParaRPr lang="el-GR" sz="2400" dirty="0"/>
          </a:p>
          <a:p>
            <a:pPr eaLnBrk="1" hangingPunct="1">
              <a:lnSpc>
                <a:spcPct val="90000"/>
              </a:lnSpc>
              <a:buFont typeface="Wingdings" panose="05000000000000000000" pitchFamily="2" charset="2"/>
              <a:buNone/>
              <a:defRPr/>
            </a:pPr>
            <a:r>
              <a:rPr lang="en-US" sz="2400" dirty="0"/>
              <a:t>  </a:t>
            </a:r>
            <a:r>
              <a:rPr lang="el-GR" sz="2400" dirty="0" err="1"/>
              <a:t>στ</a:t>
            </a:r>
            <a:r>
              <a:rPr lang="el-GR" sz="2400" dirty="0"/>
              <a:t>. Χορήγηση β2-διεγέρτη </a:t>
            </a:r>
          </a:p>
          <a:p>
            <a:pPr eaLnBrk="1" hangingPunct="1">
              <a:lnSpc>
                <a:spcPct val="90000"/>
              </a:lnSpc>
              <a:buFont typeface="Wingdings" panose="05000000000000000000" pitchFamily="2" charset="2"/>
              <a:buNone/>
              <a:defRPr/>
            </a:pPr>
            <a:r>
              <a:rPr lang="el-GR" sz="2400" dirty="0"/>
              <a:t>  ζ. Αποχώρηση ασθενούς όταν η πτώση της</a:t>
            </a:r>
          </a:p>
          <a:p>
            <a:pPr eaLnBrk="1" hangingPunct="1">
              <a:lnSpc>
                <a:spcPct val="90000"/>
              </a:lnSpc>
              <a:buFont typeface="Wingdings" panose="05000000000000000000" pitchFamily="2" charset="2"/>
              <a:buNone/>
              <a:defRPr/>
            </a:pPr>
            <a:r>
              <a:rPr lang="el-GR" sz="2400" dirty="0"/>
              <a:t>     </a:t>
            </a:r>
            <a:r>
              <a:rPr lang="en-US" sz="2400" dirty="0"/>
              <a:t>FEV1 </a:t>
            </a:r>
            <a:r>
              <a:rPr lang="el-GR" sz="2400" b="1" dirty="0"/>
              <a:t>&lt;</a:t>
            </a:r>
            <a:r>
              <a:rPr lang="en-US" sz="2400" dirty="0">
                <a:ea typeface="Arial Unicode MS" pitchFamily="34" charset="-128"/>
                <a:cs typeface="Arial Unicode MS" pitchFamily="34" charset="-128"/>
              </a:rPr>
              <a:t> </a:t>
            </a:r>
            <a:r>
              <a:rPr lang="el-GR" sz="2400" dirty="0"/>
              <a:t>1</a:t>
            </a:r>
            <a:r>
              <a:rPr lang="en-US" sz="2400" dirty="0">
                <a:ea typeface="Arial Unicode MS" pitchFamily="34" charset="-128"/>
                <a:cs typeface="Arial Unicode MS" pitchFamily="34" charset="-128"/>
              </a:rPr>
              <a:t>0%</a:t>
            </a:r>
            <a:r>
              <a:rPr lang="el-GR" sz="2400" dirty="0"/>
              <a:t> της αρχικής</a:t>
            </a:r>
          </a:p>
          <a:p>
            <a:pPr eaLnBrk="1" hangingPunct="1">
              <a:lnSpc>
                <a:spcPct val="90000"/>
              </a:lnSpc>
              <a:buFont typeface="Wingdings" panose="05000000000000000000" pitchFamily="2" charset="2"/>
              <a:buNone/>
              <a:defRPr/>
            </a:pPr>
            <a:endParaRPr lang="el-GR" sz="2400" dirty="0"/>
          </a:p>
        </p:txBody>
      </p:sp>
      <p:pic>
        <p:nvPicPr>
          <p:cNvPr id="2" name="Recorded Sound">
            <a:hlinkClick r:id="" action="ppaction://media"/>
            <a:extLst>
              <a:ext uri="{FF2B5EF4-FFF2-40B4-BE49-F238E27FC236}">
                <a16:creationId xmlns:a16="http://schemas.microsoft.com/office/drawing/2014/main" id="{554085C9-D8B0-4B4E-B70E-2A4357C269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5510376"/>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a:extLst>
              <a:ext uri="{FF2B5EF4-FFF2-40B4-BE49-F238E27FC236}">
                <a16:creationId xmlns:a16="http://schemas.microsoft.com/office/drawing/2014/main" id="{C835B29E-063C-4AEC-98C6-D1EA3DE8610C}"/>
              </a:ext>
            </a:extLst>
          </p:cNvPr>
          <p:cNvSpPr>
            <a:spLocks noGrp="1" noChangeArrowheads="1"/>
          </p:cNvSpPr>
          <p:nvPr>
            <p:ph type="title"/>
          </p:nvPr>
        </p:nvSpPr>
        <p:spPr>
          <a:xfrm>
            <a:off x="1524000" y="320675"/>
            <a:ext cx="7010400" cy="1397000"/>
          </a:xfrm>
        </p:spPr>
        <p:txBody>
          <a:bodyPr/>
          <a:lstStyle/>
          <a:p>
            <a:pPr eaLnBrk="1" hangingPunct="1">
              <a:defRPr/>
            </a:pPr>
            <a:r>
              <a:rPr lang="el-GR" sz="3800"/>
              <a:t>Εκτίμηση βρογχικής υπεραντιδραστικότητας (</a:t>
            </a:r>
            <a:r>
              <a:rPr lang="en-US" sz="3800"/>
              <a:t>BHR)</a:t>
            </a:r>
            <a:endParaRPr lang="en-GB" sz="3800"/>
          </a:p>
        </p:txBody>
      </p:sp>
      <p:sp>
        <p:nvSpPr>
          <p:cNvPr id="26627" name="Rectangle 1027">
            <a:extLst>
              <a:ext uri="{FF2B5EF4-FFF2-40B4-BE49-F238E27FC236}">
                <a16:creationId xmlns:a16="http://schemas.microsoft.com/office/drawing/2014/main" id="{16D0E513-DF77-4F53-8F95-FE024EE0FB58}"/>
              </a:ext>
            </a:extLst>
          </p:cNvPr>
          <p:cNvSpPr>
            <a:spLocks noGrp="1" noChangeArrowheads="1"/>
          </p:cNvSpPr>
          <p:nvPr>
            <p:ph type="body" idx="1"/>
          </p:nvPr>
        </p:nvSpPr>
        <p:spPr/>
        <p:txBody>
          <a:bodyPr/>
          <a:lstStyle/>
          <a:p>
            <a:pPr eaLnBrk="1" hangingPunct="1">
              <a:buFont typeface="Wingdings" panose="05000000000000000000" pitchFamily="2" charset="2"/>
              <a:buNone/>
              <a:defRPr/>
            </a:pPr>
            <a:endParaRPr lang="el-GR" dirty="0"/>
          </a:p>
          <a:p>
            <a:pPr algn="ctr" eaLnBrk="1" hangingPunct="1">
              <a:buFont typeface="Wingdings" panose="05000000000000000000" pitchFamily="2" charset="2"/>
              <a:buNone/>
              <a:defRPr/>
            </a:pPr>
            <a:r>
              <a:rPr lang="el-GR" dirty="0"/>
              <a:t>ΑΤ</a:t>
            </a:r>
            <a:r>
              <a:rPr lang="en-US" dirty="0"/>
              <a:t>S  </a:t>
            </a:r>
            <a:r>
              <a:rPr lang="el-GR" dirty="0"/>
              <a:t> 2000 για </a:t>
            </a:r>
            <a:r>
              <a:rPr lang="en-US" dirty="0"/>
              <a:t> BHR</a:t>
            </a:r>
          </a:p>
          <a:p>
            <a:pPr eaLnBrk="1" hangingPunct="1">
              <a:buFont typeface="Wingdings" panose="05000000000000000000" pitchFamily="2" charset="2"/>
              <a:buNone/>
              <a:defRPr/>
            </a:pPr>
            <a:r>
              <a:rPr lang="en-US" sz="3900" dirty="0"/>
              <a:t>  </a:t>
            </a:r>
            <a:r>
              <a:rPr lang="el-GR" sz="3900" dirty="0"/>
              <a:t>Οι εξεταζόμενοι πρέπει να μπορούν να εκτελούν καλής ποιότητας </a:t>
            </a:r>
            <a:r>
              <a:rPr lang="el-GR" sz="3900" dirty="0" err="1"/>
              <a:t>σπιρομέτρηση</a:t>
            </a:r>
            <a:r>
              <a:rPr lang="el-GR" sz="3900" dirty="0"/>
              <a:t> </a:t>
            </a:r>
          </a:p>
        </p:txBody>
      </p:sp>
      <p:pic>
        <p:nvPicPr>
          <p:cNvPr id="2" name="Recorded Sound">
            <a:hlinkClick r:id="" action="ppaction://media"/>
            <a:extLst>
              <a:ext uri="{FF2B5EF4-FFF2-40B4-BE49-F238E27FC236}">
                <a16:creationId xmlns:a16="http://schemas.microsoft.com/office/drawing/2014/main" id="{495B99B5-1CF2-4380-8D89-EB8B9380B8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794375"/>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8D1925A5-A0BA-4F7B-8EF4-4665E1D9E5E1}"/>
              </a:ext>
            </a:extLst>
          </p:cNvPr>
          <p:cNvSpPr>
            <a:spLocks noGrp="1" noChangeArrowheads="1"/>
          </p:cNvSpPr>
          <p:nvPr>
            <p:ph type="title"/>
          </p:nvPr>
        </p:nvSpPr>
        <p:spPr>
          <a:xfrm>
            <a:off x="1911350" y="393700"/>
            <a:ext cx="6623050" cy="1271588"/>
          </a:xfrm>
        </p:spPr>
        <p:txBody>
          <a:bodyPr/>
          <a:lstStyle/>
          <a:p>
            <a:pPr eaLnBrk="1" hangingPunct="1">
              <a:defRPr/>
            </a:pPr>
            <a:r>
              <a:rPr lang="el-GR" sz="3800"/>
              <a:t>Μέτρο αξιολόγησης της  ΒΗ</a:t>
            </a:r>
            <a:r>
              <a:rPr lang="en-US" sz="3800"/>
              <a:t>R</a:t>
            </a:r>
            <a:endParaRPr lang="en-GB" sz="3800"/>
          </a:p>
        </p:txBody>
      </p:sp>
      <p:sp>
        <p:nvSpPr>
          <p:cNvPr id="28675" name="Rectangle 3">
            <a:extLst>
              <a:ext uri="{FF2B5EF4-FFF2-40B4-BE49-F238E27FC236}">
                <a16:creationId xmlns:a16="http://schemas.microsoft.com/office/drawing/2014/main" id="{03C3B3B0-F73F-4273-91E5-AB96C26EE279}"/>
              </a:ext>
            </a:extLst>
          </p:cNvPr>
          <p:cNvSpPr>
            <a:spLocks noGrp="1" noChangeArrowheads="1"/>
          </p:cNvSpPr>
          <p:nvPr>
            <p:ph type="body" idx="1"/>
          </p:nvPr>
        </p:nvSpPr>
        <p:spPr>
          <a:xfrm>
            <a:off x="685800" y="1946275"/>
            <a:ext cx="8256588" cy="4506913"/>
          </a:xfrm>
        </p:spPr>
        <p:txBody>
          <a:bodyPr/>
          <a:lstStyle/>
          <a:p>
            <a:pPr eaLnBrk="1" hangingPunct="1">
              <a:lnSpc>
                <a:spcPct val="90000"/>
              </a:lnSpc>
              <a:defRPr/>
            </a:pPr>
            <a:endParaRPr lang="en-US" sz="3900" b="1" i="1"/>
          </a:p>
          <a:p>
            <a:pPr eaLnBrk="1" hangingPunct="1">
              <a:lnSpc>
                <a:spcPct val="90000"/>
              </a:lnSpc>
              <a:defRPr/>
            </a:pPr>
            <a:r>
              <a:rPr lang="en-US" sz="3900" b="1" i="1"/>
              <a:t>PC </a:t>
            </a:r>
            <a:r>
              <a:rPr lang="en-US" sz="3900" b="1" i="1" baseline="-25000"/>
              <a:t>20</a:t>
            </a:r>
            <a:r>
              <a:rPr lang="en-US" sz="3900" b="1" i="1"/>
              <a:t> </a:t>
            </a:r>
            <a:r>
              <a:rPr lang="en-US" b="1" i="1"/>
              <a:t>mg</a:t>
            </a:r>
            <a:r>
              <a:rPr lang="en-US" sz="3900" b="1" i="1"/>
              <a:t>/</a:t>
            </a:r>
            <a:r>
              <a:rPr lang="en-US" b="1" i="1"/>
              <a:t>ml</a:t>
            </a:r>
            <a:r>
              <a:rPr lang="en-US" sz="3900" b="1" i="1"/>
              <a:t> </a:t>
            </a:r>
            <a:r>
              <a:rPr lang="en-US" sz="2600" i="1"/>
              <a:t>(C)</a:t>
            </a:r>
          </a:p>
          <a:p>
            <a:pPr eaLnBrk="1" hangingPunct="1">
              <a:lnSpc>
                <a:spcPct val="90000"/>
              </a:lnSpc>
              <a:buFont typeface="Wingdings" panose="05000000000000000000" pitchFamily="2" charset="2"/>
              <a:buNone/>
              <a:defRPr/>
            </a:pPr>
            <a:endParaRPr lang="en-US" sz="2600" i="1"/>
          </a:p>
          <a:p>
            <a:pPr eaLnBrk="1" hangingPunct="1">
              <a:lnSpc>
                <a:spcPct val="90000"/>
              </a:lnSpc>
              <a:buFont typeface="Wingdings" panose="05000000000000000000" pitchFamily="2" charset="2"/>
              <a:buNone/>
              <a:defRPr/>
            </a:pPr>
            <a:endParaRPr lang="en-US" sz="2600" i="1"/>
          </a:p>
          <a:p>
            <a:pPr eaLnBrk="1" hangingPunct="1">
              <a:lnSpc>
                <a:spcPct val="90000"/>
              </a:lnSpc>
              <a:defRPr/>
            </a:pPr>
            <a:r>
              <a:rPr lang="en-US" sz="3900" b="1" i="1"/>
              <a:t>PD </a:t>
            </a:r>
            <a:r>
              <a:rPr lang="en-US" sz="3900" b="1" i="1" baseline="-25000"/>
              <a:t>20 </a:t>
            </a:r>
            <a:r>
              <a:rPr lang="el-GR" sz="3900" b="1" i="1" baseline="-25000"/>
              <a:t> </a:t>
            </a:r>
            <a:r>
              <a:rPr lang="en-US" b="1" i="1"/>
              <a:t>mg</a:t>
            </a:r>
            <a:r>
              <a:rPr lang="en-US" sz="3900" b="1" i="1"/>
              <a:t>  </a:t>
            </a:r>
            <a:r>
              <a:rPr lang="en-US" sz="2600" i="1"/>
              <a:t>(D)</a:t>
            </a:r>
            <a:endParaRPr lang="en-US" sz="3900" b="1" i="1"/>
          </a:p>
        </p:txBody>
      </p:sp>
      <p:sp>
        <p:nvSpPr>
          <p:cNvPr id="23556" name="AutoShape 4">
            <a:extLst>
              <a:ext uri="{FF2B5EF4-FFF2-40B4-BE49-F238E27FC236}">
                <a16:creationId xmlns:a16="http://schemas.microsoft.com/office/drawing/2014/main" id="{6A1822DA-E846-4C86-A239-4D9F9BF4AF5C}"/>
              </a:ext>
            </a:extLst>
          </p:cNvPr>
          <p:cNvSpPr>
            <a:spLocks/>
          </p:cNvSpPr>
          <p:nvPr/>
        </p:nvSpPr>
        <p:spPr bwMode="auto">
          <a:xfrm>
            <a:off x="4140200" y="2852738"/>
            <a:ext cx="338138" cy="1981200"/>
          </a:xfrm>
          <a:prstGeom prst="leftBrace">
            <a:avLst>
              <a:gd name="adj1" fmla="val 48826"/>
              <a:gd name="adj2" fmla="val 50000"/>
            </a:avLst>
          </a:prstGeom>
          <a:solidFill>
            <a:schemeClr val="bg1"/>
          </a:solidFill>
          <a:ln w="73025" cap="sq">
            <a:solidFill>
              <a:schemeClr val="tx2"/>
            </a:solidFill>
            <a:round/>
            <a:headEnd type="none" w="sm" len="sm"/>
            <a:tailEnd type="none" w="sm" len="sm"/>
          </a:ln>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endParaRPr lang="el-GR" altLang="el-GR" sz="1800">
              <a:solidFill>
                <a:schemeClr val="tx2"/>
              </a:solidFill>
            </a:endParaRPr>
          </a:p>
        </p:txBody>
      </p:sp>
      <p:graphicFrame>
        <p:nvGraphicFramePr>
          <p:cNvPr id="193545" name="Group 1033">
            <a:extLst>
              <a:ext uri="{FF2B5EF4-FFF2-40B4-BE49-F238E27FC236}">
                <a16:creationId xmlns:a16="http://schemas.microsoft.com/office/drawing/2014/main" id="{8542F207-F516-40C2-BA08-1A5DAFE2895B}"/>
              </a:ext>
            </a:extLst>
          </p:cNvPr>
          <p:cNvGraphicFramePr>
            <a:graphicFrameLocks noGrp="1"/>
          </p:cNvGraphicFramePr>
          <p:nvPr/>
        </p:nvGraphicFramePr>
        <p:xfrm>
          <a:off x="4787900" y="2286000"/>
          <a:ext cx="4105275" cy="3124200"/>
        </p:xfrm>
        <a:graphic>
          <a:graphicData uri="http://schemas.openxmlformats.org/drawingml/2006/table">
            <a:tbl>
              <a:tblPr/>
              <a:tblGrid>
                <a:gridCol w="4105275">
                  <a:extLst>
                    <a:ext uri="{9D8B030D-6E8A-4147-A177-3AD203B41FA5}">
                      <a16:colId xmlns:a16="http://schemas.microsoft.com/office/drawing/2014/main" val="20000"/>
                    </a:ext>
                  </a:extLst>
                </a:gridCol>
              </a:tblGrid>
              <a:tr h="3124200">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None/>
                        <a:tabLst/>
                      </a:pPr>
                      <a:r>
                        <a:rPr kumimoji="0" lang="el-GR" sz="3000" b="0" i="0" u="none" strike="noStrike" cap="none" normalizeH="0" baseline="0">
                          <a:ln>
                            <a:noFill/>
                          </a:ln>
                          <a:solidFill>
                            <a:schemeClr val="tx2"/>
                          </a:solidFill>
                          <a:effectLst/>
                          <a:latin typeface="Arial" pitchFamily="34" charset="0"/>
                        </a:rPr>
                        <a:t>Η συγκέντρωση (</a:t>
                      </a:r>
                      <a:r>
                        <a:rPr kumimoji="0" lang="en-US" sz="3000" b="0" i="0" u="none" strike="noStrike" cap="none" normalizeH="0" baseline="0">
                          <a:ln>
                            <a:noFill/>
                          </a:ln>
                          <a:solidFill>
                            <a:schemeClr val="tx2"/>
                          </a:solidFill>
                          <a:effectLst/>
                          <a:latin typeface="Arial" pitchFamily="34" charset="0"/>
                        </a:rPr>
                        <a:t>C) </a:t>
                      </a:r>
                      <a:r>
                        <a:rPr kumimoji="0" lang="el-GR" sz="3000" b="0" i="0" u="none" strike="noStrike" cap="none" normalizeH="0" baseline="0">
                          <a:ln>
                            <a:noFill/>
                          </a:ln>
                          <a:solidFill>
                            <a:schemeClr val="tx2"/>
                          </a:solidFill>
                          <a:effectLst/>
                          <a:latin typeface="Arial" pitchFamily="34" charset="0"/>
                        </a:rPr>
                        <a:t>ή η δόση </a:t>
                      </a:r>
                      <a:r>
                        <a:rPr kumimoji="0" lang="en-US" sz="3000" b="0" i="0" u="none" strike="noStrike" cap="none" normalizeH="0" baseline="0">
                          <a:ln>
                            <a:noFill/>
                          </a:ln>
                          <a:solidFill>
                            <a:schemeClr val="tx2"/>
                          </a:solidFill>
                          <a:effectLst/>
                          <a:latin typeface="Arial" pitchFamily="34" charset="0"/>
                        </a:rPr>
                        <a:t>(D)</a:t>
                      </a:r>
                      <a:r>
                        <a:rPr kumimoji="0" lang="el-GR" sz="3000" b="0" i="0" u="none" strike="noStrike" cap="none" normalizeH="0" baseline="0">
                          <a:ln>
                            <a:noFill/>
                          </a:ln>
                          <a:solidFill>
                            <a:schemeClr val="tx2"/>
                          </a:solidFill>
                          <a:effectLst/>
                          <a:latin typeface="Arial" pitchFamily="34" charset="0"/>
                        </a:rPr>
                        <a:t>  της </a:t>
                      </a:r>
                      <a:r>
                        <a:rPr kumimoji="0" lang="en-US" sz="3000" b="0" i="0" u="none" strike="noStrike" cap="none" normalizeH="0" baseline="0">
                          <a:ln>
                            <a:noFill/>
                          </a:ln>
                          <a:solidFill>
                            <a:schemeClr val="tx2"/>
                          </a:solidFill>
                          <a:effectLst/>
                          <a:latin typeface="Arial" pitchFamily="34" charset="0"/>
                        </a:rPr>
                        <a:t>                                              </a:t>
                      </a:r>
                      <a:r>
                        <a:rPr kumimoji="0" lang="el-GR" sz="3000" b="0" i="0" u="none" strike="noStrike" cap="none" normalizeH="0" baseline="0">
                          <a:ln>
                            <a:noFill/>
                          </a:ln>
                          <a:solidFill>
                            <a:schemeClr val="tx2"/>
                          </a:solidFill>
                          <a:effectLst/>
                          <a:latin typeface="Arial" pitchFamily="34" charset="0"/>
                        </a:rPr>
                        <a:t>βρογχοσυσπαστικής </a:t>
                      </a:r>
                      <a:r>
                        <a:rPr kumimoji="0" lang="en-US" sz="3000" b="0" i="0" u="none" strike="noStrike" cap="none" normalizeH="0" baseline="0">
                          <a:ln>
                            <a:noFill/>
                          </a:ln>
                          <a:solidFill>
                            <a:schemeClr val="tx2"/>
                          </a:solidFill>
                          <a:effectLst/>
                          <a:latin typeface="Arial" pitchFamily="34" charset="0"/>
                        </a:rPr>
                        <a:t>                                             </a:t>
                      </a:r>
                      <a:r>
                        <a:rPr kumimoji="0" lang="el-GR" sz="3000" b="0" i="0" u="none" strike="noStrike" cap="none" normalizeH="0" baseline="0">
                          <a:ln>
                            <a:noFill/>
                          </a:ln>
                          <a:solidFill>
                            <a:schemeClr val="tx2"/>
                          </a:solidFill>
                          <a:effectLst/>
                          <a:latin typeface="Arial" pitchFamily="34" charset="0"/>
                        </a:rPr>
                        <a:t>ουσίας που προκαλεί </a:t>
                      </a:r>
                      <a:r>
                        <a:rPr kumimoji="0" lang="en-US" sz="3000" b="0" i="0" u="none" strike="noStrike" cap="none" normalizeH="0" baseline="0">
                          <a:ln>
                            <a:noFill/>
                          </a:ln>
                          <a:solidFill>
                            <a:schemeClr val="tx2"/>
                          </a:solidFill>
                          <a:effectLst/>
                          <a:latin typeface="Arial" pitchFamily="34" charset="0"/>
                        </a:rPr>
                        <a:t>                                             </a:t>
                      </a:r>
                      <a:r>
                        <a:rPr kumimoji="0" lang="el-GR" sz="3000" b="0" i="0" u="none" strike="noStrike" cap="none" normalizeH="0" baseline="0">
                          <a:ln>
                            <a:noFill/>
                          </a:ln>
                          <a:solidFill>
                            <a:schemeClr val="tx2"/>
                          </a:solidFill>
                          <a:effectLst/>
                          <a:latin typeface="Arial" pitchFamily="34" charset="0"/>
                        </a:rPr>
                        <a:t>πτώση της </a:t>
                      </a:r>
                      <a:r>
                        <a:rPr kumimoji="0" lang="en-US" sz="3000" b="0" i="0" u="none" strike="noStrike" cap="none" normalizeH="0" baseline="0">
                          <a:ln>
                            <a:noFill/>
                          </a:ln>
                          <a:solidFill>
                            <a:schemeClr val="tx2"/>
                          </a:solidFill>
                          <a:effectLst/>
                          <a:latin typeface="Arial" pitchFamily="34" charset="0"/>
                        </a:rPr>
                        <a:t>FEV</a:t>
                      </a:r>
                      <a:r>
                        <a:rPr kumimoji="0" lang="en-US" sz="3000" b="0" i="0" u="none" strike="noStrike" cap="none" normalizeH="0" baseline="-25000">
                          <a:ln>
                            <a:noFill/>
                          </a:ln>
                          <a:solidFill>
                            <a:schemeClr val="tx2"/>
                          </a:solidFill>
                          <a:effectLst/>
                          <a:latin typeface="Arial" pitchFamily="34" charset="0"/>
                        </a:rPr>
                        <a:t>1</a:t>
                      </a:r>
                      <a:r>
                        <a:rPr kumimoji="0" lang="en-US" sz="3000" b="0" i="0" u="none" strike="noStrike" cap="none" normalizeH="0" baseline="0">
                          <a:ln>
                            <a:noFill/>
                          </a:ln>
                          <a:solidFill>
                            <a:schemeClr val="tx2"/>
                          </a:solidFill>
                          <a:effectLst/>
                          <a:latin typeface="Arial" pitchFamily="34" charset="0"/>
                        </a:rPr>
                        <a:t> </a:t>
                      </a:r>
                      <a:r>
                        <a:rPr kumimoji="0" lang="el-GR" sz="3000" b="0" i="0" u="none" strike="noStrike" cap="none" normalizeH="0" baseline="0">
                          <a:ln>
                            <a:noFill/>
                          </a:ln>
                          <a:solidFill>
                            <a:schemeClr val="tx2"/>
                          </a:solidFill>
                          <a:effectLst/>
                          <a:latin typeface="Arial" pitchFamily="34" charset="0"/>
                        </a:rPr>
                        <a:t>κατά 20%</a:t>
                      </a:r>
                    </a:p>
                  </a:txBody>
                  <a:tcP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3563" name="Text Box 1034">
            <a:extLst>
              <a:ext uri="{FF2B5EF4-FFF2-40B4-BE49-F238E27FC236}">
                <a16:creationId xmlns:a16="http://schemas.microsoft.com/office/drawing/2014/main" id="{5033DD2E-9C68-4FC7-A06E-1EC95CFBBF01}"/>
              </a:ext>
            </a:extLst>
          </p:cNvPr>
          <p:cNvSpPr txBox="1">
            <a:spLocks noChangeArrowheads="1"/>
          </p:cNvSpPr>
          <p:nvPr/>
        </p:nvSpPr>
        <p:spPr bwMode="auto">
          <a:xfrm>
            <a:off x="69850" y="5734050"/>
            <a:ext cx="86852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800">
                <a:solidFill>
                  <a:schemeClr val="tx2"/>
                </a:solidFill>
              </a:rPr>
              <a:t>Θετική πρόκληση</a:t>
            </a:r>
            <a:r>
              <a:rPr lang="el-GR" altLang="el-GR">
                <a:solidFill>
                  <a:schemeClr val="tx2"/>
                </a:solidFill>
              </a:rPr>
              <a:t> </a:t>
            </a:r>
            <a:r>
              <a:rPr lang="en-GB" altLang="el-GR">
                <a:solidFill>
                  <a:schemeClr val="tx2"/>
                </a:solidFill>
              </a:rPr>
              <a:t>: PC20 &lt;8mg/ml, PD20 &lt;1.6mg</a:t>
            </a:r>
            <a:endParaRPr lang="el-GR" altLang="el-GR">
              <a:solidFill>
                <a:schemeClr val="tx2"/>
              </a:solidFill>
            </a:endParaRPr>
          </a:p>
        </p:txBody>
      </p:sp>
      <p:pic>
        <p:nvPicPr>
          <p:cNvPr id="2" name="Recorded Sound">
            <a:hlinkClick r:id="" action="ppaction://media"/>
            <a:extLst>
              <a:ext uri="{FF2B5EF4-FFF2-40B4-BE49-F238E27FC236}">
                <a16:creationId xmlns:a16="http://schemas.microsoft.com/office/drawing/2014/main" id="{9BDEFD69-22D1-41D5-A63D-732867672F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137" y="5135001"/>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a:extLst>
              <a:ext uri="{FF2B5EF4-FFF2-40B4-BE49-F238E27FC236}">
                <a16:creationId xmlns:a16="http://schemas.microsoft.com/office/drawing/2014/main" id="{8E76AD92-BD5F-4912-B9BB-10A88AF370E7}"/>
              </a:ext>
            </a:extLst>
          </p:cNvPr>
          <p:cNvSpPr>
            <a:spLocks noGrp="1" noChangeArrowheads="1"/>
          </p:cNvSpPr>
          <p:nvPr>
            <p:ph type="title"/>
          </p:nvPr>
        </p:nvSpPr>
        <p:spPr>
          <a:xfrm>
            <a:off x="914400" y="244475"/>
            <a:ext cx="7772400" cy="1431925"/>
          </a:xfrm>
        </p:spPr>
        <p:txBody>
          <a:bodyPr/>
          <a:lstStyle/>
          <a:p>
            <a:pPr eaLnBrk="1" hangingPunct="1">
              <a:defRPr/>
            </a:pPr>
            <a:r>
              <a:rPr lang="el-GR" dirty="0"/>
              <a:t>Βρογχική </a:t>
            </a:r>
            <a:r>
              <a:rPr lang="el-GR" dirty="0" err="1"/>
              <a:t>υπεραντιδραστικότητα</a:t>
            </a:r>
            <a:endParaRPr lang="en-GB" dirty="0"/>
          </a:p>
        </p:txBody>
      </p:sp>
      <p:sp>
        <p:nvSpPr>
          <p:cNvPr id="29699" name="Rectangle 1027">
            <a:extLst>
              <a:ext uri="{FF2B5EF4-FFF2-40B4-BE49-F238E27FC236}">
                <a16:creationId xmlns:a16="http://schemas.microsoft.com/office/drawing/2014/main" id="{E8DD215E-56CD-4C72-BC8C-46E8292CE20A}"/>
              </a:ext>
            </a:extLst>
          </p:cNvPr>
          <p:cNvSpPr>
            <a:spLocks noGrp="1" noChangeArrowheads="1"/>
          </p:cNvSpPr>
          <p:nvPr>
            <p:ph type="body" idx="1"/>
          </p:nvPr>
        </p:nvSpPr>
        <p:spPr/>
        <p:txBody>
          <a:bodyPr/>
          <a:lstStyle/>
          <a:p>
            <a:pPr marL="609600" indent="-609600" eaLnBrk="1" hangingPunct="1">
              <a:lnSpc>
                <a:spcPct val="90000"/>
              </a:lnSpc>
              <a:buFont typeface="Wingdings" panose="05000000000000000000" pitchFamily="2" charset="2"/>
              <a:buNone/>
              <a:defRPr/>
            </a:pPr>
            <a:r>
              <a:rPr lang="el-GR" b="1" i="1" dirty="0"/>
              <a:t>     Το μετρούμενο μέγεθος της </a:t>
            </a:r>
            <a:r>
              <a:rPr lang="en-GB" b="1" i="1" dirty="0"/>
              <a:t>BHR</a:t>
            </a:r>
            <a:r>
              <a:rPr lang="el-GR" b="1" i="1" dirty="0"/>
              <a:t> αντανακλά έμμεσα το μέγεθος της βρογχικής βλάβης στο άσθμα</a:t>
            </a:r>
          </a:p>
          <a:p>
            <a:pPr marL="609600" indent="-609600" algn="ctr" eaLnBrk="1" hangingPunct="1">
              <a:lnSpc>
                <a:spcPct val="90000"/>
              </a:lnSpc>
              <a:buFont typeface="Wingdings" panose="05000000000000000000" pitchFamily="2" charset="2"/>
              <a:buNone/>
              <a:defRPr/>
            </a:pPr>
            <a:endParaRPr lang="el-GR" b="1" i="1" dirty="0"/>
          </a:p>
          <a:p>
            <a:pPr marL="609600" indent="-609600" eaLnBrk="1" hangingPunct="1">
              <a:lnSpc>
                <a:spcPct val="90000"/>
              </a:lnSpc>
              <a:buFontTx/>
              <a:buAutoNum type="arabicPeriod"/>
              <a:defRPr/>
            </a:pPr>
            <a:r>
              <a:rPr lang="en-US" sz="2100" dirty="0"/>
              <a:t>Official statement of the European Respiratory Society. Airway responsiveness. </a:t>
            </a:r>
          </a:p>
          <a:p>
            <a:pPr marL="609600" indent="-609600" eaLnBrk="1" hangingPunct="1">
              <a:lnSpc>
                <a:spcPct val="90000"/>
              </a:lnSpc>
              <a:buFontTx/>
              <a:buNone/>
              <a:defRPr/>
            </a:pPr>
            <a:r>
              <a:rPr lang="en-US" sz="2600" dirty="0"/>
              <a:t>     Eur Resp J 1993</a:t>
            </a:r>
          </a:p>
          <a:p>
            <a:pPr marL="609600" indent="-609600" eaLnBrk="1" hangingPunct="1">
              <a:lnSpc>
                <a:spcPct val="90000"/>
              </a:lnSpc>
              <a:buFontTx/>
              <a:buNone/>
              <a:defRPr/>
            </a:pPr>
            <a:r>
              <a:rPr lang="en-US" sz="2100" dirty="0"/>
              <a:t>2.   Guidelines for methacholine and exercise challenge tests.</a:t>
            </a:r>
          </a:p>
          <a:p>
            <a:pPr marL="609600" indent="-609600" eaLnBrk="1" hangingPunct="1">
              <a:lnSpc>
                <a:spcPct val="90000"/>
              </a:lnSpc>
              <a:buFontTx/>
              <a:buNone/>
              <a:defRPr/>
            </a:pPr>
            <a:r>
              <a:rPr lang="en-US" sz="2100" dirty="0"/>
              <a:t>      </a:t>
            </a:r>
            <a:r>
              <a:rPr lang="en-US" sz="2600" dirty="0"/>
              <a:t>Am J Resp </a:t>
            </a:r>
            <a:r>
              <a:rPr lang="en-US" sz="2600" dirty="0" err="1"/>
              <a:t>Crit</a:t>
            </a:r>
            <a:r>
              <a:rPr lang="en-US" sz="2600" dirty="0"/>
              <a:t> Care Med 2000</a:t>
            </a:r>
          </a:p>
          <a:p>
            <a:pPr marL="609600" indent="-609600" eaLnBrk="1" hangingPunct="1">
              <a:lnSpc>
                <a:spcPct val="90000"/>
              </a:lnSpc>
              <a:buFontTx/>
              <a:buAutoNum type="arabicPeriod"/>
              <a:defRPr/>
            </a:pPr>
            <a:endParaRPr lang="en-GB" sz="2100" dirty="0"/>
          </a:p>
        </p:txBody>
      </p:sp>
      <p:pic>
        <p:nvPicPr>
          <p:cNvPr id="2" name="Recorded Sound">
            <a:hlinkClick r:id="" action="ppaction://media"/>
            <a:extLst>
              <a:ext uri="{FF2B5EF4-FFF2-40B4-BE49-F238E27FC236}">
                <a16:creationId xmlns:a16="http://schemas.microsoft.com/office/drawing/2014/main" id="{792C80C6-15D9-4093-B84F-762B24D6ED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96336" y="5661248"/>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87F37CCD-C598-4EB1-80FF-E7DE88B3F11A}"/>
              </a:ext>
            </a:extLst>
          </p:cNvPr>
          <p:cNvSpPr>
            <a:spLocks noGrp="1" noChangeArrowheads="1"/>
          </p:cNvSpPr>
          <p:nvPr>
            <p:ph type="title"/>
          </p:nvPr>
        </p:nvSpPr>
        <p:spPr/>
        <p:txBody>
          <a:bodyPr/>
          <a:lstStyle/>
          <a:p>
            <a:pPr eaLnBrk="1" hangingPunct="1">
              <a:defRPr/>
            </a:pPr>
            <a:r>
              <a:rPr lang="el-GR"/>
              <a:t>Βρογχική υπεραντιδραστικότητα</a:t>
            </a:r>
            <a:endParaRPr lang="en-GB"/>
          </a:p>
        </p:txBody>
      </p:sp>
      <p:sp>
        <p:nvSpPr>
          <p:cNvPr id="167939" name="Rectangle 3">
            <a:extLst>
              <a:ext uri="{FF2B5EF4-FFF2-40B4-BE49-F238E27FC236}">
                <a16:creationId xmlns:a16="http://schemas.microsoft.com/office/drawing/2014/main" id="{A5D2D447-023C-4CEC-9CDF-67934A17139E}"/>
              </a:ext>
            </a:extLst>
          </p:cNvPr>
          <p:cNvSpPr>
            <a:spLocks noGrp="1" noChangeArrowheads="1"/>
          </p:cNvSpPr>
          <p:nvPr>
            <p:ph type="body" sz="half" idx="1"/>
          </p:nvPr>
        </p:nvSpPr>
        <p:spPr>
          <a:xfrm>
            <a:off x="1476375" y="2205038"/>
            <a:ext cx="3556000" cy="3671887"/>
          </a:xfrm>
          <a:effectLst>
            <a:outerShdw sy="50000" rotWithShape="0">
              <a:schemeClr val="bg2"/>
            </a:outerShdw>
          </a:effectLst>
        </p:spPr>
        <p:txBody>
          <a:bodyPr/>
          <a:lstStyle/>
          <a:p>
            <a:pPr eaLnBrk="1" hangingPunct="1">
              <a:defRPr/>
            </a:pPr>
            <a:r>
              <a:rPr lang="el-GR" sz="3500">
                <a:solidFill>
                  <a:srgbClr val="FF0000"/>
                </a:solidFill>
              </a:rPr>
              <a:t>Υψηλή</a:t>
            </a:r>
            <a:r>
              <a:rPr lang="en-GB" sz="3500">
                <a:solidFill>
                  <a:srgbClr val="FF0000"/>
                </a:solidFill>
              </a:rPr>
              <a:t> </a:t>
            </a:r>
            <a:r>
              <a:rPr lang="el-GR" sz="3500">
                <a:solidFill>
                  <a:srgbClr val="FF0000"/>
                </a:solidFill>
              </a:rPr>
              <a:t>τιμή</a:t>
            </a:r>
            <a:r>
              <a:rPr lang="el-GR" sz="3500"/>
              <a:t> </a:t>
            </a:r>
            <a:r>
              <a:rPr lang="en-US" sz="3000"/>
              <a:t>PD</a:t>
            </a:r>
            <a:r>
              <a:rPr lang="en-US" sz="3000" baseline="-25000"/>
              <a:t>20</a:t>
            </a:r>
            <a:r>
              <a:rPr lang="el-GR" sz="3000"/>
              <a:t> ή </a:t>
            </a:r>
            <a:r>
              <a:rPr lang="en-US" sz="3000"/>
              <a:t>PC</a:t>
            </a:r>
            <a:r>
              <a:rPr lang="en-US" sz="3000" baseline="-25000"/>
              <a:t>20</a:t>
            </a:r>
            <a:r>
              <a:rPr lang="el-GR" sz="3500"/>
              <a:t>  </a:t>
            </a:r>
          </a:p>
          <a:p>
            <a:pPr eaLnBrk="1" hangingPunct="1">
              <a:defRPr/>
            </a:pPr>
            <a:r>
              <a:rPr lang="el-GR" sz="3500" b="1"/>
              <a:t>Χαμηλή</a:t>
            </a:r>
            <a:r>
              <a:rPr lang="el-GR" sz="3500"/>
              <a:t> </a:t>
            </a:r>
            <a:r>
              <a:rPr lang="en-US" sz="3500"/>
              <a:t>BHR </a:t>
            </a:r>
            <a:r>
              <a:rPr lang="el-GR" sz="3500"/>
              <a:t> </a:t>
            </a:r>
            <a:endParaRPr lang="en-US" sz="3500"/>
          </a:p>
          <a:p>
            <a:pPr eaLnBrk="1" hangingPunct="1">
              <a:buFont typeface="Wingdings" panose="05000000000000000000" pitchFamily="2" charset="2"/>
              <a:buNone/>
              <a:defRPr/>
            </a:pPr>
            <a:endParaRPr lang="el-GR" sz="3500"/>
          </a:p>
          <a:p>
            <a:pPr eaLnBrk="1" hangingPunct="1">
              <a:buFont typeface="Wingdings" panose="05000000000000000000" pitchFamily="2" charset="2"/>
              <a:buNone/>
              <a:defRPr/>
            </a:pPr>
            <a:r>
              <a:rPr lang="el-GR" sz="3500"/>
              <a:t>Ελαφρότερη ασθματική κατάσταση</a:t>
            </a:r>
            <a:endParaRPr lang="en-GB" sz="3500"/>
          </a:p>
        </p:txBody>
      </p:sp>
      <p:sp>
        <p:nvSpPr>
          <p:cNvPr id="167940" name="Rectangle 4">
            <a:extLst>
              <a:ext uri="{FF2B5EF4-FFF2-40B4-BE49-F238E27FC236}">
                <a16:creationId xmlns:a16="http://schemas.microsoft.com/office/drawing/2014/main" id="{4D2D8ECF-C225-447A-BE24-FCD8AA256C60}"/>
              </a:ext>
            </a:extLst>
          </p:cNvPr>
          <p:cNvSpPr>
            <a:spLocks noGrp="1" noChangeArrowheads="1"/>
          </p:cNvSpPr>
          <p:nvPr>
            <p:ph type="body" sz="half" idx="2"/>
          </p:nvPr>
        </p:nvSpPr>
        <p:spPr>
          <a:xfrm>
            <a:off x="4805363" y="2166938"/>
            <a:ext cx="3729037" cy="3659187"/>
          </a:xfrm>
          <a:effectLst>
            <a:outerShdw sy="50000" rotWithShape="0">
              <a:schemeClr val="bg2"/>
            </a:outerShdw>
          </a:effectLst>
        </p:spPr>
        <p:txBody>
          <a:bodyPr/>
          <a:lstStyle/>
          <a:p>
            <a:pPr eaLnBrk="1" hangingPunct="1">
              <a:defRPr/>
            </a:pPr>
            <a:r>
              <a:rPr lang="el-GR" sz="3500" b="1"/>
              <a:t>Χαμηλή τιμή </a:t>
            </a:r>
            <a:r>
              <a:rPr lang="en-US" sz="3000"/>
              <a:t>PD</a:t>
            </a:r>
            <a:r>
              <a:rPr lang="en-US" sz="3000" baseline="-25000"/>
              <a:t>20</a:t>
            </a:r>
            <a:r>
              <a:rPr lang="el-GR" sz="3000"/>
              <a:t> ή </a:t>
            </a:r>
            <a:r>
              <a:rPr lang="en-US" sz="3000"/>
              <a:t>PC</a:t>
            </a:r>
            <a:r>
              <a:rPr lang="en-US" sz="3000" baseline="-25000"/>
              <a:t>20</a:t>
            </a:r>
            <a:r>
              <a:rPr lang="el-GR" sz="3500"/>
              <a:t>  </a:t>
            </a:r>
          </a:p>
          <a:p>
            <a:pPr eaLnBrk="1" hangingPunct="1">
              <a:defRPr/>
            </a:pPr>
            <a:r>
              <a:rPr lang="el-GR" sz="3500">
                <a:solidFill>
                  <a:srgbClr val="FF0000"/>
                </a:solidFill>
              </a:rPr>
              <a:t>Υψηλή  </a:t>
            </a:r>
            <a:r>
              <a:rPr lang="en-US" sz="3500"/>
              <a:t>BHR</a:t>
            </a:r>
            <a:r>
              <a:rPr lang="el-GR" sz="3500"/>
              <a:t>  </a:t>
            </a:r>
          </a:p>
          <a:p>
            <a:pPr eaLnBrk="1" hangingPunct="1">
              <a:buFont typeface="Wingdings" panose="05000000000000000000" pitchFamily="2" charset="2"/>
              <a:buNone/>
              <a:defRPr/>
            </a:pPr>
            <a:endParaRPr lang="el-GR" sz="3500"/>
          </a:p>
          <a:p>
            <a:pPr eaLnBrk="1" hangingPunct="1">
              <a:buFont typeface="Wingdings" panose="05000000000000000000" pitchFamily="2" charset="2"/>
              <a:buNone/>
              <a:defRPr/>
            </a:pPr>
            <a:r>
              <a:rPr lang="el-GR" sz="3500"/>
              <a:t>Σοβαρότερη ασθματική κατάσταση</a:t>
            </a:r>
            <a:endParaRPr lang="en-GB" sz="3500"/>
          </a:p>
        </p:txBody>
      </p:sp>
      <p:pic>
        <p:nvPicPr>
          <p:cNvPr id="2" name="Recorded Sound">
            <a:hlinkClick r:id="" action="ppaction://media"/>
            <a:extLst>
              <a:ext uri="{FF2B5EF4-FFF2-40B4-BE49-F238E27FC236}">
                <a16:creationId xmlns:a16="http://schemas.microsoft.com/office/drawing/2014/main" id="{9434CA15-0134-443E-9A0F-A8C7AB48E9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5050" y="5794473"/>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A654817-53AC-4A40-BEF4-11BB5365EB05}"/>
              </a:ext>
            </a:extLst>
          </p:cNvPr>
          <p:cNvSpPr>
            <a:spLocks noGrp="1" noChangeArrowheads="1"/>
          </p:cNvSpPr>
          <p:nvPr>
            <p:ph type="title"/>
          </p:nvPr>
        </p:nvSpPr>
        <p:spPr/>
        <p:txBody>
          <a:bodyPr/>
          <a:lstStyle/>
          <a:p>
            <a:pPr eaLnBrk="1" hangingPunct="1">
              <a:defRPr/>
            </a:pPr>
            <a:r>
              <a:rPr lang="en-GB"/>
              <a:t>A</a:t>
            </a:r>
            <a:r>
              <a:rPr lang="el-GR"/>
              <a:t>σθμα και </a:t>
            </a:r>
            <a:r>
              <a:rPr lang="en-GB"/>
              <a:t>BHR</a:t>
            </a:r>
            <a:endParaRPr lang="el-GR"/>
          </a:p>
        </p:txBody>
      </p:sp>
      <p:sp>
        <p:nvSpPr>
          <p:cNvPr id="31747" name="Rectangle 4">
            <a:extLst>
              <a:ext uri="{FF2B5EF4-FFF2-40B4-BE49-F238E27FC236}">
                <a16:creationId xmlns:a16="http://schemas.microsoft.com/office/drawing/2014/main" id="{23719074-F9C6-46CE-8A98-1765858E5620}"/>
              </a:ext>
            </a:extLst>
          </p:cNvPr>
          <p:cNvSpPr>
            <a:spLocks noGrp="1" noChangeArrowheads="1"/>
          </p:cNvSpPr>
          <p:nvPr>
            <p:ph type="body" idx="1"/>
          </p:nvPr>
        </p:nvSpPr>
        <p:spPr>
          <a:xfrm>
            <a:off x="1331913" y="1700213"/>
            <a:ext cx="7010400" cy="4176712"/>
          </a:xfrm>
        </p:spPr>
        <p:txBody>
          <a:bodyPr/>
          <a:lstStyle/>
          <a:p>
            <a:pPr eaLnBrk="1" hangingPunct="1">
              <a:lnSpc>
                <a:spcPct val="90000"/>
              </a:lnSpc>
              <a:defRPr/>
            </a:pPr>
            <a:r>
              <a:rPr lang="en-GB"/>
              <a:t>H</a:t>
            </a:r>
            <a:r>
              <a:rPr lang="el-GR"/>
              <a:t> </a:t>
            </a:r>
            <a:r>
              <a:rPr lang="en-GB"/>
              <a:t>BHR</a:t>
            </a:r>
            <a:r>
              <a:rPr lang="el-GR"/>
              <a:t> βασικό χαρακτηριστικό του άσθματος  </a:t>
            </a:r>
          </a:p>
          <a:p>
            <a:pPr eaLnBrk="1" hangingPunct="1">
              <a:lnSpc>
                <a:spcPct val="90000"/>
              </a:lnSpc>
              <a:defRPr/>
            </a:pPr>
            <a:r>
              <a:rPr lang="el-GR"/>
              <a:t>Δεν είναι συνώνυμη με το άσθμα  </a:t>
            </a:r>
          </a:p>
          <a:p>
            <a:pPr eaLnBrk="1" hangingPunct="1">
              <a:lnSpc>
                <a:spcPct val="105000"/>
              </a:lnSpc>
              <a:spcBef>
                <a:spcPct val="5000"/>
              </a:spcBef>
              <a:spcAft>
                <a:spcPct val="60000"/>
              </a:spcAft>
              <a:defRPr/>
            </a:pPr>
            <a:r>
              <a:rPr lang="el-GR"/>
              <a:t>Προσοχή στην αξιολόγηση των αποτελεσμάτων ως προς την κλινική σημασία της αυξημένης </a:t>
            </a:r>
            <a:r>
              <a:rPr lang="en-GB"/>
              <a:t>BHR</a:t>
            </a:r>
            <a:br>
              <a:rPr lang="el-GR"/>
            </a:br>
            <a:endParaRPr lang="el-GR"/>
          </a:p>
        </p:txBody>
      </p:sp>
      <p:pic>
        <p:nvPicPr>
          <p:cNvPr id="2" name="Recorded Sound">
            <a:hlinkClick r:id="" action="ppaction://media"/>
            <a:extLst>
              <a:ext uri="{FF2B5EF4-FFF2-40B4-BE49-F238E27FC236}">
                <a16:creationId xmlns:a16="http://schemas.microsoft.com/office/drawing/2014/main" id="{A31FF3C2-C4EF-4317-BE1F-9D5E919C17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07287" y="5572125"/>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E48618A0-9A07-4723-A82A-3D4AB097803B}"/>
              </a:ext>
            </a:extLst>
          </p:cNvPr>
          <p:cNvSpPr>
            <a:spLocks noGrp="1" noChangeArrowheads="1"/>
          </p:cNvSpPr>
          <p:nvPr>
            <p:ph type="title"/>
          </p:nvPr>
        </p:nvSpPr>
        <p:spPr>
          <a:xfrm>
            <a:off x="1468438" y="60325"/>
            <a:ext cx="7493000" cy="1616075"/>
          </a:xfrm>
        </p:spPr>
        <p:txBody>
          <a:bodyPr/>
          <a:lstStyle/>
          <a:p>
            <a:pPr eaLnBrk="1" hangingPunct="1">
              <a:defRPr/>
            </a:pPr>
            <a:r>
              <a:rPr lang="en-US" sz="2900" dirty="0">
                <a:solidFill>
                  <a:srgbClr val="F7F9FF"/>
                </a:solidFill>
              </a:rPr>
              <a:t> </a:t>
            </a:r>
            <a:r>
              <a:rPr lang="el-GR" sz="3800" dirty="0"/>
              <a:t>Θετική πρόκληση με </a:t>
            </a:r>
            <a:r>
              <a:rPr lang="el-GR" sz="3800" dirty="0" err="1"/>
              <a:t>μεταχολίνη</a:t>
            </a:r>
            <a:r>
              <a:rPr lang="el-GR" sz="3400" dirty="0"/>
              <a:t>  </a:t>
            </a:r>
            <a:br>
              <a:rPr lang="el-GR" sz="3400" dirty="0"/>
            </a:br>
            <a:endParaRPr lang="en-GB" sz="2900" dirty="0"/>
          </a:p>
        </p:txBody>
      </p:sp>
      <p:sp>
        <p:nvSpPr>
          <p:cNvPr id="34819" name="Rectangle 3">
            <a:extLst>
              <a:ext uri="{FF2B5EF4-FFF2-40B4-BE49-F238E27FC236}">
                <a16:creationId xmlns:a16="http://schemas.microsoft.com/office/drawing/2014/main" id="{BC968C57-2B55-4110-872E-E47FEACFB992}"/>
              </a:ext>
            </a:extLst>
          </p:cNvPr>
          <p:cNvSpPr>
            <a:spLocks noGrp="1" noChangeArrowheads="1"/>
          </p:cNvSpPr>
          <p:nvPr>
            <p:ph type="body" idx="1"/>
          </p:nvPr>
        </p:nvSpPr>
        <p:spPr>
          <a:xfrm>
            <a:off x="838200" y="1562100"/>
            <a:ext cx="4181475" cy="3886200"/>
          </a:xfrm>
        </p:spPr>
        <p:txBody>
          <a:bodyPr/>
          <a:lstStyle/>
          <a:p>
            <a:pPr eaLnBrk="1" hangingPunct="1">
              <a:lnSpc>
                <a:spcPct val="90000"/>
              </a:lnSpc>
              <a:defRPr/>
            </a:pPr>
            <a:r>
              <a:rPr lang="el-GR" b="1"/>
              <a:t>Ασθμα</a:t>
            </a:r>
          </a:p>
          <a:p>
            <a:pPr eaLnBrk="1" hangingPunct="1">
              <a:lnSpc>
                <a:spcPct val="90000"/>
              </a:lnSpc>
              <a:defRPr/>
            </a:pPr>
            <a:r>
              <a:rPr lang="el-GR" sz="2600"/>
              <a:t>Αλλεγική ρινίτις </a:t>
            </a:r>
            <a:endParaRPr lang="en-US" sz="2600"/>
          </a:p>
          <a:p>
            <a:pPr eaLnBrk="1" hangingPunct="1">
              <a:lnSpc>
                <a:spcPct val="90000"/>
              </a:lnSpc>
              <a:buFont typeface="Wingdings" panose="05000000000000000000" pitchFamily="2" charset="2"/>
              <a:buNone/>
              <a:defRPr/>
            </a:pPr>
            <a:r>
              <a:rPr lang="el-GR" sz="2600"/>
              <a:t>(30% των πασχόντων)</a:t>
            </a:r>
          </a:p>
          <a:p>
            <a:pPr eaLnBrk="1" hangingPunct="1">
              <a:lnSpc>
                <a:spcPct val="90000"/>
              </a:lnSpc>
              <a:defRPr/>
            </a:pPr>
            <a:r>
              <a:rPr lang="el-GR" sz="2600"/>
              <a:t>Χρόνια βρογχίτιδα </a:t>
            </a:r>
            <a:endParaRPr lang="en-US" sz="2600"/>
          </a:p>
          <a:p>
            <a:pPr eaLnBrk="1" hangingPunct="1">
              <a:lnSpc>
                <a:spcPct val="90000"/>
              </a:lnSpc>
              <a:defRPr/>
            </a:pPr>
            <a:r>
              <a:rPr lang="en-US" sz="2600"/>
              <a:t>COPD</a:t>
            </a:r>
            <a:r>
              <a:rPr lang="el-GR" sz="2600"/>
              <a:t> (βρογχική απόφραξη)</a:t>
            </a:r>
          </a:p>
          <a:p>
            <a:pPr eaLnBrk="1" hangingPunct="1">
              <a:lnSpc>
                <a:spcPct val="90000"/>
              </a:lnSpc>
              <a:defRPr/>
            </a:pPr>
            <a:r>
              <a:rPr lang="el-GR" sz="2600"/>
              <a:t>Αναπνευστ. Λοιμώξεις</a:t>
            </a:r>
          </a:p>
          <a:p>
            <a:pPr eaLnBrk="1" hangingPunct="1">
              <a:lnSpc>
                <a:spcPct val="90000"/>
              </a:lnSpc>
              <a:defRPr/>
            </a:pPr>
            <a:r>
              <a:rPr lang="el-GR" sz="2600"/>
              <a:t>Αγγειϊτιδες  </a:t>
            </a:r>
          </a:p>
          <a:p>
            <a:pPr eaLnBrk="1" hangingPunct="1">
              <a:lnSpc>
                <a:spcPct val="90000"/>
              </a:lnSpc>
              <a:defRPr/>
            </a:pPr>
            <a:r>
              <a:rPr lang="el-GR" sz="2600"/>
              <a:t>Ενδοβρογχικές βλάβες</a:t>
            </a:r>
          </a:p>
          <a:p>
            <a:pPr eaLnBrk="1" hangingPunct="1">
              <a:lnSpc>
                <a:spcPct val="90000"/>
              </a:lnSpc>
              <a:defRPr/>
            </a:pPr>
            <a:r>
              <a:rPr lang="el-GR" sz="2600"/>
              <a:t>Ενδοβρογχική σαρκοείδωση</a:t>
            </a:r>
            <a:endParaRPr lang="en-US" sz="2600">
              <a:solidFill>
                <a:srgbClr val="FFFF00"/>
              </a:solidFill>
            </a:endParaRPr>
          </a:p>
          <a:p>
            <a:pPr eaLnBrk="1" hangingPunct="1">
              <a:lnSpc>
                <a:spcPct val="90000"/>
              </a:lnSpc>
              <a:buFont typeface="Wingdings" panose="05000000000000000000" pitchFamily="2" charset="2"/>
              <a:buNone/>
              <a:defRPr/>
            </a:pPr>
            <a:r>
              <a:rPr lang="en-GB" sz="2100" b="1">
                <a:solidFill>
                  <a:srgbClr val="FFFF00"/>
                </a:solidFill>
              </a:rPr>
              <a:t>                                                                             </a:t>
            </a:r>
          </a:p>
        </p:txBody>
      </p:sp>
      <p:graphicFrame>
        <p:nvGraphicFramePr>
          <p:cNvPr id="400388" name="Group 4">
            <a:extLst>
              <a:ext uri="{FF2B5EF4-FFF2-40B4-BE49-F238E27FC236}">
                <a16:creationId xmlns:a16="http://schemas.microsoft.com/office/drawing/2014/main" id="{A3C61081-8F59-4075-AD11-69793F7DCA31}"/>
              </a:ext>
            </a:extLst>
          </p:cNvPr>
          <p:cNvGraphicFramePr>
            <a:graphicFrameLocks noGrp="1"/>
          </p:cNvGraphicFramePr>
          <p:nvPr/>
        </p:nvGraphicFramePr>
        <p:xfrm>
          <a:off x="4741863" y="1981200"/>
          <a:ext cx="4064000" cy="3657600"/>
        </p:xfrm>
        <a:graphic>
          <a:graphicData uri="http://schemas.openxmlformats.org/drawingml/2006/table">
            <a:tbl>
              <a:tblPr/>
              <a:tblGrid>
                <a:gridCol w="4064000">
                  <a:extLst>
                    <a:ext uri="{9D8B030D-6E8A-4147-A177-3AD203B41FA5}">
                      <a16:colId xmlns:a16="http://schemas.microsoft.com/office/drawing/2014/main" val="20000"/>
                    </a:ext>
                  </a:extLst>
                </a:gridCol>
              </a:tblGrid>
              <a:tr h="3657600">
                <a:tc>
                  <a:txBody>
                    <a:bodyPr/>
                    <a:lstStyle/>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
                        <a:tabLst/>
                      </a:pPr>
                      <a:r>
                        <a:rPr kumimoji="0" lang="en-US" sz="2600" b="0" i="0" u="none" strike="noStrike" cap="none" normalizeH="0" baseline="0">
                          <a:ln>
                            <a:noFill/>
                          </a:ln>
                          <a:solidFill>
                            <a:schemeClr val="tx2"/>
                          </a:solidFill>
                          <a:effectLst/>
                          <a:latin typeface="Arial" pitchFamily="34" charset="0"/>
                        </a:rPr>
                        <a:t> </a:t>
                      </a:r>
                      <a:r>
                        <a:rPr kumimoji="0" lang="el-GR" sz="2600" b="0" i="0" u="none" strike="noStrike" cap="none" normalizeH="0" baseline="0">
                          <a:ln>
                            <a:noFill/>
                          </a:ln>
                          <a:solidFill>
                            <a:schemeClr val="tx2"/>
                          </a:solidFill>
                          <a:effectLst/>
                          <a:latin typeface="Arial" pitchFamily="34" charset="0"/>
                        </a:rPr>
                        <a:t>Έκθεση σε ερεθιστικές   ουσίες</a:t>
                      </a:r>
                      <a:endParaRPr kumimoji="0" lang="en-US" sz="2600" b="0" i="0" u="none" strike="noStrike" cap="none" normalizeH="0" baseline="0">
                        <a:ln>
                          <a:noFill/>
                        </a:ln>
                        <a:solidFill>
                          <a:schemeClr val="tx2"/>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
                        <a:tabLst/>
                      </a:pPr>
                      <a:r>
                        <a:rPr kumimoji="0" lang="en-US" sz="2600" b="0" i="0" u="none" strike="noStrike" cap="none" normalizeH="0" baseline="0">
                          <a:ln>
                            <a:noFill/>
                          </a:ln>
                          <a:solidFill>
                            <a:schemeClr val="tx2"/>
                          </a:solidFill>
                          <a:effectLst/>
                          <a:latin typeface="Arial" pitchFamily="34" charset="0"/>
                        </a:rPr>
                        <a:t> </a:t>
                      </a:r>
                      <a:r>
                        <a:rPr kumimoji="0" lang="el-GR" sz="2600" b="0" i="0" u="none" strike="noStrike" cap="none" normalizeH="0" baseline="0">
                          <a:ln>
                            <a:noFill/>
                          </a:ln>
                          <a:solidFill>
                            <a:schemeClr val="tx2"/>
                          </a:solidFill>
                          <a:effectLst/>
                          <a:latin typeface="Arial" pitchFamily="34" charset="0"/>
                        </a:rPr>
                        <a:t>Συμφορητική καρδιοπάθεια</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
                        <a:tabLst/>
                      </a:pPr>
                      <a:r>
                        <a:rPr kumimoji="0" lang="en-US" sz="2600" b="0" i="0" u="none" strike="noStrike" cap="none" normalizeH="0" baseline="0">
                          <a:ln>
                            <a:noFill/>
                          </a:ln>
                          <a:solidFill>
                            <a:schemeClr val="tx2"/>
                          </a:solidFill>
                          <a:effectLst/>
                          <a:latin typeface="Arial" pitchFamily="34" charset="0"/>
                        </a:rPr>
                        <a:t> </a:t>
                      </a:r>
                      <a:r>
                        <a:rPr kumimoji="0" lang="el-GR" sz="2600" b="0" i="0" u="none" strike="noStrike" cap="none" normalizeH="0" baseline="0">
                          <a:ln>
                            <a:noFill/>
                          </a:ln>
                          <a:solidFill>
                            <a:schemeClr val="tx2"/>
                          </a:solidFill>
                          <a:effectLst/>
                          <a:latin typeface="Arial" pitchFamily="34" charset="0"/>
                        </a:rPr>
                        <a:t>Κυστική ίνωση </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
                        <a:tabLst/>
                      </a:pPr>
                      <a:r>
                        <a:rPr kumimoji="0" lang="en-US" sz="2600" b="0" i="0" u="none" strike="noStrike" cap="none" normalizeH="0" baseline="0">
                          <a:ln>
                            <a:noFill/>
                          </a:ln>
                          <a:solidFill>
                            <a:schemeClr val="tx2"/>
                          </a:solidFill>
                          <a:effectLst/>
                          <a:latin typeface="Arial" pitchFamily="34" charset="0"/>
                        </a:rPr>
                        <a:t> </a:t>
                      </a:r>
                      <a:r>
                        <a:rPr kumimoji="0" lang="el-GR" sz="2600" b="0" i="0" u="none" strike="noStrike" cap="none" normalizeH="0" baseline="0">
                          <a:ln>
                            <a:noFill/>
                          </a:ln>
                          <a:solidFill>
                            <a:schemeClr val="tx2"/>
                          </a:solidFill>
                          <a:effectLst/>
                          <a:latin typeface="Arial" pitchFamily="34" charset="0"/>
                        </a:rPr>
                        <a:t>Βρογχιεκτασίες</a:t>
                      </a:r>
                    </a:p>
                    <a:p>
                      <a:pPr marL="0" marR="0" lvl="0" indent="0" algn="l" defTabSz="914400" rtl="0" eaLnBrk="1" fontAlgn="base" latinLnBrk="0" hangingPunct="1">
                        <a:lnSpc>
                          <a:spcPct val="100000"/>
                        </a:lnSpc>
                        <a:spcBef>
                          <a:spcPct val="20000"/>
                        </a:spcBef>
                        <a:spcAft>
                          <a:spcPct val="0"/>
                        </a:spcAft>
                        <a:buClr>
                          <a:schemeClr val="tx1"/>
                        </a:buClr>
                        <a:buSzPct val="70000"/>
                        <a:buFont typeface="Wingdings" pitchFamily="2" charset="2"/>
                        <a:buChar char="¢"/>
                        <a:tabLst/>
                      </a:pPr>
                      <a:r>
                        <a:rPr kumimoji="0" lang="el-GR" sz="2600" b="0" i="0" u="none" strike="noStrike" cap="none" normalizeH="0" baseline="0">
                          <a:ln>
                            <a:noFill/>
                          </a:ln>
                          <a:solidFill>
                            <a:schemeClr val="tx2"/>
                          </a:solidFill>
                          <a:effectLst/>
                          <a:latin typeface="Arial" pitchFamily="34" charset="0"/>
                        </a:rPr>
                        <a:t>Φυσιολογικά άτομα </a:t>
                      </a:r>
                      <a:r>
                        <a:rPr kumimoji="0" lang="el-GR" sz="2200" b="1" i="0" u="none" strike="noStrike" cap="none" normalizeH="0" baseline="0">
                          <a:ln>
                            <a:noFill/>
                          </a:ln>
                          <a:solidFill>
                            <a:schemeClr val="tx2"/>
                          </a:solidFill>
                          <a:effectLst/>
                          <a:latin typeface="Arial" pitchFamily="34" charset="0"/>
                          <a:ea typeface="Arial Unicode MS" pitchFamily="34" charset="-128"/>
                          <a:cs typeface="Arial Unicode MS" pitchFamily="34" charset="-128"/>
                        </a:rPr>
                        <a:t>∼</a:t>
                      </a:r>
                      <a:r>
                        <a:rPr kumimoji="0" lang="el-GR" sz="2200" b="1" i="0" u="none" strike="noStrike" cap="none" normalizeH="0" baseline="0">
                          <a:ln>
                            <a:noFill/>
                          </a:ln>
                          <a:solidFill>
                            <a:schemeClr val="tx2"/>
                          </a:solidFill>
                          <a:effectLst/>
                          <a:latin typeface="Arial" pitchFamily="34" charset="0"/>
                        </a:rPr>
                        <a:t> 7%</a:t>
                      </a:r>
                    </a:p>
                  </a:txBody>
                  <a:tcP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 name="Recorded Sound">
            <a:hlinkClick r:id="" action="ppaction://media"/>
            <a:extLst>
              <a:ext uri="{FF2B5EF4-FFF2-40B4-BE49-F238E27FC236}">
                <a16:creationId xmlns:a16="http://schemas.microsoft.com/office/drawing/2014/main" id="{091BEEDC-03C4-4968-83C7-D72CA4E8A1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5733256"/>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75E0C3E-E148-4964-ABB2-9EFA8416FE25}"/>
              </a:ext>
            </a:extLst>
          </p:cNvPr>
          <p:cNvSpPr>
            <a:spLocks noGrp="1" noChangeArrowheads="1"/>
          </p:cNvSpPr>
          <p:nvPr>
            <p:ph type="title"/>
          </p:nvPr>
        </p:nvSpPr>
        <p:spPr/>
        <p:txBody>
          <a:bodyPr/>
          <a:lstStyle/>
          <a:p>
            <a:pPr eaLnBrk="1" hangingPunct="1">
              <a:defRPr/>
            </a:pPr>
            <a:r>
              <a:rPr lang="el-GR"/>
              <a:t>Συμβολή της πρόκλησης με μεταχολίνη στη διάγνωση άσθματος</a:t>
            </a:r>
          </a:p>
        </p:txBody>
      </p:sp>
      <p:sp>
        <p:nvSpPr>
          <p:cNvPr id="35843" name="Rectangle 3">
            <a:extLst>
              <a:ext uri="{FF2B5EF4-FFF2-40B4-BE49-F238E27FC236}">
                <a16:creationId xmlns:a16="http://schemas.microsoft.com/office/drawing/2014/main" id="{6970B6B1-7CA0-42A4-92CB-3078F7B429FC}"/>
              </a:ext>
            </a:extLst>
          </p:cNvPr>
          <p:cNvSpPr>
            <a:spLocks noGrp="1" noChangeArrowheads="1"/>
          </p:cNvSpPr>
          <p:nvPr>
            <p:ph type="body" idx="1"/>
          </p:nvPr>
        </p:nvSpPr>
        <p:spPr>
          <a:xfrm>
            <a:off x="1084263" y="2209800"/>
            <a:ext cx="7772400" cy="4114800"/>
          </a:xfrm>
        </p:spPr>
        <p:txBody>
          <a:bodyPr/>
          <a:lstStyle/>
          <a:p>
            <a:pPr eaLnBrk="1" hangingPunct="1">
              <a:buFontTx/>
              <a:buNone/>
              <a:defRPr/>
            </a:pPr>
            <a:r>
              <a:rPr lang="el-GR" sz="3900" dirty="0"/>
              <a:t>   Μεγάλη η αξία της </a:t>
            </a:r>
            <a:r>
              <a:rPr lang="el-GR" sz="3900" dirty="0">
                <a:solidFill>
                  <a:srgbClr val="FF0000"/>
                </a:solidFill>
              </a:rPr>
              <a:t>αρνητικής  πρόκλησης</a:t>
            </a:r>
            <a:r>
              <a:rPr lang="el-GR" sz="3900" dirty="0"/>
              <a:t> στον αποκλεισμό του άσθματος (οι ασθματικοί παρουσιάζουν αρνητική πρόκληση με  </a:t>
            </a:r>
            <a:r>
              <a:rPr lang="el-GR" sz="3900" dirty="0" err="1"/>
              <a:t>μεταχολίνη</a:t>
            </a:r>
            <a:r>
              <a:rPr lang="el-GR" sz="3900" dirty="0"/>
              <a:t> σε </a:t>
            </a:r>
          </a:p>
          <a:p>
            <a:pPr eaLnBrk="1" hangingPunct="1">
              <a:buFontTx/>
              <a:buNone/>
              <a:defRPr/>
            </a:pPr>
            <a:r>
              <a:rPr lang="el-GR" sz="3900" dirty="0"/>
              <a:t>   &lt; 5%  των εξεταζόμενων)</a:t>
            </a:r>
            <a:endParaRPr lang="el-GR" dirty="0"/>
          </a:p>
        </p:txBody>
      </p:sp>
      <p:pic>
        <p:nvPicPr>
          <p:cNvPr id="2" name="Recorded Sound">
            <a:hlinkClick r:id="" action="ppaction://media"/>
            <a:extLst>
              <a:ext uri="{FF2B5EF4-FFF2-40B4-BE49-F238E27FC236}">
                <a16:creationId xmlns:a16="http://schemas.microsoft.com/office/drawing/2014/main" id="{917F01C3-7F78-4B7B-AB78-52CF9F669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9459" y="5877272"/>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9D46A2A1-6B32-4612-98ED-B9F7BB3374BC}"/>
              </a:ext>
            </a:extLst>
          </p:cNvPr>
          <p:cNvSpPr>
            <a:spLocks noGrp="1" noChangeArrowheads="1"/>
          </p:cNvSpPr>
          <p:nvPr>
            <p:ph type="title"/>
          </p:nvPr>
        </p:nvSpPr>
        <p:spPr>
          <a:xfrm>
            <a:off x="947738" y="457200"/>
            <a:ext cx="7772400" cy="1752600"/>
          </a:xfrm>
        </p:spPr>
        <p:txBody>
          <a:bodyPr/>
          <a:lstStyle/>
          <a:p>
            <a:pPr eaLnBrk="1" hangingPunct="1">
              <a:defRPr/>
            </a:pPr>
            <a:r>
              <a:rPr lang="en-US" sz="3400" dirty="0"/>
              <a:t> </a:t>
            </a:r>
            <a:br>
              <a:rPr lang="el-GR" dirty="0"/>
            </a:br>
            <a:r>
              <a:rPr lang="en-US" sz="2900" dirty="0"/>
              <a:t> </a:t>
            </a:r>
            <a:r>
              <a:rPr lang="el-GR" sz="2900" dirty="0"/>
              <a:t>ΑΣΘΜΑ  </a:t>
            </a:r>
            <a:r>
              <a:rPr lang="el-GR" dirty="0"/>
              <a:t> </a:t>
            </a:r>
            <a:br>
              <a:rPr lang="el-GR" dirty="0"/>
            </a:br>
            <a:r>
              <a:rPr lang="el-GR" dirty="0"/>
              <a:t>    </a:t>
            </a:r>
            <a:r>
              <a:rPr lang="el-GR" sz="3400" dirty="0"/>
              <a:t>ψευδώς </a:t>
            </a:r>
            <a:r>
              <a:rPr lang="el-GR" sz="2900" dirty="0"/>
              <a:t>αρνητική πρόκληση με </a:t>
            </a:r>
            <a:r>
              <a:rPr lang="el-GR" sz="2900" dirty="0" err="1"/>
              <a:t>μεταχολίνη</a:t>
            </a:r>
            <a:r>
              <a:rPr lang="en-US" sz="2900" dirty="0"/>
              <a:t>     </a:t>
            </a:r>
            <a:r>
              <a:rPr lang="en-US" dirty="0"/>
              <a:t> </a:t>
            </a:r>
            <a:r>
              <a:rPr lang="el-GR" dirty="0"/>
              <a:t> </a:t>
            </a:r>
            <a:br>
              <a:rPr lang="en-US" dirty="0"/>
            </a:br>
            <a:endParaRPr lang="en-GB" dirty="0"/>
          </a:p>
        </p:txBody>
      </p:sp>
      <p:sp>
        <p:nvSpPr>
          <p:cNvPr id="36867" name="Rectangle 3">
            <a:extLst>
              <a:ext uri="{FF2B5EF4-FFF2-40B4-BE49-F238E27FC236}">
                <a16:creationId xmlns:a16="http://schemas.microsoft.com/office/drawing/2014/main" id="{BC07821D-E473-45B6-AD4D-79E5A6138A27}"/>
              </a:ext>
            </a:extLst>
          </p:cNvPr>
          <p:cNvSpPr>
            <a:spLocks noGrp="1" noChangeArrowheads="1"/>
          </p:cNvSpPr>
          <p:nvPr>
            <p:ph type="body" idx="1"/>
          </p:nvPr>
        </p:nvSpPr>
        <p:spPr>
          <a:xfrm>
            <a:off x="1084263" y="2743200"/>
            <a:ext cx="7772400" cy="3352800"/>
          </a:xfrm>
        </p:spPr>
        <p:txBody>
          <a:bodyPr/>
          <a:lstStyle/>
          <a:p>
            <a:pPr eaLnBrk="1" hangingPunct="1">
              <a:defRPr/>
            </a:pPr>
            <a:r>
              <a:rPr lang="en-US" dirty="0">
                <a:ea typeface="Arial Unicode MS" pitchFamily="34" charset="-128"/>
                <a:cs typeface="Arial Unicode MS" pitchFamily="34" charset="-128"/>
              </a:rPr>
              <a:t>⇩BH</a:t>
            </a:r>
            <a:r>
              <a:rPr lang="en-US" dirty="0"/>
              <a:t>R</a:t>
            </a:r>
            <a:r>
              <a:rPr lang="el-GR" dirty="0"/>
              <a:t> λόγω </a:t>
            </a:r>
            <a:r>
              <a:rPr lang="el-GR" dirty="0" err="1"/>
              <a:t>αντι</a:t>
            </a:r>
            <a:r>
              <a:rPr lang="el-GR" dirty="0"/>
              <a:t>-φλεγμονώδους αγωγής</a:t>
            </a:r>
          </a:p>
          <a:p>
            <a:pPr eaLnBrk="1" hangingPunct="1">
              <a:defRPr/>
            </a:pPr>
            <a:r>
              <a:rPr lang="el-GR" dirty="0"/>
              <a:t>Σε ασθενείς με εποχιακό άσθμα εκτός εποχής</a:t>
            </a:r>
          </a:p>
          <a:p>
            <a:pPr eaLnBrk="1" hangingPunct="1">
              <a:defRPr/>
            </a:pPr>
            <a:r>
              <a:rPr lang="el-GR" dirty="0"/>
              <a:t>Μικρός αριθμός ασθενών με επαγγελματικό άσθμα που αντιδρούν μόνο σε συγκεκριμένο παράγοντα</a:t>
            </a:r>
            <a:endParaRPr lang="en-GB" dirty="0"/>
          </a:p>
        </p:txBody>
      </p:sp>
      <p:pic>
        <p:nvPicPr>
          <p:cNvPr id="2" name="Recorded Sound">
            <a:hlinkClick r:id="" action="ppaction://media"/>
            <a:extLst>
              <a:ext uri="{FF2B5EF4-FFF2-40B4-BE49-F238E27FC236}">
                <a16:creationId xmlns:a16="http://schemas.microsoft.com/office/drawing/2014/main" id="{259E92CA-10BC-43FF-BC42-3AC1527BC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8138" y="5798412"/>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DFBA0F5C-98FB-4CE6-9766-54324E54DA75}"/>
              </a:ext>
            </a:extLst>
          </p:cNvPr>
          <p:cNvSpPr>
            <a:spLocks noGrp="1" noChangeArrowheads="1"/>
          </p:cNvSpPr>
          <p:nvPr>
            <p:ph type="title"/>
          </p:nvPr>
        </p:nvSpPr>
        <p:spPr>
          <a:xfrm>
            <a:off x="323850" y="0"/>
            <a:ext cx="8510588" cy="1223963"/>
          </a:xfrm>
        </p:spPr>
        <p:txBody>
          <a:bodyPr/>
          <a:lstStyle/>
          <a:p>
            <a:pPr eaLnBrk="1" hangingPunct="1">
              <a:defRPr/>
            </a:pPr>
            <a:r>
              <a:rPr lang="el-GR" dirty="0"/>
              <a:t>Άσθμα από άσκηση</a:t>
            </a:r>
          </a:p>
        </p:txBody>
      </p:sp>
      <p:sp>
        <p:nvSpPr>
          <p:cNvPr id="39939" name="Rectangle 3">
            <a:extLst>
              <a:ext uri="{FF2B5EF4-FFF2-40B4-BE49-F238E27FC236}">
                <a16:creationId xmlns:a16="http://schemas.microsoft.com/office/drawing/2014/main" id="{76DA72D4-F13C-4061-B870-DDE79F7FC02A}"/>
              </a:ext>
            </a:extLst>
          </p:cNvPr>
          <p:cNvSpPr>
            <a:spLocks noGrp="1" noChangeArrowheads="1"/>
          </p:cNvSpPr>
          <p:nvPr>
            <p:ph type="body" idx="1"/>
          </p:nvPr>
        </p:nvSpPr>
        <p:spPr>
          <a:xfrm>
            <a:off x="468313" y="1052513"/>
            <a:ext cx="8235950" cy="5040312"/>
          </a:xfrm>
        </p:spPr>
        <p:txBody>
          <a:bodyPr/>
          <a:lstStyle/>
          <a:p>
            <a:pPr eaLnBrk="1" hangingPunct="1">
              <a:defRPr/>
            </a:pPr>
            <a:r>
              <a:rPr lang="el-GR" dirty="0"/>
              <a:t>Σημαντική η διερεύνηση σε άτομα που αναφέρουν συμπτώματα αλλά δεν έχουν άλλα στοιχεία ενδεικτικά άσθματος</a:t>
            </a:r>
          </a:p>
          <a:p>
            <a:pPr eaLnBrk="1" hangingPunct="1">
              <a:defRPr/>
            </a:pPr>
            <a:r>
              <a:rPr lang="el-GR" dirty="0"/>
              <a:t>Θετική η αντίδραση αν η πτώση</a:t>
            </a:r>
            <a:r>
              <a:rPr lang="en-GB" dirty="0"/>
              <a:t> FEV1</a:t>
            </a:r>
            <a:r>
              <a:rPr lang="el-GR" dirty="0"/>
              <a:t>&gt;10%</a:t>
            </a:r>
          </a:p>
          <a:p>
            <a:pPr eaLnBrk="1" hangingPunct="1">
              <a:defRPr/>
            </a:pPr>
            <a:r>
              <a:rPr lang="el-GR" dirty="0"/>
              <a:t>Μεγάλος αριθμός παιδιών και νέων ενηλίκων</a:t>
            </a:r>
          </a:p>
          <a:p>
            <a:pPr eaLnBrk="1" hangingPunct="1">
              <a:defRPr/>
            </a:pPr>
            <a:r>
              <a:rPr lang="el-GR" dirty="0"/>
              <a:t>Άμεση αντίδραση ή διττή (άμεση και καθυστερημένη)</a:t>
            </a:r>
          </a:p>
          <a:p>
            <a:pPr eaLnBrk="1" hangingPunct="1">
              <a:defRPr/>
            </a:pPr>
            <a:r>
              <a:rPr lang="el-GR" dirty="0"/>
              <a:t>Έκκριση μεσολαβητών της υπερευαισθησίας</a:t>
            </a:r>
          </a:p>
        </p:txBody>
      </p:sp>
      <p:pic>
        <p:nvPicPr>
          <p:cNvPr id="2" name="Recorded Sound">
            <a:hlinkClick r:id="" action="ppaction://media"/>
            <a:extLst>
              <a:ext uri="{FF2B5EF4-FFF2-40B4-BE49-F238E27FC236}">
                <a16:creationId xmlns:a16="http://schemas.microsoft.com/office/drawing/2014/main" id="{77028EEB-94C8-43CD-994E-5675E1D45FC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54832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D4EDC2F-4473-4CBE-99C4-E268432EE185}"/>
              </a:ext>
            </a:extLst>
          </p:cNvPr>
          <p:cNvSpPr>
            <a:spLocks noGrp="1" noRot="1" noChangeArrowheads="1"/>
          </p:cNvSpPr>
          <p:nvPr>
            <p:ph type="title"/>
          </p:nvPr>
        </p:nvSpPr>
        <p:spPr/>
        <p:txBody>
          <a:bodyPr/>
          <a:lstStyle/>
          <a:p>
            <a:pPr eaLnBrk="1" hangingPunct="1">
              <a:defRPr/>
            </a:pPr>
            <a:r>
              <a:rPr lang="en-US" altLang="el-GR">
                <a:solidFill>
                  <a:srgbClr val="FFFF00"/>
                </a:solidFill>
              </a:rPr>
              <a:t>T</a:t>
            </a:r>
            <a:r>
              <a:rPr lang="el-GR" altLang="el-GR">
                <a:solidFill>
                  <a:srgbClr val="FFFF00"/>
                </a:solidFill>
              </a:rPr>
              <a:t>ο</a:t>
            </a:r>
            <a:r>
              <a:rPr lang="en-US" altLang="el-GR">
                <a:solidFill>
                  <a:srgbClr val="FFFF00"/>
                </a:solidFill>
              </a:rPr>
              <a:t> </a:t>
            </a:r>
            <a:r>
              <a:rPr lang="el-GR" altLang="el-GR">
                <a:solidFill>
                  <a:srgbClr val="FFFF00"/>
                </a:solidFill>
              </a:rPr>
              <a:t>άσθμα είναι ένα μεγάλο πρόβλημα υγείας</a:t>
            </a:r>
            <a:endParaRPr lang="en-US" altLang="el-GR">
              <a:solidFill>
                <a:srgbClr val="FFFF00"/>
              </a:solidFill>
            </a:endParaRPr>
          </a:p>
        </p:txBody>
      </p:sp>
      <p:sp>
        <p:nvSpPr>
          <p:cNvPr id="48131" name="Rectangle 3">
            <a:extLst>
              <a:ext uri="{FF2B5EF4-FFF2-40B4-BE49-F238E27FC236}">
                <a16:creationId xmlns:a16="http://schemas.microsoft.com/office/drawing/2014/main" id="{CE04FABC-B231-4E67-B297-67BEAD0C268C}"/>
              </a:ext>
            </a:extLst>
          </p:cNvPr>
          <p:cNvSpPr>
            <a:spLocks noGrp="1" noRot="1" noChangeArrowheads="1"/>
          </p:cNvSpPr>
          <p:nvPr>
            <p:ph type="body" idx="1"/>
          </p:nvPr>
        </p:nvSpPr>
        <p:spPr>
          <a:xfrm>
            <a:off x="361707" y="1325132"/>
            <a:ext cx="8540750" cy="4776788"/>
          </a:xfrm>
        </p:spPr>
        <p:txBody>
          <a:bodyPr/>
          <a:lstStyle/>
          <a:p>
            <a:pPr eaLnBrk="1" hangingPunct="1">
              <a:defRPr/>
            </a:pPr>
            <a:endParaRPr lang="el-GR" altLang="el-GR" sz="2400" dirty="0"/>
          </a:p>
          <a:p>
            <a:pPr eaLnBrk="1" hangingPunct="1">
              <a:defRPr/>
            </a:pPr>
            <a:r>
              <a:rPr lang="el-GR" altLang="el-GR" dirty="0"/>
              <a:t>Το άσθμα  είναι από τις πιο συχνές χρόνιες αρρώστιες και συνεχώς αυξάνει</a:t>
            </a:r>
          </a:p>
          <a:p>
            <a:pPr eaLnBrk="1" hangingPunct="1">
              <a:defRPr/>
            </a:pPr>
            <a:r>
              <a:rPr lang="el-GR" altLang="el-GR" dirty="0"/>
              <a:t>Συνολικά 300 εκατομμύρια άνθρωποι έχουν άσθμα </a:t>
            </a:r>
          </a:p>
          <a:p>
            <a:pPr eaLnBrk="1" hangingPunct="1">
              <a:defRPr/>
            </a:pPr>
            <a:r>
              <a:rPr lang="el-GR" altLang="el-GR" dirty="0"/>
              <a:t>Περίπου  5 εκατομμύρια παιδιά έχουν άσθμα</a:t>
            </a:r>
            <a:endParaRPr lang="en-US" altLang="el-GR" dirty="0"/>
          </a:p>
          <a:p>
            <a:pPr eaLnBrk="1" hangingPunct="1">
              <a:defRPr/>
            </a:pPr>
            <a:r>
              <a:rPr lang="el-GR" altLang="el-GR" dirty="0"/>
              <a:t>Το άσθμα είναι η 1η αιτία απουσίας από το σχολείο  </a:t>
            </a:r>
            <a:endParaRPr lang="en-US" altLang="el-GR" dirty="0"/>
          </a:p>
        </p:txBody>
      </p:sp>
      <p:pic>
        <p:nvPicPr>
          <p:cNvPr id="4" name="Recorded Sound">
            <a:hlinkClick r:id="" action="ppaction://media"/>
            <a:extLst>
              <a:ext uri="{FF2B5EF4-FFF2-40B4-BE49-F238E27FC236}">
                <a16:creationId xmlns:a16="http://schemas.microsoft.com/office/drawing/2014/main" id="{DE75DBC3-2970-4C19-AAD7-E2E2E1D4B4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24328"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101EF7E-5965-47AD-B20C-20EBA6AE1AE6}"/>
              </a:ext>
            </a:extLst>
          </p:cNvPr>
          <p:cNvSpPr>
            <a:spLocks noGrp="1" noChangeArrowheads="1"/>
          </p:cNvSpPr>
          <p:nvPr>
            <p:ph type="title"/>
          </p:nvPr>
        </p:nvSpPr>
        <p:spPr>
          <a:xfrm>
            <a:off x="1524000" y="320675"/>
            <a:ext cx="7010400" cy="1397000"/>
          </a:xfrm>
        </p:spPr>
        <p:txBody>
          <a:bodyPr/>
          <a:lstStyle/>
          <a:p>
            <a:pPr eaLnBrk="1" hangingPunct="1">
              <a:defRPr/>
            </a:pPr>
            <a:r>
              <a:rPr lang="en-US" sz="3800"/>
              <a:t>Cough variant asthma</a:t>
            </a:r>
            <a:r>
              <a:rPr lang="el-GR" sz="3800"/>
              <a:t> (άσθμα που εκδηλώνεται με βήχα)</a:t>
            </a:r>
            <a:endParaRPr lang="en-GB" sz="3800"/>
          </a:p>
        </p:txBody>
      </p:sp>
      <p:sp>
        <p:nvSpPr>
          <p:cNvPr id="43011" name="Rectangle 3">
            <a:extLst>
              <a:ext uri="{FF2B5EF4-FFF2-40B4-BE49-F238E27FC236}">
                <a16:creationId xmlns:a16="http://schemas.microsoft.com/office/drawing/2014/main" id="{B773DDC3-CFCB-4165-BC8C-B2EBAEECBDFB}"/>
              </a:ext>
            </a:extLst>
          </p:cNvPr>
          <p:cNvSpPr>
            <a:spLocks noGrp="1" noChangeArrowheads="1"/>
          </p:cNvSpPr>
          <p:nvPr>
            <p:ph type="body" idx="1"/>
          </p:nvPr>
        </p:nvSpPr>
        <p:spPr/>
        <p:txBody>
          <a:bodyPr/>
          <a:lstStyle/>
          <a:p>
            <a:pPr eaLnBrk="1" hangingPunct="1">
              <a:buFont typeface="Wingdings" panose="05000000000000000000" pitchFamily="2" charset="2"/>
              <a:buNone/>
              <a:defRPr/>
            </a:pPr>
            <a:r>
              <a:rPr lang="el-GR" sz="2100"/>
              <a:t> </a:t>
            </a:r>
          </a:p>
          <a:p>
            <a:pPr eaLnBrk="1" hangingPunct="1">
              <a:defRPr/>
            </a:pPr>
            <a:r>
              <a:rPr lang="el-GR" sz="2600"/>
              <a:t>Ιστορικό άσθματος στην οικογένεια</a:t>
            </a:r>
          </a:p>
          <a:p>
            <a:pPr eaLnBrk="1" hangingPunct="1">
              <a:defRPr/>
            </a:pPr>
            <a:r>
              <a:rPr lang="el-GR" sz="2600"/>
              <a:t>Ατοπικός ασθενής</a:t>
            </a:r>
          </a:p>
          <a:p>
            <a:pPr eaLnBrk="1" hangingPunct="1">
              <a:defRPr/>
            </a:pPr>
            <a:r>
              <a:rPr lang="el-GR" sz="2600"/>
              <a:t>Εποχιακή επιδείνωση του βήχα</a:t>
            </a:r>
          </a:p>
          <a:p>
            <a:pPr eaLnBrk="1" hangingPunct="1">
              <a:defRPr/>
            </a:pPr>
            <a:r>
              <a:rPr lang="el-GR" sz="2600"/>
              <a:t>Επιδείνωση του βήχα μετά την άσκηση ή με έντονα οσφρητικά ερεθίσματα</a:t>
            </a:r>
          </a:p>
          <a:p>
            <a:pPr eaLnBrk="1" hangingPunct="1">
              <a:defRPr/>
            </a:pPr>
            <a:r>
              <a:rPr lang="el-GR" sz="2600"/>
              <a:t>Εκδήλωση βήχα μετά τη χορήγηση </a:t>
            </a:r>
          </a:p>
          <a:p>
            <a:pPr eaLnBrk="1" hangingPunct="1">
              <a:buFont typeface="Wingdings" panose="05000000000000000000" pitchFamily="2" charset="2"/>
              <a:buNone/>
              <a:defRPr/>
            </a:pPr>
            <a:r>
              <a:rPr lang="el-GR" sz="2600"/>
              <a:t>   β-αναστολέων</a:t>
            </a:r>
            <a:endParaRPr lang="en-GB" sz="2600"/>
          </a:p>
        </p:txBody>
      </p:sp>
      <p:pic>
        <p:nvPicPr>
          <p:cNvPr id="2" name="Recorded Sound">
            <a:hlinkClick r:id="" action="ppaction://media"/>
            <a:extLst>
              <a:ext uri="{FF2B5EF4-FFF2-40B4-BE49-F238E27FC236}">
                <a16:creationId xmlns:a16="http://schemas.microsoft.com/office/drawing/2014/main" id="{4B101344-654A-471D-BA44-188CA2936B5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40352" y="57943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9484A11-751A-4C81-AF78-D58920205707}"/>
              </a:ext>
            </a:extLst>
          </p:cNvPr>
          <p:cNvSpPr>
            <a:spLocks noGrp="1" noChangeArrowheads="1"/>
          </p:cNvSpPr>
          <p:nvPr>
            <p:ph type="title"/>
          </p:nvPr>
        </p:nvSpPr>
        <p:spPr>
          <a:xfrm>
            <a:off x="1150938" y="457200"/>
            <a:ext cx="7772400" cy="641350"/>
          </a:xfrm>
        </p:spPr>
        <p:txBody>
          <a:bodyPr/>
          <a:lstStyle/>
          <a:p>
            <a:pPr eaLnBrk="1" hangingPunct="1">
              <a:defRPr/>
            </a:pPr>
            <a:r>
              <a:rPr lang="el-GR" sz="3400"/>
              <a:t>Σπιρομετρικές τιμές και άσθμα</a:t>
            </a:r>
            <a:endParaRPr lang="en-GB" sz="3400"/>
          </a:p>
        </p:txBody>
      </p:sp>
      <p:sp>
        <p:nvSpPr>
          <p:cNvPr id="44035" name="Rectangle 3">
            <a:extLst>
              <a:ext uri="{FF2B5EF4-FFF2-40B4-BE49-F238E27FC236}">
                <a16:creationId xmlns:a16="http://schemas.microsoft.com/office/drawing/2014/main" id="{A6854E49-EC54-4EDC-B42A-7FDC277554F3}"/>
              </a:ext>
            </a:extLst>
          </p:cNvPr>
          <p:cNvSpPr>
            <a:spLocks noGrp="1" noChangeArrowheads="1"/>
          </p:cNvSpPr>
          <p:nvPr>
            <p:ph type="body" idx="1"/>
          </p:nvPr>
        </p:nvSpPr>
        <p:spPr>
          <a:xfrm>
            <a:off x="812800" y="1524000"/>
            <a:ext cx="7848600" cy="4495800"/>
          </a:xfrm>
        </p:spPr>
        <p:txBody>
          <a:bodyPr/>
          <a:lstStyle/>
          <a:p>
            <a:pPr eaLnBrk="1" hangingPunct="1">
              <a:lnSpc>
                <a:spcPct val="90000"/>
              </a:lnSpc>
              <a:buFont typeface="Wingdings" panose="05000000000000000000" pitchFamily="2" charset="2"/>
              <a:buNone/>
              <a:defRPr/>
            </a:pPr>
            <a:endParaRPr lang="el-GR" sz="2600"/>
          </a:p>
          <a:p>
            <a:pPr eaLnBrk="1" hangingPunct="1">
              <a:lnSpc>
                <a:spcPct val="90000"/>
              </a:lnSpc>
              <a:defRPr/>
            </a:pPr>
            <a:r>
              <a:rPr lang="el-GR"/>
              <a:t>Ενας στους τρεις εξεταζόμενους έχουν παθολογική σπιρομέτρηση χωρίς άσθμα</a:t>
            </a:r>
          </a:p>
          <a:p>
            <a:pPr eaLnBrk="1" hangingPunct="1">
              <a:lnSpc>
                <a:spcPct val="90000"/>
              </a:lnSpc>
              <a:defRPr/>
            </a:pPr>
            <a:r>
              <a:rPr lang="el-GR"/>
              <a:t>Αν οι σπιρ. τιμές είναι φυσιολογικές  </a:t>
            </a:r>
            <a:r>
              <a:rPr lang="el-GR" b="1">
                <a:ea typeface="Arial Unicode MS" pitchFamily="34" charset="-128"/>
                <a:cs typeface="Arial Unicode MS" pitchFamily="34" charset="-128"/>
              </a:rPr>
              <a:t>⇉</a:t>
            </a:r>
            <a:r>
              <a:rPr lang="el-GR" b="1"/>
              <a:t> </a:t>
            </a:r>
            <a:r>
              <a:rPr lang="el-GR"/>
              <a:t>βρογχική πρόκληση</a:t>
            </a:r>
            <a:r>
              <a:rPr lang="el-GR" b="1"/>
              <a:t> </a:t>
            </a:r>
            <a:r>
              <a:rPr lang="en-US" b="1"/>
              <a:t>:</a:t>
            </a:r>
            <a:endParaRPr lang="el-GR" b="1"/>
          </a:p>
          <a:p>
            <a:pPr eaLnBrk="1" hangingPunct="1">
              <a:lnSpc>
                <a:spcPct val="90000"/>
              </a:lnSpc>
              <a:buFont typeface="Wingdings" panose="05000000000000000000" pitchFamily="2" charset="2"/>
              <a:buNone/>
              <a:defRPr/>
            </a:pPr>
            <a:r>
              <a:rPr lang="el-GR" b="1"/>
              <a:t>             </a:t>
            </a:r>
            <a:r>
              <a:rPr lang="el-GR"/>
              <a:t>1. αρνητική </a:t>
            </a:r>
            <a:r>
              <a:rPr lang="en-US"/>
              <a:t>:</a:t>
            </a:r>
            <a:r>
              <a:rPr lang="el-GR"/>
              <a:t> δεν έχουν άσθμα</a:t>
            </a:r>
            <a:r>
              <a:rPr lang="en-US"/>
              <a:t> (5% </a:t>
            </a:r>
            <a:r>
              <a:rPr lang="el-GR"/>
              <a:t>ψευδώς αρνητική)</a:t>
            </a:r>
          </a:p>
          <a:p>
            <a:pPr eaLnBrk="1" hangingPunct="1">
              <a:lnSpc>
                <a:spcPct val="90000"/>
              </a:lnSpc>
              <a:buFont typeface="Wingdings" panose="05000000000000000000" pitchFamily="2" charset="2"/>
              <a:buNone/>
              <a:defRPr/>
            </a:pPr>
            <a:r>
              <a:rPr lang="el-GR"/>
              <a:t>             2. θετική</a:t>
            </a:r>
            <a:r>
              <a:rPr lang="en-US"/>
              <a:t> : </a:t>
            </a:r>
            <a:r>
              <a:rPr lang="el-GR"/>
              <a:t>υψηλή πιθανότητα για άσθμα. Όχι απαραίτητα. Ενας στους πέντε  έχει θετική πρόκληση χωρίς άσθμα</a:t>
            </a:r>
            <a:endParaRPr lang="en-GB"/>
          </a:p>
        </p:txBody>
      </p:sp>
      <p:pic>
        <p:nvPicPr>
          <p:cNvPr id="2" name="Recorded Sound">
            <a:hlinkClick r:id="" action="ppaction://media"/>
            <a:extLst>
              <a:ext uri="{FF2B5EF4-FFF2-40B4-BE49-F238E27FC236}">
                <a16:creationId xmlns:a16="http://schemas.microsoft.com/office/drawing/2014/main" id="{2EE76BBE-8AED-46F7-9163-5420B39C452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5529" y="585802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9D448FE-0C69-4A60-866B-A26DD819C188}"/>
              </a:ext>
            </a:extLst>
          </p:cNvPr>
          <p:cNvSpPr>
            <a:spLocks noGrp="1" noChangeArrowheads="1"/>
          </p:cNvSpPr>
          <p:nvPr>
            <p:ph type="title"/>
          </p:nvPr>
        </p:nvSpPr>
        <p:spPr/>
        <p:txBody>
          <a:bodyPr/>
          <a:lstStyle/>
          <a:p>
            <a:pPr eaLnBrk="1" hangingPunct="1">
              <a:defRPr/>
            </a:pPr>
            <a:r>
              <a:rPr lang="el-GR" dirty="0"/>
              <a:t>Μηχανισμοί που εμπλέκονται στην </a:t>
            </a:r>
            <a:r>
              <a:rPr lang="en-US" dirty="0"/>
              <a:t>A</a:t>
            </a:r>
            <a:r>
              <a:rPr lang="el-GR" dirty="0"/>
              <a:t>συμπτωματική </a:t>
            </a:r>
            <a:r>
              <a:rPr lang="en-US" dirty="0"/>
              <a:t>BHR</a:t>
            </a:r>
            <a:endParaRPr lang="el-GR" dirty="0"/>
          </a:p>
        </p:txBody>
      </p:sp>
      <p:sp>
        <p:nvSpPr>
          <p:cNvPr id="5" name="Rectangle 3">
            <a:extLst>
              <a:ext uri="{FF2B5EF4-FFF2-40B4-BE49-F238E27FC236}">
                <a16:creationId xmlns:a16="http://schemas.microsoft.com/office/drawing/2014/main" id="{965600E3-905B-49F0-95DD-1AB52C5C121F}"/>
              </a:ext>
            </a:extLst>
          </p:cNvPr>
          <p:cNvSpPr>
            <a:spLocks noGrp="1" noChangeArrowheads="1"/>
          </p:cNvSpPr>
          <p:nvPr>
            <p:ph idx="1"/>
          </p:nvPr>
        </p:nvSpPr>
        <p:spPr/>
        <p:txBody>
          <a:bodyPr/>
          <a:lstStyle/>
          <a:p>
            <a:pPr eaLnBrk="1" hangingPunct="1">
              <a:defRPr/>
            </a:pPr>
            <a:endParaRPr lang="en-US" dirty="0"/>
          </a:p>
          <a:p>
            <a:pPr eaLnBrk="1" hangingPunct="1">
              <a:defRPr/>
            </a:pPr>
            <a:r>
              <a:rPr lang="el-GR" dirty="0"/>
              <a:t>Διαλείπουσα </a:t>
            </a:r>
            <a:r>
              <a:rPr lang="en-US" dirty="0"/>
              <a:t>BHR</a:t>
            </a:r>
            <a:endParaRPr lang="el-GR" dirty="0"/>
          </a:p>
          <a:p>
            <a:pPr eaLnBrk="1" hangingPunct="1">
              <a:defRPr/>
            </a:pPr>
            <a:r>
              <a:rPr lang="el-GR" dirty="0"/>
              <a:t>Πτωχή αντίληψη της δύσπνοιας</a:t>
            </a:r>
          </a:p>
          <a:p>
            <a:pPr eaLnBrk="1" hangingPunct="1">
              <a:defRPr/>
            </a:pPr>
            <a:r>
              <a:rPr lang="el-GR" dirty="0"/>
              <a:t>Αδιαφορία για τα συμπτώματα</a:t>
            </a:r>
          </a:p>
          <a:p>
            <a:pPr eaLnBrk="1" hangingPunct="1">
              <a:defRPr/>
            </a:pPr>
            <a:r>
              <a:rPr lang="el-GR" dirty="0" err="1"/>
              <a:t>Ηπια</a:t>
            </a:r>
            <a:r>
              <a:rPr lang="el-GR" dirty="0"/>
              <a:t> φλεγμονή και ήπια απόφραξη</a:t>
            </a:r>
          </a:p>
          <a:p>
            <a:pPr eaLnBrk="1" hangingPunct="1">
              <a:defRPr/>
            </a:pPr>
            <a:r>
              <a:rPr lang="el-GR" dirty="0"/>
              <a:t>Ασθενής ημερήσια διακύμανση</a:t>
            </a:r>
          </a:p>
          <a:p>
            <a:pPr eaLnBrk="1" hangingPunct="1">
              <a:defRPr/>
            </a:pPr>
            <a:r>
              <a:rPr lang="el-GR" dirty="0"/>
              <a:t>Ανεπαρκή </a:t>
            </a:r>
            <a:r>
              <a:rPr lang="el-GR" dirty="0" err="1"/>
              <a:t>βρογχοσυσπαστικά</a:t>
            </a:r>
            <a:r>
              <a:rPr lang="el-GR" dirty="0"/>
              <a:t> ερεθίσματα</a:t>
            </a:r>
          </a:p>
          <a:p>
            <a:pPr eaLnBrk="1" hangingPunct="1">
              <a:defRPr/>
            </a:pPr>
            <a:endParaRPr lang="el-GR" dirty="0"/>
          </a:p>
        </p:txBody>
      </p:sp>
      <p:pic>
        <p:nvPicPr>
          <p:cNvPr id="2" name="Recorded Sound">
            <a:hlinkClick r:id="" action="ppaction://media"/>
            <a:extLst>
              <a:ext uri="{FF2B5EF4-FFF2-40B4-BE49-F238E27FC236}">
                <a16:creationId xmlns:a16="http://schemas.microsoft.com/office/drawing/2014/main" id="{9726EF26-3326-4F1E-A8E7-9FC66BD3D4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68344" y="59166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C7E5F6E7-3B50-482F-B96C-5584F255ADA9}"/>
              </a:ext>
            </a:extLst>
          </p:cNvPr>
          <p:cNvSpPr>
            <a:spLocks noGrp="1" noChangeArrowheads="1"/>
          </p:cNvSpPr>
          <p:nvPr>
            <p:ph type="title"/>
          </p:nvPr>
        </p:nvSpPr>
        <p:spPr>
          <a:xfrm>
            <a:off x="1371600" y="609600"/>
            <a:ext cx="7162800" cy="1905000"/>
          </a:xfrm>
        </p:spPr>
        <p:txBody>
          <a:bodyPr/>
          <a:lstStyle/>
          <a:p>
            <a:pPr eaLnBrk="1" hangingPunct="1">
              <a:defRPr/>
            </a:pPr>
            <a:r>
              <a:rPr lang="el-GR" sz="3400"/>
              <a:t>Η προγνωστική  αξία της πρόκλησης αυξάνει όταν τα συμπτώματα του άσθματος εμφανίζονται </a:t>
            </a:r>
            <a:r>
              <a:rPr lang="en-US" sz="3400"/>
              <a:t>:</a:t>
            </a:r>
            <a:endParaRPr lang="el-GR" sz="3400"/>
          </a:p>
        </p:txBody>
      </p:sp>
      <p:sp>
        <p:nvSpPr>
          <p:cNvPr id="45059" name="Rectangle 3">
            <a:extLst>
              <a:ext uri="{FF2B5EF4-FFF2-40B4-BE49-F238E27FC236}">
                <a16:creationId xmlns:a16="http://schemas.microsoft.com/office/drawing/2014/main" id="{A9132118-22F3-4F18-98E1-7867B4389CE5}"/>
              </a:ext>
            </a:extLst>
          </p:cNvPr>
          <p:cNvSpPr>
            <a:spLocks noGrp="1" noChangeArrowheads="1"/>
          </p:cNvSpPr>
          <p:nvPr>
            <p:ph type="body" idx="1"/>
          </p:nvPr>
        </p:nvSpPr>
        <p:spPr>
          <a:xfrm>
            <a:off x="1371600" y="2362200"/>
            <a:ext cx="5740400" cy="4114800"/>
          </a:xfrm>
        </p:spPr>
        <p:txBody>
          <a:bodyPr/>
          <a:lstStyle/>
          <a:p>
            <a:pPr eaLnBrk="1" hangingPunct="1">
              <a:defRPr/>
            </a:pPr>
            <a:endParaRPr lang="el-GR"/>
          </a:p>
          <a:p>
            <a:pPr eaLnBrk="1" hangingPunct="1">
              <a:defRPr/>
            </a:pPr>
            <a:r>
              <a:rPr lang="el-GR"/>
              <a:t>Με έκθεση στο κρύο</a:t>
            </a:r>
          </a:p>
          <a:p>
            <a:pPr eaLnBrk="1" hangingPunct="1">
              <a:defRPr/>
            </a:pPr>
            <a:r>
              <a:rPr lang="el-GR"/>
              <a:t>Με έκθεση σε αλλεργιογόνα</a:t>
            </a:r>
          </a:p>
          <a:p>
            <a:pPr eaLnBrk="1" hangingPunct="1">
              <a:defRPr/>
            </a:pPr>
            <a:r>
              <a:rPr lang="el-GR"/>
              <a:t>Μετά από άσκηση</a:t>
            </a:r>
          </a:p>
          <a:p>
            <a:pPr eaLnBrk="1" hangingPunct="1">
              <a:defRPr/>
            </a:pPr>
            <a:r>
              <a:rPr lang="el-GR"/>
              <a:t>Πρώτες πρωϊνές ώρες</a:t>
            </a:r>
          </a:p>
          <a:p>
            <a:pPr eaLnBrk="1" hangingPunct="1">
              <a:defRPr/>
            </a:pPr>
            <a:r>
              <a:rPr lang="el-GR"/>
              <a:t>Με αναπνευστικές λοιμώξεις</a:t>
            </a:r>
          </a:p>
          <a:p>
            <a:pPr eaLnBrk="1" hangingPunct="1">
              <a:defRPr/>
            </a:pPr>
            <a:r>
              <a:rPr lang="el-GR"/>
              <a:t>Στο εργασιακό περιβάλλον</a:t>
            </a:r>
          </a:p>
        </p:txBody>
      </p:sp>
      <p:pic>
        <p:nvPicPr>
          <p:cNvPr id="2" name="Recorded Sound">
            <a:hlinkClick r:id="" action="ppaction://media"/>
            <a:extLst>
              <a:ext uri="{FF2B5EF4-FFF2-40B4-BE49-F238E27FC236}">
                <a16:creationId xmlns:a16="http://schemas.microsoft.com/office/drawing/2014/main" id="{748AFC99-BD4C-41F7-B1DB-90CE0E5CD4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00535" y="5638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026">
            <a:extLst>
              <a:ext uri="{FF2B5EF4-FFF2-40B4-BE49-F238E27FC236}">
                <a16:creationId xmlns:a16="http://schemas.microsoft.com/office/drawing/2014/main" id="{21CDDF2C-6342-4A58-82F8-931F16354EC8}"/>
              </a:ext>
            </a:extLst>
          </p:cNvPr>
          <p:cNvSpPr>
            <a:spLocks noGrp="1" noChangeArrowheads="1"/>
          </p:cNvSpPr>
          <p:nvPr>
            <p:ph type="title"/>
          </p:nvPr>
        </p:nvSpPr>
        <p:spPr>
          <a:xfrm>
            <a:off x="1547813" y="404813"/>
            <a:ext cx="7127875" cy="2041525"/>
          </a:xfrm>
        </p:spPr>
        <p:txBody>
          <a:bodyPr/>
          <a:lstStyle/>
          <a:p>
            <a:pPr eaLnBrk="1" hangingPunct="1">
              <a:defRPr/>
            </a:pPr>
            <a:r>
              <a:rPr lang="en-GB" sz="3600"/>
              <a:t>H </a:t>
            </a:r>
            <a:r>
              <a:rPr lang="el-GR" sz="3600"/>
              <a:t>εκτίμηση </a:t>
            </a:r>
            <a:r>
              <a:rPr lang="en-GB" sz="3600"/>
              <a:t>BHR</a:t>
            </a:r>
            <a:r>
              <a:rPr lang="el-GR" sz="3600"/>
              <a:t> συμβάλλει</a:t>
            </a:r>
            <a:r>
              <a:rPr lang="en-US" sz="3600"/>
              <a:t> :</a:t>
            </a:r>
            <a:endParaRPr lang="en-GB" sz="3600"/>
          </a:p>
        </p:txBody>
      </p:sp>
      <p:sp>
        <p:nvSpPr>
          <p:cNvPr id="15363" name="Rectangle 1027">
            <a:extLst>
              <a:ext uri="{FF2B5EF4-FFF2-40B4-BE49-F238E27FC236}">
                <a16:creationId xmlns:a16="http://schemas.microsoft.com/office/drawing/2014/main" id="{C07EEB87-AD4D-4A3D-BB6F-3334B4822839}"/>
              </a:ext>
            </a:extLst>
          </p:cNvPr>
          <p:cNvSpPr>
            <a:spLocks noGrp="1" noChangeArrowheads="1"/>
          </p:cNvSpPr>
          <p:nvPr>
            <p:ph type="body" idx="1"/>
          </p:nvPr>
        </p:nvSpPr>
        <p:spPr>
          <a:xfrm>
            <a:off x="723900" y="2438400"/>
            <a:ext cx="7848600" cy="4114800"/>
          </a:xfrm>
        </p:spPr>
        <p:txBody>
          <a:bodyPr/>
          <a:lstStyle/>
          <a:p>
            <a:pPr marL="609600" indent="-609600" eaLnBrk="1" hangingPunct="1">
              <a:lnSpc>
                <a:spcPct val="90000"/>
              </a:lnSpc>
              <a:buFontTx/>
              <a:buAutoNum type="arabicPeriod"/>
              <a:defRPr/>
            </a:pPr>
            <a:r>
              <a:rPr lang="el-GR" sz="2600"/>
              <a:t>στη διάγνωση του άσθματος</a:t>
            </a:r>
            <a:r>
              <a:rPr lang="en-US" sz="2600"/>
              <a:t> </a:t>
            </a:r>
            <a:r>
              <a:rPr lang="el-GR" sz="2600"/>
              <a:t>όταν δεν υπάρχουν άλλα πιο «παραδοσιακά» σημεία (π.χ. βρογχοδιαστολή &gt;1</a:t>
            </a:r>
            <a:r>
              <a:rPr lang="en-US" sz="2600"/>
              <a:t>5</a:t>
            </a:r>
            <a:r>
              <a:rPr lang="el-GR" sz="2600"/>
              <a:t>%) </a:t>
            </a:r>
          </a:p>
          <a:p>
            <a:pPr marL="609600" indent="-609600" eaLnBrk="1" hangingPunct="1">
              <a:lnSpc>
                <a:spcPct val="90000"/>
              </a:lnSpc>
              <a:buFontTx/>
              <a:buAutoNum type="arabicPeriod"/>
              <a:defRPr/>
            </a:pPr>
            <a:r>
              <a:rPr lang="el-GR" sz="2600"/>
              <a:t>στον έλεγχο επαγγελματικού άσθματος (κατά ή μακριά από την εργασία)</a:t>
            </a:r>
            <a:endParaRPr lang="en-US" sz="2600"/>
          </a:p>
          <a:p>
            <a:pPr marL="609600" indent="-609600" eaLnBrk="1" hangingPunct="1">
              <a:lnSpc>
                <a:spcPct val="90000"/>
              </a:lnSpc>
              <a:buFontTx/>
              <a:buAutoNum type="arabicPeriod"/>
              <a:defRPr/>
            </a:pPr>
            <a:r>
              <a:rPr lang="el-GR" sz="2600"/>
              <a:t>στη διάγνωση του</a:t>
            </a:r>
            <a:r>
              <a:rPr lang="en-US" sz="2600"/>
              <a:t> </a:t>
            </a:r>
            <a:r>
              <a:rPr lang="el-GR" sz="2600"/>
              <a:t>άσθματος με μοναδικό σύμπτωμα το βήχα  (</a:t>
            </a:r>
            <a:r>
              <a:rPr lang="en-US" sz="2600"/>
              <a:t>cough variant asthma)</a:t>
            </a:r>
            <a:endParaRPr lang="el-GR" sz="2600"/>
          </a:p>
          <a:p>
            <a:pPr marL="609600" indent="-609600" eaLnBrk="1" hangingPunct="1">
              <a:lnSpc>
                <a:spcPct val="90000"/>
              </a:lnSpc>
              <a:buFont typeface="Wingdings" panose="05000000000000000000" pitchFamily="2" charset="2"/>
              <a:buAutoNum type="arabicPeriod"/>
              <a:defRPr/>
            </a:pPr>
            <a:r>
              <a:rPr lang="el-GR" sz="2600"/>
              <a:t>(κυρίως για ερευνητικούς σκοπούς) στην παρακολούθηση της πορείας της πάθησης και της αποτελεσματικότητας της θεραπείας</a:t>
            </a:r>
            <a:endParaRPr lang="en-GB" sz="2600"/>
          </a:p>
        </p:txBody>
      </p:sp>
      <p:pic>
        <p:nvPicPr>
          <p:cNvPr id="2" name="Recorded Sound">
            <a:hlinkClick r:id="" action="ppaction://media"/>
            <a:extLst>
              <a:ext uri="{FF2B5EF4-FFF2-40B4-BE49-F238E27FC236}">
                <a16:creationId xmlns:a16="http://schemas.microsoft.com/office/drawing/2014/main" id="{E1612E99-273C-4644-AD7C-2F5232EB34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94360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E94344C-72AB-49D7-ADBB-471EF3616C04}"/>
              </a:ext>
            </a:extLst>
          </p:cNvPr>
          <p:cNvSpPr>
            <a:spLocks noGrp="1" noRot="1" noChangeArrowheads="1"/>
          </p:cNvSpPr>
          <p:nvPr>
            <p:ph type="title"/>
          </p:nvPr>
        </p:nvSpPr>
        <p:spPr/>
        <p:txBody>
          <a:bodyPr/>
          <a:lstStyle/>
          <a:p>
            <a:pPr eaLnBrk="1" hangingPunct="1">
              <a:defRPr/>
            </a:pPr>
            <a:r>
              <a:rPr lang="el-GR" altLang="el-GR">
                <a:solidFill>
                  <a:srgbClr val="FFFF00"/>
                </a:solidFill>
              </a:rPr>
              <a:t>Ποια είναι τα συμπτώματα του άσθματος </a:t>
            </a:r>
            <a:r>
              <a:rPr lang="en-US" altLang="el-GR">
                <a:solidFill>
                  <a:srgbClr val="FFFF00"/>
                </a:solidFill>
              </a:rPr>
              <a:t>?</a:t>
            </a:r>
          </a:p>
        </p:txBody>
      </p:sp>
      <p:sp>
        <p:nvSpPr>
          <p:cNvPr id="51203" name="Rectangle 3">
            <a:extLst>
              <a:ext uri="{FF2B5EF4-FFF2-40B4-BE49-F238E27FC236}">
                <a16:creationId xmlns:a16="http://schemas.microsoft.com/office/drawing/2014/main" id="{2CE3D1B3-1F94-4F45-B4F1-73D519580426}"/>
              </a:ext>
            </a:extLst>
          </p:cNvPr>
          <p:cNvSpPr>
            <a:spLocks noGrp="1" noRot="1" noChangeArrowheads="1"/>
          </p:cNvSpPr>
          <p:nvPr>
            <p:ph type="body" idx="1"/>
          </p:nvPr>
        </p:nvSpPr>
        <p:spPr>
          <a:xfrm>
            <a:off x="1331913" y="2133600"/>
            <a:ext cx="4608512" cy="2520950"/>
          </a:xfrm>
        </p:spPr>
        <p:txBody>
          <a:bodyPr/>
          <a:lstStyle/>
          <a:p>
            <a:pPr eaLnBrk="1" hangingPunct="1">
              <a:lnSpc>
                <a:spcPct val="90000"/>
              </a:lnSpc>
              <a:defRPr/>
            </a:pPr>
            <a:r>
              <a:rPr lang="el-GR" altLang="el-GR"/>
              <a:t>Δύσπνοια </a:t>
            </a:r>
            <a:endParaRPr lang="en-US" altLang="el-GR"/>
          </a:p>
          <a:p>
            <a:pPr eaLnBrk="1" hangingPunct="1">
              <a:lnSpc>
                <a:spcPct val="90000"/>
              </a:lnSpc>
              <a:defRPr/>
            </a:pPr>
            <a:r>
              <a:rPr lang="el-GR" altLang="el-GR"/>
              <a:t>Βράσιμο (γατάκια)</a:t>
            </a:r>
            <a:endParaRPr lang="en-US" altLang="el-GR"/>
          </a:p>
          <a:p>
            <a:pPr eaLnBrk="1" hangingPunct="1">
              <a:lnSpc>
                <a:spcPct val="90000"/>
              </a:lnSpc>
              <a:defRPr/>
            </a:pPr>
            <a:r>
              <a:rPr lang="el-GR" altLang="el-GR"/>
              <a:t>Σφίξιμο στο στήθος </a:t>
            </a:r>
            <a:endParaRPr lang="en-US" altLang="el-GR"/>
          </a:p>
          <a:p>
            <a:pPr eaLnBrk="1" hangingPunct="1">
              <a:lnSpc>
                <a:spcPct val="90000"/>
              </a:lnSpc>
              <a:defRPr/>
            </a:pPr>
            <a:r>
              <a:rPr lang="el-GR" altLang="el-GR"/>
              <a:t>Βήχας</a:t>
            </a:r>
            <a:endParaRPr lang="en-US" altLang="el-GR"/>
          </a:p>
        </p:txBody>
      </p:sp>
      <p:pic>
        <p:nvPicPr>
          <p:cNvPr id="2" name="Recorded Sound">
            <a:hlinkClick r:id="" action="ppaction://media"/>
            <a:extLst>
              <a:ext uri="{FF2B5EF4-FFF2-40B4-BE49-F238E27FC236}">
                <a16:creationId xmlns:a16="http://schemas.microsoft.com/office/drawing/2014/main" id="{2B8FECDC-613E-4FFB-A567-D8B1BFE37D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530120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WordArt 4">
            <a:extLst>
              <a:ext uri="{FF2B5EF4-FFF2-40B4-BE49-F238E27FC236}">
                <a16:creationId xmlns:a16="http://schemas.microsoft.com/office/drawing/2014/main" id="{BD2CD165-201D-4483-AEC9-3D323187AB20}"/>
              </a:ext>
            </a:extLst>
          </p:cNvPr>
          <p:cNvSpPr>
            <a:spLocks noChangeArrowheads="1" noChangeShapeType="1" noTextEdit="1"/>
          </p:cNvSpPr>
          <p:nvPr/>
        </p:nvSpPr>
        <p:spPr bwMode="auto">
          <a:xfrm>
            <a:off x="395288" y="2708275"/>
            <a:ext cx="8208962" cy="1944688"/>
          </a:xfrm>
          <a:prstGeom prst="rect">
            <a:avLst/>
          </a:prstGeom>
        </p:spPr>
        <p:txBody>
          <a:bodyPr wrap="none" fromWordArt="1">
            <a:prstTxWarp prst="textPlain">
              <a:avLst>
                <a:gd name="adj" fmla="val 50000"/>
              </a:avLst>
            </a:prstTxWarp>
          </a:bodyPr>
          <a:lstStyle/>
          <a:p>
            <a:pPr algn="ctr"/>
            <a:r>
              <a:rPr lang="el-GR" sz="3600" kern="10">
                <a:ln w="12700" cap="sq">
                  <a:solidFill>
                    <a:srgbClr val="EAEAEA"/>
                  </a:solidFill>
                  <a:miter lim="800000"/>
                  <a:headEnd type="none" w="sm" len="sm"/>
                  <a:tailEnd type="none" w="sm" len="sm"/>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panose="020B0A04020102020204" pitchFamily="34" charset="0"/>
              </a:rPr>
              <a:t>Πως προκαλούνται τα συμπτώματα ;</a:t>
            </a:r>
          </a:p>
        </p:txBody>
      </p:sp>
      <p:sp>
        <p:nvSpPr>
          <p:cNvPr id="38915" name="Text Box 5">
            <a:extLst>
              <a:ext uri="{FF2B5EF4-FFF2-40B4-BE49-F238E27FC236}">
                <a16:creationId xmlns:a16="http://schemas.microsoft.com/office/drawing/2014/main" id="{5CD91D0B-2CD4-48EF-8D2B-EDA81BD3B03B}"/>
              </a:ext>
            </a:extLst>
          </p:cNvPr>
          <p:cNvSpPr txBox="1">
            <a:spLocks noChangeArrowheads="1"/>
          </p:cNvSpPr>
          <p:nvPr/>
        </p:nvSpPr>
        <p:spPr bwMode="auto">
          <a:xfrm>
            <a:off x="3276600" y="782638"/>
            <a:ext cx="24669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6000">
                <a:solidFill>
                  <a:srgbClr val="FFFF00"/>
                </a:solidFill>
              </a:rPr>
              <a:t>Άσθμα</a:t>
            </a:r>
          </a:p>
        </p:txBody>
      </p:sp>
      <p:pic>
        <p:nvPicPr>
          <p:cNvPr id="2" name="Recorded Sound">
            <a:hlinkClick r:id="" action="ppaction://media"/>
            <a:extLst>
              <a:ext uri="{FF2B5EF4-FFF2-40B4-BE49-F238E27FC236}">
                <a16:creationId xmlns:a16="http://schemas.microsoft.com/office/drawing/2014/main" id="{8AEAD364-6D25-4A27-85DD-AAC4A6515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48264" y="559674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Line 2">
            <a:extLst>
              <a:ext uri="{FF2B5EF4-FFF2-40B4-BE49-F238E27FC236}">
                <a16:creationId xmlns:a16="http://schemas.microsoft.com/office/drawing/2014/main" id="{A7629C60-AE82-403C-BE89-14665843B530}"/>
              </a:ext>
            </a:extLst>
          </p:cNvPr>
          <p:cNvSpPr>
            <a:spLocks noChangeShapeType="1"/>
          </p:cNvSpPr>
          <p:nvPr/>
        </p:nvSpPr>
        <p:spPr bwMode="auto">
          <a:xfrm>
            <a:off x="5511800" y="5260975"/>
            <a:ext cx="354013" cy="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63843" name="Rectangle 3">
            <a:extLst>
              <a:ext uri="{FF2B5EF4-FFF2-40B4-BE49-F238E27FC236}">
                <a16:creationId xmlns:a16="http://schemas.microsoft.com/office/drawing/2014/main" id="{430C4E2F-F942-419F-86EE-EE8871058CDF}"/>
              </a:ext>
            </a:extLst>
          </p:cNvPr>
          <p:cNvSpPr>
            <a:spLocks noChangeArrowheads="1"/>
          </p:cNvSpPr>
          <p:nvPr/>
        </p:nvSpPr>
        <p:spPr bwMode="auto">
          <a:xfrm>
            <a:off x="2805113" y="4876800"/>
            <a:ext cx="996950" cy="790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spcBef>
                <a:spcPct val="35000"/>
              </a:spcBef>
              <a:spcAft>
                <a:spcPct val="20000"/>
              </a:spcAft>
              <a:defRPr/>
            </a:pPr>
            <a:r>
              <a:rPr lang="en-GB" altLang="el-GR" b="1">
                <a:solidFill>
                  <a:srgbClr val="FFFFFF"/>
                </a:solidFill>
                <a:effectLst>
                  <a:outerShdw blurRad="38100" dist="38100" dir="2700000" algn="tl">
                    <a:srgbClr val="000000"/>
                  </a:outerShdw>
                </a:effectLst>
              </a:rPr>
              <a:t>IL-3, IL-5</a:t>
            </a:r>
          </a:p>
          <a:p>
            <a:pPr algn="ctr" eaLnBrk="0" hangingPunct="0">
              <a:spcBef>
                <a:spcPct val="35000"/>
              </a:spcBef>
              <a:defRPr/>
            </a:pPr>
            <a:r>
              <a:rPr lang="en-GB" altLang="el-GR" b="1">
                <a:solidFill>
                  <a:srgbClr val="FFFFFF"/>
                </a:solidFill>
                <a:effectLst>
                  <a:outerShdw blurRad="38100" dist="38100" dir="2700000" algn="tl">
                    <a:srgbClr val="000000"/>
                  </a:outerShdw>
                </a:effectLst>
              </a:rPr>
              <a:t>GM-CSF</a:t>
            </a:r>
          </a:p>
        </p:txBody>
      </p:sp>
      <p:sp>
        <p:nvSpPr>
          <p:cNvPr id="163844" name="Oval 4">
            <a:extLst>
              <a:ext uri="{FF2B5EF4-FFF2-40B4-BE49-F238E27FC236}">
                <a16:creationId xmlns:a16="http://schemas.microsoft.com/office/drawing/2014/main" id="{3AB44855-CF5E-4851-9D56-2A883D3045B2}"/>
              </a:ext>
            </a:extLst>
          </p:cNvPr>
          <p:cNvSpPr>
            <a:spLocks noChangeArrowheads="1"/>
          </p:cNvSpPr>
          <p:nvPr/>
        </p:nvSpPr>
        <p:spPr bwMode="auto">
          <a:xfrm>
            <a:off x="1377950" y="1017588"/>
            <a:ext cx="866775" cy="973137"/>
          </a:xfrm>
          <a:prstGeom prst="ellipse">
            <a:avLst/>
          </a:prstGeom>
          <a:gradFill rotWithShape="0">
            <a:gsLst>
              <a:gs pos="0">
                <a:srgbClr val="3333CC"/>
              </a:gs>
              <a:gs pos="100000">
                <a:srgbClr val="3333CC">
                  <a:gamma/>
                  <a:shade val="49804"/>
                  <a:invGamma/>
                </a:srgbClr>
              </a:gs>
            </a:gsLst>
            <a:lin ang="5400000" scaled="1"/>
          </a:gra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defRPr/>
            </a:pPr>
            <a:r>
              <a:rPr lang="en-GB" altLang="el-GR" b="1">
                <a:solidFill>
                  <a:srgbClr val="FFFFFF"/>
                </a:solidFill>
                <a:effectLst>
                  <a:outerShdw blurRad="38100" dist="38100" dir="2700000" algn="tl">
                    <a:srgbClr val="000000"/>
                  </a:outerShdw>
                </a:effectLst>
              </a:rPr>
              <a:t>Mast</a:t>
            </a:r>
          </a:p>
          <a:p>
            <a:pPr algn="ctr" eaLnBrk="0" hangingPunct="0">
              <a:defRPr/>
            </a:pPr>
            <a:r>
              <a:rPr lang="en-GB" altLang="el-GR" b="1">
                <a:solidFill>
                  <a:srgbClr val="FFFFFF"/>
                </a:solidFill>
                <a:effectLst>
                  <a:outerShdw blurRad="38100" dist="38100" dir="2700000" algn="tl">
                    <a:srgbClr val="000000"/>
                  </a:outerShdw>
                </a:effectLst>
              </a:rPr>
              <a:t>cells</a:t>
            </a:r>
          </a:p>
        </p:txBody>
      </p:sp>
      <p:sp>
        <p:nvSpPr>
          <p:cNvPr id="163845" name="Oval 5">
            <a:extLst>
              <a:ext uri="{FF2B5EF4-FFF2-40B4-BE49-F238E27FC236}">
                <a16:creationId xmlns:a16="http://schemas.microsoft.com/office/drawing/2014/main" id="{A4EC530F-C5EE-4F71-B798-7284DCB96D40}"/>
              </a:ext>
            </a:extLst>
          </p:cNvPr>
          <p:cNvSpPr>
            <a:spLocks noChangeArrowheads="1"/>
          </p:cNvSpPr>
          <p:nvPr/>
        </p:nvSpPr>
        <p:spPr bwMode="auto">
          <a:xfrm>
            <a:off x="603250" y="3167063"/>
            <a:ext cx="1022350" cy="606425"/>
          </a:xfrm>
          <a:prstGeom prst="ellipse">
            <a:avLst/>
          </a:prstGeom>
          <a:gradFill rotWithShape="0">
            <a:gsLst>
              <a:gs pos="0">
                <a:srgbClr val="3333CC"/>
              </a:gs>
              <a:gs pos="100000">
                <a:srgbClr val="3333CC">
                  <a:gamma/>
                  <a:shade val="49804"/>
                  <a:invGamma/>
                </a:srgbClr>
              </a:gs>
            </a:gsLst>
            <a:lin ang="5400000" scaled="1"/>
          </a:gra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defRPr/>
            </a:pPr>
            <a:r>
              <a:rPr lang="en-GB" altLang="el-GR" b="1">
                <a:solidFill>
                  <a:srgbClr val="FFFFFF"/>
                </a:solidFill>
                <a:effectLst>
                  <a:outerShdw blurRad="38100" dist="38100" dir="2700000" algn="tl">
                    <a:srgbClr val="000000"/>
                  </a:outerShdw>
                </a:effectLst>
              </a:rPr>
              <a:t>Allergen</a:t>
            </a:r>
          </a:p>
        </p:txBody>
      </p:sp>
      <p:sp>
        <p:nvSpPr>
          <p:cNvPr id="163846" name="Oval 6">
            <a:extLst>
              <a:ext uri="{FF2B5EF4-FFF2-40B4-BE49-F238E27FC236}">
                <a16:creationId xmlns:a16="http://schemas.microsoft.com/office/drawing/2014/main" id="{69E41FAE-DCC7-4AED-AFFD-57266913B1EE}"/>
              </a:ext>
            </a:extLst>
          </p:cNvPr>
          <p:cNvSpPr>
            <a:spLocks noChangeArrowheads="1"/>
          </p:cNvSpPr>
          <p:nvPr/>
        </p:nvSpPr>
        <p:spPr bwMode="auto">
          <a:xfrm>
            <a:off x="2508250" y="3244850"/>
            <a:ext cx="1909763" cy="800100"/>
          </a:xfrm>
          <a:prstGeom prst="ellipse">
            <a:avLst/>
          </a:prstGeom>
          <a:gradFill rotWithShape="0">
            <a:gsLst>
              <a:gs pos="0">
                <a:srgbClr val="3333CC"/>
              </a:gs>
              <a:gs pos="100000">
                <a:srgbClr val="3333CC">
                  <a:gamma/>
                  <a:shade val="49804"/>
                  <a:invGamma/>
                </a:srgbClr>
              </a:gs>
            </a:gsLst>
            <a:lin ang="5400000" scaled="1"/>
          </a:gra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defRPr/>
            </a:pPr>
            <a:r>
              <a:rPr lang="en-GB" altLang="el-GR" b="1">
                <a:solidFill>
                  <a:srgbClr val="FFFFFF"/>
                </a:solidFill>
                <a:effectLst>
                  <a:outerShdw blurRad="38100" dist="38100" dir="2700000" algn="tl">
                    <a:srgbClr val="000000"/>
                  </a:outerShdw>
                </a:effectLst>
              </a:rPr>
              <a:t>B-lymphocytes</a:t>
            </a:r>
          </a:p>
        </p:txBody>
      </p:sp>
      <p:sp>
        <p:nvSpPr>
          <p:cNvPr id="39943" name="Oval 7">
            <a:extLst>
              <a:ext uri="{FF2B5EF4-FFF2-40B4-BE49-F238E27FC236}">
                <a16:creationId xmlns:a16="http://schemas.microsoft.com/office/drawing/2014/main" id="{99B5E4AA-FEDC-456F-963E-681E9A0786C9}"/>
              </a:ext>
            </a:extLst>
          </p:cNvPr>
          <p:cNvSpPr>
            <a:spLocks noChangeArrowheads="1"/>
          </p:cNvSpPr>
          <p:nvPr/>
        </p:nvSpPr>
        <p:spPr bwMode="auto">
          <a:xfrm>
            <a:off x="679450" y="4881563"/>
            <a:ext cx="2084388" cy="879475"/>
          </a:xfrm>
          <a:prstGeom prst="ellipse">
            <a:avLst/>
          </a:prstGeom>
          <a:gradFill rotWithShape="0">
            <a:gsLst>
              <a:gs pos="0">
                <a:srgbClr val="3333CC"/>
              </a:gs>
              <a:gs pos="100000">
                <a:srgbClr val="191966"/>
              </a:gs>
            </a:gsLst>
            <a:lin ang="5400000" scaled="1"/>
          </a:gra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163848" name="Oval 8">
            <a:extLst>
              <a:ext uri="{FF2B5EF4-FFF2-40B4-BE49-F238E27FC236}">
                <a16:creationId xmlns:a16="http://schemas.microsoft.com/office/drawing/2014/main" id="{82395D2A-816E-4629-95E8-3A4BD661B7DA}"/>
              </a:ext>
            </a:extLst>
          </p:cNvPr>
          <p:cNvSpPr>
            <a:spLocks noChangeArrowheads="1"/>
          </p:cNvSpPr>
          <p:nvPr/>
        </p:nvSpPr>
        <p:spPr bwMode="auto">
          <a:xfrm>
            <a:off x="3906838" y="4957763"/>
            <a:ext cx="1573212" cy="606425"/>
          </a:xfrm>
          <a:prstGeom prst="ellipse">
            <a:avLst/>
          </a:prstGeom>
          <a:gradFill rotWithShape="0">
            <a:gsLst>
              <a:gs pos="0">
                <a:srgbClr val="3333CC"/>
              </a:gs>
              <a:gs pos="100000">
                <a:srgbClr val="3333CC">
                  <a:gamma/>
                  <a:shade val="49804"/>
                  <a:invGamma/>
                </a:srgbClr>
              </a:gs>
            </a:gsLst>
            <a:lin ang="5400000" scaled="1"/>
          </a:gradFill>
          <a:ln w="25400">
            <a:solidFill>
              <a:srgbClr val="FFFF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nchor="ctr"/>
          <a:lstStyle/>
          <a:p>
            <a:pPr algn="ctr" eaLnBrk="0" hangingPunct="0">
              <a:defRPr/>
            </a:pPr>
            <a:r>
              <a:rPr lang="en-GB" altLang="el-GR" b="1">
                <a:solidFill>
                  <a:srgbClr val="FFFFFF"/>
                </a:solidFill>
                <a:effectLst>
                  <a:outerShdw blurRad="38100" dist="38100" dir="2700000" algn="tl">
                    <a:srgbClr val="000000"/>
                  </a:outerShdw>
                </a:effectLst>
              </a:rPr>
              <a:t>Eosinophils</a:t>
            </a:r>
          </a:p>
        </p:txBody>
      </p:sp>
      <p:sp>
        <p:nvSpPr>
          <p:cNvPr id="39945" name="Line 9">
            <a:extLst>
              <a:ext uri="{FF2B5EF4-FFF2-40B4-BE49-F238E27FC236}">
                <a16:creationId xmlns:a16="http://schemas.microsoft.com/office/drawing/2014/main" id="{27B7AAE9-B0BC-4167-ADC2-0D6A439B385B}"/>
              </a:ext>
            </a:extLst>
          </p:cNvPr>
          <p:cNvSpPr>
            <a:spLocks noChangeShapeType="1"/>
          </p:cNvSpPr>
          <p:nvPr/>
        </p:nvSpPr>
        <p:spPr bwMode="auto">
          <a:xfrm flipV="1">
            <a:off x="1652588" y="1990725"/>
            <a:ext cx="152400" cy="1468438"/>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46" name="Line 10">
            <a:extLst>
              <a:ext uri="{FF2B5EF4-FFF2-40B4-BE49-F238E27FC236}">
                <a16:creationId xmlns:a16="http://schemas.microsoft.com/office/drawing/2014/main" id="{3F7C57CF-909A-4D27-A5D4-D76CAD5696E9}"/>
              </a:ext>
            </a:extLst>
          </p:cNvPr>
          <p:cNvSpPr>
            <a:spLocks noChangeShapeType="1"/>
          </p:cNvSpPr>
          <p:nvPr/>
        </p:nvSpPr>
        <p:spPr bwMode="auto">
          <a:xfrm>
            <a:off x="1654175" y="3565525"/>
            <a:ext cx="466725" cy="129857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47" name="Line 11">
            <a:extLst>
              <a:ext uri="{FF2B5EF4-FFF2-40B4-BE49-F238E27FC236}">
                <a16:creationId xmlns:a16="http://schemas.microsoft.com/office/drawing/2014/main" id="{666EBC34-3685-434D-9076-6189BC6FB9C6}"/>
              </a:ext>
            </a:extLst>
          </p:cNvPr>
          <p:cNvSpPr>
            <a:spLocks noChangeShapeType="1"/>
          </p:cNvSpPr>
          <p:nvPr/>
        </p:nvSpPr>
        <p:spPr bwMode="auto">
          <a:xfrm flipV="1">
            <a:off x="2528888" y="4027488"/>
            <a:ext cx="504825" cy="101282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48" name="Line 12">
            <a:extLst>
              <a:ext uri="{FF2B5EF4-FFF2-40B4-BE49-F238E27FC236}">
                <a16:creationId xmlns:a16="http://schemas.microsoft.com/office/drawing/2014/main" id="{18EB3AE4-C092-4D7E-BB22-928432F8C80C}"/>
              </a:ext>
            </a:extLst>
          </p:cNvPr>
          <p:cNvSpPr>
            <a:spLocks noChangeShapeType="1"/>
          </p:cNvSpPr>
          <p:nvPr/>
        </p:nvSpPr>
        <p:spPr bwMode="auto">
          <a:xfrm>
            <a:off x="2911475" y="5259388"/>
            <a:ext cx="966788" cy="1587"/>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49" name="Line 13">
            <a:extLst>
              <a:ext uri="{FF2B5EF4-FFF2-40B4-BE49-F238E27FC236}">
                <a16:creationId xmlns:a16="http://schemas.microsoft.com/office/drawing/2014/main" id="{62DF76AC-DBA3-4DBC-A9C1-C98C1F67EE55}"/>
              </a:ext>
            </a:extLst>
          </p:cNvPr>
          <p:cNvSpPr>
            <a:spLocks noChangeShapeType="1"/>
          </p:cNvSpPr>
          <p:nvPr/>
        </p:nvSpPr>
        <p:spPr bwMode="auto">
          <a:xfrm flipH="1" flipV="1">
            <a:off x="2081213" y="1917700"/>
            <a:ext cx="1362075" cy="1344613"/>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50" name="Line 14">
            <a:extLst>
              <a:ext uri="{FF2B5EF4-FFF2-40B4-BE49-F238E27FC236}">
                <a16:creationId xmlns:a16="http://schemas.microsoft.com/office/drawing/2014/main" id="{2465549C-D76D-42EB-9175-3EE5D0E6EC50}"/>
              </a:ext>
            </a:extLst>
          </p:cNvPr>
          <p:cNvSpPr>
            <a:spLocks noChangeShapeType="1"/>
          </p:cNvSpPr>
          <p:nvPr/>
        </p:nvSpPr>
        <p:spPr bwMode="auto">
          <a:xfrm flipV="1">
            <a:off x="2909888" y="4148138"/>
            <a:ext cx="831850" cy="206375"/>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51" name="Line 15">
            <a:extLst>
              <a:ext uri="{FF2B5EF4-FFF2-40B4-BE49-F238E27FC236}">
                <a16:creationId xmlns:a16="http://schemas.microsoft.com/office/drawing/2014/main" id="{FDE81E15-F209-4343-98B3-213D2EEDC568}"/>
              </a:ext>
            </a:extLst>
          </p:cNvPr>
          <p:cNvSpPr>
            <a:spLocks noChangeShapeType="1"/>
          </p:cNvSpPr>
          <p:nvPr/>
        </p:nvSpPr>
        <p:spPr bwMode="auto">
          <a:xfrm>
            <a:off x="4740275" y="4283075"/>
            <a:ext cx="211138" cy="61595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52" name="Line 16">
            <a:extLst>
              <a:ext uri="{FF2B5EF4-FFF2-40B4-BE49-F238E27FC236}">
                <a16:creationId xmlns:a16="http://schemas.microsoft.com/office/drawing/2014/main" id="{B5C9316F-A107-4518-A3B0-E3A69176CC9A}"/>
              </a:ext>
            </a:extLst>
          </p:cNvPr>
          <p:cNvSpPr>
            <a:spLocks noChangeShapeType="1"/>
          </p:cNvSpPr>
          <p:nvPr/>
        </p:nvSpPr>
        <p:spPr bwMode="auto">
          <a:xfrm>
            <a:off x="2278063" y="1530350"/>
            <a:ext cx="704850" cy="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63857" name="Rectangle 17">
            <a:extLst>
              <a:ext uri="{FF2B5EF4-FFF2-40B4-BE49-F238E27FC236}">
                <a16:creationId xmlns:a16="http://schemas.microsoft.com/office/drawing/2014/main" id="{38A57217-A0BF-477C-84C5-8686F3E5BBB6}"/>
              </a:ext>
            </a:extLst>
          </p:cNvPr>
          <p:cNvSpPr>
            <a:spLocks noChangeArrowheads="1"/>
          </p:cNvSpPr>
          <p:nvPr/>
        </p:nvSpPr>
        <p:spPr bwMode="auto">
          <a:xfrm>
            <a:off x="2925763" y="990600"/>
            <a:ext cx="1728787" cy="118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eaLnBrk="0" hangingPunct="0">
              <a:defRPr/>
            </a:pPr>
            <a:r>
              <a:rPr lang="en-GB" altLang="el-GR" b="1">
                <a:solidFill>
                  <a:srgbClr val="FFFFFF"/>
                </a:solidFill>
                <a:effectLst>
                  <a:outerShdw blurRad="38100" dist="38100" dir="2700000" algn="tl">
                    <a:srgbClr val="000000"/>
                  </a:outerShdw>
                </a:effectLst>
              </a:rPr>
              <a:t>Histamine</a:t>
            </a:r>
          </a:p>
          <a:p>
            <a:pPr eaLnBrk="0" hangingPunct="0">
              <a:defRPr/>
            </a:pPr>
            <a:r>
              <a:rPr lang="en-GB" altLang="el-GR" b="1">
                <a:solidFill>
                  <a:srgbClr val="FFFFFF"/>
                </a:solidFill>
                <a:effectLst>
                  <a:outerShdw blurRad="38100" dist="38100" dir="2700000" algn="tl">
                    <a:srgbClr val="000000"/>
                  </a:outerShdw>
                </a:effectLst>
              </a:rPr>
              <a:t>Leukotrienes</a:t>
            </a:r>
          </a:p>
          <a:p>
            <a:pPr eaLnBrk="0" hangingPunct="0">
              <a:defRPr/>
            </a:pPr>
            <a:r>
              <a:rPr lang="en-GB" altLang="el-GR" b="1">
                <a:solidFill>
                  <a:srgbClr val="FFFFFF"/>
                </a:solidFill>
                <a:effectLst>
                  <a:outerShdw blurRad="38100" dist="38100" dir="2700000" algn="tl">
                    <a:srgbClr val="000000"/>
                  </a:outerShdw>
                </a:effectLst>
              </a:rPr>
              <a:t>Prostaglandins</a:t>
            </a:r>
          </a:p>
          <a:p>
            <a:pPr eaLnBrk="0" hangingPunct="0">
              <a:defRPr/>
            </a:pPr>
            <a:r>
              <a:rPr lang="en-GB" altLang="el-GR" b="1">
                <a:solidFill>
                  <a:srgbClr val="FFFFFF"/>
                </a:solidFill>
                <a:effectLst>
                  <a:outerShdw blurRad="38100" dist="38100" dir="2700000" algn="tl">
                    <a:srgbClr val="000000"/>
                  </a:outerShdw>
                </a:effectLst>
              </a:rPr>
              <a:t>Bradykinin, PAF</a:t>
            </a:r>
          </a:p>
        </p:txBody>
      </p:sp>
      <p:sp>
        <p:nvSpPr>
          <p:cNvPr id="163858" name="Rectangle 18">
            <a:extLst>
              <a:ext uri="{FF2B5EF4-FFF2-40B4-BE49-F238E27FC236}">
                <a16:creationId xmlns:a16="http://schemas.microsoft.com/office/drawing/2014/main" id="{03373D03-2149-4C45-B7DE-4E677AF7F856}"/>
              </a:ext>
            </a:extLst>
          </p:cNvPr>
          <p:cNvSpPr>
            <a:spLocks noChangeArrowheads="1"/>
          </p:cNvSpPr>
          <p:nvPr/>
        </p:nvSpPr>
        <p:spPr bwMode="auto">
          <a:xfrm>
            <a:off x="6173788" y="1196975"/>
            <a:ext cx="2238375" cy="604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defRPr/>
            </a:pPr>
            <a:r>
              <a:rPr lang="en-GB" altLang="el-GR" b="1">
                <a:solidFill>
                  <a:srgbClr val="FFFFFF"/>
                </a:solidFill>
                <a:effectLst>
                  <a:outerShdw blurRad="38100" dist="38100" dir="2700000" algn="tl">
                    <a:srgbClr val="000000"/>
                  </a:outerShdw>
                </a:effectLst>
              </a:rPr>
              <a:t>Immediate symptoms</a:t>
            </a:r>
          </a:p>
          <a:p>
            <a:pPr eaLnBrk="0" hangingPunct="0">
              <a:lnSpc>
                <a:spcPts val="1900"/>
              </a:lnSpc>
              <a:defRPr/>
            </a:pPr>
            <a:endParaRPr lang="en-GB" altLang="el-GR" b="1">
              <a:solidFill>
                <a:srgbClr val="FFFFFF"/>
              </a:solidFill>
              <a:effectLst>
                <a:outerShdw blurRad="38100" dist="38100" dir="2700000" algn="tl">
                  <a:srgbClr val="000000"/>
                </a:outerShdw>
              </a:effectLst>
            </a:endParaRPr>
          </a:p>
        </p:txBody>
      </p:sp>
      <p:sp>
        <p:nvSpPr>
          <p:cNvPr id="163859" name="Rectangle 19">
            <a:extLst>
              <a:ext uri="{FF2B5EF4-FFF2-40B4-BE49-F238E27FC236}">
                <a16:creationId xmlns:a16="http://schemas.microsoft.com/office/drawing/2014/main" id="{B9343BD5-6122-41AC-A827-CF79BCB6707A}"/>
              </a:ext>
            </a:extLst>
          </p:cNvPr>
          <p:cNvSpPr>
            <a:spLocks noChangeArrowheads="1"/>
          </p:cNvSpPr>
          <p:nvPr/>
        </p:nvSpPr>
        <p:spPr bwMode="auto">
          <a:xfrm>
            <a:off x="2452688" y="2619375"/>
            <a:ext cx="476250"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spcBef>
                <a:spcPct val="35000"/>
              </a:spcBef>
              <a:defRPr/>
            </a:pPr>
            <a:r>
              <a:rPr lang="en-GB" altLang="el-GR" b="1">
                <a:solidFill>
                  <a:srgbClr val="FFFFFF"/>
                </a:solidFill>
                <a:effectLst>
                  <a:outerShdw blurRad="38100" dist="38100" dir="2700000" algn="tl">
                    <a:srgbClr val="000000"/>
                  </a:outerShdw>
                </a:effectLst>
              </a:rPr>
              <a:t>IgE</a:t>
            </a:r>
          </a:p>
        </p:txBody>
      </p:sp>
      <p:sp>
        <p:nvSpPr>
          <p:cNvPr id="163860" name="Rectangle 20">
            <a:extLst>
              <a:ext uri="{FF2B5EF4-FFF2-40B4-BE49-F238E27FC236}">
                <a16:creationId xmlns:a16="http://schemas.microsoft.com/office/drawing/2014/main" id="{9944EB4F-3360-4406-93FE-1EA3F9702DA5}"/>
              </a:ext>
            </a:extLst>
          </p:cNvPr>
          <p:cNvSpPr>
            <a:spLocks noChangeArrowheads="1"/>
          </p:cNvSpPr>
          <p:nvPr/>
        </p:nvSpPr>
        <p:spPr bwMode="auto">
          <a:xfrm>
            <a:off x="2317750" y="4005263"/>
            <a:ext cx="522288"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ctr" eaLnBrk="0" hangingPunct="0">
              <a:spcBef>
                <a:spcPct val="35000"/>
              </a:spcBef>
              <a:defRPr/>
            </a:pPr>
            <a:r>
              <a:rPr lang="en-GB" altLang="el-GR" b="1">
                <a:solidFill>
                  <a:srgbClr val="FFFFFF"/>
                </a:solidFill>
                <a:effectLst>
                  <a:outerShdw blurRad="38100" dist="38100" dir="2700000" algn="tl">
                    <a:srgbClr val="000000"/>
                  </a:outerShdw>
                </a:effectLst>
              </a:rPr>
              <a:t>IL-4</a:t>
            </a:r>
          </a:p>
        </p:txBody>
      </p:sp>
      <p:sp>
        <p:nvSpPr>
          <p:cNvPr id="163861" name="Rectangle 21">
            <a:extLst>
              <a:ext uri="{FF2B5EF4-FFF2-40B4-BE49-F238E27FC236}">
                <a16:creationId xmlns:a16="http://schemas.microsoft.com/office/drawing/2014/main" id="{C61E3313-0DC9-409A-A5BC-BA4DEAD4DB89}"/>
              </a:ext>
            </a:extLst>
          </p:cNvPr>
          <p:cNvSpPr>
            <a:spLocks noChangeArrowheads="1"/>
          </p:cNvSpPr>
          <p:nvPr/>
        </p:nvSpPr>
        <p:spPr bwMode="auto">
          <a:xfrm>
            <a:off x="3787775" y="3941763"/>
            <a:ext cx="1470025"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spcBef>
                <a:spcPct val="35000"/>
              </a:spcBef>
              <a:defRPr/>
            </a:pPr>
            <a:r>
              <a:rPr lang="en-GB" altLang="el-GR" b="1">
                <a:solidFill>
                  <a:srgbClr val="FFFFFF"/>
                </a:solidFill>
                <a:effectLst>
                  <a:outerShdw blurRad="38100" dist="38100" dir="2700000" algn="tl">
                    <a:srgbClr val="000000"/>
                  </a:outerShdw>
                </a:effectLst>
              </a:rPr>
              <a:t>VCAM-1</a:t>
            </a:r>
          </a:p>
        </p:txBody>
      </p:sp>
      <p:sp>
        <p:nvSpPr>
          <p:cNvPr id="163862" name="Rectangle 22">
            <a:extLst>
              <a:ext uri="{FF2B5EF4-FFF2-40B4-BE49-F238E27FC236}">
                <a16:creationId xmlns:a16="http://schemas.microsoft.com/office/drawing/2014/main" id="{2C5079FF-05F7-44E8-8A52-428FA8592229}"/>
              </a:ext>
            </a:extLst>
          </p:cNvPr>
          <p:cNvSpPr>
            <a:spLocks noChangeArrowheads="1"/>
          </p:cNvSpPr>
          <p:nvPr/>
        </p:nvSpPr>
        <p:spPr bwMode="auto">
          <a:xfrm>
            <a:off x="773113" y="5033963"/>
            <a:ext cx="1817687" cy="520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algn="ctr" eaLnBrk="0" hangingPunct="0">
              <a:lnSpc>
                <a:spcPts val="1700"/>
              </a:lnSpc>
              <a:defRPr/>
            </a:pPr>
            <a:r>
              <a:rPr lang="en-GB" altLang="el-GR" b="1">
                <a:solidFill>
                  <a:srgbClr val="FFFFFF"/>
                </a:solidFill>
                <a:effectLst>
                  <a:outerShdw blurRad="38100" dist="38100" dir="2700000" algn="tl">
                    <a:srgbClr val="000000"/>
                  </a:outerShdw>
                </a:effectLst>
              </a:rPr>
              <a:t>T-lymphocytes</a:t>
            </a:r>
          </a:p>
          <a:p>
            <a:pPr algn="ctr" eaLnBrk="0" hangingPunct="0">
              <a:lnSpc>
                <a:spcPts val="1700"/>
              </a:lnSpc>
              <a:defRPr/>
            </a:pPr>
            <a:r>
              <a:rPr lang="en-GB" altLang="el-GR" b="1">
                <a:solidFill>
                  <a:srgbClr val="FFFFFF"/>
                </a:solidFill>
                <a:effectLst>
                  <a:outerShdw blurRad="38100" dist="38100" dir="2700000" algn="tl">
                    <a:srgbClr val="000000"/>
                  </a:outerShdw>
                </a:effectLst>
              </a:rPr>
              <a:t>(mast cells)</a:t>
            </a:r>
          </a:p>
        </p:txBody>
      </p:sp>
      <p:sp>
        <p:nvSpPr>
          <p:cNvPr id="163863" name="Rectangle 23">
            <a:extLst>
              <a:ext uri="{FF2B5EF4-FFF2-40B4-BE49-F238E27FC236}">
                <a16:creationId xmlns:a16="http://schemas.microsoft.com/office/drawing/2014/main" id="{47C7C88D-0EF8-415C-A117-5988E9CF8D61}"/>
              </a:ext>
            </a:extLst>
          </p:cNvPr>
          <p:cNvSpPr>
            <a:spLocks noChangeArrowheads="1"/>
          </p:cNvSpPr>
          <p:nvPr/>
        </p:nvSpPr>
        <p:spPr bwMode="auto">
          <a:xfrm>
            <a:off x="6694488" y="6113463"/>
            <a:ext cx="2373312" cy="363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algn="r" eaLnBrk="0" hangingPunct="0">
              <a:defRPr/>
            </a:pPr>
            <a:r>
              <a:rPr lang="en-GB" altLang="el-GR" b="1">
                <a:solidFill>
                  <a:srgbClr val="FFFFFF"/>
                </a:solidFill>
                <a:effectLst>
                  <a:outerShdw blurRad="38100" dist="38100" dir="2700000" algn="tl">
                    <a:srgbClr val="000000"/>
                  </a:outerShdw>
                </a:effectLst>
              </a:rPr>
              <a:t>Durham, Allergy (1994)</a:t>
            </a:r>
          </a:p>
        </p:txBody>
      </p:sp>
      <p:sp>
        <p:nvSpPr>
          <p:cNvPr id="39960" name="Line 24">
            <a:extLst>
              <a:ext uri="{FF2B5EF4-FFF2-40B4-BE49-F238E27FC236}">
                <a16:creationId xmlns:a16="http://schemas.microsoft.com/office/drawing/2014/main" id="{5E3D060A-2778-4F20-9E0B-C654ED990CF5}"/>
              </a:ext>
            </a:extLst>
          </p:cNvPr>
          <p:cNvSpPr>
            <a:spLocks noChangeShapeType="1"/>
          </p:cNvSpPr>
          <p:nvPr/>
        </p:nvSpPr>
        <p:spPr bwMode="auto">
          <a:xfrm>
            <a:off x="4722813" y="1765300"/>
            <a:ext cx="1133475" cy="0"/>
          </a:xfrm>
          <a:prstGeom prst="line">
            <a:avLst/>
          </a:prstGeom>
          <a:noFill/>
          <a:ln w="254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163865" name="Rectangle 25">
            <a:extLst>
              <a:ext uri="{FF2B5EF4-FFF2-40B4-BE49-F238E27FC236}">
                <a16:creationId xmlns:a16="http://schemas.microsoft.com/office/drawing/2014/main" id="{309FDCFB-2777-4BAD-ADB5-22A57558C709}"/>
              </a:ext>
            </a:extLst>
          </p:cNvPr>
          <p:cNvSpPr>
            <a:spLocks noChangeArrowheads="1"/>
          </p:cNvSpPr>
          <p:nvPr/>
        </p:nvSpPr>
        <p:spPr bwMode="auto">
          <a:xfrm>
            <a:off x="6173788" y="4365625"/>
            <a:ext cx="2589212" cy="91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FF66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pPr eaLnBrk="0" hangingPunct="0">
              <a:defRPr/>
            </a:pPr>
            <a:r>
              <a:rPr lang="en-GB" altLang="el-GR" b="1">
                <a:solidFill>
                  <a:srgbClr val="FFFFFF"/>
                </a:solidFill>
                <a:effectLst>
                  <a:outerShdw blurRad="38100" dist="38100" dir="2700000" algn="tl">
                    <a:srgbClr val="000000"/>
                  </a:outerShdw>
                </a:effectLst>
              </a:rPr>
              <a:t>Chronic ongoing inflammation and </a:t>
            </a:r>
          </a:p>
          <a:p>
            <a:pPr eaLnBrk="0" hangingPunct="0">
              <a:defRPr/>
            </a:pPr>
            <a:r>
              <a:rPr lang="en-GB" altLang="el-GR" b="1">
                <a:solidFill>
                  <a:srgbClr val="FFFFFF"/>
                </a:solidFill>
                <a:effectLst>
                  <a:outerShdw blurRad="38100" dist="38100" dir="2700000" algn="tl">
                    <a:srgbClr val="000000"/>
                  </a:outerShdw>
                </a:effectLst>
              </a:rPr>
              <a:t>hyper-reactivity</a:t>
            </a:r>
          </a:p>
        </p:txBody>
      </p:sp>
      <p:sp>
        <p:nvSpPr>
          <p:cNvPr id="39962" name="Line 26">
            <a:extLst>
              <a:ext uri="{FF2B5EF4-FFF2-40B4-BE49-F238E27FC236}">
                <a16:creationId xmlns:a16="http://schemas.microsoft.com/office/drawing/2014/main" id="{2C74A1B7-BF86-405E-B988-AC626CB63571}"/>
              </a:ext>
            </a:extLst>
          </p:cNvPr>
          <p:cNvSpPr>
            <a:spLocks noChangeShapeType="1"/>
          </p:cNvSpPr>
          <p:nvPr/>
        </p:nvSpPr>
        <p:spPr bwMode="auto">
          <a:xfrm>
            <a:off x="5959475" y="5257800"/>
            <a:ext cx="42863" cy="0"/>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63" name="Freeform 27">
            <a:extLst>
              <a:ext uri="{FF2B5EF4-FFF2-40B4-BE49-F238E27FC236}">
                <a16:creationId xmlns:a16="http://schemas.microsoft.com/office/drawing/2014/main" id="{A169B22F-A832-4529-98B8-66DC1694FBD8}"/>
              </a:ext>
            </a:extLst>
          </p:cNvPr>
          <p:cNvSpPr>
            <a:spLocks/>
          </p:cNvSpPr>
          <p:nvPr/>
        </p:nvSpPr>
        <p:spPr bwMode="auto">
          <a:xfrm>
            <a:off x="6024563" y="4287838"/>
            <a:ext cx="74612" cy="1504950"/>
          </a:xfrm>
          <a:custGeom>
            <a:avLst/>
            <a:gdLst>
              <a:gd name="T0" fmla="*/ 2147483647 w 47"/>
              <a:gd name="T1" fmla="*/ 0 h 948"/>
              <a:gd name="T2" fmla="*/ 0 w 47"/>
              <a:gd name="T3" fmla="*/ 0 h 948"/>
              <a:gd name="T4" fmla="*/ 0 w 47"/>
              <a:gd name="T5" fmla="*/ 2147483647 h 948"/>
              <a:gd name="T6" fmla="*/ 2147483647 w 47"/>
              <a:gd name="T7" fmla="*/ 2147483647 h 94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7" h="948">
                <a:moveTo>
                  <a:pt x="46" y="0"/>
                </a:moveTo>
                <a:lnTo>
                  <a:pt x="0" y="0"/>
                </a:lnTo>
                <a:lnTo>
                  <a:pt x="0" y="947"/>
                </a:lnTo>
                <a:lnTo>
                  <a:pt x="46" y="947"/>
                </a:lnTo>
              </a:path>
            </a:pathLst>
          </a:custGeom>
          <a:noFill/>
          <a:ln w="25400"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nvGrpSpPr>
          <p:cNvPr id="39964" name="Group 28">
            <a:extLst>
              <a:ext uri="{FF2B5EF4-FFF2-40B4-BE49-F238E27FC236}">
                <a16:creationId xmlns:a16="http://schemas.microsoft.com/office/drawing/2014/main" id="{27028AD1-5C8F-4AA1-BA21-A0BF4B7F3B94}"/>
              </a:ext>
            </a:extLst>
          </p:cNvPr>
          <p:cNvGrpSpPr>
            <a:grpSpLocks/>
          </p:cNvGrpSpPr>
          <p:nvPr/>
        </p:nvGrpSpPr>
        <p:grpSpPr bwMode="auto">
          <a:xfrm>
            <a:off x="5954713" y="1011238"/>
            <a:ext cx="144462" cy="1296987"/>
            <a:chOff x="3751" y="637"/>
            <a:chExt cx="91" cy="817"/>
          </a:xfrm>
        </p:grpSpPr>
        <p:sp>
          <p:nvSpPr>
            <p:cNvPr id="39965" name="Line 29">
              <a:extLst>
                <a:ext uri="{FF2B5EF4-FFF2-40B4-BE49-F238E27FC236}">
                  <a16:creationId xmlns:a16="http://schemas.microsoft.com/office/drawing/2014/main" id="{031CA880-AE4D-4A14-ABC2-1ADF666832B7}"/>
                </a:ext>
              </a:extLst>
            </p:cNvPr>
            <p:cNvSpPr>
              <a:spLocks noChangeShapeType="1"/>
            </p:cNvSpPr>
            <p:nvPr/>
          </p:nvSpPr>
          <p:spPr bwMode="auto">
            <a:xfrm>
              <a:off x="3751" y="1110"/>
              <a:ext cx="29" cy="0"/>
            </a:xfrm>
            <a:prstGeom prst="line">
              <a:avLst/>
            </a:prstGeom>
            <a:noFill/>
            <a:ln w="25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39966" name="Freeform 30">
              <a:extLst>
                <a:ext uri="{FF2B5EF4-FFF2-40B4-BE49-F238E27FC236}">
                  <a16:creationId xmlns:a16="http://schemas.microsoft.com/office/drawing/2014/main" id="{47EEBA1D-3422-48DE-8450-FA24D9BBDF02}"/>
                </a:ext>
              </a:extLst>
            </p:cNvPr>
            <p:cNvSpPr>
              <a:spLocks/>
            </p:cNvSpPr>
            <p:nvPr/>
          </p:nvSpPr>
          <p:spPr bwMode="auto">
            <a:xfrm>
              <a:off x="3793" y="637"/>
              <a:ext cx="49" cy="817"/>
            </a:xfrm>
            <a:custGeom>
              <a:avLst/>
              <a:gdLst>
                <a:gd name="T0" fmla="*/ 48 w 49"/>
                <a:gd name="T1" fmla="*/ 0 h 817"/>
                <a:gd name="T2" fmla="*/ 0 w 49"/>
                <a:gd name="T3" fmla="*/ 0 h 817"/>
                <a:gd name="T4" fmla="*/ 0 w 49"/>
                <a:gd name="T5" fmla="*/ 816 h 817"/>
                <a:gd name="T6" fmla="*/ 48 w 49"/>
                <a:gd name="T7" fmla="*/ 816 h 8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 h="817">
                  <a:moveTo>
                    <a:pt x="48" y="0"/>
                  </a:moveTo>
                  <a:lnTo>
                    <a:pt x="0" y="0"/>
                  </a:lnTo>
                  <a:lnTo>
                    <a:pt x="0" y="816"/>
                  </a:lnTo>
                  <a:lnTo>
                    <a:pt x="48" y="816"/>
                  </a:lnTo>
                </a:path>
              </a:pathLst>
            </a:custGeom>
            <a:noFill/>
            <a:ln w="25400" cap="rnd" cmpd="sng">
              <a:solidFill>
                <a:srgbClr val="FFFF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grpSp>
      <p:pic>
        <p:nvPicPr>
          <p:cNvPr id="2" name="Recorded Sound">
            <a:hlinkClick r:id="" action="ppaction://media"/>
            <a:extLst>
              <a:ext uri="{FF2B5EF4-FFF2-40B4-BE49-F238E27FC236}">
                <a16:creationId xmlns:a16="http://schemas.microsoft.com/office/drawing/2014/main" id="{21A34B61-0FFB-4F71-B1F9-B710D530C2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7788" y="5913438"/>
            <a:ext cx="609600" cy="609600"/>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25CE5289-100E-47F6-9D31-8448F1044ADD}"/>
              </a:ext>
            </a:extLst>
          </p:cNvPr>
          <p:cNvSpPr>
            <a:spLocks noGrp="1" noChangeArrowheads="1"/>
          </p:cNvSpPr>
          <p:nvPr>
            <p:ph type="body" idx="1"/>
          </p:nvPr>
        </p:nvSpPr>
        <p:spPr>
          <a:effectLst>
            <a:outerShdw blurRad="63500" dist="17961" dir="2700000" algn="ctr" rotWithShape="0">
              <a:schemeClr val="tx1"/>
            </a:outerShdw>
          </a:effectLst>
        </p:spPr>
        <p:txBody>
          <a:bodyPr/>
          <a:lstStyle/>
          <a:p>
            <a:pPr eaLnBrk="1" hangingPunct="1">
              <a:buFontTx/>
              <a:buNone/>
              <a:defRPr/>
            </a:pPr>
            <a:endParaRPr lang="en-US">
              <a:solidFill>
                <a:schemeClr val="bg1"/>
              </a:solidFill>
            </a:endParaRPr>
          </a:p>
          <a:p>
            <a:pPr eaLnBrk="1" hangingPunct="1">
              <a:buFontTx/>
              <a:buNone/>
              <a:defRPr/>
            </a:pPr>
            <a:endParaRPr lang="en-US"/>
          </a:p>
        </p:txBody>
      </p:sp>
      <p:sp>
        <p:nvSpPr>
          <p:cNvPr id="295939" name="Text Box 3">
            <a:extLst>
              <a:ext uri="{FF2B5EF4-FFF2-40B4-BE49-F238E27FC236}">
                <a16:creationId xmlns:a16="http://schemas.microsoft.com/office/drawing/2014/main" id="{7373783A-6AA8-4748-9DDF-2F7FC1D1236B}"/>
              </a:ext>
            </a:extLst>
          </p:cNvPr>
          <p:cNvSpPr txBox="1">
            <a:spLocks noChangeArrowheads="1"/>
          </p:cNvSpPr>
          <p:nvPr/>
        </p:nvSpPr>
        <p:spPr bwMode="auto">
          <a:xfrm>
            <a:off x="1219200" y="1143000"/>
            <a:ext cx="6477000" cy="611188"/>
          </a:xfrm>
          <a:prstGeom prst="rect">
            <a:avLst/>
          </a:prstGeom>
          <a:noFill/>
          <a:ln w="12700">
            <a:noFill/>
            <a:miter lim="800000"/>
            <a:headEnd/>
            <a:tailEnd/>
          </a:ln>
          <a:effectLst/>
        </p:spPr>
        <p:txBody>
          <a:bodyPr lIns="90487" tIns="44450" rIns="90487" bIns="44450">
            <a:spAutoFit/>
          </a:bodyPr>
          <a:lstStyle/>
          <a:p>
            <a:pPr>
              <a:spcBef>
                <a:spcPct val="50000"/>
              </a:spcBef>
              <a:defRPr/>
            </a:pPr>
            <a:endParaRPr lang="en-US">
              <a:effectLst>
                <a:outerShdw blurRad="38100" dist="38100" dir="2700000" algn="tl">
                  <a:srgbClr val="C0C0C0"/>
                </a:outerShdw>
              </a:effectLst>
              <a:latin typeface="Arial" charset="0"/>
            </a:endParaRPr>
          </a:p>
        </p:txBody>
      </p:sp>
      <p:grpSp>
        <p:nvGrpSpPr>
          <p:cNvPr id="40964" name="Group 6">
            <a:extLst>
              <a:ext uri="{FF2B5EF4-FFF2-40B4-BE49-F238E27FC236}">
                <a16:creationId xmlns:a16="http://schemas.microsoft.com/office/drawing/2014/main" id="{66975E2A-35BD-4DE0-A18B-074268B54715}"/>
              </a:ext>
            </a:extLst>
          </p:cNvPr>
          <p:cNvGrpSpPr>
            <a:grpSpLocks/>
          </p:cNvGrpSpPr>
          <p:nvPr/>
        </p:nvGrpSpPr>
        <p:grpSpPr bwMode="auto">
          <a:xfrm>
            <a:off x="304800" y="914400"/>
            <a:ext cx="8686800" cy="5791200"/>
            <a:chOff x="96" y="480"/>
            <a:chExt cx="5616" cy="3744"/>
          </a:xfrm>
        </p:grpSpPr>
        <p:pic>
          <p:nvPicPr>
            <p:cNvPr id="40967" name="Picture 4" descr="barnes 1">
              <a:extLst>
                <a:ext uri="{FF2B5EF4-FFF2-40B4-BE49-F238E27FC236}">
                  <a16:creationId xmlns:a16="http://schemas.microsoft.com/office/drawing/2014/main" id="{BC1DA111-8268-4E5B-8164-EEDB637628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 y="480"/>
              <a:ext cx="5616" cy="3744"/>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95941" name="Rectangle 5">
              <a:extLst>
                <a:ext uri="{FF2B5EF4-FFF2-40B4-BE49-F238E27FC236}">
                  <a16:creationId xmlns:a16="http://schemas.microsoft.com/office/drawing/2014/main" id="{832688A5-91BA-412C-A25C-AAD038F02CF4}"/>
                </a:ext>
              </a:extLst>
            </p:cNvPr>
            <p:cNvSpPr>
              <a:spLocks noChangeArrowheads="1"/>
            </p:cNvSpPr>
            <p:nvPr/>
          </p:nvSpPr>
          <p:spPr bwMode="auto">
            <a:xfrm>
              <a:off x="336" y="480"/>
              <a:ext cx="384" cy="288"/>
            </a:xfrm>
            <a:prstGeom prst="rect">
              <a:avLst/>
            </a:prstGeom>
            <a:solidFill>
              <a:schemeClr val="bg1"/>
            </a:solidFill>
            <a:ln w="19050">
              <a:noFill/>
              <a:miter lim="800000"/>
              <a:headEnd/>
              <a:tailEnd/>
            </a:ln>
            <a:effectLst/>
          </p:spPr>
          <p:txBody>
            <a:bodyPr wrap="none" lIns="90487" tIns="44450" rIns="90487" bIns="44450" anchor="ctr"/>
            <a:lstStyle/>
            <a:p>
              <a:pPr>
                <a:defRPr/>
              </a:pPr>
              <a:endParaRPr lang="en-US">
                <a:effectLst>
                  <a:outerShdw blurRad="38100" dist="38100" dir="2700000" algn="tl">
                    <a:srgbClr val="000000">
                      <a:alpha val="43137"/>
                    </a:srgbClr>
                  </a:outerShdw>
                </a:effectLst>
                <a:latin typeface="Arial" charset="0"/>
              </a:endParaRPr>
            </a:p>
          </p:txBody>
        </p:sp>
      </p:grpSp>
      <p:sp>
        <p:nvSpPr>
          <p:cNvPr id="295943" name="Text Box 7">
            <a:extLst>
              <a:ext uri="{FF2B5EF4-FFF2-40B4-BE49-F238E27FC236}">
                <a16:creationId xmlns:a16="http://schemas.microsoft.com/office/drawing/2014/main" id="{B0333D76-019E-42A4-8B4F-7916149FD6B3}"/>
              </a:ext>
            </a:extLst>
          </p:cNvPr>
          <p:cNvSpPr txBox="1">
            <a:spLocks noChangeArrowheads="1"/>
          </p:cNvSpPr>
          <p:nvPr/>
        </p:nvSpPr>
        <p:spPr bwMode="auto">
          <a:xfrm>
            <a:off x="6629400" y="6400800"/>
            <a:ext cx="2971800" cy="254000"/>
          </a:xfrm>
          <a:prstGeom prst="rect">
            <a:avLst/>
          </a:prstGeom>
          <a:noFill/>
          <a:ln w="12700">
            <a:noFill/>
            <a:miter lim="800000"/>
            <a:headEnd/>
            <a:tailEnd/>
          </a:ln>
          <a:effectLst/>
        </p:spPr>
        <p:txBody>
          <a:bodyPr lIns="90487" tIns="44450" rIns="90487" bIns="44450">
            <a:spAutoFit/>
          </a:bodyPr>
          <a:lstStyle>
            <a:lvl1pPr>
              <a:defRPr sz="3800" b="1">
                <a:solidFill>
                  <a:srgbClr val="FFFF00"/>
                </a:solidFill>
                <a:latin typeface="Arial" pitchFamily="34" charset="0"/>
                <a:ea typeface="MS PGothic" pitchFamily="34" charset="-128"/>
              </a:defRPr>
            </a:lvl1pPr>
            <a:lvl2pPr marL="742950" indent="-285750">
              <a:defRPr sz="3800" b="1">
                <a:solidFill>
                  <a:srgbClr val="FFFF00"/>
                </a:solidFill>
                <a:latin typeface="Arial" pitchFamily="34" charset="0"/>
                <a:ea typeface="MS PGothic" pitchFamily="34" charset="-128"/>
              </a:defRPr>
            </a:lvl2pPr>
            <a:lvl3pPr marL="1143000" indent="-228600">
              <a:defRPr sz="3800" b="1">
                <a:solidFill>
                  <a:srgbClr val="FFFF00"/>
                </a:solidFill>
                <a:latin typeface="Arial" pitchFamily="34" charset="0"/>
                <a:ea typeface="MS PGothic" pitchFamily="34" charset="-128"/>
              </a:defRPr>
            </a:lvl3pPr>
            <a:lvl4pPr marL="1600200" indent="-228600">
              <a:defRPr sz="3800" b="1">
                <a:solidFill>
                  <a:srgbClr val="FFFF00"/>
                </a:solidFill>
                <a:latin typeface="Arial" pitchFamily="34" charset="0"/>
                <a:ea typeface="MS PGothic" pitchFamily="34" charset="-128"/>
              </a:defRPr>
            </a:lvl4pPr>
            <a:lvl5pPr marL="2057400" indent="-228600">
              <a:defRPr sz="3800" b="1">
                <a:solidFill>
                  <a:srgbClr val="FFFF00"/>
                </a:solidFill>
                <a:latin typeface="Arial" pitchFamily="34" charset="0"/>
                <a:ea typeface="MS PGothic" pitchFamily="34" charset="-128"/>
              </a:defRPr>
            </a:lvl5pPr>
            <a:lvl6pPr marL="2514600" indent="-228600" eaLnBrk="0" fontAlgn="base" hangingPunct="0">
              <a:lnSpc>
                <a:spcPct val="90000"/>
              </a:lnSpc>
              <a:spcBef>
                <a:spcPct val="0"/>
              </a:spcBef>
              <a:spcAft>
                <a:spcPct val="0"/>
              </a:spcAft>
              <a:defRPr sz="3800" b="1">
                <a:solidFill>
                  <a:srgbClr val="FFFF00"/>
                </a:solidFill>
                <a:latin typeface="Arial" pitchFamily="34" charset="0"/>
                <a:ea typeface="MS PGothic" pitchFamily="34" charset="-128"/>
              </a:defRPr>
            </a:lvl6pPr>
            <a:lvl7pPr marL="2971800" indent="-228600" eaLnBrk="0" fontAlgn="base" hangingPunct="0">
              <a:lnSpc>
                <a:spcPct val="90000"/>
              </a:lnSpc>
              <a:spcBef>
                <a:spcPct val="0"/>
              </a:spcBef>
              <a:spcAft>
                <a:spcPct val="0"/>
              </a:spcAft>
              <a:defRPr sz="3800" b="1">
                <a:solidFill>
                  <a:srgbClr val="FFFF00"/>
                </a:solidFill>
                <a:latin typeface="Arial" pitchFamily="34" charset="0"/>
                <a:ea typeface="MS PGothic" pitchFamily="34" charset="-128"/>
              </a:defRPr>
            </a:lvl7pPr>
            <a:lvl8pPr marL="3429000" indent="-228600" eaLnBrk="0" fontAlgn="base" hangingPunct="0">
              <a:lnSpc>
                <a:spcPct val="90000"/>
              </a:lnSpc>
              <a:spcBef>
                <a:spcPct val="0"/>
              </a:spcBef>
              <a:spcAft>
                <a:spcPct val="0"/>
              </a:spcAft>
              <a:defRPr sz="3800" b="1">
                <a:solidFill>
                  <a:srgbClr val="FFFF00"/>
                </a:solidFill>
                <a:latin typeface="Arial" pitchFamily="34" charset="0"/>
                <a:ea typeface="MS PGothic" pitchFamily="34" charset="-128"/>
              </a:defRPr>
            </a:lvl8pPr>
            <a:lvl9pPr marL="3886200" indent="-228600" eaLnBrk="0" fontAlgn="base" hangingPunct="0">
              <a:lnSpc>
                <a:spcPct val="90000"/>
              </a:lnSpc>
              <a:spcBef>
                <a:spcPct val="0"/>
              </a:spcBef>
              <a:spcAft>
                <a:spcPct val="0"/>
              </a:spcAft>
              <a:defRPr sz="3800" b="1">
                <a:solidFill>
                  <a:srgbClr val="FFFF00"/>
                </a:solidFill>
                <a:latin typeface="Arial" pitchFamily="34" charset="0"/>
                <a:ea typeface="MS PGothic" pitchFamily="34" charset="-128"/>
              </a:defRPr>
            </a:lvl9pPr>
          </a:lstStyle>
          <a:p>
            <a:pPr>
              <a:spcBef>
                <a:spcPct val="50000"/>
              </a:spcBef>
              <a:defRPr/>
            </a:pPr>
            <a:r>
              <a:rPr lang="en-US" altLang="el-GR" sz="1200">
                <a:solidFill>
                  <a:schemeClr val="tx1"/>
                </a:solidFill>
                <a:effectLst>
                  <a:outerShdw blurRad="38100" dist="38100" dir="2700000" algn="tl">
                    <a:srgbClr val="C0C0C0"/>
                  </a:outerShdw>
                </a:effectLst>
                <a:latin typeface="Tahoma" pitchFamily="34" charset="0"/>
              </a:rPr>
              <a:t>Source:  Peter J. Barnes, MD</a:t>
            </a:r>
          </a:p>
        </p:txBody>
      </p:sp>
      <p:sp>
        <p:nvSpPr>
          <p:cNvPr id="295944" name="Text Box 8">
            <a:extLst>
              <a:ext uri="{FF2B5EF4-FFF2-40B4-BE49-F238E27FC236}">
                <a16:creationId xmlns:a16="http://schemas.microsoft.com/office/drawing/2014/main" id="{340012E1-3A9E-459D-933F-0033FA6802DD}"/>
              </a:ext>
            </a:extLst>
          </p:cNvPr>
          <p:cNvSpPr txBox="1">
            <a:spLocks noChangeArrowheads="1"/>
          </p:cNvSpPr>
          <p:nvPr/>
        </p:nvSpPr>
        <p:spPr bwMode="auto">
          <a:xfrm>
            <a:off x="152400" y="76200"/>
            <a:ext cx="8991600" cy="582613"/>
          </a:xfrm>
          <a:prstGeom prst="rect">
            <a:avLst/>
          </a:prstGeom>
          <a:noFill/>
          <a:ln w="12700">
            <a:noFill/>
            <a:miter lim="800000"/>
            <a:headEnd/>
            <a:tailEnd/>
          </a:ln>
          <a:effectLst/>
        </p:spPr>
        <p:txBody>
          <a:bodyPr lIns="90487" tIns="44450" rIns="90487" bIns="44450">
            <a:spAutoFit/>
          </a:bodyPr>
          <a:lstStyle/>
          <a:p>
            <a:pPr>
              <a:spcBef>
                <a:spcPct val="50000"/>
              </a:spcBef>
              <a:defRPr/>
            </a:pPr>
            <a:r>
              <a:rPr lang="en-US" sz="3600">
                <a:latin typeface="Tahoma" pitchFamily="34" charset="0"/>
              </a:rPr>
              <a:t>Asthma Inflammation: </a:t>
            </a:r>
            <a:r>
              <a:rPr lang="en-US" sz="3600">
                <a:latin typeface="Arial" charset="0"/>
              </a:rPr>
              <a:t>Cells and Mediators</a:t>
            </a:r>
            <a:endParaRPr lang="en-US" sz="3600">
              <a:effectLst>
                <a:outerShdw blurRad="38100" dist="38100" dir="2700000" algn="tl">
                  <a:srgbClr val="C0C0C0"/>
                </a:outerShdw>
              </a:effectLst>
              <a:latin typeface="Arial" charset="0"/>
            </a:endParaRPr>
          </a:p>
        </p:txBody>
      </p:sp>
      <p:pic>
        <p:nvPicPr>
          <p:cNvPr id="2" name="Recorded Sound">
            <a:hlinkClick r:id="" action="ppaction://media"/>
            <a:extLst>
              <a:ext uri="{FF2B5EF4-FFF2-40B4-BE49-F238E27FC236}">
                <a16:creationId xmlns:a16="http://schemas.microsoft.com/office/drawing/2014/main" id="{99FF14AC-189E-4408-B2C5-61D457107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4400" y="5901055"/>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5313366A-8648-4735-B102-7DF7E16BEED7}"/>
              </a:ext>
            </a:extLst>
          </p:cNvPr>
          <p:cNvSpPr>
            <a:spLocks noGrp="1" noRot="1" noChangeArrowheads="1"/>
          </p:cNvSpPr>
          <p:nvPr>
            <p:ph type="title"/>
          </p:nvPr>
        </p:nvSpPr>
        <p:spPr/>
        <p:txBody>
          <a:bodyPr/>
          <a:lstStyle/>
          <a:p>
            <a:pPr eaLnBrk="1" hangingPunct="1">
              <a:defRPr/>
            </a:pPr>
            <a:r>
              <a:rPr lang="el-GR" altLang="el-GR">
                <a:solidFill>
                  <a:srgbClr val="FFFF00"/>
                </a:solidFill>
              </a:rPr>
              <a:t>Τι συμβαίνει όταν έχουμε κρίση άσθματος </a:t>
            </a:r>
            <a:r>
              <a:rPr lang="en-US" altLang="el-GR">
                <a:solidFill>
                  <a:srgbClr val="FFFF00"/>
                </a:solidFill>
              </a:rPr>
              <a:t>?</a:t>
            </a:r>
          </a:p>
        </p:txBody>
      </p:sp>
      <p:sp>
        <p:nvSpPr>
          <p:cNvPr id="52227" name="Rectangle 3">
            <a:extLst>
              <a:ext uri="{FF2B5EF4-FFF2-40B4-BE49-F238E27FC236}">
                <a16:creationId xmlns:a16="http://schemas.microsoft.com/office/drawing/2014/main" id="{C8D975E0-5854-4526-8667-7A4EB80D1937}"/>
              </a:ext>
            </a:extLst>
          </p:cNvPr>
          <p:cNvSpPr>
            <a:spLocks noGrp="1" noRot="1" noChangeArrowheads="1"/>
          </p:cNvSpPr>
          <p:nvPr>
            <p:ph type="body" idx="1"/>
          </p:nvPr>
        </p:nvSpPr>
        <p:spPr>
          <a:xfrm>
            <a:off x="301625" y="1676400"/>
            <a:ext cx="4775200" cy="4422775"/>
          </a:xfrm>
        </p:spPr>
        <p:txBody>
          <a:bodyPr/>
          <a:lstStyle/>
          <a:p>
            <a:pPr eaLnBrk="1" hangingPunct="1">
              <a:defRPr/>
            </a:pPr>
            <a:r>
              <a:rPr lang="el-GR" altLang="el-GR"/>
              <a:t>Το εσωτερικό τοίχωμα των βρόγχων πρήζεται και ερεθίζεται</a:t>
            </a:r>
            <a:endParaRPr lang="en-US" altLang="el-GR"/>
          </a:p>
          <a:p>
            <a:pPr eaLnBrk="1" hangingPunct="1">
              <a:defRPr/>
            </a:pPr>
            <a:r>
              <a:rPr lang="el-GR" altLang="el-GR"/>
              <a:t>Παράγεται πολύ βλέννα</a:t>
            </a:r>
            <a:endParaRPr lang="en-US" altLang="el-GR"/>
          </a:p>
          <a:p>
            <a:pPr eaLnBrk="1" hangingPunct="1">
              <a:defRPr/>
            </a:pPr>
            <a:r>
              <a:rPr lang="el-GR" altLang="el-GR"/>
              <a:t>Οι μυς γύρω από τους βρόγχους σφίγγουν και περιορίζουν το εύρος τους</a:t>
            </a:r>
            <a:endParaRPr lang="en-US" altLang="el-GR"/>
          </a:p>
        </p:txBody>
      </p:sp>
      <p:pic>
        <p:nvPicPr>
          <p:cNvPr id="41988" name="Picture 6" descr="SLIDE04">
            <a:extLst>
              <a:ext uri="{FF2B5EF4-FFF2-40B4-BE49-F238E27FC236}">
                <a16:creationId xmlns:a16="http://schemas.microsoft.com/office/drawing/2014/main" id="{CD665C92-FBC4-47AC-991E-7DF5B8D247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3800" y="1844675"/>
            <a:ext cx="38100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7">
            <a:extLst>
              <a:ext uri="{FF2B5EF4-FFF2-40B4-BE49-F238E27FC236}">
                <a16:creationId xmlns:a16="http://schemas.microsoft.com/office/drawing/2014/main" id="{500816DA-0DA1-46B0-855B-85BCF6E6A13B}"/>
              </a:ext>
            </a:extLst>
          </p:cNvPr>
          <p:cNvSpPr txBox="1">
            <a:spLocks noChangeArrowheads="1"/>
          </p:cNvSpPr>
          <p:nvPr/>
        </p:nvSpPr>
        <p:spPr bwMode="auto">
          <a:xfrm>
            <a:off x="7667625" y="6021388"/>
            <a:ext cx="1008063" cy="366712"/>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p>
        </p:txBody>
      </p:sp>
      <p:pic>
        <p:nvPicPr>
          <p:cNvPr id="2" name="Recorded Sound">
            <a:hlinkClick r:id="" action="ppaction://media"/>
            <a:extLst>
              <a:ext uri="{FF2B5EF4-FFF2-40B4-BE49-F238E27FC236}">
                <a16:creationId xmlns:a16="http://schemas.microsoft.com/office/drawing/2014/main" id="{D6A0F85C-37AA-458A-BEF8-9319186527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915816" y="6019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F4F1CDBE-0C6F-497B-8ABD-13AC01ACF2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84882"/>
            <a:ext cx="9144000" cy="6512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Comment 3">
            <a:extLst>
              <a:ext uri="{FF2B5EF4-FFF2-40B4-BE49-F238E27FC236}">
                <a16:creationId xmlns:a16="http://schemas.microsoft.com/office/drawing/2014/main" id="{53D074B4-2CD7-4604-932D-6BE0671AA835}"/>
              </a:ext>
            </a:extLst>
          </p:cNvPr>
          <p:cNvSpPr>
            <a:spLocks noChangeArrowheads="1"/>
          </p:cNvSpPr>
          <p:nvPr/>
        </p:nvSpPr>
        <p:spPr bwMode="auto">
          <a:xfrm>
            <a:off x="609600" y="258763"/>
            <a:ext cx="8153400" cy="1036637"/>
          </a:xfrm>
          <a:prstGeom prst="rect">
            <a:avLst/>
          </a:prstGeom>
          <a:solidFill>
            <a:schemeClr val="bg1"/>
          </a:solidFill>
          <a:ln>
            <a:noFill/>
          </a:ln>
          <a:effectLst>
            <a:outerShdw sy="50000" rotWithShape="0">
              <a:srgbClr val="808080"/>
            </a:outerShdw>
          </a:effectLst>
          <a:extLs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val="1"/>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l-GR"/>
              <a:t> </a:t>
            </a:r>
          </a:p>
          <a:p>
            <a:pPr eaLnBrk="1" hangingPunct="1">
              <a:spcBef>
                <a:spcPct val="50000"/>
              </a:spcBef>
              <a:buClrTx/>
              <a:buFontTx/>
              <a:buNone/>
            </a:pPr>
            <a:endParaRPr lang="en-GB" altLang="el-GR" sz="2000">
              <a:solidFill>
                <a:schemeClr val="tx2"/>
              </a:solidFill>
              <a:cs typeface="Times New Roman" panose="02020603050405020304" pitchFamily="18" charset="0"/>
            </a:endParaRPr>
          </a:p>
        </p:txBody>
      </p:sp>
      <p:sp>
        <p:nvSpPr>
          <p:cNvPr id="5124" name="Comment 4">
            <a:extLst>
              <a:ext uri="{FF2B5EF4-FFF2-40B4-BE49-F238E27FC236}">
                <a16:creationId xmlns:a16="http://schemas.microsoft.com/office/drawing/2014/main" id="{AB440352-68C7-4833-9A29-DB94D2A12FBD}"/>
              </a:ext>
            </a:extLst>
          </p:cNvPr>
          <p:cNvSpPr>
            <a:spLocks noChangeArrowheads="1"/>
          </p:cNvSpPr>
          <p:nvPr/>
        </p:nvSpPr>
        <p:spPr bwMode="auto">
          <a:xfrm>
            <a:off x="5435600" y="6237288"/>
            <a:ext cx="2819400" cy="336550"/>
          </a:xfrm>
          <a:prstGeom prst="rect">
            <a:avLst/>
          </a:prstGeom>
          <a:solidFill>
            <a:srgbClr val="E1F4FF"/>
          </a:solidFill>
          <a:ln>
            <a:noFill/>
          </a:ln>
          <a:effectLst>
            <a:outerShdw sy="50000" rotWithShape="0">
              <a:srgbClr val="808080"/>
            </a:outerShdw>
          </a:effectLst>
          <a:extLs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val="1"/>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1200" b="1">
                <a:solidFill>
                  <a:srgbClr val="000000"/>
                </a:solidFill>
              </a:rPr>
              <a:t>Δεν υπάρχουν δεδομένα</a:t>
            </a:r>
            <a:r>
              <a:rPr lang="el-GR" altLang="el-GR" sz="1600" b="1">
                <a:solidFill>
                  <a:srgbClr val="000000"/>
                </a:solidFill>
              </a:rPr>
              <a:t> </a:t>
            </a:r>
            <a:endParaRPr lang="el-GR" altLang="el-GR" sz="1600">
              <a:solidFill>
                <a:srgbClr val="000000"/>
              </a:solidFill>
            </a:endParaRPr>
          </a:p>
        </p:txBody>
      </p:sp>
      <p:sp>
        <p:nvSpPr>
          <p:cNvPr id="5125" name="Rectangle 5">
            <a:extLst>
              <a:ext uri="{FF2B5EF4-FFF2-40B4-BE49-F238E27FC236}">
                <a16:creationId xmlns:a16="http://schemas.microsoft.com/office/drawing/2014/main" id="{8EA4ADF0-64E7-4D03-BE25-24936C76DBC2}"/>
              </a:ext>
            </a:extLst>
          </p:cNvPr>
          <p:cNvSpPr>
            <a:spLocks noChangeArrowheads="1"/>
          </p:cNvSpPr>
          <p:nvPr/>
        </p:nvSpPr>
        <p:spPr bwMode="auto">
          <a:xfrm>
            <a:off x="2555875" y="5486400"/>
            <a:ext cx="3159125" cy="174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sz="2000">
                <a:latin typeface="Times New Roman" panose="02020603050405020304" pitchFamily="18" charset="0"/>
              </a:rPr>
              <a:t>Αναλογία πληθυσμού % </a:t>
            </a:r>
          </a:p>
        </p:txBody>
      </p:sp>
      <p:sp>
        <p:nvSpPr>
          <p:cNvPr id="5126" name="Rectangle 6">
            <a:extLst>
              <a:ext uri="{FF2B5EF4-FFF2-40B4-BE49-F238E27FC236}">
                <a16:creationId xmlns:a16="http://schemas.microsoft.com/office/drawing/2014/main" id="{40DCED39-1D04-49F3-BFD1-143E655A416B}"/>
              </a:ext>
            </a:extLst>
          </p:cNvPr>
          <p:cNvSpPr>
            <a:spLocks noChangeArrowheads="1"/>
          </p:cNvSpPr>
          <p:nvPr/>
        </p:nvSpPr>
        <p:spPr bwMode="auto">
          <a:xfrm>
            <a:off x="8229600" y="5410200"/>
            <a:ext cx="609600" cy="1447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5127" name="Text Box 7">
            <a:extLst>
              <a:ext uri="{FF2B5EF4-FFF2-40B4-BE49-F238E27FC236}">
                <a16:creationId xmlns:a16="http://schemas.microsoft.com/office/drawing/2014/main" id="{A565B504-55F0-4D34-B607-4B682C95ED12}"/>
              </a:ext>
            </a:extLst>
          </p:cNvPr>
          <p:cNvSpPr txBox="1">
            <a:spLocks noChangeArrowheads="1"/>
          </p:cNvSpPr>
          <p:nvPr/>
        </p:nvSpPr>
        <p:spPr bwMode="auto">
          <a:xfrm>
            <a:off x="755650" y="260350"/>
            <a:ext cx="76596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4000"/>
              <a:t>Συχνότητα άσθματος στον κόσμο</a:t>
            </a:r>
          </a:p>
        </p:txBody>
      </p:sp>
      <p:pic>
        <p:nvPicPr>
          <p:cNvPr id="3" name="Recorded Sound">
            <a:hlinkClick r:id="" action="ppaction://media"/>
            <a:extLst>
              <a:ext uri="{FF2B5EF4-FFF2-40B4-BE49-F238E27FC236}">
                <a16:creationId xmlns:a16="http://schemas.microsoft.com/office/drawing/2014/main" id="{B7F17069-578D-4011-A39A-B1BC454249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2AAFE1D7-3DF6-4C4D-AB09-FBBB8698B53A}"/>
              </a:ext>
            </a:extLst>
          </p:cNvPr>
          <p:cNvSpPr>
            <a:spLocks noGrp="1" noRot="1" noChangeArrowheads="1"/>
          </p:cNvSpPr>
          <p:nvPr>
            <p:ph type="title"/>
          </p:nvPr>
        </p:nvSpPr>
        <p:spPr/>
        <p:txBody>
          <a:bodyPr/>
          <a:lstStyle/>
          <a:p>
            <a:pPr eaLnBrk="1" hangingPunct="1">
              <a:defRPr/>
            </a:pPr>
            <a:r>
              <a:rPr lang="el-GR" altLang="el-GR"/>
              <a:t>πνεύμονες</a:t>
            </a:r>
          </a:p>
        </p:txBody>
      </p:sp>
      <p:sp>
        <p:nvSpPr>
          <p:cNvPr id="113667" name="Rectangle 3">
            <a:extLst>
              <a:ext uri="{FF2B5EF4-FFF2-40B4-BE49-F238E27FC236}">
                <a16:creationId xmlns:a16="http://schemas.microsoft.com/office/drawing/2014/main" id="{F175E21E-B889-4971-9C38-6DDB7041095C}"/>
              </a:ext>
            </a:extLst>
          </p:cNvPr>
          <p:cNvSpPr>
            <a:spLocks noGrp="1" noRot="1" noChangeArrowheads="1"/>
          </p:cNvSpPr>
          <p:nvPr>
            <p:ph type="body" idx="1"/>
          </p:nvPr>
        </p:nvSpPr>
        <p:spPr/>
        <p:txBody>
          <a:bodyPr/>
          <a:lstStyle/>
          <a:p>
            <a:pPr eaLnBrk="1" hangingPunct="1">
              <a:defRPr/>
            </a:pPr>
            <a:endParaRPr lang="el-GR" altLang="el-GR"/>
          </a:p>
        </p:txBody>
      </p:sp>
      <p:pic>
        <p:nvPicPr>
          <p:cNvPr id="43012" name="Picture 5" descr="SLIDE05">
            <a:extLst>
              <a:ext uri="{FF2B5EF4-FFF2-40B4-BE49-F238E27FC236}">
                <a16:creationId xmlns:a16="http://schemas.microsoft.com/office/drawing/2014/main" id="{9B11C495-6277-48BD-931A-F5631B8B14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6">
            <a:extLst>
              <a:ext uri="{FF2B5EF4-FFF2-40B4-BE49-F238E27FC236}">
                <a16:creationId xmlns:a16="http://schemas.microsoft.com/office/drawing/2014/main" id="{1D5D4AF0-15E3-4559-8967-DDFC66E9899D}"/>
              </a:ext>
            </a:extLst>
          </p:cNvPr>
          <p:cNvSpPr txBox="1">
            <a:spLocks noChangeArrowheads="1"/>
          </p:cNvSpPr>
          <p:nvPr/>
        </p:nvSpPr>
        <p:spPr bwMode="auto">
          <a:xfrm>
            <a:off x="6877050" y="6078538"/>
            <a:ext cx="1944688" cy="779462"/>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p>
          <a:p>
            <a:pPr eaLnBrk="1" hangingPunct="1">
              <a:spcBef>
                <a:spcPct val="50000"/>
              </a:spcBef>
              <a:buClrTx/>
              <a:buFontTx/>
              <a:buNone/>
            </a:pPr>
            <a:endParaRPr lang="el-GR" altLang="el-GR" sz="1800"/>
          </a:p>
        </p:txBody>
      </p:sp>
      <p:pic>
        <p:nvPicPr>
          <p:cNvPr id="4" name="Recorded Sound">
            <a:hlinkClick r:id="" action="ppaction://media"/>
            <a:extLst>
              <a:ext uri="{FF2B5EF4-FFF2-40B4-BE49-F238E27FC236}">
                <a16:creationId xmlns:a16="http://schemas.microsoft.com/office/drawing/2014/main" id="{D3D2FA50-A4CD-4077-8E8E-AF7C694B3A8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2387" y="487680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BCE43E9-112A-4A42-92D1-30FCB1CB37D3}"/>
              </a:ext>
            </a:extLst>
          </p:cNvPr>
          <p:cNvSpPr>
            <a:spLocks noGrp="1" noChangeArrowheads="1"/>
          </p:cNvSpPr>
          <p:nvPr>
            <p:ph type="body" idx="1"/>
          </p:nvPr>
        </p:nvSpPr>
        <p:spPr>
          <a:effectLst>
            <a:outerShdw dist="17961" dir="2700000" algn="ctr" rotWithShape="0">
              <a:schemeClr val="tx1"/>
            </a:outerShdw>
          </a:effectLst>
        </p:spPr>
        <p:txBody>
          <a:bodyPr/>
          <a:lstStyle/>
          <a:p>
            <a:pPr eaLnBrk="1" hangingPunct="1">
              <a:buFont typeface="Wingdings" panose="05000000000000000000" pitchFamily="2" charset="2"/>
              <a:buNone/>
              <a:defRPr/>
            </a:pPr>
            <a:endParaRPr lang="en-US" altLang="el-GR">
              <a:solidFill>
                <a:schemeClr val="bg1"/>
              </a:solidFill>
            </a:endParaRPr>
          </a:p>
          <a:p>
            <a:pPr eaLnBrk="1" hangingPunct="1">
              <a:buFont typeface="Wingdings" panose="05000000000000000000" pitchFamily="2" charset="2"/>
              <a:buNone/>
              <a:defRPr/>
            </a:pPr>
            <a:endParaRPr lang="en-US" altLang="el-GR"/>
          </a:p>
        </p:txBody>
      </p:sp>
      <p:sp>
        <p:nvSpPr>
          <p:cNvPr id="33795" name="Text Box 3">
            <a:extLst>
              <a:ext uri="{FF2B5EF4-FFF2-40B4-BE49-F238E27FC236}">
                <a16:creationId xmlns:a16="http://schemas.microsoft.com/office/drawing/2014/main" id="{1FC9ACCA-1977-4DD4-BB55-2EBC55783307}"/>
              </a:ext>
            </a:extLst>
          </p:cNvPr>
          <p:cNvSpPr txBox="1">
            <a:spLocks noChangeArrowheads="1"/>
          </p:cNvSpPr>
          <p:nvPr/>
        </p:nvSpPr>
        <p:spPr bwMode="auto">
          <a:xfrm>
            <a:off x="1219200" y="1143000"/>
            <a:ext cx="6477000" cy="611188"/>
          </a:xfrm>
          <a:prstGeom prst="rect">
            <a:avLst/>
          </a:prstGeom>
          <a:noFill/>
          <a:ln>
            <a:noFill/>
          </a:ln>
          <a:effectLst/>
          <a:extLst>
            <a:ext uri="{909E8E84-426E-40DD-AFC4-6F175D3DCCD1}">
              <a14:hiddenFill xmlns:a14="http://schemas.microsoft.com/office/drawing/2010/main">
                <a:gradFill rotWithShape="0">
                  <a:gsLst>
                    <a:gs pos="0">
                      <a:srgbClr val="FAEF14"/>
                    </a:gs>
                    <a:gs pos="100000">
                      <a:srgbClr val="FAEF14">
                        <a:gamma/>
                        <a:tint val="20000"/>
                        <a:invGamma/>
                      </a:srgbClr>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eaLnBrk="0" hangingPunct="0">
              <a:lnSpc>
                <a:spcPct val="90000"/>
              </a:lnSpc>
              <a:spcBef>
                <a:spcPct val="50000"/>
              </a:spcBef>
              <a:defRPr/>
            </a:pPr>
            <a:endParaRPr lang="el-GR" altLang="el-GR" sz="3800" b="1">
              <a:solidFill>
                <a:srgbClr val="FFFF00"/>
              </a:solidFill>
              <a:effectLst>
                <a:outerShdw blurRad="38100" dist="38100" dir="2700000" algn="tl">
                  <a:srgbClr val="000000"/>
                </a:outerShdw>
              </a:effectLst>
              <a:latin typeface="Arial" charset="0"/>
              <a:cs typeface="Arial" charset="0"/>
            </a:endParaRPr>
          </a:p>
        </p:txBody>
      </p:sp>
      <p:pic>
        <p:nvPicPr>
          <p:cNvPr id="44036" name="Picture 4" descr="barnes 3">
            <a:extLst>
              <a:ext uri="{FF2B5EF4-FFF2-40B4-BE49-F238E27FC236}">
                <a16:creationId xmlns:a16="http://schemas.microsoft.com/office/drawing/2014/main" id="{786BAD50-8D76-4527-948B-8A6051E07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625"/>
          <a:stretch>
            <a:fillRect/>
          </a:stretch>
        </p:blipFill>
        <p:spPr bwMode="auto">
          <a:xfrm>
            <a:off x="0" y="1628775"/>
            <a:ext cx="9144000" cy="5229225"/>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3797" name="Text Box 5">
            <a:extLst>
              <a:ext uri="{FF2B5EF4-FFF2-40B4-BE49-F238E27FC236}">
                <a16:creationId xmlns:a16="http://schemas.microsoft.com/office/drawing/2014/main" id="{881B4CAB-66FC-4411-915E-40C81472DED0}"/>
              </a:ext>
            </a:extLst>
          </p:cNvPr>
          <p:cNvSpPr txBox="1">
            <a:spLocks noChangeArrowheads="1"/>
          </p:cNvSpPr>
          <p:nvPr/>
        </p:nvSpPr>
        <p:spPr bwMode="auto">
          <a:xfrm>
            <a:off x="6156325" y="6381750"/>
            <a:ext cx="2590800" cy="254000"/>
          </a:xfrm>
          <a:prstGeom prst="rect">
            <a:avLst/>
          </a:prstGeom>
          <a:noFill/>
          <a:ln>
            <a:noFill/>
          </a:ln>
          <a:effectLst/>
          <a:extLst>
            <a:ext uri="{909E8E84-426E-40DD-AFC4-6F175D3DCCD1}">
              <a14:hiddenFill xmlns:a14="http://schemas.microsoft.com/office/drawing/2010/main">
                <a:gradFill rotWithShape="0">
                  <a:gsLst>
                    <a:gs pos="0">
                      <a:srgbClr val="FAEF14"/>
                    </a:gs>
                    <a:gs pos="100000">
                      <a:srgbClr val="FAEF14">
                        <a:gamma/>
                        <a:tint val="20000"/>
                        <a:invGamma/>
                      </a:srgbClr>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eaLnBrk="0" hangingPunct="0">
              <a:lnSpc>
                <a:spcPct val="90000"/>
              </a:lnSpc>
              <a:spcBef>
                <a:spcPct val="50000"/>
              </a:spcBef>
              <a:defRPr/>
            </a:pPr>
            <a:r>
              <a:rPr lang="en-US" altLang="el-GR" sz="1200" b="1">
                <a:solidFill>
                  <a:schemeClr val="bg1"/>
                </a:solidFill>
                <a:effectLst>
                  <a:outerShdw blurRad="38100" dist="38100" dir="2700000" algn="tl">
                    <a:srgbClr val="000000"/>
                  </a:outerShdw>
                </a:effectLst>
                <a:cs typeface="Arial" charset="0"/>
              </a:rPr>
              <a:t>Source:  Peter J. Barnes, MD</a:t>
            </a:r>
          </a:p>
        </p:txBody>
      </p:sp>
      <p:sp>
        <p:nvSpPr>
          <p:cNvPr id="33798" name="Text Box 6">
            <a:extLst>
              <a:ext uri="{FF2B5EF4-FFF2-40B4-BE49-F238E27FC236}">
                <a16:creationId xmlns:a16="http://schemas.microsoft.com/office/drawing/2014/main" id="{1FF8D6E9-D44E-476C-B34E-1F83ACB1CC85}"/>
              </a:ext>
            </a:extLst>
          </p:cNvPr>
          <p:cNvSpPr txBox="1">
            <a:spLocks noChangeArrowheads="1"/>
          </p:cNvSpPr>
          <p:nvPr/>
        </p:nvSpPr>
        <p:spPr bwMode="auto">
          <a:xfrm>
            <a:off x="152400" y="188913"/>
            <a:ext cx="8991600" cy="1900237"/>
          </a:xfrm>
          <a:prstGeom prst="rect">
            <a:avLst/>
          </a:prstGeom>
          <a:noFill/>
          <a:ln>
            <a:noFill/>
          </a:ln>
          <a:effectLst/>
          <a:extLst>
            <a:ext uri="{909E8E84-426E-40DD-AFC4-6F175D3DCCD1}">
              <a14:hiddenFill xmlns:a14="http://schemas.microsoft.com/office/drawing/2010/main">
                <a:gradFill rotWithShape="0">
                  <a:gsLst>
                    <a:gs pos="0">
                      <a:srgbClr val="FAEF14"/>
                    </a:gs>
                    <a:gs pos="100000">
                      <a:srgbClr val="FAEF14">
                        <a:gamma/>
                        <a:tint val="20000"/>
                        <a:invGamma/>
                      </a:srgbClr>
                    </a:gs>
                  </a:gsLst>
                  <a:lin ang="0" scaled="1"/>
                </a:gra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7" tIns="44450" rIns="90487" bIns="44450">
            <a:spAutoFit/>
          </a:bodyPr>
          <a:lstStyle/>
          <a:p>
            <a:pPr>
              <a:defRPr/>
            </a:pPr>
            <a:r>
              <a:rPr lang="el-GR" altLang="el-GR" sz="3600" b="1" i="1">
                <a:solidFill>
                  <a:srgbClr val="FF9900"/>
                </a:solidFill>
                <a:effectLst>
                  <a:outerShdw blurRad="38100" dist="38100" dir="2700000" algn="tl">
                    <a:srgbClr val="000000"/>
                  </a:outerShdw>
                </a:effectLst>
                <a:latin typeface="Arial" charset="0"/>
                <a:cs typeface="Arial" charset="0"/>
              </a:rPr>
              <a:t>ΠΑΘΟΓΕΝΕΣΗ</a:t>
            </a:r>
          </a:p>
          <a:p>
            <a:pPr>
              <a:defRPr/>
            </a:pPr>
            <a:r>
              <a:rPr lang="el-GR" altLang="el-GR" sz="2000" i="1">
                <a:effectLst>
                  <a:outerShdw blurRad="38100" dist="38100" dir="2700000" algn="tl">
                    <a:srgbClr val="000000"/>
                  </a:outerShdw>
                </a:effectLst>
                <a:latin typeface="Arial" charset="0"/>
                <a:cs typeface="Arial" charset="0"/>
              </a:rPr>
              <a:t>Τα αίτια της απόφραξης στο άσθμα:</a:t>
            </a:r>
          </a:p>
          <a:p>
            <a:pPr>
              <a:defRPr/>
            </a:pPr>
            <a:r>
              <a:rPr lang="el-GR" altLang="el-GR" b="1" i="1">
                <a:latin typeface="Arial" charset="0"/>
                <a:cs typeface="Arial" charset="0"/>
              </a:rPr>
              <a:t>Φλεγμονή αεραγωγών- Κυτταρική διήθηση -Παραγωγή κυτταροκινών</a:t>
            </a:r>
            <a:endParaRPr lang="el-GR" altLang="el-GR" b="1" i="1">
              <a:solidFill>
                <a:srgbClr val="406B0D"/>
              </a:solidFill>
              <a:effectLst>
                <a:outerShdw blurRad="38100" dist="38100" dir="2700000" algn="tl">
                  <a:srgbClr val="000000"/>
                </a:outerShdw>
              </a:effectLst>
              <a:latin typeface="Arial" charset="0"/>
              <a:cs typeface="Arial" charset="0"/>
            </a:endParaRPr>
          </a:p>
          <a:p>
            <a:pPr eaLnBrk="0" hangingPunct="0">
              <a:lnSpc>
                <a:spcPct val="90000"/>
              </a:lnSpc>
              <a:spcBef>
                <a:spcPct val="50000"/>
              </a:spcBef>
              <a:defRPr/>
            </a:pPr>
            <a:r>
              <a:rPr lang="el-GR" altLang="el-GR" sz="3200" b="1" i="1">
                <a:solidFill>
                  <a:schemeClr val="tx2"/>
                </a:solidFill>
                <a:effectLst>
                  <a:outerShdw blurRad="38100" dist="38100" dir="2700000" algn="tl">
                    <a:srgbClr val="000000"/>
                  </a:outerShdw>
                </a:effectLst>
                <a:latin typeface="Arial" charset="0"/>
                <a:cs typeface="Arial" charset="0"/>
              </a:rPr>
              <a:t>ΦΛΕΓΜΟΝΗ : ΚΥΤΤΑΡΑ ΚΑΙ ΜΕΣΟΛΑΒΗΤΕΣ</a:t>
            </a:r>
            <a:endParaRPr lang="en-US" altLang="el-GR" sz="3200" b="1" i="1">
              <a:solidFill>
                <a:schemeClr val="tx2"/>
              </a:solidFill>
              <a:effectLst>
                <a:outerShdw blurRad="38100" dist="38100" dir="2700000" algn="tl">
                  <a:srgbClr val="000000"/>
                </a:outerShdw>
              </a:effectLst>
              <a:latin typeface="Arial" charset="0"/>
              <a:cs typeface="Arial" charset="0"/>
            </a:endParaRPr>
          </a:p>
        </p:txBody>
      </p:sp>
      <p:pic>
        <p:nvPicPr>
          <p:cNvPr id="2" name="Recorded Sound">
            <a:hlinkClick r:id="" action="ppaction://media"/>
            <a:extLst>
              <a:ext uri="{FF2B5EF4-FFF2-40B4-BE49-F238E27FC236}">
                <a16:creationId xmlns:a16="http://schemas.microsoft.com/office/drawing/2014/main" id="{1DAF9BE2-33E0-4C95-A17E-FD9BA90BA3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60232" y="5600700"/>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C296F6BA-3AB0-42B2-8947-F59735A5EC74}"/>
              </a:ext>
            </a:extLst>
          </p:cNvPr>
          <p:cNvPicPr>
            <a:picLocks noChangeArrowheads="1"/>
          </p:cNvPicPr>
          <p:nvPr/>
        </p:nvPicPr>
        <p:blipFill>
          <a:blip r:embed="rId4">
            <a:extLst>
              <a:ext uri="{28A0092B-C50C-407E-A947-70E740481C1C}">
                <a14:useLocalDpi xmlns:a14="http://schemas.microsoft.com/office/drawing/2010/main" val="0"/>
              </a:ext>
            </a:extLst>
          </a:blip>
          <a:srcRect l="10608" t="6499" r="10480" b="6326"/>
          <a:stretch>
            <a:fillRect/>
          </a:stretch>
        </p:blipFill>
        <p:spPr bwMode="auto">
          <a:xfrm>
            <a:off x="1331913" y="260350"/>
            <a:ext cx="6405562" cy="6327775"/>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59" name="Rectangle 4">
            <a:extLst>
              <a:ext uri="{FF2B5EF4-FFF2-40B4-BE49-F238E27FC236}">
                <a16:creationId xmlns:a16="http://schemas.microsoft.com/office/drawing/2014/main" id="{AE9B6B26-EDA8-45D8-8107-DBE1FD5EFCF0}"/>
              </a:ext>
            </a:extLst>
          </p:cNvPr>
          <p:cNvSpPr>
            <a:spLocks noChangeArrowheads="1"/>
          </p:cNvSpPr>
          <p:nvPr/>
        </p:nvSpPr>
        <p:spPr bwMode="auto">
          <a:xfrm>
            <a:off x="1350963" y="322263"/>
            <a:ext cx="6427787" cy="6130925"/>
          </a:xfrm>
          <a:prstGeom prst="rect">
            <a:avLst/>
          </a:prstGeom>
          <a:noFill/>
          <a:ln w="25400">
            <a:solidFill>
              <a:srgbClr val="A2FFA3"/>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181253" name="Rectangle 5">
            <a:extLst>
              <a:ext uri="{FF2B5EF4-FFF2-40B4-BE49-F238E27FC236}">
                <a16:creationId xmlns:a16="http://schemas.microsoft.com/office/drawing/2014/main" id="{023616AB-D1B9-479B-AB0E-BEA4C1911297}"/>
              </a:ext>
            </a:extLst>
          </p:cNvPr>
          <p:cNvSpPr>
            <a:spLocks noChangeArrowheads="1"/>
          </p:cNvSpPr>
          <p:nvPr/>
        </p:nvSpPr>
        <p:spPr bwMode="auto">
          <a:xfrm>
            <a:off x="1619250" y="254000"/>
            <a:ext cx="59055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l-GR" altLang="el-GR" sz="3600">
                <a:solidFill>
                  <a:srgbClr val="A2FFA3"/>
                </a:solidFill>
                <a:effectLst>
                  <a:outerShdw blurRad="38100" dist="38100" dir="2700000" algn="tl">
                    <a:srgbClr val="000000"/>
                  </a:outerShdw>
                </a:effectLst>
              </a:rPr>
              <a:t>Φυσιολογικός  βρόγχος</a:t>
            </a:r>
          </a:p>
        </p:txBody>
      </p:sp>
      <p:pic>
        <p:nvPicPr>
          <p:cNvPr id="2" name="Recorded Sound">
            <a:hlinkClick r:id="" action="ppaction://media"/>
            <a:extLst>
              <a:ext uri="{FF2B5EF4-FFF2-40B4-BE49-F238E27FC236}">
                <a16:creationId xmlns:a16="http://schemas.microsoft.com/office/drawing/2014/main" id="{20199D46-22CB-414A-9E73-FBF1154326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44408" y="5157192"/>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a:extLst>
              <a:ext uri="{FF2B5EF4-FFF2-40B4-BE49-F238E27FC236}">
                <a16:creationId xmlns:a16="http://schemas.microsoft.com/office/drawing/2014/main" id="{836816D4-2CE0-4914-893C-7509295650CC}"/>
              </a:ext>
            </a:extLst>
          </p:cNvPr>
          <p:cNvPicPr>
            <a:picLocks noChangeArrowheads="1"/>
          </p:cNvPicPr>
          <p:nvPr/>
        </p:nvPicPr>
        <p:blipFill>
          <a:blip r:embed="rId4">
            <a:extLst>
              <a:ext uri="{28A0092B-C50C-407E-A947-70E740481C1C}">
                <a14:useLocalDpi xmlns:a14="http://schemas.microsoft.com/office/drawing/2010/main" val="0"/>
              </a:ext>
            </a:extLst>
          </a:blip>
          <a:srcRect l="13545" t="4880" r="16034" b="6863"/>
          <a:stretch>
            <a:fillRect/>
          </a:stretch>
        </p:blipFill>
        <p:spPr bwMode="auto">
          <a:xfrm>
            <a:off x="4783138" y="1295400"/>
            <a:ext cx="3903662"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3" name="Picture 3">
            <a:extLst>
              <a:ext uri="{FF2B5EF4-FFF2-40B4-BE49-F238E27FC236}">
                <a16:creationId xmlns:a16="http://schemas.microsoft.com/office/drawing/2014/main" id="{2A93EFD5-DEBC-4F88-84A7-9565E81C8AB0}"/>
              </a:ext>
            </a:extLst>
          </p:cNvPr>
          <p:cNvPicPr>
            <a:picLocks noChangeArrowheads="1"/>
          </p:cNvPicPr>
          <p:nvPr/>
        </p:nvPicPr>
        <p:blipFill>
          <a:blip r:embed="rId5">
            <a:extLst>
              <a:ext uri="{28A0092B-C50C-407E-A947-70E740481C1C}">
                <a14:useLocalDpi xmlns:a14="http://schemas.microsoft.com/office/drawing/2010/main" val="0"/>
              </a:ext>
            </a:extLst>
          </a:blip>
          <a:srcRect l="14578" t="5298" r="14981" b="6444"/>
          <a:stretch>
            <a:fillRect/>
          </a:stretch>
        </p:blipFill>
        <p:spPr bwMode="auto">
          <a:xfrm>
            <a:off x="381000" y="1295400"/>
            <a:ext cx="3979863"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0228" name="Rectangle 4">
            <a:extLst>
              <a:ext uri="{FF2B5EF4-FFF2-40B4-BE49-F238E27FC236}">
                <a16:creationId xmlns:a16="http://schemas.microsoft.com/office/drawing/2014/main" id="{12F68564-8857-4061-B674-2A61900E697A}"/>
              </a:ext>
            </a:extLst>
          </p:cNvPr>
          <p:cNvSpPr>
            <a:spLocks noChangeArrowheads="1"/>
          </p:cNvSpPr>
          <p:nvPr/>
        </p:nvSpPr>
        <p:spPr bwMode="auto">
          <a:xfrm>
            <a:off x="687388" y="234950"/>
            <a:ext cx="77708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6122" tIns="43061" rIns="86122" bIns="43061"/>
          <a:lstStyle>
            <a:lvl1pPr defTabSz="855663">
              <a:defRPr sz="2400">
                <a:solidFill>
                  <a:schemeClr val="tx1"/>
                </a:solidFill>
                <a:latin typeface="Times New Roman" pitchFamily="18" charset="0"/>
              </a:defRPr>
            </a:lvl1pPr>
            <a:lvl2pPr marL="428625" defTabSz="855663">
              <a:defRPr sz="2400">
                <a:solidFill>
                  <a:schemeClr val="tx1"/>
                </a:solidFill>
                <a:latin typeface="Times New Roman" pitchFamily="18" charset="0"/>
              </a:defRPr>
            </a:lvl2pPr>
            <a:lvl3pPr marL="855663" defTabSz="855663">
              <a:defRPr sz="2400">
                <a:solidFill>
                  <a:schemeClr val="tx1"/>
                </a:solidFill>
                <a:latin typeface="Times New Roman" pitchFamily="18" charset="0"/>
              </a:defRPr>
            </a:lvl3pPr>
            <a:lvl4pPr marL="1284288" defTabSz="855663">
              <a:defRPr sz="2400">
                <a:solidFill>
                  <a:schemeClr val="tx1"/>
                </a:solidFill>
                <a:latin typeface="Times New Roman" pitchFamily="18" charset="0"/>
              </a:defRPr>
            </a:lvl4pPr>
            <a:lvl5pPr marL="1712913" defTabSz="855663">
              <a:defRPr sz="2400">
                <a:solidFill>
                  <a:schemeClr val="tx1"/>
                </a:solidFill>
                <a:latin typeface="Times New Roman" pitchFamily="18" charset="0"/>
              </a:defRPr>
            </a:lvl5pPr>
            <a:lvl6pPr marL="2170113" defTabSz="855663" fontAlgn="base">
              <a:spcBef>
                <a:spcPct val="0"/>
              </a:spcBef>
              <a:spcAft>
                <a:spcPct val="0"/>
              </a:spcAft>
              <a:defRPr sz="2400">
                <a:solidFill>
                  <a:schemeClr val="tx1"/>
                </a:solidFill>
                <a:latin typeface="Times New Roman" pitchFamily="18" charset="0"/>
              </a:defRPr>
            </a:lvl6pPr>
            <a:lvl7pPr marL="2627313" defTabSz="855663" fontAlgn="base">
              <a:spcBef>
                <a:spcPct val="0"/>
              </a:spcBef>
              <a:spcAft>
                <a:spcPct val="0"/>
              </a:spcAft>
              <a:defRPr sz="2400">
                <a:solidFill>
                  <a:schemeClr val="tx1"/>
                </a:solidFill>
                <a:latin typeface="Times New Roman" pitchFamily="18" charset="0"/>
              </a:defRPr>
            </a:lvl7pPr>
            <a:lvl8pPr marL="3084513" defTabSz="855663" fontAlgn="base">
              <a:spcBef>
                <a:spcPct val="0"/>
              </a:spcBef>
              <a:spcAft>
                <a:spcPct val="0"/>
              </a:spcAft>
              <a:defRPr sz="2400">
                <a:solidFill>
                  <a:schemeClr val="tx1"/>
                </a:solidFill>
                <a:latin typeface="Times New Roman" pitchFamily="18" charset="0"/>
              </a:defRPr>
            </a:lvl8pPr>
            <a:lvl9pPr marL="3541713" defTabSz="855663" fontAlgn="base">
              <a:spcBef>
                <a:spcPct val="0"/>
              </a:spcBef>
              <a:spcAft>
                <a:spcPct val="0"/>
              </a:spcAft>
              <a:defRPr sz="2400">
                <a:solidFill>
                  <a:schemeClr val="tx1"/>
                </a:solidFill>
                <a:latin typeface="Times New Roman" pitchFamily="18" charset="0"/>
              </a:defRPr>
            </a:lvl9pPr>
          </a:lstStyle>
          <a:p>
            <a:pPr algn="ctr" eaLnBrk="0" hangingPunct="0">
              <a:lnSpc>
                <a:spcPct val="90000"/>
              </a:lnSpc>
              <a:defRPr/>
            </a:pPr>
            <a:r>
              <a:rPr lang="el-GR" altLang="el-GR" sz="4200">
                <a:solidFill>
                  <a:srgbClr val="A2FFA3"/>
                </a:solidFill>
                <a:effectLst>
                  <a:outerShdw blurRad="38100" dist="38100" dir="2700000" algn="tl">
                    <a:srgbClr val="000000"/>
                  </a:outerShdw>
                </a:effectLst>
                <a:latin typeface="VectoraLH-Bold" charset="0"/>
              </a:rPr>
              <a:t>Ασθματικός βρόγχος</a:t>
            </a:r>
            <a:endParaRPr lang="en-GB" altLang="el-GR" sz="4200">
              <a:solidFill>
                <a:srgbClr val="A2FFA3"/>
              </a:solidFill>
              <a:effectLst>
                <a:outerShdw blurRad="38100" dist="38100" dir="2700000" algn="tl">
                  <a:srgbClr val="000000"/>
                </a:outerShdw>
              </a:effectLst>
              <a:latin typeface="VectoraLH-Bold" charset="0"/>
            </a:endParaRPr>
          </a:p>
        </p:txBody>
      </p:sp>
      <p:pic>
        <p:nvPicPr>
          <p:cNvPr id="2" name="Recorded Sound">
            <a:hlinkClick r:id="" action="ppaction://media"/>
            <a:extLst>
              <a:ext uri="{FF2B5EF4-FFF2-40B4-BE49-F238E27FC236}">
                <a16:creationId xmlns:a16="http://schemas.microsoft.com/office/drawing/2014/main" id="{271AAD5B-E5D2-40DB-BF04-9907F4CF19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4328" y="5836676"/>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55B948F9-B02E-46C8-8D0F-2BB28610ADD3}"/>
              </a:ext>
            </a:extLst>
          </p:cNvPr>
          <p:cNvSpPr>
            <a:spLocks noGrp="1" noRot="1" noChangeArrowheads="1"/>
          </p:cNvSpPr>
          <p:nvPr>
            <p:ph type="title"/>
          </p:nvPr>
        </p:nvSpPr>
        <p:spPr/>
        <p:txBody>
          <a:bodyPr/>
          <a:lstStyle/>
          <a:p>
            <a:pPr eaLnBrk="1" hangingPunct="1">
              <a:defRPr/>
            </a:pPr>
            <a:endParaRPr lang="el-GR" altLang="el-GR"/>
          </a:p>
        </p:txBody>
      </p:sp>
      <p:pic>
        <p:nvPicPr>
          <p:cNvPr id="47107" name="Picture 3">
            <a:extLst>
              <a:ext uri="{FF2B5EF4-FFF2-40B4-BE49-F238E27FC236}">
                <a16:creationId xmlns:a16="http://schemas.microsoft.com/office/drawing/2014/main" id="{2A0D75E4-EC45-4B04-9C99-CD5E66FD87A0}"/>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0" y="0"/>
            <a:ext cx="9144000" cy="6858000"/>
          </a:xfrm>
        </p:spPr>
      </p:pic>
      <p:sp>
        <p:nvSpPr>
          <p:cNvPr id="47108" name="Oval 4">
            <a:extLst>
              <a:ext uri="{FF2B5EF4-FFF2-40B4-BE49-F238E27FC236}">
                <a16:creationId xmlns:a16="http://schemas.microsoft.com/office/drawing/2014/main" id="{4A62E9F3-E7C1-41FA-B1ED-4A7D624CD3B8}"/>
              </a:ext>
            </a:extLst>
          </p:cNvPr>
          <p:cNvSpPr>
            <a:spLocks noChangeArrowheads="1"/>
          </p:cNvSpPr>
          <p:nvPr/>
        </p:nvSpPr>
        <p:spPr bwMode="auto">
          <a:xfrm>
            <a:off x="6804025" y="4652963"/>
            <a:ext cx="576263" cy="433387"/>
          </a:xfrm>
          <a:prstGeom prst="ellipse">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09" name="Oval 5">
            <a:extLst>
              <a:ext uri="{FF2B5EF4-FFF2-40B4-BE49-F238E27FC236}">
                <a16:creationId xmlns:a16="http://schemas.microsoft.com/office/drawing/2014/main" id="{DC76BD3A-AD5C-444A-9943-5FE3FCBBD18A}"/>
              </a:ext>
            </a:extLst>
          </p:cNvPr>
          <p:cNvSpPr>
            <a:spLocks noChangeArrowheads="1"/>
          </p:cNvSpPr>
          <p:nvPr/>
        </p:nvSpPr>
        <p:spPr bwMode="auto">
          <a:xfrm>
            <a:off x="6732588" y="4437063"/>
            <a:ext cx="719137" cy="792162"/>
          </a:xfrm>
          <a:prstGeom prst="ellipse">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10" name="Text Box 7">
            <a:extLst>
              <a:ext uri="{FF2B5EF4-FFF2-40B4-BE49-F238E27FC236}">
                <a16:creationId xmlns:a16="http://schemas.microsoft.com/office/drawing/2014/main" id="{0E18EFCB-25F9-4352-8D74-99C0514B0908}"/>
              </a:ext>
            </a:extLst>
          </p:cNvPr>
          <p:cNvSpPr txBox="1">
            <a:spLocks noChangeArrowheads="1"/>
          </p:cNvSpPr>
          <p:nvPr/>
        </p:nvSpPr>
        <p:spPr bwMode="auto">
          <a:xfrm>
            <a:off x="0" y="2349500"/>
            <a:ext cx="2916238" cy="457200"/>
          </a:xfrm>
          <a:prstGeom prst="rect">
            <a:avLst/>
          </a:prstGeom>
          <a:solidFill>
            <a:srgbClr val="CCEC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l-GR" altLang="el-GR" sz="2400" b="1">
                <a:solidFill>
                  <a:schemeClr val="bg2"/>
                </a:solidFill>
              </a:rPr>
              <a:t>ΒΡΟΓΧΟΣ</a:t>
            </a:r>
          </a:p>
        </p:txBody>
      </p:sp>
      <p:sp>
        <p:nvSpPr>
          <p:cNvPr id="47111" name="Text Box 8">
            <a:extLst>
              <a:ext uri="{FF2B5EF4-FFF2-40B4-BE49-F238E27FC236}">
                <a16:creationId xmlns:a16="http://schemas.microsoft.com/office/drawing/2014/main" id="{F0F6F713-9FFF-4858-8ABD-82B1F27D03BF}"/>
              </a:ext>
            </a:extLst>
          </p:cNvPr>
          <p:cNvSpPr txBox="1">
            <a:spLocks noChangeArrowheads="1"/>
          </p:cNvSpPr>
          <p:nvPr/>
        </p:nvSpPr>
        <p:spPr bwMode="auto">
          <a:xfrm>
            <a:off x="4787900" y="2349500"/>
            <a:ext cx="2881313" cy="457200"/>
          </a:xfrm>
          <a:prstGeom prst="rect">
            <a:avLst/>
          </a:prstGeom>
          <a:solidFill>
            <a:srgbClr val="CCECFF"/>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l-GR" altLang="el-GR" sz="2400" b="1">
                <a:solidFill>
                  <a:schemeClr val="bg2"/>
                </a:solidFill>
              </a:rPr>
              <a:t>ΒΡΟΓΧΟΣ</a:t>
            </a:r>
          </a:p>
        </p:txBody>
      </p:sp>
      <p:sp>
        <p:nvSpPr>
          <p:cNvPr id="47112" name="Oval 10">
            <a:extLst>
              <a:ext uri="{FF2B5EF4-FFF2-40B4-BE49-F238E27FC236}">
                <a16:creationId xmlns:a16="http://schemas.microsoft.com/office/drawing/2014/main" id="{98597A54-EAD7-4B94-A307-A0AD642BF156}"/>
              </a:ext>
            </a:extLst>
          </p:cNvPr>
          <p:cNvSpPr>
            <a:spLocks noChangeArrowheads="1"/>
          </p:cNvSpPr>
          <p:nvPr/>
        </p:nvSpPr>
        <p:spPr bwMode="auto">
          <a:xfrm>
            <a:off x="6659563" y="4437063"/>
            <a:ext cx="914400" cy="914400"/>
          </a:xfrm>
          <a:prstGeom prst="ellipse">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13" name="Oval 11">
            <a:extLst>
              <a:ext uri="{FF2B5EF4-FFF2-40B4-BE49-F238E27FC236}">
                <a16:creationId xmlns:a16="http://schemas.microsoft.com/office/drawing/2014/main" id="{78686841-3FE4-46EF-93E5-1C8248A60F06}"/>
              </a:ext>
            </a:extLst>
          </p:cNvPr>
          <p:cNvSpPr>
            <a:spLocks noChangeArrowheads="1"/>
          </p:cNvSpPr>
          <p:nvPr/>
        </p:nvSpPr>
        <p:spPr bwMode="auto">
          <a:xfrm>
            <a:off x="7019925" y="4652963"/>
            <a:ext cx="503238" cy="504825"/>
          </a:xfrm>
          <a:prstGeom prst="ellipse">
            <a:avLst/>
          </a:prstGeom>
          <a:noFill/>
          <a:ln w="76200" cap="sq">
            <a:solidFill>
              <a:srgbClr val="CC99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sz="1800"/>
              <a:t>,,,,,,,</a:t>
            </a:r>
          </a:p>
        </p:txBody>
      </p:sp>
      <p:sp>
        <p:nvSpPr>
          <p:cNvPr id="47114" name="Oval 14">
            <a:extLst>
              <a:ext uri="{FF2B5EF4-FFF2-40B4-BE49-F238E27FC236}">
                <a16:creationId xmlns:a16="http://schemas.microsoft.com/office/drawing/2014/main" id="{E68A2EFE-9171-42E4-9E2D-A295E9452F02}"/>
              </a:ext>
            </a:extLst>
          </p:cNvPr>
          <p:cNvSpPr>
            <a:spLocks noChangeArrowheads="1"/>
          </p:cNvSpPr>
          <p:nvPr/>
        </p:nvSpPr>
        <p:spPr bwMode="auto">
          <a:xfrm>
            <a:off x="6948488" y="4724400"/>
            <a:ext cx="576262" cy="433388"/>
          </a:xfrm>
          <a:prstGeom prst="ellipse">
            <a:avLst/>
          </a:prstGeom>
          <a:noFill/>
          <a:ln w="5715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15" name="Line 15">
            <a:extLst>
              <a:ext uri="{FF2B5EF4-FFF2-40B4-BE49-F238E27FC236}">
                <a16:creationId xmlns:a16="http://schemas.microsoft.com/office/drawing/2014/main" id="{188BA50A-1D37-4D3F-A93F-6484FFDD2CEA}"/>
              </a:ext>
            </a:extLst>
          </p:cNvPr>
          <p:cNvSpPr>
            <a:spLocks noChangeShapeType="1"/>
          </p:cNvSpPr>
          <p:nvPr/>
        </p:nvSpPr>
        <p:spPr bwMode="auto">
          <a:xfrm>
            <a:off x="1763713" y="2924175"/>
            <a:ext cx="0" cy="865188"/>
          </a:xfrm>
          <a:prstGeom prst="line">
            <a:avLst/>
          </a:prstGeom>
          <a:noFill/>
          <a:ln w="38100" cap="sq">
            <a:solidFill>
              <a:srgbClr val="FF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47116" name="Line 16">
            <a:extLst>
              <a:ext uri="{FF2B5EF4-FFF2-40B4-BE49-F238E27FC236}">
                <a16:creationId xmlns:a16="http://schemas.microsoft.com/office/drawing/2014/main" id="{978EA3D8-1931-4DFD-B83A-B5413AC9618E}"/>
              </a:ext>
            </a:extLst>
          </p:cNvPr>
          <p:cNvSpPr>
            <a:spLocks noChangeShapeType="1"/>
          </p:cNvSpPr>
          <p:nvPr/>
        </p:nvSpPr>
        <p:spPr bwMode="auto">
          <a:xfrm flipH="1">
            <a:off x="5219700" y="3068638"/>
            <a:ext cx="720725" cy="1008062"/>
          </a:xfrm>
          <a:prstGeom prst="line">
            <a:avLst/>
          </a:prstGeom>
          <a:noFill/>
          <a:ln w="76200" cap="sq">
            <a:solidFill>
              <a:srgbClr val="FF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47117" name="Line 17">
            <a:extLst>
              <a:ext uri="{FF2B5EF4-FFF2-40B4-BE49-F238E27FC236}">
                <a16:creationId xmlns:a16="http://schemas.microsoft.com/office/drawing/2014/main" id="{337B4016-994E-4601-8A0B-E61B064E683D}"/>
              </a:ext>
            </a:extLst>
          </p:cNvPr>
          <p:cNvSpPr>
            <a:spLocks noChangeShapeType="1"/>
          </p:cNvSpPr>
          <p:nvPr/>
        </p:nvSpPr>
        <p:spPr bwMode="auto">
          <a:xfrm>
            <a:off x="5940425" y="3068638"/>
            <a:ext cx="936625" cy="1152525"/>
          </a:xfrm>
          <a:prstGeom prst="line">
            <a:avLst/>
          </a:prstGeom>
          <a:noFill/>
          <a:ln w="76200" cap="sq">
            <a:solidFill>
              <a:srgbClr val="FF0000"/>
            </a:solidFill>
            <a:miter lim="800000"/>
            <a:headEnd type="none" w="sm" len="sm"/>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l-GR"/>
          </a:p>
        </p:txBody>
      </p:sp>
      <p:sp>
        <p:nvSpPr>
          <p:cNvPr id="47118" name="Text Box 18">
            <a:extLst>
              <a:ext uri="{FF2B5EF4-FFF2-40B4-BE49-F238E27FC236}">
                <a16:creationId xmlns:a16="http://schemas.microsoft.com/office/drawing/2014/main" id="{54B6BCD9-7CAA-4B8E-B146-DBA336250996}"/>
              </a:ext>
            </a:extLst>
          </p:cNvPr>
          <p:cNvSpPr txBox="1">
            <a:spLocks noChangeArrowheads="1"/>
          </p:cNvSpPr>
          <p:nvPr/>
        </p:nvSpPr>
        <p:spPr bwMode="auto">
          <a:xfrm>
            <a:off x="5651500" y="5805488"/>
            <a:ext cx="3097213" cy="822325"/>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b="1">
                <a:solidFill>
                  <a:srgbClr val="002BB4"/>
                </a:solidFill>
              </a:rPr>
              <a:t>Βήχας, δύσπνοια, βράσιμο</a:t>
            </a:r>
          </a:p>
        </p:txBody>
      </p:sp>
      <p:sp>
        <p:nvSpPr>
          <p:cNvPr id="47119" name="Oval 19">
            <a:extLst>
              <a:ext uri="{FF2B5EF4-FFF2-40B4-BE49-F238E27FC236}">
                <a16:creationId xmlns:a16="http://schemas.microsoft.com/office/drawing/2014/main" id="{9514D1C5-9FD3-4146-B424-C45AE24EB332}"/>
              </a:ext>
            </a:extLst>
          </p:cNvPr>
          <p:cNvSpPr>
            <a:spLocks noChangeArrowheads="1"/>
          </p:cNvSpPr>
          <p:nvPr/>
        </p:nvSpPr>
        <p:spPr bwMode="auto">
          <a:xfrm>
            <a:off x="7092950" y="5229225"/>
            <a:ext cx="431800" cy="338138"/>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0" name="Oval 21">
            <a:extLst>
              <a:ext uri="{FF2B5EF4-FFF2-40B4-BE49-F238E27FC236}">
                <a16:creationId xmlns:a16="http://schemas.microsoft.com/office/drawing/2014/main" id="{36498917-116B-4650-8AF2-8484E2824890}"/>
              </a:ext>
            </a:extLst>
          </p:cNvPr>
          <p:cNvSpPr>
            <a:spLocks noChangeArrowheads="1"/>
          </p:cNvSpPr>
          <p:nvPr/>
        </p:nvSpPr>
        <p:spPr bwMode="auto">
          <a:xfrm>
            <a:off x="7380288" y="5013325"/>
            <a:ext cx="431800" cy="338138"/>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1" name="Oval 22">
            <a:extLst>
              <a:ext uri="{FF2B5EF4-FFF2-40B4-BE49-F238E27FC236}">
                <a16:creationId xmlns:a16="http://schemas.microsoft.com/office/drawing/2014/main" id="{DC918FDD-3372-4D9F-B49D-0A2037C01F2C}"/>
              </a:ext>
            </a:extLst>
          </p:cNvPr>
          <p:cNvSpPr>
            <a:spLocks noChangeArrowheads="1"/>
          </p:cNvSpPr>
          <p:nvPr/>
        </p:nvSpPr>
        <p:spPr bwMode="auto">
          <a:xfrm>
            <a:off x="7524750" y="4581525"/>
            <a:ext cx="431800" cy="338138"/>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2" name="Oval 23">
            <a:extLst>
              <a:ext uri="{FF2B5EF4-FFF2-40B4-BE49-F238E27FC236}">
                <a16:creationId xmlns:a16="http://schemas.microsoft.com/office/drawing/2014/main" id="{2CA5A43E-B697-447D-8964-000B75C77A1C}"/>
              </a:ext>
            </a:extLst>
          </p:cNvPr>
          <p:cNvSpPr>
            <a:spLocks noChangeArrowheads="1"/>
          </p:cNvSpPr>
          <p:nvPr/>
        </p:nvSpPr>
        <p:spPr bwMode="auto">
          <a:xfrm>
            <a:off x="6732588" y="5084763"/>
            <a:ext cx="431800" cy="338137"/>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3" name="Oval 24">
            <a:extLst>
              <a:ext uri="{FF2B5EF4-FFF2-40B4-BE49-F238E27FC236}">
                <a16:creationId xmlns:a16="http://schemas.microsoft.com/office/drawing/2014/main" id="{2910E435-AC46-4479-998F-DEF52A04FCAC}"/>
              </a:ext>
            </a:extLst>
          </p:cNvPr>
          <p:cNvSpPr>
            <a:spLocks noChangeArrowheads="1"/>
          </p:cNvSpPr>
          <p:nvPr/>
        </p:nvSpPr>
        <p:spPr bwMode="auto">
          <a:xfrm>
            <a:off x="7380288" y="4724400"/>
            <a:ext cx="431800" cy="338138"/>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4" name="Oval 25">
            <a:extLst>
              <a:ext uri="{FF2B5EF4-FFF2-40B4-BE49-F238E27FC236}">
                <a16:creationId xmlns:a16="http://schemas.microsoft.com/office/drawing/2014/main" id="{DBA8F237-6C4C-448C-92CF-E96CA51A5766}"/>
              </a:ext>
            </a:extLst>
          </p:cNvPr>
          <p:cNvSpPr>
            <a:spLocks noChangeArrowheads="1"/>
          </p:cNvSpPr>
          <p:nvPr/>
        </p:nvSpPr>
        <p:spPr bwMode="auto">
          <a:xfrm>
            <a:off x="6588125" y="4724400"/>
            <a:ext cx="576263" cy="433388"/>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5" name="Oval 26">
            <a:extLst>
              <a:ext uri="{FF2B5EF4-FFF2-40B4-BE49-F238E27FC236}">
                <a16:creationId xmlns:a16="http://schemas.microsoft.com/office/drawing/2014/main" id="{5C48D94D-18BC-40FA-AA4F-6B500B802DE3}"/>
              </a:ext>
            </a:extLst>
          </p:cNvPr>
          <p:cNvSpPr>
            <a:spLocks noChangeArrowheads="1"/>
          </p:cNvSpPr>
          <p:nvPr/>
        </p:nvSpPr>
        <p:spPr bwMode="auto">
          <a:xfrm>
            <a:off x="6804025" y="4581525"/>
            <a:ext cx="431800" cy="338138"/>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6" name="Oval 27">
            <a:extLst>
              <a:ext uri="{FF2B5EF4-FFF2-40B4-BE49-F238E27FC236}">
                <a16:creationId xmlns:a16="http://schemas.microsoft.com/office/drawing/2014/main" id="{48647507-6649-4D96-A2F0-9C296CB3EAAA}"/>
              </a:ext>
            </a:extLst>
          </p:cNvPr>
          <p:cNvSpPr>
            <a:spLocks noChangeArrowheads="1"/>
          </p:cNvSpPr>
          <p:nvPr/>
        </p:nvSpPr>
        <p:spPr bwMode="auto">
          <a:xfrm>
            <a:off x="7092950" y="4437063"/>
            <a:ext cx="431800" cy="338137"/>
          </a:xfrm>
          <a:prstGeom prst="ellipse">
            <a:avLst/>
          </a:prstGeom>
          <a:solidFill>
            <a:srgbClr val="FFFFCC"/>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47127" name="Oval 28">
            <a:extLst>
              <a:ext uri="{FF2B5EF4-FFF2-40B4-BE49-F238E27FC236}">
                <a16:creationId xmlns:a16="http://schemas.microsoft.com/office/drawing/2014/main" id="{65239FCD-AB23-4A39-9325-11ECE28AD3AA}"/>
              </a:ext>
            </a:extLst>
          </p:cNvPr>
          <p:cNvSpPr>
            <a:spLocks noChangeArrowheads="1"/>
          </p:cNvSpPr>
          <p:nvPr/>
        </p:nvSpPr>
        <p:spPr bwMode="auto">
          <a:xfrm>
            <a:off x="7164388" y="4868863"/>
            <a:ext cx="215900" cy="287337"/>
          </a:xfrm>
          <a:prstGeom prst="ellipse">
            <a:avLst/>
          </a:prstGeom>
          <a:solidFill>
            <a:schemeClr val="tx1"/>
          </a:solidFill>
          <a:ln w="57150" cap="sq">
            <a:solidFill>
              <a:srgbClr val="CC99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pic>
        <p:nvPicPr>
          <p:cNvPr id="2" name="Recorded Sound">
            <a:hlinkClick r:id="" action="ppaction://media"/>
            <a:extLst>
              <a:ext uri="{FF2B5EF4-FFF2-40B4-BE49-F238E27FC236}">
                <a16:creationId xmlns:a16="http://schemas.microsoft.com/office/drawing/2014/main" id="{83B429E7-DC02-4850-B890-6F4C4A9423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01625" y="56070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C68262BE-529F-42D4-BF1E-9E84565BE065}"/>
              </a:ext>
            </a:extLst>
          </p:cNvPr>
          <p:cNvSpPr>
            <a:spLocks noGrp="1" noChangeArrowheads="1"/>
          </p:cNvSpPr>
          <p:nvPr>
            <p:ph type="title"/>
          </p:nvPr>
        </p:nvSpPr>
        <p:spPr>
          <a:xfrm>
            <a:off x="457200" y="274638"/>
            <a:ext cx="8229600" cy="620712"/>
          </a:xfrm>
        </p:spPr>
        <p:txBody>
          <a:bodyPr/>
          <a:lstStyle/>
          <a:p>
            <a:pPr eaLnBrk="1" hangingPunct="1">
              <a:defRPr/>
            </a:pPr>
            <a:r>
              <a:rPr lang="el-GR" altLang="el-GR" sz="4000" b="1" i="1">
                <a:solidFill>
                  <a:srgbClr val="FF9900"/>
                </a:solidFill>
              </a:rPr>
              <a:t>ΠΑΘΟΛΟΓΟΑΝΑΤΟΜΙΑ</a:t>
            </a:r>
            <a:endParaRPr lang="en-US" altLang="el-GR" sz="4000" b="1" i="1">
              <a:solidFill>
                <a:srgbClr val="FF9900"/>
              </a:solidFill>
            </a:endParaRPr>
          </a:p>
        </p:txBody>
      </p:sp>
      <p:sp>
        <p:nvSpPr>
          <p:cNvPr id="34819" name="Rectangle 3">
            <a:extLst>
              <a:ext uri="{FF2B5EF4-FFF2-40B4-BE49-F238E27FC236}">
                <a16:creationId xmlns:a16="http://schemas.microsoft.com/office/drawing/2014/main" id="{F00B7259-069D-4C60-A595-6C67FDA9453E}"/>
              </a:ext>
            </a:extLst>
          </p:cNvPr>
          <p:cNvSpPr>
            <a:spLocks noGrp="1" noChangeArrowheads="1"/>
          </p:cNvSpPr>
          <p:nvPr>
            <p:ph type="body" idx="1"/>
          </p:nvPr>
        </p:nvSpPr>
        <p:spPr>
          <a:xfrm>
            <a:off x="179388" y="1385888"/>
            <a:ext cx="8507412" cy="5283200"/>
          </a:xfrm>
        </p:spPr>
        <p:txBody>
          <a:bodyPr/>
          <a:lstStyle/>
          <a:p>
            <a:pPr marL="609600" indent="-609600" eaLnBrk="1" hangingPunct="1">
              <a:lnSpc>
                <a:spcPct val="80000"/>
              </a:lnSpc>
              <a:buFont typeface="Wingdings" panose="05000000000000000000" pitchFamily="2" charset="2"/>
              <a:buNone/>
              <a:defRPr/>
            </a:pPr>
            <a:r>
              <a:rPr lang="el-GR" altLang="el-GR" sz="2000">
                <a:effectLst/>
              </a:rPr>
              <a:t>Εξωγενές- Ενδογενές-Επαγγελματικό: κοινές βλάβες</a:t>
            </a:r>
          </a:p>
          <a:p>
            <a:pPr marL="609600" indent="-609600" eaLnBrk="1" hangingPunct="1">
              <a:lnSpc>
                <a:spcPct val="80000"/>
              </a:lnSpc>
              <a:buFont typeface="Wingdings" panose="05000000000000000000" pitchFamily="2" charset="2"/>
              <a:buAutoNum type="arabicPeriod"/>
              <a:defRPr/>
            </a:pPr>
            <a:endParaRPr lang="el-GR" altLang="el-GR" sz="2000" b="1" i="1" u="sng"/>
          </a:p>
          <a:p>
            <a:pPr marL="609600" indent="-609600" eaLnBrk="1" hangingPunct="1">
              <a:lnSpc>
                <a:spcPct val="80000"/>
              </a:lnSpc>
              <a:buFont typeface="Wingdings" panose="05000000000000000000" pitchFamily="2" charset="2"/>
              <a:buAutoNum type="arabicPeriod"/>
              <a:defRPr/>
            </a:pPr>
            <a:r>
              <a:rPr lang="el-GR" altLang="el-GR" sz="2000" b="1" i="1" u="sng"/>
              <a:t>Πάχυνση τοιχώματος αεραγωγών (</a:t>
            </a:r>
            <a:r>
              <a:rPr lang="el-GR" altLang="el-GR" sz="2000" b="1" i="1"/>
              <a:t>αναδιάταξη)</a:t>
            </a:r>
            <a:endParaRPr lang="el-GR" altLang="el-GR" sz="2000" b="1" i="1" u="sng"/>
          </a:p>
          <a:p>
            <a:pPr marL="609600" indent="-609600" eaLnBrk="1" hangingPunct="1">
              <a:lnSpc>
                <a:spcPct val="80000"/>
              </a:lnSpc>
              <a:buFont typeface="Wingdings" panose="05000000000000000000" pitchFamily="2" charset="2"/>
              <a:buNone/>
              <a:defRPr/>
            </a:pPr>
            <a:r>
              <a:rPr lang="el-GR" altLang="el-GR" sz="2000">
                <a:effectLst/>
              </a:rPr>
              <a:t>	</a:t>
            </a:r>
            <a:endParaRPr lang="en-US" altLang="el-GR" sz="2000" i="1">
              <a:effectLst/>
            </a:endParaRPr>
          </a:p>
          <a:p>
            <a:pPr marL="609600" indent="-609600" eaLnBrk="1" hangingPunct="1">
              <a:lnSpc>
                <a:spcPct val="80000"/>
              </a:lnSpc>
              <a:buFont typeface="Wingdings" panose="05000000000000000000" pitchFamily="2" charset="2"/>
              <a:buAutoNum type="arabicPeriod" startAt="2"/>
              <a:defRPr/>
            </a:pPr>
            <a:r>
              <a:rPr lang="el-GR" altLang="el-GR" sz="2000" b="1" i="1" u="sng"/>
              <a:t>Καταστροφή και απόπτωση επιθηλίου επιφανείας:</a:t>
            </a:r>
          </a:p>
          <a:p>
            <a:pPr marL="609600" indent="-609600" eaLnBrk="1" hangingPunct="1">
              <a:lnSpc>
                <a:spcPct val="80000"/>
              </a:lnSpc>
              <a:buFont typeface="Wingdings" panose="05000000000000000000" pitchFamily="2" charset="2"/>
              <a:buNone/>
              <a:defRPr/>
            </a:pPr>
            <a:r>
              <a:rPr lang="en-US" altLang="el-GR" sz="2000" i="1">
                <a:effectLst/>
              </a:rPr>
              <a:t>	</a:t>
            </a:r>
            <a:r>
              <a:rPr lang="el-GR" altLang="el-GR" sz="2000" i="1">
                <a:effectLst/>
              </a:rPr>
              <a:t>Πρώιμο χαρακτηριστικό του άσθματος</a:t>
            </a:r>
          </a:p>
          <a:p>
            <a:pPr marL="609600" indent="-609600" eaLnBrk="1" hangingPunct="1">
              <a:lnSpc>
                <a:spcPct val="80000"/>
              </a:lnSpc>
              <a:buFont typeface="Wingdings" panose="05000000000000000000" pitchFamily="2" charset="2"/>
              <a:buNone/>
              <a:defRPr/>
            </a:pPr>
            <a:r>
              <a:rPr lang="en-US" altLang="el-GR" sz="2000" i="1">
                <a:effectLst/>
              </a:rPr>
              <a:t>	</a:t>
            </a:r>
            <a:r>
              <a:rPr lang="el-GR" altLang="el-GR" sz="2000" i="1">
                <a:effectLst/>
              </a:rPr>
              <a:t>Όσο μεγαλύτερη η απώλεια </a:t>
            </a:r>
            <a:r>
              <a:rPr lang="el-GR" altLang="el-GR" sz="2000" i="1">
                <a:effectLst/>
                <a:latin typeface="Times New Roman" pitchFamily="18" charset="0"/>
                <a:cs typeface="Times New Roman" pitchFamily="18" charset="0"/>
              </a:rPr>
              <a:t>→</a:t>
            </a:r>
            <a:r>
              <a:rPr lang="el-GR" altLang="el-GR" sz="2000" i="1">
                <a:effectLst/>
              </a:rPr>
              <a:t>τόσο μεγαλύτερος ο βαθμός Β.Υ.</a:t>
            </a:r>
          </a:p>
          <a:p>
            <a:pPr marL="609600" indent="-609600" eaLnBrk="1" hangingPunct="1">
              <a:lnSpc>
                <a:spcPct val="80000"/>
              </a:lnSpc>
              <a:buFont typeface="Wingdings" panose="05000000000000000000" pitchFamily="2" charset="2"/>
              <a:buAutoNum type="arabicPeriod" startAt="3"/>
              <a:defRPr/>
            </a:pPr>
            <a:r>
              <a:rPr lang="el-GR" altLang="el-GR" sz="2000" b="1" i="1" u="sng"/>
              <a:t>Πάχυνση της δικτυωτής βασικής μεμβράνης</a:t>
            </a:r>
          </a:p>
          <a:p>
            <a:pPr marL="609600" indent="-609600" eaLnBrk="1" hangingPunct="1">
              <a:lnSpc>
                <a:spcPct val="80000"/>
              </a:lnSpc>
              <a:buFont typeface="Wingdings" panose="05000000000000000000" pitchFamily="2" charset="2"/>
              <a:buAutoNum type="arabicPeriod" startAt="3"/>
              <a:defRPr/>
            </a:pPr>
            <a:endParaRPr lang="el-GR" altLang="el-GR" sz="2000" b="1" i="1" u="sng"/>
          </a:p>
          <a:p>
            <a:pPr marL="609600" indent="-609600" eaLnBrk="1" hangingPunct="1">
              <a:lnSpc>
                <a:spcPct val="80000"/>
              </a:lnSpc>
              <a:buFont typeface="Wingdings" panose="05000000000000000000" pitchFamily="2" charset="2"/>
              <a:buAutoNum type="arabicPeriod" startAt="3"/>
              <a:defRPr/>
            </a:pPr>
            <a:r>
              <a:rPr lang="el-GR" altLang="el-GR" sz="2000" b="1" i="1" u="sng"/>
              <a:t>Αύξηση λείου μυϊκού ιστού των βρόγχων</a:t>
            </a:r>
          </a:p>
          <a:p>
            <a:pPr marL="609600" indent="-609600" eaLnBrk="1" hangingPunct="1">
              <a:lnSpc>
                <a:spcPct val="80000"/>
              </a:lnSpc>
              <a:buFont typeface="Wingdings" panose="05000000000000000000" pitchFamily="2" charset="2"/>
              <a:buAutoNum type="arabicPeriod" startAt="3"/>
              <a:defRPr/>
            </a:pPr>
            <a:endParaRPr lang="el-GR" altLang="el-GR" sz="2000" b="1" i="1" u="sng"/>
          </a:p>
          <a:p>
            <a:pPr marL="609600" indent="-609600" eaLnBrk="1" hangingPunct="1">
              <a:lnSpc>
                <a:spcPct val="80000"/>
              </a:lnSpc>
              <a:buFont typeface="Wingdings" panose="05000000000000000000" pitchFamily="2" charset="2"/>
              <a:buAutoNum type="arabicPeriod" startAt="3"/>
              <a:defRPr/>
            </a:pPr>
            <a:r>
              <a:rPr lang="el-GR" altLang="el-GR" sz="2000" b="1" i="1" u="sng"/>
              <a:t>Διόγκωση υποβλενογονίων αδένων</a:t>
            </a:r>
            <a:r>
              <a:rPr lang="el-GR" altLang="el-GR" sz="2000" i="1"/>
              <a:t> </a:t>
            </a:r>
            <a:r>
              <a:rPr lang="el-GR" altLang="el-GR" sz="2000" i="1">
                <a:effectLst/>
              </a:rPr>
              <a:t>(θανατηφόρο άσθμα)</a:t>
            </a:r>
          </a:p>
          <a:p>
            <a:pPr marL="609600" indent="-609600" eaLnBrk="1" hangingPunct="1">
              <a:lnSpc>
                <a:spcPct val="80000"/>
              </a:lnSpc>
              <a:buFont typeface="Wingdings" panose="05000000000000000000" pitchFamily="2" charset="2"/>
              <a:buAutoNum type="arabicPeriod" startAt="3"/>
              <a:defRPr/>
            </a:pPr>
            <a:endParaRPr lang="el-GR" altLang="el-GR" sz="2000" b="1" i="1" u="sng"/>
          </a:p>
          <a:p>
            <a:pPr marL="609600" indent="-609600" eaLnBrk="1" hangingPunct="1">
              <a:lnSpc>
                <a:spcPct val="80000"/>
              </a:lnSpc>
              <a:buFont typeface="Wingdings" panose="05000000000000000000" pitchFamily="2" charset="2"/>
              <a:buAutoNum type="arabicPeriod" startAt="3"/>
              <a:defRPr/>
            </a:pPr>
            <a:r>
              <a:rPr lang="el-GR" altLang="el-GR" sz="2000" b="1" i="1" u="sng"/>
              <a:t>Φλεγμονώδη κύτταρα</a:t>
            </a:r>
            <a:r>
              <a:rPr lang="el-GR" altLang="el-GR" sz="2000" b="1" i="1"/>
              <a:t> Ηωσινόφιλα  και ουδετερόφιλα</a:t>
            </a:r>
            <a:r>
              <a:rPr lang="el-GR" altLang="el-GR" sz="2000" i="1">
                <a:effectLst/>
              </a:rPr>
              <a:t> διάσπαρτα στο σοβαρό Άσθμα</a:t>
            </a:r>
            <a:endParaRPr lang="el-GR" altLang="el-GR" sz="2000" b="1" i="1" u="sng"/>
          </a:p>
          <a:p>
            <a:pPr marL="609600" indent="-609600" eaLnBrk="1" hangingPunct="1">
              <a:lnSpc>
                <a:spcPct val="80000"/>
              </a:lnSpc>
              <a:buFont typeface="Wingdings" panose="05000000000000000000" pitchFamily="2" charset="2"/>
              <a:buNone/>
              <a:defRPr/>
            </a:pPr>
            <a:endParaRPr lang="en-US" altLang="el-GR" sz="2000" i="1">
              <a:effectLst/>
            </a:endParaRPr>
          </a:p>
        </p:txBody>
      </p:sp>
      <p:pic>
        <p:nvPicPr>
          <p:cNvPr id="2" name="Recorded Sound">
            <a:hlinkClick r:id="" action="ppaction://media"/>
            <a:extLst>
              <a:ext uri="{FF2B5EF4-FFF2-40B4-BE49-F238E27FC236}">
                <a16:creationId xmlns:a16="http://schemas.microsoft.com/office/drawing/2014/main" id="{E4ABD69A-1061-4E6B-9191-A440B41D18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973762"/>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213D0997-24E0-48BF-9BAA-0B3F8B0DAB34}"/>
              </a:ext>
            </a:extLst>
          </p:cNvPr>
          <p:cNvSpPr>
            <a:spLocks noGrp="1" noRot="1" noChangeArrowheads="1"/>
          </p:cNvSpPr>
          <p:nvPr>
            <p:ph type="title"/>
          </p:nvPr>
        </p:nvSpPr>
        <p:spPr>
          <a:xfrm>
            <a:off x="539750" y="620713"/>
            <a:ext cx="7970838" cy="1325562"/>
          </a:xfrm>
        </p:spPr>
        <p:txBody>
          <a:bodyPr/>
          <a:lstStyle/>
          <a:p>
            <a:pPr eaLnBrk="1" hangingPunct="1">
              <a:defRPr/>
            </a:pPr>
            <a:r>
              <a:rPr lang="el-GR" altLang="el-GR" sz="4000">
                <a:solidFill>
                  <a:schemeClr val="hlink"/>
                </a:solidFill>
              </a:rPr>
              <a:t>Πολλοί άνθρωποι με άσθμα έχουν συγχρόνως </a:t>
            </a:r>
            <a:r>
              <a:rPr lang="en-GB" altLang="el-GR" sz="4000">
                <a:solidFill>
                  <a:schemeClr val="hlink"/>
                </a:solidFill>
              </a:rPr>
              <a:t>:</a:t>
            </a:r>
            <a:endParaRPr lang="el-GR" altLang="el-GR" sz="4000">
              <a:solidFill>
                <a:schemeClr val="hlink"/>
              </a:solidFill>
            </a:endParaRPr>
          </a:p>
        </p:txBody>
      </p:sp>
      <p:sp>
        <p:nvSpPr>
          <p:cNvPr id="128003" name="Rectangle 3">
            <a:extLst>
              <a:ext uri="{FF2B5EF4-FFF2-40B4-BE49-F238E27FC236}">
                <a16:creationId xmlns:a16="http://schemas.microsoft.com/office/drawing/2014/main" id="{FCAD8134-1856-4000-AAAC-857D4D6A3AAC}"/>
              </a:ext>
            </a:extLst>
          </p:cNvPr>
          <p:cNvSpPr>
            <a:spLocks noGrp="1" noRot="1" noChangeArrowheads="1"/>
          </p:cNvSpPr>
          <p:nvPr>
            <p:ph type="body" idx="1"/>
          </p:nvPr>
        </p:nvSpPr>
        <p:spPr>
          <a:xfrm>
            <a:off x="611188" y="2565400"/>
            <a:ext cx="7294562" cy="3024188"/>
          </a:xfrm>
        </p:spPr>
        <p:txBody>
          <a:bodyPr/>
          <a:lstStyle/>
          <a:p>
            <a:pPr eaLnBrk="1" hangingPunct="1">
              <a:lnSpc>
                <a:spcPct val="90000"/>
              </a:lnSpc>
              <a:defRPr/>
            </a:pPr>
            <a:r>
              <a:rPr lang="el-GR" altLang="el-GR" sz="2800"/>
              <a:t>ρινίτιδα (καταρροή, </a:t>
            </a:r>
          </a:p>
          <a:p>
            <a:pPr eaLnBrk="1" hangingPunct="1">
              <a:lnSpc>
                <a:spcPct val="90000"/>
              </a:lnSpc>
              <a:buFont typeface="Wingdings" panose="05000000000000000000" pitchFamily="2" charset="2"/>
              <a:buNone/>
              <a:defRPr/>
            </a:pPr>
            <a:r>
              <a:rPr lang="el-GR" altLang="el-GR" sz="2800"/>
              <a:t>                     μπούκωμα)</a:t>
            </a:r>
          </a:p>
          <a:p>
            <a:pPr eaLnBrk="1" hangingPunct="1">
              <a:lnSpc>
                <a:spcPct val="90000"/>
              </a:lnSpc>
              <a:defRPr/>
            </a:pPr>
            <a:r>
              <a:rPr lang="el-GR" altLang="el-GR" sz="2800"/>
              <a:t>πολύποδες στη μύτη</a:t>
            </a:r>
          </a:p>
          <a:p>
            <a:pPr eaLnBrk="1" hangingPunct="1">
              <a:lnSpc>
                <a:spcPct val="90000"/>
              </a:lnSpc>
              <a:defRPr/>
            </a:pPr>
            <a:r>
              <a:rPr lang="el-GR" altLang="el-GR" sz="2800"/>
              <a:t>επιπεφυκίτιδα (ερεθισμός </a:t>
            </a:r>
          </a:p>
          <a:p>
            <a:pPr eaLnBrk="1" hangingPunct="1">
              <a:lnSpc>
                <a:spcPct val="90000"/>
              </a:lnSpc>
              <a:buFont typeface="Wingdings" panose="05000000000000000000" pitchFamily="2" charset="2"/>
              <a:buNone/>
              <a:defRPr/>
            </a:pPr>
            <a:r>
              <a:rPr lang="el-GR" altLang="el-GR" sz="2800"/>
              <a:t>                     στα μάτια)</a:t>
            </a:r>
          </a:p>
          <a:p>
            <a:pPr eaLnBrk="1" hangingPunct="1">
              <a:lnSpc>
                <a:spcPct val="90000"/>
              </a:lnSpc>
              <a:defRPr/>
            </a:pPr>
            <a:r>
              <a:rPr lang="el-GR" altLang="el-GR" sz="2800"/>
              <a:t>έκζεμα </a:t>
            </a:r>
          </a:p>
        </p:txBody>
      </p:sp>
      <p:pic>
        <p:nvPicPr>
          <p:cNvPr id="49156" name="Picture 4" descr="MCj02114780000[1]">
            <a:extLst>
              <a:ext uri="{FF2B5EF4-FFF2-40B4-BE49-F238E27FC236}">
                <a16:creationId xmlns:a16="http://schemas.microsoft.com/office/drawing/2014/main" id="{704A78B9-FECC-4F8C-B251-FC562A86D3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524000"/>
            <a:ext cx="2590800"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7" name="Text Box 6">
            <a:extLst>
              <a:ext uri="{FF2B5EF4-FFF2-40B4-BE49-F238E27FC236}">
                <a16:creationId xmlns:a16="http://schemas.microsoft.com/office/drawing/2014/main" id="{2CC23C57-3CBC-4457-B409-DB49D3B13182}"/>
              </a:ext>
            </a:extLst>
          </p:cNvPr>
          <p:cNvSpPr txBox="1">
            <a:spLocks noChangeArrowheads="1"/>
          </p:cNvSpPr>
          <p:nvPr/>
        </p:nvSpPr>
        <p:spPr bwMode="auto">
          <a:xfrm>
            <a:off x="6516688" y="3573463"/>
            <a:ext cx="1295400" cy="366712"/>
          </a:xfrm>
          <a:prstGeom prst="rect">
            <a:avLst/>
          </a:prstGeom>
          <a:gradFill rotWithShape="1">
            <a:gsLst>
              <a:gs pos="0">
                <a:srgbClr val="002BB4"/>
              </a:gs>
              <a:gs pos="50000">
                <a:srgbClr val="001453"/>
              </a:gs>
              <a:gs pos="100000">
                <a:srgbClr val="002BB4"/>
              </a:gs>
            </a:gsLst>
            <a:lin ang="5400000" scaled="1"/>
          </a:gra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p>
        </p:txBody>
      </p:sp>
      <p:pic>
        <p:nvPicPr>
          <p:cNvPr id="49158" name="Picture 7" descr="MCBD20101_0000[1]">
            <a:extLst>
              <a:ext uri="{FF2B5EF4-FFF2-40B4-BE49-F238E27FC236}">
                <a16:creationId xmlns:a16="http://schemas.microsoft.com/office/drawing/2014/main" id="{00616BAF-4EB1-4C70-9C77-7024E0CC2B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495800"/>
            <a:ext cx="2879725"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6C252D88-3751-40EB-AA7A-71CACE0F27D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25169" y="56276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3D423D17-20E3-4C59-907B-ECF87A5D8DD0}"/>
              </a:ext>
            </a:extLst>
          </p:cNvPr>
          <p:cNvSpPr>
            <a:spLocks noGrp="1" noChangeArrowheads="1"/>
          </p:cNvSpPr>
          <p:nvPr>
            <p:ph type="title"/>
          </p:nvPr>
        </p:nvSpPr>
        <p:spPr/>
        <p:txBody>
          <a:bodyPr/>
          <a:lstStyle/>
          <a:p>
            <a:pPr>
              <a:defRPr/>
            </a:pPr>
            <a:r>
              <a:rPr lang="el-GR" altLang="el-GR" sz="3200"/>
              <a:t>Ρινίτιδα και Άσθμα:ομοιότητες και διαφορές ανώτερων και κατώτερων αεραγωγών</a:t>
            </a:r>
          </a:p>
        </p:txBody>
      </p:sp>
      <p:sp>
        <p:nvSpPr>
          <p:cNvPr id="50179" name="Text Box 6">
            <a:extLst>
              <a:ext uri="{FF2B5EF4-FFF2-40B4-BE49-F238E27FC236}">
                <a16:creationId xmlns:a16="http://schemas.microsoft.com/office/drawing/2014/main" id="{D297D8CB-40B5-4998-9303-7B7423EC70E6}"/>
              </a:ext>
            </a:extLst>
          </p:cNvPr>
          <p:cNvSpPr txBox="1">
            <a:spLocks noChangeArrowheads="1"/>
          </p:cNvSpPr>
          <p:nvPr/>
        </p:nvSpPr>
        <p:spPr bwMode="auto">
          <a:xfrm>
            <a:off x="2051050" y="1628775"/>
            <a:ext cx="23764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latin typeface="Tahoma" panose="020B0604030504040204" pitchFamily="34" charset="0"/>
            </a:endParaRPr>
          </a:p>
        </p:txBody>
      </p:sp>
      <p:pic>
        <p:nvPicPr>
          <p:cNvPr id="50180" name="Picture 13">
            <a:extLst>
              <a:ext uri="{FF2B5EF4-FFF2-40B4-BE49-F238E27FC236}">
                <a16:creationId xmlns:a16="http://schemas.microsoft.com/office/drawing/2014/main" id="{5067FDA3-FB93-4B7F-99AE-973B0F61BF7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1188" y="1557338"/>
            <a:ext cx="7561262" cy="5111750"/>
          </a:xfrm>
        </p:spPr>
      </p:pic>
      <p:pic>
        <p:nvPicPr>
          <p:cNvPr id="3" name="Recorded Sound">
            <a:hlinkClick r:id="" action="ppaction://media"/>
            <a:extLst>
              <a:ext uri="{FF2B5EF4-FFF2-40B4-BE49-F238E27FC236}">
                <a16:creationId xmlns:a16="http://schemas.microsoft.com/office/drawing/2014/main" id="{198E5A74-7F1A-4384-80D3-AB26B5E39C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97607" y="558924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3">
            <a:extLst>
              <a:ext uri="{FF2B5EF4-FFF2-40B4-BE49-F238E27FC236}">
                <a16:creationId xmlns:a16="http://schemas.microsoft.com/office/drawing/2014/main" id="{8CD289E2-5335-4162-9084-69743A2D0417}"/>
              </a:ext>
            </a:extLst>
          </p:cNvPr>
          <p:cNvSpPr>
            <a:spLocks noGrp="1" noChangeArrowheads="1"/>
          </p:cNvSpPr>
          <p:nvPr>
            <p:ph type="body" idx="1"/>
          </p:nvPr>
        </p:nvSpPr>
        <p:spPr>
          <a:xfrm>
            <a:off x="179388" y="692150"/>
            <a:ext cx="8964612" cy="5832475"/>
          </a:xfrm>
        </p:spPr>
        <p:txBody>
          <a:bodyPr/>
          <a:lstStyle/>
          <a:p>
            <a:pPr>
              <a:buFontTx/>
              <a:buNone/>
              <a:defRPr/>
            </a:pPr>
            <a:r>
              <a:rPr lang="el-GR" altLang="el-GR" sz="4000"/>
              <a:t>       </a:t>
            </a:r>
            <a:r>
              <a:rPr lang="el-GR" altLang="el-GR" sz="3600"/>
              <a:t>Πειραματικά δεδομένα</a:t>
            </a:r>
          </a:p>
          <a:p>
            <a:pPr>
              <a:buFontTx/>
              <a:buNone/>
              <a:defRPr/>
            </a:pPr>
            <a:r>
              <a:rPr lang="el-GR" altLang="el-GR" sz="3600"/>
              <a:t>Σε ρινιτιδικούς:</a:t>
            </a:r>
          </a:p>
          <a:p>
            <a:pPr>
              <a:defRPr/>
            </a:pPr>
            <a:r>
              <a:rPr lang="el-GR" altLang="el-GR" sz="3600">
                <a:cs typeface="Arial" pitchFamily="34" charset="0"/>
              </a:rPr>
              <a:t>Αυξημένη βρογχική υπεραντιδραστικότητα</a:t>
            </a:r>
          </a:p>
          <a:p>
            <a:pPr>
              <a:defRPr/>
            </a:pPr>
            <a:r>
              <a:rPr lang="el-GR" altLang="el-GR" sz="3600">
                <a:cs typeface="Arial" pitchFamily="34" charset="0"/>
              </a:rPr>
              <a:t>Κατά την εποχιακή έξαρση συμπτωμάτων, μείωση της</a:t>
            </a:r>
            <a:r>
              <a:rPr lang="en-US" altLang="el-GR" sz="3600">
                <a:cs typeface="Arial" pitchFamily="34" charset="0"/>
              </a:rPr>
              <a:t> FEV1</a:t>
            </a:r>
          </a:p>
          <a:p>
            <a:pPr>
              <a:defRPr/>
            </a:pPr>
            <a:r>
              <a:rPr lang="el-GR" altLang="el-GR" sz="3600">
                <a:cs typeface="Arial" pitchFamily="34" charset="0"/>
              </a:rPr>
              <a:t>πρόκληση</a:t>
            </a:r>
            <a:r>
              <a:rPr lang="en-US" altLang="el-GR" sz="3600">
                <a:cs typeface="Arial" pitchFamily="34" charset="0"/>
              </a:rPr>
              <a:t> </a:t>
            </a:r>
            <a:r>
              <a:rPr lang="el-GR" altLang="el-GR" sz="3600">
                <a:cs typeface="Arial" pitchFamily="34" charset="0"/>
              </a:rPr>
              <a:t>βρογχόσπασμου στην άσκηση</a:t>
            </a:r>
            <a:endParaRPr lang="en-US" altLang="el-GR" sz="3600">
              <a:cs typeface="Arial" pitchFamily="34" charset="0"/>
            </a:endParaRPr>
          </a:p>
        </p:txBody>
      </p:sp>
      <p:sp>
        <p:nvSpPr>
          <p:cNvPr id="51203" name="Text Box 4">
            <a:extLst>
              <a:ext uri="{FF2B5EF4-FFF2-40B4-BE49-F238E27FC236}">
                <a16:creationId xmlns:a16="http://schemas.microsoft.com/office/drawing/2014/main" id="{01228DF9-91D3-4004-B148-6E4E8888591E}"/>
              </a:ext>
            </a:extLst>
          </p:cNvPr>
          <p:cNvSpPr txBox="1">
            <a:spLocks noChangeArrowheads="1"/>
          </p:cNvSpPr>
          <p:nvPr/>
        </p:nvSpPr>
        <p:spPr bwMode="auto">
          <a:xfrm>
            <a:off x="4572000" y="4724400"/>
            <a:ext cx="4321175"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600"/>
          </a:p>
          <a:p>
            <a:pPr eaLnBrk="1" hangingPunct="1">
              <a:spcBef>
                <a:spcPct val="50000"/>
              </a:spcBef>
              <a:buClrTx/>
              <a:buFontTx/>
              <a:buNone/>
            </a:pPr>
            <a:r>
              <a:rPr lang="en-US" altLang="el-GR" sz="1800"/>
              <a:t>Townley RC et al, JACI 1975</a:t>
            </a:r>
          </a:p>
          <a:p>
            <a:pPr eaLnBrk="1" hangingPunct="1">
              <a:spcBef>
                <a:spcPct val="50000"/>
              </a:spcBef>
              <a:buClrTx/>
              <a:buFontTx/>
              <a:buNone/>
            </a:pPr>
            <a:r>
              <a:rPr lang="en-US" altLang="el-GR" sz="1800"/>
              <a:t>Gerblich et al, JACI 1988</a:t>
            </a:r>
            <a:endParaRPr lang="el-GR" altLang="el-GR" sz="1800"/>
          </a:p>
        </p:txBody>
      </p:sp>
      <p:pic>
        <p:nvPicPr>
          <p:cNvPr id="2" name="Recorded Sound">
            <a:hlinkClick r:id="" action="ppaction://media"/>
            <a:extLst>
              <a:ext uri="{FF2B5EF4-FFF2-40B4-BE49-F238E27FC236}">
                <a16:creationId xmlns:a16="http://schemas.microsoft.com/office/drawing/2014/main" id="{82EB60F8-558B-47DC-9871-F2A6D6E9FF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1412776"/>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4F40F7BE-6F60-4B0D-B47A-B632CB60CE91}"/>
              </a:ext>
            </a:extLst>
          </p:cNvPr>
          <p:cNvSpPr>
            <a:spLocks noGrp="1" noRot="1" noChangeArrowheads="1"/>
          </p:cNvSpPr>
          <p:nvPr>
            <p:ph type="title"/>
          </p:nvPr>
        </p:nvSpPr>
        <p:spPr/>
        <p:txBody>
          <a:bodyPr/>
          <a:lstStyle/>
          <a:p>
            <a:pPr eaLnBrk="1" hangingPunct="1">
              <a:defRPr/>
            </a:pPr>
            <a:r>
              <a:rPr lang="el-GR" altLang="el-GR">
                <a:solidFill>
                  <a:srgbClr val="FFFF00"/>
                </a:solidFill>
              </a:rPr>
              <a:t>Ασθμα </a:t>
            </a:r>
            <a:r>
              <a:rPr lang="en-GB" altLang="el-GR">
                <a:solidFill>
                  <a:srgbClr val="FFFF00"/>
                </a:solidFill>
              </a:rPr>
              <a:t>:</a:t>
            </a:r>
            <a:r>
              <a:rPr lang="el-GR" altLang="el-GR">
                <a:solidFill>
                  <a:srgbClr val="FFFF00"/>
                </a:solidFill>
              </a:rPr>
              <a:t> συχνά είναι μόνο βήχας</a:t>
            </a:r>
          </a:p>
        </p:txBody>
      </p:sp>
      <p:sp>
        <p:nvSpPr>
          <p:cNvPr id="137219" name="Rectangle 3">
            <a:extLst>
              <a:ext uri="{FF2B5EF4-FFF2-40B4-BE49-F238E27FC236}">
                <a16:creationId xmlns:a16="http://schemas.microsoft.com/office/drawing/2014/main" id="{E68B0B63-A746-4585-85A0-D16DFDA6A55C}"/>
              </a:ext>
            </a:extLst>
          </p:cNvPr>
          <p:cNvSpPr>
            <a:spLocks noGrp="1" noRot="1" noChangeArrowheads="1"/>
          </p:cNvSpPr>
          <p:nvPr>
            <p:ph type="body" idx="1"/>
          </p:nvPr>
        </p:nvSpPr>
        <p:spPr>
          <a:xfrm>
            <a:off x="250825" y="1268413"/>
            <a:ext cx="8540750" cy="5589587"/>
          </a:xfrm>
        </p:spPr>
        <p:txBody>
          <a:bodyPr/>
          <a:lstStyle/>
          <a:p>
            <a:pPr eaLnBrk="1" hangingPunct="1">
              <a:defRPr/>
            </a:pPr>
            <a:r>
              <a:rPr lang="el-GR" altLang="el-GR" sz="4000"/>
              <a:t>Τη νύχτα</a:t>
            </a:r>
            <a:endParaRPr lang="en-GB" altLang="el-GR" sz="4000"/>
          </a:p>
          <a:p>
            <a:pPr eaLnBrk="1" hangingPunct="1">
              <a:buFont typeface="Wingdings" panose="05000000000000000000" pitchFamily="2" charset="2"/>
              <a:buNone/>
              <a:defRPr/>
            </a:pPr>
            <a:endParaRPr lang="en-GB" altLang="el-GR" sz="4000"/>
          </a:p>
          <a:p>
            <a:pPr eaLnBrk="1" hangingPunct="1">
              <a:buFont typeface="Wingdings" panose="05000000000000000000" pitchFamily="2" charset="2"/>
              <a:buNone/>
              <a:defRPr/>
            </a:pPr>
            <a:endParaRPr lang="en-GB" altLang="el-GR"/>
          </a:p>
          <a:p>
            <a:pPr eaLnBrk="1" hangingPunct="1">
              <a:buFont typeface="Wingdings" panose="05000000000000000000" pitchFamily="2" charset="2"/>
              <a:buNone/>
              <a:defRPr/>
            </a:pPr>
            <a:endParaRPr lang="el-GR" altLang="el-GR"/>
          </a:p>
          <a:p>
            <a:pPr eaLnBrk="1" hangingPunct="1">
              <a:defRPr/>
            </a:pPr>
            <a:r>
              <a:rPr lang="el-GR" altLang="el-GR" sz="4000"/>
              <a:t>ή</a:t>
            </a:r>
            <a:r>
              <a:rPr lang="en-GB" altLang="el-GR" sz="4000"/>
              <a:t> </a:t>
            </a:r>
            <a:r>
              <a:rPr lang="el-GR" altLang="el-GR" sz="4000"/>
              <a:t> μετά από άσκηση</a:t>
            </a:r>
          </a:p>
        </p:txBody>
      </p:sp>
      <p:pic>
        <p:nvPicPr>
          <p:cNvPr id="69636" name="Picture 4" descr="MCj01500630000[1]">
            <a:extLst>
              <a:ext uri="{FF2B5EF4-FFF2-40B4-BE49-F238E27FC236}">
                <a16:creationId xmlns:a16="http://schemas.microsoft.com/office/drawing/2014/main" id="{438FE849-7679-44A2-B3CE-0C50699502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4722813"/>
            <a:ext cx="338455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7" name="Picture 9" descr="MCj03588790000[1]">
            <a:extLst>
              <a:ext uri="{FF2B5EF4-FFF2-40B4-BE49-F238E27FC236}">
                <a16:creationId xmlns:a16="http://schemas.microsoft.com/office/drawing/2014/main" id="{DEC4F1D1-2DCE-4442-A409-87EE03B4AA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875" y="2133600"/>
            <a:ext cx="1817688" cy="172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10" descr="MCj02829660000[1]">
            <a:extLst>
              <a:ext uri="{FF2B5EF4-FFF2-40B4-BE49-F238E27FC236}">
                <a16:creationId xmlns:a16="http://schemas.microsoft.com/office/drawing/2014/main" id="{39837C22-2463-45FA-9031-9AD6574F43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088" y="2205038"/>
            <a:ext cx="1736725"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9" name="Picture 13" descr="MCBD05205_0000[1]">
            <a:extLst>
              <a:ext uri="{FF2B5EF4-FFF2-40B4-BE49-F238E27FC236}">
                <a16:creationId xmlns:a16="http://schemas.microsoft.com/office/drawing/2014/main" id="{FC34B024-3042-4C10-AC9B-238CD40FDC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638" y="2060575"/>
            <a:ext cx="3348037"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15" descr="MCj01209270000[1]">
            <a:extLst>
              <a:ext uri="{FF2B5EF4-FFF2-40B4-BE49-F238E27FC236}">
                <a16:creationId xmlns:a16="http://schemas.microsoft.com/office/drawing/2014/main" id="{338430B4-5575-45AE-9937-CC1DC199F0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27763" y="4724400"/>
            <a:ext cx="29162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1" name="Picture 16" descr="MCBD04983_0000[1]">
            <a:extLst>
              <a:ext uri="{FF2B5EF4-FFF2-40B4-BE49-F238E27FC236}">
                <a16:creationId xmlns:a16="http://schemas.microsoft.com/office/drawing/2014/main" id="{5583511F-9CD2-4A67-A9BD-F7AF52F7568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850" y="4727575"/>
            <a:ext cx="23764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A1DE53CD-07DC-47D9-94AE-0059F27C6A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012112" y="166226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a:extLst>
              <a:ext uri="{FF2B5EF4-FFF2-40B4-BE49-F238E27FC236}">
                <a16:creationId xmlns:a16="http://schemas.microsoft.com/office/drawing/2014/main" id="{C966E56D-0735-44B5-9774-67922D4176D6}"/>
              </a:ext>
            </a:extLst>
          </p:cNvPr>
          <p:cNvSpPr txBox="1">
            <a:spLocks noChangeArrowheads="1"/>
          </p:cNvSpPr>
          <p:nvPr/>
        </p:nvSpPr>
        <p:spPr bwMode="auto">
          <a:xfrm>
            <a:off x="1763713" y="5876925"/>
            <a:ext cx="65246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b="1">
                <a:solidFill>
                  <a:schemeClr val="tx2"/>
                </a:solidFill>
                <a:latin typeface="Times New Roman" panose="02020603050405020304" pitchFamily="18" charset="0"/>
              </a:rPr>
              <a:t>2 ή περισσότερα παιδιά έχουν άσθμα</a:t>
            </a:r>
            <a:endParaRPr lang="en-US" altLang="el-GR" b="1">
              <a:solidFill>
                <a:schemeClr val="tx2"/>
              </a:solidFill>
              <a:latin typeface="Times New Roman" panose="02020603050405020304" pitchFamily="18" charset="0"/>
            </a:endParaRPr>
          </a:p>
        </p:txBody>
      </p:sp>
      <p:pic>
        <p:nvPicPr>
          <p:cNvPr id="6147" name="Picture 3" descr="pe06644_">
            <a:extLst>
              <a:ext uri="{FF2B5EF4-FFF2-40B4-BE49-F238E27FC236}">
                <a16:creationId xmlns:a16="http://schemas.microsoft.com/office/drawing/2014/main" id="{4BC06D2C-5DB7-4B50-8412-D4D6D6B675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18288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pe06644_">
            <a:extLst>
              <a:ext uri="{FF2B5EF4-FFF2-40B4-BE49-F238E27FC236}">
                <a16:creationId xmlns:a16="http://schemas.microsoft.com/office/drawing/2014/main" id="{63F0C4F4-4D81-4B2C-9DF6-42FD3B4BAF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8288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5" descr="pe06644_">
            <a:extLst>
              <a:ext uri="{FF2B5EF4-FFF2-40B4-BE49-F238E27FC236}">
                <a16:creationId xmlns:a16="http://schemas.microsoft.com/office/drawing/2014/main" id="{3565F720-1775-47C3-8BE6-9A2CE2133E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0725" y="18288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6" descr="pe06644_">
            <a:extLst>
              <a:ext uri="{FF2B5EF4-FFF2-40B4-BE49-F238E27FC236}">
                <a16:creationId xmlns:a16="http://schemas.microsoft.com/office/drawing/2014/main" id="{2CC3DFC6-2EDC-4800-B7AF-E4A88FBB8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8688" y="1828800"/>
            <a:ext cx="693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7" descr="pe06644_">
            <a:extLst>
              <a:ext uri="{FF2B5EF4-FFF2-40B4-BE49-F238E27FC236}">
                <a16:creationId xmlns:a16="http://schemas.microsoft.com/office/drawing/2014/main" id="{F70D7E82-2480-41E9-BC4D-92EC52E64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2763" y="1828800"/>
            <a:ext cx="69373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8" descr="pe06644_">
            <a:extLst>
              <a:ext uri="{FF2B5EF4-FFF2-40B4-BE49-F238E27FC236}">
                <a16:creationId xmlns:a16="http://schemas.microsoft.com/office/drawing/2014/main" id="{B340F9D9-95AA-412E-979A-4AF0D7A7BF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18288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Text Box 9">
            <a:extLst>
              <a:ext uri="{FF2B5EF4-FFF2-40B4-BE49-F238E27FC236}">
                <a16:creationId xmlns:a16="http://schemas.microsoft.com/office/drawing/2014/main" id="{7AF59815-D81A-4477-A886-622CA7755C39}"/>
              </a:ext>
            </a:extLst>
          </p:cNvPr>
          <p:cNvSpPr txBox="1">
            <a:spLocks noChangeArrowheads="1"/>
          </p:cNvSpPr>
          <p:nvPr/>
        </p:nvSpPr>
        <p:spPr bwMode="auto">
          <a:xfrm>
            <a:off x="2124075" y="0"/>
            <a:ext cx="45100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b="1">
                <a:solidFill>
                  <a:srgbClr val="FFFF00"/>
                </a:solidFill>
                <a:latin typeface="Times New Roman" panose="02020603050405020304" pitchFamily="18" charset="0"/>
              </a:rPr>
              <a:t>Σε μια τάξη 30 μαθητών</a:t>
            </a:r>
            <a:r>
              <a:rPr lang="en-US" altLang="el-GR" b="1">
                <a:solidFill>
                  <a:srgbClr val="FFFF00"/>
                </a:solidFill>
                <a:latin typeface="Times New Roman" panose="02020603050405020304" pitchFamily="18" charset="0"/>
              </a:rPr>
              <a:t>,</a:t>
            </a:r>
          </a:p>
        </p:txBody>
      </p:sp>
      <p:pic>
        <p:nvPicPr>
          <p:cNvPr id="6154" name="Picture 10" descr="pe06644_">
            <a:extLst>
              <a:ext uri="{FF2B5EF4-FFF2-40B4-BE49-F238E27FC236}">
                <a16:creationId xmlns:a16="http://schemas.microsoft.com/office/drawing/2014/main" id="{52038AEA-1D3D-4FDA-844A-251D6C3BA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8006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1" descr="pe06644_">
            <a:extLst>
              <a:ext uri="{FF2B5EF4-FFF2-40B4-BE49-F238E27FC236}">
                <a16:creationId xmlns:a16="http://schemas.microsoft.com/office/drawing/2014/main" id="{19DBC191-FCAD-4F8D-8C46-38A91FE985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914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6" name="Picture 12" descr="pe06644_">
            <a:extLst>
              <a:ext uri="{FF2B5EF4-FFF2-40B4-BE49-F238E27FC236}">
                <a16:creationId xmlns:a16="http://schemas.microsoft.com/office/drawing/2014/main" id="{045C1A14-69DA-4260-9DA9-AA79DB8A9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914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3" descr="pe06644_">
            <a:extLst>
              <a:ext uri="{FF2B5EF4-FFF2-40B4-BE49-F238E27FC236}">
                <a16:creationId xmlns:a16="http://schemas.microsoft.com/office/drawing/2014/main" id="{3DFCF5FB-7854-4A18-98FD-F21669BEA5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914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8" name="Picture 14" descr="pe06644_">
            <a:extLst>
              <a:ext uri="{FF2B5EF4-FFF2-40B4-BE49-F238E27FC236}">
                <a16:creationId xmlns:a16="http://schemas.microsoft.com/office/drawing/2014/main" id="{B4B53D18-1BAA-490C-8A1B-C839E80D7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914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9" name="Picture 15" descr="pe06644_">
            <a:extLst>
              <a:ext uri="{FF2B5EF4-FFF2-40B4-BE49-F238E27FC236}">
                <a16:creationId xmlns:a16="http://schemas.microsoft.com/office/drawing/2014/main" id="{2FB2539A-35C7-4D6C-844B-3CADFDFC2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914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0" name="Picture 16" descr="pe06644_">
            <a:extLst>
              <a:ext uri="{FF2B5EF4-FFF2-40B4-BE49-F238E27FC236}">
                <a16:creationId xmlns:a16="http://schemas.microsoft.com/office/drawing/2014/main" id="{F9E953FE-EDA7-40C5-898A-A9B1E7EDE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6200" y="8382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1" name="Picture 17" descr="pe06644_">
            <a:extLst>
              <a:ext uri="{FF2B5EF4-FFF2-40B4-BE49-F238E27FC236}">
                <a16:creationId xmlns:a16="http://schemas.microsoft.com/office/drawing/2014/main" id="{F58C31E6-0C55-49F5-83B6-62DFF18FF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8956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2" name="Picture 18" descr="pe06644_">
            <a:extLst>
              <a:ext uri="{FF2B5EF4-FFF2-40B4-BE49-F238E27FC236}">
                <a16:creationId xmlns:a16="http://schemas.microsoft.com/office/drawing/2014/main" id="{3E4544A2-41BB-4AC0-8879-A45F46F200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819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19" descr="pe06644_">
            <a:extLst>
              <a:ext uri="{FF2B5EF4-FFF2-40B4-BE49-F238E27FC236}">
                <a16:creationId xmlns:a16="http://schemas.microsoft.com/office/drawing/2014/main" id="{9131F4C4-D92D-4D30-9EBC-DC396BE667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2819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 name="Picture 20" descr="pe06644_">
            <a:extLst>
              <a:ext uri="{FF2B5EF4-FFF2-40B4-BE49-F238E27FC236}">
                <a16:creationId xmlns:a16="http://schemas.microsoft.com/office/drawing/2014/main" id="{6E50768D-1DCA-41A0-BD08-533247DE05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2819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5" name="Picture 21" descr="pe06644_">
            <a:extLst>
              <a:ext uri="{FF2B5EF4-FFF2-40B4-BE49-F238E27FC236}">
                <a16:creationId xmlns:a16="http://schemas.microsoft.com/office/drawing/2014/main" id="{077BF51C-CD91-456E-97C6-7644649C80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2819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6" name="Picture 22" descr="pe06644_">
            <a:extLst>
              <a:ext uri="{FF2B5EF4-FFF2-40B4-BE49-F238E27FC236}">
                <a16:creationId xmlns:a16="http://schemas.microsoft.com/office/drawing/2014/main" id="{BC8AF5E4-78E3-49B0-892B-383C2B6C9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28194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7" name="Picture 23" descr="pe06644_">
            <a:extLst>
              <a:ext uri="{FF2B5EF4-FFF2-40B4-BE49-F238E27FC236}">
                <a16:creationId xmlns:a16="http://schemas.microsoft.com/office/drawing/2014/main" id="{C37139B1-9103-4171-B1A5-613D6A3DF0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8862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8" name="Picture 24" descr="pe06644_">
            <a:extLst>
              <a:ext uri="{FF2B5EF4-FFF2-40B4-BE49-F238E27FC236}">
                <a16:creationId xmlns:a16="http://schemas.microsoft.com/office/drawing/2014/main" id="{E3DB787E-F5C3-450E-9DAE-194754A81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8100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Picture 25" descr="pe06644_">
            <a:extLst>
              <a:ext uri="{FF2B5EF4-FFF2-40B4-BE49-F238E27FC236}">
                <a16:creationId xmlns:a16="http://schemas.microsoft.com/office/drawing/2014/main" id="{95F0ACE1-F7F0-4FF8-9FB0-F473DD1103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38100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0" name="Picture 26" descr="pe06644_">
            <a:extLst>
              <a:ext uri="{FF2B5EF4-FFF2-40B4-BE49-F238E27FC236}">
                <a16:creationId xmlns:a16="http://schemas.microsoft.com/office/drawing/2014/main" id="{88B5A570-3396-4C3A-A274-A497594AA6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38100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Picture 27" descr="pe06644_">
            <a:extLst>
              <a:ext uri="{FF2B5EF4-FFF2-40B4-BE49-F238E27FC236}">
                <a16:creationId xmlns:a16="http://schemas.microsoft.com/office/drawing/2014/main" id="{0D5D94F6-7DBD-46C7-998B-8FD71E7BB0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38100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Picture 28" descr="pe06644_">
            <a:extLst>
              <a:ext uri="{FF2B5EF4-FFF2-40B4-BE49-F238E27FC236}">
                <a16:creationId xmlns:a16="http://schemas.microsoft.com/office/drawing/2014/main" id="{927748C5-794C-404C-BBD6-400157F2B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38100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3" name="Picture 29" descr="pe06644_">
            <a:extLst>
              <a:ext uri="{FF2B5EF4-FFF2-40B4-BE49-F238E27FC236}">
                <a16:creationId xmlns:a16="http://schemas.microsoft.com/office/drawing/2014/main" id="{CAF46A9B-78CD-4796-956B-2FF048346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8768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4" name="Picture 30" descr="pe06644_">
            <a:extLst>
              <a:ext uri="{FF2B5EF4-FFF2-40B4-BE49-F238E27FC236}">
                <a16:creationId xmlns:a16="http://schemas.microsoft.com/office/drawing/2014/main" id="{B3EB8078-62F6-4FA6-BC4D-454851B86A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8768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5" name="Picture 31" descr="pe06644_">
            <a:extLst>
              <a:ext uri="{FF2B5EF4-FFF2-40B4-BE49-F238E27FC236}">
                <a16:creationId xmlns:a16="http://schemas.microsoft.com/office/drawing/2014/main" id="{BC9F149E-6A8A-41A7-9243-9BF1E3B4F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48006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6" name="Picture 32" descr="pe06644_">
            <a:extLst>
              <a:ext uri="{FF2B5EF4-FFF2-40B4-BE49-F238E27FC236}">
                <a16:creationId xmlns:a16="http://schemas.microsoft.com/office/drawing/2014/main" id="{0E617545-40F9-45C4-8902-96BF89E247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8006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7" name="Picture 33" descr="pe06644_">
            <a:extLst>
              <a:ext uri="{FF2B5EF4-FFF2-40B4-BE49-F238E27FC236}">
                <a16:creationId xmlns:a16="http://schemas.microsoft.com/office/drawing/2014/main" id="{73371FB4-506F-45D2-A61F-EEBBC02472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800600"/>
            <a:ext cx="6937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78" name="Rectangle 38">
            <a:extLst>
              <a:ext uri="{FF2B5EF4-FFF2-40B4-BE49-F238E27FC236}">
                <a16:creationId xmlns:a16="http://schemas.microsoft.com/office/drawing/2014/main" id="{4DE1D04F-BC17-4969-9D40-379D02146D34}"/>
              </a:ext>
            </a:extLst>
          </p:cNvPr>
          <p:cNvSpPr>
            <a:spLocks noChangeArrowheads="1"/>
          </p:cNvSpPr>
          <p:nvPr/>
        </p:nvSpPr>
        <p:spPr bwMode="auto">
          <a:xfrm>
            <a:off x="4572000" y="692150"/>
            <a:ext cx="1008063" cy="1081088"/>
          </a:xfrm>
          <a:prstGeom prst="rect">
            <a:avLst/>
          </a:prstGeom>
          <a:noFill/>
          <a:ln w="57150" cap="sq">
            <a:solidFill>
              <a:srgbClr val="FF0066"/>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6179" name="Rectangle 39">
            <a:extLst>
              <a:ext uri="{FF2B5EF4-FFF2-40B4-BE49-F238E27FC236}">
                <a16:creationId xmlns:a16="http://schemas.microsoft.com/office/drawing/2014/main" id="{A9D92EAD-74D6-4585-910D-E8D11801B53E}"/>
              </a:ext>
            </a:extLst>
          </p:cNvPr>
          <p:cNvSpPr>
            <a:spLocks noChangeArrowheads="1"/>
          </p:cNvSpPr>
          <p:nvPr/>
        </p:nvSpPr>
        <p:spPr bwMode="auto">
          <a:xfrm>
            <a:off x="1619250" y="1700213"/>
            <a:ext cx="1008063" cy="1081087"/>
          </a:xfrm>
          <a:prstGeom prst="rect">
            <a:avLst/>
          </a:prstGeom>
          <a:noFill/>
          <a:ln w="57150" cap="sq">
            <a:solidFill>
              <a:srgbClr val="FF0066"/>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pic>
        <p:nvPicPr>
          <p:cNvPr id="2" name="Recorded Sound">
            <a:hlinkClick r:id="" action="ppaction://media"/>
            <a:extLst>
              <a:ext uri="{FF2B5EF4-FFF2-40B4-BE49-F238E27FC236}">
                <a16:creationId xmlns:a16="http://schemas.microsoft.com/office/drawing/2014/main" id="{C48ED60B-1594-4FA7-8137-0D4A3BBEF6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50862" y="599635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5A75B01C-2BDE-4471-B6AE-CC75EB11AD77}"/>
              </a:ext>
            </a:extLst>
          </p:cNvPr>
          <p:cNvSpPr>
            <a:spLocks noGrp="1" noRot="1" noChangeArrowheads="1"/>
          </p:cNvSpPr>
          <p:nvPr>
            <p:ph type="title"/>
          </p:nvPr>
        </p:nvSpPr>
        <p:spPr>
          <a:xfrm>
            <a:off x="323850" y="0"/>
            <a:ext cx="8510588" cy="1325563"/>
          </a:xfrm>
        </p:spPr>
        <p:txBody>
          <a:bodyPr/>
          <a:lstStyle/>
          <a:p>
            <a:pPr eaLnBrk="1" hangingPunct="1">
              <a:defRPr/>
            </a:pPr>
            <a:r>
              <a:rPr lang="el-GR" altLang="el-GR" sz="3600">
                <a:solidFill>
                  <a:srgbClr val="FFFF00"/>
                </a:solidFill>
              </a:rPr>
              <a:t>Τι   προκαλεί συμπτώματα άσθματος  </a:t>
            </a:r>
            <a:r>
              <a:rPr lang="en-GB" altLang="el-GR" sz="3600">
                <a:solidFill>
                  <a:srgbClr val="FFFF00"/>
                </a:solidFill>
              </a:rPr>
              <a:t>;</a:t>
            </a:r>
            <a:endParaRPr lang="en-US" altLang="el-GR" sz="3600">
              <a:solidFill>
                <a:srgbClr val="FFFF00"/>
              </a:solidFill>
            </a:endParaRPr>
          </a:p>
        </p:txBody>
      </p:sp>
      <p:sp>
        <p:nvSpPr>
          <p:cNvPr id="53251" name="Rectangle 3">
            <a:extLst>
              <a:ext uri="{FF2B5EF4-FFF2-40B4-BE49-F238E27FC236}">
                <a16:creationId xmlns:a16="http://schemas.microsoft.com/office/drawing/2014/main" id="{FC0D5BFD-3939-42E1-9929-FD00603BC0BC}"/>
              </a:ext>
            </a:extLst>
          </p:cNvPr>
          <p:cNvSpPr>
            <a:spLocks noGrp="1" noRot="1" noChangeArrowheads="1"/>
          </p:cNvSpPr>
          <p:nvPr>
            <p:ph type="body" idx="1"/>
          </p:nvPr>
        </p:nvSpPr>
        <p:spPr>
          <a:xfrm>
            <a:off x="0" y="1268413"/>
            <a:ext cx="4486275" cy="4422775"/>
          </a:xfrm>
        </p:spPr>
        <p:txBody>
          <a:bodyPr/>
          <a:lstStyle/>
          <a:p>
            <a:pPr eaLnBrk="1" hangingPunct="1">
              <a:lnSpc>
                <a:spcPct val="90000"/>
              </a:lnSpc>
              <a:buFont typeface="Wingdings" panose="05000000000000000000" pitchFamily="2" charset="2"/>
              <a:buNone/>
              <a:defRPr/>
            </a:pPr>
            <a:r>
              <a:rPr lang="el-GR" altLang="el-GR" sz="3600" b="1" u="sng"/>
              <a:t>1. Αλλεργιογόνα</a:t>
            </a:r>
          </a:p>
          <a:p>
            <a:pPr eaLnBrk="1" hangingPunct="1">
              <a:lnSpc>
                <a:spcPct val="90000"/>
              </a:lnSpc>
              <a:defRPr/>
            </a:pPr>
            <a:r>
              <a:rPr lang="el-GR" altLang="el-GR" sz="3600"/>
              <a:t>Κατοικίδια ζώα</a:t>
            </a:r>
          </a:p>
          <a:p>
            <a:pPr eaLnBrk="1" hangingPunct="1">
              <a:lnSpc>
                <a:spcPct val="90000"/>
              </a:lnSpc>
              <a:defRPr/>
            </a:pPr>
            <a:r>
              <a:rPr lang="el-GR" altLang="el-GR" sz="3600"/>
              <a:t>Ακάρεα της οικιακής σκόνης</a:t>
            </a:r>
          </a:p>
          <a:p>
            <a:pPr eaLnBrk="1" hangingPunct="1">
              <a:lnSpc>
                <a:spcPct val="90000"/>
              </a:lnSpc>
              <a:defRPr/>
            </a:pPr>
            <a:r>
              <a:rPr lang="el-GR" altLang="el-GR" sz="3600"/>
              <a:t>Κατσαρίδες</a:t>
            </a:r>
          </a:p>
          <a:p>
            <a:pPr eaLnBrk="1" hangingPunct="1">
              <a:lnSpc>
                <a:spcPct val="90000"/>
              </a:lnSpc>
              <a:defRPr/>
            </a:pPr>
            <a:r>
              <a:rPr lang="el-GR" altLang="el-GR" sz="3600"/>
              <a:t>Γύρεις  </a:t>
            </a:r>
          </a:p>
          <a:p>
            <a:pPr eaLnBrk="1" hangingPunct="1">
              <a:lnSpc>
                <a:spcPct val="90000"/>
              </a:lnSpc>
              <a:defRPr/>
            </a:pPr>
            <a:r>
              <a:rPr lang="el-GR" altLang="el-GR" sz="3600"/>
              <a:t>Μύκητες</a:t>
            </a:r>
          </a:p>
          <a:p>
            <a:pPr eaLnBrk="1" hangingPunct="1">
              <a:lnSpc>
                <a:spcPct val="90000"/>
              </a:lnSpc>
              <a:buFont typeface="Wingdings" panose="05000000000000000000" pitchFamily="2" charset="2"/>
              <a:buNone/>
              <a:defRPr/>
            </a:pPr>
            <a:endParaRPr lang="el-GR" altLang="el-GR" sz="3600" b="1" u="sng"/>
          </a:p>
        </p:txBody>
      </p:sp>
      <p:sp>
        <p:nvSpPr>
          <p:cNvPr id="70660" name="Text Box 12">
            <a:extLst>
              <a:ext uri="{FF2B5EF4-FFF2-40B4-BE49-F238E27FC236}">
                <a16:creationId xmlns:a16="http://schemas.microsoft.com/office/drawing/2014/main" id="{81F2D781-1631-46C8-8EF2-B28938134973}"/>
              </a:ext>
            </a:extLst>
          </p:cNvPr>
          <p:cNvSpPr txBox="1">
            <a:spLocks noChangeArrowheads="1"/>
          </p:cNvSpPr>
          <p:nvPr/>
        </p:nvSpPr>
        <p:spPr bwMode="auto">
          <a:xfrm>
            <a:off x="6877050" y="1916113"/>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p>
        </p:txBody>
      </p:sp>
      <p:sp>
        <p:nvSpPr>
          <p:cNvPr id="70661" name="Rectangle 14">
            <a:extLst>
              <a:ext uri="{FF2B5EF4-FFF2-40B4-BE49-F238E27FC236}">
                <a16:creationId xmlns:a16="http://schemas.microsoft.com/office/drawing/2014/main" id="{6D00F116-A9C3-4BE8-A554-EB270E630AAC}"/>
              </a:ext>
            </a:extLst>
          </p:cNvPr>
          <p:cNvSpPr>
            <a:spLocks noChangeArrowheads="1"/>
          </p:cNvSpPr>
          <p:nvPr/>
        </p:nvSpPr>
        <p:spPr bwMode="auto">
          <a:xfrm>
            <a:off x="6877050" y="2060575"/>
            <a:ext cx="1655763" cy="936625"/>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pic>
        <p:nvPicPr>
          <p:cNvPr id="70662" name="Picture 15" descr="MCj00839100000[1]">
            <a:extLst>
              <a:ext uri="{FF2B5EF4-FFF2-40B4-BE49-F238E27FC236}">
                <a16:creationId xmlns:a16="http://schemas.microsoft.com/office/drawing/2014/main" id="{0C9799B3-FA2F-45CF-AA53-609AABAD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3200400"/>
            <a:ext cx="1905000" cy="1231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70663" name="Picture 17" descr="SLIDE09">
            <a:extLst>
              <a:ext uri="{FF2B5EF4-FFF2-40B4-BE49-F238E27FC236}">
                <a16:creationId xmlns:a16="http://schemas.microsoft.com/office/drawing/2014/main" id="{22A4FF17-C232-47E4-87E8-A6C7E21DF17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4663" y="3141663"/>
            <a:ext cx="1655762"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19" descr="SLIDE10">
            <a:extLst>
              <a:ext uri="{FF2B5EF4-FFF2-40B4-BE49-F238E27FC236}">
                <a16:creationId xmlns:a16="http://schemas.microsoft.com/office/drawing/2014/main" id="{EAEA481C-C0B7-4109-9DF6-A23491BE3DC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6100" y="1219200"/>
            <a:ext cx="1582738" cy="171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5" name="Picture 21" descr="SLIDE12">
            <a:extLst>
              <a:ext uri="{FF2B5EF4-FFF2-40B4-BE49-F238E27FC236}">
                <a16:creationId xmlns:a16="http://schemas.microsoft.com/office/drawing/2014/main" id="{235F3485-050E-40C9-917B-F3150AB240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84888" y="1196975"/>
            <a:ext cx="1992312"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24" descr="SLIDE06">
            <a:extLst>
              <a:ext uri="{FF2B5EF4-FFF2-40B4-BE49-F238E27FC236}">
                <a16:creationId xmlns:a16="http://schemas.microsoft.com/office/drawing/2014/main" id="{8154D895-6D1B-4B22-B69A-57716B225CD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76800" y="4876800"/>
            <a:ext cx="30480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A2D0E3D6-9E18-4BC5-B6C0-81CF0B0BFF3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771800" y="558958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a:extLst>
              <a:ext uri="{FF2B5EF4-FFF2-40B4-BE49-F238E27FC236}">
                <a16:creationId xmlns:a16="http://schemas.microsoft.com/office/drawing/2014/main" id="{720EAA65-FAF1-479A-9BE6-BEA02B21ED00}"/>
              </a:ext>
            </a:extLst>
          </p:cNvPr>
          <p:cNvSpPr>
            <a:spLocks noGrp="1" noRot="1" noChangeArrowheads="1"/>
          </p:cNvSpPr>
          <p:nvPr>
            <p:ph type="title"/>
          </p:nvPr>
        </p:nvSpPr>
        <p:spPr>
          <a:xfrm>
            <a:off x="0" y="838200"/>
            <a:ext cx="8510588" cy="3352800"/>
          </a:xfrm>
        </p:spPr>
        <p:txBody>
          <a:bodyPr/>
          <a:lstStyle/>
          <a:p>
            <a:pPr algn="l" eaLnBrk="1" hangingPunct="1">
              <a:defRPr/>
            </a:pPr>
            <a:r>
              <a:rPr lang="el-GR" altLang="el-GR" sz="5400" b="1">
                <a:solidFill>
                  <a:schemeClr val="tx1"/>
                </a:solidFill>
              </a:rPr>
              <a:t>  2.</a:t>
            </a:r>
            <a:r>
              <a:rPr lang="el-GR" altLang="el-GR" sz="5400" u="sng">
                <a:solidFill>
                  <a:schemeClr val="tx1"/>
                </a:solidFill>
              </a:rPr>
              <a:t> </a:t>
            </a:r>
            <a:r>
              <a:rPr lang="el-GR" altLang="el-GR" sz="5400" b="1" u="sng">
                <a:solidFill>
                  <a:schemeClr val="tx1"/>
                </a:solidFill>
              </a:rPr>
              <a:t>Τροφές</a:t>
            </a:r>
          </a:p>
        </p:txBody>
      </p:sp>
      <p:pic>
        <p:nvPicPr>
          <p:cNvPr id="71683" name="Picture 3" descr="SLIDE07">
            <a:extLst>
              <a:ext uri="{FF2B5EF4-FFF2-40B4-BE49-F238E27FC236}">
                <a16:creationId xmlns:a16="http://schemas.microsoft.com/office/drawing/2014/main" id="{A94C07B9-7FD7-46E8-907D-4ED57AC4E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352800"/>
            <a:ext cx="25908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4" descr="SLIDE06">
            <a:extLst>
              <a:ext uri="{FF2B5EF4-FFF2-40B4-BE49-F238E27FC236}">
                <a16:creationId xmlns:a16="http://schemas.microsoft.com/office/drawing/2014/main" id="{D585BFA3-C940-4577-B34B-B5DAAAB8AC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3352800"/>
            <a:ext cx="2438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9" name="Comment 5">
            <a:extLst>
              <a:ext uri="{FF2B5EF4-FFF2-40B4-BE49-F238E27FC236}">
                <a16:creationId xmlns:a16="http://schemas.microsoft.com/office/drawing/2014/main" id="{407F6740-4E13-493B-B41D-ADC433163E5B}"/>
              </a:ext>
            </a:extLst>
          </p:cNvPr>
          <p:cNvSpPr>
            <a:spLocks noChangeArrowheads="1"/>
          </p:cNvSpPr>
          <p:nvPr/>
        </p:nvSpPr>
        <p:spPr bwMode="auto">
          <a:xfrm>
            <a:off x="0" y="685800"/>
            <a:ext cx="8670925" cy="641350"/>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07763" dir="2700000" algn="ctr" rotWithShape="0">
                    <a:srgbClr val="808080"/>
                  </a:outerShdw>
                </a:effectLst>
              </a14:hiddenEffects>
            </a:ext>
            <a:ext uri="{53640926-AAD7-44D8-BBD7-CCE9431645EC}">
              <a14:shadowObscured xmlns:a14="http://schemas.microsoft.com/office/drawing/2010/main" val="1"/>
            </a:ext>
          </a:extLst>
        </p:spPr>
        <p:txBody>
          <a:bodyPr>
            <a:spAutoFit/>
          </a:bodyPr>
          <a:lstStyle/>
          <a:p>
            <a:pPr algn="ctr" eaLnBrk="0" hangingPunct="0">
              <a:defRPr/>
            </a:pPr>
            <a:r>
              <a:rPr lang="el-GR" altLang="el-GR" sz="3600">
                <a:solidFill>
                  <a:srgbClr val="FFFF00"/>
                </a:solidFill>
                <a:effectLst>
                  <a:outerShdw blurRad="38100" dist="38100" dir="2700000" algn="tl">
                    <a:srgbClr val="000000"/>
                  </a:outerShdw>
                </a:effectLst>
              </a:rPr>
              <a:t>Τι   προκαλεί συμπτώματα άσθματος  </a:t>
            </a:r>
            <a:r>
              <a:rPr lang="en-GB" altLang="el-GR" sz="3600">
                <a:solidFill>
                  <a:srgbClr val="FFFF00"/>
                </a:solidFill>
                <a:effectLst>
                  <a:outerShdw blurRad="38100" dist="38100" dir="2700000" algn="tl">
                    <a:srgbClr val="000000"/>
                  </a:outerShdw>
                </a:effectLst>
              </a:rPr>
              <a:t>;</a:t>
            </a:r>
            <a:endParaRPr lang="el-GR" altLang="el-GR" sz="3600">
              <a:solidFill>
                <a:srgbClr val="FFFF00"/>
              </a:solidFill>
              <a:effectLst>
                <a:outerShdw blurRad="38100" dist="38100" dir="2700000" algn="tl">
                  <a:srgbClr val="000000"/>
                </a:outerShdw>
              </a:effectLst>
            </a:endParaRPr>
          </a:p>
        </p:txBody>
      </p:sp>
      <p:pic>
        <p:nvPicPr>
          <p:cNvPr id="2" name="Recorded Sound">
            <a:hlinkClick r:id="" action="ppaction://media"/>
            <a:extLst>
              <a:ext uri="{FF2B5EF4-FFF2-40B4-BE49-F238E27FC236}">
                <a16:creationId xmlns:a16="http://schemas.microsoft.com/office/drawing/2014/main" id="{2097DD34-AE20-455A-B7B9-9FC34C7A092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5788" y="527660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SLIDE04">
            <a:extLst>
              <a:ext uri="{FF2B5EF4-FFF2-40B4-BE49-F238E27FC236}">
                <a16:creationId xmlns:a16="http://schemas.microsoft.com/office/drawing/2014/main" id="{1F5EA996-F5AB-4C3B-9EBB-B923D6AED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628775"/>
            <a:ext cx="7921625"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 Box 3">
            <a:extLst>
              <a:ext uri="{FF2B5EF4-FFF2-40B4-BE49-F238E27FC236}">
                <a16:creationId xmlns:a16="http://schemas.microsoft.com/office/drawing/2014/main" id="{9548C242-D995-484C-BF8C-71B03210F2F7}"/>
              </a:ext>
            </a:extLst>
          </p:cNvPr>
          <p:cNvSpPr txBox="1">
            <a:spLocks noChangeArrowheads="1"/>
          </p:cNvSpPr>
          <p:nvPr/>
        </p:nvSpPr>
        <p:spPr bwMode="auto">
          <a:xfrm>
            <a:off x="395288" y="260350"/>
            <a:ext cx="84963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l-GR" altLang="el-GR" sz="4000" b="1">
                <a:solidFill>
                  <a:srgbClr val="FFFF00"/>
                </a:solidFill>
              </a:rPr>
              <a:t>Διάγνωση αλλεργίας σε διάφορες </a:t>
            </a:r>
          </a:p>
          <a:p>
            <a:pPr algn="ctr" eaLnBrk="1" hangingPunct="1">
              <a:spcBef>
                <a:spcPct val="0"/>
              </a:spcBef>
              <a:buClrTx/>
              <a:buFontTx/>
              <a:buNone/>
            </a:pPr>
            <a:r>
              <a:rPr lang="el-GR" altLang="el-GR" sz="4000" b="1">
                <a:solidFill>
                  <a:srgbClr val="FFFF00"/>
                </a:solidFill>
              </a:rPr>
              <a:t>εισπνεόμενες ουσίες</a:t>
            </a:r>
          </a:p>
        </p:txBody>
      </p:sp>
      <p:sp>
        <p:nvSpPr>
          <p:cNvPr id="72708" name="Text Box 4">
            <a:extLst>
              <a:ext uri="{FF2B5EF4-FFF2-40B4-BE49-F238E27FC236}">
                <a16:creationId xmlns:a16="http://schemas.microsoft.com/office/drawing/2014/main" id="{B245DFA4-67A2-4FE4-9348-3EF35961D69B}"/>
              </a:ext>
            </a:extLst>
          </p:cNvPr>
          <p:cNvSpPr txBox="1">
            <a:spLocks noChangeArrowheads="1"/>
          </p:cNvSpPr>
          <p:nvPr/>
        </p:nvSpPr>
        <p:spPr bwMode="auto">
          <a:xfrm>
            <a:off x="1187450" y="2349500"/>
            <a:ext cx="30876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a:solidFill>
                  <a:schemeClr val="bg1"/>
                </a:solidFill>
              </a:rPr>
              <a:t>Δερματικά τεστς</a:t>
            </a:r>
          </a:p>
        </p:txBody>
      </p:sp>
      <p:pic>
        <p:nvPicPr>
          <p:cNvPr id="2" name="Recorded Sound">
            <a:hlinkClick r:id="" action="ppaction://media"/>
            <a:extLst>
              <a:ext uri="{FF2B5EF4-FFF2-40B4-BE49-F238E27FC236}">
                <a16:creationId xmlns:a16="http://schemas.microsoft.com/office/drawing/2014/main" id="{402A813D-B943-4467-BAF1-9D7BDE6959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56376" y="915987"/>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41A74E03-3C6B-448A-9B7F-9FFED54B7A78}"/>
              </a:ext>
            </a:extLst>
          </p:cNvPr>
          <p:cNvSpPr>
            <a:spLocks noGrp="1" noRot="1" noChangeArrowheads="1"/>
          </p:cNvSpPr>
          <p:nvPr>
            <p:ph type="title"/>
          </p:nvPr>
        </p:nvSpPr>
        <p:spPr>
          <a:xfrm>
            <a:off x="301625" y="228600"/>
            <a:ext cx="8842375" cy="1325563"/>
          </a:xfrm>
        </p:spPr>
        <p:txBody>
          <a:bodyPr/>
          <a:lstStyle/>
          <a:p>
            <a:pPr eaLnBrk="1" hangingPunct="1">
              <a:defRPr/>
            </a:pPr>
            <a:r>
              <a:rPr lang="el-GR" altLang="el-GR" sz="4000">
                <a:solidFill>
                  <a:srgbClr val="FFFF00"/>
                </a:solidFill>
              </a:rPr>
              <a:t>Τι προκαλεί συμπτώματα άσθματος </a:t>
            </a:r>
            <a:r>
              <a:rPr lang="en-GB" altLang="el-GR" sz="4000">
                <a:solidFill>
                  <a:srgbClr val="FFFF00"/>
                </a:solidFill>
              </a:rPr>
              <a:t>;</a:t>
            </a:r>
            <a:endParaRPr lang="el-GR" altLang="el-GR" sz="4000">
              <a:solidFill>
                <a:srgbClr val="FFFF00"/>
              </a:solidFill>
            </a:endParaRPr>
          </a:p>
        </p:txBody>
      </p:sp>
      <p:sp>
        <p:nvSpPr>
          <p:cNvPr id="153603" name="Rectangle 3">
            <a:extLst>
              <a:ext uri="{FF2B5EF4-FFF2-40B4-BE49-F238E27FC236}">
                <a16:creationId xmlns:a16="http://schemas.microsoft.com/office/drawing/2014/main" id="{AED7DE5F-050D-4377-9347-555DA5EAA1CA}"/>
              </a:ext>
            </a:extLst>
          </p:cNvPr>
          <p:cNvSpPr>
            <a:spLocks noGrp="1" noRot="1" noChangeArrowheads="1"/>
          </p:cNvSpPr>
          <p:nvPr>
            <p:ph type="body" idx="1"/>
          </p:nvPr>
        </p:nvSpPr>
        <p:spPr/>
        <p:txBody>
          <a:bodyPr/>
          <a:lstStyle/>
          <a:p>
            <a:pPr algn="ctr" eaLnBrk="1" hangingPunct="1">
              <a:buFont typeface="Wingdings" panose="05000000000000000000" pitchFamily="2" charset="2"/>
              <a:buNone/>
              <a:defRPr/>
            </a:pPr>
            <a:r>
              <a:rPr lang="el-GR" altLang="el-GR" sz="4000" b="1"/>
              <a:t>3.</a:t>
            </a:r>
            <a:r>
              <a:rPr lang="el-GR" altLang="el-GR" sz="4000" b="1" u="sng"/>
              <a:t> Φάρμακα</a:t>
            </a:r>
            <a:endParaRPr lang="en-US" altLang="el-GR" sz="4000" b="1" u="sng"/>
          </a:p>
          <a:p>
            <a:pPr eaLnBrk="1" hangingPunct="1">
              <a:buFont typeface="Wingdings" panose="05000000000000000000" pitchFamily="2" charset="2"/>
              <a:buNone/>
              <a:defRPr/>
            </a:pPr>
            <a:endParaRPr lang="el-GR" altLang="el-GR"/>
          </a:p>
        </p:txBody>
      </p:sp>
      <p:pic>
        <p:nvPicPr>
          <p:cNvPr id="73732" name="Picture 4" descr="MCj02810660000[1]">
            <a:extLst>
              <a:ext uri="{FF2B5EF4-FFF2-40B4-BE49-F238E27FC236}">
                <a16:creationId xmlns:a16="http://schemas.microsoft.com/office/drawing/2014/main" id="{EB008E67-BCDB-46C2-808D-D102192B8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6375" y="2819400"/>
            <a:ext cx="251936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5" descr="MCj03099360000[1]">
            <a:extLst>
              <a:ext uri="{FF2B5EF4-FFF2-40B4-BE49-F238E27FC236}">
                <a16:creationId xmlns:a16="http://schemas.microsoft.com/office/drawing/2014/main" id="{016DCF75-6973-4028-8A7A-156DCA1EC2C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725" y="3141663"/>
            <a:ext cx="280828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F2009FD3-9172-4E15-B9A1-630D93601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69539" y="17994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0688EA4-A878-40AA-ACC5-A699B6EC9D2E}"/>
              </a:ext>
            </a:extLst>
          </p:cNvPr>
          <p:cNvSpPr>
            <a:spLocks noGrp="1" noRot="1" noChangeArrowheads="1"/>
          </p:cNvSpPr>
          <p:nvPr>
            <p:ph type="title"/>
          </p:nvPr>
        </p:nvSpPr>
        <p:spPr>
          <a:xfrm>
            <a:off x="323850" y="-315913"/>
            <a:ext cx="8510588" cy="1325563"/>
          </a:xfrm>
        </p:spPr>
        <p:txBody>
          <a:bodyPr/>
          <a:lstStyle/>
          <a:p>
            <a:pPr eaLnBrk="1" hangingPunct="1">
              <a:defRPr/>
            </a:pPr>
            <a:r>
              <a:rPr lang="el-GR" altLang="el-GR" sz="3200">
                <a:solidFill>
                  <a:srgbClr val="FFFF00"/>
                </a:solidFill>
              </a:rPr>
              <a:t>Τι   προκαλεί συμπτώματα άσθματος  </a:t>
            </a:r>
            <a:r>
              <a:rPr lang="en-GB" altLang="el-GR" sz="3200">
                <a:solidFill>
                  <a:srgbClr val="FFFF00"/>
                </a:solidFill>
              </a:rPr>
              <a:t>;</a:t>
            </a:r>
            <a:endParaRPr lang="en-US" altLang="el-GR" sz="3200">
              <a:solidFill>
                <a:srgbClr val="FFFF00"/>
              </a:solidFill>
            </a:endParaRPr>
          </a:p>
        </p:txBody>
      </p:sp>
      <p:sp>
        <p:nvSpPr>
          <p:cNvPr id="54275" name="Rectangle 3">
            <a:extLst>
              <a:ext uri="{FF2B5EF4-FFF2-40B4-BE49-F238E27FC236}">
                <a16:creationId xmlns:a16="http://schemas.microsoft.com/office/drawing/2014/main" id="{4DDACE07-FE9F-452E-8482-F04C5019A76B}"/>
              </a:ext>
            </a:extLst>
          </p:cNvPr>
          <p:cNvSpPr>
            <a:spLocks noGrp="1" noRot="1" noChangeArrowheads="1"/>
          </p:cNvSpPr>
          <p:nvPr>
            <p:ph type="body" idx="1"/>
          </p:nvPr>
        </p:nvSpPr>
        <p:spPr>
          <a:xfrm>
            <a:off x="323850" y="765175"/>
            <a:ext cx="5688013" cy="5832475"/>
          </a:xfrm>
        </p:spPr>
        <p:txBody>
          <a:bodyPr/>
          <a:lstStyle/>
          <a:p>
            <a:pPr eaLnBrk="1" hangingPunct="1">
              <a:buFont typeface="Wingdings" panose="05000000000000000000" pitchFamily="2" charset="2"/>
              <a:buNone/>
              <a:defRPr/>
            </a:pPr>
            <a:r>
              <a:rPr lang="el-GR" altLang="el-GR" sz="3600" b="1" u="sng"/>
              <a:t>4. Ερεθιστικές ουσίες</a:t>
            </a:r>
            <a:endParaRPr lang="en-US" altLang="el-GR" sz="3600" b="1" u="sng"/>
          </a:p>
          <a:p>
            <a:pPr lvl="1" eaLnBrk="1" hangingPunct="1">
              <a:buClr>
                <a:srgbClr val="FF9900"/>
              </a:buClr>
              <a:defRPr/>
            </a:pPr>
            <a:r>
              <a:rPr lang="el-GR" altLang="el-GR" b="1"/>
              <a:t>Καπνός τσιγάρου </a:t>
            </a:r>
          </a:p>
          <a:p>
            <a:pPr lvl="1" eaLnBrk="1" hangingPunct="1">
              <a:buClr>
                <a:srgbClr val="FF9900"/>
              </a:buClr>
              <a:buFontTx/>
              <a:buNone/>
              <a:defRPr/>
            </a:pPr>
            <a:r>
              <a:rPr lang="el-GR" altLang="el-GR" b="1"/>
              <a:t>και κάψιμο ξύλων</a:t>
            </a:r>
            <a:endParaRPr lang="en-US" altLang="el-GR" b="1"/>
          </a:p>
          <a:p>
            <a:pPr lvl="1" eaLnBrk="1" hangingPunct="1">
              <a:buClr>
                <a:srgbClr val="FF9900"/>
              </a:buClr>
              <a:defRPr/>
            </a:pPr>
            <a:r>
              <a:rPr lang="el-GR" altLang="el-GR" b="1"/>
              <a:t>Αρωματισμένα προϊόντα</a:t>
            </a:r>
          </a:p>
          <a:p>
            <a:pPr lvl="1" eaLnBrk="1" hangingPunct="1">
              <a:buClr>
                <a:srgbClr val="FF9900"/>
              </a:buClr>
              <a:defRPr/>
            </a:pPr>
            <a:r>
              <a:rPr lang="el-GR" altLang="el-GR" b="1"/>
              <a:t>Περιβάλλον εργασίας </a:t>
            </a:r>
            <a:endParaRPr lang="en-US" altLang="el-GR" b="1"/>
          </a:p>
          <a:p>
            <a:pPr lvl="1" eaLnBrk="1" hangingPunct="1">
              <a:buClr>
                <a:srgbClr val="FF9900"/>
              </a:buClr>
              <a:defRPr/>
            </a:pPr>
            <a:r>
              <a:rPr lang="el-GR" altLang="el-GR" b="1"/>
              <a:t>Έντονες οσμές από </a:t>
            </a:r>
            <a:endParaRPr lang="en-GB" altLang="el-GR" b="1"/>
          </a:p>
          <a:p>
            <a:pPr lvl="1" eaLnBrk="1" hangingPunct="1">
              <a:buClr>
                <a:srgbClr val="FF9900"/>
              </a:buClr>
              <a:buFontTx/>
              <a:buNone/>
              <a:defRPr/>
            </a:pPr>
            <a:r>
              <a:rPr lang="el-GR" altLang="el-GR" b="1"/>
              <a:t>φαγητά ή βαφές</a:t>
            </a:r>
          </a:p>
          <a:p>
            <a:pPr lvl="1" eaLnBrk="1" hangingPunct="1">
              <a:buClr>
                <a:srgbClr val="FF9900"/>
              </a:buClr>
              <a:defRPr/>
            </a:pPr>
            <a:r>
              <a:rPr lang="el-GR" altLang="el-GR" b="1"/>
              <a:t>Εξατμίσεις αυτοκινήτων </a:t>
            </a:r>
          </a:p>
          <a:p>
            <a:pPr lvl="1" eaLnBrk="1" hangingPunct="1">
              <a:buClr>
                <a:srgbClr val="FF9900"/>
              </a:buClr>
              <a:buFontTx/>
              <a:buNone/>
              <a:defRPr/>
            </a:pPr>
            <a:r>
              <a:rPr lang="el-GR" altLang="el-GR" b="1"/>
              <a:t>και ατμοσφαιρική ρύπανση</a:t>
            </a:r>
            <a:endParaRPr lang="en-US" altLang="el-GR" b="1"/>
          </a:p>
          <a:p>
            <a:pPr lvl="1" eaLnBrk="1" hangingPunct="1">
              <a:buClr>
                <a:srgbClr val="FF9900"/>
              </a:buClr>
              <a:defRPr/>
            </a:pPr>
            <a:r>
              <a:rPr lang="el-GR" altLang="el-GR" b="1"/>
              <a:t>Χημικά προϊόντα για </a:t>
            </a:r>
          </a:p>
          <a:p>
            <a:pPr lvl="1" eaLnBrk="1" hangingPunct="1">
              <a:buClr>
                <a:srgbClr val="FF9900"/>
              </a:buClr>
              <a:buFontTx/>
              <a:buNone/>
              <a:defRPr/>
            </a:pPr>
            <a:r>
              <a:rPr lang="el-GR" altLang="el-GR" b="1"/>
              <a:t>το σπίτι ή τον κήπο</a:t>
            </a:r>
            <a:endParaRPr lang="en-US" altLang="el-GR" b="1"/>
          </a:p>
        </p:txBody>
      </p:sp>
      <p:pic>
        <p:nvPicPr>
          <p:cNvPr id="74756" name="Picture 5" descr="SLIDE05">
            <a:extLst>
              <a:ext uri="{FF2B5EF4-FFF2-40B4-BE49-F238E27FC236}">
                <a16:creationId xmlns:a16="http://schemas.microsoft.com/office/drawing/2014/main" id="{F77397CC-AEDF-48DB-95A5-AE36450093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425" y="5373688"/>
            <a:ext cx="2232025"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7" descr="SLIDE11">
            <a:extLst>
              <a:ext uri="{FF2B5EF4-FFF2-40B4-BE49-F238E27FC236}">
                <a16:creationId xmlns:a16="http://schemas.microsoft.com/office/drawing/2014/main" id="{D22C444D-3EB0-454C-91AE-7E87453DB5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1863" y="692150"/>
            <a:ext cx="2232025" cy="164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9" descr="SLIDE03">
            <a:extLst>
              <a:ext uri="{FF2B5EF4-FFF2-40B4-BE49-F238E27FC236}">
                <a16:creationId xmlns:a16="http://schemas.microsoft.com/office/drawing/2014/main" id="{523887FE-45A6-4B18-BD7A-98F20517920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1863" y="2492375"/>
            <a:ext cx="1584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9" name="Picture 11" descr="SLIDE03">
            <a:extLst>
              <a:ext uri="{FF2B5EF4-FFF2-40B4-BE49-F238E27FC236}">
                <a16:creationId xmlns:a16="http://schemas.microsoft.com/office/drawing/2014/main" id="{738A5CAD-77F3-49F4-A3CC-25CBE32780D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8" y="3573463"/>
            <a:ext cx="2232025"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94D635F2-D2AC-47E4-8BB2-43F32F354DF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flipV="1">
            <a:off x="5005835" y="3082471"/>
            <a:ext cx="753616" cy="14558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7" descr="SLIDE07">
            <a:extLst>
              <a:ext uri="{FF2B5EF4-FFF2-40B4-BE49-F238E27FC236}">
                <a16:creationId xmlns:a16="http://schemas.microsoft.com/office/drawing/2014/main" id="{55CD842B-E020-491A-BCE0-1EFA644F28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268413"/>
            <a:ext cx="252095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305" name="Rectangle 17">
            <a:extLst>
              <a:ext uri="{FF2B5EF4-FFF2-40B4-BE49-F238E27FC236}">
                <a16:creationId xmlns:a16="http://schemas.microsoft.com/office/drawing/2014/main" id="{DE55AC42-3CFE-499D-A3C6-74AD03F6AFA9}"/>
              </a:ext>
            </a:extLst>
          </p:cNvPr>
          <p:cNvSpPr>
            <a:spLocks noChangeArrowheads="1"/>
          </p:cNvSpPr>
          <p:nvPr/>
        </p:nvSpPr>
        <p:spPr bwMode="auto">
          <a:xfrm>
            <a:off x="900113" y="87313"/>
            <a:ext cx="7620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l-GR" altLang="el-GR" sz="3200">
                <a:solidFill>
                  <a:srgbClr val="FFFF00"/>
                </a:solidFill>
                <a:effectLst>
                  <a:outerShdw blurRad="38100" dist="38100" dir="2700000" algn="tl">
                    <a:srgbClr val="000000"/>
                  </a:outerShdw>
                </a:effectLst>
              </a:rPr>
              <a:t>Τι  προκαλεί συμπτώματα άσθματος  </a:t>
            </a:r>
            <a:r>
              <a:rPr lang="en-GB" altLang="el-GR" sz="3200">
                <a:solidFill>
                  <a:srgbClr val="FFFF00"/>
                </a:solidFill>
                <a:effectLst>
                  <a:outerShdw blurRad="38100" dist="38100" dir="2700000" algn="tl">
                    <a:srgbClr val="000000"/>
                  </a:outerShdw>
                </a:effectLst>
              </a:rPr>
              <a:t>; </a:t>
            </a:r>
            <a:r>
              <a:rPr lang="el-GR" altLang="el-GR" sz="3200">
                <a:solidFill>
                  <a:srgbClr val="FFFF00"/>
                </a:solidFill>
                <a:effectLst>
                  <a:outerShdw blurRad="38100" dist="38100" dir="2700000" algn="tl">
                    <a:srgbClr val="000000"/>
                  </a:outerShdw>
                </a:effectLst>
              </a:rPr>
              <a:t>   </a:t>
            </a:r>
            <a:r>
              <a:rPr lang="en-GB" altLang="el-GR" sz="3200">
                <a:solidFill>
                  <a:srgbClr val="FFFF00"/>
                </a:solidFill>
                <a:effectLst>
                  <a:outerShdw blurRad="38100" dist="38100" dir="2700000" algn="tl">
                    <a:srgbClr val="000000"/>
                  </a:outerShdw>
                </a:effectLst>
              </a:rPr>
              <a:t> </a:t>
            </a:r>
            <a:endParaRPr lang="el-GR" altLang="el-GR" sz="3200">
              <a:solidFill>
                <a:srgbClr val="FFFF00"/>
              </a:solidFill>
              <a:effectLst>
                <a:outerShdw blurRad="38100" dist="38100" dir="2700000" algn="tl">
                  <a:srgbClr val="000000"/>
                </a:outerShdw>
              </a:effectLst>
            </a:endParaRPr>
          </a:p>
        </p:txBody>
      </p:sp>
      <p:pic>
        <p:nvPicPr>
          <p:cNvPr id="75780" name="Picture 19" descr="MPj01787930000[1]">
            <a:extLst>
              <a:ext uri="{FF2B5EF4-FFF2-40B4-BE49-F238E27FC236}">
                <a16:creationId xmlns:a16="http://schemas.microsoft.com/office/drawing/2014/main" id="{26191B01-748D-4A42-AB51-B83DB93D4C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3789363"/>
            <a:ext cx="230505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1" name="Picture 22" descr="MCj01374410000[1]">
            <a:extLst>
              <a:ext uri="{FF2B5EF4-FFF2-40B4-BE49-F238E27FC236}">
                <a16:creationId xmlns:a16="http://schemas.microsoft.com/office/drawing/2014/main" id="{257E2FD0-6DB7-4F17-88A0-2398899196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32138" y="4508500"/>
            <a:ext cx="2673350"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2" name="Text Box 25">
            <a:extLst>
              <a:ext uri="{FF2B5EF4-FFF2-40B4-BE49-F238E27FC236}">
                <a16:creationId xmlns:a16="http://schemas.microsoft.com/office/drawing/2014/main" id="{17B080AE-20AE-4845-B17B-977F032589B2}"/>
              </a:ext>
            </a:extLst>
          </p:cNvPr>
          <p:cNvSpPr txBox="1">
            <a:spLocks noChangeArrowheads="1"/>
          </p:cNvSpPr>
          <p:nvPr/>
        </p:nvSpPr>
        <p:spPr bwMode="auto">
          <a:xfrm>
            <a:off x="3733800" y="990600"/>
            <a:ext cx="4537075" cy="2876550"/>
          </a:xfrm>
          <a:prstGeom prst="rect">
            <a:avLst/>
          </a:prstGeom>
          <a:solidFill>
            <a:schemeClr val="bg1"/>
          </a:solidFill>
          <a:ln w="38100" cap="sq">
            <a:solidFill>
              <a:srgbClr val="FF0000"/>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b="1"/>
              <a:t>5.</a:t>
            </a:r>
            <a:r>
              <a:rPr lang="el-GR" altLang="el-GR" sz="3600"/>
              <a:t> Άσκηση</a:t>
            </a:r>
          </a:p>
          <a:p>
            <a:pPr eaLnBrk="1" hangingPunct="1">
              <a:spcBef>
                <a:spcPct val="0"/>
              </a:spcBef>
              <a:buClrTx/>
              <a:buFontTx/>
              <a:buNone/>
            </a:pPr>
            <a:r>
              <a:rPr lang="el-GR" altLang="el-GR" sz="3600" b="1"/>
              <a:t>6</a:t>
            </a:r>
            <a:r>
              <a:rPr lang="el-GR" altLang="el-GR" sz="3600"/>
              <a:t>. Λοιμώξεις</a:t>
            </a:r>
          </a:p>
          <a:p>
            <a:pPr eaLnBrk="1" hangingPunct="1">
              <a:spcBef>
                <a:spcPct val="0"/>
              </a:spcBef>
              <a:buClrTx/>
              <a:buFontTx/>
              <a:buNone/>
            </a:pPr>
            <a:r>
              <a:rPr lang="el-GR" altLang="el-GR" sz="3600" b="1"/>
              <a:t>7</a:t>
            </a:r>
            <a:r>
              <a:rPr lang="el-GR" altLang="el-GR" sz="3600"/>
              <a:t>. Συναισθηματικές καταστάσεις</a:t>
            </a:r>
          </a:p>
          <a:p>
            <a:pPr eaLnBrk="1" hangingPunct="1">
              <a:spcBef>
                <a:spcPct val="0"/>
              </a:spcBef>
              <a:buClrTx/>
              <a:buFontTx/>
              <a:buNone/>
            </a:pPr>
            <a:r>
              <a:rPr lang="el-GR" altLang="el-GR" sz="3600" b="1"/>
              <a:t>8</a:t>
            </a:r>
            <a:r>
              <a:rPr lang="el-GR" altLang="el-GR" sz="3600"/>
              <a:t>. Καιρικές συνθήκες</a:t>
            </a:r>
          </a:p>
        </p:txBody>
      </p:sp>
      <p:pic>
        <p:nvPicPr>
          <p:cNvPr id="75783" name="Picture 26" descr="MCSO01227_0000[1]">
            <a:extLst>
              <a:ext uri="{FF2B5EF4-FFF2-40B4-BE49-F238E27FC236}">
                <a16:creationId xmlns:a16="http://schemas.microsoft.com/office/drawing/2014/main" id="{3D73DA8F-F50B-4277-9B0C-BF5EA7A976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8038" y="3644900"/>
            <a:ext cx="1843087"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4" name="Picture 27" descr="MCHM00203_0000[1]">
            <a:extLst>
              <a:ext uri="{FF2B5EF4-FFF2-40B4-BE49-F238E27FC236}">
                <a16:creationId xmlns:a16="http://schemas.microsoft.com/office/drawing/2014/main" id="{3977C0A2-EF87-4F61-8FB1-DE47FA57E22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6325" y="4292600"/>
            <a:ext cx="1944688"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318" name="MSj03643.wav">
            <a:hlinkClick r:id="" action="ppaction://media"/>
            <a:extLst>
              <a:ext uri="{FF2B5EF4-FFF2-40B4-BE49-F238E27FC236}">
                <a16:creationId xmlns:a16="http://schemas.microsoft.com/office/drawing/2014/main" id="{7B192957-10EE-4CF4-A9EC-C7595F507CBD}"/>
              </a:ext>
            </a:extLst>
          </p:cNvPr>
          <p:cNvPicPr>
            <a:picLocks noChangeAspect="1" noChangeArrowheads="1"/>
          </p:cNvPicPr>
          <p:nvPr>
            <a:audioFile r:link="rId2"/>
            <p:extLst>
              <p:ext uri="{DAA4B4D4-6D71-4841-9C94-3DE7FCFB9230}">
                <p14:media xmlns:p14="http://schemas.microsoft.com/office/powerpoint/2010/main" r:embed="rId1"/>
              </p:ext>
            </p:extLst>
          </p:nvPr>
        </p:nvPicPr>
        <p:blipFill>
          <a:blip r:embed="rId11">
            <a:extLst>
              <a:ext uri="{28A0092B-C50C-407E-A947-70E740481C1C}">
                <a14:useLocalDpi xmlns:a14="http://schemas.microsoft.com/office/drawing/2010/main" val="0"/>
              </a:ext>
            </a:extLst>
          </a:blip>
          <a:srcRect/>
          <a:stretch>
            <a:fillRect/>
          </a:stretch>
        </p:blipFill>
        <p:spPr bwMode="auto">
          <a:xfrm>
            <a:off x="5867400" y="60213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2A3B4551-27F3-4BAC-8F51-F095542F9AF8}"/>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156768" y="381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151" fill="hold"/>
                                        <p:tgtEl>
                                          <p:spTgt spid="1403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0" fill="hold" display="0">
                  <p:stCondLst>
                    <p:cond delay="indefinite"/>
                  </p:stCondLst>
                  <p:endCondLst>
                    <p:cond evt="onNext" delay="0">
                      <p:tgtEl>
                        <p:sldTgt/>
                      </p:tgtEl>
                    </p:cond>
                    <p:cond evt="onPrev" delay="0">
                      <p:tgtEl>
                        <p:sldTgt/>
                      </p:tgtEl>
                    </p:cond>
                    <p:cond evt="onStopAudio" delay="0">
                      <p:tgtEl>
                        <p:sldTgt/>
                      </p:tgtEl>
                    </p:cond>
                  </p:endCondLst>
                </p:cTn>
                <p:tgtEl>
                  <p:spTgt spid="140318"/>
                </p:tgtEl>
              </p:cMediaNode>
            </p:audio>
            <p:audio>
              <p:cMediaNode vol="80000" numSld="999"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a:extLst>
              <a:ext uri="{FF2B5EF4-FFF2-40B4-BE49-F238E27FC236}">
                <a16:creationId xmlns:a16="http://schemas.microsoft.com/office/drawing/2014/main" id="{9C46ADB8-6676-4A80-B3D9-874A14BB4B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1300" y="3263900"/>
            <a:ext cx="61214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939" name="Text Box 3">
            <a:extLst>
              <a:ext uri="{FF2B5EF4-FFF2-40B4-BE49-F238E27FC236}">
                <a16:creationId xmlns:a16="http://schemas.microsoft.com/office/drawing/2014/main" id="{0EDFA592-60C3-4734-8B2C-45A3C1C52602}"/>
              </a:ext>
            </a:extLst>
          </p:cNvPr>
          <p:cNvSpPr txBox="1">
            <a:spLocks noChangeArrowheads="1"/>
          </p:cNvSpPr>
          <p:nvPr/>
        </p:nvSpPr>
        <p:spPr bwMode="auto">
          <a:xfrm>
            <a:off x="1066800" y="990600"/>
            <a:ext cx="7239000" cy="597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eaLnBrk="0" hangingPunct="0">
              <a:defRPr/>
            </a:pPr>
            <a:r>
              <a:rPr lang="en-GB" altLang="el-GR" sz="2000" b="1">
                <a:solidFill>
                  <a:srgbClr val="FFFF00"/>
                </a:solidFill>
                <a:effectLst>
                  <a:outerShdw blurRad="38100" dist="38100" dir="2700000" algn="tl">
                    <a:srgbClr val="000000"/>
                  </a:outerShdw>
                </a:effectLst>
              </a:rPr>
              <a:t>           </a:t>
            </a:r>
            <a:r>
              <a:rPr lang="el-GR" altLang="el-GR" sz="2000" b="1">
                <a:solidFill>
                  <a:srgbClr val="FFFF00"/>
                </a:solidFill>
                <a:effectLst>
                  <a:outerShdw blurRad="38100" dist="38100" dir="2700000" algn="tl">
                    <a:srgbClr val="000000"/>
                  </a:outerShdw>
                </a:effectLst>
              </a:rPr>
              <a:t>Οισοφάγος και πνεύμων όργανα που γειτνιάζουν και αλληλεπιδρούν μεταξύ τους και λόγο κοινής εμβρυικής καταγωγής.</a:t>
            </a:r>
            <a:endParaRPr lang="en-GB" altLang="el-GR" sz="2000" b="1">
              <a:solidFill>
                <a:srgbClr val="FFFF00"/>
              </a:solidFill>
              <a:effectLst>
                <a:outerShdw blurRad="38100" dist="38100" dir="2700000" algn="tl">
                  <a:srgbClr val="000000"/>
                </a:outerShdw>
              </a:effectLst>
            </a:endParaRPr>
          </a:p>
          <a:p>
            <a:pPr algn="just" eaLnBrk="0" hangingPunct="0">
              <a:defRPr/>
            </a:pPr>
            <a:r>
              <a:rPr lang="en-GB" altLang="el-GR" sz="2000" b="1">
                <a:solidFill>
                  <a:srgbClr val="FFFF00"/>
                </a:solidFill>
                <a:effectLst>
                  <a:outerShdw blurRad="38100" dist="38100" dir="2700000" algn="tl">
                    <a:srgbClr val="000000"/>
                  </a:outerShdw>
                </a:effectLst>
              </a:rPr>
              <a:t>	</a:t>
            </a:r>
          </a:p>
          <a:p>
            <a:pPr algn="just" eaLnBrk="0" hangingPunct="0">
              <a:defRPr/>
            </a:pPr>
            <a:endParaRPr lang="en-GB" altLang="el-GR" sz="2000" b="1">
              <a:solidFill>
                <a:srgbClr val="FFFF00"/>
              </a:solidFill>
              <a:effectLst>
                <a:outerShdw blurRad="38100" dist="38100" dir="2700000" algn="tl">
                  <a:srgbClr val="000000"/>
                </a:outerShdw>
              </a:effectLst>
            </a:endParaRPr>
          </a:p>
          <a:p>
            <a:pPr algn="just" eaLnBrk="0" hangingPunct="0">
              <a:defRPr/>
            </a:pPr>
            <a:r>
              <a:rPr lang="en-GB" altLang="el-GR" sz="2000" b="1">
                <a:solidFill>
                  <a:srgbClr val="FFFF00"/>
                </a:solidFill>
                <a:effectLst>
                  <a:outerShdw blurRad="38100" dist="38100" dir="2700000" algn="tl">
                    <a:srgbClr val="000000"/>
                  </a:outerShdw>
                </a:effectLst>
              </a:rPr>
              <a:t>	O</a:t>
            </a:r>
            <a:r>
              <a:rPr lang="el-GR" altLang="el-GR" sz="2000" b="1">
                <a:solidFill>
                  <a:srgbClr val="FFFF00"/>
                </a:solidFill>
                <a:effectLst>
                  <a:outerShdw blurRad="38100" dist="38100" dir="2700000" algn="tl">
                    <a:srgbClr val="000000"/>
                  </a:outerShdw>
                </a:effectLst>
              </a:rPr>
              <a:t> ρόλος της πρόκλησης των ευαίσθητων σε οξύ  υποδοχέων στην ΓΟΠ έχει μελετηθεί με πειραματικές εγχύσεις όξινων διαλυμάτων στο άπω τμήμα του οισοφάγου. </a:t>
            </a:r>
            <a:endParaRPr lang="en-GB" altLang="el-GR" sz="2000" b="1">
              <a:solidFill>
                <a:srgbClr val="FFFF00"/>
              </a:solidFill>
              <a:effectLst>
                <a:outerShdw blurRad="38100" dist="38100" dir="2700000" algn="tl">
                  <a:srgbClr val="000000"/>
                </a:outerShdw>
              </a:effectLst>
            </a:endParaRPr>
          </a:p>
          <a:p>
            <a:pPr algn="just" eaLnBrk="0" hangingPunct="0">
              <a:defRPr/>
            </a:pPr>
            <a:endParaRPr lang="en-GB" altLang="el-GR" sz="2000" b="1">
              <a:solidFill>
                <a:srgbClr val="FFFF00"/>
              </a:solidFill>
              <a:effectLst>
                <a:outerShdw blurRad="38100" dist="38100" dir="2700000" algn="tl">
                  <a:srgbClr val="000000"/>
                </a:outerShdw>
              </a:effectLst>
            </a:endParaRPr>
          </a:p>
          <a:p>
            <a:pPr algn="just" eaLnBrk="0" hangingPunct="0">
              <a:defRPr/>
            </a:pPr>
            <a:r>
              <a:rPr lang="en-GB" altLang="el-GR" sz="2000" b="1">
                <a:solidFill>
                  <a:srgbClr val="FFFF00"/>
                </a:solidFill>
                <a:effectLst>
                  <a:outerShdw blurRad="38100" dist="38100" dir="2700000" algn="tl">
                    <a:srgbClr val="000000"/>
                  </a:outerShdw>
                </a:effectLst>
              </a:rPr>
              <a:t>	</a:t>
            </a:r>
            <a:r>
              <a:rPr lang="el-GR" altLang="el-GR" sz="2000" b="1">
                <a:solidFill>
                  <a:srgbClr val="FFFF00"/>
                </a:solidFill>
                <a:effectLst>
                  <a:outerShdw blurRad="38100" dist="38100" dir="2700000" algn="tl">
                    <a:srgbClr val="000000"/>
                  </a:outerShdw>
                </a:effectLst>
              </a:rPr>
              <a:t>Η παρουσία υπερ-οξύτητας του οισοφάγου, αυξάνει την βρογχική υπεραπαντητικότητα σε μη ειδικά ερεθίσματα μέσω διέγερσης χημειο-ευαίσθητων υποδοχέων.</a:t>
            </a:r>
            <a:endParaRPr lang="en-GB" altLang="el-GR" sz="1200" b="1">
              <a:solidFill>
                <a:srgbClr val="FFFF00"/>
              </a:solidFill>
              <a:effectLst>
                <a:outerShdw blurRad="38100" dist="38100" dir="2700000" algn="tl">
                  <a:srgbClr val="000000"/>
                </a:outerShdw>
              </a:effectLst>
            </a:endParaRPr>
          </a:p>
          <a:p>
            <a:pPr eaLnBrk="0" hangingPunct="0">
              <a:defRPr/>
            </a:pPr>
            <a:r>
              <a:rPr lang="en-GB" altLang="el-GR" sz="1200" b="1">
                <a:solidFill>
                  <a:srgbClr val="FFFF00"/>
                </a:solidFill>
                <a:effectLst>
                  <a:outerShdw blurRad="38100" dist="38100" dir="2700000" algn="tl">
                    <a:srgbClr val="000000"/>
                  </a:outerShdw>
                </a:effectLst>
              </a:rPr>
              <a:t>			</a:t>
            </a:r>
            <a:endParaRPr lang="el-GR" altLang="el-GR" sz="1200" b="1">
              <a:solidFill>
                <a:srgbClr val="FFFF00"/>
              </a:solidFill>
              <a:effectLst>
                <a:outerShdw blurRad="38100" dist="38100" dir="2700000" algn="tl">
                  <a:srgbClr val="000000"/>
                </a:outerShdw>
              </a:effectLst>
            </a:endParaRPr>
          </a:p>
          <a:p>
            <a:pPr eaLnBrk="0" hangingPunct="0">
              <a:defRPr/>
            </a:pPr>
            <a:r>
              <a:rPr lang="el-GR" altLang="el-GR" sz="1200" b="1">
                <a:solidFill>
                  <a:srgbClr val="FFFF00"/>
                </a:solidFill>
                <a:effectLst>
                  <a:outerShdw blurRad="38100" dist="38100" dir="2700000" algn="tl">
                    <a:srgbClr val="000000"/>
                  </a:outerShdw>
                </a:effectLst>
              </a:rPr>
              <a:t>                                                               </a:t>
            </a:r>
          </a:p>
          <a:p>
            <a:pPr eaLnBrk="0" hangingPunct="0">
              <a:defRPr/>
            </a:pPr>
            <a:r>
              <a:rPr lang="el-GR" altLang="el-GR" sz="1200" b="1">
                <a:solidFill>
                  <a:srgbClr val="FFFF00"/>
                </a:solidFill>
                <a:effectLst>
                  <a:outerShdw blurRad="38100" dist="38100" dir="2700000" algn="tl">
                    <a:srgbClr val="000000"/>
                  </a:outerShdw>
                </a:effectLst>
              </a:rPr>
              <a:t>                                                                </a:t>
            </a:r>
            <a:r>
              <a:rPr lang="en-GB" altLang="el-GR" sz="1200" b="1">
                <a:solidFill>
                  <a:srgbClr val="FFFF00"/>
                </a:solidFill>
                <a:effectLst>
                  <a:outerShdw blurRad="38100" dist="38100" dir="2700000" algn="tl">
                    <a:srgbClr val="000000"/>
                  </a:outerShdw>
                </a:effectLst>
              </a:rPr>
              <a:t>Mansfield L.E. et al. - Ann. Allergy, 1978;41: 224-6</a:t>
            </a:r>
          </a:p>
          <a:p>
            <a:pPr eaLnBrk="0" hangingPunct="0">
              <a:defRPr/>
            </a:pPr>
            <a:r>
              <a:rPr lang="en-GB" altLang="el-GR" sz="1200" b="1">
                <a:solidFill>
                  <a:srgbClr val="FFFF00"/>
                </a:solidFill>
                <a:effectLst>
                  <a:outerShdw blurRad="38100" dist="38100" dir="2700000" algn="tl">
                    <a:srgbClr val="000000"/>
                  </a:outerShdw>
                </a:effectLst>
              </a:rPr>
              <a:t>			Herve P. et al.- AJRCCM, 1986; 134: 986-9</a:t>
            </a:r>
            <a:endParaRPr lang="en-GB" altLang="el-GR" sz="2000" b="1">
              <a:solidFill>
                <a:srgbClr val="FFFF00"/>
              </a:solidFill>
              <a:effectLst>
                <a:outerShdw blurRad="38100" dist="38100" dir="2700000" algn="tl">
                  <a:srgbClr val="000000"/>
                </a:outerShdw>
              </a:effectLst>
            </a:endParaRPr>
          </a:p>
          <a:p>
            <a:pPr algn="just" eaLnBrk="0" hangingPunct="0">
              <a:defRPr/>
            </a:pPr>
            <a:r>
              <a:rPr lang="en-GB" altLang="el-GR" sz="2000" b="1">
                <a:solidFill>
                  <a:srgbClr val="FFFF00"/>
                </a:solidFill>
                <a:effectLst>
                  <a:outerShdw blurRad="38100" dist="38100" dir="2700000" algn="tl">
                    <a:srgbClr val="000000"/>
                  </a:outerShdw>
                </a:effectLst>
              </a:rPr>
              <a:t>	</a:t>
            </a:r>
            <a:endParaRPr lang="en-GB" altLang="el-GR" b="1">
              <a:solidFill>
                <a:srgbClr val="FFFF00"/>
              </a:solidFill>
              <a:effectLst>
                <a:outerShdw blurRad="38100" dist="38100" dir="2700000" algn="tl">
                  <a:srgbClr val="000000"/>
                </a:outerShdw>
              </a:effectLst>
            </a:endParaRPr>
          </a:p>
          <a:p>
            <a:pPr eaLnBrk="0" hangingPunct="0">
              <a:defRPr/>
            </a:pPr>
            <a:endParaRPr lang="it-IT" altLang="el-GR" sz="2000">
              <a:solidFill>
                <a:srgbClr val="FFFF00"/>
              </a:solidFill>
              <a:effectLst>
                <a:outerShdw blurRad="38100" dist="38100" dir="2700000" algn="tl">
                  <a:srgbClr val="000000"/>
                </a:outerShdw>
              </a:effectLst>
            </a:endParaRPr>
          </a:p>
          <a:p>
            <a:pPr algn="just" eaLnBrk="0" hangingPunct="0">
              <a:defRPr/>
            </a:pPr>
            <a:endParaRPr lang="en-GB" altLang="el-GR" b="1">
              <a:solidFill>
                <a:srgbClr val="FFFF00"/>
              </a:solidFill>
              <a:effectLst>
                <a:outerShdw blurRad="38100" dist="38100" dir="2700000" algn="tl">
                  <a:srgbClr val="000000"/>
                </a:outerShdw>
              </a:effectLst>
            </a:endParaRPr>
          </a:p>
        </p:txBody>
      </p:sp>
      <p:pic>
        <p:nvPicPr>
          <p:cNvPr id="2" name="Recorded Sound">
            <a:hlinkClick r:id="" action="ppaction://media"/>
            <a:extLst>
              <a:ext uri="{FF2B5EF4-FFF2-40B4-BE49-F238E27FC236}">
                <a16:creationId xmlns:a16="http://schemas.microsoft.com/office/drawing/2014/main" id="{A7D6768B-9C49-4507-BDF0-F74D19B067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2400" y="184482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94AA8AD4-FA45-4B6F-8490-D344676BE539}"/>
              </a:ext>
            </a:extLst>
          </p:cNvPr>
          <p:cNvSpPr>
            <a:spLocks noGrp="1" noRot="1" noChangeArrowheads="1"/>
          </p:cNvSpPr>
          <p:nvPr>
            <p:ph type="title"/>
          </p:nvPr>
        </p:nvSpPr>
        <p:spPr/>
        <p:txBody>
          <a:bodyPr/>
          <a:lstStyle/>
          <a:p>
            <a:pPr eaLnBrk="1" hangingPunct="1">
              <a:defRPr/>
            </a:pPr>
            <a:r>
              <a:rPr lang="el-GR" altLang="el-GR">
                <a:solidFill>
                  <a:srgbClr val="FFFF00"/>
                </a:solidFill>
              </a:rPr>
              <a:t>Είναι το άσθμα κληρονομικό </a:t>
            </a:r>
            <a:r>
              <a:rPr lang="en-GB" altLang="el-GR">
                <a:solidFill>
                  <a:srgbClr val="FFFF00"/>
                </a:solidFill>
              </a:rPr>
              <a:t>;</a:t>
            </a:r>
            <a:endParaRPr lang="el-GR" altLang="el-GR">
              <a:solidFill>
                <a:srgbClr val="FFFF00"/>
              </a:solidFill>
            </a:endParaRPr>
          </a:p>
        </p:txBody>
      </p:sp>
      <p:sp>
        <p:nvSpPr>
          <p:cNvPr id="159747" name="Rectangle 3">
            <a:extLst>
              <a:ext uri="{FF2B5EF4-FFF2-40B4-BE49-F238E27FC236}">
                <a16:creationId xmlns:a16="http://schemas.microsoft.com/office/drawing/2014/main" id="{0CD90B2C-5914-42AC-9217-EA55E1427B9D}"/>
              </a:ext>
            </a:extLst>
          </p:cNvPr>
          <p:cNvSpPr>
            <a:spLocks noGrp="1" noRot="1" noChangeArrowheads="1"/>
          </p:cNvSpPr>
          <p:nvPr>
            <p:ph type="body" idx="1"/>
          </p:nvPr>
        </p:nvSpPr>
        <p:spPr>
          <a:xfrm>
            <a:off x="1619250" y="1676400"/>
            <a:ext cx="6121400" cy="4422775"/>
          </a:xfrm>
        </p:spPr>
        <p:txBody>
          <a:bodyPr/>
          <a:lstStyle/>
          <a:p>
            <a:pPr eaLnBrk="1" hangingPunct="1">
              <a:defRPr/>
            </a:pPr>
            <a:endParaRPr lang="el-GR" altLang="el-GR"/>
          </a:p>
          <a:p>
            <a:pPr eaLnBrk="1" hangingPunct="1">
              <a:defRPr/>
            </a:pPr>
            <a:r>
              <a:rPr lang="el-GR" altLang="el-GR"/>
              <a:t>Πολύ συχνά ΝΑΙ</a:t>
            </a:r>
          </a:p>
          <a:p>
            <a:pPr eaLnBrk="1" hangingPunct="1">
              <a:defRPr/>
            </a:pPr>
            <a:r>
              <a:rPr lang="el-GR" altLang="el-GR"/>
              <a:t>Αν δεν υπάρχει άλλος με άσθμα στην οικογένεια, ίσως υπάρχει κάποιος με αλλεργίες ή ρινίτιδα</a:t>
            </a:r>
          </a:p>
          <a:p>
            <a:pPr eaLnBrk="1" hangingPunct="1">
              <a:defRPr/>
            </a:pPr>
            <a:r>
              <a:rPr lang="el-GR" altLang="el-GR"/>
              <a:t>Πρόληψη περιβαλλοντικών επιδράσεων</a:t>
            </a:r>
          </a:p>
        </p:txBody>
      </p:sp>
      <p:pic>
        <p:nvPicPr>
          <p:cNvPr id="2" name="Recorded Sound">
            <a:hlinkClick r:id="" action="ppaction://media"/>
            <a:extLst>
              <a:ext uri="{FF2B5EF4-FFF2-40B4-BE49-F238E27FC236}">
                <a16:creationId xmlns:a16="http://schemas.microsoft.com/office/drawing/2014/main" id="{3F11E2EB-6071-4A04-A4CD-7A13690683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67116" y="1554163"/>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F4242497-FC85-4BA4-86E5-2A39E3750D65}"/>
              </a:ext>
            </a:extLst>
          </p:cNvPr>
          <p:cNvSpPr>
            <a:spLocks noGrp="1" noRot="1" noChangeArrowheads="1"/>
          </p:cNvSpPr>
          <p:nvPr>
            <p:ph type="title"/>
          </p:nvPr>
        </p:nvSpPr>
        <p:spPr>
          <a:xfrm>
            <a:off x="633413" y="609600"/>
            <a:ext cx="8053387" cy="1325563"/>
          </a:xfrm>
        </p:spPr>
        <p:txBody>
          <a:bodyPr/>
          <a:lstStyle/>
          <a:p>
            <a:pPr eaLnBrk="1" hangingPunct="1">
              <a:defRPr/>
            </a:pPr>
            <a:r>
              <a:rPr lang="el-GR" altLang="el-GR">
                <a:solidFill>
                  <a:srgbClr val="FFFF00"/>
                </a:solidFill>
              </a:rPr>
              <a:t>Παράγοντες που αυξάνουν τη συχνότητα του άσθματος</a:t>
            </a:r>
          </a:p>
        </p:txBody>
      </p:sp>
      <p:sp>
        <p:nvSpPr>
          <p:cNvPr id="161795" name="Rectangle 3">
            <a:extLst>
              <a:ext uri="{FF2B5EF4-FFF2-40B4-BE49-F238E27FC236}">
                <a16:creationId xmlns:a16="http://schemas.microsoft.com/office/drawing/2014/main" id="{F227FCC1-C560-4CD0-9ED2-DEB8FD5E8A5C}"/>
              </a:ext>
            </a:extLst>
          </p:cNvPr>
          <p:cNvSpPr>
            <a:spLocks noGrp="1" noRot="1" noChangeArrowheads="1"/>
          </p:cNvSpPr>
          <p:nvPr>
            <p:ph type="body" idx="1"/>
          </p:nvPr>
        </p:nvSpPr>
        <p:spPr>
          <a:xfrm>
            <a:off x="755650" y="2636838"/>
            <a:ext cx="7848600" cy="2994025"/>
          </a:xfrm>
        </p:spPr>
        <p:txBody>
          <a:bodyPr/>
          <a:lstStyle/>
          <a:p>
            <a:pPr eaLnBrk="1" hangingPunct="1">
              <a:buFont typeface="Wingdings" panose="05000000000000000000" pitchFamily="2" charset="2"/>
              <a:buNone/>
              <a:defRPr/>
            </a:pPr>
            <a:r>
              <a:rPr lang="el-GR" altLang="el-GR" u="sng"/>
              <a:t>Δυτικός τρόπος ζωής</a:t>
            </a:r>
            <a:r>
              <a:rPr lang="el-GR" altLang="el-GR"/>
              <a:t> (κάπνισμα γονέων, απομάκρυνση από το ύπαιθρο, ζωή μέσα σε κλειστά σπίτια, εφαρμογή υπερβολικών μέτρων υγιεινής, μικρές οικογένειες)</a:t>
            </a:r>
          </a:p>
        </p:txBody>
      </p:sp>
      <p:pic>
        <p:nvPicPr>
          <p:cNvPr id="2" name="Recorded Sound">
            <a:hlinkClick r:id="" action="ppaction://media"/>
            <a:extLst>
              <a:ext uri="{FF2B5EF4-FFF2-40B4-BE49-F238E27FC236}">
                <a16:creationId xmlns:a16="http://schemas.microsoft.com/office/drawing/2014/main" id="{64A10D44-1BB5-4AFD-91A4-FA21C5B9F82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326063"/>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211EF17D-4ACB-43E8-8B33-0F7F5B4E8DCC}"/>
              </a:ext>
            </a:extLst>
          </p:cNvPr>
          <p:cNvSpPr>
            <a:spLocks noGrp="1" noRot="1" noChangeArrowheads="1"/>
          </p:cNvSpPr>
          <p:nvPr>
            <p:ph type="title"/>
          </p:nvPr>
        </p:nvSpPr>
        <p:spPr>
          <a:xfrm>
            <a:off x="250825" y="0"/>
            <a:ext cx="8510588" cy="1325563"/>
          </a:xfrm>
        </p:spPr>
        <p:txBody>
          <a:bodyPr/>
          <a:lstStyle/>
          <a:p>
            <a:pPr eaLnBrk="1" hangingPunct="1">
              <a:defRPr/>
            </a:pPr>
            <a:r>
              <a:rPr lang="el-GR" altLang="el-GR">
                <a:solidFill>
                  <a:srgbClr val="FFFF00"/>
                </a:solidFill>
              </a:rPr>
              <a:t>Θα πάθουν άσθμα τα παιδάκια </a:t>
            </a:r>
            <a:r>
              <a:rPr lang="en-GB" altLang="el-GR">
                <a:solidFill>
                  <a:srgbClr val="FFFF00"/>
                </a:solidFill>
              </a:rPr>
              <a:t>;</a:t>
            </a:r>
            <a:endParaRPr lang="el-GR" altLang="el-GR">
              <a:solidFill>
                <a:srgbClr val="FFFF00"/>
              </a:solidFill>
            </a:endParaRPr>
          </a:p>
        </p:txBody>
      </p:sp>
      <p:pic>
        <p:nvPicPr>
          <p:cNvPr id="80899" name="Picture 3" descr="MCj02856740000[1]">
            <a:extLst>
              <a:ext uri="{FF2B5EF4-FFF2-40B4-BE49-F238E27FC236}">
                <a16:creationId xmlns:a16="http://schemas.microsoft.com/office/drawing/2014/main" id="{456991C3-3166-42B5-9D0E-E4F67DEA2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838200"/>
            <a:ext cx="22320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4" descr="MCPE02699_0000[1]">
            <a:extLst>
              <a:ext uri="{FF2B5EF4-FFF2-40B4-BE49-F238E27FC236}">
                <a16:creationId xmlns:a16="http://schemas.microsoft.com/office/drawing/2014/main" id="{E58A26D1-FBA1-404C-AA30-8722864169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4481513"/>
            <a:ext cx="22320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5" descr="MCBD09470_0000[1]">
            <a:extLst>
              <a:ext uri="{FF2B5EF4-FFF2-40B4-BE49-F238E27FC236}">
                <a16:creationId xmlns:a16="http://schemas.microsoft.com/office/drawing/2014/main" id="{189A6304-0189-429D-8E32-090E0D3BEA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3357563"/>
            <a:ext cx="15668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2" name="Picture 6" descr="MCj01921530000[1]">
            <a:extLst>
              <a:ext uri="{FF2B5EF4-FFF2-40B4-BE49-F238E27FC236}">
                <a16:creationId xmlns:a16="http://schemas.microsoft.com/office/drawing/2014/main" id="{68B8B858-AA00-440A-BB10-9FC0C01148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4076700"/>
            <a:ext cx="2343150" cy="23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3" name="Picture 7" descr="MCj01371010000[1]">
            <a:extLst>
              <a:ext uri="{FF2B5EF4-FFF2-40B4-BE49-F238E27FC236}">
                <a16:creationId xmlns:a16="http://schemas.microsoft.com/office/drawing/2014/main" id="{6A19D498-9E73-4EE2-BCAC-65CA00B8A20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35600" y="2565400"/>
            <a:ext cx="33115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 Box 8">
            <a:extLst>
              <a:ext uri="{FF2B5EF4-FFF2-40B4-BE49-F238E27FC236}">
                <a16:creationId xmlns:a16="http://schemas.microsoft.com/office/drawing/2014/main" id="{9EEB7BE8-2298-46F1-85C9-2AD18C2297A4}"/>
              </a:ext>
            </a:extLst>
          </p:cNvPr>
          <p:cNvSpPr txBox="1">
            <a:spLocks noChangeArrowheads="1"/>
          </p:cNvSpPr>
          <p:nvPr/>
        </p:nvSpPr>
        <p:spPr bwMode="auto">
          <a:xfrm>
            <a:off x="7019925" y="5589588"/>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b="1"/>
              <a:t>ΟΧΙ</a:t>
            </a:r>
          </a:p>
        </p:txBody>
      </p:sp>
      <p:sp>
        <p:nvSpPr>
          <p:cNvPr id="80905" name="Text Box 9">
            <a:extLst>
              <a:ext uri="{FF2B5EF4-FFF2-40B4-BE49-F238E27FC236}">
                <a16:creationId xmlns:a16="http://schemas.microsoft.com/office/drawing/2014/main" id="{E79B3F75-0118-4CD6-9912-774D9B11334F}"/>
              </a:ext>
            </a:extLst>
          </p:cNvPr>
          <p:cNvSpPr txBox="1">
            <a:spLocks noChangeArrowheads="1"/>
          </p:cNvSpPr>
          <p:nvPr/>
        </p:nvSpPr>
        <p:spPr bwMode="auto">
          <a:xfrm>
            <a:off x="4211638" y="1125538"/>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b="1"/>
              <a:t>ΟΧΙ</a:t>
            </a:r>
          </a:p>
        </p:txBody>
      </p:sp>
      <p:sp>
        <p:nvSpPr>
          <p:cNvPr id="80906" name="Text Box 10">
            <a:extLst>
              <a:ext uri="{FF2B5EF4-FFF2-40B4-BE49-F238E27FC236}">
                <a16:creationId xmlns:a16="http://schemas.microsoft.com/office/drawing/2014/main" id="{95659785-76C8-4071-B25A-3DBCDAF36AED}"/>
              </a:ext>
            </a:extLst>
          </p:cNvPr>
          <p:cNvSpPr txBox="1">
            <a:spLocks noChangeArrowheads="1"/>
          </p:cNvSpPr>
          <p:nvPr/>
        </p:nvSpPr>
        <p:spPr bwMode="auto">
          <a:xfrm>
            <a:off x="395288" y="2420938"/>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b="1"/>
              <a:t>ΟΧΙ</a:t>
            </a:r>
          </a:p>
        </p:txBody>
      </p:sp>
      <p:sp>
        <p:nvSpPr>
          <p:cNvPr id="80907" name="Text Box 11">
            <a:extLst>
              <a:ext uri="{FF2B5EF4-FFF2-40B4-BE49-F238E27FC236}">
                <a16:creationId xmlns:a16="http://schemas.microsoft.com/office/drawing/2014/main" id="{78171E70-1EFD-4E25-9CC0-BD7563872BEE}"/>
              </a:ext>
            </a:extLst>
          </p:cNvPr>
          <p:cNvSpPr txBox="1">
            <a:spLocks noChangeArrowheads="1"/>
          </p:cNvSpPr>
          <p:nvPr/>
        </p:nvSpPr>
        <p:spPr bwMode="auto">
          <a:xfrm>
            <a:off x="3419475" y="4724400"/>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b="1"/>
              <a:t>ΟΧΙ</a:t>
            </a:r>
          </a:p>
        </p:txBody>
      </p:sp>
      <p:sp>
        <p:nvSpPr>
          <p:cNvPr id="80908" name="Text Box 12">
            <a:extLst>
              <a:ext uri="{FF2B5EF4-FFF2-40B4-BE49-F238E27FC236}">
                <a16:creationId xmlns:a16="http://schemas.microsoft.com/office/drawing/2014/main" id="{BB47C84E-80A8-4A36-9F50-3B1B6C9C8874}"/>
              </a:ext>
            </a:extLst>
          </p:cNvPr>
          <p:cNvSpPr txBox="1">
            <a:spLocks noChangeArrowheads="1"/>
          </p:cNvSpPr>
          <p:nvPr/>
        </p:nvSpPr>
        <p:spPr bwMode="auto">
          <a:xfrm>
            <a:off x="827088" y="1196975"/>
            <a:ext cx="9715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b="1"/>
              <a:t>ΟΧΙ</a:t>
            </a:r>
          </a:p>
        </p:txBody>
      </p:sp>
      <p:pic>
        <p:nvPicPr>
          <p:cNvPr id="80909" name="Picture 13" descr="MCj01371010000[1]">
            <a:extLst>
              <a:ext uri="{FF2B5EF4-FFF2-40B4-BE49-F238E27FC236}">
                <a16:creationId xmlns:a16="http://schemas.microsoft.com/office/drawing/2014/main" id="{2F9AF164-2BDA-4C41-B77F-667A67474F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4438" y="1989138"/>
            <a:ext cx="3311525" cy="250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DA9D45C7-30DB-4314-8B4F-C33A4BDF1C8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73987" y="15176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9A35BB13-0721-4901-994C-B7E65B8ADB5E}"/>
              </a:ext>
            </a:extLst>
          </p:cNvPr>
          <p:cNvSpPr>
            <a:spLocks noGrp="1" noRot="1" noChangeArrowheads="1"/>
          </p:cNvSpPr>
          <p:nvPr>
            <p:ph type="title"/>
          </p:nvPr>
        </p:nvSpPr>
        <p:spPr>
          <a:xfrm>
            <a:off x="1905000" y="0"/>
            <a:ext cx="4191000" cy="990600"/>
          </a:xfrm>
        </p:spPr>
        <p:txBody>
          <a:bodyPr/>
          <a:lstStyle/>
          <a:p>
            <a:pPr eaLnBrk="1" hangingPunct="1">
              <a:defRPr/>
            </a:pPr>
            <a:r>
              <a:rPr lang="el-GR" altLang="el-GR">
                <a:solidFill>
                  <a:srgbClr val="FFFF00"/>
                </a:solidFill>
              </a:rPr>
              <a:t>Άσθμα</a:t>
            </a:r>
            <a:r>
              <a:rPr lang="el-GR" altLang="el-GR"/>
              <a:t> </a:t>
            </a:r>
          </a:p>
        </p:txBody>
      </p:sp>
      <p:sp>
        <p:nvSpPr>
          <p:cNvPr id="136195" name="Rectangle 3">
            <a:extLst>
              <a:ext uri="{FF2B5EF4-FFF2-40B4-BE49-F238E27FC236}">
                <a16:creationId xmlns:a16="http://schemas.microsoft.com/office/drawing/2014/main" id="{9F1166AA-05AF-4666-A039-DC29C02DC067}"/>
              </a:ext>
            </a:extLst>
          </p:cNvPr>
          <p:cNvSpPr>
            <a:spLocks noGrp="1" noRot="1" noChangeArrowheads="1"/>
          </p:cNvSpPr>
          <p:nvPr>
            <p:ph type="body" idx="1"/>
          </p:nvPr>
        </p:nvSpPr>
        <p:spPr>
          <a:xfrm>
            <a:off x="228600" y="914400"/>
            <a:ext cx="8540750" cy="5334000"/>
          </a:xfrm>
        </p:spPr>
        <p:txBody>
          <a:bodyPr/>
          <a:lstStyle/>
          <a:p>
            <a:pPr eaLnBrk="1" hangingPunct="1">
              <a:defRPr/>
            </a:pPr>
            <a:endParaRPr lang="el-GR" altLang="el-GR" sz="2800" dirty="0"/>
          </a:p>
          <a:p>
            <a:pPr eaLnBrk="1" hangingPunct="1">
              <a:defRPr/>
            </a:pPr>
            <a:r>
              <a:rPr lang="el-GR" altLang="el-GR" sz="3600" dirty="0">
                <a:solidFill>
                  <a:schemeClr val="hlink"/>
                </a:solidFill>
              </a:rPr>
              <a:t>Παιδική ηλικία</a:t>
            </a:r>
            <a:r>
              <a:rPr lang="el-GR" altLang="el-GR" sz="3600" dirty="0"/>
              <a:t> </a:t>
            </a:r>
            <a:r>
              <a:rPr lang="en-GB" altLang="el-GR" sz="3600" dirty="0"/>
              <a:t>:</a:t>
            </a:r>
            <a:r>
              <a:rPr lang="el-GR" altLang="el-GR" sz="3600" dirty="0"/>
              <a:t> Αγόρια περισσότερα από κορίτσια</a:t>
            </a:r>
          </a:p>
          <a:p>
            <a:pPr eaLnBrk="1" hangingPunct="1">
              <a:defRPr/>
            </a:pPr>
            <a:r>
              <a:rPr lang="el-GR" altLang="el-GR" sz="3600" dirty="0">
                <a:solidFill>
                  <a:schemeClr val="hlink"/>
                </a:solidFill>
              </a:rPr>
              <a:t>Από 15 χρόνων και πάνω</a:t>
            </a:r>
            <a:r>
              <a:rPr lang="el-GR" altLang="el-GR" sz="3600" dirty="0"/>
              <a:t> </a:t>
            </a:r>
            <a:r>
              <a:rPr lang="en-GB" altLang="el-GR" sz="3600" dirty="0"/>
              <a:t>: </a:t>
            </a:r>
            <a:r>
              <a:rPr lang="el-GR" altLang="el-GR" sz="3600" dirty="0"/>
              <a:t>Περισσότερες γυναίκες έχουν άσθμα </a:t>
            </a:r>
          </a:p>
          <a:p>
            <a:pPr eaLnBrk="1" hangingPunct="1">
              <a:defRPr/>
            </a:pPr>
            <a:r>
              <a:rPr lang="el-GR" altLang="el-GR" sz="3600" dirty="0">
                <a:solidFill>
                  <a:schemeClr val="hlink"/>
                </a:solidFill>
              </a:rPr>
              <a:t>Στην ηλικία των 12 χρόνων</a:t>
            </a:r>
            <a:r>
              <a:rPr lang="el-GR" altLang="el-GR" sz="3600" dirty="0"/>
              <a:t> μπορεί το άσθμα να σταματήσει σε πολλά παιδιά</a:t>
            </a:r>
            <a:endParaRPr lang="en-US" altLang="el-GR" sz="3600" dirty="0"/>
          </a:p>
          <a:p>
            <a:pPr eaLnBrk="1" hangingPunct="1">
              <a:defRPr/>
            </a:pPr>
            <a:r>
              <a:rPr lang="el-GR" altLang="el-GR" sz="3600" dirty="0">
                <a:solidFill>
                  <a:schemeClr val="hlink"/>
                </a:solidFill>
              </a:rPr>
              <a:t>Άσθμα τρίτης ηλικίας</a:t>
            </a:r>
          </a:p>
          <a:p>
            <a:pPr eaLnBrk="1" hangingPunct="1">
              <a:defRPr/>
            </a:pPr>
            <a:endParaRPr lang="el-GR" altLang="el-GR" sz="3600" dirty="0">
              <a:solidFill>
                <a:schemeClr val="hlink"/>
              </a:solidFill>
            </a:endParaRPr>
          </a:p>
        </p:txBody>
      </p:sp>
      <p:pic>
        <p:nvPicPr>
          <p:cNvPr id="2" name="Recorded Sound">
            <a:hlinkClick r:id="" action="ppaction://media"/>
            <a:extLst>
              <a:ext uri="{FF2B5EF4-FFF2-40B4-BE49-F238E27FC236}">
                <a16:creationId xmlns:a16="http://schemas.microsoft.com/office/drawing/2014/main" id="{1BD5FE24-A75A-4EE7-AEFC-5F86CD1B73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96336" y="54148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45BF2384-27F0-4989-A3B6-A15848CDC987}"/>
              </a:ext>
            </a:extLst>
          </p:cNvPr>
          <p:cNvSpPr>
            <a:spLocks noGrp="1" noRot="1" noChangeArrowheads="1"/>
          </p:cNvSpPr>
          <p:nvPr>
            <p:ph type="title"/>
          </p:nvPr>
        </p:nvSpPr>
        <p:spPr/>
        <p:txBody>
          <a:bodyPr/>
          <a:lstStyle/>
          <a:p>
            <a:pPr eaLnBrk="1" hangingPunct="1">
              <a:defRPr/>
            </a:pPr>
            <a:r>
              <a:rPr lang="el-GR" altLang="el-GR">
                <a:solidFill>
                  <a:srgbClr val="FFFF00"/>
                </a:solidFill>
              </a:rPr>
              <a:t>Άσθμα και περιβάλλον</a:t>
            </a:r>
          </a:p>
        </p:txBody>
      </p:sp>
      <p:sp>
        <p:nvSpPr>
          <p:cNvPr id="182275" name="Rectangle 3">
            <a:extLst>
              <a:ext uri="{FF2B5EF4-FFF2-40B4-BE49-F238E27FC236}">
                <a16:creationId xmlns:a16="http://schemas.microsoft.com/office/drawing/2014/main" id="{A0026282-7BD8-4B1F-ABDC-5D93E517F7A0}"/>
              </a:ext>
            </a:extLst>
          </p:cNvPr>
          <p:cNvSpPr>
            <a:spLocks noGrp="1" noRot="1" noChangeArrowheads="1"/>
          </p:cNvSpPr>
          <p:nvPr>
            <p:ph type="body" idx="1"/>
          </p:nvPr>
        </p:nvSpPr>
        <p:spPr/>
        <p:txBody>
          <a:bodyPr/>
          <a:lstStyle/>
          <a:p>
            <a:pPr marL="609600" indent="-609600" eaLnBrk="1" hangingPunct="1">
              <a:buFont typeface="Wingdings" panose="05000000000000000000" pitchFamily="2" charset="2"/>
              <a:buNone/>
              <a:defRPr/>
            </a:pPr>
            <a:r>
              <a:rPr lang="el-GR" altLang="el-GR" sz="3600"/>
              <a:t>Η αγροτική ζωή </a:t>
            </a:r>
            <a:r>
              <a:rPr lang="en-US" altLang="el-GR" sz="3600"/>
              <a:t> </a:t>
            </a:r>
            <a:r>
              <a:rPr lang="el-GR" altLang="el-GR" sz="3600"/>
              <a:t>προστατεύει από την ανάπτυξη άσθματος</a:t>
            </a:r>
            <a:endParaRPr lang="el-GR" altLang="el-GR" sz="2800" i="1">
              <a:solidFill>
                <a:srgbClr val="FFFF00"/>
              </a:solidFill>
            </a:endParaRPr>
          </a:p>
          <a:p>
            <a:pPr marL="609600" indent="-609600" algn="ctr" eaLnBrk="1" hangingPunct="1">
              <a:buFont typeface="Wingdings" panose="05000000000000000000" pitchFamily="2" charset="2"/>
              <a:buNone/>
              <a:defRPr/>
            </a:pPr>
            <a:r>
              <a:rPr lang="el-GR" altLang="el-GR" sz="2800" i="1">
                <a:solidFill>
                  <a:srgbClr val="FFFF00"/>
                </a:solidFill>
              </a:rPr>
              <a:t>Ηθικό δίδαγμα</a:t>
            </a:r>
            <a:r>
              <a:rPr lang="el-GR" altLang="el-GR" sz="2800"/>
              <a:t> </a:t>
            </a:r>
            <a:r>
              <a:rPr lang="en-US" altLang="el-GR" sz="2800"/>
              <a:t>: </a:t>
            </a:r>
            <a:endParaRPr lang="el-GR" altLang="el-GR" sz="2800"/>
          </a:p>
          <a:p>
            <a:pPr marL="609600" indent="-609600" eaLnBrk="1" hangingPunct="1">
              <a:buFont typeface="Wingdings" panose="05000000000000000000" pitchFamily="2" charset="2"/>
              <a:buAutoNum type="arabicPeriod"/>
              <a:defRPr/>
            </a:pPr>
            <a:r>
              <a:rPr lang="el-GR" altLang="el-GR" sz="2800"/>
              <a:t>κρατήστε τα ζώα κοντά στο σπίτι</a:t>
            </a:r>
          </a:p>
          <a:p>
            <a:pPr marL="609600" indent="-609600" eaLnBrk="1" hangingPunct="1">
              <a:buFont typeface="Wingdings" panose="05000000000000000000" pitchFamily="2" charset="2"/>
              <a:buAutoNum type="arabicPeriod"/>
              <a:defRPr/>
            </a:pPr>
            <a:r>
              <a:rPr lang="el-GR" altLang="el-GR" sz="2800"/>
              <a:t>αφήστε τα παιδιά να παίζουν έξω από το σπίτι</a:t>
            </a:r>
          </a:p>
          <a:p>
            <a:pPr marL="609600" indent="-609600" eaLnBrk="1" hangingPunct="1">
              <a:buFont typeface="Wingdings" panose="05000000000000000000" pitchFamily="2" charset="2"/>
              <a:buAutoNum type="arabicPeriod"/>
              <a:defRPr/>
            </a:pPr>
            <a:r>
              <a:rPr lang="el-GR" altLang="el-GR" sz="2800"/>
              <a:t>Περιορίστε το χρόνο που ασχολούνται με την τηλεόραση και τα παιχνίδια στον κομπιούτερ</a:t>
            </a:r>
          </a:p>
        </p:txBody>
      </p:sp>
      <p:pic>
        <p:nvPicPr>
          <p:cNvPr id="2" name="Recorded Sound">
            <a:hlinkClick r:id="" action="ppaction://media"/>
            <a:extLst>
              <a:ext uri="{FF2B5EF4-FFF2-40B4-BE49-F238E27FC236}">
                <a16:creationId xmlns:a16="http://schemas.microsoft.com/office/drawing/2014/main" id="{6CBE99A1-AD06-42EF-AA53-E1179FBBFE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249289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24447BEC-DD98-401F-B779-E85F16E1A134}"/>
              </a:ext>
            </a:extLst>
          </p:cNvPr>
          <p:cNvSpPr>
            <a:spLocks noGrp="1" noRot="1" noChangeArrowheads="1"/>
          </p:cNvSpPr>
          <p:nvPr>
            <p:ph type="title"/>
          </p:nvPr>
        </p:nvSpPr>
        <p:spPr/>
        <p:txBody>
          <a:bodyPr/>
          <a:lstStyle/>
          <a:p>
            <a:pPr eaLnBrk="1" hangingPunct="1">
              <a:defRPr/>
            </a:pPr>
            <a:r>
              <a:rPr lang="el-GR" altLang="el-GR">
                <a:solidFill>
                  <a:srgbClr val="FFFF00"/>
                </a:solidFill>
              </a:rPr>
              <a:t>Ασθμα και κύηση </a:t>
            </a:r>
          </a:p>
        </p:txBody>
      </p:sp>
      <p:sp>
        <p:nvSpPr>
          <p:cNvPr id="179203" name="Rectangle 3">
            <a:extLst>
              <a:ext uri="{FF2B5EF4-FFF2-40B4-BE49-F238E27FC236}">
                <a16:creationId xmlns:a16="http://schemas.microsoft.com/office/drawing/2014/main" id="{B7F821E3-EA22-4BD8-8FEE-01FAA8E805D2}"/>
              </a:ext>
            </a:extLst>
          </p:cNvPr>
          <p:cNvSpPr>
            <a:spLocks noGrp="1" noRot="1" noChangeArrowheads="1"/>
          </p:cNvSpPr>
          <p:nvPr>
            <p:ph type="body" idx="1"/>
          </p:nvPr>
        </p:nvSpPr>
        <p:spPr/>
        <p:txBody>
          <a:bodyPr/>
          <a:lstStyle/>
          <a:p>
            <a:pPr eaLnBrk="1" hangingPunct="1">
              <a:defRPr/>
            </a:pPr>
            <a:r>
              <a:rPr lang="el-GR" altLang="el-GR" dirty="0"/>
              <a:t>Γενικά τα φάρμακα του άσθματος δεν προκαλούν γενετικές ανωμαλίες</a:t>
            </a:r>
          </a:p>
          <a:p>
            <a:pPr eaLnBrk="1" hangingPunct="1">
              <a:defRPr/>
            </a:pPr>
            <a:r>
              <a:rPr lang="el-GR" altLang="el-GR" dirty="0"/>
              <a:t>Συνεννόηση με το</a:t>
            </a:r>
            <a:r>
              <a:rPr lang="en-US" altLang="el-GR" dirty="0"/>
              <a:t> </a:t>
            </a:r>
            <a:r>
              <a:rPr lang="el-GR" altLang="el-GR" dirty="0"/>
              <a:t>γυναικολόγο</a:t>
            </a:r>
          </a:p>
          <a:p>
            <a:pPr eaLnBrk="1" hangingPunct="1">
              <a:defRPr/>
            </a:pPr>
            <a:r>
              <a:rPr lang="el-GR" altLang="el-GR" dirty="0"/>
              <a:t>Η </a:t>
            </a:r>
            <a:r>
              <a:rPr lang="el-GR" altLang="el-GR" dirty="0" err="1"/>
              <a:t>αντι</a:t>
            </a:r>
            <a:r>
              <a:rPr lang="el-GR" altLang="el-GR" dirty="0"/>
              <a:t>-ασθματική θεραπεία πρέπει είναι πολύ συστηματική για μην πέσει το Οξυγόνο του παιδιού</a:t>
            </a:r>
          </a:p>
        </p:txBody>
      </p:sp>
      <p:pic>
        <p:nvPicPr>
          <p:cNvPr id="2" name="Recorded Sound">
            <a:hlinkClick r:id="" action="ppaction://media"/>
            <a:extLst>
              <a:ext uri="{FF2B5EF4-FFF2-40B4-BE49-F238E27FC236}">
                <a16:creationId xmlns:a16="http://schemas.microsoft.com/office/drawing/2014/main" id="{5FA0694A-0867-417A-B491-C4050A1A717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0232" y="548957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FEA26202-3F3B-478E-95CC-252FCC7579DE}"/>
              </a:ext>
            </a:extLst>
          </p:cNvPr>
          <p:cNvSpPr>
            <a:spLocks noGrp="1" noRot="1" noChangeArrowheads="1"/>
          </p:cNvSpPr>
          <p:nvPr>
            <p:ph type="title"/>
          </p:nvPr>
        </p:nvSpPr>
        <p:spPr>
          <a:xfrm>
            <a:off x="468313" y="620713"/>
            <a:ext cx="7564437" cy="1143000"/>
          </a:xfrm>
        </p:spPr>
        <p:txBody>
          <a:bodyPr/>
          <a:lstStyle/>
          <a:p>
            <a:pPr algn="l" eaLnBrk="1" hangingPunct="1">
              <a:defRPr/>
            </a:pPr>
            <a:r>
              <a:rPr lang="el-GR" altLang="el-GR" sz="4000">
                <a:solidFill>
                  <a:srgbClr val="FFFF00"/>
                </a:solidFill>
              </a:rPr>
              <a:t>Μεγάλο μέγεθος οικογένειας</a:t>
            </a:r>
            <a:r>
              <a:rPr lang="el-GR" altLang="el-GR">
                <a:solidFill>
                  <a:srgbClr val="FFFF00"/>
                </a:solidFill>
              </a:rPr>
              <a:t>     </a:t>
            </a:r>
            <a:endParaRPr lang="en-GB" altLang="el-GR">
              <a:solidFill>
                <a:srgbClr val="FFFF00"/>
              </a:solidFill>
            </a:endParaRPr>
          </a:p>
        </p:txBody>
      </p:sp>
      <p:sp>
        <p:nvSpPr>
          <p:cNvPr id="183299" name="Rectangle 3">
            <a:extLst>
              <a:ext uri="{FF2B5EF4-FFF2-40B4-BE49-F238E27FC236}">
                <a16:creationId xmlns:a16="http://schemas.microsoft.com/office/drawing/2014/main" id="{A9A9F7D5-52EF-4543-9D16-7D50859B009A}"/>
              </a:ext>
            </a:extLst>
          </p:cNvPr>
          <p:cNvSpPr>
            <a:spLocks noGrp="1" noRot="1" noChangeArrowheads="1"/>
          </p:cNvSpPr>
          <p:nvPr>
            <p:ph type="body" idx="1"/>
          </p:nvPr>
        </p:nvSpPr>
        <p:spPr>
          <a:xfrm>
            <a:off x="323850" y="1916113"/>
            <a:ext cx="8540750" cy="4422775"/>
          </a:xfrm>
        </p:spPr>
        <p:txBody>
          <a:bodyPr/>
          <a:lstStyle/>
          <a:p>
            <a:pPr eaLnBrk="1" hangingPunct="1">
              <a:lnSpc>
                <a:spcPct val="90000"/>
              </a:lnSpc>
              <a:buFont typeface="Wingdings" panose="05000000000000000000" pitchFamily="2" charset="2"/>
              <a:buNone/>
              <a:defRPr/>
            </a:pPr>
            <a:endParaRPr lang="el-GR" altLang="el-GR"/>
          </a:p>
          <a:p>
            <a:pPr eaLnBrk="1" hangingPunct="1">
              <a:lnSpc>
                <a:spcPct val="90000"/>
              </a:lnSpc>
              <a:buFont typeface="Wingdings" panose="05000000000000000000" pitchFamily="2" charset="2"/>
              <a:buNone/>
              <a:defRPr/>
            </a:pPr>
            <a:r>
              <a:rPr lang="el-GR" altLang="el-GR" sz="3600"/>
              <a:t>Η συμβίωση των νεαρότερων παιδιών με τα μεγαλύτερα αδέλφια τους (ή άλλα παιδιά στους παιδικούς σταθμούς)</a:t>
            </a:r>
          </a:p>
          <a:p>
            <a:pPr eaLnBrk="1" hangingPunct="1">
              <a:lnSpc>
                <a:spcPct val="90000"/>
              </a:lnSpc>
              <a:buFont typeface="Wingdings" panose="05000000000000000000" pitchFamily="2" charset="2"/>
              <a:buNone/>
              <a:defRPr/>
            </a:pPr>
            <a:r>
              <a:rPr lang="el-GR" altLang="el-GR" sz="3600"/>
              <a:t>               </a:t>
            </a:r>
            <a:r>
              <a:rPr lang="el-GR" altLang="el-GR" sz="3600" b="1">
                <a:solidFill>
                  <a:srgbClr val="FFFF00"/>
                </a:solidFill>
              </a:rPr>
              <a:t>προφυλάσσει τα μικρότερα παιδιά από την ανάπτυξη  άσθματος (επαφή με περισσότερα μικρόβια)</a:t>
            </a:r>
          </a:p>
          <a:p>
            <a:pPr eaLnBrk="1" hangingPunct="1">
              <a:lnSpc>
                <a:spcPct val="90000"/>
              </a:lnSpc>
              <a:buFont typeface="Wingdings" panose="05000000000000000000" pitchFamily="2" charset="2"/>
              <a:buNone/>
              <a:defRPr/>
            </a:pPr>
            <a:r>
              <a:rPr lang="el-GR" altLang="el-GR" sz="3600" b="1">
                <a:solidFill>
                  <a:srgbClr val="FFFF00"/>
                </a:solidFill>
              </a:rPr>
              <a:t>                                          </a:t>
            </a:r>
          </a:p>
          <a:p>
            <a:pPr eaLnBrk="1" hangingPunct="1">
              <a:lnSpc>
                <a:spcPct val="90000"/>
              </a:lnSpc>
              <a:buFont typeface="Wingdings" panose="05000000000000000000" pitchFamily="2" charset="2"/>
              <a:buNone/>
              <a:defRPr/>
            </a:pPr>
            <a:r>
              <a:rPr lang="el-GR" altLang="el-GR" sz="3600" b="1">
                <a:solidFill>
                  <a:srgbClr val="FFFF00"/>
                </a:solidFill>
              </a:rPr>
              <a:t>                                        </a:t>
            </a:r>
            <a:r>
              <a:rPr lang="el-GR" altLang="el-GR" sz="2400"/>
              <a:t> </a:t>
            </a:r>
            <a:endParaRPr lang="en-GB" altLang="el-GR" sz="2400"/>
          </a:p>
        </p:txBody>
      </p:sp>
      <p:sp>
        <p:nvSpPr>
          <p:cNvPr id="83972" name="Rectangle 4">
            <a:extLst>
              <a:ext uri="{FF2B5EF4-FFF2-40B4-BE49-F238E27FC236}">
                <a16:creationId xmlns:a16="http://schemas.microsoft.com/office/drawing/2014/main" id="{134EA655-1417-4F13-B8B3-CCFEF00E38E0}"/>
              </a:ext>
            </a:extLst>
          </p:cNvPr>
          <p:cNvSpPr>
            <a:spLocks noChangeArrowheads="1"/>
          </p:cNvSpPr>
          <p:nvPr/>
        </p:nvSpPr>
        <p:spPr bwMode="auto">
          <a:xfrm>
            <a:off x="7510463" y="835025"/>
            <a:ext cx="1374775" cy="13414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83973" name="Freeform 5">
            <a:extLst>
              <a:ext uri="{FF2B5EF4-FFF2-40B4-BE49-F238E27FC236}">
                <a16:creationId xmlns:a16="http://schemas.microsoft.com/office/drawing/2014/main" id="{74D36C1F-C779-4A24-9BDB-6C1B3F748B0B}"/>
              </a:ext>
            </a:extLst>
          </p:cNvPr>
          <p:cNvSpPr>
            <a:spLocks/>
          </p:cNvSpPr>
          <p:nvPr/>
        </p:nvSpPr>
        <p:spPr bwMode="auto">
          <a:xfrm>
            <a:off x="7529513" y="1760538"/>
            <a:ext cx="1336675" cy="396875"/>
          </a:xfrm>
          <a:custGeom>
            <a:avLst/>
            <a:gdLst>
              <a:gd name="T0" fmla="*/ 2147483647 w 1683"/>
              <a:gd name="T1" fmla="*/ 2147483647 h 500"/>
              <a:gd name="T2" fmla="*/ 2147483647 w 1683"/>
              <a:gd name="T3" fmla="*/ 0 h 500"/>
              <a:gd name="T4" fmla="*/ 2147483647 w 1683"/>
              <a:gd name="T5" fmla="*/ 0 h 500"/>
              <a:gd name="T6" fmla="*/ 0 w 1683"/>
              <a:gd name="T7" fmla="*/ 2147483647 h 500"/>
              <a:gd name="T8" fmla="*/ 2147483647 w 1683"/>
              <a:gd name="T9" fmla="*/ 2147483647 h 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3" h="500">
                <a:moveTo>
                  <a:pt x="1682" y="500"/>
                </a:moveTo>
                <a:lnTo>
                  <a:pt x="1683" y="0"/>
                </a:lnTo>
                <a:lnTo>
                  <a:pt x="1" y="0"/>
                </a:lnTo>
                <a:lnTo>
                  <a:pt x="0" y="500"/>
                </a:lnTo>
                <a:lnTo>
                  <a:pt x="1682" y="500"/>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74" name="Rectangle 6">
            <a:extLst>
              <a:ext uri="{FF2B5EF4-FFF2-40B4-BE49-F238E27FC236}">
                <a16:creationId xmlns:a16="http://schemas.microsoft.com/office/drawing/2014/main" id="{0F6E00A1-D797-40A6-ACFF-DE23DF6F7860}"/>
              </a:ext>
            </a:extLst>
          </p:cNvPr>
          <p:cNvSpPr>
            <a:spLocks noChangeArrowheads="1"/>
          </p:cNvSpPr>
          <p:nvPr/>
        </p:nvSpPr>
        <p:spPr bwMode="auto">
          <a:xfrm>
            <a:off x="7239000" y="838200"/>
            <a:ext cx="1335088" cy="958850"/>
          </a:xfrm>
          <a:prstGeom prst="rect">
            <a:avLst/>
          </a:prstGeom>
          <a:solidFill>
            <a:srgbClr val="3FBFB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83975" name="Freeform 7">
            <a:extLst>
              <a:ext uri="{FF2B5EF4-FFF2-40B4-BE49-F238E27FC236}">
                <a16:creationId xmlns:a16="http://schemas.microsoft.com/office/drawing/2014/main" id="{BA5979DD-A8E1-4B77-96D5-F2DEEBD260CC}"/>
              </a:ext>
            </a:extLst>
          </p:cNvPr>
          <p:cNvSpPr>
            <a:spLocks/>
          </p:cNvSpPr>
          <p:nvPr/>
        </p:nvSpPr>
        <p:spPr bwMode="auto">
          <a:xfrm>
            <a:off x="7472363" y="398463"/>
            <a:ext cx="1439862" cy="1811337"/>
          </a:xfrm>
          <a:custGeom>
            <a:avLst/>
            <a:gdLst>
              <a:gd name="T0" fmla="*/ 2147483647 w 1814"/>
              <a:gd name="T1" fmla="*/ 2147483647 h 2282"/>
              <a:gd name="T2" fmla="*/ 2147483647 w 1814"/>
              <a:gd name="T3" fmla="*/ 2147483647 h 2282"/>
              <a:gd name="T4" fmla="*/ 2147483647 w 1814"/>
              <a:gd name="T5" fmla="*/ 2147483647 h 2282"/>
              <a:gd name="T6" fmla="*/ 2147483647 w 1814"/>
              <a:gd name="T7" fmla="*/ 2147483647 h 2282"/>
              <a:gd name="T8" fmla="*/ 2147483647 w 1814"/>
              <a:gd name="T9" fmla="*/ 2147483647 h 2282"/>
              <a:gd name="T10" fmla="*/ 2147483647 w 1814"/>
              <a:gd name="T11" fmla="*/ 2147483647 h 2282"/>
              <a:gd name="T12" fmla="*/ 2147483647 w 1814"/>
              <a:gd name="T13" fmla="*/ 2147483647 h 2282"/>
              <a:gd name="T14" fmla="*/ 2147483647 w 1814"/>
              <a:gd name="T15" fmla="*/ 2147483647 h 2282"/>
              <a:gd name="T16" fmla="*/ 2147483647 w 1814"/>
              <a:gd name="T17" fmla="*/ 2147483647 h 2282"/>
              <a:gd name="T18" fmla="*/ 2147483647 w 1814"/>
              <a:gd name="T19" fmla="*/ 2147483647 h 2282"/>
              <a:gd name="T20" fmla="*/ 2147483647 w 1814"/>
              <a:gd name="T21" fmla="*/ 2147483647 h 2282"/>
              <a:gd name="T22" fmla="*/ 2147483647 w 1814"/>
              <a:gd name="T23" fmla="*/ 2147483647 h 2282"/>
              <a:gd name="T24" fmla="*/ 2147483647 w 1814"/>
              <a:gd name="T25" fmla="*/ 2147483647 h 2282"/>
              <a:gd name="T26" fmla="*/ 2147483647 w 1814"/>
              <a:gd name="T27" fmla="*/ 2147483647 h 2282"/>
              <a:gd name="T28" fmla="*/ 2147483647 w 1814"/>
              <a:gd name="T29" fmla="*/ 2147483647 h 2282"/>
              <a:gd name="T30" fmla="*/ 2147483647 w 1814"/>
              <a:gd name="T31" fmla="*/ 2147483647 h 2282"/>
              <a:gd name="T32" fmla="*/ 2147483647 w 1814"/>
              <a:gd name="T33" fmla="*/ 2147483647 h 2282"/>
              <a:gd name="T34" fmla="*/ 2147483647 w 1814"/>
              <a:gd name="T35" fmla="*/ 2147483647 h 2282"/>
              <a:gd name="T36" fmla="*/ 2147483647 w 1814"/>
              <a:gd name="T37" fmla="*/ 2147483647 h 2282"/>
              <a:gd name="T38" fmla="*/ 2147483647 w 1814"/>
              <a:gd name="T39" fmla="*/ 2147483647 h 2282"/>
              <a:gd name="T40" fmla="*/ 2147483647 w 1814"/>
              <a:gd name="T41" fmla="*/ 2147483647 h 2282"/>
              <a:gd name="T42" fmla="*/ 2147483647 w 1814"/>
              <a:gd name="T43" fmla="*/ 2147483647 h 2282"/>
              <a:gd name="T44" fmla="*/ 2147483647 w 1814"/>
              <a:gd name="T45" fmla="*/ 2147483647 h 2282"/>
              <a:gd name="T46" fmla="*/ 2147483647 w 1814"/>
              <a:gd name="T47" fmla="*/ 2147483647 h 2282"/>
              <a:gd name="T48" fmla="*/ 2147483647 w 1814"/>
              <a:gd name="T49" fmla="*/ 2147483647 h 2282"/>
              <a:gd name="T50" fmla="*/ 2147483647 w 1814"/>
              <a:gd name="T51" fmla="*/ 2147483647 h 2282"/>
              <a:gd name="T52" fmla="*/ 2147483647 w 1814"/>
              <a:gd name="T53" fmla="*/ 2147483647 h 2282"/>
              <a:gd name="T54" fmla="*/ 2147483647 w 1814"/>
              <a:gd name="T55" fmla="*/ 2147483647 h 2282"/>
              <a:gd name="T56" fmla="*/ 2147483647 w 1814"/>
              <a:gd name="T57" fmla="*/ 2147483647 h 2282"/>
              <a:gd name="T58" fmla="*/ 2147483647 w 1814"/>
              <a:gd name="T59" fmla="*/ 2147483647 h 2282"/>
              <a:gd name="T60" fmla="*/ 2147483647 w 1814"/>
              <a:gd name="T61" fmla="*/ 2147483647 h 2282"/>
              <a:gd name="T62" fmla="*/ 2147483647 w 1814"/>
              <a:gd name="T63" fmla="*/ 2147483647 h 2282"/>
              <a:gd name="T64" fmla="*/ 2147483647 w 1814"/>
              <a:gd name="T65" fmla="*/ 2147483647 h 2282"/>
              <a:gd name="T66" fmla="*/ 2147483647 w 1814"/>
              <a:gd name="T67" fmla="*/ 2147483647 h 2282"/>
              <a:gd name="T68" fmla="*/ 2147483647 w 1814"/>
              <a:gd name="T69" fmla="*/ 2147483647 h 2282"/>
              <a:gd name="T70" fmla="*/ 2147483647 w 1814"/>
              <a:gd name="T71" fmla="*/ 2147483647 h 2282"/>
              <a:gd name="T72" fmla="*/ 2147483647 w 1814"/>
              <a:gd name="T73" fmla="*/ 2147483647 h 2282"/>
              <a:gd name="T74" fmla="*/ 2147483647 w 1814"/>
              <a:gd name="T75" fmla="*/ 2147483647 h 2282"/>
              <a:gd name="T76" fmla="*/ 2147483647 w 1814"/>
              <a:gd name="T77" fmla="*/ 2147483647 h 2282"/>
              <a:gd name="T78" fmla="*/ 2147483647 w 1814"/>
              <a:gd name="T79" fmla="*/ 2147483647 h 2282"/>
              <a:gd name="T80" fmla="*/ 2147483647 w 1814"/>
              <a:gd name="T81" fmla="*/ 2147483647 h 2282"/>
              <a:gd name="T82" fmla="*/ 2147483647 w 1814"/>
              <a:gd name="T83" fmla="*/ 2147483647 h 2282"/>
              <a:gd name="T84" fmla="*/ 2147483647 w 1814"/>
              <a:gd name="T85" fmla="*/ 2147483647 h 2282"/>
              <a:gd name="T86" fmla="*/ 2147483647 w 1814"/>
              <a:gd name="T87" fmla="*/ 2147483647 h 2282"/>
              <a:gd name="T88" fmla="*/ 2147483647 w 1814"/>
              <a:gd name="T89" fmla="*/ 2147483647 h 2282"/>
              <a:gd name="T90" fmla="*/ 2147483647 w 1814"/>
              <a:gd name="T91" fmla="*/ 2147483647 h 2282"/>
              <a:gd name="T92" fmla="*/ 2147483647 w 1814"/>
              <a:gd name="T93" fmla="*/ 2147483647 h 2282"/>
              <a:gd name="T94" fmla="*/ 2147483647 w 1814"/>
              <a:gd name="T95" fmla="*/ 2147483647 h 2282"/>
              <a:gd name="T96" fmla="*/ 2147483647 w 1814"/>
              <a:gd name="T97" fmla="*/ 2147483647 h 2282"/>
              <a:gd name="T98" fmla="*/ 2147483647 w 1814"/>
              <a:gd name="T99" fmla="*/ 2147483647 h 2282"/>
              <a:gd name="T100" fmla="*/ 2147483647 w 1814"/>
              <a:gd name="T101" fmla="*/ 2147483647 h 2282"/>
              <a:gd name="T102" fmla="*/ 2147483647 w 1814"/>
              <a:gd name="T103" fmla="*/ 2147483647 h 2282"/>
              <a:gd name="T104" fmla="*/ 2147483647 w 1814"/>
              <a:gd name="T105" fmla="*/ 2147483647 h 2282"/>
              <a:gd name="T106" fmla="*/ 2147483647 w 1814"/>
              <a:gd name="T107" fmla="*/ 2147483647 h 2282"/>
              <a:gd name="T108" fmla="*/ 2147483647 w 1814"/>
              <a:gd name="T109" fmla="*/ 2147483647 h 2282"/>
              <a:gd name="T110" fmla="*/ 2147483647 w 1814"/>
              <a:gd name="T111" fmla="*/ 2147483647 h 2282"/>
              <a:gd name="T112" fmla="*/ 2147483647 w 1814"/>
              <a:gd name="T113" fmla="*/ 2147483647 h 2282"/>
              <a:gd name="T114" fmla="*/ 2147483647 w 1814"/>
              <a:gd name="T115" fmla="*/ 2147483647 h 2282"/>
              <a:gd name="T116" fmla="*/ 2147483647 w 1814"/>
              <a:gd name="T117" fmla="*/ 2147483647 h 2282"/>
              <a:gd name="T118" fmla="*/ 2147483647 w 1814"/>
              <a:gd name="T119" fmla="*/ 2147483647 h 2282"/>
              <a:gd name="T120" fmla="*/ 2147483647 w 1814"/>
              <a:gd name="T121" fmla="*/ 2147483647 h 2282"/>
              <a:gd name="T122" fmla="*/ 2147483647 w 1814"/>
              <a:gd name="T123" fmla="*/ 2147483647 h 228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14" h="2282">
                <a:moveTo>
                  <a:pt x="1212" y="20"/>
                </a:moveTo>
                <a:lnTo>
                  <a:pt x="1217" y="23"/>
                </a:lnTo>
                <a:lnTo>
                  <a:pt x="1225" y="26"/>
                </a:lnTo>
                <a:lnTo>
                  <a:pt x="1235" y="32"/>
                </a:lnTo>
                <a:lnTo>
                  <a:pt x="1245" y="39"/>
                </a:lnTo>
                <a:lnTo>
                  <a:pt x="1254" y="47"/>
                </a:lnTo>
                <a:lnTo>
                  <a:pt x="1263" y="55"/>
                </a:lnTo>
                <a:lnTo>
                  <a:pt x="1271" y="63"/>
                </a:lnTo>
                <a:lnTo>
                  <a:pt x="1277" y="71"/>
                </a:lnTo>
                <a:lnTo>
                  <a:pt x="1297" y="98"/>
                </a:lnTo>
                <a:lnTo>
                  <a:pt x="1313" y="126"/>
                </a:lnTo>
                <a:lnTo>
                  <a:pt x="1326" y="154"/>
                </a:lnTo>
                <a:lnTo>
                  <a:pt x="1336" y="185"/>
                </a:lnTo>
                <a:lnTo>
                  <a:pt x="1343" y="217"/>
                </a:lnTo>
                <a:lnTo>
                  <a:pt x="1347" y="250"/>
                </a:lnTo>
                <a:lnTo>
                  <a:pt x="1349" y="283"/>
                </a:lnTo>
                <a:lnTo>
                  <a:pt x="1347" y="318"/>
                </a:lnTo>
                <a:lnTo>
                  <a:pt x="1344" y="336"/>
                </a:lnTo>
                <a:lnTo>
                  <a:pt x="1343" y="355"/>
                </a:lnTo>
                <a:lnTo>
                  <a:pt x="1343" y="374"/>
                </a:lnTo>
                <a:lnTo>
                  <a:pt x="1343" y="394"/>
                </a:lnTo>
                <a:lnTo>
                  <a:pt x="1342" y="414"/>
                </a:lnTo>
                <a:lnTo>
                  <a:pt x="1338" y="432"/>
                </a:lnTo>
                <a:lnTo>
                  <a:pt x="1333" y="449"/>
                </a:lnTo>
                <a:lnTo>
                  <a:pt x="1321" y="464"/>
                </a:lnTo>
                <a:lnTo>
                  <a:pt x="1328" y="476"/>
                </a:lnTo>
                <a:lnTo>
                  <a:pt x="1334" y="487"/>
                </a:lnTo>
                <a:lnTo>
                  <a:pt x="1338" y="499"/>
                </a:lnTo>
                <a:lnTo>
                  <a:pt x="1341" y="511"/>
                </a:lnTo>
                <a:lnTo>
                  <a:pt x="1349" y="515"/>
                </a:lnTo>
                <a:lnTo>
                  <a:pt x="1358" y="521"/>
                </a:lnTo>
                <a:lnTo>
                  <a:pt x="1365" y="526"/>
                </a:lnTo>
                <a:lnTo>
                  <a:pt x="1373" y="533"/>
                </a:lnTo>
                <a:lnTo>
                  <a:pt x="1380" y="540"/>
                </a:lnTo>
                <a:lnTo>
                  <a:pt x="1387" y="547"/>
                </a:lnTo>
                <a:lnTo>
                  <a:pt x="1394" y="555"/>
                </a:lnTo>
                <a:lnTo>
                  <a:pt x="1399" y="562"/>
                </a:lnTo>
                <a:lnTo>
                  <a:pt x="1466" y="593"/>
                </a:lnTo>
                <a:lnTo>
                  <a:pt x="1574" y="660"/>
                </a:lnTo>
                <a:lnTo>
                  <a:pt x="1588" y="669"/>
                </a:lnTo>
                <a:lnTo>
                  <a:pt x="1601" y="678"/>
                </a:lnTo>
                <a:lnTo>
                  <a:pt x="1615" y="689"/>
                </a:lnTo>
                <a:lnTo>
                  <a:pt x="1627" y="698"/>
                </a:lnTo>
                <a:lnTo>
                  <a:pt x="1639" y="710"/>
                </a:lnTo>
                <a:lnTo>
                  <a:pt x="1650" y="721"/>
                </a:lnTo>
                <a:lnTo>
                  <a:pt x="1661" y="734"/>
                </a:lnTo>
                <a:lnTo>
                  <a:pt x="1669" y="748"/>
                </a:lnTo>
                <a:lnTo>
                  <a:pt x="1673" y="799"/>
                </a:lnTo>
                <a:lnTo>
                  <a:pt x="1749" y="1021"/>
                </a:lnTo>
                <a:lnTo>
                  <a:pt x="1759" y="1049"/>
                </a:lnTo>
                <a:lnTo>
                  <a:pt x="1769" y="1078"/>
                </a:lnTo>
                <a:lnTo>
                  <a:pt x="1779" y="1107"/>
                </a:lnTo>
                <a:lnTo>
                  <a:pt x="1789" y="1136"/>
                </a:lnTo>
                <a:lnTo>
                  <a:pt x="1797" y="1166"/>
                </a:lnTo>
                <a:lnTo>
                  <a:pt x="1804" y="1196"/>
                </a:lnTo>
                <a:lnTo>
                  <a:pt x="1809" y="1226"/>
                </a:lnTo>
                <a:lnTo>
                  <a:pt x="1814" y="1257"/>
                </a:lnTo>
                <a:lnTo>
                  <a:pt x="1812" y="1267"/>
                </a:lnTo>
                <a:lnTo>
                  <a:pt x="1808" y="1278"/>
                </a:lnTo>
                <a:lnTo>
                  <a:pt x="1804" y="1288"/>
                </a:lnTo>
                <a:lnTo>
                  <a:pt x="1798" y="1296"/>
                </a:lnTo>
                <a:lnTo>
                  <a:pt x="1792" y="1305"/>
                </a:lnTo>
                <a:lnTo>
                  <a:pt x="1785" y="1314"/>
                </a:lnTo>
                <a:lnTo>
                  <a:pt x="1779" y="1324"/>
                </a:lnTo>
                <a:lnTo>
                  <a:pt x="1774" y="1333"/>
                </a:lnTo>
                <a:lnTo>
                  <a:pt x="1671" y="1522"/>
                </a:lnTo>
                <a:lnTo>
                  <a:pt x="1661" y="1537"/>
                </a:lnTo>
                <a:lnTo>
                  <a:pt x="1650" y="1552"/>
                </a:lnTo>
                <a:lnTo>
                  <a:pt x="1638" y="1567"/>
                </a:lnTo>
                <a:lnTo>
                  <a:pt x="1625" y="1579"/>
                </a:lnTo>
                <a:lnTo>
                  <a:pt x="1612" y="1591"/>
                </a:lnTo>
                <a:lnTo>
                  <a:pt x="1597" y="1601"/>
                </a:lnTo>
                <a:lnTo>
                  <a:pt x="1581" y="1609"/>
                </a:lnTo>
                <a:lnTo>
                  <a:pt x="1565" y="1615"/>
                </a:lnTo>
                <a:lnTo>
                  <a:pt x="1567" y="1629"/>
                </a:lnTo>
                <a:lnTo>
                  <a:pt x="1566" y="1643"/>
                </a:lnTo>
                <a:lnTo>
                  <a:pt x="1564" y="1655"/>
                </a:lnTo>
                <a:lnTo>
                  <a:pt x="1557" y="1667"/>
                </a:lnTo>
                <a:lnTo>
                  <a:pt x="1547" y="1671"/>
                </a:lnTo>
                <a:lnTo>
                  <a:pt x="1542" y="1680"/>
                </a:lnTo>
                <a:lnTo>
                  <a:pt x="1541" y="1689"/>
                </a:lnTo>
                <a:lnTo>
                  <a:pt x="1542" y="1698"/>
                </a:lnTo>
                <a:lnTo>
                  <a:pt x="1543" y="1708"/>
                </a:lnTo>
                <a:lnTo>
                  <a:pt x="1542" y="1719"/>
                </a:lnTo>
                <a:lnTo>
                  <a:pt x="1539" y="1727"/>
                </a:lnTo>
                <a:lnTo>
                  <a:pt x="1531" y="1734"/>
                </a:lnTo>
                <a:lnTo>
                  <a:pt x="1531" y="1783"/>
                </a:lnTo>
                <a:lnTo>
                  <a:pt x="1754" y="1784"/>
                </a:lnTo>
                <a:lnTo>
                  <a:pt x="1754" y="2216"/>
                </a:lnTo>
                <a:lnTo>
                  <a:pt x="1455" y="2216"/>
                </a:lnTo>
                <a:lnTo>
                  <a:pt x="1442" y="2221"/>
                </a:lnTo>
                <a:lnTo>
                  <a:pt x="1430" y="2224"/>
                </a:lnTo>
                <a:lnTo>
                  <a:pt x="1419" y="2228"/>
                </a:lnTo>
                <a:lnTo>
                  <a:pt x="1407" y="2231"/>
                </a:lnTo>
                <a:lnTo>
                  <a:pt x="1397" y="2235"/>
                </a:lnTo>
                <a:lnTo>
                  <a:pt x="1385" y="2238"/>
                </a:lnTo>
                <a:lnTo>
                  <a:pt x="1375" y="2242"/>
                </a:lnTo>
                <a:lnTo>
                  <a:pt x="1365" y="2244"/>
                </a:lnTo>
                <a:lnTo>
                  <a:pt x="1353" y="2246"/>
                </a:lnTo>
                <a:lnTo>
                  <a:pt x="1343" y="2249"/>
                </a:lnTo>
                <a:lnTo>
                  <a:pt x="1331" y="2251"/>
                </a:lnTo>
                <a:lnTo>
                  <a:pt x="1320" y="2253"/>
                </a:lnTo>
                <a:lnTo>
                  <a:pt x="1308" y="2256"/>
                </a:lnTo>
                <a:lnTo>
                  <a:pt x="1296" y="2258"/>
                </a:lnTo>
                <a:lnTo>
                  <a:pt x="1283" y="2259"/>
                </a:lnTo>
                <a:lnTo>
                  <a:pt x="1269" y="2261"/>
                </a:lnTo>
                <a:lnTo>
                  <a:pt x="1081" y="2277"/>
                </a:lnTo>
                <a:lnTo>
                  <a:pt x="841" y="2282"/>
                </a:lnTo>
                <a:lnTo>
                  <a:pt x="825" y="2282"/>
                </a:lnTo>
                <a:lnTo>
                  <a:pt x="808" y="2281"/>
                </a:lnTo>
                <a:lnTo>
                  <a:pt x="792" y="2281"/>
                </a:lnTo>
                <a:lnTo>
                  <a:pt x="775" y="2280"/>
                </a:lnTo>
                <a:lnTo>
                  <a:pt x="759" y="2279"/>
                </a:lnTo>
                <a:lnTo>
                  <a:pt x="743" y="2277"/>
                </a:lnTo>
                <a:lnTo>
                  <a:pt x="727" y="2276"/>
                </a:lnTo>
                <a:lnTo>
                  <a:pt x="710" y="2275"/>
                </a:lnTo>
                <a:lnTo>
                  <a:pt x="693" y="2274"/>
                </a:lnTo>
                <a:lnTo>
                  <a:pt x="677" y="2273"/>
                </a:lnTo>
                <a:lnTo>
                  <a:pt x="661" y="2270"/>
                </a:lnTo>
                <a:lnTo>
                  <a:pt x="645" y="2269"/>
                </a:lnTo>
                <a:lnTo>
                  <a:pt x="629" y="2267"/>
                </a:lnTo>
                <a:lnTo>
                  <a:pt x="613" y="2265"/>
                </a:lnTo>
                <a:lnTo>
                  <a:pt x="596" y="2262"/>
                </a:lnTo>
                <a:lnTo>
                  <a:pt x="580" y="2260"/>
                </a:lnTo>
                <a:lnTo>
                  <a:pt x="557" y="2257"/>
                </a:lnTo>
                <a:lnTo>
                  <a:pt x="534" y="2252"/>
                </a:lnTo>
                <a:lnTo>
                  <a:pt x="512" y="2247"/>
                </a:lnTo>
                <a:lnTo>
                  <a:pt x="490" y="2243"/>
                </a:lnTo>
                <a:lnTo>
                  <a:pt x="469" y="2237"/>
                </a:lnTo>
                <a:lnTo>
                  <a:pt x="447" y="2230"/>
                </a:lnTo>
                <a:lnTo>
                  <a:pt x="425" y="2223"/>
                </a:lnTo>
                <a:lnTo>
                  <a:pt x="404" y="2216"/>
                </a:lnTo>
                <a:lnTo>
                  <a:pt x="71" y="2216"/>
                </a:lnTo>
                <a:lnTo>
                  <a:pt x="72" y="2123"/>
                </a:lnTo>
                <a:lnTo>
                  <a:pt x="63" y="2118"/>
                </a:lnTo>
                <a:lnTo>
                  <a:pt x="53" y="2113"/>
                </a:lnTo>
                <a:lnTo>
                  <a:pt x="41" y="2107"/>
                </a:lnTo>
                <a:lnTo>
                  <a:pt x="31" y="2101"/>
                </a:lnTo>
                <a:lnTo>
                  <a:pt x="22" y="2094"/>
                </a:lnTo>
                <a:lnTo>
                  <a:pt x="12" y="2086"/>
                </a:lnTo>
                <a:lnTo>
                  <a:pt x="6" y="2076"/>
                </a:lnTo>
                <a:lnTo>
                  <a:pt x="1" y="2063"/>
                </a:lnTo>
                <a:lnTo>
                  <a:pt x="0" y="2052"/>
                </a:lnTo>
                <a:lnTo>
                  <a:pt x="0" y="2041"/>
                </a:lnTo>
                <a:lnTo>
                  <a:pt x="3" y="2032"/>
                </a:lnTo>
                <a:lnTo>
                  <a:pt x="8" y="2023"/>
                </a:lnTo>
                <a:lnTo>
                  <a:pt x="14" y="2016"/>
                </a:lnTo>
                <a:lnTo>
                  <a:pt x="20" y="2009"/>
                </a:lnTo>
                <a:lnTo>
                  <a:pt x="29" y="2003"/>
                </a:lnTo>
                <a:lnTo>
                  <a:pt x="38" y="1997"/>
                </a:lnTo>
                <a:lnTo>
                  <a:pt x="75" y="1979"/>
                </a:lnTo>
                <a:lnTo>
                  <a:pt x="75" y="1826"/>
                </a:lnTo>
                <a:lnTo>
                  <a:pt x="68" y="1805"/>
                </a:lnTo>
                <a:lnTo>
                  <a:pt x="62" y="1788"/>
                </a:lnTo>
                <a:lnTo>
                  <a:pt x="57" y="1769"/>
                </a:lnTo>
                <a:lnTo>
                  <a:pt x="55" y="1749"/>
                </a:lnTo>
                <a:lnTo>
                  <a:pt x="42" y="1675"/>
                </a:lnTo>
                <a:lnTo>
                  <a:pt x="38" y="1598"/>
                </a:lnTo>
                <a:lnTo>
                  <a:pt x="42" y="1522"/>
                </a:lnTo>
                <a:lnTo>
                  <a:pt x="59" y="1450"/>
                </a:lnTo>
                <a:lnTo>
                  <a:pt x="59" y="1435"/>
                </a:lnTo>
                <a:lnTo>
                  <a:pt x="62" y="1423"/>
                </a:lnTo>
                <a:lnTo>
                  <a:pt x="67" y="1410"/>
                </a:lnTo>
                <a:lnTo>
                  <a:pt x="75" y="1398"/>
                </a:lnTo>
                <a:lnTo>
                  <a:pt x="83" y="1387"/>
                </a:lnTo>
                <a:lnTo>
                  <a:pt x="93" y="1377"/>
                </a:lnTo>
                <a:lnTo>
                  <a:pt x="103" y="1367"/>
                </a:lnTo>
                <a:lnTo>
                  <a:pt x="115" y="1358"/>
                </a:lnTo>
                <a:lnTo>
                  <a:pt x="130" y="1347"/>
                </a:lnTo>
                <a:lnTo>
                  <a:pt x="145" y="1335"/>
                </a:lnTo>
                <a:lnTo>
                  <a:pt x="160" y="1326"/>
                </a:lnTo>
                <a:lnTo>
                  <a:pt x="176" y="1316"/>
                </a:lnTo>
                <a:lnTo>
                  <a:pt x="191" y="1306"/>
                </a:lnTo>
                <a:lnTo>
                  <a:pt x="206" y="1296"/>
                </a:lnTo>
                <a:lnTo>
                  <a:pt x="221" y="1286"/>
                </a:lnTo>
                <a:lnTo>
                  <a:pt x="236" y="1273"/>
                </a:lnTo>
                <a:lnTo>
                  <a:pt x="236" y="1267"/>
                </a:lnTo>
                <a:lnTo>
                  <a:pt x="238" y="1261"/>
                </a:lnTo>
                <a:lnTo>
                  <a:pt x="239" y="1257"/>
                </a:lnTo>
                <a:lnTo>
                  <a:pt x="243" y="1251"/>
                </a:lnTo>
                <a:lnTo>
                  <a:pt x="232" y="1248"/>
                </a:lnTo>
                <a:lnTo>
                  <a:pt x="223" y="1243"/>
                </a:lnTo>
                <a:lnTo>
                  <a:pt x="215" y="1236"/>
                </a:lnTo>
                <a:lnTo>
                  <a:pt x="207" y="1228"/>
                </a:lnTo>
                <a:lnTo>
                  <a:pt x="200" y="1220"/>
                </a:lnTo>
                <a:lnTo>
                  <a:pt x="194" y="1210"/>
                </a:lnTo>
                <a:lnTo>
                  <a:pt x="190" y="1200"/>
                </a:lnTo>
                <a:lnTo>
                  <a:pt x="186" y="1190"/>
                </a:lnTo>
                <a:lnTo>
                  <a:pt x="182" y="1169"/>
                </a:lnTo>
                <a:lnTo>
                  <a:pt x="181" y="1147"/>
                </a:lnTo>
                <a:lnTo>
                  <a:pt x="181" y="1127"/>
                </a:lnTo>
                <a:lnTo>
                  <a:pt x="177" y="1106"/>
                </a:lnTo>
                <a:lnTo>
                  <a:pt x="171" y="1081"/>
                </a:lnTo>
                <a:lnTo>
                  <a:pt x="167" y="1055"/>
                </a:lnTo>
                <a:lnTo>
                  <a:pt x="164" y="1029"/>
                </a:lnTo>
                <a:lnTo>
                  <a:pt x="164" y="1002"/>
                </a:lnTo>
                <a:lnTo>
                  <a:pt x="167" y="977"/>
                </a:lnTo>
                <a:lnTo>
                  <a:pt x="174" y="952"/>
                </a:lnTo>
                <a:lnTo>
                  <a:pt x="184" y="928"/>
                </a:lnTo>
                <a:lnTo>
                  <a:pt x="199" y="907"/>
                </a:lnTo>
                <a:lnTo>
                  <a:pt x="207" y="895"/>
                </a:lnTo>
                <a:lnTo>
                  <a:pt x="216" y="887"/>
                </a:lnTo>
                <a:lnTo>
                  <a:pt x="228" y="880"/>
                </a:lnTo>
                <a:lnTo>
                  <a:pt x="239" y="873"/>
                </a:lnTo>
                <a:lnTo>
                  <a:pt x="251" y="867"/>
                </a:lnTo>
                <a:lnTo>
                  <a:pt x="264" y="862"/>
                </a:lnTo>
                <a:lnTo>
                  <a:pt x="275" y="854"/>
                </a:lnTo>
                <a:lnTo>
                  <a:pt x="285" y="843"/>
                </a:lnTo>
                <a:lnTo>
                  <a:pt x="297" y="837"/>
                </a:lnTo>
                <a:lnTo>
                  <a:pt x="308" y="833"/>
                </a:lnTo>
                <a:lnTo>
                  <a:pt x="320" y="828"/>
                </a:lnTo>
                <a:lnTo>
                  <a:pt x="332" y="824"/>
                </a:lnTo>
                <a:lnTo>
                  <a:pt x="344" y="821"/>
                </a:lnTo>
                <a:lnTo>
                  <a:pt x="356" y="818"/>
                </a:lnTo>
                <a:lnTo>
                  <a:pt x="368" y="816"/>
                </a:lnTo>
                <a:lnTo>
                  <a:pt x="381" y="814"/>
                </a:lnTo>
                <a:lnTo>
                  <a:pt x="395" y="814"/>
                </a:lnTo>
                <a:lnTo>
                  <a:pt x="408" y="814"/>
                </a:lnTo>
                <a:lnTo>
                  <a:pt x="421" y="816"/>
                </a:lnTo>
                <a:lnTo>
                  <a:pt x="435" y="818"/>
                </a:lnTo>
                <a:lnTo>
                  <a:pt x="450" y="821"/>
                </a:lnTo>
                <a:lnTo>
                  <a:pt x="465" y="826"/>
                </a:lnTo>
                <a:lnTo>
                  <a:pt x="480" y="832"/>
                </a:lnTo>
                <a:lnTo>
                  <a:pt x="496" y="839"/>
                </a:lnTo>
                <a:lnTo>
                  <a:pt x="517" y="851"/>
                </a:lnTo>
                <a:lnTo>
                  <a:pt x="533" y="867"/>
                </a:lnTo>
                <a:lnTo>
                  <a:pt x="547" y="886"/>
                </a:lnTo>
                <a:lnTo>
                  <a:pt x="557" y="905"/>
                </a:lnTo>
                <a:lnTo>
                  <a:pt x="564" y="927"/>
                </a:lnTo>
                <a:lnTo>
                  <a:pt x="569" y="950"/>
                </a:lnTo>
                <a:lnTo>
                  <a:pt x="571" y="973"/>
                </a:lnTo>
                <a:lnTo>
                  <a:pt x="571" y="998"/>
                </a:lnTo>
                <a:lnTo>
                  <a:pt x="569" y="1022"/>
                </a:lnTo>
                <a:lnTo>
                  <a:pt x="560" y="1044"/>
                </a:lnTo>
                <a:lnTo>
                  <a:pt x="553" y="1066"/>
                </a:lnTo>
                <a:lnTo>
                  <a:pt x="554" y="1087"/>
                </a:lnTo>
                <a:lnTo>
                  <a:pt x="563" y="1127"/>
                </a:lnTo>
                <a:lnTo>
                  <a:pt x="565" y="1167"/>
                </a:lnTo>
                <a:lnTo>
                  <a:pt x="558" y="1206"/>
                </a:lnTo>
                <a:lnTo>
                  <a:pt x="542" y="1242"/>
                </a:lnTo>
                <a:lnTo>
                  <a:pt x="548" y="1243"/>
                </a:lnTo>
                <a:lnTo>
                  <a:pt x="555" y="1244"/>
                </a:lnTo>
                <a:lnTo>
                  <a:pt x="561" y="1246"/>
                </a:lnTo>
                <a:lnTo>
                  <a:pt x="566" y="1249"/>
                </a:lnTo>
                <a:lnTo>
                  <a:pt x="570" y="1237"/>
                </a:lnTo>
                <a:lnTo>
                  <a:pt x="575" y="1227"/>
                </a:lnTo>
                <a:lnTo>
                  <a:pt x="580" y="1215"/>
                </a:lnTo>
                <a:lnTo>
                  <a:pt x="587" y="1205"/>
                </a:lnTo>
                <a:lnTo>
                  <a:pt x="592" y="1193"/>
                </a:lnTo>
                <a:lnTo>
                  <a:pt x="594" y="1183"/>
                </a:lnTo>
                <a:lnTo>
                  <a:pt x="594" y="1172"/>
                </a:lnTo>
                <a:lnTo>
                  <a:pt x="590" y="1160"/>
                </a:lnTo>
                <a:lnTo>
                  <a:pt x="591" y="1131"/>
                </a:lnTo>
                <a:lnTo>
                  <a:pt x="596" y="1102"/>
                </a:lnTo>
                <a:lnTo>
                  <a:pt x="606" y="1076"/>
                </a:lnTo>
                <a:lnTo>
                  <a:pt x="614" y="1048"/>
                </a:lnTo>
                <a:lnTo>
                  <a:pt x="661" y="889"/>
                </a:lnTo>
                <a:lnTo>
                  <a:pt x="697" y="769"/>
                </a:lnTo>
                <a:lnTo>
                  <a:pt x="708" y="758"/>
                </a:lnTo>
                <a:lnTo>
                  <a:pt x="720" y="746"/>
                </a:lnTo>
                <a:lnTo>
                  <a:pt x="732" y="736"/>
                </a:lnTo>
                <a:lnTo>
                  <a:pt x="745" y="726"/>
                </a:lnTo>
                <a:lnTo>
                  <a:pt x="758" y="715"/>
                </a:lnTo>
                <a:lnTo>
                  <a:pt x="770" y="706"/>
                </a:lnTo>
                <a:lnTo>
                  <a:pt x="784" y="697"/>
                </a:lnTo>
                <a:lnTo>
                  <a:pt x="798" y="688"/>
                </a:lnTo>
                <a:lnTo>
                  <a:pt x="812" y="680"/>
                </a:lnTo>
                <a:lnTo>
                  <a:pt x="826" y="672"/>
                </a:lnTo>
                <a:lnTo>
                  <a:pt x="839" y="664"/>
                </a:lnTo>
                <a:lnTo>
                  <a:pt x="853" y="657"/>
                </a:lnTo>
                <a:lnTo>
                  <a:pt x="867" y="649"/>
                </a:lnTo>
                <a:lnTo>
                  <a:pt x="882" y="643"/>
                </a:lnTo>
                <a:lnTo>
                  <a:pt x="896" y="636"/>
                </a:lnTo>
                <a:lnTo>
                  <a:pt x="911" y="630"/>
                </a:lnTo>
                <a:lnTo>
                  <a:pt x="881" y="604"/>
                </a:lnTo>
                <a:lnTo>
                  <a:pt x="864" y="573"/>
                </a:lnTo>
                <a:lnTo>
                  <a:pt x="856" y="539"/>
                </a:lnTo>
                <a:lnTo>
                  <a:pt x="854" y="502"/>
                </a:lnTo>
                <a:lnTo>
                  <a:pt x="854" y="464"/>
                </a:lnTo>
                <a:lnTo>
                  <a:pt x="853" y="427"/>
                </a:lnTo>
                <a:lnTo>
                  <a:pt x="848" y="392"/>
                </a:lnTo>
                <a:lnTo>
                  <a:pt x="834" y="359"/>
                </a:lnTo>
                <a:lnTo>
                  <a:pt x="827" y="323"/>
                </a:lnTo>
                <a:lnTo>
                  <a:pt x="828" y="285"/>
                </a:lnTo>
                <a:lnTo>
                  <a:pt x="835" y="249"/>
                </a:lnTo>
                <a:lnTo>
                  <a:pt x="843" y="214"/>
                </a:lnTo>
                <a:lnTo>
                  <a:pt x="831" y="191"/>
                </a:lnTo>
                <a:lnTo>
                  <a:pt x="828" y="166"/>
                </a:lnTo>
                <a:lnTo>
                  <a:pt x="831" y="141"/>
                </a:lnTo>
                <a:lnTo>
                  <a:pt x="839" y="119"/>
                </a:lnTo>
                <a:lnTo>
                  <a:pt x="854" y="103"/>
                </a:lnTo>
                <a:lnTo>
                  <a:pt x="869" y="88"/>
                </a:lnTo>
                <a:lnTo>
                  <a:pt x="886" y="75"/>
                </a:lnTo>
                <a:lnTo>
                  <a:pt x="902" y="63"/>
                </a:lnTo>
                <a:lnTo>
                  <a:pt x="919" y="53"/>
                </a:lnTo>
                <a:lnTo>
                  <a:pt x="936" y="44"/>
                </a:lnTo>
                <a:lnTo>
                  <a:pt x="954" y="36"/>
                </a:lnTo>
                <a:lnTo>
                  <a:pt x="972" y="29"/>
                </a:lnTo>
                <a:lnTo>
                  <a:pt x="988" y="23"/>
                </a:lnTo>
                <a:lnTo>
                  <a:pt x="1005" y="18"/>
                </a:lnTo>
                <a:lnTo>
                  <a:pt x="1023" y="14"/>
                </a:lnTo>
                <a:lnTo>
                  <a:pt x="1041" y="10"/>
                </a:lnTo>
                <a:lnTo>
                  <a:pt x="1060" y="7"/>
                </a:lnTo>
                <a:lnTo>
                  <a:pt x="1078" y="5"/>
                </a:lnTo>
                <a:lnTo>
                  <a:pt x="1098" y="2"/>
                </a:lnTo>
                <a:lnTo>
                  <a:pt x="1117" y="0"/>
                </a:lnTo>
                <a:lnTo>
                  <a:pt x="1130" y="0"/>
                </a:lnTo>
                <a:lnTo>
                  <a:pt x="1142" y="1"/>
                </a:lnTo>
                <a:lnTo>
                  <a:pt x="1154" y="2"/>
                </a:lnTo>
                <a:lnTo>
                  <a:pt x="1167" y="5"/>
                </a:lnTo>
                <a:lnTo>
                  <a:pt x="1178" y="8"/>
                </a:lnTo>
                <a:lnTo>
                  <a:pt x="1190" y="12"/>
                </a:lnTo>
                <a:lnTo>
                  <a:pt x="1200" y="15"/>
                </a:lnTo>
                <a:lnTo>
                  <a:pt x="1212"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76" name="Freeform 8">
            <a:extLst>
              <a:ext uri="{FF2B5EF4-FFF2-40B4-BE49-F238E27FC236}">
                <a16:creationId xmlns:a16="http://schemas.microsoft.com/office/drawing/2014/main" id="{B59DE241-AC03-4285-B560-ACBD5D103E18}"/>
              </a:ext>
            </a:extLst>
          </p:cNvPr>
          <p:cNvSpPr>
            <a:spLocks/>
          </p:cNvSpPr>
          <p:nvPr/>
        </p:nvSpPr>
        <p:spPr bwMode="auto">
          <a:xfrm>
            <a:off x="8145463" y="508000"/>
            <a:ext cx="379412" cy="561975"/>
          </a:xfrm>
          <a:custGeom>
            <a:avLst/>
            <a:gdLst>
              <a:gd name="T0" fmla="*/ 2147483647 w 478"/>
              <a:gd name="T1" fmla="*/ 2147483647 h 708"/>
              <a:gd name="T2" fmla="*/ 2147483647 w 478"/>
              <a:gd name="T3" fmla="*/ 2147483647 h 708"/>
              <a:gd name="T4" fmla="*/ 2147483647 w 478"/>
              <a:gd name="T5" fmla="*/ 2147483647 h 708"/>
              <a:gd name="T6" fmla="*/ 2147483647 w 478"/>
              <a:gd name="T7" fmla="*/ 2147483647 h 708"/>
              <a:gd name="T8" fmla="*/ 2147483647 w 478"/>
              <a:gd name="T9" fmla="*/ 2147483647 h 708"/>
              <a:gd name="T10" fmla="*/ 2147483647 w 478"/>
              <a:gd name="T11" fmla="*/ 2147483647 h 708"/>
              <a:gd name="T12" fmla="*/ 2147483647 w 478"/>
              <a:gd name="T13" fmla="*/ 2147483647 h 708"/>
              <a:gd name="T14" fmla="*/ 2147483647 w 478"/>
              <a:gd name="T15" fmla="*/ 2147483647 h 708"/>
              <a:gd name="T16" fmla="*/ 2147483647 w 478"/>
              <a:gd name="T17" fmla="*/ 2147483647 h 708"/>
              <a:gd name="T18" fmla="*/ 2147483647 w 478"/>
              <a:gd name="T19" fmla="*/ 2147483647 h 708"/>
              <a:gd name="T20" fmla="*/ 2147483647 w 478"/>
              <a:gd name="T21" fmla="*/ 2147483647 h 708"/>
              <a:gd name="T22" fmla="*/ 2147483647 w 478"/>
              <a:gd name="T23" fmla="*/ 2147483647 h 708"/>
              <a:gd name="T24" fmla="*/ 2147483647 w 478"/>
              <a:gd name="T25" fmla="*/ 2147483647 h 708"/>
              <a:gd name="T26" fmla="*/ 2147483647 w 478"/>
              <a:gd name="T27" fmla="*/ 2147483647 h 708"/>
              <a:gd name="T28" fmla="*/ 2147483647 w 478"/>
              <a:gd name="T29" fmla="*/ 2147483647 h 708"/>
              <a:gd name="T30" fmla="*/ 2147483647 w 478"/>
              <a:gd name="T31" fmla="*/ 2147483647 h 708"/>
              <a:gd name="T32" fmla="*/ 2147483647 w 478"/>
              <a:gd name="T33" fmla="*/ 2147483647 h 708"/>
              <a:gd name="T34" fmla="*/ 2147483647 w 478"/>
              <a:gd name="T35" fmla="*/ 2147483647 h 708"/>
              <a:gd name="T36" fmla="*/ 2147483647 w 478"/>
              <a:gd name="T37" fmla="*/ 2147483647 h 708"/>
              <a:gd name="T38" fmla="*/ 2147483647 w 478"/>
              <a:gd name="T39" fmla="*/ 2147483647 h 708"/>
              <a:gd name="T40" fmla="*/ 2147483647 w 478"/>
              <a:gd name="T41" fmla="*/ 2147483647 h 708"/>
              <a:gd name="T42" fmla="*/ 2147483647 w 478"/>
              <a:gd name="T43" fmla="*/ 2147483647 h 708"/>
              <a:gd name="T44" fmla="*/ 2147483647 w 478"/>
              <a:gd name="T45" fmla="*/ 2147483647 h 708"/>
              <a:gd name="T46" fmla="*/ 2147483647 w 478"/>
              <a:gd name="T47" fmla="*/ 2147483647 h 708"/>
              <a:gd name="T48" fmla="*/ 2147483647 w 478"/>
              <a:gd name="T49" fmla="*/ 2147483647 h 708"/>
              <a:gd name="T50" fmla="*/ 2147483647 w 478"/>
              <a:gd name="T51" fmla="*/ 2147483647 h 708"/>
              <a:gd name="T52" fmla="*/ 2147483647 w 478"/>
              <a:gd name="T53" fmla="*/ 2147483647 h 708"/>
              <a:gd name="T54" fmla="*/ 2147483647 w 478"/>
              <a:gd name="T55" fmla="*/ 2147483647 h 708"/>
              <a:gd name="T56" fmla="*/ 2147483647 w 478"/>
              <a:gd name="T57" fmla="*/ 2147483647 h 708"/>
              <a:gd name="T58" fmla="*/ 2147483647 w 478"/>
              <a:gd name="T59" fmla="*/ 2147483647 h 708"/>
              <a:gd name="T60" fmla="*/ 2147483647 w 478"/>
              <a:gd name="T61" fmla="*/ 2147483647 h 708"/>
              <a:gd name="T62" fmla="*/ 2147483647 w 478"/>
              <a:gd name="T63" fmla="*/ 2147483647 h 708"/>
              <a:gd name="T64" fmla="*/ 2147483647 w 478"/>
              <a:gd name="T65" fmla="*/ 2147483647 h 708"/>
              <a:gd name="T66" fmla="*/ 2147483647 w 478"/>
              <a:gd name="T67" fmla="*/ 2147483647 h 708"/>
              <a:gd name="T68" fmla="*/ 2147483647 w 478"/>
              <a:gd name="T69" fmla="*/ 2147483647 h 708"/>
              <a:gd name="T70" fmla="*/ 2147483647 w 478"/>
              <a:gd name="T71" fmla="*/ 2147483647 h 708"/>
              <a:gd name="T72" fmla="*/ 2147483647 w 478"/>
              <a:gd name="T73" fmla="*/ 2147483647 h 708"/>
              <a:gd name="T74" fmla="*/ 2147483647 w 478"/>
              <a:gd name="T75" fmla="*/ 2147483647 h 708"/>
              <a:gd name="T76" fmla="*/ 2147483647 w 478"/>
              <a:gd name="T77" fmla="*/ 2147483647 h 708"/>
              <a:gd name="T78" fmla="*/ 2147483647 w 478"/>
              <a:gd name="T79" fmla="*/ 2147483647 h 708"/>
              <a:gd name="T80" fmla="*/ 2147483647 w 478"/>
              <a:gd name="T81" fmla="*/ 2147483647 h 708"/>
              <a:gd name="T82" fmla="*/ 2147483647 w 478"/>
              <a:gd name="T83" fmla="*/ 2147483647 h 708"/>
              <a:gd name="T84" fmla="*/ 2147483647 w 478"/>
              <a:gd name="T85" fmla="*/ 2147483647 h 708"/>
              <a:gd name="T86" fmla="*/ 2147483647 w 478"/>
              <a:gd name="T87" fmla="*/ 2147483647 h 708"/>
              <a:gd name="T88" fmla="*/ 2147483647 w 478"/>
              <a:gd name="T89" fmla="*/ 2147483647 h 708"/>
              <a:gd name="T90" fmla="*/ 2147483647 w 478"/>
              <a:gd name="T91" fmla="*/ 2147483647 h 708"/>
              <a:gd name="T92" fmla="*/ 2147483647 w 478"/>
              <a:gd name="T93" fmla="*/ 2147483647 h 708"/>
              <a:gd name="T94" fmla="*/ 2147483647 w 478"/>
              <a:gd name="T95" fmla="*/ 2147483647 h 708"/>
              <a:gd name="T96" fmla="*/ 2147483647 w 478"/>
              <a:gd name="T97" fmla="*/ 2147483647 h 708"/>
              <a:gd name="T98" fmla="*/ 2147483647 w 478"/>
              <a:gd name="T99" fmla="*/ 2147483647 h 708"/>
              <a:gd name="T100" fmla="*/ 2147483647 w 478"/>
              <a:gd name="T101" fmla="*/ 2147483647 h 708"/>
              <a:gd name="T102" fmla="*/ 2147483647 w 478"/>
              <a:gd name="T103" fmla="*/ 2147483647 h 708"/>
              <a:gd name="T104" fmla="*/ 2147483647 w 478"/>
              <a:gd name="T105" fmla="*/ 2147483647 h 708"/>
              <a:gd name="T106" fmla="*/ 2147483647 w 478"/>
              <a:gd name="T107" fmla="*/ 2147483647 h 708"/>
              <a:gd name="T108" fmla="*/ 2147483647 w 478"/>
              <a:gd name="T109" fmla="*/ 2147483647 h 708"/>
              <a:gd name="T110" fmla="*/ 2147483647 w 478"/>
              <a:gd name="T111" fmla="*/ 2147483647 h 708"/>
              <a:gd name="T112" fmla="*/ 2147483647 w 478"/>
              <a:gd name="T113" fmla="*/ 2147483647 h 708"/>
              <a:gd name="T114" fmla="*/ 2147483647 w 478"/>
              <a:gd name="T115" fmla="*/ 2147483647 h 7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78" h="708">
                <a:moveTo>
                  <a:pt x="369" y="61"/>
                </a:moveTo>
                <a:lnTo>
                  <a:pt x="365" y="80"/>
                </a:lnTo>
                <a:lnTo>
                  <a:pt x="365" y="96"/>
                </a:lnTo>
                <a:lnTo>
                  <a:pt x="367" y="113"/>
                </a:lnTo>
                <a:lnTo>
                  <a:pt x="371" y="128"/>
                </a:lnTo>
                <a:lnTo>
                  <a:pt x="376" y="144"/>
                </a:lnTo>
                <a:lnTo>
                  <a:pt x="382" y="159"/>
                </a:lnTo>
                <a:lnTo>
                  <a:pt x="388" y="175"/>
                </a:lnTo>
                <a:lnTo>
                  <a:pt x="391" y="191"/>
                </a:lnTo>
                <a:lnTo>
                  <a:pt x="396" y="196"/>
                </a:lnTo>
                <a:lnTo>
                  <a:pt x="403" y="200"/>
                </a:lnTo>
                <a:lnTo>
                  <a:pt x="409" y="202"/>
                </a:lnTo>
                <a:lnTo>
                  <a:pt x="416" y="201"/>
                </a:lnTo>
                <a:lnTo>
                  <a:pt x="424" y="185"/>
                </a:lnTo>
                <a:lnTo>
                  <a:pt x="427" y="166"/>
                </a:lnTo>
                <a:lnTo>
                  <a:pt x="434" y="148"/>
                </a:lnTo>
                <a:lnTo>
                  <a:pt x="449" y="134"/>
                </a:lnTo>
                <a:lnTo>
                  <a:pt x="458" y="134"/>
                </a:lnTo>
                <a:lnTo>
                  <a:pt x="465" y="138"/>
                </a:lnTo>
                <a:lnTo>
                  <a:pt x="470" y="145"/>
                </a:lnTo>
                <a:lnTo>
                  <a:pt x="473" y="153"/>
                </a:lnTo>
                <a:lnTo>
                  <a:pt x="473" y="188"/>
                </a:lnTo>
                <a:lnTo>
                  <a:pt x="475" y="223"/>
                </a:lnTo>
                <a:lnTo>
                  <a:pt x="478" y="258"/>
                </a:lnTo>
                <a:lnTo>
                  <a:pt x="474" y="293"/>
                </a:lnTo>
                <a:lnTo>
                  <a:pt x="470" y="300"/>
                </a:lnTo>
                <a:lnTo>
                  <a:pt x="464" y="303"/>
                </a:lnTo>
                <a:lnTo>
                  <a:pt x="457" y="305"/>
                </a:lnTo>
                <a:lnTo>
                  <a:pt x="449" y="307"/>
                </a:lnTo>
                <a:lnTo>
                  <a:pt x="440" y="307"/>
                </a:lnTo>
                <a:lnTo>
                  <a:pt x="432" y="301"/>
                </a:lnTo>
                <a:lnTo>
                  <a:pt x="425" y="299"/>
                </a:lnTo>
                <a:lnTo>
                  <a:pt x="421" y="307"/>
                </a:lnTo>
                <a:lnTo>
                  <a:pt x="431" y="317"/>
                </a:lnTo>
                <a:lnTo>
                  <a:pt x="440" y="326"/>
                </a:lnTo>
                <a:lnTo>
                  <a:pt x="445" y="337"/>
                </a:lnTo>
                <a:lnTo>
                  <a:pt x="445" y="350"/>
                </a:lnTo>
                <a:lnTo>
                  <a:pt x="443" y="377"/>
                </a:lnTo>
                <a:lnTo>
                  <a:pt x="437" y="401"/>
                </a:lnTo>
                <a:lnTo>
                  <a:pt x="427" y="423"/>
                </a:lnTo>
                <a:lnTo>
                  <a:pt x="413" y="444"/>
                </a:lnTo>
                <a:lnTo>
                  <a:pt x="280" y="611"/>
                </a:lnTo>
                <a:lnTo>
                  <a:pt x="274" y="628"/>
                </a:lnTo>
                <a:lnTo>
                  <a:pt x="273" y="646"/>
                </a:lnTo>
                <a:lnTo>
                  <a:pt x="276" y="664"/>
                </a:lnTo>
                <a:lnTo>
                  <a:pt x="278" y="682"/>
                </a:lnTo>
                <a:lnTo>
                  <a:pt x="275" y="708"/>
                </a:lnTo>
                <a:lnTo>
                  <a:pt x="276" y="690"/>
                </a:lnTo>
                <a:lnTo>
                  <a:pt x="274" y="674"/>
                </a:lnTo>
                <a:lnTo>
                  <a:pt x="269" y="658"/>
                </a:lnTo>
                <a:lnTo>
                  <a:pt x="263" y="643"/>
                </a:lnTo>
                <a:lnTo>
                  <a:pt x="257" y="629"/>
                </a:lnTo>
                <a:lnTo>
                  <a:pt x="250" y="614"/>
                </a:lnTo>
                <a:lnTo>
                  <a:pt x="243" y="600"/>
                </a:lnTo>
                <a:lnTo>
                  <a:pt x="237" y="585"/>
                </a:lnTo>
                <a:lnTo>
                  <a:pt x="250" y="583"/>
                </a:lnTo>
                <a:lnTo>
                  <a:pt x="262" y="579"/>
                </a:lnTo>
                <a:lnTo>
                  <a:pt x="274" y="572"/>
                </a:lnTo>
                <a:lnTo>
                  <a:pt x="284" y="564"/>
                </a:lnTo>
                <a:lnTo>
                  <a:pt x="295" y="554"/>
                </a:lnTo>
                <a:lnTo>
                  <a:pt x="303" y="543"/>
                </a:lnTo>
                <a:lnTo>
                  <a:pt x="311" y="531"/>
                </a:lnTo>
                <a:lnTo>
                  <a:pt x="316" y="520"/>
                </a:lnTo>
                <a:lnTo>
                  <a:pt x="338" y="501"/>
                </a:lnTo>
                <a:lnTo>
                  <a:pt x="359" y="483"/>
                </a:lnTo>
                <a:lnTo>
                  <a:pt x="379" y="462"/>
                </a:lnTo>
                <a:lnTo>
                  <a:pt x="396" y="440"/>
                </a:lnTo>
                <a:lnTo>
                  <a:pt x="411" y="417"/>
                </a:lnTo>
                <a:lnTo>
                  <a:pt x="421" y="393"/>
                </a:lnTo>
                <a:lnTo>
                  <a:pt x="427" y="365"/>
                </a:lnTo>
                <a:lnTo>
                  <a:pt x="428" y="337"/>
                </a:lnTo>
                <a:lnTo>
                  <a:pt x="424" y="332"/>
                </a:lnTo>
                <a:lnTo>
                  <a:pt x="420" y="326"/>
                </a:lnTo>
                <a:lnTo>
                  <a:pt x="417" y="323"/>
                </a:lnTo>
                <a:lnTo>
                  <a:pt x="411" y="326"/>
                </a:lnTo>
                <a:lnTo>
                  <a:pt x="407" y="349"/>
                </a:lnTo>
                <a:lnTo>
                  <a:pt x="403" y="371"/>
                </a:lnTo>
                <a:lnTo>
                  <a:pt x="396" y="393"/>
                </a:lnTo>
                <a:lnTo>
                  <a:pt x="387" y="413"/>
                </a:lnTo>
                <a:lnTo>
                  <a:pt x="375" y="432"/>
                </a:lnTo>
                <a:lnTo>
                  <a:pt x="361" y="451"/>
                </a:lnTo>
                <a:lnTo>
                  <a:pt x="345" y="467"/>
                </a:lnTo>
                <a:lnTo>
                  <a:pt x="325" y="482"/>
                </a:lnTo>
                <a:lnTo>
                  <a:pt x="311" y="498"/>
                </a:lnTo>
                <a:lnTo>
                  <a:pt x="296" y="515"/>
                </a:lnTo>
                <a:lnTo>
                  <a:pt x="281" y="532"/>
                </a:lnTo>
                <a:lnTo>
                  <a:pt x="263" y="546"/>
                </a:lnTo>
                <a:lnTo>
                  <a:pt x="246" y="558"/>
                </a:lnTo>
                <a:lnTo>
                  <a:pt x="227" y="566"/>
                </a:lnTo>
                <a:lnTo>
                  <a:pt x="205" y="568"/>
                </a:lnTo>
                <a:lnTo>
                  <a:pt x="181" y="565"/>
                </a:lnTo>
                <a:lnTo>
                  <a:pt x="163" y="559"/>
                </a:lnTo>
                <a:lnTo>
                  <a:pt x="148" y="549"/>
                </a:lnTo>
                <a:lnTo>
                  <a:pt x="134" y="537"/>
                </a:lnTo>
                <a:lnTo>
                  <a:pt x="123" y="523"/>
                </a:lnTo>
                <a:lnTo>
                  <a:pt x="110" y="508"/>
                </a:lnTo>
                <a:lnTo>
                  <a:pt x="99" y="494"/>
                </a:lnTo>
                <a:lnTo>
                  <a:pt x="86" y="481"/>
                </a:lnTo>
                <a:lnTo>
                  <a:pt x="71" y="468"/>
                </a:lnTo>
                <a:lnTo>
                  <a:pt x="57" y="451"/>
                </a:lnTo>
                <a:lnTo>
                  <a:pt x="48" y="432"/>
                </a:lnTo>
                <a:lnTo>
                  <a:pt x="41" y="411"/>
                </a:lnTo>
                <a:lnTo>
                  <a:pt x="37" y="391"/>
                </a:lnTo>
                <a:lnTo>
                  <a:pt x="33" y="369"/>
                </a:lnTo>
                <a:lnTo>
                  <a:pt x="31" y="347"/>
                </a:lnTo>
                <a:lnTo>
                  <a:pt x="30" y="324"/>
                </a:lnTo>
                <a:lnTo>
                  <a:pt x="29" y="301"/>
                </a:lnTo>
                <a:lnTo>
                  <a:pt x="35" y="307"/>
                </a:lnTo>
                <a:lnTo>
                  <a:pt x="43" y="311"/>
                </a:lnTo>
                <a:lnTo>
                  <a:pt x="53" y="315"/>
                </a:lnTo>
                <a:lnTo>
                  <a:pt x="62" y="317"/>
                </a:lnTo>
                <a:lnTo>
                  <a:pt x="71" y="318"/>
                </a:lnTo>
                <a:lnTo>
                  <a:pt x="80" y="318"/>
                </a:lnTo>
                <a:lnTo>
                  <a:pt x="90" y="317"/>
                </a:lnTo>
                <a:lnTo>
                  <a:pt x="99" y="314"/>
                </a:lnTo>
                <a:lnTo>
                  <a:pt x="103" y="310"/>
                </a:lnTo>
                <a:lnTo>
                  <a:pt x="108" y="305"/>
                </a:lnTo>
                <a:lnTo>
                  <a:pt x="111" y="301"/>
                </a:lnTo>
                <a:lnTo>
                  <a:pt x="113" y="295"/>
                </a:lnTo>
                <a:lnTo>
                  <a:pt x="108" y="292"/>
                </a:lnTo>
                <a:lnTo>
                  <a:pt x="103" y="291"/>
                </a:lnTo>
                <a:lnTo>
                  <a:pt x="99" y="291"/>
                </a:lnTo>
                <a:lnTo>
                  <a:pt x="93" y="292"/>
                </a:lnTo>
                <a:lnTo>
                  <a:pt x="87" y="293"/>
                </a:lnTo>
                <a:lnTo>
                  <a:pt x="81" y="295"/>
                </a:lnTo>
                <a:lnTo>
                  <a:pt x="76" y="295"/>
                </a:lnTo>
                <a:lnTo>
                  <a:pt x="70" y="295"/>
                </a:lnTo>
                <a:lnTo>
                  <a:pt x="26" y="292"/>
                </a:lnTo>
                <a:lnTo>
                  <a:pt x="26" y="284"/>
                </a:lnTo>
                <a:lnTo>
                  <a:pt x="23" y="276"/>
                </a:lnTo>
                <a:lnTo>
                  <a:pt x="18" y="267"/>
                </a:lnTo>
                <a:lnTo>
                  <a:pt x="16" y="259"/>
                </a:lnTo>
                <a:lnTo>
                  <a:pt x="27" y="254"/>
                </a:lnTo>
                <a:lnTo>
                  <a:pt x="40" y="251"/>
                </a:lnTo>
                <a:lnTo>
                  <a:pt x="53" y="250"/>
                </a:lnTo>
                <a:lnTo>
                  <a:pt x="67" y="250"/>
                </a:lnTo>
                <a:lnTo>
                  <a:pt x="80" y="251"/>
                </a:lnTo>
                <a:lnTo>
                  <a:pt x="93" y="251"/>
                </a:lnTo>
                <a:lnTo>
                  <a:pt x="106" y="251"/>
                </a:lnTo>
                <a:lnTo>
                  <a:pt x="118" y="248"/>
                </a:lnTo>
                <a:lnTo>
                  <a:pt x="117" y="240"/>
                </a:lnTo>
                <a:lnTo>
                  <a:pt x="113" y="232"/>
                </a:lnTo>
                <a:lnTo>
                  <a:pt x="107" y="226"/>
                </a:lnTo>
                <a:lnTo>
                  <a:pt x="100" y="221"/>
                </a:lnTo>
                <a:lnTo>
                  <a:pt x="88" y="219"/>
                </a:lnTo>
                <a:lnTo>
                  <a:pt x="77" y="218"/>
                </a:lnTo>
                <a:lnTo>
                  <a:pt x="64" y="218"/>
                </a:lnTo>
                <a:lnTo>
                  <a:pt x="53" y="219"/>
                </a:lnTo>
                <a:lnTo>
                  <a:pt x="40" y="220"/>
                </a:lnTo>
                <a:lnTo>
                  <a:pt x="30" y="224"/>
                </a:lnTo>
                <a:lnTo>
                  <a:pt x="18" y="228"/>
                </a:lnTo>
                <a:lnTo>
                  <a:pt x="9" y="234"/>
                </a:lnTo>
                <a:lnTo>
                  <a:pt x="1" y="197"/>
                </a:lnTo>
                <a:lnTo>
                  <a:pt x="0" y="157"/>
                </a:lnTo>
                <a:lnTo>
                  <a:pt x="5" y="119"/>
                </a:lnTo>
                <a:lnTo>
                  <a:pt x="20" y="84"/>
                </a:lnTo>
                <a:lnTo>
                  <a:pt x="38" y="73"/>
                </a:lnTo>
                <a:lnTo>
                  <a:pt x="56" y="66"/>
                </a:lnTo>
                <a:lnTo>
                  <a:pt x="76" y="62"/>
                </a:lnTo>
                <a:lnTo>
                  <a:pt x="98" y="61"/>
                </a:lnTo>
                <a:lnTo>
                  <a:pt x="118" y="61"/>
                </a:lnTo>
                <a:lnTo>
                  <a:pt x="140" y="61"/>
                </a:lnTo>
                <a:lnTo>
                  <a:pt x="161" y="59"/>
                </a:lnTo>
                <a:lnTo>
                  <a:pt x="181" y="53"/>
                </a:lnTo>
                <a:lnTo>
                  <a:pt x="201" y="51"/>
                </a:lnTo>
                <a:lnTo>
                  <a:pt x="222" y="47"/>
                </a:lnTo>
                <a:lnTo>
                  <a:pt x="243" y="43"/>
                </a:lnTo>
                <a:lnTo>
                  <a:pt x="262" y="37"/>
                </a:lnTo>
                <a:lnTo>
                  <a:pt x="282" y="29"/>
                </a:lnTo>
                <a:lnTo>
                  <a:pt x="300" y="21"/>
                </a:lnTo>
                <a:lnTo>
                  <a:pt x="319" y="12"/>
                </a:lnTo>
                <a:lnTo>
                  <a:pt x="336" y="0"/>
                </a:lnTo>
                <a:lnTo>
                  <a:pt x="351" y="11"/>
                </a:lnTo>
                <a:lnTo>
                  <a:pt x="360" y="27"/>
                </a:lnTo>
                <a:lnTo>
                  <a:pt x="365" y="44"/>
                </a:lnTo>
                <a:lnTo>
                  <a:pt x="369" y="61"/>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77" name="Freeform 9">
            <a:extLst>
              <a:ext uri="{FF2B5EF4-FFF2-40B4-BE49-F238E27FC236}">
                <a16:creationId xmlns:a16="http://schemas.microsoft.com/office/drawing/2014/main" id="{3E04961A-CEDA-43F1-99FF-009DB9ECFCED}"/>
              </a:ext>
            </a:extLst>
          </p:cNvPr>
          <p:cNvSpPr>
            <a:spLocks/>
          </p:cNvSpPr>
          <p:nvPr/>
        </p:nvSpPr>
        <p:spPr bwMode="auto">
          <a:xfrm>
            <a:off x="8489950" y="636588"/>
            <a:ext cx="23813" cy="82550"/>
          </a:xfrm>
          <a:custGeom>
            <a:avLst/>
            <a:gdLst>
              <a:gd name="T0" fmla="*/ 2147483647 w 29"/>
              <a:gd name="T1" fmla="*/ 2147483647 h 104"/>
              <a:gd name="T2" fmla="*/ 2147483647 w 29"/>
              <a:gd name="T3" fmla="*/ 2147483647 h 104"/>
              <a:gd name="T4" fmla="*/ 2147483647 w 29"/>
              <a:gd name="T5" fmla="*/ 2147483647 h 104"/>
              <a:gd name="T6" fmla="*/ 2147483647 w 29"/>
              <a:gd name="T7" fmla="*/ 2147483647 h 104"/>
              <a:gd name="T8" fmla="*/ 2147483647 w 29"/>
              <a:gd name="T9" fmla="*/ 2147483647 h 104"/>
              <a:gd name="T10" fmla="*/ 2147483647 w 29"/>
              <a:gd name="T11" fmla="*/ 2147483647 h 104"/>
              <a:gd name="T12" fmla="*/ 2147483647 w 29"/>
              <a:gd name="T13" fmla="*/ 2147483647 h 104"/>
              <a:gd name="T14" fmla="*/ 2147483647 w 29"/>
              <a:gd name="T15" fmla="*/ 2147483647 h 104"/>
              <a:gd name="T16" fmla="*/ 2147483647 w 29"/>
              <a:gd name="T17" fmla="*/ 2147483647 h 104"/>
              <a:gd name="T18" fmla="*/ 2147483647 w 29"/>
              <a:gd name="T19" fmla="*/ 2147483647 h 104"/>
              <a:gd name="T20" fmla="*/ 2147483647 w 29"/>
              <a:gd name="T21" fmla="*/ 2147483647 h 104"/>
              <a:gd name="T22" fmla="*/ 2147483647 w 29"/>
              <a:gd name="T23" fmla="*/ 2147483647 h 104"/>
              <a:gd name="T24" fmla="*/ 2147483647 w 29"/>
              <a:gd name="T25" fmla="*/ 2147483647 h 104"/>
              <a:gd name="T26" fmla="*/ 2147483647 w 29"/>
              <a:gd name="T27" fmla="*/ 2147483647 h 104"/>
              <a:gd name="T28" fmla="*/ 2147483647 w 29"/>
              <a:gd name="T29" fmla="*/ 2147483647 h 104"/>
              <a:gd name="T30" fmla="*/ 2147483647 w 29"/>
              <a:gd name="T31" fmla="*/ 2147483647 h 104"/>
              <a:gd name="T32" fmla="*/ 2147483647 w 29"/>
              <a:gd name="T33" fmla="*/ 2147483647 h 104"/>
              <a:gd name="T34" fmla="*/ 2147483647 w 29"/>
              <a:gd name="T35" fmla="*/ 2147483647 h 104"/>
              <a:gd name="T36" fmla="*/ 2147483647 w 29"/>
              <a:gd name="T37" fmla="*/ 2147483647 h 104"/>
              <a:gd name="T38" fmla="*/ 2147483647 w 29"/>
              <a:gd name="T39" fmla="*/ 2147483647 h 104"/>
              <a:gd name="T40" fmla="*/ 0 w 29"/>
              <a:gd name="T41" fmla="*/ 2147483647 h 104"/>
              <a:gd name="T42" fmla="*/ 2147483647 w 29"/>
              <a:gd name="T43" fmla="*/ 2147483647 h 104"/>
              <a:gd name="T44" fmla="*/ 2147483647 w 29"/>
              <a:gd name="T45" fmla="*/ 2147483647 h 104"/>
              <a:gd name="T46" fmla="*/ 2147483647 w 29"/>
              <a:gd name="T47" fmla="*/ 2147483647 h 104"/>
              <a:gd name="T48" fmla="*/ 2147483647 w 29"/>
              <a:gd name="T49" fmla="*/ 2147483647 h 104"/>
              <a:gd name="T50" fmla="*/ 2147483647 w 29"/>
              <a:gd name="T51" fmla="*/ 2147483647 h 104"/>
              <a:gd name="T52" fmla="*/ 2147483647 w 29"/>
              <a:gd name="T53" fmla="*/ 2147483647 h 104"/>
              <a:gd name="T54" fmla="*/ 2147483647 w 29"/>
              <a:gd name="T55" fmla="*/ 2147483647 h 104"/>
              <a:gd name="T56" fmla="*/ 2147483647 w 29"/>
              <a:gd name="T57" fmla="*/ 2147483647 h 104"/>
              <a:gd name="T58" fmla="*/ 2147483647 w 29"/>
              <a:gd name="T59" fmla="*/ 2147483647 h 104"/>
              <a:gd name="T60" fmla="*/ 2147483647 w 29"/>
              <a:gd name="T61" fmla="*/ 2147483647 h 104"/>
              <a:gd name="T62" fmla="*/ 2147483647 w 29"/>
              <a:gd name="T63" fmla="*/ 2147483647 h 104"/>
              <a:gd name="T64" fmla="*/ 2147483647 w 29"/>
              <a:gd name="T65" fmla="*/ 0 h 104"/>
              <a:gd name="T66" fmla="*/ 2147483647 w 29"/>
              <a:gd name="T67" fmla="*/ 2147483647 h 104"/>
              <a:gd name="T68" fmla="*/ 2147483647 w 29"/>
              <a:gd name="T69" fmla="*/ 2147483647 h 104"/>
              <a:gd name="T70" fmla="*/ 2147483647 w 29"/>
              <a:gd name="T71" fmla="*/ 2147483647 h 104"/>
              <a:gd name="T72" fmla="*/ 2147483647 w 29"/>
              <a:gd name="T73" fmla="*/ 2147483647 h 10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9" h="104">
                <a:moveTo>
                  <a:pt x="29" y="9"/>
                </a:moveTo>
                <a:lnTo>
                  <a:pt x="25" y="11"/>
                </a:lnTo>
                <a:lnTo>
                  <a:pt x="21" y="11"/>
                </a:lnTo>
                <a:lnTo>
                  <a:pt x="17" y="13"/>
                </a:lnTo>
                <a:lnTo>
                  <a:pt x="15" y="17"/>
                </a:lnTo>
                <a:lnTo>
                  <a:pt x="15" y="23"/>
                </a:lnTo>
                <a:lnTo>
                  <a:pt x="17" y="27"/>
                </a:lnTo>
                <a:lnTo>
                  <a:pt x="21" y="31"/>
                </a:lnTo>
                <a:lnTo>
                  <a:pt x="24" y="34"/>
                </a:lnTo>
                <a:lnTo>
                  <a:pt x="21" y="39"/>
                </a:lnTo>
                <a:lnTo>
                  <a:pt x="17" y="44"/>
                </a:lnTo>
                <a:lnTo>
                  <a:pt x="15" y="51"/>
                </a:lnTo>
                <a:lnTo>
                  <a:pt x="17" y="58"/>
                </a:lnTo>
                <a:lnTo>
                  <a:pt x="22" y="64"/>
                </a:lnTo>
                <a:lnTo>
                  <a:pt x="25" y="70"/>
                </a:lnTo>
                <a:lnTo>
                  <a:pt x="26" y="77"/>
                </a:lnTo>
                <a:lnTo>
                  <a:pt x="26" y="82"/>
                </a:lnTo>
                <a:lnTo>
                  <a:pt x="22" y="91"/>
                </a:lnTo>
                <a:lnTo>
                  <a:pt x="15" y="97"/>
                </a:lnTo>
                <a:lnTo>
                  <a:pt x="7" y="102"/>
                </a:lnTo>
                <a:lnTo>
                  <a:pt x="0" y="104"/>
                </a:lnTo>
                <a:lnTo>
                  <a:pt x="1" y="99"/>
                </a:lnTo>
                <a:lnTo>
                  <a:pt x="6" y="94"/>
                </a:lnTo>
                <a:lnTo>
                  <a:pt x="11" y="91"/>
                </a:lnTo>
                <a:lnTo>
                  <a:pt x="15" y="85"/>
                </a:lnTo>
                <a:lnTo>
                  <a:pt x="14" y="74"/>
                </a:lnTo>
                <a:lnTo>
                  <a:pt x="11" y="62"/>
                </a:lnTo>
                <a:lnTo>
                  <a:pt x="7" y="50"/>
                </a:lnTo>
                <a:lnTo>
                  <a:pt x="3" y="39"/>
                </a:lnTo>
                <a:lnTo>
                  <a:pt x="1" y="27"/>
                </a:lnTo>
                <a:lnTo>
                  <a:pt x="2" y="17"/>
                </a:lnTo>
                <a:lnTo>
                  <a:pt x="8" y="8"/>
                </a:lnTo>
                <a:lnTo>
                  <a:pt x="20" y="0"/>
                </a:lnTo>
                <a:lnTo>
                  <a:pt x="23" y="2"/>
                </a:lnTo>
                <a:lnTo>
                  <a:pt x="26" y="3"/>
                </a:lnTo>
                <a:lnTo>
                  <a:pt x="28" y="5"/>
                </a:lnTo>
                <a:lnTo>
                  <a:pt x="29"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78" name="Freeform 10">
            <a:extLst>
              <a:ext uri="{FF2B5EF4-FFF2-40B4-BE49-F238E27FC236}">
                <a16:creationId xmlns:a16="http://schemas.microsoft.com/office/drawing/2014/main" id="{23DB7921-85BB-484E-9C96-A3ABFBA2E15C}"/>
              </a:ext>
            </a:extLst>
          </p:cNvPr>
          <p:cNvSpPr>
            <a:spLocks/>
          </p:cNvSpPr>
          <p:nvPr/>
        </p:nvSpPr>
        <p:spPr bwMode="auto">
          <a:xfrm>
            <a:off x="8296275" y="650875"/>
            <a:ext cx="106363" cy="44450"/>
          </a:xfrm>
          <a:custGeom>
            <a:avLst/>
            <a:gdLst>
              <a:gd name="T0" fmla="*/ 2147483647 w 133"/>
              <a:gd name="T1" fmla="*/ 2147483647 h 55"/>
              <a:gd name="T2" fmla="*/ 2147483647 w 133"/>
              <a:gd name="T3" fmla="*/ 2147483647 h 55"/>
              <a:gd name="T4" fmla="*/ 2147483647 w 133"/>
              <a:gd name="T5" fmla="*/ 2147483647 h 55"/>
              <a:gd name="T6" fmla="*/ 2147483647 w 133"/>
              <a:gd name="T7" fmla="*/ 2147483647 h 55"/>
              <a:gd name="T8" fmla="*/ 2147483647 w 133"/>
              <a:gd name="T9" fmla="*/ 2147483647 h 55"/>
              <a:gd name="T10" fmla="*/ 2147483647 w 133"/>
              <a:gd name="T11" fmla="*/ 2147483647 h 55"/>
              <a:gd name="T12" fmla="*/ 2147483647 w 133"/>
              <a:gd name="T13" fmla="*/ 2147483647 h 55"/>
              <a:gd name="T14" fmla="*/ 2147483647 w 133"/>
              <a:gd name="T15" fmla="*/ 2147483647 h 55"/>
              <a:gd name="T16" fmla="*/ 2147483647 w 133"/>
              <a:gd name="T17" fmla="*/ 2147483647 h 55"/>
              <a:gd name="T18" fmla="*/ 2147483647 w 133"/>
              <a:gd name="T19" fmla="*/ 2147483647 h 55"/>
              <a:gd name="T20" fmla="*/ 2147483647 w 133"/>
              <a:gd name="T21" fmla="*/ 2147483647 h 55"/>
              <a:gd name="T22" fmla="*/ 2147483647 w 133"/>
              <a:gd name="T23" fmla="*/ 2147483647 h 55"/>
              <a:gd name="T24" fmla="*/ 0 w 133"/>
              <a:gd name="T25" fmla="*/ 2147483647 h 55"/>
              <a:gd name="T26" fmla="*/ 2147483647 w 133"/>
              <a:gd name="T27" fmla="*/ 2147483647 h 55"/>
              <a:gd name="T28" fmla="*/ 2147483647 w 133"/>
              <a:gd name="T29" fmla="*/ 2147483647 h 55"/>
              <a:gd name="T30" fmla="*/ 2147483647 w 133"/>
              <a:gd name="T31" fmla="*/ 2147483647 h 55"/>
              <a:gd name="T32" fmla="*/ 2147483647 w 133"/>
              <a:gd name="T33" fmla="*/ 2147483647 h 55"/>
              <a:gd name="T34" fmla="*/ 2147483647 w 133"/>
              <a:gd name="T35" fmla="*/ 2147483647 h 55"/>
              <a:gd name="T36" fmla="*/ 2147483647 w 133"/>
              <a:gd name="T37" fmla="*/ 2147483647 h 55"/>
              <a:gd name="T38" fmla="*/ 2147483647 w 133"/>
              <a:gd name="T39" fmla="*/ 2147483647 h 55"/>
              <a:gd name="T40" fmla="*/ 2147483647 w 133"/>
              <a:gd name="T41" fmla="*/ 2147483647 h 55"/>
              <a:gd name="T42" fmla="*/ 2147483647 w 133"/>
              <a:gd name="T43" fmla="*/ 2147483647 h 55"/>
              <a:gd name="T44" fmla="*/ 2147483647 w 133"/>
              <a:gd name="T45" fmla="*/ 2147483647 h 55"/>
              <a:gd name="T46" fmla="*/ 2147483647 w 133"/>
              <a:gd name="T47" fmla="*/ 2147483647 h 55"/>
              <a:gd name="T48" fmla="*/ 2147483647 w 133"/>
              <a:gd name="T49" fmla="*/ 0 h 55"/>
              <a:gd name="T50" fmla="*/ 2147483647 w 133"/>
              <a:gd name="T51" fmla="*/ 2147483647 h 55"/>
              <a:gd name="T52" fmla="*/ 2147483647 w 133"/>
              <a:gd name="T53" fmla="*/ 2147483647 h 55"/>
              <a:gd name="T54" fmla="*/ 2147483647 w 133"/>
              <a:gd name="T55" fmla="*/ 2147483647 h 55"/>
              <a:gd name="T56" fmla="*/ 2147483647 w 133"/>
              <a:gd name="T57" fmla="*/ 2147483647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3" h="55">
                <a:moveTo>
                  <a:pt x="133" y="16"/>
                </a:moveTo>
                <a:lnTo>
                  <a:pt x="117" y="18"/>
                </a:lnTo>
                <a:lnTo>
                  <a:pt x="102" y="20"/>
                </a:lnTo>
                <a:lnTo>
                  <a:pt x="86" y="23"/>
                </a:lnTo>
                <a:lnTo>
                  <a:pt x="72" y="26"/>
                </a:lnTo>
                <a:lnTo>
                  <a:pt x="57" y="31"/>
                </a:lnTo>
                <a:lnTo>
                  <a:pt x="43" y="37"/>
                </a:lnTo>
                <a:lnTo>
                  <a:pt x="31" y="44"/>
                </a:lnTo>
                <a:lnTo>
                  <a:pt x="18" y="53"/>
                </a:lnTo>
                <a:lnTo>
                  <a:pt x="12" y="53"/>
                </a:lnTo>
                <a:lnTo>
                  <a:pt x="5" y="55"/>
                </a:lnTo>
                <a:lnTo>
                  <a:pt x="1" y="54"/>
                </a:lnTo>
                <a:lnTo>
                  <a:pt x="0" y="47"/>
                </a:lnTo>
                <a:lnTo>
                  <a:pt x="2" y="37"/>
                </a:lnTo>
                <a:lnTo>
                  <a:pt x="5" y="29"/>
                </a:lnTo>
                <a:lnTo>
                  <a:pt x="12" y="22"/>
                </a:lnTo>
                <a:lnTo>
                  <a:pt x="19" y="17"/>
                </a:lnTo>
                <a:lnTo>
                  <a:pt x="27" y="13"/>
                </a:lnTo>
                <a:lnTo>
                  <a:pt x="36" y="9"/>
                </a:lnTo>
                <a:lnTo>
                  <a:pt x="46" y="6"/>
                </a:lnTo>
                <a:lnTo>
                  <a:pt x="54" y="2"/>
                </a:lnTo>
                <a:lnTo>
                  <a:pt x="64" y="2"/>
                </a:lnTo>
                <a:lnTo>
                  <a:pt x="76" y="1"/>
                </a:lnTo>
                <a:lnTo>
                  <a:pt x="86" y="1"/>
                </a:lnTo>
                <a:lnTo>
                  <a:pt x="98" y="0"/>
                </a:lnTo>
                <a:lnTo>
                  <a:pt x="108" y="1"/>
                </a:lnTo>
                <a:lnTo>
                  <a:pt x="118" y="5"/>
                </a:lnTo>
                <a:lnTo>
                  <a:pt x="126" y="9"/>
                </a:lnTo>
                <a:lnTo>
                  <a:pt x="13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79" name="Freeform 11">
            <a:extLst>
              <a:ext uri="{FF2B5EF4-FFF2-40B4-BE49-F238E27FC236}">
                <a16:creationId xmlns:a16="http://schemas.microsoft.com/office/drawing/2014/main" id="{5481EF2B-1FE5-4CAB-BB42-59732115C1D0}"/>
              </a:ext>
            </a:extLst>
          </p:cNvPr>
          <p:cNvSpPr>
            <a:spLocks/>
          </p:cNvSpPr>
          <p:nvPr/>
        </p:nvSpPr>
        <p:spPr bwMode="auto">
          <a:xfrm>
            <a:off x="8313738" y="698500"/>
            <a:ext cx="84137" cy="44450"/>
          </a:xfrm>
          <a:custGeom>
            <a:avLst/>
            <a:gdLst>
              <a:gd name="T0" fmla="*/ 2147483647 w 104"/>
              <a:gd name="T1" fmla="*/ 2147483647 h 55"/>
              <a:gd name="T2" fmla="*/ 2147483647 w 104"/>
              <a:gd name="T3" fmla="*/ 2147483647 h 55"/>
              <a:gd name="T4" fmla="*/ 2147483647 w 104"/>
              <a:gd name="T5" fmla="*/ 2147483647 h 55"/>
              <a:gd name="T6" fmla="*/ 2147483647 w 104"/>
              <a:gd name="T7" fmla="*/ 2147483647 h 55"/>
              <a:gd name="T8" fmla="*/ 2147483647 w 104"/>
              <a:gd name="T9" fmla="*/ 2147483647 h 55"/>
              <a:gd name="T10" fmla="*/ 2147483647 w 104"/>
              <a:gd name="T11" fmla="*/ 2147483647 h 55"/>
              <a:gd name="T12" fmla="*/ 2147483647 w 104"/>
              <a:gd name="T13" fmla="*/ 2147483647 h 55"/>
              <a:gd name="T14" fmla="*/ 2147483647 w 104"/>
              <a:gd name="T15" fmla="*/ 2147483647 h 55"/>
              <a:gd name="T16" fmla="*/ 2147483647 w 104"/>
              <a:gd name="T17" fmla="*/ 2147483647 h 55"/>
              <a:gd name="T18" fmla="*/ 2147483647 w 104"/>
              <a:gd name="T19" fmla="*/ 2147483647 h 55"/>
              <a:gd name="T20" fmla="*/ 2147483647 w 104"/>
              <a:gd name="T21" fmla="*/ 2147483647 h 55"/>
              <a:gd name="T22" fmla="*/ 2147483647 w 104"/>
              <a:gd name="T23" fmla="*/ 2147483647 h 55"/>
              <a:gd name="T24" fmla="*/ 0 w 104"/>
              <a:gd name="T25" fmla="*/ 2147483647 h 55"/>
              <a:gd name="T26" fmla="*/ 0 w 104"/>
              <a:gd name="T27" fmla="*/ 2147483647 h 55"/>
              <a:gd name="T28" fmla="*/ 2147483647 w 104"/>
              <a:gd name="T29" fmla="*/ 2147483647 h 55"/>
              <a:gd name="T30" fmla="*/ 2147483647 w 104"/>
              <a:gd name="T31" fmla="*/ 2147483647 h 55"/>
              <a:gd name="T32" fmla="*/ 2147483647 w 104"/>
              <a:gd name="T33" fmla="*/ 2147483647 h 55"/>
              <a:gd name="T34" fmla="*/ 2147483647 w 104"/>
              <a:gd name="T35" fmla="*/ 2147483647 h 55"/>
              <a:gd name="T36" fmla="*/ 2147483647 w 104"/>
              <a:gd name="T37" fmla="*/ 2147483647 h 55"/>
              <a:gd name="T38" fmla="*/ 2147483647 w 104"/>
              <a:gd name="T39" fmla="*/ 2147483647 h 55"/>
              <a:gd name="T40" fmla="*/ 2147483647 w 104"/>
              <a:gd name="T41" fmla="*/ 2147483647 h 55"/>
              <a:gd name="T42" fmla="*/ 2147483647 w 104"/>
              <a:gd name="T43" fmla="*/ 2147483647 h 55"/>
              <a:gd name="T44" fmla="*/ 2147483647 w 104"/>
              <a:gd name="T45" fmla="*/ 0 h 55"/>
              <a:gd name="T46" fmla="*/ 2147483647 w 104"/>
              <a:gd name="T47" fmla="*/ 2147483647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4" h="55">
                <a:moveTo>
                  <a:pt x="104" y="9"/>
                </a:moveTo>
                <a:lnTo>
                  <a:pt x="94" y="16"/>
                </a:lnTo>
                <a:lnTo>
                  <a:pt x="85" y="24"/>
                </a:lnTo>
                <a:lnTo>
                  <a:pt x="76" y="31"/>
                </a:lnTo>
                <a:lnTo>
                  <a:pt x="65" y="38"/>
                </a:lnTo>
                <a:lnTo>
                  <a:pt x="55" y="45"/>
                </a:lnTo>
                <a:lnTo>
                  <a:pt x="45" y="49"/>
                </a:lnTo>
                <a:lnTo>
                  <a:pt x="33" y="53"/>
                </a:lnTo>
                <a:lnTo>
                  <a:pt x="22" y="55"/>
                </a:lnTo>
                <a:lnTo>
                  <a:pt x="15" y="54"/>
                </a:lnTo>
                <a:lnTo>
                  <a:pt x="8" y="49"/>
                </a:lnTo>
                <a:lnTo>
                  <a:pt x="3" y="45"/>
                </a:lnTo>
                <a:lnTo>
                  <a:pt x="0" y="38"/>
                </a:lnTo>
                <a:lnTo>
                  <a:pt x="0" y="31"/>
                </a:lnTo>
                <a:lnTo>
                  <a:pt x="13" y="30"/>
                </a:lnTo>
                <a:lnTo>
                  <a:pt x="26" y="29"/>
                </a:lnTo>
                <a:lnTo>
                  <a:pt x="40" y="26"/>
                </a:lnTo>
                <a:lnTo>
                  <a:pt x="53" y="23"/>
                </a:lnTo>
                <a:lnTo>
                  <a:pt x="64" y="18"/>
                </a:lnTo>
                <a:lnTo>
                  <a:pt x="77" y="14"/>
                </a:lnTo>
                <a:lnTo>
                  <a:pt x="88" y="8"/>
                </a:lnTo>
                <a:lnTo>
                  <a:pt x="100" y="1"/>
                </a:lnTo>
                <a:lnTo>
                  <a:pt x="104" y="0"/>
                </a:lnTo>
                <a:lnTo>
                  <a:pt x="10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0" name="Freeform 12">
            <a:extLst>
              <a:ext uri="{FF2B5EF4-FFF2-40B4-BE49-F238E27FC236}">
                <a16:creationId xmlns:a16="http://schemas.microsoft.com/office/drawing/2014/main" id="{C0C2D9E0-A49A-4BEE-B603-268029AE5D28}"/>
              </a:ext>
            </a:extLst>
          </p:cNvPr>
          <p:cNvSpPr>
            <a:spLocks/>
          </p:cNvSpPr>
          <p:nvPr/>
        </p:nvSpPr>
        <p:spPr bwMode="auto">
          <a:xfrm>
            <a:off x="8235950" y="798513"/>
            <a:ext cx="100013" cy="61912"/>
          </a:xfrm>
          <a:custGeom>
            <a:avLst/>
            <a:gdLst>
              <a:gd name="T0" fmla="*/ 2147483647 w 125"/>
              <a:gd name="T1" fmla="*/ 2147483647 h 78"/>
              <a:gd name="T2" fmla="*/ 2147483647 w 125"/>
              <a:gd name="T3" fmla="*/ 2147483647 h 78"/>
              <a:gd name="T4" fmla="*/ 2147483647 w 125"/>
              <a:gd name="T5" fmla="*/ 2147483647 h 78"/>
              <a:gd name="T6" fmla="*/ 2147483647 w 125"/>
              <a:gd name="T7" fmla="*/ 2147483647 h 78"/>
              <a:gd name="T8" fmla="*/ 2147483647 w 125"/>
              <a:gd name="T9" fmla="*/ 2147483647 h 78"/>
              <a:gd name="T10" fmla="*/ 2147483647 w 125"/>
              <a:gd name="T11" fmla="*/ 2147483647 h 78"/>
              <a:gd name="T12" fmla="*/ 2147483647 w 125"/>
              <a:gd name="T13" fmla="*/ 2147483647 h 78"/>
              <a:gd name="T14" fmla="*/ 2147483647 w 125"/>
              <a:gd name="T15" fmla="*/ 2147483647 h 78"/>
              <a:gd name="T16" fmla="*/ 2147483647 w 125"/>
              <a:gd name="T17" fmla="*/ 2147483647 h 78"/>
              <a:gd name="T18" fmla="*/ 2147483647 w 125"/>
              <a:gd name="T19" fmla="*/ 2147483647 h 78"/>
              <a:gd name="T20" fmla="*/ 2147483647 w 125"/>
              <a:gd name="T21" fmla="*/ 2147483647 h 78"/>
              <a:gd name="T22" fmla="*/ 2147483647 w 125"/>
              <a:gd name="T23" fmla="*/ 2147483647 h 78"/>
              <a:gd name="T24" fmla="*/ 2147483647 w 125"/>
              <a:gd name="T25" fmla="*/ 2147483647 h 78"/>
              <a:gd name="T26" fmla="*/ 2147483647 w 125"/>
              <a:gd name="T27" fmla="*/ 2147483647 h 78"/>
              <a:gd name="T28" fmla="*/ 2147483647 w 125"/>
              <a:gd name="T29" fmla="*/ 2147483647 h 78"/>
              <a:gd name="T30" fmla="*/ 2147483647 w 125"/>
              <a:gd name="T31" fmla="*/ 2147483647 h 78"/>
              <a:gd name="T32" fmla="*/ 2147483647 w 125"/>
              <a:gd name="T33" fmla="*/ 2147483647 h 78"/>
              <a:gd name="T34" fmla="*/ 2147483647 w 125"/>
              <a:gd name="T35" fmla="*/ 2147483647 h 78"/>
              <a:gd name="T36" fmla="*/ 2147483647 w 125"/>
              <a:gd name="T37" fmla="*/ 2147483647 h 78"/>
              <a:gd name="T38" fmla="*/ 2147483647 w 125"/>
              <a:gd name="T39" fmla="*/ 2147483647 h 78"/>
              <a:gd name="T40" fmla="*/ 2147483647 w 125"/>
              <a:gd name="T41" fmla="*/ 2147483647 h 78"/>
              <a:gd name="T42" fmla="*/ 2147483647 w 125"/>
              <a:gd name="T43" fmla="*/ 2147483647 h 78"/>
              <a:gd name="T44" fmla="*/ 2147483647 w 125"/>
              <a:gd name="T45" fmla="*/ 2147483647 h 78"/>
              <a:gd name="T46" fmla="*/ 2147483647 w 125"/>
              <a:gd name="T47" fmla="*/ 2147483647 h 78"/>
              <a:gd name="T48" fmla="*/ 2147483647 w 125"/>
              <a:gd name="T49" fmla="*/ 2147483647 h 78"/>
              <a:gd name="T50" fmla="*/ 2147483647 w 125"/>
              <a:gd name="T51" fmla="*/ 2147483647 h 78"/>
              <a:gd name="T52" fmla="*/ 2147483647 w 125"/>
              <a:gd name="T53" fmla="*/ 2147483647 h 78"/>
              <a:gd name="T54" fmla="*/ 2147483647 w 125"/>
              <a:gd name="T55" fmla="*/ 2147483647 h 78"/>
              <a:gd name="T56" fmla="*/ 2147483647 w 125"/>
              <a:gd name="T57" fmla="*/ 2147483647 h 78"/>
              <a:gd name="T58" fmla="*/ 2147483647 w 125"/>
              <a:gd name="T59" fmla="*/ 2147483647 h 78"/>
              <a:gd name="T60" fmla="*/ 2147483647 w 125"/>
              <a:gd name="T61" fmla="*/ 2147483647 h 78"/>
              <a:gd name="T62" fmla="*/ 2147483647 w 125"/>
              <a:gd name="T63" fmla="*/ 2147483647 h 78"/>
              <a:gd name="T64" fmla="*/ 2147483647 w 125"/>
              <a:gd name="T65" fmla="*/ 2147483647 h 78"/>
              <a:gd name="T66" fmla="*/ 2147483647 w 125"/>
              <a:gd name="T67" fmla="*/ 2147483647 h 78"/>
              <a:gd name="T68" fmla="*/ 2147483647 w 125"/>
              <a:gd name="T69" fmla="*/ 2147483647 h 78"/>
              <a:gd name="T70" fmla="*/ 2147483647 w 125"/>
              <a:gd name="T71" fmla="*/ 2147483647 h 78"/>
              <a:gd name="T72" fmla="*/ 2147483647 w 125"/>
              <a:gd name="T73" fmla="*/ 2147483647 h 78"/>
              <a:gd name="T74" fmla="*/ 2147483647 w 125"/>
              <a:gd name="T75" fmla="*/ 2147483647 h 78"/>
              <a:gd name="T76" fmla="*/ 2147483647 w 125"/>
              <a:gd name="T77" fmla="*/ 2147483647 h 78"/>
              <a:gd name="T78" fmla="*/ 2147483647 w 125"/>
              <a:gd name="T79" fmla="*/ 2147483647 h 78"/>
              <a:gd name="T80" fmla="*/ 2147483647 w 125"/>
              <a:gd name="T81" fmla="*/ 2147483647 h 78"/>
              <a:gd name="T82" fmla="*/ 2147483647 w 125"/>
              <a:gd name="T83" fmla="*/ 2147483647 h 78"/>
              <a:gd name="T84" fmla="*/ 2147483647 w 125"/>
              <a:gd name="T85" fmla="*/ 2147483647 h 78"/>
              <a:gd name="T86" fmla="*/ 2147483647 w 125"/>
              <a:gd name="T87" fmla="*/ 2147483647 h 78"/>
              <a:gd name="T88" fmla="*/ 2147483647 w 125"/>
              <a:gd name="T89" fmla="*/ 2147483647 h 78"/>
              <a:gd name="T90" fmla="*/ 2147483647 w 125"/>
              <a:gd name="T91" fmla="*/ 2147483647 h 78"/>
              <a:gd name="T92" fmla="*/ 0 w 125"/>
              <a:gd name="T93" fmla="*/ 2147483647 h 78"/>
              <a:gd name="T94" fmla="*/ 2147483647 w 125"/>
              <a:gd name="T95" fmla="*/ 2147483647 h 78"/>
              <a:gd name="T96" fmla="*/ 2147483647 w 125"/>
              <a:gd name="T97" fmla="*/ 2147483647 h 78"/>
              <a:gd name="T98" fmla="*/ 2147483647 w 125"/>
              <a:gd name="T99" fmla="*/ 2147483647 h 78"/>
              <a:gd name="T100" fmla="*/ 2147483647 w 125"/>
              <a:gd name="T101" fmla="*/ 0 h 78"/>
              <a:gd name="T102" fmla="*/ 2147483647 w 125"/>
              <a:gd name="T103" fmla="*/ 2147483647 h 78"/>
              <a:gd name="T104" fmla="*/ 2147483647 w 125"/>
              <a:gd name="T105" fmla="*/ 2147483647 h 78"/>
              <a:gd name="T106" fmla="*/ 2147483647 w 125"/>
              <a:gd name="T107" fmla="*/ 2147483647 h 7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5" h="78">
                <a:moveTo>
                  <a:pt x="20" y="10"/>
                </a:moveTo>
                <a:lnTo>
                  <a:pt x="19" y="21"/>
                </a:lnTo>
                <a:lnTo>
                  <a:pt x="18" y="33"/>
                </a:lnTo>
                <a:lnTo>
                  <a:pt x="19" y="44"/>
                </a:lnTo>
                <a:lnTo>
                  <a:pt x="27" y="54"/>
                </a:lnTo>
                <a:lnTo>
                  <a:pt x="33" y="59"/>
                </a:lnTo>
                <a:lnTo>
                  <a:pt x="41" y="62"/>
                </a:lnTo>
                <a:lnTo>
                  <a:pt x="50" y="62"/>
                </a:lnTo>
                <a:lnTo>
                  <a:pt x="58" y="61"/>
                </a:lnTo>
                <a:lnTo>
                  <a:pt x="65" y="54"/>
                </a:lnTo>
                <a:lnTo>
                  <a:pt x="75" y="49"/>
                </a:lnTo>
                <a:lnTo>
                  <a:pt x="84" y="44"/>
                </a:lnTo>
                <a:lnTo>
                  <a:pt x="93" y="41"/>
                </a:lnTo>
                <a:lnTo>
                  <a:pt x="101" y="38"/>
                </a:lnTo>
                <a:lnTo>
                  <a:pt x="108" y="32"/>
                </a:lnTo>
                <a:lnTo>
                  <a:pt x="111" y="25"/>
                </a:lnTo>
                <a:lnTo>
                  <a:pt x="111" y="15"/>
                </a:lnTo>
                <a:lnTo>
                  <a:pt x="100" y="6"/>
                </a:lnTo>
                <a:lnTo>
                  <a:pt x="103" y="3"/>
                </a:lnTo>
                <a:lnTo>
                  <a:pt x="109" y="3"/>
                </a:lnTo>
                <a:lnTo>
                  <a:pt x="114" y="5"/>
                </a:lnTo>
                <a:lnTo>
                  <a:pt x="118" y="5"/>
                </a:lnTo>
                <a:lnTo>
                  <a:pt x="123" y="11"/>
                </a:lnTo>
                <a:lnTo>
                  <a:pt x="125" y="18"/>
                </a:lnTo>
                <a:lnTo>
                  <a:pt x="125" y="25"/>
                </a:lnTo>
                <a:lnTo>
                  <a:pt x="124" y="32"/>
                </a:lnTo>
                <a:lnTo>
                  <a:pt x="121" y="40"/>
                </a:lnTo>
                <a:lnTo>
                  <a:pt x="115" y="46"/>
                </a:lnTo>
                <a:lnTo>
                  <a:pt x="108" y="49"/>
                </a:lnTo>
                <a:lnTo>
                  <a:pt x="100" y="53"/>
                </a:lnTo>
                <a:lnTo>
                  <a:pt x="92" y="56"/>
                </a:lnTo>
                <a:lnTo>
                  <a:pt x="84" y="59"/>
                </a:lnTo>
                <a:lnTo>
                  <a:pt x="77" y="64"/>
                </a:lnTo>
                <a:lnTo>
                  <a:pt x="71" y="71"/>
                </a:lnTo>
                <a:lnTo>
                  <a:pt x="67" y="73"/>
                </a:lnTo>
                <a:lnTo>
                  <a:pt x="62" y="76"/>
                </a:lnTo>
                <a:lnTo>
                  <a:pt x="56" y="77"/>
                </a:lnTo>
                <a:lnTo>
                  <a:pt x="52" y="78"/>
                </a:lnTo>
                <a:lnTo>
                  <a:pt x="46" y="78"/>
                </a:lnTo>
                <a:lnTo>
                  <a:pt x="40" y="78"/>
                </a:lnTo>
                <a:lnTo>
                  <a:pt x="35" y="78"/>
                </a:lnTo>
                <a:lnTo>
                  <a:pt x="30" y="77"/>
                </a:lnTo>
                <a:lnTo>
                  <a:pt x="20" y="73"/>
                </a:lnTo>
                <a:lnTo>
                  <a:pt x="12" y="69"/>
                </a:lnTo>
                <a:lnTo>
                  <a:pt x="6" y="62"/>
                </a:lnTo>
                <a:lnTo>
                  <a:pt x="1" y="54"/>
                </a:lnTo>
                <a:lnTo>
                  <a:pt x="0" y="40"/>
                </a:lnTo>
                <a:lnTo>
                  <a:pt x="1" y="26"/>
                </a:lnTo>
                <a:lnTo>
                  <a:pt x="4" y="13"/>
                </a:lnTo>
                <a:lnTo>
                  <a:pt x="9" y="1"/>
                </a:lnTo>
                <a:lnTo>
                  <a:pt x="14" y="0"/>
                </a:lnTo>
                <a:lnTo>
                  <a:pt x="17" y="2"/>
                </a:lnTo>
                <a:lnTo>
                  <a:pt x="19" y="6"/>
                </a:lnTo>
                <a:lnTo>
                  <a:pt x="2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1" name="Freeform 13">
            <a:extLst>
              <a:ext uri="{FF2B5EF4-FFF2-40B4-BE49-F238E27FC236}">
                <a16:creationId xmlns:a16="http://schemas.microsoft.com/office/drawing/2014/main" id="{A457D35E-7B2E-4B90-B171-15FD4C55A18F}"/>
              </a:ext>
            </a:extLst>
          </p:cNvPr>
          <p:cNvSpPr>
            <a:spLocks/>
          </p:cNvSpPr>
          <p:nvPr/>
        </p:nvSpPr>
        <p:spPr bwMode="auto">
          <a:xfrm>
            <a:off x="8364538" y="823913"/>
            <a:ext cx="153987" cy="285750"/>
          </a:xfrm>
          <a:custGeom>
            <a:avLst/>
            <a:gdLst>
              <a:gd name="T0" fmla="*/ 2147483647 w 195"/>
              <a:gd name="T1" fmla="*/ 2147483647 h 359"/>
              <a:gd name="T2" fmla="*/ 2147483647 w 195"/>
              <a:gd name="T3" fmla="*/ 2147483647 h 359"/>
              <a:gd name="T4" fmla="*/ 2147483647 w 195"/>
              <a:gd name="T5" fmla="*/ 2147483647 h 359"/>
              <a:gd name="T6" fmla="*/ 2147483647 w 195"/>
              <a:gd name="T7" fmla="*/ 2147483647 h 359"/>
              <a:gd name="T8" fmla="*/ 2147483647 w 195"/>
              <a:gd name="T9" fmla="*/ 2147483647 h 359"/>
              <a:gd name="T10" fmla="*/ 2147483647 w 195"/>
              <a:gd name="T11" fmla="*/ 2147483647 h 359"/>
              <a:gd name="T12" fmla="*/ 2147483647 w 195"/>
              <a:gd name="T13" fmla="*/ 2147483647 h 359"/>
              <a:gd name="T14" fmla="*/ 2147483647 w 195"/>
              <a:gd name="T15" fmla="*/ 2147483647 h 359"/>
              <a:gd name="T16" fmla="*/ 2147483647 w 195"/>
              <a:gd name="T17" fmla="*/ 2147483647 h 359"/>
              <a:gd name="T18" fmla="*/ 2147483647 w 195"/>
              <a:gd name="T19" fmla="*/ 2147483647 h 359"/>
              <a:gd name="T20" fmla="*/ 2147483647 w 195"/>
              <a:gd name="T21" fmla="*/ 2147483647 h 359"/>
              <a:gd name="T22" fmla="*/ 2147483647 w 195"/>
              <a:gd name="T23" fmla="*/ 2147483647 h 359"/>
              <a:gd name="T24" fmla="*/ 2147483647 w 195"/>
              <a:gd name="T25" fmla="*/ 2147483647 h 359"/>
              <a:gd name="T26" fmla="*/ 2147483647 w 195"/>
              <a:gd name="T27" fmla="*/ 2147483647 h 359"/>
              <a:gd name="T28" fmla="*/ 2147483647 w 195"/>
              <a:gd name="T29" fmla="*/ 2147483647 h 359"/>
              <a:gd name="T30" fmla="*/ 2147483647 w 195"/>
              <a:gd name="T31" fmla="*/ 2147483647 h 359"/>
              <a:gd name="T32" fmla="*/ 2147483647 w 195"/>
              <a:gd name="T33" fmla="*/ 2147483647 h 359"/>
              <a:gd name="T34" fmla="*/ 2147483647 w 195"/>
              <a:gd name="T35" fmla="*/ 2147483647 h 359"/>
              <a:gd name="T36" fmla="*/ 2147483647 w 195"/>
              <a:gd name="T37" fmla="*/ 2147483647 h 359"/>
              <a:gd name="T38" fmla="*/ 2147483647 w 195"/>
              <a:gd name="T39" fmla="*/ 2147483647 h 359"/>
              <a:gd name="T40" fmla="*/ 0 w 195"/>
              <a:gd name="T41" fmla="*/ 2147483647 h 359"/>
              <a:gd name="T42" fmla="*/ 2147483647 w 195"/>
              <a:gd name="T43" fmla="*/ 2147483647 h 359"/>
              <a:gd name="T44" fmla="*/ 2147483647 w 195"/>
              <a:gd name="T45" fmla="*/ 2147483647 h 359"/>
              <a:gd name="T46" fmla="*/ 2147483647 w 195"/>
              <a:gd name="T47" fmla="*/ 2147483647 h 359"/>
              <a:gd name="T48" fmla="*/ 2147483647 w 195"/>
              <a:gd name="T49" fmla="*/ 2147483647 h 359"/>
              <a:gd name="T50" fmla="*/ 2147483647 w 195"/>
              <a:gd name="T51" fmla="*/ 2147483647 h 359"/>
              <a:gd name="T52" fmla="*/ 2147483647 w 195"/>
              <a:gd name="T53" fmla="*/ 2147483647 h 359"/>
              <a:gd name="T54" fmla="*/ 2147483647 w 195"/>
              <a:gd name="T55" fmla="*/ 2147483647 h 359"/>
              <a:gd name="T56" fmla="*/ 2147483647 w 195"/>
              <a:gd name="T57" fmla="*/ 2147483647 h 359"/>
              <a:gd name="T58" fmla="*/ 2147483647 w 195"/>
              <a:gd name="T59" fmla="*/ 2147483647 h 359"/>
              <a:gd name="T60" fmla="*/ 2147483647 w 195"/>
              <a:gd name="T61" fmla="*/ 0 h 359"/>
              <a:gd name="T62" fmla="*/ 2147483647 w 195"/>
              <a:gd name="T63" fmla="*/ 2147483647 h 359"/>
              <a:gd name="T64" fmla="*/ 2147483647 w 195"/>
              <a:gd name="T65" fmla="*/ 2147483647 h 35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95" h="359">
                <a:moveTo>
                  <a:pt x="195" y="40"/>
                </a:moveTo>
                <a:lnTo>
                  <a:pt x="144" y="170"/>
                </a:lnTo>
                <a:lnTo>
                  <a:pt x="136" y="185"/>
                </a:lnTo>
                <a:lnTo>
                  <a:pt x="127" y="200"/>
                </a:lnTo>
                <a:lnTo>
                  <a:pt x="118" y="214"/>
                </a:lnTo>
                <a:lnTo>
                  <a:pt x="108" y="229"/>
                </a:lnTo>
                <a:lnTo>
                  <a:pt x="98" y="243"/>
                </a:lnTo>
                <a:lnTo>
                  <a:pt x="89" y="257"/>
                </a:lnTo>
                <a:lnTo>
                  <a:pt x="78" y="272"/>
                </a:lnTo>
                <a:lnTo>
                  <a:pt x="68" y="285"/>
                </a:lnTo>
                <a:lnTo>
                  <a:pt x="65" y="275"/>
                </a:lnTo>
                <a:lnTo>
                  <a:pt x="66" y="264"/>
                </a:lnTo>
                <a:lnTo>
                  <a:pt x="68" y="252"/>
                </a:lnTo>
                <a:lnTo>
                  <a:pt x="70" y="241"/>
                </a:lnTo>
                <a:lnTo>
                  <a:pt x="71" y="230"/>
                </a:lnTo>
                <a:lnTo>
                  <a:pt x="71" y="220"/>
                </a:lnTo>
                <a:lnTo>
                  <a:pt x="66" y="211"/>
                </a:lnTo>
                <a:lnTo>
                  <a:pt x="55" y="204"/>
                </a:lnTo>
                <a:lnTo>
                  <a:pt x="47" y="205"/>
                </a:lnTo>
                <a:lnTo>
                  <a:pt x="40" y="208"/>
                </a:lnTo>
                <a:lnTo>
                  <a:pt x="33" y="213"/>
                </a:lnTo>
                <a:lnTo>
                  <a:pt x="29" y="220"/>
                </a:lnTo>
                <a:lnTo>
                  <a:pt x="30" y="235"/>
                </a:lnTo>
                <a:lnTo>
                  <a:pt x="27" y="249"/>
                </a:lnTo>
                <a:lnTo>
                  <a:pt x="23" y="261"/>
                </a:lnTo>
                <a:lnTo>
                  <a:pt x="21" y="275"/>
                </a:lnTo>
                <a:lnTo>
                  <a:pt x="30" y="268"/>
                </a:lnTo>
                <a:lnTo>
                  <a:pt x="38" y="258"/>
                </a:lnTo>
                <a:lnTo>
                  <a:pt x="44" y="245"/>
                </a:lnTo>
                <a:lnTo>
                  <a:pt x="48" y="234"/>
                </a:lnTo>
                <a:lnTo>
                  <a:pt x="50" y="251"/>
                </a:lnTo>
                <a:lnTo>
                  <a:pt x="48" y="271"/>
                </a:lnTo>
                <a:lnTo>
                  <a:pt x="47" y="289"/>
                </a:lnTo>
                <a:lnTo>
                  <a:pt x="48" y="309"/>
                </a:lnTo>
                <a:lnTo>
                  <a:pt x="43" y="314"/>
                </a:lnTo>
                <a:lnTo>
                  <a:pt x="37" y="321"/>
                </a:lnTo>
                <a:lnTo>
                  <a:pt x="31" y="327"/>
                </a:lnTo>
                <a:lnTo>
                  <a:pt x="25" y="334"/>
                </a:lnTo>
                <a:lnTo>
                  <a:pt x="20" y="341"/>
                </a:lnTo>
                <a:lnTo>
                  <a:pt x="13" y="348"/>
                </a:lnTo>
                <a:lnTo>
                  <a:pt x="7" y="353"/>
                </a:lnTo>
                <a:lnTo>
                  <a:pt x="0" y="359"/>
                </a:lnTo>
                <a:lnTo>
                  <a:pt x="9" y="334"/>
                </a:lnTo>
                <a:lnTo>
                  <a:pt x="17" y="306"/>
                </a:lnTo>
                <a:lnTo>
                  <a:pt x="21" y="280"/>
                </a:lnTo>
                <a:lnTo>
                  <a:pt x="15" y="251"/>
                </a:lnTo>
                <a:lnTo>
                  <a:pt x="18" y="229"/>
                </a:lnTo>
                <a:lnTo>
                  <a:pt x="27" y="208"/>
                </a:lnTo>
                <a:lnTo>
                  <a:pt x="38" y="190"/>
                </a:lnTo>
                <a:lnTo>
                  <a:pt x="53" y="173"/>
                </a:lnTo>
                <a:lnTo>
                  <a:pt x="68" y="155"/>
                </a:lnTo>
                <a:lnTo>
                  <a:pt x="84" y="139"/>
                </a:lnTo>
                <a:lnTo>
                  <a:pt x="99" y="122"/>
                </a:lnTo>
                <a:lnTo>
                  <a:pt x="112" y="103"/>
                </a:lnTo>
                <a:lnTo>
                  <a:pt x="122" y="91"/>
                </a:lnTo>
                <a:lnTo>
                  <a:pt x="132" y="78"/>
                </a:lnTo>
                <a:lnTo>
                  <a:pt x="142" y="65"/>
                </a:lnTo>
                <a:lnTo>
                  <a:pt x="151" y="53"/>
                </a:lnTo>
                <a:lnTo>
                  <a:pt x="160" y="40"/>
                </a:lnTo>
                <a:lnTo>
                  <a:pt x="168" y="26"/>
                </a:lnTo>
                <a:lnTo>
                  <a:pt x="176" y="14"/>
                </a:lnTo>
                <a:lnTo>
                  <a:pt x="183" y="0"/>
                </a:lnTo>
                <a:lnTo>
                  <a:pt x="190" y="8"/>
                </a:lnTo>
                <a:lnTo>
                  <a:pt x="194" y="18"/>
                </a:lnTo>
                <a:lnTo>
                  <a:pt x="195" y="30"/>
                </a:lnTo>
                <a:lnTo>
                  <a:pt x="195"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2" name="Freeform 14">
            <a:extLst>
              <a:ext uri="{FF2B5EF4-FFF2-40B4-BE49-F238E27FC236}">
                <a16:creationId xmlns:a16="http://schemas.microsoft.com/office/drawing/2014/main" id="{05EDEF8B-73C2-4768-9F03-40770B33AFD9}"/>
              </a:ext>
            </a:extLst>
          </p:cNvPr>
          <p:cNvSpPr>
            <a:spLocks/>
          </p:cNvSpPr>
          <p:nvPr/>
        </p:nvSpPr>
        <p:spPr bwMode="auto">
          <a:xfrm>
            <a:off x="8255000" y="850900"/>
            <a:ext cx="114300" cy="53975"/>
          </a:xfrm>
          <a:custGeom>
            <a:avLst/>
            <a:gdLst>
              <a:gd name="T0" fmla="*/ 2147483647 w 143"/>
              <a:gd name="T1" fmla="*/ 2147483647 h 68"/>
              <a:gd name="T2" fmla="*/ 2147483647 w 143"/>
              <a:gd name="T3" fmla="*/ 2147483647 h 68"/>
              <a:gd name="T4" fmla="*/ 2147483647 w 143"/>
              <a:gd name="T5" fmla="*/ 2147483647 h 68"/>
              <a:gd name="T6" fmla="*/ 2147483647 w 143"/>
              <a:gd name="T7" fmla="*/ 2147483647 h 68"/>
              <a:gd name="T8" fmla="*/ 2147483647 w 143"/>
              <a:gd name="T9" fmla="*/ 2147483647 h 68"/>
              <a:gd name="T10" fmla="*/ 2147483647 w 143"/>
              <a:gd name="T11" fmla="*/ 2147483647 h 68"/>
              <a:gd name="T12" fmla="*/ 2147483647 w 143"/>
              <a:gd name="T13" fmla="*/ 2147483647 h 68"/>
              <a:gd name="T14" fmla="*/ 2147483647 w 143"/>
              <a:gd name="T15" fmla="*/ 2147483647 h 68"/>
              <a:gd name="T16" fmla="*/ 2147483647 w 143"/>
              <a:gd name="T17" fmla="*/ 2147483647 h 68"/>
              <a:gd name="T18" fmla="*/ 2147483647 w 143"/>
              <a:gd name="T19" fmla="*/ 2147483647 h 68"/>
              <a:gd name="T20" fmla="*/ 2147483647 w 143"/>
              <a:gd name="T21" fmla="*/ 2147483647 h 68"/>
              <a:gd name="T22" fmla="*/ 2147483647 w 143"/>
              <a:gd name="T23" fmla="*/ 2147483647 h 68"/>
              <a:gd name="T24" fmla="*/ 2147483647 w 143"/>
              <a:gd name="T25" fmla="*/ 2147483647 h 68"/>
              <a:gd name="T26" fmla="*/ 2147483647 w 143"/>
              <a:gd name="T27" fmla="*/ 2147483647 h 68"/>
              <a:gd name="T28" fmla="*/ 2147483647 w 143"/>
              <a:gd name="T29" fmla="*/ 2147483647 h 68"/>
              <a:gd name="T30" fmla="*/ 2147483647 w 143"/>
              <a:gd name="T31" fmla="*/ 2147483647 h 68"/>
              <a:gd name="T32" fmla="*/ 0 w 143"/>
              <a:gd name="T33" fmla="*/ 2147483647 h 68"/>
              <a:gd name="T34" fmla="*/ 2147483647 w 143"/>
              <a:gd name="T35" fmla="*/ 2147483647 h 68"/>
              <a:gd name="T36" fmla="*/ 2147483647 w 143"/>
              <a:gd name="T37" fmla="*/ 2147483647 h 68"/>
              <a:gd name="T38" fmla="*/ 2147483647 w 143"/>
              <a:gd name="T39" fmla="*/ 2147483647 h 68"/>
              <a:gd name="T40" fmla="*/ 2147483647 w 143"/>
              <a:gd name="T41" fmla="*/ 2147483647 h 68"/>
              <a:gd name="T42" fmla="*/ 2147483647 w 143"/>
              <a:gd name="T43" fmla="*/ 2147483647 h 68"/>
              <a:gd name="T44" fmla="*/ 2147483647 w 143"/>
              <a:gd name="T45" fmla="*/ 2147483647 h 68"/>
              <a:gd name="T46" fmla="*/ 2147483647 w 143"/>
              <a:gd name="T47" fmla="*/ 2147483647 h 68"/>
              <a:gd name="T48" fmla="*/ 2147483647 w 143"/>
              <a:gd name="T49" fmla="*/ 2147483647 h 68"/>
              <a:gd name="T50" fmla="*/ 2147483647 w 143"/>
              <a:gd name="T51" fmla="*/ 2147483647 h 68"/>
              <a:gd name="T52" fmla="*/ 2147483647 w 143"/>
              <a:gd name="T53" fmla="*/ 2147483647 h 68"/>
              <a:gd name="T54" fmla="*/ 2147483647 w 143"/>
              <a:gd name="T55" fmla="*/ 2147483647 h 68"/>
              <a:gd name="T56" fmla="*/ 2147483647 w 143"/>
              <a:gd name="T57" fmla="*/ 2147483647 h 68"/>
              <a:gd name="T58" fmla="*/ 2147483647 w 143"/>
              <a:gd name="T59" fmla="*/ 2147483647 h 68"/>
              <a:gd name="T60" fmla="*/ 2147483647 w 143"/>
              <a:gd name="T61" fmla="*/ 2147483647 h 68"/>
              <a:gd name="T62" fmla="*/ 2147483647 w 143"/>
              <a:gd name="T63" fmla="*/ 2147483647 h 68"/>
              <a:gd name="T64" fmla="*/ 2147483647 w 143"/>
              <a:gd name="T65" fmla="*/ 0 h 68"/>
              <a:gd name="T66" fmla="*/ 2147483647 w 143"/>
              <a:gd name="T67" fmla="*/ 0 h 68"/>
              <a:gd name="T68" fmla="*/ 2147483647 w 143"/>
              <a:gd name="T69" fmla="*/ 2147483647 h 68"/>
              <a:gd name="T70" fmla="*/ 2147483647 w 143"/>
              <a:gd name="T71" fmla="*/ 2147483647 h 68"/>
              <a:gd name="T72" fmla="*/ 2147483647 w 143"/>
              <a:gd name="T73" fmla="*/ 2147483647 h 6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43" h="68">
                <a:moveTo>
                  <a:pt x="143" y="5"/>
                </a:moveTo>
                <a:lnTo>
                  <a:pt x="136" y="17"/>
                </a:lnTo>
                <a:lnTo>
                  <a:pt x="127" y="28"/>
                </a:lnTo>
                <a:lnTo>
                  <a:pt x="117" y="37"/>
                </a:lnTo>
                <a:lnTo>
                  <a:pt x="106" y="46"/>
                </a:lnTo>
                <a:lnTo>
                  <a:pt x="94" y="53"/>
                </a:lnTo>
                <a:lnTo>
                  <a:pt x="82" y="59"/>
                </a:lnTo>
                <a:lnTo>
                  <a:pt x="68" y="63"/>
                </a:lnTo>
                <a:lnTo>
                  <a:pt x="55" y="67"/>
                </a:lnTo>
                <a:lnTo>
                  <a:pt x="47" y="68"/>
                </a:lnTo>
                <a:lnTo>
                  <a:pt x="39" y="67"/>
                </a:lnTo>
                <a:lnTo>
                  <a:pt x="32" y="67"/>
                </a:lnTo>
                <a:lnTo>
                  <a:pt x="24" y="65"/>
                </a:lnTo>
                <a:lnTo>
                  <a:pt x="17" y="62"/>
                </a:lnTo>
                <a:lnTo>
                  <a:pt x="11" y="60"/>
                </a:lnTo>
                <a:lnTo>
                  <a:pt x="6" y="55"/>
                </a:lnTo>
                <a:lnTo>
                  <a:pt x="0" y="50"/>
                </a:lnTo>
                <a:lnTo>
                  <a:pt x="6" y="50"/>
                </a:lnTo>
                <a:lnTo>
                  <a:pt x="13" y="51"/>
                </a:lnTo>
                <a:lnTo>
                  <a:pt x="20" y="51"/>
                </a:lnTo>
                <a:lnTo>
                  <a:pt x="26" y="52"/>
                </a:lnTo>
                <a:lnTo>
                  <a:pt x="33" y="53"/>
                </a:lnTo>
                <a:lnTo>
                  <a:pt x="41" y="53"/>
                </a:lnTo>
                <a:lnTo>
                  <a:pt x="48" y="53"/>
                </a:lnTo>
                <a:lnTo>
                  <a:pt x="55" y="52"/>
                </a:lnTo>
                <a:lnTo>
                  <a:pt x="67" y="48"/>
                </a:lnTo>
                <a:lnTo>
                  <a:pt x="78" y="44"/>
                </a:lnTo>
                <a:lnTo>
                  <a:pt x="89" y="39"/>
                </a:lnTo>
                <a:lnTo>
                  <a:pt x="99" y="33"/>
                </a:lnTo>
                <a:lnTo>
                  <a:pt x="109" y="27"/>
                </a:lnTo>
                <a:lnTo>
                  <a:pt x="120" y="18"/>
                </a:lnTo>
                <a:lnTo>
                  <a:pt x="128" y="10"/>
                </a:lnTo>
                <a:lnTo>
                  <a:pt x="136" y="0"/>
                </a:lnTo>
                <a:lnTo>
                  <a:pt x="138" y="0"/>
                </a:lnTo>
                <a:lnTo>
                  <a:pt x="140" y="1"/>
                </a:lnTo>
                <a:lnTo>
                  <a:pt x="142" y="4"/>
                </a:lnTo>
                <a:lnTo>
                  <a:pt x="143"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3" name="Freeform 15">
            <a:extLst>
              <a:ext uri="{FF2B5EF4-FFF2-40B4-BE49-F238E27FC236}">
                <a16:creationId xmlns:a16="http://schemas.microsoft.com/office/drawing/2014/main" id="{3BE7091C-98BE-47BA-8936-A743A20580A6}"/>
              </a:ext>
            </a:extLst>
          </p:cNvPr>
          <p:cNvSpPr>
            <a:spLocks/>
          </p:cNvSpPr>
          <p:nvPr/>
        </p:nvSpPr>
        <p:spPr bwMode="auto">
          <a:xfrm>
            <a:off x="8516938" y="866775"/>
            <a:ext cx="52387" cy="101600"/>
          </a:xfrm>
          <a:custGeom>
            <a:avLst/>
            <a:gdLst>
              <a:gd name="T0" fmla="*/ 2147483647 w 67"/>
              <a:gd name="T1" fmla="*/ 2147483647 h 128"/>
              <a:gd name="T2" fmla="*/ 2147483647 w 67"/>
              <a:gd name="T3" fmla="*/ 2147483647 h 128"/>
              <a:gd name="T4" fmla="*/ 2147483647 w 67"/>
              <a:gd name="T5" fmla="*/ 2147483647 h 128"/>
              <a:gd name="T6" fmla="*/ 2147483647 w 67"/>
              <a:gd name="T7" fmla="*/ 2147483647 h 128"/>
              <a:gd name="T8" fmla="*/ 2147483647 w 67"/>
              <a:gd name="T9" fmla="*/ 2147483647 h 128"/>
              <a:gd name="T10" fmla="*/ 2147483647 w 67"/>
              <a:gd name="T11" fmla="*/ 2147483647 h 128"/>
              <a:gd name="T12" fmla="*/ 2147483647 w 67"/>
              <a:gd name="T13" fmla="*/ 2147483647 h 128"/>
              <a:gd name="T14" fmla="*/ 2147483647 w 67"/>
              <a:gd name="T15" fmla="*/ 2147483647 h 128"/>
              <a:gd name="T16" fmla="*/ 2147483647 w 67"/>
              <a:gd name="T17" fmla="*/ 2147483647 h 128"/>
              <a:gd name="T18" fmla="*/ 2147483647 w 67"/>
              <a:gd name="T19" fmla="*/ 2147483647 h 128"/>
              <a:gd name="T20" fmla="*/ 2147483647 w 67"/>
              <a:gd name="T21" fmla="*/ 2147483647 h 128"/>
              <a:gd name="T22" fmla="*/ 0 w 67"/>
              <a:gd name="T23" fmla="*/ 2147483647 h 128"/>
              <a:gd name="T24" fmla="*/ 2147483647 w 67"/>
              <a:gd name="T25" fmla="*/ 2147483647 h 128"/>
              <a:gd name="T26" fmla="*/ 2147483647 w 67"/>
              <a:gd name="T27" fmla="*/ 0 h 128"/>
              <a:gd name="T28" fmla="*/ 2147483647 w 67"/>
              <a:gd name="T29" fmla="*/ 0 h 128"/>
              <a:gd name="T30" fmla="*/ 2147483647 w 67"/>
              <a:gd name="T31" fmla="*/ 0 h 128"/>
              <a:gd name="T32" fmla="*/ 2147483647 w 67"/>
              <a:gd name="T33" fmla="*/ 2147483647 h 128"/>
              <a:gd name="T34" fmla="*/ 2147483647 w 67"/>
              <a:gd name="T35" fmla="*/ 2147483647 h 1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7" h="128">
                <a:moveTo>
                  <a:pt x="67" y="3"/>
                </a:moveTo>
                <a:lnTo>
                  <a:pt x="61" y="20"/>
                </a:lnTo>
                <a:lnTo>
                  <a:pt x="56" y="35"/>
                </a:lnTo>
                <a:lnTo>
                  <a:pt x="49" y="51"/>
                </a:lnTo>
                <a:lnTo>
                  <a:pt x="42" y="66"/>
                </a:lnTo>
                <a:lnTo>
                  <a:pt x="35" y="81"/>
                </a:lnTo>
                <a:lnTo>
                  <a:pt x="27" y="96"/>
                </a:lnTo>
                <a:lnTo>
                  <a:pt x="20" y="112"/>
                </a:lnTo>
                <a:lnTo>
                  <a:pt x="13" y="127"/>
                </a:lnTo>
                <a:lnTo>
                  <a:pt x="6" y="128"/>
                </a:lnTo>
                <a:lnTo>
                  <a:pt x="1" y="123"/>
                </a:lnTo>
                <a:lnTo>
                  <a:pt x="0" y="116"/>
                </a:lnTo>
                <a:lnTo>
                  <a:pt x="1" y="109"/>
                </a:lnTo>
                <a:lnTo>
                  <a:pt x="57" y="0"/>
                </a:lnTo>
                <a:lnTo>
                  <a:pt x="59" y="0"/>
                </a:lnTo>
                <a:lnTo>
                  <a:pt x="62" y="0"/>
                </a:lnTo>
                <a:lnTo>
                  <a:pt x="65" y="1"/>
                </a:lnTo>
                <a:lnTo>
                  <a:pt x="6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4" name="Freeform 16">
            <a:extLst>
              <a:ext uri="{FF2B5EF4-FFF2-40B4-BE49-F238E27FC236}">
                <a16:creationId xmlns:a16="http://schemas.microsoft.com/office/drawing/2014/main" id="{0DCAD530-2D87-4BB7-A3B2-254126AED2C7}"/>
              </a:ext>
            </a:extLst>
          </p:cNvPr>
          <p:cNvSpPr>
            <a:spLocks/>
          </p:cNvSpPr>
          <p:nvPr/>
        </p:nvSpPr>
        <p:spPr bwMode="auto">
          <a:xfrm>
            <a:off x="8242300" y="968375"/>
            <a:ext cx="119063" cy="201613"/>
          </a:xfrm>
          <a:custGeom>
            <a:avLst/>
            <a:gdLst>
              <a:gd name="T0" fmla="*/ 2147483647 w 149"/>
              <a:gd name="T1" fmla="*/ 2147483647 h 254"/>
              <a:gd name="T2" fmla="*/ 2147483647 w 149"/>
              <a:gd name="T3" fmla="*/ 2147483647 h 254"/>
              <a:gd name="T4" fmla="*/ 2147483647 w 149"/>
              <a:gd name="T5" fmla="*/ 2147483647 h 254"/>
              <a:gd name="T6" fmla="*/ 2147483647 w 149"/>
              <a:gd name="T7" fmla="*/ 2147483647 h 254"/>
              <a:gd name="T8" fmla="*/ 2147483647 w 149"/>
              <a:gd name="T9" fmla="*/ 2147483647 h 254"/>
              <a:gd name="T10" fmla="*/ 2147483647 w 149"/>
              <a:gd name="T11" fmla="*/ 2147483647 h 254"/>
              <a:gd name="T12" fmla="*/ 2147483647 w 149"/>
              <a:gd name="T13" fmla="*/ 2147483647 h 254"/>
              <a:gd name="T14" fmla="*/ 2147483647 w 149"/>
              <a:gd name="T15" fmla="*/ 2147483647 h 254"/>
              <a:gd name="T16" fmla="*/ 2147483647 w 149"/>
              <a:gd name="T17" fmla="*/ 2147483647 h 254"/>
              <a:gd name="T18" fmla="*/ 2147483647 w 149"/>
              <a:gd name="T19" fmla="*/ 2147483647 h 254"/>
              <a:gd name="T20" fmla="*/ 2147483647 w 149"/>
              <a:gd name="T21" fmla="*/ 2147483647 h 254"/>
              <a:gd name="T22" fmla="*/ 2147483647 w 149"/>
              <a:gd name="T23" fmla="*/ 2147483647 h 254"/>
              <a:gd name="T24" fmla="*/ 2147483647 w 149"/>
              <a:gd name="T25" fmla="*/ 2147483647 h 254"/>
              <a:gd name="T26" fmla="*/ 2147483647 w 149"/>
              <a:gd name="T27" fmla="*/ 2147483647 h 254"/>
              <a:gd name="T28" fmla="*/ 2147483647 w 149"/>
              <a:gd name="T29" fmla="*/ 2147483647 h 254"/>
              <a:gd name="T30" fmla="*/ 2147483647 w 149"/>
              <a:gd name="T31" fmla="*/ 2147483647 h 254"/>
              <a:gd name="T32" fmla="*/ 2147483647 w 149"/>
              <a:gd name="T33" fmla="*/ 2147483647 h 254"/>
              <a:gd name="T34" fmla="*/ 2147483647 w 149"/>
              <a:gd name="T35" fmla="*/ 2147483647 h 254"/>
              <a:gd name="T36" fmla="*/ 2147483647 w 149"/>
              <a:gd name="T37" fmla="*/ 2147483647 h 254"/>
              <a:gd name="T38" fmla="*/ 2147483647 w 149"/>
              <a:gd name="T39" fmla="*/ 2147483647 h 254"/>
              <a:gd name="T40" fmla="*/ 2147483647 w 149"/>
              <a:gd name="T41" fmla="*/ 2147483647 h 254"/>
              <a:gd name="T42" fmla="*/ 2147483647 w 149"/>
              <a:gd name="T43" fmla="*/ 2147483647 h 254"/>
              <a:gd name="T44" fmla="*/ 2147483647 w 149"/>
              <a:gd name="T45" fmla="*/ 2147483647 h 254"/>
              <a:gd name="T46" fmla="*/ 2147483647 w 149"/>
              <a:gd name="T47" fmla="*/ 2147483647 h 254"/>
              <a:gd name="T48" fmla="*/ 0 w 149"/>
              <a:gd name="T49" fmla="*/ 0 h 254"/>
              <a:gd name="T50" fmla="*/ 2147483647 w 149"/>
              <a:gd name="T51" fmla="*/ 2147483647 h 254"/>
              <a:gd name="T52" fmla="*/ 2147483647 w 149"/>
              <a:gd name="T53" fmla="*/ 2147483647 h 254"/>
              <a:gd name="T54" fmla="*/ 2147483647 w 149"/>
              <a:gd name="T55" fmla="*/ 2147483647 h 254"/>
              <a:gd name="T56" fmla="*/ 2147483647 w 149"/>
              <a:gd name="T57" fmla="*/ 2147483647 h 2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49" h="254">
                <a:moveTo>
                  <a:pt x="19" y="57"/>
                </a:moveTo>
                <a:lnTo>
                  <a:pt x="28" y="83"/>
                </a:lnTo>
                <a:lnTo>
                  <a:pt x="39" y="108"/>
                </a:lnTo>
                <a:lnTo>
                  <a:pt x="49" y="132"/>
                </a:lnTo>
                <a:lnTo>
                  <a:pt x="62" y="156"/>
                </a:lnTo>
                <a:lnTo>
                  <a:pt x="77" y="178"/>
                </a:lnTo>
                <a:lnTo>
                  <a:pt x="93" y="200"/>
                </a:lnTo>
                <a:lnTo>
                  <a:pt x="113" y="220"/>
                </a:lnTo>
                <a:lnTo>
                  <a:pt x="134" y="238"/>
                </a:lnTo>
                <a:lnTo>
                  <a:pt x="138" y="239"/>
                </a:lnTo>
                <a:lnTo>
                  <a:pt x="142" y="240"/>
                </a:lnTo>
                <a:lnTo>
                  <a:pt x="147" y="243"/>
                </a:lnTo>
                <a:lnTo>
                  <a:pt x="149" y="247"/>
                </a:lnTo>
                <a:lnTo>
                  <a:pt x="145" y="253"/>
                </a:lnTo>
                <a:lnTo>
                  <a:pt x="138" y="254"/>
                </a:lnTo>
                <a:lnTo>
                  <a:pt x="131" y="253"/>
                </a:lnTo>
                <a:lnTo>
                  <a:pt x="124" y="251"/>
                </a:lnTo>
                <a:lnTo>
                  <a:pt x="95" y="225"/>
                </a:lnTo>
                <a:lnTo>
                  <a:pt x="71" y="198"/>
                </a:lnTo>
                <a:lnTo>
                  <a:pt x="50" y="169"/>
                </a:lnTo>
                <a:lnTo>
                  <a:pt x="34" y="137"/>
                </a:lnTo>
                <a:lnTo>
                  <a:pt x="22" y="104"/>
                </a:lnTo>
                <a:lnTo>
                  <a:pt x="12" y="70"/>
                </a:lnTo>
                <a:lnTo>
                  <a:pt x="5" y="35"/>
                </a:lnTo>
                <a:lnTo>
                  <a:pt x="0" y="0"/>
                </a:lnTo>
                <a:lnTo>
                  <a:pt x="9" y="11"/>
                </a:lnTo>
                <a:lnTo>
                  <a:pt x="12" y="26"/>
                </a:lnTo>
                <a:lnTo>
                  <a:pt x="15" y="42"/>
                </a:lnTo>
                <a:lnTo>
                  <a:pt x="19" y="5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5" name="Freeform 17">
            <a:extLst>
              <a:ext uri="{FF2B5EF4-FFF2-40B4-BE49-F238E27FC236}">
                <a16:creationId xmlns:a16="http://schemas.microsoft.com/office/drawing/2014/main" id="{3BB151B7-7877-4A12-8F43-56CE80D0F7D2}"/>
              </a:ext>
            </a:extLst>
          </p:cNvPr>
          <p:cNvSpPr>
            <a:spLocks/>
          </p:cNvSpPr>
          <p:nvPr/>
        </p:nvSpPr>
        <p:spPr bwMode="auto">
          <a:xfrm>
            <a:off x="8281988" y="973138"/>
            <a:ext cx="73025" cy="141287"/>
          </a:xfrm>
          <a:custGeom>
            <a:avLst/>
            <a:gdLst>
              <a:gd name="T0" fmla="*/ 2147483647 w 92"/>
              <a:gd name="T1" fmla="*/ 2147483647 h 177"/>
              <a:gd name="T2" fmla="*/ 2147483647 w 92"/>
              <a:gd name="T3" fmla="*/ 2147483647 h 177"/>
              <a:gd name="T4" fmla="*/ 2147483647 w 92"/>
              <a:gd name="T5" fmla="*/ 2147483647 h 177"/>
              <a:gd name="T6" fmla="*/ 2147483647 w 92"/>
              <a:gd name="T7" fmla="*/ 2147483647 h 177"/>
              <a:gd name="T8" fmla="*/ 2147483647 w 92"/>
              <a:gd name="T9" fmla="*/ 2147483647 h 177"/>
              <a:gd name="T10" fmla="*/ 2147483647 w 92"/>
              <a:gd name="T11" fmla="*/ 2147483647 h 177"/>
              <a:gd name="T12" fmla="*/ 2147483647 w 92"/>
              <a:gd name="T13" fmla="*/ 2147483647 h 177"/>
              <a:gd name="T14" fmla="*/ 2147483647 w 92"/>
              <a:gd name="T15" fmla="*/ 2147483647 h 177"/>
              <a:gd name="T16" fmla="*/ 2147483647 w 92"/>
              <a:gd name="T17" fmla="*/ 2147483647 h 177"/>
              <a:gd name="T18" fmla="*/ 2147483647 w 92"/>
              <a:gd name="T19" fmla="*/ 2147483647 h 177"/>
              <a:gd name="T20" fmla="*/ 2147483647 w 92"/>
              <a:gd name="T21" fmla="*/ 2147483647 h 177"/>
              <a:gd name="T22" fmla="*/ 2147483647 w 92"/>
              <a:gd name="T23" fmla="*/ 2147483647 h 177"/>
              <a:gd name="T24" fmla="*/ 2147483647 w 92"/>
              <a:gd name="T25" fmla="*/ 2147483647 h 177"/>
              <a:gd name="T26" fmla="*/ 2147483647 w 92"/>
              <a:gd name="T27" fmla="*/ 2147483647 h 177"/>
              <a:gd name="T28" fmla="*/ 2147483647 w 92"/>
              <a:gd name="T29" fmla="*/ 2147483647 h 177"/>
              <a:gd name="T30" fmla="*/ 2147483647 w 92"/>
              <a:gd name="T31" fmla="*/ 2147483647 h 177"/>
              <a:gd name="T32" fmla="*/ 2147483647 w 92"/>
              <a:gd name="T33" fmla="*/ 2147483647 h 177"/>
              <a:gd name="T34" fmla="*/ 2147483647 w 92"/>
              <a:gd name="T35" fmla="*/ 2147483647 h 177"/>
              <a:gd name="T36" fmla="*/ 2147483647 w 92"/>
              <a:gd name="T37" fmla="*/ 2147483647 h 177"/>
              <a:gd name="T38" fmla="*/ 2147483647 w 92"/>
              <a:gd name="T39" fmla="*/ 2147483647 h 177"/>
              <a:gd name="T40" fmla="*/ 2147483647 w 92"/>
              <a:gd name="T41" fmla="*/ 2147483647 h 177"/>
              <a:gd name="T42" fmla="*/ 2147483647 w 92"/>
              <a:gd name="T43" fmla="*/ 2147483647 h 177"/>
              <a:gd name="T44" fmla="*/ 2147483647 w 92"/>
              <a:gd name="T45" fmla="*/ 2147483647 h 177"/>
              <a:gd name="T46" fmla="*/ 2147483647 w 92"/>
              <a:gd name="T47" fmla="*/ 2147483647 h 177"/>
              <a:gd name="T48" fmla="*/ 2147483647 w 92"/>
              <a:gd name="T49" fmla="*/ 2147483647 h 177"/>
              <a:gd name="T50" fmla="*/ 2147483647 w 92"/>
              <a:gd name="T51" fmla="*/ 2147483647 h 177"/>
              <a:gd name="T52" fmla="*/ 2147483647 w 92"/>
              <a:gd name="T53" fmla="*/ 2147483647 h 177"/>
              <a:gd name="T54" fmla="*/ 2147483647 w 92"/>
              <a:gd name="T55" fmla="*/ 2147483647 h 177"/>
              <a:gd name="T56" fmla="*/ 2147483647 w 92"/>
              <a:gd name="T57" fmla="*/ 2147483647 h 177"/>
              <a:gd name="T58" fmla="*/ 2147483647 w 92"/>
              <a:gd name="T59" fmla="*/ 2147483647 h 177"/>
              <a:gd name="T60" fmla="*/ 2147483647 w 92"/>
              <a:gd name="T61" fmla="*/ 2147483647 h 177"/>
              <a:gd name="T62" fmla="*/ 2147483647 w 92"/>
              <a:gd name="T63" fmla="*/ 2147483647 h 177"/>
              <a:gd name="T64" fmla="*/ 2147483647 w 92"/>
              <a:gd name="T65" fmla="*/ 2147483647 h 177"/>
              <a:gd name="T66" fmla="*/ 2147483647 w 92"/>
              <a:gd name="T67" fmla="*/ 2147483647 h 177"/>
              <a:gd name="T68" fmla="*/ 2147483647 w 92"/>
              <a:gd name="T69" fmla="*/ 2147483647 h 177"/>
              <a:gd name="T70" fmla="*/ 2147483647 w 92"/>
              <a:gd name="T71" fmla="*/ 2147483647 h 177"/>
              <a:gd name="T72" fmla="*/ 2147483647 w 92"/>
              <a:gd name="T73" fmla="*/ 2147483647 h 177"/>
              <a:gd name="T74" fmla="*/ 2147483647 w 92"/>
              <a:gd name="T75" fmla="*/ 2147483647 h 177"/>
              <a:gd name="T76" fmla="*/ 2147483647 w 92"/>
              <a:gd name="T77" fmla="*/ 2147483647 h 177"/>
              <a:gd name="T78" fmla="*/ 2147483647 w 92"/>
              <a:gd name="T79" fmla="*/ 2147483647 h 177"/>
              <a:gd name="T80" fmla="*/ 2147483647 w 92"/>
              <a:gd name="T81" fmla="*/ 2147483647 h 177"/>
              <a:gd name="T82" fmla="*/ 2147483647 w 92"/>
              <a:gd name="T83" fmla="*/ 2147483647 h 177"/>
              <a:gd name="T84" fmla="*/ 2147483647 w 92"/>
              <a:gd name="T85" fmla="*/ 2147483647 h 177"/>
              <a:gd name="T86" fmla="*/ 2147483647 w 92"/>
              <a:gd name="T87" fmla="*/ 2147483647 h 177"/>
              <a:gd name="T88" fmla="*/ 2147483647 w 92"/>
              <a:gd name="T89" fmla="*/ 2147483647 h 177"/>
              <a:gd name="T90" fmla="*/ 2147483647 w 92"/>
              <a:gd name="T91" fmla="*/ 2147483647 h 177"/>
              <a:gd name="T92" fmla="*/ 2147483647 w 92"/>
              <a:gd name="T93" fmla="*/ 2147483647 h 177"/>
              <a:gd name="T94" fmla="*/ 2147483647 w 92"/>
              <a:gd name="T95" fmla="*/ 2147483647 h 177"/>
              <a:gd name="T96" fmla="*/ 2147483647 w 92"/>
              <a:gd name="T97" fmla="*/ 2147483647 h 177"/>
              <a:gd name="T98" fmla="*/ 2147483647 w 92"/>
              <a:gd name="T99" fmla="*/ 2147483647 h 177"/>
              <a:gd name="T100" fmla="*/ 2147483647 w 92"/>
              <a:gd name="T101" fmla="*/ 2147483647 h 177"/>
              <a:gd name="T102" fmla="*/ 2147483647 w 92"/>
              <a:gd name="T103" fmla="*/ 2147483647 h 177"/>
              <a:gd name="T104" fmla="*/ 0 w 92"/>
              <a:gd name="T105" fmla="*/ 0 h 177"/>
              <a:gd name="T106" fmla="*/ 2147483647 w 92"/>
              <a:gd name="T107" fmla="*/ 2147483647 h 177"/>
              <a:gd name="T108" fmla="*/ 2147483647 w 92"/>
              <a:gd name="T109" fmla="*/ 2147483647 h 177"/>
              <a:gd name="T110" fmla="*/ 2147483647 w 92"/>
              <a:gd name="T111" fmla="*/ 2147483647 h 177"/>
              <a:gd name="T112" fmla="*/ 2147483647 w 92"/>
              <a:gd name="T113" fmla="*/ 2147483647 h 177"/>
              <a:gd name="T114" fmla="*/ 2147483647 w 92"/>
              <a:gd name="T115" fmla="*/ 2147483647 h 177"/>
              <a:gd name="T116" fmla="*/ 2147483647 w 92"/>
              <a:gd name="T117" fmla="*/ 2147483647 h 177"/>
              <a:gd name="T118" fmla="*/ 2147483647 w 92"/>
              <a:gd name="T119" fmla="*/ 2147483647 h 177"/>
              <a:gd name="T120" fmla="*/ 2147483647 w 92"/>
              <a:gd name="T121" fmla="*/ 2147483647 h 17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2" h="177">
                <a:moveTo>
                  <a:pt x="64" y="25"/>
                </a:moveTo>
                <a:lnTo>
                  <a:pt x="79" y="56"/>
                </a:lnTo>
                <a:lnTo>
                  <a:pt x="85" y="91"/>
                </a:lnTo>
                <a:lnTo>
                  <a:pt x="88" y="127"/>
                </a:lnTo>
                <a:lnTo>
                  <a:pt x="92" y="162"/>
                </a:lnTo>
                <a:lnTo>
                  <a:pt x="91" y="165"/>
                </a:lnTo>
                <a:lnTo>
                  <a:pt x="90" y="169"/>
                </a:lnTo>
                <a:lnTo>
                  <a:pt x="90" y="174"/>
                </a:lnTo>
                <a:lnTo>
                  <a:pt x="89" y="177"/>
                </a:lnTo>
                <a:lnTo>
                  <a:pt x="79" y="167"/>
                </a:lnTo>
                <a:lnTo>
                  <a:pt x="70" y="156"/>
                </a:lnTo>
                <a:lnTo>
                  <a:pt x="62" y="145"/>
                </a:lnTo>
                <a:lnTo>
                  <a:pt x="55" y="133"/>
                </a:lnTo>
                <a:lnTo>
                  <a:pt x="50" y="121"/>
                </a:lnTo>
                <a:lnTo>
                  <a:pt x="43" y="109"/>
                </a:lnTo>
                <a:lnTo>
                  <a:pt x="37" y="97"/>
                </a:lnTo>
                <a:lnTo>
                  <a:pt x="29" y="86"/>
                </a:lnTo>
                <a:lnTo>
                  <a:pt x="31" y="72"/>
                </a:lnTo>
                <a:lnTo>
                  <a:pt x="34" y="57"/>
                </a:lnTo>
                <a:lnTo>
                  <a:pt x="37" y="43"/>
                </a:lnTo>
                <a:lnTo>
                  <a:pt x="45" y="31"/>
                </a:lnTo>
                <a:lnTo>
                  <a:pt x="49" y="44"/>
                </a:lnTo>
                <a:lnTo>
                  <a:pt x="46" y="61"/>
                </a:lnTo>
                <a:lnTo>
                  <a:pt x="43" y="76"/>
                </a:lnTo>
                <a:lnTo>
                  <a:pt x="46" y="92"/>
                </a:lnTo>
                <a:lnTo>
                  <a:pt x="51" y="100"/>
                </a:lnTo>
                <a:lnTo>
                  <a:pt x="58" y="107"/>
                </a:lnTo>
                <a:lnTo>
                  <a:pt x="66" y="112"/>
                </a:lnTo>
                <a:lnTo>
                  <a:pt x="73" y="117"/>
                </a:lnTo>
                <a:lnTo>
                  <a:pt x="77" y="117"/>
                </a:lnTo>
                <a:lnTo>
                  <a:pt x="81" y="117"/>
                </a:lnTo>
                <a:lnTo>
                  <a:pt x="84" y="115"/>
                </a:lnTo>
                <a:lnTo>
                  <a:pt x="87" y="114"/>
                </a:lnTo>
                <a:lnTo>
                  <a:pt x="81" y="106"/>
                </a:lnTo>
                <a:lnTo>
                  <a:pt x="74" y="99"/>
                </a:lnTo>
                <a:lnTo>
                  <a:pt x="66" y="92"/>
                </a:lnTo>
                <a:lnTo>
                  <a:pt x="59" y="84"/>
                </a:lnTo>
                <a:lnTo>
                  <a:pt x="60" y="70"/>
                </a:lnTo>
                <a:lnTo>
                  <a:pt x="61" y="55"/>
                </a:lnTo>
                <a:lnTo>
                  <a:pt x="61" y="40"/>
                </a:lnTo>
                <a:lnTo>
                  <a:pt x="57" y="27"/>
                </a:lnTo>
                <a:lnTo>
                  <a:pt x="51" y="23"/>
                </a:lnTo>
                <a:lnTo>
                  <a:pt x="45" y="21"/>
                </a:lnTo>
                <a:lnTo>
                  <a:pt x="38" y="21"/>
                </a:lnTo>
                <a:lnTo>
                  <a:pt x="30" y="24"/>
                </a:lnTo>
                <a:lnTo>
                  <a:pt x="26" y="31"/>
                </a:lnTo>
                <a:lnTo>
                  <a:pt x="21" y="39"/>
                </a:lnTo>
                <a:lnTo>
                  <a:pt x="17" y="47"/>
                </a:lnTo>
                <a:lnTo>
                  <a:pt x="15" y="56"/>
                </a:lnTo>
                <a:lnTo>
                  <a:pt x="11" y="42"/>
                </a:lnTo>
                <a:lnTo>
                  <a:pt x="6" y="28"/>
                </a:lnTo>
                <a:lnTo>
                  <a:pt x="2" y="15"/>
                </a:lnTo>
                <a:lnTo>
                  <a:pt x="0" y="0"/>
                </a:lnTo>
                <a:lnTo>
                  <a:pt x="9" y="2"/>
                </a:lnTo>
                <a:lnTo>
                  <a:pt x="19" y="2"/>
                </a:lnTo>
                <a:lnTo>
                  <a:pt x="28" y="3"/>
                </a:lnTo>
                <a:lnTo>
                  <a:pt x="37" y="4"/>
                </a:lnTo>
                <a:lnTo>
                  <a:pt x="45" y="6"/>
                </a:lnTo>
                <a:lnTo>
                  <a:pt x="52" y="10"/>
                </a:lnTo>
                <a:lnTo>
                  <a:pt x="59" y="16"/>
                </a:lnTo>
                <a:lnTo>
                  <a:pt x="64"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6" name="Freeform 18">
            <a:extLst>
              <a:ext uri="{FF2B5EF4-FFF2-40B4-BE49-F238E27FC236}">
                <a16:creationId xmlns:a16="http://schemas.microsoft.com/office/drawing/2014/main" id="{AA627584-C8C5-4810-87B7-CB755DE81873}"/>
              </a:ext>
            </a:extLst>
          </p:cNvPr>
          <p:cNvSpPr>
            <a:spLocks/>
          </p:cNvSpPr>
          <p:nvPr/>
        </p:nvSpPr>
        <p:spPr bwMode="auto">
          <a:xfrm>
            <a:off x="8374063" y="998538"/>
            <a:ext cx="136525" cy="161925"/>
          </a:xfrm>
          <a:custGeom>
            <a:avLst/>
            <a:gdLst>
              <a:gd name="T0" fmla="*/ 2147483647 w 171"/>
              <a:gd name="T1" fmla="*/ 2147483647 h 203"/>
              <a:gd name="T2" fmla="*/ 2147483647 w 171"/>
              <a:gd name="T3" fmla="*/ 2147483647 h 203"/>
              <a:gd name="T4" fmla="*/ 2147483647 w 171"/>
              <a:gd name="T5" fmla="*/ 2147483647 h 203"/>
              <a:gd name="T6" fmla="*/ 2147483647 w 171"/>
              <a:gd name="T7" fmla="*/ 2147483647 h 203"/>
              <a:gd name="T8" fmla="*/ 2147483647 w 171"/>
              <a:gd name="T9" fmla="*/ 2147483647 h 203"/>
              <a:gd name="T10" fmla="*/ 2147483647 w 171"/>
              <a:gd name="T11" fmla="*/ 2147483647 h 203"/>
              <a:gd name="T12" fmla="*/ 2147483647 w 171"/>
              <a:gd name="T13" fmla="*/ 2147483647 h 203"/>
              <a:gd name="T14" fmla="*/ 2147483647 w 171"/>
              <a:gd name="T15" fmla="*/ 2147483647 h 203"/>
              <a:gd name="T16" fmla="*/ 2147483647 w 171"/>
              <a:gd name="T17" fmla="*/ 2147483647 h 203"/>
              <a:gd name="T18" fmla="*/ 2147483647 w 171"/>
              <a:gd name="T19" fmla="*/ 2147483647 h 203"/>
              <a:gd name="T20" fmla="*/ 2147483647 w 171"/>
              <a:gd name="T21" fmla="*/ 2147483647 h 203"/>
              <a:gd name="T22" fmla="*/ 2147483647 w 171"/>
              <a:gd name="T23" fmla="*/ 2147483647 h 203"/>
              <a:gd name="T24" fmla="*/ 2147483647 w 171"/>
              <a:gd name="T25" fmla="*/ 2147483647 h 203"/>
              <a:gd name="T26" fmla="*/ 0 w 171"/>
              <a:gd name="T27" fmla="*/ 2147483647 h 203"/>
              <a:gd name="T28" fmla="*/ 2147483647 w 171"/>
              <a:gd name="T29" fmla="*/ 2147483647 h 203"/>
              <a:gd name="T30" fmla="*/ 2147483647 w 171"/>
              <a:gd name="T31" fmla="*/ 2147483647 h 203"/>
              <a:gd name="T32" fmla="*/ 2147483647 w 171"/>
              <a:gd name="T33" fmla="*/ 2147483647 h 203"/>
              <a:gd name="T34" fmla="*/ 2147483647 w 171"/>
              <a:gd name="T35" fmla="*/ 2147483647 h 203"/>
              <a:gd name="T36" fmla="*/ 2147483647 w 171"/>
              <a:gd name="T37" fmla="*/ 2147483647 h 203"/>
              <a:gd name="T38" fmla="*/ 2147483647 w 171"/>
              <a:gd name="T39" fmla="*/ 2147483647 h 203"/>
              <a:gd name="T40" fmla="*/ 2147483647 w 171"/>
              <a:gd name="T41" fmla="*/ 2147483647 h 203"/>
              <a:gd name="T42" fmla="*/ 2147483647 w 171"/>
              <a:gd name="T43" fmla="*/ 2147483647 h 203"/>
              <a:gd name="T44" fmla="*/ 2147483647 w 171"/>
              <a:gd name="T45" fmla="*/ 2147483647 h 203"/>
              <a:gd name="T46" fmla="*/ 2147483647 w 171"/>
              <a:gd name="T47" fmla="*/ 0 h 203"/>
              <a:gd name="T48" fmla="*/ 2147483647 w 171"/>
              <a:gd name="T49" fmla="*/ 0 h 203"/>
              <a:gd name="T50" fmla="*/ 2147483647 w 171"/>
              <a:gd name="T51" fmla="*/ 0 h 203"/>
              <a:gd name="T52" fmla="*/ 2147483647 w 171"/>
              <a:gd name="T53" fmla="*/ 2147483647 h 203"/>
              <a:gd name="T54" fmla="*/ 2147483647 w 171"/>
              <a:gd name="T55" fmla="*/ 2147483647 h 20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1" h="203">
                <a:moveTo>
                  <a:pt x="171" y="3"/>
                </a:moveTo>
                <a:lnTo>
                  <a:pt x="157" y="29"/>
                </a:lnTo>
                <a:lnTo>
                  <a:pt x="143" y="53"/>
                </a:lnTo>
                <a:lnTo>
                  <a:pt x="126" y="76"/>
                </a:lnTo>
                <a:lnTo>
                  <a:pt x="108" y="100"/>
                </a:lnTo>
                <a:lnTo>
                  <a:pt x="90" y="122"/>
                </a:lnTo>
                <a:lnTo>
                  <a:pt x="70" y="144"/>
                </a:lnTo>
                <a:lnTo>
                  <a:pt x="50" y="166"/>
                </a:lnTo>
                <a:lnTo>
                  <a:pt x="31" y="186"/>
                </a:lnTo>
                <a:lnTo>
                  <a:pt x="25" y="192"/>
                </a:lnTo>
                <a:lnTo>
                  <a:pt x="18" y="196"/>
                </a:lnTo>
                <a:lnTo>
                  <a:pt x="11" y="200"/>
                </a:lnTo>
                <a:lnTo>
                  <a:pt x="4" y="203"/>
                </a:lnTo>
                <a:lnTo>
                  <a:pt x="0" y="198"/>
                </a:lnTo>
                <a:lnTo>
                  <a:pt x="7" y="189"/>
                </a:lnTo>
                <a:lnTo>
                  <a:pt x="108" y="76"/>
                </a:lnTo>
                <a:lnTo>
                  <a:pt x="115" y="67"/>
                </a:lnTo>
                <a:lnTo>
                  <a:pt x="122" y="56"/>
                </a:lnTo>
                <a:lnTo>
                  <a:pt x="129" y="47"/>
                </a:lnTo>
                <a:lnTo>
                  <a:pt x="134" y="38"/>
                </a:lnTo>
                <a:lnTo>
                  <a:pt x="140" y="27"/>
                </a:lnTo>
                <a:lnTo>
                  <a:pt x="147" y="18"/>
                </a:lnTo>
                <a:lnTo>
                  <a:pt x="154" y="9"/>
                </a:lnTo>
                <a:lnTo>
                  <a:pt x="161" y="0"/>
                </a:lnTo>
                <a:lnTo>
                  <a:pt x="163" y="0"/>
                </a:lnTo>
                <a:lnTo>
                  <a:pt x="167" y="0"/>
                </a:lnTo>
                <a:lnTo>
                  <a:pt x="169" y="1"/>
                </a:lnTo>
                <a:lnTo>
                  <a:pt x="17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7" name="Freeform 19">
            <a:extLst>
              <a:ext uri="{FF2B5EF4-FFF2-40B4-BE49-F238E27FC236}">
                <a16:creationId xmlns:a16="http://schemas.microsoft.com/office/drawing/2014/main" id="{5014BB0B-FE45-466D-8BD3-6063A2F2DA23}"/>
              </a:ext>
            </a:extLst>
          </p:cNvPr>
          <p:cNvSpPr>
            <a:spLocks/>
          </p:cNvSpPr>
          <p:nvPr/>
        </p:nvSpPr>
        <p:spPr bwMode="auto">
          <a:xfrm>
            <a:off x="7631113" y="1182688"/>
            <a:ext cx="274637" cy="260350"/>
          </a:xfrm>
          <a:custGeom>
            <a:avLst/>
            <a:gdLst>
              <a:gd name="T0" fmla="*/ 2147483647 w 347"/>
              <a:gd name="T1" fmla="*/ 2147483647 h 329"/>
              <a:gd name="T2" fmla="*/ 2147483647 w 347"/>
              <a:gd name="T3" fmla="*/ 2147483647 h 329"/>
              <a:gd name="T4" fmla="*/ 2147483647 w 347"/>
              <a:gd name="T5" fmla="*/ 2147483647 h 329"/>
              <a:gd name="T6" fmla="*/ 2147483647 w 347"/>
              <a:gd name="T7" fmla="*/ 2147483647 h 329"/>
              <a:gd name="T8" fmla="*/ 2147483647 w 347"/>
              <a:gd name="T9" fmla="*/ 2147483647 h 329"/>
              <a:gd name="T10" fmla="*/ 2147483647 w 347"/>
              <a:gd name="T11" fmla="*/ 2147483647 h 329"/>
              <a:gd name="T12" fmla="*/ 2147483647 w 347"/>
              <a:gd name="T13" fmla="*/ 2147483647 h 329"/>
              <a:gd name="T14" fmla="*/ 2147483647 w 347"/>
              <a:gd name="T15" fmla="*/ 2147483647 h 329"/>
              <a:gd name="T16" fmla="*/ 2147483647 w 347"/>
              <a:gd name="T17" fmla="*/ 2147483647 h 329"/>
              <a:gd name="T18" fmla="*/ 2147483647 w 347"/>
              <a:gd name="T19" fmla="*/ 2147483647 h 329"/>
              <a:gd name="T20" fmla="*/ 2147483647 w 347"/>
              <a:gd name="T21" fmla="*/ 2147483647 h 329"/>
              <a:gd name="T22" fmla="*/ 2147483647 w 347"/>
              <a:gd name="T23" fmla="*/ 2147483647 h 329"/>
              <a:gd name="T24" fmla="*/ 2147483647 w 347"/>
              <a:gd name="T25" fmla="*/ 2147483647 h 329"/>
              <a:gd name="T26" fmla="*/ 2147483647 w 347"/>
              <a:gd name="T27" fmla="*/ 2147483647 h 329"/>
              <a:gd name="T28" fmla="*/ 2147483647 w 347"/>
              <a:gd name="T29" fmla="*/ 2147483647 h 329"/>
              <a:gd name="T30" fmla="*/ 2147483647 w 347"/>
              <a:gd name="T31" fmla="*/ 2147483647 h 329"/>
              <a:gd name="T32" fmla="*/ 2147483647 w 347"/>
              <a:gd name="T33" fmla="*/ 2147483647 h 329"/>
              <a:gd name="T34" fmla="*/ 2147483647 w 347"/>
              <a:gd name="T35" fmla="*/ 2147483647 h 329"/>
              <a:gd name="T36" fmla="*/ 2147483647 w 347"/>
              <a:gd name="T37" fmla="*/ 2147483647 h 329"/>
              <a:gd name="T38" fmla="*/ 2147483647 w 347"/>
              <a:gd name="T39" fmla="*/ 2147483647 h 329"/>
              <a:gd name="T40" fmla="*/ 2147483647 w 347"/>
              <a:gd name="T41" fmla="*/ 2147483647 h 329"/>
              <a:gd name="T42" fmla="*/ 2147483647 w 347"/>
              <a:gd name="T43" fmla="*/ 2147483647 h 329"/>
              <a:gd name="T44" fmla="*/ 0 w 347"/>
              <a:gd name="T45" fmla="*/ 2147483647 h 329"/>
              <a:gd name="T46" fmla="*/ 2147483647 w 347"/>
              <a:gd name="T47" fmla="*/ 2147483647 h 329"/>
              <a:gd name="T48" fmla="*/ 2147483647 w 347"/>
              <a:gd name="T49" fmla="*/ 2147483647 h 329"/>
              <a:gd name="T50" fmla="*/ 2147483647 w 347"/>
              <a:gd name="T51" fmla="*/ 2147483647 h 329"/>
              <a:gd name="T52" fmla="*/ 2147483647 w 347"/>
              <a:gd name="T53" fmla="*/ 2147483647 h 329"/>
              <a:gd name="T54" fmla="*/ 2147483647 w 347"/>
              <a:gd name="T55" fmla="*/ 2147483647 h 329"/>
              <a:gd name="T56" fmla="*/ 2147483647 w 347"/>
              <a:gd name="T57" fmla="*/ 2147483647 h 329"/>
              <a:gd name="T58" fmla="*/ 2147483647 w 347"/>
              <a:gd name="T59" fmla="*/ 2147483647 h 329"/>
              <a:gd name="T60" fmla="*/ 2147483647 w 347"/>
              <a:gd name="T61" fmla="*/ 2147483647 h 329"/>
              <a:gd name="T62" fmla="*/ 2147483647 w 347"/>
              <a:gd name="T63" fmla="*/ 2147483647 h 329"/>
              <a:gd name="T64" fmla="*/ 2147483647 w 347"/>
              <a:gd name="T65" fmla="*/ 2147483647 h 329"/>
              <a:gd name="T66" fmla="*/ 2147483647 w 347"/>
              <a:gd name="T67" fmla="*/ 2147483647 h 329"/>
              <a:gd name="T68" fmla="*/ 2147483647 w 347"/>
              <a:gd name="T69" fmla="*/ 2147483647 h 329"/>
              <a:gd name="T70" fmla="*/ 2147483647 w 347"/>
              <a:gd name="T71" fmla="*/ 2147483647 h 329"/>
              <a:gd name="T72" fmla="*/ 2147483647 w 347"/>
              <a:gd name="T73" fmla="*/ 2147483647 h 329"/>
              <a:gd name="T74" fmla="*/ 2147483647 w 347"/>
              <a:gd name="T75" fmla="*/ 2147483647 h 329"/>
              <a:gd name="T76" fmla="*/ 2147483647 w 347"/>
              <a:gd name="T77" fmla="*/ 2147483647 h 329"/>
              <a:gd name="T78" fmla="*/ 2147483647 w 347"/>
              <a:gd name="T79" fmla="*/ 2147483647 h 329"/>
              <a:gd name="T80" fmla="*/ 2147483647 w 347"/>
              <a:gd name="T81" fmla="*/ 2147483647 h 329"/>
              <a:gd name="T82" fmla="*/ 2147483647 w 347"/>
              <a:gd name="T83" fmla="*/ 2147483647 h 329"/>
              <a:gd name="T84" fmla="*/ 2147483647 w 347"/>
              <a:gd name="T85" fmla="*/ 2147483647 h 329"/>
              <a:gd name="T86" fmla="*/ 2147483647 w 347"/>
              <a:gd name="T87" fmla="*/ 2147483647 h 329"/>
              <a:gd name="T88" fmla="*/ 2147483647 w 347"/>
              <a:gd name="T89" fmla="*/ 2147483647 h 329"/>
              <a:gd name="T90" fmla="*/ 2147483647 w 347"/>
              <a:gd name="T91" fmla="*/ 2147483647 h 329"/>
              <a:gd name="T92" fmla="*/ 2147483647 w 347"/>
              <a:gd name="T93" fmla="*/ 2147483647 h 329"/>
              <a:gd name="T94" fmla="*/ 2147483647 w 347"/>
              <a:gd name="T95" fmla="*/ 2147483647 h 329"/>
              <a:gd name="T96" fmla="*/ 2147483647 w 347"/>
              <a:gd name="T97" fmla="*/ 2147483647 h 329"/>
              <a:gd name="T98" fmla="*/ 2147483647 w 347"/>
              <a:gd name="T99" fmla="*/ 2147483647 h 329"/>
              <a:gd name="T100" fmla="*/ 2147483647 w 347"/>
              <a:gd name="T101" fmla="*/ 2147483647 h 329"/>
              <a:gd name="T102" fmla="*/ 2147483647 w 347"/>
              <a:gd name="T103" fmla="*/ 2147483647 h 329"/>
              <a:gd name="T104" fmla="*/ 2147483647 w 347"/>
              <a:gd name="T105" fmla="*/ 2147483647 h 329"/>
              <a:gd name="T106" fmla="*/ 2147483647 w 347"/>
              <a:gd name="T107" fmla="*/ 2147483647 h 329"/>
              <a:gd name="T108" fmla="*/ 2147483647 w 347"/>
              <a:gd name="T109" fmla="*/ 2147483647 h 329"/>
              <a:gd name="T110" fmla="*/ 2147483647 w 347"/>
              <a:gd name="T111" fmla="*/ 2147483647 h 329"/>
              <a:gd name="T112" fmla="*/ 2147483647 w 347"/>
              <a:gd name="T113" fmla="*/ 2147483647 h 32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47" h="329">
                <a:moveTo>
                  <a:pt x="313" y="28"/>
                </a:moveTo>
                <a:lnTo>
                  <a:pt x="318" y="27"/>
                </a:lnTo>
                <a:lnTo>
                  <a:pt x="321" y="26"/>
                </a:lnTo>
                <a:lnTo>
                  <a:pt x="325" y="23"/>
                </a:lnTo>
                <a:lnTo>
                  <a:pt x="328" y="21"/>
                </a:lnTo>
                <a:lnTo>
                  <a:pt x="332" y="44"/>
                </a:lnTo>
                <a:lnTo>
                  <a:pt x="332" y="67"/>
                </a:lnTo>
                <a:lnTo>
                  <a:pt x="334" y="89"/>
                </a:lnTo>
                <a:lnTo>
                  <a:pt x="342" y="111"/>
                </a:lnTo>
                <a:lnTo>
                  <a:pt x="347" y="141"/>
                </a:lnTo>
                <a:lnTo>
                  <a:pt x="347" y="170"/>
                </a:lnTo>
                <a:lnTo>
                  <a:pt x="342" y="197"/>
                </a:lnTo>
                <a:lnTo>
                  <a:pt x="334" y="224"/>
                </a:lnTo>
                <a:lnTo>
                  <a:pt x="321" y="249"/>
                </a:lnTo>
                <a:lnTo>
                  <a:pt x="306" y="273"/>
                </a:lnTo>
                <a:lnTo>
                  <a:pt x="289" y="295"/>
                </a:lnTo>
                <a:lnTo>
                  <a:pt x="268" y="317"/>
                </a:lnTo>
                <a:lnTo>
                  <a:pt x="253" y="325"/>
                </a:lnTo>
                <a:lnTo>
                  <a:pt x="238" y="329"/>
                </a:lnTo>
                <a:lnTo>
                  <a:pt x="224" y="329"/>
                </a:lnTo>
                <a:lnTo>
                  <a:pt x="209" y="326"/>
                </a:lnTo>
                <a:lnTo>
                  <a:pt x="192" y="323"/>
                </a:lnTo>
                <a:lnTo>
                  <a:pt x="177" y="318"/>
                </a:lnTo>
                <a:lnTo>
                  <a:pt x="160" y="316"/>
                </a:lnTo>
                <a:lnTo>
                  <a:pt x="143" y="316"/>
                </a:lnTo>
                <a:lnTo>
                  <a:pt x="129" y="312"/>
                </a:lnTo>
                <a:lnTo>
                  <a:pt x="115" y="305"/>
                </a:lnTo>
                <a:lnTo>
                  <a:pt x="103" y="299"/>
                </a:lnTo>
                <a:lnTo>
                  <a:pt x="90" y="289"/>
                </a:lnTo>
                <a:lnTo>
                  <a:pt x="78" y="278"/>
                </a:lnTo>
                <a:lnTo>
                  <a:pt x="69" y="266"/>
                </a:lnTo>
                <a:lnTo>
                  <a:pt x="62" y="252"/>
                </a:lnTo>
                <a:lnTo>
                  <a:pt x="58" y="239"/>
                </a:lnTo>
                <a:lnTo>
                  <a:pt x="55" y="238"/>
                </a:lnTo>
                <a:lnTo>
                  <a:pt x="53" y="236"/>
                </a:lnTo>
                <a:lnTo>
                  <a:pt x="52" y="235"/>
                </a:lnTo>
                <a:lnTo>
                  <a:pt x="48" y="235"/>
                </a:lnTo>
                <a:lnTo>
                  <a:pt x="46" y="240"/>
                </a:lnTo>
                <a:lnTo>
                  <a:pt x="40" y="241"/>
                </a:lnTo>
                <a:lnTo>
                  <a:pt x="35" y="240"/>
                </a:lnTo>
                <a:lnTo>
                  <a:pt x="30" y="239"/>
                </a:lnTo>
                <a:lnTo>
                  <a:pt x="18" y="227"/>
                </a:lnTo>
                <a:lnTo>
                  <a:pt x="10" y="212"/>
                </a:lnTo>
                <a:lnTo>
                  <a:pt x="5" y="197"/>
                </a:lnTo>
                <a:lnTo>
                  <a:pt x="1" y="181"/>
                </a:lnTo>
                <a:lnTo>
                  <a:pt x="0" y="168"/>
                </a:lnTo>
                <a:lnTo>
                  <a:pt x="0" y="155"/>
                </a:lnTo>
                <a:lnTo>
                  <a:pt x="2" y="142"/>
                </a:lnTo>
                <a:lnTo>
                  <a:pt x="8" y="132"/>
                </a:lnTo>
                <a:lnTo>
                  <a:pt x="8" y="130"/>
                </a:lnTo>
                <a:lnTo>
                  <a:pt x="10" y="129"/>
                </a:lnTo>
                <a:lnTo>
                  <a:pt x="15" y="128"/>
                </a:lnTo>
                <a:lnTo>
                  <a:pt x="22" y="128"/>
                </a:lnTo>
                <a:lnTo>
                  <a:pt x="27" y="132"/>
                </a:lnTo>
                <a:lnTo>
                  <a:pt x="30" y="135"/>
                </a:lnTo>
                <a:lnTo>
                  <a:pt x="32" y="138"/>
                </a:lnTo>
                <a:lnTo>
                  <a:pt x="35" y="142"/>
                </a:lnTo>
                <a:lnTo>
                  <a:pt x="42" y="142"/>
                </a:lnTo>
                <a:lnTo>
                  <a:pt x="45" y="138"/>
                </a:lnTo>
                <a:lnTo>
                  <a:pt x="47" y="133"/>
                </a:lnTo>
                <a:lnTo>
                  <a:pt x="50" y="128"/>
                </a:lnTo>
                <a:lnTo>
                  <a:pt x="48" y="114"/>
                </a:lnTo>
                <a:lnTo>
                  <a:pt x="47" y="102"/>
                </a:lnTo>
                <a:lnTo>
                  <a:pt x="47" y="89"/>
                </a:lnTo>
                <a:lnTo>
                  <a:pt x="47" y="75"/>
                </a:lnTo>
                <a:lnTo>
                  <a:pt x="46" y="80"/>
                </a:lnTo>
                <a:lnTo>
                  <a:pt x="47" y="83"/>
                </a:lnTo>
                <a:lnTo>
                  <a:pt x="50" y="87"/>
                </a:lnTo>
                <a:lnTo>
                  <a:pt x="53" y="89"/>
                </a:lnTo>
                <a:lnTo>
                  <a:pt x="59" y="87"/>
                </a:lnTo>
                <a:lnTo>
                  <a:pt x="66" y="84"/>
                </a:lnTo>
                <a:lnTo>
                  <a:pt x="71" y="81"/>
                </a:lnTo>
                <a:lnTo>
                  <a:pt x="77" y="77"/>
                </a:lnTo>
                <a:lnTo>
                  <a:pt x="82" y="73"/>
                </a:lnTo>
                <a:lnTo>
                  <a:pt x="88" y="68"/>
                </a:lnTo>
                <a:lnTo>
                  <a:pt x="92" y="64"/>
                </a:lnTo>
                <a:lnTo>
                  <a:pt x="97" y="59"/>
                </a:lnTo>
                <a:lnTo>
                  <a:pt x="113" y="42"/>
                </a:lnTo>
                <a:lnTo>
                  <a:pt x="112" y="47"/>
                </a:lnTo>
                <a:lnTo>
                  <a:pt x="111" y="52"/>
                </a:lnTo>
                <a:lnTo>
                  <a:pt x="111" y="58"/>
                </a:lnTo>
                <a:lnTo>
                  <a:pt x="115" y="62"/>
                </a:lnTo>
                <a:lnTo>
                  <a:pt x="122" y="64"/>
                </a:lnTo>
                <a:lnTo>
                  <a:pt x="128" y="64"/>
                </a:lnTo>
                <a:lnTo>
                  <a:pt x="134" y="61"/>
                </a:lnTo>
                <a:lnTo>
                  <a:pt x="138" y="58"/>
                </a:lnTo>
                <a:lnTo>
                  <a:pt x="143" y="54"/>
                </a:lnTo>
                <a:lnTo>
                  <a:pt x="147" y="51"/>
                </a:lnTo>
                <a:lnTo>
                  <a:pt x="153" y="47"/>
                </a:lnTo>
                <a:lnTo>
                  <a:pt x="158" y="44"/>
                </a:lnTo>
                <a:lnTo>
                  <a:pt x="162" y="50"/>
                </a:lnTo>
                <a:lnTo>
                  <a:pt x="166" y="59"/>
                </a:lnTo>
                <a:lnTo>
                  <a:pt x="169" y="68"/>
                </a:lnTo>
                <a:lnTo>
                  <a:pt x="172" y="77"/>
                </a:lnTo>
                <a:lnTo>
                  <a:pt x="175" y="85"/>
                </a:lnTo>
                <a:lnTo>
                  <a:pt x="179" y="90"/>
                </a:lnTo>
                <a:lnTo>
                  <a:pt x="185" y="91"/>
                </a:lnTo>
                <a:lnTo>
                  <a:pt x="195" y="87"/>
                </a:lnTo>
                <a:lnTo>
                  <a:pt x="219" y="56"/>
                </a:lnTo>
                <a:lnTo>
                  <a:pt x="219" y="57"/>
                </a:lnTo>
                <a:lnTo>
                  <a:pt x="220" y="59"/>
                </a:lnTo>
                <a:lnTo>
                  <a:pt x="221" y="64"/>
                </a:lnTo>
                <a:lnTo>
                  <a:pt x="225" y="66"/>
                </a:lnTo>
                <a:lnTo>
                  <a:pt x="236" y="60"/>
                </a:lnTo>
                <a:lnTo>
                  <a:pt x="248" y="53"/>
                </a:lnTo>
                <a:lnTo>
                  <a:pt x="258" y="46"/>
                </a:lnTo>
                <a:lnTo>
                  <a:pt x="270" y="38"/>
                </a:lnTo>
                <a:lnTo>
                  <a:pt x="280" y="30"/>
                </a:lnTo>
                <a:lnTo>
                  <a:pt x="289" y="21"/>
                </a:lnTo>
                <a:lnTo>
                  <a:pt x="298" y="11"/>
                </a:lnTo>
                <a:lnTo>
                  <a:pt x="306" y="0"/>
                </a:lnTo>
                <a:lnTo>
                  <a:pt x="309" y="7"/>
                </a:lnTo>
                <a:lnTo>
                  <a:pt x="309" y="15"/>
                </a:lnTo>
                <a:lnTo>
                  <a:pt x="309" y="22"/>
                </a:lnTo>
                <a:lnTo>
                  <a:pt x="313" y="28"/>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8" name="Freeform 20">
            <a:extLst>
              <a:ext uri="{FF2B5EF4-FFF2-40B4-BE49-F238E27FC236}">
                <a16:creationId xmlns:a16="http://schemas.microsoft.com/office/drawing/2014/main" id="{8FEB927D-05ED-44DC-829D-AC5B32DE233D}"/>
              </a:ext>
            </a:extLst>
          </p:cNvPr>
          <p:cNvSpPr>
            <a:spLocks/>
          </p:cNvSpPr>
          <p:nvPr/>
        </p:nvSpPr>
        <p:spPr bwMode="auto">
          <a:xfrm>
            <a:off x="7827963" y="1216025"/>
            <a:ext cx="60325" cy="26988"/>
          </a:xfrm>
          <a:custGeom>
            <a:avLst/>
            <a:gdLst>
              <a:gd name="T0" fmla="*/ 2147483647 w 76"/>
              <a:gd name="T1" fmla="*/ 2147483647 h 33"/>
              <a:gd name="T2" fmla="*/ 2147483647 w 76"/>
              <a:gd name="T3" fmla="*/ 2147483647 h 33"/>
              <a:gd name="T4" fmla="*/ 2147483647 w 76"/>
              <a:gd name="T5" fmla="*/ 2147483647 h 33"/>
              <a:gd name="T6" fmla="*/ 2147483647 w 76"/>
              <a:gd name="T7" fmla="*/ 2147483647 h 33"/>
              <a:gd name="T8" fmla="*/ 2147483647 w 76"/>
              <a:gd name="T9" fmla="*/ 2147483647 h 33"/>
              <a:gd name="T10" fmla="*/ 2147483647 w 76"/>
              <a:gd name="T11" fmla="*/ 2147483647 h 33"/>
              <a:gd name="T12" fmla="*/ 2147483647 w 76"/>
              <a:gd name="T13" fmla="*/ 2147483647 h 33"/>
              <a:gd name="T14" fmla="*/ 2147483647 w 76"/>
              <a:gd name="T15" fmla="*/ 2147483647 h 33"/>
              <a:gd name="T16" fmla="*/ 2147483647 w 76"/>
              <a:gd name="T17" fmla="*/ 2147483647 h 33"/>
              <a:gd name="T18" fmla="*/ 2147483647 w 76"/>
              <a:gd name="T19" fmla="*/ 2147483647 h 33"/>
              <a:gd name="T20" fmla="*/ 2147483647 w 76"/>
              <a:gd name="T21" fmla="*/ 2147483647 h 33"/>
              <a:gd name="T22" fmla="*/ 2147483647 w 76"/>
              <a:gd name="T23" fmla="*/ 2147483647 h 33"/>
              <a:gd name="T24" fmla="*/ 0 w 76"/>
              <a:gd name="T25" fmla="*/ 2147483647 h 33"/>
              <a:gd name="T26" fmla="*/ 2147483647 w 76"/>
              <a:gd name="T27" fmla="*/ 2147483647 h 33"/>
              <a:gd name="T28" fmla="*/ 2147483647 w 76"/>
              <a:gd name="T29" fmla="*/ 2147483647 h 33"/>
              <a:gd name="T30" fmla="*/ 2147483647 w 76"/>
              <a:gd name="T31" fmla="*/ 2147483647 h 33"/>
              <a:gd name="T32" fmla="*/ 2147483647 w 76"/>
              <a:gd name="T33" fmla="*/ 2147483647 h 33"/>
              <a:gd name="T34" fmla="*/ 2147483647 w 76"/>
              <a:gd name="T35" fmla="*/ 2147483647 h 33"/>
              <a:gd name="T36" fmla="*/ 2147483647 w 76"/>
              <a:gd name="T37" fmla="*/ 2147483647 h 33"/>
              <a:gd name="T38" fmla="*/ 2147483647 w 76"/>
              <a:gd name="T39" fmla="*/ 2147483647 h 33"/>
              <a:gd name="T40" fmla="*/ 2147483647 w 76"/>
              <a:gd name="T41" fmla="*/ 0 h 33"/>
              <a:gd name="T42" fmla="*/ 2147483647 w 76"/>
              <a:gd name="T43" fmla="*/ 2147483647 h 33"/>
              <a:gd name="T44" fmla="*/ 2147483647 w 76"/>
              <a:gd name="T45" fmla="*/ 2147483647 h 33"/>
              <a:gd name="T46" fmla="*/ 2147483647 w 76"/>
              <a:gd name="T47" fmla="*/ 2147483647 h 33"/>
              <a:gd name="T48" fmla="*/ 2147483647 w 76"/>
              <a:gd name="T49" fmla="*/ 2147483647 h 3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6" h="33">
                <a:moveTo>
                  <a:pt x="76" y="7"/>
                </a:moveTo>
                <a:lnTo>
                  <a:pt x="71" y="15"/>
                </a:lnTo>
                <a:lnTo>
                  <a:pt x="63" y="16"/>
                </a:lnTo>
                <a:lnTo>
                  <a:pt x="53" y="16"/>
                </a:lnTo>
                <a:lnTo>
                  <a:pt x="45" y="20"/>
                </a:lnTo>
                <a:lnTo>
                  <a:pt x="38" y="20"/>
                </a:lnTo>
                <a:lnTo>
                  <a:pt x="32" y="21"/>
                </a:lnTo>
                <a:lnTo>
                  <a:pt x="26" y="24"/>
                </a:lnTo>
                <a:lnTo>
                  <a:pt x="22" y="28"/>
                </a:lnTo>
                <a:lnTo>
                  <a:pt x="16" y="31"/>
                </a:lnTo>
                <a:lnTo>
                  <a:pt x="11" y="33"/>
                </a:lnTo>
                <a:lnTo>
                  <a:pt x="6" y="33"/>
                </a:lnTo>
                <a:lnTo>
                  <a:pt x="0" y="32"/>
                </a:lnTo>
                <a:lnTo>
                  <a:pt x="2" y="24"/>
                </a:lnTo>
                <a:lnTo>
                  <a:pt x="7" y="18"/>
                </a:lnTo>
                <a:lnTo>
                  <a:pt x="11" y="13"/>
                </a:lnTo>
                <a:lnTo>
                  <a:pt x="18" y="9"/>
                </a:lnTo>
                <a:lnTo>
                  <a:pt x="26" y="6"/>
                </a:lnTo>
                <a:lnTo>
                  <a:pt x="34" y="3"/>
                </a:lnTo>
                <a:lnTo>
                  <a:pt x="41" y="2"/>
                </a:lnTo>
                <a:lnTo>
                  <a:pt x="49" y="0"/>
                </a:lnTo>
                <a:lnTo>
                  <a:pt x="56" y="1"/>
                </a:lnTo>
                <a:lnTo>
                  <a:pt x="63" y="1"/>
                </a:lnTo>
                <a:lnTo>
                  <a:pt x="70" y="2"/>
                </a:lnTo>
                <a:lnTo>
                  <a:pt x="7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89" name="Freeform 21">
            <a:extLst>
              <a:ext uri="{FF2B5EF4-FFF2-40B4-BE49-F238E27FC236}">
                <a16:creationId xmlns:a16="http://schemas.microsoft.com/office/drawing/2014/main" id="{D0E86C04-A9E1-490D-A4DD-9002EBF30399}"/>
              </a:ext>
            </a:extLst>
          </p:cNvPr>
          <p:cNvSpPr>
            <a:spLocks/>
          </p:cNvSpPr>
          <p:nvPr/>
        </p:nvSpPr>
        <p:spPr bwMode="auto">
          <a:xfrm>
            <a:off x="7693025" y="1243013"/>
            <a:ext cx="73025" cy="22225"/>
          </a:xfrm>
          <a:custGeom>
            <a:avLst/>
            <a:gdLst>
              <a:gd name="T0" fmla="*/ 2147483647 w 91"/>
              <a:gd name="T1" fmla="*/ 2147483647 h 28"/>
              <a:gd name="T2" fmla="*/ 2147483647 w 91"/>
              <a:gd name="T3" fmla="*/ 2147483647 h 28"/>
              <a:gd name="T4" fmla="*/ 2147483647 w 91"/>
              <a:gd name="T5" fmla="*/ 2147483647 h 28"/>
              <a:gd name="T6" fmla="*/ 2147483647 w 91"/>
              <a:gd name="T7" fmla="*/ 2147483647 h 28"/>
              <a:gd name="T8" fmla="*/ 2147483647 w 91"/>
              <a:gd name="T9" fmla="*/ 2147483647 h 28"/>
              <a:gd name="T10" fmla="*/ 2147483647 w 91"/>
              <a:gd name="T11" fmla="*/ 2147483647 h 28"/>
              <a:gd name="T12" fmla="*/ 2147483647 w 91"/>
              <a:gd name="T13" fmla="*/ 2147483647 h 28"/>
              <a:gd name="T14" fmla="*/ 2147483647 w 91"/>
              <a:gd name="T15" fmla="*/ 2147483647 h 28"/>
              <a:gd name="T16" fmla="*/ 2147483647 w 91"/>
              <a:gd name="T17" fmla="*/ 2147483647 h 28"/>
              <a:gd name="T18" fmla="*/ 2147483647 w 91"/>
              <a:gd name="T19" fmla="*/ 2147483647 h 28"/>
              <a:gd name="T20" fmla="*/ 0 w 91"/>
              <a:gd name="T21" fmla="*/ 2147483647 h 28"/>
              <a:gd name="T22" fmla="*/ 2147483647 w 91"/>
              <a:gd name="T23" fmla="*/ 2147483647 h 28"/>
              <a:gd name="T24" fmla="*/ 2147483647 w 91"/>
              <a:gd name="T25" fmla="*/ 2147483647 h 28"/>
              <a:gd name="T26" fmla="*/ 2147483647 w 91"/>
              <a:gd name="T27" fmla="*/ 2147483647 h 28"/>
              <a:gd name="T28" fmla="*/ 2147483647 w 91"/>
              <a:gd name="T29" fmla="*/ 2147483647 h 28"/>
              <a:gd name="T30" fmla="*/ 2147483647 w 91"/>
              <a:gd name="T31" fmla="*/ 2147483647 h 28"/>
              <a:gd name="T32" fmla="*/ 2147483647 w 91"/>
              <a:gd name="T33" fmla="*/ 0 h 28"/>
              <a:gd name="T34" fmla="*/ 2147483647 w 91"/>
              <a:gd name="T35" fmla="*/ 0 h 28"/>
              <a:gd name="T36" fmla="*/ 2147483647 w 91"/>
              <a:gd name="T37" fmla="*/ 2147483647 h 28"/>
              <a:gd name="T38" fmla="*/ 2147483647 w 91"/>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1" h="28">
                <a:moveTo>
                  <a:pt x="91" y="11"/>
                </a:moveTo>
                <a:lnTo>
                  <a:pt x="91" y="20"/>
                </a:lnTo>
                <a:lnTo>
                  <a:pt x="79" y="19"/>
                </a:lnTo>
                <a:lnTo>
                  <a:pt x="69" y="18"/>
                </a:lnTo>
                <a:lnTo>
                  <a:pt x="57" y="18"/>
                </a:lnTo>
                <a:lnTo>
                  <a:pt x="46" y="18"/>
                </a:lnTo>
                <a:lnTo>
                  <a:pt x="34" y="19"/>
                </a:lnTo>
                <a:lnTo>
                  <a:pt x="23" y="21"/>
                </a:lnTo>
                <a:lnTo>
                  <a:pt x="12" y="23"/>
                </a:lnTo>
                <a:lnTo>
                  <a:pt x="3" y="28"/>
                </a:lnTo>
                <a:lnTo>
                  <a:pt x="0" y="25"/>
                </a:lnTo>
                <a:lnTo>
                  <a:pt x="6" y="17"/>
                </a:lnTo>
                <a:lnTo>
                  <a:pt x="16" y="11"/>
                </a:lnTo>
                <a:lnTo>
                  <a:pt x="25" y="6"/>
                </a:lnTo>
                <a:lnTo>
                  <a:pt x="35" y="3"/>
                </a:lnTo>
                <a:lnTo>
                  <a:pt x="46" y="2"/>
                </a:lnTo>
                <a:lnTo>
                  <a:pt x="57" y="0"/>
                </a:lnTo>
                <a:lnTo>
                  <a:pt x="67" y="0"/>
                </a:lnTo>
                <a:lnTo>
                  <a:pt x="79" y="2"/>
                </a:lnTo>
                <a:lnTo>
                  <a:pt x="91"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0" name="Freeform 22">
            <a:extLst>
              <a:ext uri="{FF2B5EF4-FFF2-40B4-BE49-F238E27FC236}">
                <a16:creationId xmlns:a16="http://schemas.microsoft.com/office/drawing/2014/main" id="{7842C50D-1546-4986-B225-F6130E739E4A}"/>
              </a:ext>
            </a:extLst>
          </p:cNvPr>
          <p:cNvSpPr>
            <a:spLocks/>
          </p:cNvSpPr>
          <p:nvPr/>
        </p:nvSpPr>
        <p:spPr bwMode="auto">
          <a:xfrm>
            <a:off x="7835900" y="1250950"/>
            <a:ext cx="50800" cy="26988"/>
          </a:xfrm>
          <a:custGeom>
            <a:avLst/>
            <a:gdLst>
              <a:gd name="T0" fmla="*/ 2147483647 w 64"/>
              <a:gd name="T1" fmla="*/ 0 h 33"/>
              <a:gd name="T2" fmla="*/ 2147483647 w 64"/>
              <a:gd name="T3" fmla="*/ 2147483647 h 33"/>
              <a:gd name="T4" fmla="*/ 2147483647 w 64"/>
              <a:gd name="T5" fmla="*/ 2147483647 h 33"/>
              <a:gd name="T6" fmla="*/ 2147483647 w 64"/>
              <a:gd name="T7" fmla="*/ 2147483647 h 33"/>
              <a:gd name="T8" fmla="*/ 2147483647 w 64"/>
              <a:gd name="T9" fmla="*/ 2147483647 h 33"/>
              <a:gd name="T10" fmla="*/ 2147483647 w 64"/>
              <a:gd name="T11" fmla="*/ 2147483647 h 33"/>
              <a:gd name="T12" fmla="*/ 2147483647 w 64"/>
              <a:gd name="T13" fmla="*/ 2147483647 h 33"/>
              <a:gd name="T14" fmla="*/ 2147483647 w 64"/>
              <a:gd name="T15" fmla="*/ 2147483647 h 33"/>
              <a:gd name="T16" fmla="*/ 2147483647 w 64"/>
              <a:gd name="T17" fmla="*/ 2147483647 h 33"/>
              <a:gd name="T18" fmla="*/ 2147483647 w 64"/>
              <a:gd name="T19" fmla="*/ 2147483647 h 33"/>
              <a:gd name="T20" fmla="*/ 2147483647 w 64"/>
              <a:gd name="T21" fmla="*/ 2147483647 h 33"/>
              <a:gd name="T22" fmla="*/ 2147483647 w 64"/>
              <a:gd name="T23" fmla="*/ 2147483647 h 33"/>
              <a:gd name="T24" fmla="*/ 0 w 64"/>
              <a:gd name="T25" fmla="*/ 2147483647 h 33"/>
              <a:gd name="T26" fmla="*/ 2147483647 w 64"/>
              <a:gd name="T27" fmla="*/ 2147483647 h 33"/>
              <a:gd name="T28" fmla="*/ 2147483647 w 64"/>
              <a:gd name="T29" fmla="*/ 2147483647 h 33"/>
              <a:gd name="T30" fmla="*/ 2147483647 w 64"/>
              <a:gd name="T31" fmla="*/ 2147483647 h 33"/>
              <a:gd name="T32" fmla="*/ 2147483647 w 64"/>
              <a:gd name="T33" fmla="*/ 2147483647 h 33"/>
              <a:gd name="T34" fmla="*/ 2147483647 w 64"/>
              <a:gd name="T35" fmla="*/ 2147483647 h 33"/>
              <a:gd name="T36" fmla="*/ 2147483647 w 64"/>
              <a:gd name="T37" fmla="*/ 2147483647 h 33"/>
              <a:gd name="T38" fmla="*/ 2147483647 w 64"/>
              <a:gd name="T39" fmla="*/ 2147483647 h 33"/>
              <a:gd name="T40" fmla="*/ 2147483647 w 64"/>
              <a:gd name="T41" fmla="*/ 0 h 3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4" h="33">
                <a:moveTo>
                  <a:pt x="64" y="0"/>
                </a:moveTo>
                <a:lnTo>
                  <a:pt x="62" y="7"/>
                </a:lnTo>
                <a:lnTo>
                  <a:pt x="59" y="12"/>
                </a:lnTo>
                <a:lnTo>
                  <a:pt x="54" y="18"/>
                </a:lnTo>
                <a:lnTo>
                  <a:pt x="49" y="22"/>
                </a:lnTo>
                <a:lnTo>
                  <a:pt x="42" y="25"/>
                </a:lnTo>
                <a:lnTo>
                  <a:pt x="35" y="27"/>
                </a:lnTo>
                <a:lnTo>
                  <a:pt x="28" y="31"/>
                </a:lnTo>
                <a:lnTo>
                  <a:pt x="22" y="33"/>
                </a:lnTo>
                <a:lnTo>
                  <a:pt x="16" y="33"/>
                </a:lnTo>
                <a:lnTo>
                  <a:pt x="11" y="33"/>
                </a:lnTo>
                <a:lnTo>
                  <a:pt x="5" y="32"/>
                </a:lnTo>
                <a:lnTo>
                  <a:pt x="0" y="29"/>
                </a:lnTo>
                <a:lnTo>
                  <a:pt x="7" y="24"/>
                </a:lnTo>
                <a:lnTo>
                  <a:pt x="15" y="20"/>
                </a:lnTo>
                <a:lnTo>
                  <a:pt x="23" y="17"/>
                </a:lnTo>
                <a:lnTo>
                  <a:pt x="31" y="14"/>
                </a:lnTo>
                <a:lnTo>
                  <a:pt x="39" y="10"/>
                </a:lnTo>
                <a:lnTo>
                  <a:pt x="47" y="7"/>
                </a:lnTo>
                <a:lnTo>
                  <a:pt x="56" y="3"/>
                </a:lnTo>
                <a:lnTo>
                  <a:pt x="6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1" name="Freeform 23">
            <a:extLst>
              <a:ext uri="{FF2B5EF4-FFF2-40B4-BE49-F238E27FC236}">
                <a16:creationId xmlns:a16="http://schemas.microsoft.com/office/drawing/2014/main" id="{1CCF9585-9482-4848-826A-3A8FCA1AF3B6}"/>
              </a:ext>
            </a:extLst>
          </p:cNvPr>
          <p:cNvSpPr>
            <a:spLocks/>
          </p:cNvSpPr>
          <p:nvPr/>
        </p:nvSpPr>
        <p:spPr bwMode="auto">
          <a:xfrm>
            <a:off x="7704138" y="1284288"/>
            <a:ext cx="58737" cy="15875"/>
          </a:xfrm>
          <a:custGeom>
            <a:avLst/>
            <a:gdLst>
              <a:gd name="T0" fmla="*/ 2147483647 w 74"/>
              <a:gd name="T1" fmla="*/ 2147483647 h 20"/>
              <a:gd name="T2" fmla="*/ 2147483647 w 74"/>
              <a:gd name="T3" fmla="*/ 2147483647 h 20"/>
              <a:gd name="T4" fmla="*/ 2147483647 w 74"/>
              <a:gd name="T5" fmla="*/ 2147483647 h 20"/>
              <a:gd name="T6" fmla="*/ 2147483647 w 74"/>
              <a:gd name="T7" fmla="*/ 2147483647 h 20"/>
              <a:gd name="T8" fmla="*/ 2147483647 w 74"/>
              <a:gd name="T9" fmla="*/ 2147483647 h 20"/>
              <a:gd name="T10" fmla="*/ 2147483647 w 74"/>
              <a:gd name="T11" fmla="*/ 2147483647 h 20"/>
              <a:gd name="T12" fmla="*/ 2147483647 w 74"/>
              <a:gd name="T13" fmla="*/ 2147483647 h 20"/>
              <a:gd name="T14" fmla="*/ 2147483647 w 74"/>
              <a:gd name="T15" fmla="*/ 2147483647 h 20"/>
              <a:gd name="T16" fmla="*/ 2147483647 w 74"/>
              <a:gd name="T17" fmla="*/ 2147483647 h 20"/>
              <a:gd name="T18" fmla="*/ 2147483647 w 74"/>
              <a:gd name="T19" fmla="*/ 2147483647 h 20"/>
              <a:gd name="T20" fmla="*/ 2147483647 w 74"/>
              <a:gd name="T21" fmla="*/ 2147483647 h 20"/>
              <a:gd name="T22" fmla="*/ 2147483647 w 74"/>
              <a:gd name="T23" fmla="*/ 2147483647 h 20"/>
              <a:gd name="T24" fmla="*/ 0 w 74"/>
              <a:gd name="T25" fmla="*/ 0 h 20"/>
              <a:gd name="T26" fmla="*/ 2147483647 w 74"/>
              <a:gd name="T27" fmla="*/ 2147483647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4" h="20">
                <a:moveTo>
                  <a:pt x="74" y="6"/>
                </a:moveTo>
                <a:lnTo>
                  <a:pt x="73" y="11"/>
                </a:lnTo>
                <a:lnTo>
                  <a:pt x="69" y="14"/>
                </a:lnTo>
                <a:lnTo>
                  <a:pt x="66" y="18"/>
                </a:lnTo>
                <a:lnTo>
                  <a:pt x="61" y="20"/>
                </a:lnTo>
                <a:lnTo>
                  <a:pt x="53" y="20"/>
                </a:lnTo>
                <a:lnTo>
                  <a:pt x="44" y="20"/>
                </a:lnTo>
                <a:lnTo>
                  <a:pt x="36" y="19"/>
                </a:lnTo>
                <a:lnTo>
                  <a:pt x="27" y="19"/>
                </a:lnTo>
                <a:lnTo>
                  <a:pt x="19" y="16"/>
                </a:lnTo>
                <a:lnTo>
                  <a:pt x="12" y="13"/>
                </a:lnTo>
                <a:lnTo>
                  <a:pt x="5" y="7"/>
                </a:lnTo>
                <a:lnTo>
                  <a:pt x="0" y="0"/>
                </a:lnTo>
                <a:lnTo>
                  <a:pt x="7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2" name="Freeform 24">
            <a:extLst>
              <a:ext uri="{FF2B5EF4-FFF2-40B4-BE49-F238E27FC236}">
                <a16:creationId xmlns:a16="http://schemas.microsoft.com/office/drawing/2014/main" id="{F14E4528-BC71-4E36-A527-B9D399F74240}"/>
              </a:ext>
            </a:extLst>
          </p:cNvPr>
          <p:cNvSpPr>
            <a:spLocks/>
          </p:cNvSpPr>
          <p:nvPr/>
        </p:nvSpPr>
        <p:spPr bwMode="auto">
          <a:xfrm>
            <a:off x="7637463" y="1304925"/>
            <a:ext cx="25400" cy="49213"/>
          </a:xfrm>
          <a:custGeom>
            <a:avLst/>
            <a:gdLst>
              <a:gd name="T0" fmla="*/ 2147483647 w 34"/>
              <a:gd name="T1" fmla="*/ 2147483647 h 63"/>
              <a:gd name="T2" fmla="*/ 2147483647 w 34"/>
              <a:gd name="T3" fmla="*/ 2147483647 h 63"/>
              <a:gd name="T4" fmla="*/ 2147483647 w 34"/>
              <a:gd name="T5" fmla="*/ 2147483647 h 63"/>
              <a:gd name="T6" fmla="*/ 2147483647 w 34"/>
              <a:gd name="T7" fmla="*/ 2147483647 h 63"/>
              <a:gd name="T8" fmla="*/ 2147483647 w 34"/>
              <a:gd name="T9" fmla="*/ 2147483647 h 63"/>
              <a:gd name="T10" fmla="*/ 2147483647 w 34"/>
              <a:gd name="T11" fmla="*/ 2147483647 h 63"/>
              <a:gd name="T12" fmla="*/ 2147483647 w 34"/>
              <a:gd name="T13" fmla="*/ 2147483647 h 63"/>
              <a:gd name="T14" fmla="*/ 2147483647 w 34"/>
              <a:gd name="T15" fmla="*/ 2147483647 h 63"/>
              <a:gd name="T16" fmla="*/ 2147483647 w 34"/>
              <a:gd name="T17" fmla="*/ 2147483647 h 63"/>
              <a:gd name="T18" fmla="*/ 2147483647 w 34"/>
              <a:gd name="T19" fmla="*/ 2147483647 h 63"/>
              <a:gd name="T20" fmla="*/ 2147483647 w 34"/>
              <a:gd name="T21" fmla="*/ 2147483647 h 63"/>
              <a:gd name="T22" fmla="*/ 2147483647 w 34"/>
              <a:gd name="T23" fmla="*/ 2147483647 h 63"/>
              <a:gd name="T24" fmla="*/ 2147483647 w 34"/>
              <a:gd name="T25" fmla="*/ 2147483647 h 63"/>
              <a:gd name="T26" fmla="*/ 2147483647 w 34"/>
              <a:gd name="T27" fmla="*/ 2147483647 h 63"/>
              <a:gd name="T28" fmla="*/ 2147483647 w 34"/>
              <a:gd name="T29" fmla="*/ 2147483647 h 63"/>
              <a:gd name="T30" fmla="*/ 2147483647 w 34"/>
              <a:gd name="T31" fmla="*/ 2147483647 h 63"/>
              <a:gd name="T32" fmla="*/ 2147483647 w 34"/>
              <a:gd name="T33" fmla="*/ 2147483647 h 63"/>
              <a:gd name="T34" fmla="*/ 2147483647 w 34"/>
              <a:gd name="T35" fmla="*/ 2147483647 h 63"/>
              <a:gd name="T36" fmla="*/ 2147483647 w 34"/>
              <a:gd name="T37" fmla="*/ 2147483647 h 63"/>
              <a:gd name="T38" fmla="*/ 2147483647 w 34"/>
              <a:gd name="T39" fmla="*/ 2147483647 h 63"/>
              <a:gd name="T40" fmla="*/ 2147483647 w 34"/>
              <a:gd name="T41" fmla="*/ 2147483647 h 63"/>
              <a:gd name="T42" fmla="*/ 2147483647 w 34"/>
              <a:gd name="T43" fmla="*/ 2147483647 h 63"/>
              <a:gd name="T44" fmla="*/ 2147483647 w 34"/>
              <a:gd name="T45" fmla="*/ 2147483647 h 63"/>
              <a:gd name="T46" fmla="*/ 2147483647 w 34"/>
              <a:gd name="T47" fmla="*/ 2147483647 h 63"/>
              <a:gd name="T48" fmla="*/ 2147483647 w 34"/>
              <a:gd name="T49" fmla="*/ 2147483647 h 63"/>
              <a:gd name="T50" fmla="*/ 2147483647 w 34"/>
              <a:gd name="T51" fmla="*/ 2147483647 h 63"/>
              <a:gd name="T52" fmla="*/ 2147483647 w 34"/>
              <a:gd name="T53" fmla="*/ 2147483647 h 63"/>
              <a:gd name="T54" fmla="*/ 2147483647 w 34"/>
              <a:gd name="T55" fmla="*/ 2147483647 h 63"/>
              <a:gd name="T56" fmla="*/ 0 w 34"/>
              <a:gd name="T57" fmla="*/ 2147483647 h 63"/>
              <a:gd name="T58" fmla="*/ 0 w 34"/>
              <a:gd name="T59" fmla="*/ 0 h 63"/>
              <a:gd name="T60" fmla="*/ 2147483647 w 34"/>
              <a:gd name="T61" fmla="*/ 2147483647 h 63"/>
              <a:gd name="T62" fmla="*/ 2147483647 w 34"/>
              <a:gd name="T63" fmla="*/ 2147483647 h 63"/>
              <a:gd name="T64" fmla="*/ 2147483647 w 34"/>
              <a:gd name="T65" fmla="*/ 2147483647 h 63"/>
              <a:gd name="T66" fmla="*/ 2147483647 w 34"/>
              <a:gd name="T67" fmla="*/ 2147483647 h 6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4" h="63">
                <a:moveTo>
                  <a:pt x="34" y="31"/>
                </a:moveTo>
                <a:lnTo>
                  <a:pt x="31" y="39"/>
                </a:lnTo>
                <a:lnTo>
                  <a:pt x="27" y="46"/>
                </a:lnTo>
                <a:lnTo>
                  <a:pt x="25" y="51"/>
                </a:lnTo>
                <a:lnTo>
                  <a:pt x="30" y="59"/>
                </a:lnTo>
                <a:lnTo>
                  <a:pt x="29" y="61"/>
                </a:lnTo>
                <a:lnTo>
                  <a:pt x="28" y="62"/>
                </a:lnTo>
                <a:lnTo>
                  <a:pt x="28" y="63"/>
                </a:lnTo>
                <a:lnTo>
                  <a:pt x="23" y="63"/>
                </a:lnTo>
                <a:lnTo>
                  <a:pt x="21" y="59"/>
                </a:lnTo>
                <a:lnTo>
                  <a:pt x="19" y="56"/>
                </a:lnTo>
                <a:lnTo>
                  <a:pt x="16" y="53"/>
                </a:lnTo>
                <a:lnTo>
                  <a:pt x="16" y="45"/>
                </a:lnTo>
                <a:lnTo>
                  <a:pt x="22" y="38"/>
                </a:lnTo>
                <a:lnTo>
                  <a:pt x="25" y="32"/>
                </a:lnTo>
                <a:lnTo>
                  <a:pt x="23" y="24"/>
                </a:lnTo>
                <a:lnTo>
                  <a:pt x="17" y="23"/>
                </a:lnTo>
                <a:lnTo>
                  <a:pt x="12" y="23"/>
                </a:lnTo>
                <a:lnTo>
                  <a:pt x="7" y="26"/>
                </a:lnTo>
                <a:lnTo>
                  <a:pt x="1" y="28"/>
                </a:lnTo>
                <a:lnTo>
                  <a:pt x="2" y="24"/>
                </a:lnTo>
                <a:lnTo>
                  <a:pt x="5" y="19"/>
                </a:lnTo>
                <a:lnTo>
                  <a:pt x="8" y="17"/>
                </a:lnTo>
                <a:lnTo>
                  <a:pt x="13" y="13"/>
                </a:lnTo>
                <a:lnTo>
                  <a:pt x="10" y="10"/>
                </a:lnTo>
                <a:lnTo>
                  <a:pt x="8" y="6"/>
                </a:lnTo>
                <a:lnTo>
                  <a:pt x="4" y="5"/>
                </a:lnTo>
                <a:lnTo>
                  <a:pt x="0" y="4"/>
                </a:lnTo>
                <a:lnTo>
                  <a:pt x="0" y="0"/>
                </a:lnTo>
                <a:lnTo>
                  <a:pt x="12" y="3"/>
                </a:lnTo>
                <a:lnTo>
                  <a:pt x="21" y="10"/>
                </a:lnTo>
                <a:lnTo>
                  <a:pt x="28" y="20"/>
                </a:lnTo>
                <a:lnTo>
                  <a:pt x="34"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3" name="Freeform 25">
            <a:extLst>
              <a:ext uri="{FF2B5EF4-FFF2-40B4-BE49-F238E27FC236}">
                <a16:creationId xmlns:a16="http://schemas.microsoft.com/office/drawing/2014/main" id="{AC180FB0-FFEA-420F-9F4E-C23BF89DE400}"/>
              </a:ext>
            </a:extLst>
          </p:cNvPr>
          <p:cNvSpPr>
            <a:spLocks/>
          </p:cNvSpPr>
          <p:nvPr/>
        </p:nvSpPr>
        <p:spPr bwMode="auto">
          <a:xfrm>
            <a:off x="8035925" y="1311275"/>
            <a:ext cx="60325" cy="23813"/>
          </a:xfrm>
          <a:custGeom>
            <a:avLst/>
            <a:gdLst>
              <a:gd name="T0" fmla="*/ 2147483647 w 77"/>
              <a:gd name="T1" fmla="*/ 2147483647 h 29"/>
              <a:gd name="T2" fmla="*/ 2147483647 w 77"/>
              <a:gd name="T3" fmla="*/ 2147483647 h 29"/>
              <a:gd name="T4" fmla="*/ 2147483647 w 77"/>
              <a:gd name="T5" fmla="*/ 2147483647 h 29"/>
              <a:gd name="T6" fmla="*/ 2147483647 w 77"/>
              <a:gd name="T7" fmla="*/ 2147483647 h 29"/>
              <a:gd name="T8" fmla="*/ 2147483647 w 77"/>
              <a:gd name="T9" fmla="*/ 2147483647 h 29"/>
              <a:gd name="T10" fmla="*/ 2147483647 w 77"/>
              <a:gd name="T11" fmla="*/ 2147483647 h 29"/>
              <a:gd name="T12" fmla="*/ 2147483647 w 77"/>
              <a:gd name="T13" fmla="*/ 2147483647 h 29"/>
              <a:gd name="T14" fmla="*/ 2147483647 w 77"/>
              <a:gd name="T15" fmla="*/ 2147483647 h 29"/>
              <a:gd name="T16" fmla="*/ 2147483647 w 77"/>
              <a:gd name="T17" fmla="*/ 2147483647 h 29"/>
              <a:gd name="T18" fmla="*/ 2147483647 w 77"/>
              <a:gd name="T19" fmla="*/ 2147483647 h 29"/>
              <a:gd name="T20" fmla="*/ 2147483647 w 77"/>
              <a:gd name="T21" fmla="*/ 2147483647 h 29"/>
              <a:gd name="T22" fmla="*/ 2147483647 w 77"/>
              <a:gd name="T23" fmla="*/ 2147483647 h 29"/>
              <a:gd name="T24" fmla="*/ 2147483647 w 77"/>
              <a:gd name="T25" fmla="*/ 2147483647 h 29"/>
              <a:gd name="T26" fmla="*/ 0 w 77"/>
              <a:gd name="T27" fmla="*/ 2147483647 h 29"/>
              <a:gd name="T28" fmla="*/ 2147483647 w 77"/>
              <a:gd name="T29" fmla="*/ 2147483647 h 29"/>
              <a:gd name="T30" fmla="*/ 2147483647 w 77"/>
              <a:gd name="T31" fmla="*/ 2147483647 h 29"/>
              <a:gd name="T32" fmla="*/ 2147483647 w 77"/>
              <a:gd name="T33" fmla="*/ 0 h 29"/>
              <a:gd name="T34" fmla="*/ 2147483647 w 77"/>
              <a:gd name="T35" fmla="*/ 0 h 29"/>
              <a:gd name="T36" fmla="*/ 2147483647 w 77"/>
              <a:gd name="T37" fmla="*/ 0 h 29"/>
              <a:gd name="T38" fmla="*/ 2147483647 w 77"/>
              <a:gd name="T39" fmla="*/ 2147483647 h 29"/>
              <a:gd name="T40" fmla="*/ 2147483647 w 77"/>
              <a:gd name="T41" fmla="*/ 2147483647 h 29"/>
              <a:gd name="T42" fmla="*/ 2147483647 w 77"/>
              <a:gd name="T43" fmla="*/ 2147483647 h 29"/>
              <a:gd name="T44" fmla="*/ 2147483647 w 77"/>
              <a:gd name="T45" fmla="*/ 2147483647 h 29"/>
              <a:gd name="T46" fmla="*/ 2147483647 w 77"/>
              <a:gd name="T47" fmla="*/ 2147483647 h 29"/>
              <a:gd name="T48" fmla="*/ 2147483647 w 77"/>
              <a:gd name="T49" fmla="*/ 2147483647 h 29"/>
              <a:gd name="T50" fmla="*/ 2147483647 w 77"/>
              <a:gd name="T51" fmla="*/ 2147483647 h 29"/>
              <a:gd name="T52" fmla="*/ 2147483647 w 77"/>
              <a:gd name="T53" fmla="*/ 2147483647 h 29"/>
              <a:gd name="T54" fmla="*/ 2147483647 w 77"/>
              <a:gd name="T55" fmla="*/ 2147483647 h 29"/>
              <a:gd name="T56" fmla="*/ 2147483647 w 77"/>
              <a:gd name="T57" fmla="*/ 2147483647 h 29"/>
              <a:gd name="T58" fmla="*/ 2147483647 w 77"/>
              <a:gd name="T59" fmla="*/ 2147483647 h 2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7" h="29">
                <a:moveTo>
                  <a:pt x="77" y="23"/>
                </a:moveTo>
                <a:lnTo>
                  <a:pt x="77" y="29"/>
                </a:lnTo>
                <a:lnTo>
                  <a:pt x="70" y="29"/>
                </a:lnTo>
                <a:lnTo>
                  <a:pt x="63" y="26"/>
                </a:lnTo>
                <a:lnTo>
                  <a:pt x="56" y="24"/>
                </a:lnTo>
                <a:lnTo>
                  <a:pt x="49" y="21"/>
                </a:lnTo>
                <a:lnTo>
                  <a:pt x="42" y="17"/>
                </a:lnTo>
                <a:lnTo>
                  <a:pt x="34" y="15"/>
                </a:lnTo>
                <a:lnTo>
                  <a:pt x="27" y="12"/>
                </a:lnTo>
                <a:lnTo>
                  <a:pt x="19" y="11"/>
                </a:lnTo>
                <a:lnTo>
                  <a:pt x="13" y="11"/>
                </a:lnTo>
                <a:lnTo>
                  <a:pt x="9" y="11"/>
                </a:lnTo>
                <a:lnTo>
                  <a:pt x="4" y="11"/>
                </a:lnTo>
                <a:lnTo>
                  <a:pt x="0" y="8"/>
                </a:lnTo>
                <a:lnTo>
                  <a:pt x="3" y="4"/>
                </a:lnTo>
                <a:lnTo>
                  <a:pt x="6" y="1"/>
                </a:lnTo>
                <a:lnTo>
                  <a:pt x="10" y="0"/>
                </a:lnTo>
                <a:lnTo>
                  <a:pt x="15" y="0"/>
                </a:lnTo>
                <a:lnTo>
                  <a:pt x="20" y="0"/>
                </a:lnTo>
                <a:lnTo>
                  <a:pt x="26" y="1"/>
                </a:lnTo>
                <a:lnTo>
                  <a:pt x="30" y="1"/>
                </a:lnTo>
                <a:lnTo>
                  <a:pt x="35" y="2"/>
                </a:lnTo>
                <a:lnTo>
                  <a:pt x="41" y="4"/>
                </a:lnTo>
                <a:lnTo>
                  <a:pt x="47" y="6"/>
                </a:lnTo>
                <a:lnTo>
                  <a:pt x="52" y="8"/>
                </a:lnTo>
                <a:lnTo>
                  <a:pt x="58" y="9"/>
                </a:lnTo>
                <a:lnTo>
                  <a:pt x="63" y="11"/>
                </a:lnTo>
                <a:lnTo>
                  <a:pt x="68" y="15"/>
                </a:lnTo>
                <a:lnTo>
                  <a:pt x="73" y="18"/>
                </a:lnTo>
                <a:lnTo>
                  <a:pt x="7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4" name="Freeform 26">
            <a:extLst>
              <a:ext uri="{FF2B5EF4-FFF2-40B4-BE49-F238E27FC236}">
                <a16:creationId xmlns:a16="http://schemas.microsoft.com/office/drawing/2014/main" id="{824AFE70-E8D2-48D8-9CA0-A0286A50EDCF}"/>
              </a:ext>
            </a:extLst>
          </p:cNvPr>
          <p:cNvSpPr>
            <a:spLocks/>
          </p:cNvSpPr>
          <p:nvPr/>
        </p:nvSpPr>
        <p:spPr bwMode="auto">
          <a:xfrm>
            <a:off x="7767638" y="1328738"/>
            <a:ext cx="80962" cy="41275"/>
          </a:xfrm>
          <a:custGeom>
            <a:avLst/>
            <a:gdLst>
              <a:gd name="T0" fmla="*/ 2147483647 w 100"/>
              <a:gd name="T1" fmla="*/ 2147483647 h 53"/>
              <a:gd name="T2" fmla="*/ 2147483647 w 100"/>
              <a:gd name="T3" fmla="*/ 2147483647 h 53"/>
              <a:gd name="T4" fmla="*/ 2147483647 w 100"/>
              <a:gd name="T5" fmla="*/ 2147483647 h 53"/>
              <a:gd name="T6" fmla="*/ 2147483647 w 100"/>
              <a:gd name="T7" fmla="*/ 2147483647 h 53"/>
              <a:gd name="T8" fmla="*/ 2147483647 w 100"/>
              <a:gd name="T9" fmla="*/ 2147483647 h 53"/>
              <a:gd name="T10" fmla="*/ 2147483647 w 100"/>
              <a:gd name="T11" fmla="*/ 2147483647 h 53"/>
              <a:gd name="T12" fmla="*/ 2147483647 w 100"/>
              <a:gd name="T13" fmla="*/ 2147483647 h 53"/>
              <a:gd name="T14" fmla="*/ 2147483647 w 100"/>
              <a:gd name="T15" fmla="*/ 2147483647 h 53"/>
              <a:gd name="T16" fmla="*/ 2147483647 w 100"/>
              <a:gd name="T17" fmla="*/ 2147483647 h 53"/>
              <a:gd name="T18" fmla="*/ 2147483647 w 100"/>
              <a:gd name="T19" fmla="*/ 2147483647 h 53"/>
              <a:gd name="T20" fmla="*/ 2147483647 w 100"/>
              <a:gd name="T21" fmla="*/ 2147483647 h 53"/>
              <a:gd name="T22" fmla="*/ 2147483647 w 100"/>
              <a:gd name="T23" fmla="*/ 2147483647 h 53"/>
              <a:gd name="T24" fmla="*/ 2147483647 w 100"/>
              <a:gd name="T25" fmla="*/ 2147483647 h 53"/>
              <a:gd name="T26" fmla="*/ 2147483647 w 100"/>
              <a:gd name="T27" fmla="*/ 2147483647 h 53"/>
              <a:gd name="T28" fmla="*/ 0 w 100"/>
              <a:gd name="T29" fmla="*/ 2147483647 h 53"/>
              <a:gd name="T30" fmla="*/ 0 w 100"/>
              <a:gd name="T31" fmla="*/ 2147483647 h 53"/>
              <a:gd name="T32" fmla="*/ 2147483647 w 100"/>
              <a:gd name="T33" fmla="*/ 2147483647 h 53"/>
              <a:gd name="T34" fmla="*/ 2147483647 w 100"/>
              <a:gd name="T35" fmla="*/ 2147483647 h 53"/>
              <a:gd name="T36" fmla="*/ 2147483647 w 100"/>
              <a:gd name="T37" fmla="*/ 2147483647 h 53"/>
              <a:gd name="T38" fmla="*/ 2147483647 w 100"/>
              <a:gd name="T39" fmla="*/ 2147483647 h 53"/>
              <a:gd name="T40" fmla="*/ 2147483647 w 100"/>
              <a:gd name="T41" fmla="*/ 2147483647 h 53"/>
              <a:gd name="T42" fmla="*/ 2147483647 w 100"/>
              <a:gd name="T43" fmla="*/ 2147483647 h 53"/>
              <a:gd name="T44" fmla="*/ 2147483647 w 100"/>
              <a:gd name="T45" fmla="*/ 2147483647 h 53"/>
              <a:gd name="T46" fmla="*/ 2147483647 w 100"/>
              <a:gd name="T47" fmla="*/ 2147483647 h 53"/>
              <a:gd name="T48" fmla="*/ 2147483647 w 100"/>
              <a:gd name="T49" fmla="*/ 2147483647 h 53"/>
              <a:gd name="T50" fmla="*/ 2147483647 w 100"/>
              <a:gd name="T51" fmla="*/ 2147483647 h 53"/>
              <a:gd name="T52" fmla="*/ 2147483647 w 100"/>
              <a:gd name="T53" fmla="*/ 2147483647 h 53"/>
              <a:gd name="T54" fmla="*/ 2147483647 w 100"/>
              <a:gd name="T55" fmla="*/ 2147483647 h 53"/>
              <a:gd name="T56" fmla="*/ 2147483647 w 100"/>
              <a:gd name="T57" fmla="*/ 2147483647 h 53"/>
              <a:gd name="T58" fmla="*/ 2147483647 w 100"/>
              <a:gd name="T59" fmla="*/ 2147483647 h 53"/>
              <a:gd name="T60" fmla="*/ 2147483647 w 100"/>
              <a:gd name="T61" fmla="*/ 2147483647 h 53"/>
              <a:gd name="T62" fmla="*/ 2147483647 w 100"/>
              <a:gd name="T63" fmla="*/ 2147483647 h 53"/>
              <a:gd name="T64" fmla="*/ 2147483647 w 100"/>
              <a:gd name="T65" fmla="*/ 0 h 53"/>
              <a:gd name="T66" fmla="*/ 2147483647 w 100"/>
              <a:gd name="T67" fmla="*/ 2147483647 h 53"/>
              <a:gd name="T68" fmla="*/ 2147483647 w 100"/>
              <a:gd name="T69" fmla="*/ 2147483647 h 53"/>
              <a:gd name="T70" fmla="*/ 2147483647 w 100"/>
              <a:gd name="T71" fmla="*/ 2147483647 h 53"/>
              <a:gd name="T72" fmla="*/ 2147483647 w 100"/>
              <a:gd name="T73" fmla="*/ 2147483647 h 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0" h="53">
                <a:moveTo>
                  <a:pt x="100" y="15"/>
                </a:moveTo>
                <a:lnTo>
                  <a:pt x="97" y="26"/>
                </a:lnTo>
                <a:lnTo>
                  <a:pt x="89" y="34"/>
                </a:lnTo>
                <a:lnTo>
                  <a:pt x="78" y="41"/>
                </a:lnTo>
                <a:lnTo>
                  <a:pt x="69" y="50"/>
                </a:lnTo>
                <a:lnTo>
                  <a:pt x="61" y="53"/>
                </a:lnTo>
                <a:lnTo>
                  <a:pt x="54" y="53"/>
                </a:lnTo>
                <a:lnTo>
                  <a:pt x="47" y="51"/>
                </a:lnTo>
                <a:lnTo>
                  <a:pt x="40" y="49"/>
                </a:lnTo>
                <a:lnTo>
                  <a:pt x="32" y="47"/>
                </a:lnTo>
                <a:lnTo>
                  <a:pt x="25" y="44"/>
                </a:lnTo>
                <a:lnTo>
                  <a:pt x="18" y="44"/>
                </a:lnTo>
                <a:lnTo>
                  <a:pt x="10" y="44"/>
                </a:lnTo>
                <a:lnTo>
                  <a:pt x="3" y="39"/>
                </a:lnTo>
                <a:lnTo>
                  <a:pt x="0" y="34"/>
                </a:lnTo>
                <a:lnTo>
                  <a:pt x="0" y="28"/>
                </a:lnTo>
                <a:lnTo>
                  <a:pt x="3" y="21"/>
                </a:lnTo>
                <a:lnTo>
                  <a:pt x="8" y="24"/>
                </a:lnTo>
                <a:lnTo>
                  <a:pt x="10" y="28"/>
                </a:lnTo>
                <a:lnTo>
                  <a:pt x="13" y="33"/>
                </a:lnTo>
                <a:lnTo>
                  <a:pt x="17" y="35"/>
                </a:lnTo>
                <a:lnTo>
                  <a:pt x="26" y="38"/>
                </a:lnTo>
                <a:lnTo>
                  <a:pt x="36" y="39"/>
                </a:lnTo>
                <a:lnTo>
                  <a:pt x="44" y="39"/>
                </a:lnTo>
                <a:lnTo>
                  <a:pt x="53" y="38"/>
                </a:lnTo>
                <a:lnTo>
                  <a:pt x="62" y="35"/>
                </a:lnTo>
                <a:lnTo>
                  <a:pt x="70" y="31"/>
                </a:lnTo>
                <a:lnTo>
                  <a:pt x="77" y="26"/>
                </a:lnTo>
                <a:lnTo>
                  <a:pt x="84" y="19"/>
                </a:lnTo>
                <a:lnTo>
                  <a:pt x="88" y="15"/>
                </a:lnTo>
                <a:lnTo>
                  <a:pt x="90" y="10"/>
                </a:lnTo>
                <a:lnTo>
                  <a:pt x="90" y="5"/>
                </a:lnTo>
                <a:lnTo>
                  <a:pt x="91" y="0"/>
                </a:lnTo>
                <a:lnTo>
                  <a:pt x="94" y="2"/>
                </a:lnTo>
                <a:lnTo>
                  <a:pt x="98" y="5"/>
                </a:lnTo>
                <a:lnTo>
                  <a:pt x="99" y="10"/>
                </a:lnTo>
                <a:lnTo>
                  <a:pt x="100"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5" name="Freeform 27">
            <a:extLst>
              <a:ext uri="{FF2B5EF4-FFF2-40B4-BE49-F238E27FC236}">
                <a16:creationId xmlns:a16="http://schemas.microsoft.com/office/drawing/2014/main" id="{A8877C5B-F7C3-401D-92CD-23F7534CC269}"/>
              </a:ext>
            </a:extLst>
          </p:cNvPr>
          <p:cNvSpPr>
            <a:spLocks/>
          </p:cNvSpPr>
          <p:nvPr/>
        </p:nvSpPr>
        <p:spPr bwMode="auto">
          <a:xfrm>
            <a:off x="8674100" y="1355725"/>
            <a:ext cx="214313" cy="69850"/>
          </a:xfrm>
          <a:custGeom>
            <a:avLst/>
            <a:gdLst>
              <a:gd name="T0" fmla="*/ 2147483647 w 269"/>
              <a:gd name="T1" fmla="*/ 2147483647 h 89"/>
              <a:gd name="T2" fmla="*/ 2147483647 w 269"/>
              <a:gd name="T3" fmla="*/ 2147483647 h 89"/>
              <a:gd name="T4" fmla="*/ 2147483647 w 269"/>
              <a:gd name="T5" fmla="*/ 2147483647 h 89"/>
              <a:gd name="T6" fmla="*/ 2147483647 w 269"/>
              <a:gd name="T7" fmla="*/ 2147483647 h 89"/>
              <a:gd name="T8" fmla="*/ 2147483647 w 269"/>
              <a:gd name="T9" fmla="*/ 2147483647 h 89"/>
              <a:gd name="T10" fmla="*/ 2147483647 w 269"/>
              <a:gd name="T11" fmla="*/ 2147483647 h 89"/>
              <a:gd name="T12" fmla="*/ 2147483647 w 269"/>
              <a:gd name="T13" fmla="*/ 2147483647 h 89"/>
              <a:gd name="T14" fmla="*/ 2147483647 w 269"/>
              <a:gd name="T15" fmla="*/ 2147483647 h 89"/>
              <a:gd name="T16" fmla="*/ 2147483647 w 269"/>
              <a:gd name="T17" fmla="*/ 2147483647 h 89"/>
              <a:gd name="T18" fmla="*/ 2147483647 w 269"/>
              <a:gd name="T19" fmla="*/ 2147483647 h 89"/>
              <a:gd name="T20" fmla="*/ 2147483647 w 269"/>
              <a:gd name="T21" fmla="*/ 2147483647 h 89"/>
              <a:gd name="T22" fmla="*/ 2147483647 w 269"/>
              <a:gd name="T23" fmla="*/ 2147483647 h 89"/>
              <a:gd name="T24" fmla="*/ 2147483647 w 269"/>
              <a:gd name="T25" fmla="*/ 2147483647 h 89"/>
              <a:gd name="T26" fmla="*/ 2147483647 w 269"/>
              <a:gd name="T27" fmla="*/ 2147483647 h 89"/>
              <a:gd name="T28" fmla="*/ 2147483647 w 269"/>
              <a:gd name="T29" fmla="*/ 2147483647 h 89"/>
              <a:gd name="T30" fmla="*/ 2147483647 w 269"/>
              <a:gd name="T31" fmla="*/ 2147483647 h 89"/>
              <a:gd name="T32" fmla="*/ 2147483647 w 269"/>
              <a:gd name="T33" fmla="*/ 2147483647 h 89"/>
              <a:gd name="T34" fmla="*/ 2147483647 w 269"/>
              <a:gd name="T35" fmla="*/ 2147483647 h 89"/>
              <a:gd name="T36" fmla="*/ 2147483647 w 269"/>
              <a:gd name="T37" fmla="*/ 2147483647 h 89"/>
              <a:gd name="T38" fmla="*/ 2147483647 w 269"/>
              <a:gd name="T39" fmla="*/ 2147483647 h 89"/>
              <a:gd name="T40" fmla="*/ 2147483647 w 269"/>
              <a:gd name="T41" fmla="*/ 2147483647 h 89"/>
              <a:gd name="T42" fmla="*/ 2147483647 w 269"/>
              <a:gd name="T43" fmla="*/ 2147483647 h 89"/>
              <a:gd name="T44" fmla="*/ 2147483647 w 269"/>
              <a:gd name="T45" fmla="*/ 2147483647 h 89"/>
              <a:gd name="T46" fmla="*/ 2147483647 w 269"/>
              <a:gd name="T47" fmla="*/ 2147483647 h 89"/>
              <a:gd name="T48" fmla="*/ 2147483647 w 269"/>
              <a:gd name="T49" fmla="*/ 2147483647 h 89"/>
              <a:gd name="T50" fmla="*/ 2147483647 w 269"/>
              <a:gd name="T51" fmla="*/ 2147483647 h 89"/>
              <a:gd name="T52" fmla="*/ 2147483647 w 269"/>
              <a:gd name="T53" fmla="*/ 2147483647 h 89"/>
              <a:gd name="T54" fmla="*/ 2147483647 w 269"/>
              <a:gd name="T55" fmla="*/ 2147483647 h 89"/>
              <a:gd name="T56" fmla="*/ 2147483647 w 269"/>
              <a:gd name="T57" fmla="*/ 2147483647 h 89"/>
              <a:gd name="T58" fmla="*/ 2147483647 w 269"/>
              <a:gd name="T59" fmla="*/ 2147483647 h 89"/>
              <a:gd name="T60" fmla="*/ 2147483647 w 269"/>
              <a:gd name="T61" fmla="*/ 2147483647 h 89"/>
              <a:gd name="T62" fmla="*/ 2147483647 w 269"/>
              <a:gd name="T63" fmla="*/ 2147483647 h 89"/>
              <a:gd name="T64" fmla="*/ 2147483647 w 269"/>
              <a:gd name="T65" fmla="*/ 2147483647 h 89"/>
              <a:gd name="T66" fmla="*/ 2147483647 w 269"/>
              <a:gd name="T67" fmla="*/ 2147483647 h 89"/>
              <a:gd name="T68" fmla="*/ 2147483647 w 269"/>
              <a:gd name="T69" fmla="*/ 2147483647 h 89"/>
              <a:gd name="T70" fmla="*/ 2147483647 w 269"/>
              <a:gd name="T71" fmla="*/ 2147483647 h 89"/>
              <a:gd name="T72" fmla="*/ 2147483647 w 269"/>
              <a:gd name="T73" fmla="*/ 2147483647 h 89"/>
              <a:gd name="T74" fmla="*/ 0 w 269"/>
              <a:gd name="T75" fmla="*/ 2147483647 h 89"/>
              <a:gd name="T76" fmla="*/ 2147483647 w 269"/>
              <a:gd name="T77" fmla="*/ 2147483647 h 89"/>
              <a:gd name="T78" fmla="*/ 2147483647 w 269"/>
              <a:gd name="T79" fmla="*/ 2147483647 h 89"/>
              <a:gd name="T80" fmla="*/ 2147483647 w 269"/>
              <a:gd name="T81" fmla="*/ 2147483647 h 89"/>
              <a:gd name="T82" fmla="*/ 2147483647 w 269"/>
              <a:gd name="T83" fmla="*/ 2147483647 h 89"/>
              <a:gd name="T84" fmla="*/ 2147483647 w 269"/>
              <a:gd name="T85" fmla="*/ 2147483647 h 89"/>
              <a:gd name="T86" fmla="*/ 2147483647 w 269"/>
              <a:gd name="T87" fmla="*/ 2147483647 h 89"/>
              <a:gd name="T88" fmla="*/ 2147483647 w 269"/>
              <a:gd name="T89" fmla="*/ 0 h 89"/>
              <a:gd name="T90" fmla="*/ 2147483647 w 269"/>
              <a:gd name="T91" fmla="*/ 2147483647 h 89"/>
              <a:gd name="T92" fmla="*/ 2147483647 w 269"/>
              <a:gd name="T93" fmla="*/ 2147483647 h 89"/>
              <a:gd name="T94" fmla="*/ 2147483647 w 269"/>
              <a:gd name="T95" fmla="*/ 2147483647 h 89"/>
              <a:gd name="T96" fmla="*/ 2147483647 w 269"/>
              <a:gd name="T97" fmla="*/ 2147483647 h 89"/>
              <a:gd name="T98" fmla="*/ 2147483647 w 269"/>
              <a:gd name="T99" fmla="*/ 2147483647 h 89"/>
              <a:gd name="T100" fmla="*/ 2147483647 w 269"/>
              <a:gd name="T101" fmla="*/ 2147483647 h 89"/>
              <a:gd name="T102" fmla="*/ 2147483647 w 269"/>
              <a:gd name="T103" fmla="*/ 2147483647 h 89"/>
              <a:gd name="T104" fmla="*/ 2147483647 w 269"/>
              <a:gd name="T105" fmla="*/ 2147483647 h 89"/>
              <a:gd name="T106" fmla="*/ 2147483647 w 269"/>
              <a:gd name="T107" fmla="*/ 2147483647 h 89"/>
              <a:gd name="T108" fmla="*/ 2147483647 w 269"/>
              <a:gd name="T109" fmla="*/ 2147483647 h 89"/>
              <a:gd name="T110" fmla="*/ 2147483647 w 269"/>
              <a:gd name="T111" fmla="*/ 2147483647 h 89"/>
              <a:gd name="T112" fmla="*/ 2147483647 w 269"/>
              <a:gd name="T113" fmla="*/ 2147483647 h 89"/>
              <a:gd name="T114" fmla="*/ 2147483647 w 269"/>
              <a:gd name="T115" fmla="*/ 2147483647 h 89"/>
              <a:gd name="T116" fmla="*/ 2147483647 w 269"/>
              <a:gd name="T117" fmla="*/ 2147483647 h 89"/>
              <a:gd name="T118" fmla="*/ 2147483647 w 269"/>
              <a:gd name="T119" fmla="*/ 2147483647 h 89"/>
              <a:gd name="T120" fmla="*/ 2147483647 w 269"/>
              <a:gd name="T121" fmla="*/ 2147483647 h 89"/>
              <a:gd name="T122" fmla="*/ 2147483647 w 269"/>
              <a:gd name="T123" fmla="*/ 2147483647 h 8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9" h="89">
                <a:moveTo>
                  <a:pt x="269" y="46"/>
                </a:moveTo>
                <a:lnTo>
                  <a:pt x="269" y="47"/>
                </a:lnTo>
                <a:lnTo>
                  <a:pt x="267" y="50"/>
                </a:lnTo>
                <a:lnTo>
                  <a:pt x="266" y="51"/>
                </a:lnTo>
                <a:lnTo>
                  <a:pt x="264" y="52"/>
                </a:lnTo>
                <a:lnTo>
                  <a:pt x="225" y="51"/>
                </a:lnTo>
                <a:lnTo>
                  <a:pt x="226" y="58"/>
                </a:lnTo>
                <a:lnTo>
                  <a:pt x="228" y="66"/>
                </a:lnTo>
                <a:lnTo>
                  <a:pt x="229" y="74"/>
                </a:lnTo>
                <a:lnTo>
                  <a:pt x="226" y="81"/>
                </a:lnTo>
                <a:lnTo>
                  <a:pt x="222" y="88"/>
                </a:lnTo>
                <a:lnTo>
                  <a:pt x="216" y="89"/>
                </a:lnTo>
                <a:lnTo>
                  <a:pt x="208" y="88"/>
                </a:lnTo>
                <a:lnTo>
                  <a:pt x="201" y="86"/>
                </a:lnTo>
                <a:lnTo>
                  <a:pt x="201" y="83"/>
                </a:lnTo>
                <a:lnTo>
                  <a:pt x="202" y="81"/>
                </a:lnTo>
                <a:lnTo>
                  <a:pt x="205" y="80"/>
                </a:lnTo>
                <a:lnTo>
                  <a:pt x="208" y="80"/>
                </a:lnTo>
                <a:lnTo>
                  <a:pt x="211" y="80"/>
                </a:lnTo>
                <a:lnTo>
                  <a:pt x="213" y="78"/>
                </a:lnTo>
                <a:lnTo>
                  <a:pt x="215" y="75"/>
                </a:lnTo>
                <a:lnTo>
                  <a:pt x="217" y="74"/>
                </a:lnTo>
                <a:lnTo>
                  <a:pt x="210" y="66"/>
                </a:lnTo>
                <a:lnTo>
                  <a:pt x="202" y="58"/>
                </a:lnTo>
                <a:lnTo>
                  <a:pt x="193" y="52"/>
                </a:lnTo>
                <a:lnTo>
                  <a:pt x="184" y="47"/>
                </a:lnTo>
                <a:lnTo>
                  <a:pt x="173" y="44"/>
                </a:lnTo>
                <a:lnTo>
                  <a:pt x="164" y="40"/>
                </a:lnTo>
                <a:lnTo>
                  <a:pt x="154" y="37"/>
                </a:lnTo>
                <a:lnTo>
                  <a:pt x="143" y="33"/>
                </a:lnTo>
                <a:lnTo>
                  <a:pt x="126" y="30"/>
                </a:lnTo>
                <a:lnTo>
                  <a:pt x="109" y="25"/>
                </a:lnTo>
                <a:lnTo>
                  <a:pt x="92" y="22"/>
                </a:lnTo>
                <a:lnTo>
                  <a:pt x="73" y="19"/>
                </a:lnTo>
                <a:lnTo>
                  <a:pt x="56" y="16"/>
                </a:lnTo>
                <a:lnTo>
                  <a:pt x="38" y="15"/>
                </a:lnTo>
                <a:lnTo>
                  <a:pt x="19" y="15"/>
                </a:lnTo>
                <a:lnTo>
                  <a:pt x="0" y="17"/>
                </a:lnTo>
                <a:lnTo>
                  <a:pt x="5" y="13"/>
                </a:lnTo>
                <a:lnTo>
                  <a:pt x="12" y="9"/>
                </a:lnTo>
                <a:lnTo>
                  <a:pt x="20" y="7"/>
                </a:lnTo>
                <a:lnTo>
                  <a:pt x="28" y="6"/>
                </a:lnTo>
                <a:lnTo>
                  <a:pt x="43" y="2"/>
                </a:lnTo>
                <a:lnTo>
                  <a:pt x="58" y="1"/>
                </a:lnTo>
                <a:lnTo>
                  <a:pt x="73" y="0"/>
                </a:lnTo>
                <a:lnTo>
                  <a:pt x="87" y="1"/>
                </a:lnTo>
                <a:lnTo>
                  <a:pt x="101" y="2"/>
                </a:lnTo>
                <a:lnTo>
                  <a:pt x="115" y="6"/>
                </a:lnTo>
                <a:lnTo>
                  <a:pt x="129" y="9"/>
                </a:lnTo>
                <a:lnTo>
                  <a:pt x="142" y="13"/>
                </a:lnTo>
                <a:lnTo>
                  <a:pt x="155" y="17"/>
                </a:lnTo>
                <a:lnTo>
                  <a:pt x="169" y="22"/>
                </a:lnTo>
                <a:lnTo>
                  <a:pt x="182" y="27"/>
                </a:lnTo>
                <a:lnTo>
                  <a:pt x="195" y="30"/>
                </a:lnTo>
                <a:lnTo>
                  <a:pt x="208" y="35"/>
                </a:lnTo>
                <a:lnTo>
                  <a:pt x="222" y="38"/>
                </a:lnTo>
                <a:lnTo>
                  <a:pt x="236" y="42"/>
                </a:lnTo>
                <a:lnTo>
                  <a:pt x="249" y="44"/>
                </a:lnTo>
                <a:lnTo>
                  <a:pt x="255" y="44"/>
                </a:lnTo>
                <a:lnTo>
                  <a:pt x="261" y="43"/>
                </a:lnTo>
                <a:lnTo>
                  <a:pt x="266" y="43"/>
                </a:lnTo>
                <a:lnTo>
                  <a:pt x="269" y="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6" name="Freeform 28">
            <a:extLst>
              <a:ext uri="{FF2B5EF4-FFF2-40B4-BE49-F238E27FC236}">
                <a16:creationId xmlns:a16="http://schemas.microsoft.com/office/drawing/2014/main" id="{E9391232-B9E3-4608-B8EE-2E0257827AD6}"/>
              </a:ext>
            </a:extLst>
          </p:cNvPr>
          <p:cNvSpPr>
            <a:spLocks/>
          </p:cNvSpPr>
          <p:nvPr/>
        </p:nvSpPr>
        <p:spPr bwMode="auto">
          <a:xfrm>
            <a:off x="7761288" y="1384300"/>
            <a:ext cx="82550" cy="25400"/>
          </a:xfrm>
          <a:custGeom>
            <a:avLst/>
            <a:gdLst>
              <a:gd name="T0" fmla="*/ 2147483647 w 105"/>
              <a:gd name="T1" fmla="*/ 2147483647 h 31"/>
              <a:gd name="T2" fmla="*/ 2147483647 w 105"/>
              <a:gd name="T3" fmla="*/ 2147483647 h 31"/>
              <a:gd name="T4" fmla="*/ 2147483647 w 105"/>
              <a:gd name="T5" fmla="*/ 2147483647 h 31"/>
              <a:gd name="T6" fmla="*/ 2147483647 w 105"/>
              <a:gd name="T7" fmla="*/ 0 h 31"/>
              <a:gd name="T8" fmla="*/ 2147483647 w 105"/>
              <a:gd name="T9" fmla="*/ 2147483647 h 31"/>
              <a:gd name="T10" fmla="*/ 2147483647 w 105"/>
              <a:gd name="T11" fmla="*/ 2147483647 h 31"/>
              <a:gd name="T12" fmla="*/ 2147483647 w 105"/>
              <a:gd name="T13" fmla="*/ 2147483647 h 31"/>
              <a:gd name="T14" fmla="*/ 2147483647 w 105"/>
              <a:gd name="T15" fmla="*/ 2147483647 h 31"/>
              <a:gd name="T16" fmla="*/ 2147483647 w 105"/>
              <a:gd name="T17" fmla="*/ 2147483647 h 31"/>
              <a:gd name="T18" fmla="*/ 2147483647 w 105"/>
              <a:gd name="T19" fmla="*/ 2147483647 h 31"/>
              <a:gd name="T20" fmla="*/ 2147483647 w 105"/>
              <a:gd name="T21" fmla="*/ 2147483647 h 31"/>
              <a:gd name="T22" fmla="*/ 2147483647 w 105"/>
              <a:gd name="T23" fmla="*/ 2147483647 h 31"/>
              <a:gd name="T24" fmla="*/ 2147483647 w 105"/>
              <a:gd name="T25" fmla="*/ 2147483647 h 31"/>
              <a:gd name="T26" fmla="*/ 2147483647 w 105"/>
              <a:gd name="T27" fmla="*/ 2147483647 h 31"/>
              <a:gd name="T28" fmla="*/ 2147483647 w 105"/>
              <a:gd name="T29" fmla="*/ 2147483647 h 31"/>
              <a:gd name="T30" fmla="*/ 2147483647 w 105"/>
              <a:gd name="T31" fmla="*/ 2147483647 h 31"/>
              <a:gd name="T32" fmla="*/ 2147483647 w 105"/>
              <a:gd name="T33" fmla="*/ 2147483647 h 31"/>
              <a:gd name="T34" fmla="*/ 2147483647 w 105"/>
              <a:gd name="T35" fmla="*/ 2147483647 h 31"/>
              <a:gd name="T36" fmla="*/ 2147483647 w 105"/>
              <a:gd name="T37" fmla="*/ 2147483647 h 31"/>
              <a:gd name="T38" fmla="*/ 2147483647 w 105"/>
              <a:gd name="T39" fmla="*/ 2147483647 h 31"/>
              <a:gd name="T40" fmla="*/ 0 w 105"/>
              <a:gd name="T41" fmla="*/ 2147483647 h 31"/>
              <a:gd name="T42" fmla="*/ 2147483647 w 105"/>
              <a:gd name="T43" fmla="*/ 0 h 31"/>
              <a:gd name="T44" fmla="*/ 2147483647 w 105"/>
              <a:gd name="T45" fmla="*/ 2147483647 h 31"/>
              <a:gd name="T46" fmla="*/ 2147483647 w 105"/>
              <a:gd name="T47" fmla="*/ 2147483647 h 31"/>
              <a:gd name="T48" fmla="*/ 2147483647 w 105"/>
              <a:gd name="T49" fmla="*/ 2147483647 h 31"/>
              <a:gd name="T50" fmla="*/ 2147483647 w 105"/>
              <a:gd name="T51" fmla="*/ 2147483647 h 31"/>
              <a:gd name="T52" fmla="*/ 2147483647 w 105"/>
              <a:gd name="T53" fmla="*/ 2147483647 h 31"/>
              <a:gd name="T54" fmla="*/ 2147483647 w 105"/>
              <a:gd name="T55" fmla="*/ 2147483647 h 31"/>
              <a:gd name="T56" fmla="*/ 2147483647 w 105"/>
              <a:gd name="T57" fmla="*/ 2147483647 h 31"/>
              <a:gd name="T58" fmla="*/ 2147483647 w 105"/>
              <a:gd name="T59" fmla="*/ 2147483647 h 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5" h="31">
                <a:moveTo>
                  <a:pt x="73" y="11"/>
                </a:moveTo>
                <a:lnTo>
                  <a:pt x="82" y="8"/>
                </a:lnTo>
                <a:lnTo>
                  <a:pt x="91" y="2"/>
                </a:lnTo>
                <a:lnTo>
                  <a:pt x="98" y="0"/>
                </a:lnTo>
                <a:lnTo>
                  <a:pt x="105" y="6"/>
                </a:lnTo>
                <a:lnTo>
                  <a:pt x="99" y="10"/>
                </a:lnTo>
                <a:lnTo>
                  <a:pt x="93" y="15"/>
                </a:lnTo>
                <a:lnTo>
                  <a:pt x="87" y="18"/>
                </a:lnTo>
                <a:lnTo>
                  <a:pt x="83" y="22"/>
                </a:lnTo>
                <a:lnTo>
                  <a:pt x="77" y="25"/>
                </a:lnTo>
                <a:lnTo>
                  <a:pt x="70" y="28"/>
                </a:lnTo>
                <a:lnTo>
                  <a:pt x="63" y="30"/>
                </a:lnTo>
                <a:lnTo>
                  <a:pt x="56" y="31"/>
                </a:lnTo>
                <a:lnTo>
                  <a:pt x="46" y="30"/>
                </a:lnTo>
                <a:lnTo>
                  <a:pt x="38" y="29"/>
                </a:lnTo>
                <a:lnTo>
                  <a:pt x="30" y="26"/>
                </a:lnTo>
                <a:lnTo>
                  <a:pt x="23" y="23"/>
                </a:lnTo>
                <a:lnTo>
                  <a:pt x="16" y="20"/>
                </a:lnTo>
                <a:lnTo>
                  <a:pt x="10" y="16"/>
                </a:lnTo>
                <a:lnTo>
                  <a:pt x="6" y="11"/>
                </a:lnTo>
                <a:lnTo>
                  <a:pt x="0" y="6"/>
                </a:lnTo>
                <a:lnTo>
                  <a:pt x="3" y="0"/>
                </a:lnTo>
                <a:lnTo>
                  <a:pt x="10" y="7"/>
                </a:lnTo>
                <a:lnTo>
                  <a:pt x="19" y="11"/>
                </a:lnTo>
                <a:lnTo>
                  <a:pt x="27" y="15"/>
                </a:lnTo>
                <a:lnTo>
                  <a:pt x="37" y="17"/>
                </a:lnTo>
                <a:lnTo>
                  <a:pt x="47" y="17"/>
                </a:lnTo>
                <a:lnTo>
                  <a:pt x="56" y="17"/>
                </a:lnTo>
                <a:lnTo>
                  <a:pt x="65" y="15"/>
                </a:lnTo>
                <a:lnTo>
                  <a:pt x="7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7" name="Freeform 29">
            <a:extLst>
              <a:ext uri="{FF2B5EF4-FFF2-40B4-BE49-F238E27FC236}">
                <a16:creationId xmlns:a16="http://schemas.microsoft.com/office/drawing/2014/main" id="{098A3C19-3A53-457D-B0F9-FBF84BDA15A7}"/>
              </a:ext>
            </a:extLst>
          </p:cNvPr>
          <p:cNvSpPr>
            <a:spLocks/>
          </p:cNvSpPr>
          <p:nvPr/>
        </p:nvSpPr>
        <p:spPr bwMode="auto">
          <a:xfrm>
            <a:off x="7543800" y="1371600"/>
            <a:ext cx="539750" cy="493713"/>
          </a:xfrm>
          <a:custGeom>
            <a:avLst/>
            <a:gdLst>
              <a:gd name="T0" fmla="*/ 2147483647 w 681"/>
              <a:gd name="T1" fmla="*/ 2147483647 h 624"/>
              <a:gd name="T2" fmla="*/ 2147483647 w 681"/>
              <a:gd name="T3" fmla="*/ 2147483647 h 624"/>
              <a:gd name="T4" fmla="*/ 2147483647 w 681"/>
              <a:gd name="T5" fmla="*/ 2147483647 h 624"/>
              <a:gd name="T6" fmla="*/ 2147483647 w 681"/>
              <a:gd name="T7" fmla="*/ 2147483647 h 624"/>
              <a:gd name="T8" fmla="*/ 2147483647 w 681"/>
              <a:gd name="T9" fmla="*/ 2147483647 h 624"/>
              <a:gd name="T10" fmla="*/ 2147483647 w 681"/>
              <a:gd name="T11" fmla="*/ 2147483647 h 624"/>
              <a:gd name="T12" fmla="*/ 2147483647 w 681"/>
              <a:gd name="T13" fmla="*/ 2147483647 h 624"/>
              <a:gd name="T14" fmla="*/ 2147483647 w 681"/>
              <a:gd name="T15" fmla="*/ 2147483647 h 624"/>
              <a:gd name="T16" fmla="*/ 2147483647 w 681"/>
              <a:gd name="T17" fmla="*/ 2147483647 h 624"/>
              <a:gd name="T18" fmla="*/ 2147483647 w 681"/>
              <a:gd name="T19" fmla="*/ 2147483647 h 624"/>
              <a:gd name="T20" fmla="*/ 2147483647 w 681"/>
              <a:gd name="T21" fmla="*/ 2147483647 h 624"/>
              <a:gd name="T22" fmla="*/ 2147483647 w 681"/>
              <a:gd name="T23" fmla="*/ 2147483647 h 624"/>
              <a:gd name="T24" fmla="*/ 2147483647 w 681"/>
              <a:gd name="T25" fmla="*/ 2147483647 h 624"/>
              <a:gd name="T26" fmla="*/ 2147483647 w 681"/>
              <a:gd name="T27" fmla="*/ 2147483647 h 624"/>
              <a:gd name="T28" fmla="*/ 2147483647 w 681"/>
              <a:gd name="T29" fmla="*/ 2147483647 h 624"/>
              <a:gd name="T30" fmla="*/ 2147483647 w 681"/>
              <a:gd name="T31" fmla="*/ 2147483647 h 624"/>
              <a:gd name="T32" fmla="*/ 2147483647 w 681"/>
              <a:gd name="T33" fmla="*/ 2147483647 h 624"/>
              <a:gd name="T34" fmla="*/ 2147483647 w 681"/>
              <a:gd name="T35" fmla="*/ 2147483647 h 624"/>
              <a:gd name="T36" fmla="*/ 2147483647 w 681"/>
              <a:gd name="T37" fmla="*/ 2147483647 h 624"/>
              <a:gd name="T38" fmla="*/ 2147483647 w 681"/>
              <a:gd name="T39" fmla="*/ 2147483647 h 624"/>
              <a:gd name="T40" fmla="*/ 2147483647 w 681"/>
              <a:gd name="T41" fmla="*/ 2147483647 h 624"/>
              <a:gd name="T42" fmla="*/ 2147483647 w 681"/>
              <a:gd name="T43" fmla="*/ 2147483647 h 624"/>
              <a:gd name="T44" fmla="*/ 2147483647 w 681"/>
              <a:gd name="T45" fmla="*/ 2147483647 h 624"/>
              <a:gd name="T46" fmla="*/ 2147483647 w 681"/>
              <a:gd name="T47" fmla="*/ 2147483647 h 624"/>
              <a:gd name="T48" fmla="*/ 2147483647 w 681"/>
              <a:gd name="T49" fmla="*/ 2147483647 h 624"/>
              <a:gd name="T50" fmla="*/ 2147483647 w 681"/>
              <a:gd name="T51" fmla="*/ 2147483647 h 624"/>
              <a:gd name="T52" fmla="*/ 2147483647 w 681"/>
              <a:gd name="T53" fmla="*/ 2147483647 h 624"/>
              <a:gd name="T54" fmla="*/ 2147483647 w 681"/>
              <a:gd name="T55" fmla="*/ 2147483647 h 624"/>
              <a:gd name="T56" fmla="*/ 2147483647 w 681"/>
              <a:gd name="T57" fmla="*/ 2147483647 h 624"/>
              <a:gd name="T58" fmla="*/ 2147483647 w 681"/>
              <a:gd name="T59" fmla="*/ 2147483647 h 624"/>
              <a:gd name="T60" fmla="*/ 2147483647 w 681"/>
              <a:gd name="T61" fmla="*/ 2147483647 h 624"/>
              <a:gd name="T62" fmla="*/ 2147483647 w 681"/>
              <a:gd name="T63" fmla="*/ 2147483647 h 624"/>
              <a:gd name="T64" fmla="*/ 2147483647 w 681"/>
              <a:gd name="T65" fmla="*/ 2147483647 h 624"/>
              <a:gd name="T66" fmla="*/ 2147483647 w 681"/>
              <a:gd name="T67" fmla="*/ 2147483647 h 624"/>
              <a:gd name="T68" fmla="*/ 2147483647 w 681"/>
              <a:gd name="T69" fmla="*/ 2147483647 h 624"/>
              <a:gd name="T70" fmla="*/ 2147483647 w 681"/>
              <a:gd name="T71" fmla="*/ 2147483647 h 624"/>
              <a:gd name="T72" fmla="*/ 2147483647 w 681"/>
              <a:gd name="T73" fmla="*/ 2147483647 h 624"/>
              <a:gd name="T74" fmla="*/ 2147483647 w 681"/>
              <a:gd name="T75" fmla="*/ 2147483647 h 624"/>
              <a:gd name="T76" fmla="*/ 2147483647 w 681"/>
              <a:gd name="T77" fmla="*/ 2147483647 h 624"/>
              <a:gd name="T78" fmla="*/ 2147483647 w 681"/>
              <a:gd name="T79" fmla="*/ 2147483647 h 624"/>
              <a:gd name="T80" fmla="*/ 2147483647 w 681"/>
              <a:gd name="T81" fmla="*/ 2147483647 h 624"/>
              <a:gd name="T82" fmla="*/ 2147483647 w 681"/>
              <a:gd name="T83" fmla="*/ 2147483647 h 624"/>
              <a:gd name="T84" fmla="*/ 2147483647 w 681"/>
              <a:gd name="T85" fmla="*/ 2147483647 h 624"/>
              <a:gd name="T86" fmla="*/ 2147483647 w 681"/>
              <a:gd name="T87" fmla="*/ 2147483647 h 624"/>
              <a:gd name="T88" fmla="*/ 2147483647 w 681"/>
              <a:gd name="T89" fmla="*/ 2147483647 h 624"/>
              <a:gd name="T90" fmla="*/ 2147483647 w 681"/>
              <a:gd name="T91" fmla="*/ 2147483647 h 624"/>
              <a:gd name="T92" fmla="*/ 2147483647 w 681"/>
              <a:gd name="T93" fmla="*/ 2147483647 h 624"/>
              <a:gd name="T94" fmla="*/ 2147483647 w 681"/>
              <a:gd name="T95" fmla="*/ 2147483647 h 624"/>
              <a:gd name="T96" fmla="*/ 2147483647 w 681"/>
              <a:gd name="T97" fmla="*/ 2147483647 h 624"/>
              <a:gd name="T98" fmla="*/ 2147483647 w 681"/>
              <a:gd name="T99" fmla="*/ 2147483647 h 624"/>
              <a:gd name="T100" fmla="*/ 2147483647 w 681"/>
              <a:gd name="T101" fmla="*/ 2147483647 h 624"/>
              <a:gd name="T102" fmla="*/ 2147483647 w 681"/>
              <a:gd name="T103" fmla="*/ 2147483647 h 624"/>
              <a:gd name="T104" fmla="*/ 2147483647 w 681"/>
              <a:gd name="T105" fmla="*/ 2147483647 h 624"/>
              <a:gd name="T106" fmla="*/ 2147483647 w 681"/>
              <a:gd name="T107" fmla="*/ 2147483647 h 624"/>
              <a:gd name="T108" fmla="*/ 2147483647 w 681"/>
              <a:gd name="T109" fmla="*/ 2147483647 h 62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681" h="624">
                <a:moveTo>
                  <a:pt x="570" y="515"/>
                </a:moveTo>
                <a:lnTo>
                  <a:pt x="553" y="497"/>
                </a:lnTo>
                <a:lnTo>
                  <a:pt x="535" y="480"/>
                </a:lnTo>
                <a:lnTo>
                  <a:pt x="517" y="462"/>
                </a:lnTo>
                <a:lnTo>
                  <a:pt x="499" y="449"/>
                </a:lnTo>
                <a:lnTo>
                  <a:pt x="479" y="438"/>
                </a:lnTo>
                <a:lnTo>
                  <a:pt x="458" y="432"/>
                </a:lnTo>
                <a:lnTo>
                  <a:pt x="437" y="432"/>
                </a:lnTo>
                <a:lnTo>
                  <a:pt x="414" y="440"/>
                </a:lnTo>
                <a:lnTo>
                  <a:pt x="410" y="442"/>
                </a:lnTo>
                <a:lnTo>
                  <a:pt x="405" y="444"/>
                </a:lnTo>
                <a:lnTo>
                  <a:pt x="401" y="445"/>
                </a:lnTo>
                <a:lnTo>
                  <a:pt x="396" y="445"/>
                </a:lnTo>
                <a:lnTo>
                  <a:pt x="393" y="446"/>
                </a:lnTo>
                <a:lnTo>
                  <a:pt x="388" y="446"/>
                </a:lnTo>
                <a:lnTo>
                  <a:pt x="384" y="445"/>
                </a:lnTo>
                <a:lnTo>
                  <a:pt x="379" y="444"/>
                </a:lnTo>
                <a:lnTo>
                  <a:pt x="358" y="445"/>
                </a:lnTo>
                <a:lnTo>
                  <a:pt x="336" y="444"/>
                </a:lnTo>
                <a:lnTo>
                  <a:pt x="316" y="442"/>
                </a:lnTo>
                <a:lnTo>
                  <a:pt x="294" y="439"/>
                </a:lnTo>
                <a:lnTo>
                  <a:pt x="272" y="438"/>
                </a:lnTo>
                <a:lnTo>
                  <a:pt x="250" y="437"/>
                </a:lnTo>
                <a:lnTo>
                  <a:pt x="229" y="439"/>
                </a:lnTo>
                <a:lnTo>
                  <a:pt x="207" y="443"/>
                </a:lnTo>
                <a:lnTo>
                  <a:pt x="195" y="415"/>
                </a:lnTo>
                <a:lnTo>
                  <a:pt x="185" y="385"/>
                </a:lnTo>
                <a:lnTo>
                  <a:pt x="179" y="355"/>
                </a:lnTo>
                <a:lnTo>
                  <a:pt x="174" y="325"/>
                </a:lnTo>
                <a:lnTo>
                  <a:pt x="179" y="309"/>
                </a:lnTo>
                <a:lnTo>
                  <a:pt x="182" y="291"/>
                </a:lnTo>
                <a:lnTo>
                  <a:pt x="182" y="272"/>
                </a:lnTo>
                <a:lnTo>
                  <a:pt x="177" y="256"/>
                </a:lnTo>
                <a:lnTo>
                  <a:pt x="166" y="242"/>
                </a:lnTo>
                <a:lnTo>
                  <a:pt x="154" y="230"/>
                </a:lnTo>
                <a:lnTo>
                  <a:pt x="141" y="217"/>
                </a:lnTo>
                <a:lnTo>
                  <a:pt x="127" y="205"/>
                </a:lnTo>
                <a:lnTo>
                  <a:pt x="112" y="195"/>
                </a:lnTo>
                <a:lnTo>
                  <a:pt x="98" y="184"/>
                </a:lnTo>
                <a:lnTo>
                  <a:pt x="83" y="173"/>
                </a:lnTo>
                <a:lnTo>
                  <a:pt x="69" y="162"/>
                </a:lnTo>
                <a:lnTo>
                  <a:pt x="66" y="162"/>
                </a:lnTo>
                <a:lnTo>
                  <a:pt x="63" y="161"/>
                </a:lnTo>
                <a:lnTo>
                  <a:pt x="61" y="159"/>
                </a:lnTo>
                <a:lnTo>
                  <a:pt x="59" y="158"/>
                </a:lnTo>
                <a:lnTo>
                  <a:pt x="55" y="162"/>
                </a:lnTo>
                <a:lnTo>
                  <a:pt x="71" y="176"/>
                </a:lnTo>
                <a:lnTo>
                  <a:pt x="88" y="189"/>
                </a:lnTo>
                <a:lnTo>
                  <a:pt x="105" y="202"/>
                </a:lnTo>
                <a:lnTo>
                  <a:pt x="121" y="216"/>
                </a:lnTo>
                <a:lnTo>
                  <a:pt x="135" y="230"/>
                </a:lnTo>
                <a:lnTo>
                  <a:pt x="147" y="246"/>
                </a:lnTo>
                <a:lnTo>
                  <a:pt x="158" y="263"/>
                </a:lnTo>
                <a:lnTo>
                  <a:pt x="165" y="283"/>
                </a:lnTo>
                <a:lnTo>
                  <a:pt x="162" y="280"/>
                </a:lnTo>
                <a:lnTo>
                  <a:pt x="158" y="278"/>
                </a:lnTo>
                <a:lnTo>
                  <a:pt x="154" y="277"/>
                </a:lnTo>
                <a:lnTo>
                  <a:pt x="152" y="277"/>
                </a:lnTo>
                <a:lnTo>
                  <a:pt x="151" y="295"/>
                </a:lnTo>
                <a:lnTo>
                  <a:pt x="149" y="313"/>
                </a:lnTo>
                <a:lnTo>
                  <a:pt x="147" y="331"/>
                </a:lnTo>
                <a:lnTo>
                  <a:pt x="147" y="348"/>
                </a:lnTo>
                <a:lnTo>
                  <a:pt x="179" y="472"/>
                </a:lnTo>
                <a:lnTo>
                  <a:pt x="181" y="485"/>
                </a:lnTo>
                <a:lnTo>
                  <a:pt x="177" y="498"/>
                </a:lnTo>
                <a:lnTo>
                  <a:pt x="172" y="508"/>
                </a:lnTo>
                <a:lnTo>
                  <a:pt x="164" y="519"/>
                </a:lnTo>
                <a:lnTo>
                  <a:pt x="154" y="528"/>
                </a:lnTo>
                <a:lnTo>
                  <a:pt x="145" y="538"/>
                </a:lnTo>
                <a:lnTo>
                  <a:pt x="137" y="548"/>
                </a:lnTo>
                <a:lnTo>
                  <a:pt x="131" y="559"/>
                </a:lnTo>
                <a:lnTo>
                  <a:pt x="128" y="566"/>
                </a:lnTo>
                <a:lnTo>
                  <a:pt x="124" y="572"/>
                </a:lnTo>
                <a:lnTo>
                  <a:pt x="122" y="578"/>
                </a:lnTo>
                <a:lnTo>
                  <a:pt x="123" y="584"/>
                </a:lnTo>
                <a:lnTo>
                  <a:pt x="124" y="588"/>
                </a:lnTo>
                <a:lnTo>
                  <a:pt x="128" y="590"/>
                </a:lnTo>
                <a:lnTo>
                  <a:pt x="130" y="593"/>
                </a:lnTo>
                <a:lnTo>
                  <a:pt x="132" y="595"/>
                </a:lnTo>
                <a:lnTo>
                  <a:pt x="139" y="594"/>
                </a:lnTo>
                <a:lnTo>
                  <a:pt x="146" y="591"/>
                </a:lnTo>
                <a:lnTo>
                  <a:pt x="153" y="588"/>
                </a:lnTo>
                <a:lnTo>
                  <a:pt x="159" y="583"/>
                </a:lnTo>
                <a:lnTo>
                  <a:pt x="164" y="579"/>
                </a:lnTo>
                <a:lnTo>
                  <a:pt x="169" y="574"/>
                </a:lnTo>
                <a:lnTo>
                  <a:pt x="173" y="568"/>
                </a:lnTo>
                <a:lnTo>
                  <a:pt x="176" y="563"/>
                </a:lnTo>
                <a:lnTo>
                  <a:pt x="168" y="567"/>
                </a:lnTo>
                <a:lnTo>
                  <a:pt x="160" y="572"/>
                </a:lnTo>
                <a:lnTo>
                  <a:pt x="153" y="575"/>
                </a:lnTo>
                <a:lnTo>
                  <a:pt x="145" y="578"/>
                </a:lnTo>
                <a:lnTo>
                  <a:pt x="153" y="566"/>
                </a:lnTo>
                <a:lnTo>
                  <a:pt x="161" y="555"/>
                </a:lnTo>
                <a:lnTo>
                  <a:pt x="171" y="542"/>
                </a:lnTo>
                <a:lnTo>
                  <a:pt x="180" y="529"/>
                </a:lnTo>
                <a:lnTo>
                  <a:pt x="189" y="518"/>
                </a:lnTo>
                <a:lnTo>
                  <a:pt x="198" y="505"/>
                </a:lnTo>
                <a:lnTo>
                  <a:pt x="206" y="491"/>
                </a:lnTo>
                <a:lnTo>
                  <a:pt x="213" y="478"/>
                </a:lnTo>
                <a:lnTo>
                  <a:pt x="220" y="470"/>
                </a:lnTo>
                <a:lnTo>
                  <a:pt x="228" y="465"/>
                </a:lnTo>
                <a:lnTo>
                  <a:pt x="237" y="461"/>
                </a:lnTo>
                <a:lnTo>
                  <a:pt x="248" y="459"/>
                </a:lnTo>
                <a:lnTo>
                  <a:pt x="258" y="459"/>
                </a:lnTo>
                <a:lnTo>
                  <a:pt x="270" y="459"/>
                </a:lnTo>
                <a:lnTo>
                  <a:pt x="280" y="459"/>
                </a:lnTo>
                <a:lnTo>
                  <a:pt x="290" y="458"/>
                </a:lnTo>
                <a:lnTo>
                  <a:pt x="300" y="460"/>
                </a:lnTo>
                <a:lnTo>
                  <a:pt x="310" y="461"/>
                </a:lnTo>
                <a:lnTo>
                  <a:pt x="320" y="464"/>
                </a:lnTo>
                <a:lnTo>
                  <a:pt x="329" y="466"/>
                </a:lnTo>
                <a:lnTo>
                  <a:pt x="339" y="469"/>
                </a:lnTo>
                <a:lnTo>
                  <a:pt x="347" y="474"/>
                </a:lnTo>
                <a:lnTo>
                  <a:pt x="353" y="481"/>
                </a:lnTo>
                <a:lnTo>
                  <a:pt x="357" y="490"/>
                </a:lnTo>
                <a:lnTo>
                  <a:pt x="366" y="493"/>
                </a:lnTo>
                <a:lnTo>
                  <a:pt x="366" y="485"/>
                </a:lnTo>
                <a:lnTo>
                  <a:pt x="365" y="478"/>
                </a:lnTo>
                <a:lnTo>
                  <a:pt x="362" y="470"/>
                </a:lnTo>
                <a:lnTo>
                  <a:pt x="357" y="464"/>
                </a:lnTo>
                <a:lnTo>
                  <a:pt x="365" y="460"/>
                </a:lnTo>
                <a:lnTo>
                  <a:pt x="373" y="460"/>
                </a:lnTo>
                <a:lnTo>
                  <a:pt x="379" y="464"/>
                </a:lnTo>
                <a:lnTo>
                  <a:pt x="385" y="468"/>
                </a:lnTo>
                <a:lnTo>
                  <a:pt x="389" y="475"/>
                </a:lnTo>
                <a:lnTo>
                  <a:pt x="394" y="482"/>
                </a:lnTo>
                <a:lnTo>
                  <a:pt x="400" y="489"/>
                </a:lnTo>
                <a:lnTo>
                  <a:pt x="404" y="493"/>
                </a:lnTo>
                <a:lnTo>
                  <a:pt x="407" y="498"/>
                </a:lnTo>
                <a:lnTo>
                  <a:pt x="408" y="503"/>
                </a:lnTo>
                <a:lnTo>
                  <a:pt x="409" y="508"/>
                </a:lnTo>
                <a:lnTo>
                  <a:pt x="409" y="514"/>
                </a:lnTo>
                <a:lnTo>
                  <a:pt x="403" y="518"/>
                </a:lnTo>
                <a:lnTo>
                  <a:pt x="396" y="519"/>
                </a:lnTo>
                <a:lnTo>
                  <a:pt x="389" y="520"/>
                </a:lnTo>
                <a:lnTo>
                  <a:pt x="382" y="520"/>
                </a:lnTo>
                <a:lnTo>
                  <a:pt x="380" y="517"/>
                </a:lnTo>
                <a:lnTo>
                  <a:pt x="378" y="512"/>
                </a:lnTo>
                <a:lnTo>
                  <a:pt x="374" y="508"/>
                </a:lnTo>
                <a:lnTo>
                  <a:pt x="370" y="506"/>
                </a:lnTo>
                <a:lnTo>
                  <a:pt x="367" y="513"/>
                </a:lnTo>
                <a:lnTo>
                  <a:pt x="369" y="521"/>
                </a:lnTo>
                <a:lnTo>
                  <a:pt x="370" y="529"/>
                </a:lnTo>
                <a:lnTo>
                  <a:pt x="366" y="537"/>
                </a:lnTo>
                <a:lnTo>
                  <a:pt x="357" y="548"/>
                </a:lnTo>
                <a:lnTo>
                  <a:pt x="348" y="556"/>
                </a:lnTo>
                <a:lnTo>
                  <a:pt x="338" y="563"/>
                </a:lnTo>
                <a:lnTo>
                  <a:pt x="327" y="568"/>
                </a:lnTo>
                <a:lnTo>
                  <a:pt x="316" y="573"/>
                </a:lnTo>
                <a:lnTo>
                  <a:pt x="304" y="578"/>
                </a:lnTo>
                <a:lnTo>
                  <a:pt x="293" y="581"/>
                </a:lnTo>
                <a:lnTo>
                  <a:pt x="280" y="583"/>
                </a:lnTo>
                <a:lnTo>
                  <a:pt x="267" y="586"/>
                </a:lnTo>
                <a:lnTo>
                  <a:pt x="256" y="588"/>
                </a:lnTo>
                <a:lnTo>
                  <a:pt x="243" y="590"/>
                </a:lnTo>
                <a:lnTo>
                  <a:pt x="230" y="593"/>
                </a:lnTo>
                <a:lnTo>
                  <a:pt x="218" y="595"/>
                </a:lnTo>
                <a:lnTo>
                  <a:pt x="205" y="597"/>
                </a:lnTo>
                <a:lnTo>
                  <a:pt x="194" y="601"/>
                </a:lnTo>
                <a:lnTo>
                  <a:pt x="182" y="605"/>
                </a:lnTo>
                <a:lnTo>
                  <a:pt x="167" y="609"/>
                </a:lnTo>
                <a:lnTo>
                  <a:pt x="152" y="612"/>
                </a:lnTo>
                <a:lnTo>
                  <a:pt x="137" y="617"/>
                </a:lnTo>
                <a:lnTo>
                  <a:pt x="121" y="620"/>
                </a:lnTo>
                <a:lnTo>
                  <a:pt x="106" y="622"/>
                </a:lnTo>
                <a:lnTo>
                  <a:pt x="90" y="624"/>
                </a:lnTo>
                <a:lnTo>
                  <a:pt x="75" y="622"/>
                </a:lnTo>
                <a:lnTo>
                  <a:pt x="59" y="618"/>
                </a:lnTo>
                <a:lnTo>
                  <a:pt x="38" y="570"/>
                </a:lnTo>
                <a:lnTo>
                  <a:pt x="22" y="519"/>
                </a:lnTo>
                <a:lnTo>
                  <a:pt x="10" y="465"/>
                </a:lnTo>
                <a:lnTo>
                  <a:pt x="3" y="409"/>
                </a:lnTo>
                <a:lnTo>
                  <a:pt x="0" y="354"/>
                </a:lnTo>
                <a:lnTo>
                  <a:pt x="1" y="298"/>
                </a:lnTo>
                <a:lnTo>
                  <a:pt x="6" y="242"/>
                </a:lnTo>
                <a:lnTo>
                  <a:pt x="15" y="188"/>
                </a:lnTo>
                <a:lnTo>
                  <a:pt x="10" y="179"/>
                </a:lnTo>
                <a:lnTo>
                  <a:pt x="9" y="169"/>
                </a:lnTo>
                <a:lnTo>
                  <a:pt x="12" y="158"/>
                </a:lnTo>
                <a:lnTo>
                  <a:pt x="16" y="149"/>
                </a:lnTo>
                <a:lnTo>
                  <a:pt x="31" y="132"/>
                </a:lnTo>
                <a:lnTo>
                  <a:pt x="48" y="117"/>
                </a:lnTo>
                <a:lnTo>
                  <a:pt x="66" y="103"/>
                </a:lnTo>
                <a:lnTo>
                  <a:pt x="84" y="91"/>
                </a:lnTo>
                <a:lnTo>
                  <a:pt x="103" y="80"/>
                </a:lnTo>
                <a:lnTo>
                  <a:pt x="121" y="70"/>
                </a:lnTo>
                <a:lnTo>
                  <a:pt x="139" y="57"/>
                </a:lnTo>
                <a:lnTo>
                  <a:pt x="157" y="44"/>
                </a:lnTo>
                <a:lnTo>
                  <a:pt x="171" y="33"/>
                </a:lnTo>
                <a:lnTo>
                  <a:pt x="172" y="41"/>
                </a:lnTo>
                <a:lnTo>
                  <a:pt x="176" y="63"/>
                </a:lnTo>
                <a:lnTo>
                  <a:pt x="181" y="95"/>
                </a:lnTo>
                <a:lnTo>
                  <a:pt x="188" y="132"/>
                </a:lnTo>
                <a:lnTo>
                  <a:pt x="196" y="170"/>
                </a:lnTo>
                <a:lnTo>
                  <a:pt x="203" y="204"/>
                </a:lnTo>
                <a:lnTo>
                  <a:pt x="210" y="232"/>
                </a:lnTo>
                <a:lnTo>
                  <a:pt x="215" y="247"/>
                </a:lnTo>
                <a:lnTo>
                  <a:pt x="217" y="245"/>
                </a:lnTo>
                <a:lnTo>
                  <a:pt x="220" y="240"/>
                </a:lnTo>
                <a:lnTo>
                  <a:pt x="226" y="233"/>
                </a:lnTo>
                <a:lnTo>
                  <a:pt x="232" y="224"/>
                </a:lnTo>
                <a:lnTo>
                  <a:pt x="238" y="214"/>
                </a:lnTo>
                <a:lnTo>
                  <a:pt x="247" y="203"/>
                </a:lnTo>
                <a:lnTo>
                  <a:pt x="253" y="193"/>
                </a:lnTo>
                <a:lnTo>
                  <a:pt x="259" y="185"/>
                </a:lnTo>
                <a:lnTo>
                  <a:pt x="262" y="195"/>
                </a:lnTo>
                <a:lnTo>
                  <a:pt x="267" y="205"/>
                </a:lnTo>
                <a:lnTo>
                  <a:pt x="274" y="214"/>
                </a:lnTo>
                <a:lnTo>
                  <a:pt x="283" y="219"/>
                </a:lnTo>
                <a:lnTo>
                  <a:pt x="290" y="219"/>
                </a:lnTo>
                <a:lnTo>
                  <a:pt x="296" y="220"/>
                </a:lnTo>
                <a:lnTo>
                  <a:pt x="301" y="222"/>
                </a:lnTo>
                <a:lnTo>
                  <a:pt x="306" y="222"/>
                </a:lnTo>
                <a:lnTo>
                  <a:pt x="311" y="220"/>
                </a:lnTo>
                <a:lnTo>
                  <a:pt x="316" y="220"/>
                </a:lnTo>
                <a:lnTo>
                  <a:pt x="320" y="218"/>
                </a:lnTo>
                <a:lnTo>
                  <a:pt x="325" y="215"/>
                </a:lnTo>
                <a:lnTo>
                  <a:pt x="319" y="209"/>
                </a:lnTo>
                <a:lnTo>
                  <a:pt x="313" y="205"/>
                </a:lnTo>
                <a:lnTo>
                  <a:pt x="305" y="203"/>
                </a:lnTo>
                <a:lnTo>
                  <a:pt x="298" y="201"/>
                </a:lnTo>
                <a:lnTo>
                  <a:pt x="291" y="200"/>
                </a:lnTo>
                <a:lnTo>
                  <a:pt x="285" y="197"/>
                </a:lnTo>
                <a:lnTo>
                  <a:pt x="280" y="192"/>
                </a:lnTo>
                <a:lnTo>
                  <a:pt x="278" y="185"/>
                </a:lnTo>
                <a:lnTo>
                  <a:pt x="278" y="178"/>
                </a:lnTo>
                <a:lnTo>
                  <a:pt x="276" y="172"/>
                </a:lnTo>
                <a:lnTo>
                  <a:pt x="273" y="166"/>
                </a:lnTo>
                <a:lnTo>
                  <a:pt x="267" y="163"/>
                </a:lnTo>
                <a:lnTo>
                  <a:pt x="259" y="164"/>
                </a:lnTo>
                <a:lnTo>
                  <a:pt x="252" y="166"/>
                </a:lnTo>
                <a:lnTo>
                  <a:pt x="247" y="171"/>
                </a:lnTo>
                <a:lnTo>
                  <a:pt x="241" y="177"/>
                </a:lnTo>
                <a:lnTo>
                  <a:pt x="236" y="184"/>
                </a:lnTo>
                <a:lnTo>
                  <a:pt x="233" y="191"/>
                </a:lnTo>
                <a:lnTo>
                  <a:pt x="229" y="196"/>
                </a:lnTo>
                <a:lnTo>
                  <a:pt x="227" y="203"/>
                </a:lnTo>
                <a:lnTo>
                  <a:pt x="220" y="162"/>
                </a:lnTo>
                <a:lnTo>
                  <a:pt x="212" y="118"/>
                </a:lnTo>
                <a:lnTo>
                  <a:pt x="204" y="74"/>
                </a:lnTo>
                <a:lnTo>
                  <a:pt x="196" y="30"/>
                </a:lnTo>
                <a:lnTo>
                  <a:pt x="200" y="15"/>
                </a:lnTo>
                <a:lnTo>
                  <a:pt x="205" y="21"/>
                </a:lnTo>
                <a:lnTo>
                  <a:pt x="210" y="25"/>
                </a:lnTo>
                <a:lnTo>
                  <a:pt x="215" y="29"/>
                </a:lnTo>
                <a:lnTo>
                  <a:pt x="221" y="32"/>
                </a:lnTo>
                <a:lnTo>
                  <a:pt x="226" y="35"/>
                </a:lnTo>
                <a:lnTo>
                  <a:pt x="232" y="38"/>
                </a:lnTo>
                <a:lnTo>
                  <a:pt x="235" y="43"/>
                </a:lnTo>
                <a:lnTo>
                  <a:pt x="238" y="48"/>
                </a:lnTo>
                <a:lnTo>
                  <a:pt x="242" y="73"/>
                </a:lnTo>
                <a:lnTo>
                  <a:pt x="251" y="98"/>
                </a:lnTo>
                <a:lnTo>
                  <a:pt x="263" y="121"/>
                </a:lnTo>
                <a:lnTo>
                  <a:pt x="276" y="143"/>
                </a:lnTo>
                <a:lnTo>
                  <a:pt x="293" y="164"/>
                </a:lnTo>
                <a:lnTo>
                  <a:pt x="310" y="186"/>
                </a:lnTo>
                <a:lnTo>
                  <a:pt x="326" y="207"/>
                </a:lnTo>
                <a:lnTo>
                  <a:pt x="342" y="227"/>
                </a:lnTo>
                <a:lnTo>
                  <a:pt x="331" y="249"/>
                </a:lnTo>
                <a:lnTo>
                  <a:pt x="325" y="271"/>
                </a:lnTo>
                <a:lnTo>
                  <a:pt x="326" y="294"/>
                </a:lnTo>
                <a:lnTo>
                  <a:pt x="329" y="317"/>
                </a:lnTo>
                <a:lnTo>
                  <a:pt x="335" y="340"/>
                </a:lnTo>
                <a:lnTo>
                  <a:pt x="341" y="364"/>
                </a:lnTo>
                <a:lnTo>
                  <a:pt x="346" y="389"/>
                </a:lnTo>
                <a:lnTo>
                  <a:pt x="346" y="413"/>
                </a:lnTo>
                <a:lnTo>
                  <a:pt x="349" y="415"/>
                </a:lnTo>
                <a:lnTo>
                  <a:pt x="351" y="415"/>
                </a:lnTo>
                <a:lnTo>
                  <a:pt x="354" y="414"/>
                </a:lnTo>
                <a:lnTo>
                  <a:pt x="357" y="413"/>
                </a:lnTo>
                <a:lnTo>
                  <a:pt x="361" y="408"/>
                </a:lnTo>
                <a:lnTo>
                  <a:pt x="362" y="366"/>
                </a:lnTo>
                <a:lnTo>
                  <a:pt x="357" y="324"/>
                </a:lnTo>
                <a:lnTo>
                  <a:pt x="351" y="284"/>
                </a:lnTo>
                <a:lnTo>
                  <a:pt x="351" y="244"/>
                </a:lnTo>
                <a:lnTo>
                  <a:pt x="367" y="222"/>
                </a:lnTo>
                <a:lnTo>
                  <a:pt x="381" y="199"/>
                </a:lnTo>
                <a:lnTo>
                  <a:pt x="394" y="176"/>
                </a:lnTo>
                <a:lnTo>
                  <a:pt x="404" y="152"/>
                </a:lnTo>
                <a:lnTo>
                  <a:pt x="411" y="127"/>
                </a:lnTo>
                <a:lnTo>
                  <a:pt x="415" y="102"/>
                </a:lnTo>
                <a:lnTo>
                  <a:pt x="415" y="75"/>
                </a:lnTo>
                <a:lnTo>
                  <a:pt x="409" y="48"/>
                </a:lnTo>
                <a:lnTo>
                  <a:pt x="425" y="34"/>
                </a:lnTo>
                <a:lnTo>
                  <a:pt x="430" y="56"/>
                </a:lnTo>
                <a:lnTo>
                  <a:pt x="437" y="78"/>
                </a:lnTo>
                <a:lnTo>
                  <a:pt x="446" y="98"/>
                </a:lnTo>
                <a:lnTo>
                  <a:pt x="456" y="118"/>
                </a:lnTo>
                <a:lnTo>
                  <a:pt x="460" y="128"/>
                </a:lnTo>
                <a:lnTo>
                  <a:pt x="460" y="139"/>
                </a:lnTo>
                <a:lnTo>
                  <a:pt x="457" y="150"/>
                </a:lnTo>
                <a:lnTo>
                  <a:pt x="455" y="161"/>
                </a:lnTo>
                <a:lnTo>
                  <a:pt x="454" y="156"/>
                </a:lnTo>
                <a:lnTo>
                  <a:pt x="452" y="146"/>
                </a:lnTo>
                <a:lnTo>
                  <a:pt x="446" y="136"/>
                </a:lnTo>
                <a:lnTo>
                  <a:pt x="438" y="131"/>
                </a:lnTo>
                <a:lnTo>
                  <a:pt x="422" y="131"/>
                </a:lnTo>
                <a:lnTo>
                  <a:pt x="416" y="142"/>
                </a:lnTo>
                <a:lnTo>
                  <a:pt x="411" y="155"/>
                </a:lnTo>
                <a:lnTo>
                  <a:pt x="405" y="166"/>
                </a:lnTo>
                <a:lnTo>
                  <a:pt x="401" y="178"/>
                </a:lnTo>
                <a:lnTo>
                  <a:pt x="395" y="189"/>
                </a:lnTo>
                <a:lnTo>
                  <a:pt x="388" y="201"/>
                </a:lnTo>
                <a:lnTo>
                  <a:pt x="380" y="212"/>
                </a:lnTo>
                <a:lnTo>
                  <a:pt x="371" y="223"/>
                </a:lnTo>
                <a:lnTo>
                  <a:pt x="378" y="225"/>
                </a:lnTo>
                <a:lnTo>
                  <a:pt x="386" y="222"/>
                </a:lnTo>
                <a:lnTo>
                  <a:pt x="395" y="214"/>
                </a:lnTo>
                <a:lnTo>
                  <a:pt x="404" y="202"/>
                </a:lnTo>
                <a:lnTo>
                  <a:pt x="414" y="189"/>
                </a:lnTo>
                <a:lnTo>
                  <a:pt x="422" y="174"/>
                </a:lnTo>
                <a:lnTo>
                  <a:pt x="427" y="161"/>
                </a:lnTo>
                <a:lnTo>
                  <a:pt x="431" y="148"/>
                </a:lnTo>
                <a:lnTo>
                  <a:pt x="434" y="156"/>
                </a:lnTo>
                <a:lnTo>
                  <a:pt x="438" y="165"/>
                </a:lnTo>
                <a:lnTo>
                  <a:pt x="441" y="176"/>
                </a:lnTo>
                <a:lnTo>
                  <a:pt x="446" y="185"/>
                </a:lnTo>
                <a:lnTo>
                  <a:pt x="449" y="194"/>
                </a:lnTo>
                <a:lnTo>
                  <a:pt x="455" y="202"/>
                </a:lnTo>
                <a:lnTo>
                  <a:pt x="462" y="209"/>
                </a:lnTo>
                <a:lnTo>
                  <a:pt x="471" y="215"/>
                </a:lnTo>
                <a:lnTo>
                  <a:pt x="475" y="204"/>
                </a:lnTo>
                <a:lnTo>
                  <a:pt x="475" y="193"/>
                </a:lnTo>
                <a:lnTo>
                  <a:pt x="472" y="181"/>
                </a:lnTo>
                <a:lnTo>
                  <a:pt x="473" y="169"/>
                </a:lnTo>
                <a:lnTo>
                  <a:pt x="480" y="147"/>
                </a:lnTo>
                <a:lnTo>
                  <a:pt x="479" y="127"/>
                </a:lnTo>
                <a:lnTo>
                  <a:pt x="475" y="108"/>
                </a:lnTo>
                <a:lnTo>
                  <a:pt x="467" y="88"/>
                </a:lnTo>
                <a:lnTo>
                  <a:pt x="457" y="68"/>
                </a:lnTo>
                <a:lnTo>
                  <a:pt x="450" y="49"/>
                </a:lnTo>
                <a:lnTo>
                  <a:pt x="446" y="29"/>
                </a:lnTo>
                <a:lnTo>
                  <a:pt x="446" y="7"/>
                </a:lnTo>
                <a:lnTo>
                  <a:pt x="450" y="3"/>
                </a:lnTo>
                <a:lnTo>
                  <a:pt x="455" y="0"/>
                </a:lnTo>
                <a:lnTo>
                  <a:pt x="461" y="2"/>
                </a:lnTo>
                <a:lnTo>
                  <a:pt x="467" y="3"/>
                </a:lnTo>
                <a:lnTo>
                  <a:pt x="472" y="6"/>
                </a:lnTo>
                <a:lnTo>
                  <a:pt x="478" y="10"/>
                </a:lnTo>
                <a:lnTo>
                  <a:pt x="484" y="12"/>
                </a:lnTo>
                <a:lnTo>
                  <a:pt x="490" y="14"/>
                </a:lnTo>
                <a:lnTo>
                  <a:pt x="491" y="47"/>
                </a:lnTo>
                <a:lnTo>
                  <a:pt x="494" y="78"/>
                </a:lnTo>
                <a:lnTo>
                  <a:pt x="499" y="109"/>
                </a:lnTo>
                <a:lnTo>
                  <a:pt x="506" y="140"/>
                </a:lnTo>
                <a:lnTo>
                  <a:pt x="513" y="170"/>
                </a:lnTo>
                <a:lnTo>
                  <a:pt x="522" y="200"/>
                </a:lnTo>
                <a:lnTo>
                  <a:pt x="532" y="229"/>
                </a:lnTo>
                <a:lnTo>
                  <a:pt x="545" y="257"/>
                </a:lnTo>
                <a:lnTo>
                  <a:pt x="539" y="261"/>
                </a:lnTo>
                <a:lnTo>
                  <a:pt x="535" y="264"/>
                </a:lnTo>
                <a:lnTo>
                  <a:pt x="531" y="270"/>
                </a:lnTo>
                <a:lnTo>
                  <a:pt x="528" y="276"/>
                </a:lnTo>
                <a:lnTo>
                  <a:pt x="529" y="287"/>
                </a:lnTo>
                <a:lnTo>
                  <a:pt x="523" y="292"/>
                </a:lnTo>
                <a:lnTo>
                  <a:pt x="514" y="295"/>
                </a:lnTo>
                <a:lnTo>
                  <a:pt x="509" y="302"/>
                </a:lnTo>
                <a:lnTo>
                  <a:pt x="508" y="316"/>
                </a:lnTo>
                <a:lnTo>
                  <a:pt x="507" y="330"/>
                </a:lnTo>
                <a:lnTo>
                  <a:pt x="506" y="345"/>
                </a:lnTo>
                <a:lnTo>
                  <a:pt x="505" y="360"/>
                </a:lnTo>
                <a:lnTo>
                  <a:pt x="507" y="374"/>
                </a:lnTo>
                <a:lnTo>
                  <a:pt x="510" y="386"/>
                </a:lnTo>
                <a:lnTo>
                  <a:pt x="518" y="397"/>
                </a:lnTo>
                <a:lnTo>
                  <a:pt x="530" y="405"/>
                </a:lnTo>
                <a:lnTo>
                  <a:pt x="538" y="405"/>
                </a:lnTo>
                <a:lnTo>
                  <a:pt x="546" y="405"/>
                </a:lnTo>
                <a:lnTo>
                  <a:pt x="553" y="407"/>
                </a:lnTo>
                <a:lnTo>
                  <a:pt x="561" y="409"/>
                </a:lnTo>
                <a:lnTo>
                  <a:pt x="568" y="413"/>
                </a:lnTo>
                <a:lnTo>
                  <a:pt x="575" y="415"/>
                </a:lnTo>
                <a:lnTo>
                  <a:pt x="582" y="417"/>
                </a:lnTo>
                <a:lnTo>
                  <a:pt x="590" y="419"/>
                </a:lnTo>
                <a:lnTo>
                  <a:pt x="600" y="428"/>
                </a:lnTo>
                <a:lnTo>
                  <a:pt x="613" y="435"/>
                </a:lnTo>
                <a:lnTo>
                  <a:pt x="626" y="440"/>
                </a:lnTo>
                <a:lnTo>
                  <a:pt x="638" y="446"/>
                </a:lnTo>
                <a:lnTo>
                  <a:pt x="650" y="452"/>
                </a:lnTo>
                <a:lnTo>
                  <a:pt x="660" y="460"/>
                </a:lnTo>
                <a:lnTo>
                  <a:pt x="668" y="472"/>
                </a:lnTo>
                <a:lnTo>
                  <a:pt x="673" y="487"/>
                </a:lnTo>
                <a:lnTo>
                  <a:pt x="675" y="489"/>
                </a:lnTo>
                <a:lnTo>
                  <a:pt x="676" y="490"/>
                </a:lnTo>
                <a:lnTo>
                  <a:pt x="678" y="491"/>
                </a:lnTo>
                <a:lnTo>
                  <a:pt x="681" y="492"/>
                </a:lnTo>
                <a:lnTo>
                  <a:pt x="675" y="497"/>
                </a:lnTo>
                <a:lnTo>
                  <a:pt x="670" y="502"/>
                </a:lnTo>
                <a:lnTo>
                  <a:pt x="665" y="507"/>
                </a:lnTo>
                <a:lnTo>
                  <a:pt x="659" y="515"/>
                </a:lnTo>
                <a:lnTo>
                  <a:pt x="570" y="515"/>
                </a:lnTo>
                <a:close/>
              </a:path>
            </a:pathLst>
          </a:custGeom>
          <a:solidFill>
            <a:srgbClr val="FF7C2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8" name="Freeform 30">
            <a:extLst>
              <a:ext uri="{FF2B5EF4-FFF2-40B4-BE49-F238E27FC236}">
                <a16:creationId xmlns:a16="http://schemas.microsoft.com/office/drawing/2014/main" id="{B2851E0E-55A9-4F14-82A5-9B5C0C9B4D6F}"/>
              </a:ext>
            </a:extLst>
          </p:cNvPr>
          <p:cNvSpPr>
            <a:spLocks/>
          </p:cNvSpPr>
          <p:nvPr/>
        </p:nvSpPr>
        <p:spPr bwMode="auto">
          <a:xfrm>
            <a:off x="7742238" y="1450975"/>
            <a:ext cx="100012" cy="127000"/>
          </a:xfrm>
          <a:custGeom>
            <a:avLst/>
            <a:gdLst>
              <a:gd name="T0" fmla="*/ 2147483647 w 126"/>
              <a:gd name="T1" fmla="*/ 2147483647 h 160"/>
              <a:gd name="T2" fmla="*/ 2147483647 w 126"/>
              <a:gd name="T3" fmla="*/ 2147483647 h 160"/>
              <a:gd name="T4" fmla="*/ 2147483647 w 126"/>
              <a:gd name="T5" fmla="*/ 2147483647 h 160"/>
              <a:gd name="T6" fmla="*/ 2147483647 w 126"/>
              <a:gd name="T7" fmla="*/ 2147483647 h 160"/>
              <a:gd name="T8" fmla="*/ 2147483647 w 126"/>
              <a:gd name="T9" fmla="*/ 2147483647 h 160"/>
              <a:gd name="T10" fmla="*/ 2147483647 w 126"/>
              <a:gd name="T11" fmla="*/ 2147483647 h 160"/>
              <a:gd name="T12" fmla="*/ 2147483647 w 126"/>
              <a:gd name="T13" fmla="*/ 2147483647 h 160"/>
              <a:gd name="T14" fmla="*/ 2147483647 w 126"/>
              <a:gd name="T15" fmla="*/ 2147483647 h 160"/>
              <a:gd name="T16" fmla="*/ 2147483647 w 126"/>
              <a:gd name="T17" fmla="*/ 2147483647 h 160"/>
              <a:gd name="T18" fmla="*/ 2147483647 w 126"/>
              <a:gd name="T19" fmla="*/ 2147483647 h 160"/>
              <a:gd name="T20" fmla="*/ 2147483647 w 126"/>
              <a:gd name="T21" fmla="*/ 2147483647 h 160"/>
              <a:gd name="T22" fmla="*/ 2147483647 w 126"/>
              <a:gd name="T23" fmla="*/ 2147483647 h 160"/>
              <a:gd name="T24" fmla="*/ 2147483647 w 126"/>
              <a:gd name="T25" fmla="*/ 2147483647 h 160"/>
              <a:gd name="T26" fmla="*/ 2147483647 w 126"/>
              <a:gd name="T27" fmla="*/ 2147483647 h 160"/>
              <a:gd name="T28" fmla="*/ 2147483647 w 126"/>
              <a:gd name="T29" fmla="*/ 2147483647 h 160"/>
              <a:gd name="T30" fmla="*/ 2147483647 w 126"/>
              <a:gd name="T31" fmla="*/ 2147483647 h 160"/>
              <a:gd name="T32" fmla="*/ 0 w 126"/>
              <a:gd name="T33" fmla="*/ 0 h 160"/>
              <a:gd name="T34" fmla="*/ 2147483647 w 126"/>
              <a:gd name="T35" fmla="*/ 2147483647 h 160"/>
              <a:gd name="T36" fmla="*/ 2147483647 w 126"/>
              <a:gd name="T37" fmla="*/ 2147483647 h 160"/>
              <a:gd name="T38" fmla="*/ 2147483647 w 126"/>
              <a:gd name="T39" fmla="*/ 2147483647 h 160"/>
              <a:gd name="T40" fmla="*/ 2147483647 w 126"/>
              <a:gd name="T41" fmla="*/ 2147483647 h 160"/>
              <a:gd name="T42" fmla="*/ 2147483647 w 126"/>
              <a:gd name="T43" fmla="*/ 2147483647 h 160"/>
              <a:gd name="T44" fmla="*/ 2147483647 w 126"/>
              <a:gd name="T45" fmla="*/ 2147483647 h 160"/>
              <a:gd name="T46" fmla="*/ 2147483647 w 126"/>
              <a:gd name="T47" fmla="*/ 2147483647 h 160"/>
              <a:gd name="T48" fmla="*/ 2147483647 w 126"/>
              <a:gd name="T49" fmla="*/ 2147483647 h 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6" h="160">
                <a:moveTo>
                  <a:pt x="118" y="10"/>
                </a:moveTo>
                <a:lnTo>
                  <a:pt x="125" y="31"/>
                </a:lnTo>
                <a:lnTo>
                  <a:pt x="126" y="51"/>
                </a:lnTo>
                <a:lnTo>
                  <a:pt x="124" y="70"/>
                </a:lnTo>
                <a:lnTo>
                  <a:pt x="118" y="90"/>
                </a:lnTo>
                <a:lnTo>
                  <a:pt x="111" y="108"/>
                </a:lnTo>
                <a:lnTo>
                  <a:pt x="101" y="125"/>
                </a:lnTo>
                <a:lnTo>
                  <a:pt x="91" y="143"/>
                </a:lnTo>
                <a:lnTo>
                  <a:pt x="80" y="160"/>
                </a:lnTo>
                <a:lnTo>
                  <a:pt x="66" y="142"/>
                </a:lnTo>
                <a:lnTo>
                  <a:pt x="54" y="122"/>
                </a:lnTo>
                <a:lnTo>
                  <a:pt x="40" y="104"/>
                </a:lnTo>
                <a:lnTo>
                  <a:pt x="28" y="85"/>
                </a:lnTo>
                <a:lnTo>
                  <a:pt x="17" y="66"/>
                </a:lnTo>
                <a:lnTo>
                  <a:pt x="9" y="45"/>
                </a:lnTo>
                <a:lnTo>
                  <a:pt x="2" y="23"/>
                </a:lnTo>
                <a:lnTo>
                  <a:pt x="0" y="0"/>
                </a:lnTo>
                <a:lnTo>
                  <a:pt x="15" y="2"/>
                </a:lnTo>
                <a:lnTo>
                  <a:pt x="30" y="4"/>
                </a:lnTo>
                <a:lnTo>
                  <a:pt x="44" y="8"/>
                </a:lnTo>
                <a:lnTo>
                  <a:pt x="59" y="10"/>
                </a:lnTo>
                <a:lnTo>
                  <a:pt x="73" y="13"/>
                </a:lnTo>
                <a:lnTo>
                  <a:pt x="88" y="14"/>
                </a:lnTo>
                <a:lnTo>
                  <a:pt x="103" y="14"/>
                </a:lnTo>
                <a:lnTo>
                  <a:pt x="118" y="10"/>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3999" name="Freeform 31">
            <a:extLst>
              <a:ext uri="{FF2B5EF4-FFF2-40B4-BE49-F238E27FC236}">
                <a16:creationId xmlns:a16="http://schemas.microsoft.com/office/drawing/2014/main" id="{D234D8D4-8FD8-4977-99A8-F381B42A6FBA}"/>
              </a:ext>
            </a:extLst>
          </p:cNvPr>
          <p:cNvSpPr>
            <a:spLocks/>
          </p:cNvSpPr>
          <p:nvPr/>
        </p:nvSpPr>
        <p:spPr bwMode="auto">
          <a:xfrm>
            <a:off x="8567738" y="1519238"/>
            <a:ext cx="88900" cy="98425"/>
          </a:xfrm>
          <a:custGeom>
            <a:avLst/>
            <a:gdLst>
              <a:gd name="T0" fmla="*/ 2147483647 w 110"/>
              <a:gd name="T1" fmla="*/ 2147483647 h 126"/>
              <a:gd name="T2" fmla="*/ 2147483647 w 110"/>
              <a:gd name="T3" fmla="*/ 2147483647 h 126"/>
              <a:gd name="T4" fmla="*/ 2147483647 w 110"/>
              <a:gd name="T5" fmla="*/ 2147483647 h 126"/>
              <a:gd name="T6" fmla="*/ 2147483647 w 110"/>
              <a:gd name="T7" fmla="*/ 2147483647 h 126"/>
              <a:gd name="T8" fmla="*/ 2147483647 w 110"/>
              <a:gd name="T9" fmla="*/ 2147483647 h 126"/>
              <a:gd name="T10" fmla="*/ 2147483647 w 110"/>
              <a:gd name="T11" fmla="*/ 2147483647 h 126"/>
              <a:gd name="T12" fmla="*/ 2147483647 w 110"/>
              <a:gd name="T13" fmla="*/ 2147483647 h 126"/>
              <a:gd name="T14" fmla="*/ 2147483647 w 110"/>
              <a:gd name="T15" fmla="*/ 2147483647 h 126"/>
              <a:gd name="T16" fmla="*/ 2147483647 w 110"/>
              <a:gd name="T17" fmla="*/ 2147483647 h 126"/>
              <a:gd name="T18" fmla="*/ 2147483647 w 110"/>
              <a:gd name="T19" fmla="*/ 2147483647 h 126"/>
              <a:gd name="T20" fmla="*/ 2147483647 w 110"/>
              <a:gd name="T21" fmla="*/ 2147483647 h 126"/>
              <a:gd name="T22" fmla="*/ 2147483647 w 110"/>
              <a:gd name="T23" fmla="*/ 2147483647 h 126"/>
              <a:gd name="T24" fmla="*/ 2147483647 w 110"/>
              <a:gd name="T25" fmla="*/ 2147483647 h 126"/>
              <a:gd name="T26" fmla="*/ 0 w 110"/>
              <a:gd name="T27" fmla="*/ 2147483647 h 126"/>
              <a:gd name="T28" fmla="*/ 2147483647 w 110"/>
              <a:gd name="T29" fmla="*/ 0 h 126"/>
              <a:gd name="T30" fmla="*/ 2147483647 w 110"/>
              <a:gd name="T31" fmla="*/ 0 h 126"/>
              <a:gd name="T32" fmla="*/ 2147483647 w 110"/>
              <a:gd name="T33" fmla="*/ 0 h 126"/>
              <a:gd name="T34" fmla="*/ 2147483647 w 110"/>
              <a:gd name="T35" fmla="*/ 2147483647 h 126"/>
              <a:gd name="T36" fmla="*/ 2147483647 w 110"/>
              <a:gd name="T37" fmla="*/ 2147483647 h 126"/>
              <a:gd name="T38" fmla="*/ 2147483647 w 110"/>
              <a:gd name="T39" fmla="*/ 2147483647 h 126"/>
              <a:gd name="T40" fmla="*/ 2147483647 w 110"/>
              <a:gd name="T41" fmla="*/ 2147483647 h 126"/>
              <a:gd name="T42" fmla="*/ 2147483647 w 110"/>
              <a:gd name="T43" fmla="*/ 2147483647 h 126"/>
              <a:gd name="T44" fmla="*/ 2147483647 w 110"/>
              <a:gd name="T45" fmla="*/ 2147483647 h 126"/>
              <a:gd name="T46" fmla="*/ 2147483647 w 110"/>
              <a:gd name="T47" fmla="*/ 2147483647 h 126"/>
              <a:gd name="T48" fmla="*/ 2147483647 w 110"/>
              <a:gd name="T49" fmla="*/ 2147483647 h 126"/>
              <a:gd name="T50" fmla="*/ 2147483647 w 110"/>
              <a:gd name="T51" fmla="*/ 2147483647 h 1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10" h="126">
                <a:moveTo>
                  <a:pt x="94" y="82"/>
                </a:moveTo>
                <a:lnTo>
                  <a:pt x="100" y="92"/>
                </a:lnTo>
                <a:lnTo>
                  <a:pt x="105" y="103"/>
                </a:lnTo>
                <a:lnTo>
                  <a:pt x="108" y="114"/>
                </a:lnTo>
                <a:lnTo>
                  <a:pt x="110" y="126"/>
                </a:lnTo>
                <a:lnTo>
                  <a:pt x="92" y="125"/>
                </a:lnTo>
                <a:lnTo>
                  <a:pt x="82" y="108"/>
                </a:lnTo>
                <a:lnTo>
                  <a:pt x="71" y="92"/>
                </a:lnTo>
                <a:lnTo>
                  <a:pt x="62" y="76"/>
                </a:lnTo>
                <a:lnTo>
                  <a:pt x="52" y="60"/>
                </a:lnTo>
                <a:lnTo>
                  <a:pt x="41" y="45"/>
                </a:lnTo>
                <a:lnTo>
                  <a:pt x="29" y="30"/>
                </a:lnTo>
                <a:lnTo>
                  <a:pt x="16" y="15"/>
                </a:lnTo>
                <a:lnTo>
                  <a:pt x="0" y="2"/>
                </a:lnTo>
                <a:lnTo>
                  <a:pt x="3" y="0"/>
                </a:lnTo>
                <a:lnTo>
                  <a:pt x="8" y="0"/>
                </a:lnTo>
                <a:lnTo>
                  <a:pt x="13" y="0"/>
                </a:lnTo>
                <a:lnTo>
                  <a:pt x="16" y="2"/>
                </a:lnTo>
                <a:lnTo>
                  <a:pt x="28" y="9"/>
                </a:lnTo>
                <a:lnTo>
                  <a:pt x="39" y="17"/>
                </a:lnTo>
                <a:lnTo>
                  <a:pt x="51" y="27"/>
                </a:lnTo>
                <a:lnTo>
                  <a:pt x="61" y="37"/>
                </a:lnTo>
                <a:lnTo>
                  <a:pt x="70" y="47"/>
                </a:lnTo>
                <a:lnTo>
                  <a:pt x="79" y="59"/>
                </a:lnTo>
                <a:lnTo>
                  <a:pt x="87" y="70"/>
                </a:lnTo>
                <a:lnTo>
                  <a:pt x="94" y="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0" name="Freeform 32">
            <a:extLst>
              <a:ext uri="{FF2B5EF4-FFF2-40B4-BE49-F238E27FC236}">
                <a16:creationId xmlns:a16="http://schemas.microsoft.com/office/drawing/2014/main" id="{85F554CF-5BCF-45DA-A494-8CEEC91E58F7}"/>
              </a:ext>
            </a:extLst>
          </p:cNvPr>
          <p:cNvSpPr>
            <a:spLocks/>
          </p:cNvSpPr>
          <p:nvPr/>
        </p:nvSpPr>
        <p:spPr bwMode="auto">
          <a:xfrm>
            <a:off x="8343900" y="1558925"/>
            <a:ext cx="241300" cy="195263"/>
          </a:xfrm>
          <a:custGeom>
            <a:avLst/>
            <a:gdLst>
              <a:gd name="T0" fmla="*/ 2147483647 w 304"/>
              <a:gd name="T1" fmla="*/ 2147483647 h 245"/>
              <a:gd name="T2" fmla="*/ 2147483647 w 304"/>
              <a:gd name="T3" fmla="*/ 2147483647 h 245"/>
              <a:gd name="T4" fmla="*/ 2147483647 w 304"/>
              <a:gd name="T5" fmla="*/ 2147483647 h 245"/>
              <a:gd name="T6" fmla="*/ 2147483647 w 304"/>
              <a:gd name="T7" fmla="*/ 2147483647 h 245"/>
              <a:gd name="T8" fmla="*/ 2147483647 w 304"/>
              <a:gd name="T9" fmla="*/ 2147483647 h 245"/>
              <a:gd name="T10" fmla="*/ 2147483647 w 304"/>
              <a:gd name="T11" fmla="*/ 2147483647 h 245"/>
              <a:gd name="T12" fmla="*/ 2147483647 w 304"/>
              <a:gd name="T13" fmla="*/ 2147483647 h 245"/>
              <a:gd name="T14" fmla="*/ 2147483647 w 304"/>
              <a:gd name="T15" fmla="*/ 2147483647 h 245"/>
              <a:gd name="T16" fmla="*/ 2147483647 w 304"/>
              <a:gd name="T17" fmla="*/ 2147483647 h 245"/>
              <a:gd name="T18" fmla="*/ 2147483647 w 304"/>
              <a:gd name="T19" fmla="*/ 2147483647 h 245"/>
              <a:gd name="T20" fmla="*/ 2147483647 w 304"/>
              <a:gd name="T21" fmla="*/ 2147483647 h 245"/>
              <a:gd name="T22" fmla="*/ 2147483647 w 304"/>
              <a:gd name="T23" fmla="*/ 2147483647 h 245"/>
              <a:gd name="T24" fmla="*/ 2147483647 w 304"/>
              <a:gd name="T25" fmla="*/ 2147483647 h 245"/>
              <a:gd name="T26" fmla="*/ 2147483647 w 304"/>
              <a:gd name="T27" fmla="*/ 2147483647 h 245"/>
              <a:gd name="T28" fmla="*/ 2147483647 w 304"/>
              <a:gd name="T29" fmla="*/ 2147483647 h 245"/>
              <a:gd name="T30" fmla="*/ 2147483647 w 304"/>
              <a:gd name="T31" fmla="*/ 2147483647 h 245"/>
              <a:gd name="T32" fmla="*/ 2147483647 w 304"/>
              <a:gd name="T33" fmla="*/ 2147483647 h 245"/>
              <a:gd name="T34" fmla="*/ 2147483647 w 304"/>
              <a:gd name="T35" fmla="*/ 2147483647 h 245"/>
              <a:gd name="T36" fmla="*/ 2147483647 w 304"/>
              <a:gd name="T37" fmla="*/ 2147483647 h 245"/>
              <a:gd name="T38" fmla="*/ 2147483647 w 304"/>
              <a:gd name="T39" fmla="*/ 2147483647 h 245"/>
              <a:gd name="T40" fmla="*/ 2147483647 w 304"/>
              <a:gd name="T41" fmla="*/ 2147483647 h 245"/>
              <a:gd name="T42" fmla="*/ 2147483647 w 304"/>
              <a:gd name="T43" fmla="*/ 2147483647 h 245"/>
              <a:gd name="T44" fmla="*/ 2147483647 w 304"/>
              <a:gd name="T45" fmla="*/ 2147483647 h 245"/>
              <a:gd name="T46" fmla="*/ 2147483647 w 304"/>
              <a:gd name="T47" fmla="*/ 2147483647 h 245"/>
              <a:gd name="T48" fmla="*/ 2147483647 w 304"/>
              <a:gd name="T49" fmla="*/ 2147483647 h 245"/>
              <a:gd name="T50" fmla="*/ 2147483647 w 304"/>
              <a:gd name="T51" fmla="*/ 2147483647 h 245"/>
              <a:gd name="T52" fmla="*/ 2147483647 w 304"/>
              <a:gd name="T53" fmla="*/ 2147483647 h 245"/>
              <a:gd name="T54" fmla="*/ 2147483647 w 304"/>
              <a:gd name="T55" fmla="*/ 2147483647 h 245"/>
              <a:gd name="T56" fmla="*/ 2147483647 w 304"/>
              <a:gd name="T57" fmla="*/ 2147483647 h 245"/>
              <a:gd name="T58" fmla="*/ 2147483647 w 304"/>
              <a:gd name="T59" fmla="*/ 2147483647 h 245"/>
              <a:gd name="T60" fmla="*/ 2147483647 w 304"/>
              <a:gd name="T61" fmla="*/ 2147483647 h 245"/>
              <a:gd name="T62" fmla="*/ 2147483647 w 304"/>
              <a:gd name="T63" fmla="*/ 2147483647 h 245"/>
              <a:gd name="T64" fmla="*/ 2147483647 w 304"/>
              <a:gd name="T65" fmla="*/ 2147483647 h 245"/>
              <a:gd name="T66" fmla="*/ 2147483647 w 304"/>
              <a:gd name="T67" fmla="*/ 2147483647 h 245"/>
              <a:gd name="T68" fmla="*/ 2147483647 w 304"/>
              <a:gd name="T69" fmla="*/ 2147483647 h 245"/>
              <a:gd name="T70" fmla="*/ 2147483647 w 304"/>
              <a:gd name="T71" fmla="*/ 2147483647 h 245"/>
              <a:gd name="T72" fmla="*/ 2147483647 w 304"/>
              <a:gd name="T73" fmla="*/ 2147483647 h 245"/>
              <a:gd name="T74" fmla="*/ 2147483647 w 304"/>
              <a:gd name="T75" fmla="*/ 2147483647 h 245"/>
              <a:gd name="T76" fmla="*/ 2147483647 w 304"/>
              <a:gd name="T77" fmla="*/ 2147483647 h 245"/>
              <a:gd name="T78" fmla="*/ 2147483647 w 304"/>
              <a:gd name="T79" fmla="*/ 2147483647 h 245"/>
              <a:gd name="T80" fmla="*/ 0 w 304"/>
              <a:gd name="T81" fmla="*/ 2147483647 h 245"/>
              <a:gd name="T82" fmla="*/ 2147483647 w 304"/>
              <a:gd name="T83" fmla="*/ 2147483647 h 245"/>
              <a:gd name="T84" fmla="*/ 2147483647 w 304"/>
              <a:gd name="T85" fmla="*/ 2147483647 h 245"/>
              <a:gd name="T86" fmla="*/ 2147483647 w 304"/>
              <a:gd name="T87" fmla="*/ 2147483647 h 245"/>
              <a:gd name="T88" fmla="*/ 2147483647 w 304"/>
              <a:gd name="T89" fmla="*/ 2147483647 h 245"/>
              <a:gd name="T90" fmla="*/ 2147483647 w 304"/>
              <a:gd name="T91" fmla="*/ 2147483647 h 245"/>
              <a:gd name="T92" fmla="*/ 2147483647 w 304"/>
              <a:gd name="T93" fmla="*/ 2147483647 h 245"/>
              <a:gd name="T94" fmla="*/ 2147483647 w 304"/>
              <a:gd name="T95" fmla="*/ 2147483647 h 245"/>
              <a:gd name="T96" fmla="*/ 2147483647 w 304"/>
              <a:gd name="T97" fmla="*/ 2147483647 h 245"/>
              <a:gd name="T98" fmla="*/ 2147483647 w 304"/>
              <a:gd name="T99" fmla="*/ 2147483647 h 245"/>
              <a:gd name="T100" fmla="*/ 2147483647 w 304"/>
              <a:gd name="T101" fmla="*/ 2147483647 h 245"/>
              <a:gd name="T102" fmla="*/ 2147483647 w 304"/>
              <a:gd name="T103" fmla="*/ 2147483647 h 245"/>
              <a:gd name="T104" fmla="*/ 2147483647 w 304"/>
              <a:gd name="T105" fmla="*/ 2147483647 h 245"/>
              <a:gd name="T106" fmla="*/ 2147483647 w 304"/>
              <a:gd name="T107" fmla="*/ 2147483647 h 245"/>
              <a:gd name="T108" fmla="*/ 2147483647 w 304"/>
              <a:gd name="T109" fmla="*/ 2147483647 h 24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04" h="245">
                <a:moveTo>
                  <a:pt x="286" y="31"/>
                </a:moveTo>
                <a:lnTo>
                  <a:pt x="293" y="41"/>
                </a:lnTo>
                <a:lnTo>
                  <a:pt x="299" y="53"/>
                </a:lnTo>
                <a:lnTo>
                  <a:pt x="301" y="66"/>
                </a:lnTo>
                <a:lnTo>
                  <a:pt x="304" y="78"/>
                </a:lnTo>
                <a:lnTo>
                  <a:pt x="300" y="89"/>
                </a:lnTo>
                <a:lnTo>
                  <a:pt x="296" y="99"/>
                </a:lnTo>
                <a:lnTo>
                  <a:pt x="292" y="109"/>
                </a:lnTo>
                <a:lnTo>
                  <a:pt x="288" y="120"/>
                </a:lnTo>
                <a:lnTo>
                  <a:pt x="282" y="130"/>
                </a:lnTo>
                <a:lnTo>
                  <a:pt x="276" y="139"/>
                </a:lnTo>
                <a:lnTo>
                  <a:pt x="268" y="147"/>
                </a:lnTo>
                <a:lnTo>
                  <a:pt x="259" y="154"/>
                </a:lnTo>
                <a:lnTo>
                  <a:pt x="259" y="149"/>
                </a:lnTo>
                <a:lnTo>
                  <a:pt x="265" y="142"/>
                </a:lnTo>
                <a:lnTo>
                  <a:pt x="268" y="135"/>
                </a:lnTo>
                <a:lnTo>
                  <a:pt x="263" y="127"/>
                </a:lnTo>
                <a:lnTo>
                  <a:pt x="254" y="135"/>
                </a:lnTo>
                <a:lnTo>
                  <a:pt x="246" y="146"/>
                </a:lnTo>
                <a:lnTo>
                  <a:pt x="240" y="158"/>
                </a:lnTo>
                <a:lnTo>
                  <a:pt x="235" y="169"/>
                </a:lnTo>
                <a:lnTo>
                  <a:pt x="228" y="181"/>
                </a:lnTo>
                <a:lnTo>
                  <a:pt x="220" y="190"/>
                </a:lnTo>
                <a:lnTo>
                  <a:pt x="208" y="195"/>
                </a:lnTo>
                <a:lnTo>
                  <a:pt x="193" y="196"/>
                </a:lnTo>
                <a:lnTo>
                  <a:pt x="198" y="188"/>
                </a:lnTo>
                <a:lnTo>
                  <a:pt x="202" y="179"/>
                </a:lnTo>
                <a:lnTo>
                  <a:pt x="207" y="170"/>
                </a:lnTo>
                <a:lnTo>
                  <a:pt x="212" y="162"/>
                </a:lnTo>
                <a:lnTo>
                  <a:pt x="216" y="154"/>
                </a:lnTo>
                <a:lnTo>
                  <a:pt x="222" y="146"/>
                </a:lnTo>
                <a:lnTo>
                  <a:pt x="228" y="138"/>
                </a:lnTo>
                <a:lnTo>
                  <a:pt x="234" y="130"/>
                </a:lnTo>
                <a:lnTo>
                  <a:pt x="232" y="128"/>
                </a:lnTo>
                <a:lnTo>
                  <a:pt x="230" y="124"/>
                </a:lnTo>
                <a:lnTo>
                  <a:pt x="228" y="122"/>
                </a:lnTo>
                <a:lnTo>
                  <a:pt x="225" y="120"/>
                </a:lnTo>
                <a:lnTo>
                  <a:pt x="214" y="129"/>
                </a:lnTo>
                <a:lnTo>
                  <a:pt x="206" y="141"/>
                </a:lnTo>
                <a:lnTo>
                  <a:pt x="198" y="153"/>
                </a:lnTo>
                <a:lnTo>
                  <a:pt x="191" y="166"/>
                </a:lnTo>
                <a:lnTo>
                  <a:pt x="185" y="179"/>
                </a:lnTo>
                <a:lnTo>
                  <a:pt x="177" y="190"/>
                </a:lnTo>
                <a:lnTo>
                  <a:pt x="169" y="202"/>
                </a:lnTo>
                <a:lnTo>
                  <a:pt x="159" y="212"/>
                </a:lnTo>
                <a:lnTo>
                  <a:pt x="152" y="212"/>
                </a:lnTo>
                <a:lnTo>
                  <a:pt x="146" y="211"/>
                </a:lnTo>
                <a:lnTo>
                  <a:pt x="141" y="208"/>
                </a:lnTo>
                <a:lnTo>
                  <a:pt x="137" y="205"/>
                </a:lnTo>
                <a:lnTo>
                  <a:pt x="134" y="191"/>
                </a:lnTo>
                <a:lnTo>
                  <a:pt x="138" y="179"/>
                </a:lnTo>
                <a:lnTo>
                  <a:pt x="143" y="165"/>
                </a:lnTo>
                <a:lnTo>
                  <a:pt x="147" y="152"/>
                </a:lnTo>
                <a:lnTo>
                  <a:pt x="149" y="145"/>
                </a:lnTo>
                <a:lnTo>
                  <a:pt x="154" y="138"/>
                </a:lnTo>
                <a:lnTo>
                  <a:pt x="159" y="131"/>
                </a:lnTo>
                <a:lnTo>
                  <a:pt x="163" y="124"/>
                </a:lnTo>
                <a:lnTo>
                  <a:pt x="167" y="117"/>
                </a:lnTo>
                <a:lnTo>
                  <a:pt x="168" y="111"/>
                </a:lnTo>
                <a:lnTo>
                  <a:pt x="166" y="105"/>
                </a:lnTo>
                <a:lnTo>
                  <a:pt x="160" y="99"/>
                </a:lnTo>
                <a:lnTo>
                  <a:pt x="153" y="112"/>
                </a:lnTo>
                <a:lnTo>
                  <a:pt x="147" y="124"/>
                </a:lnTo>
                <a:lnTo>
                  <a:pt x="140" y="137"/>
                </a:lnTo>
                <a:lnTo>
                  <a:pt x="134" y="150"/>
                </a:lnTo>
                <a:lnTo>
                  <a:pt x="130" y="164"/>
                </a:lnTo>
                <a:lnTo>
                  <a:pt x="126" y="176"/>
                </a:lnTo>
                <a:lnTo>
                  <a:pt x="124" y="190"/>
                </a:lnTo>
                <a:lnTo>
                  <a:pt x="123" y="205"/>
                </a:lnTo>
                <a:lnTo>
                  <a:pt x="121" y="207"/>
                </a:lnTo>
                <a:lnTo>
                  <a:pt x="116" y="210"/>
                </a:lnTo>
                <a:lnTo>
                  <a:pt x="110" y="211"/>
                </a:lnTo>
                <a:lnTo>
                  <a:pt x="106" y="212"/>
                </a:lnTo>
                <a:lnTo>
                  <a:pt x="99" y="211"/>
                </a:lnTo>
                <a:lnTo>
                  <a:pt x="93" y="210"/>
                </a:lnTo>
                <a:lnTo>
                  <a:pt x="87" y="207"/>
                </a:lnTo>
                <a:lnTo>
                  <a:pt x="83" y="203"/>
                </a:lnTo>
                <a:lnTo>
                  <a:pt x="87" y="202"/>
                </a:lnTo>
                <a:lnTo>
                  <a:pt x="92" y="202"/>
                </a:lnTo>
                <a:lnTo>
                  <a:pt x="98" y="202"/>
                </a:lnTo>
                <a:lnTo>
                  <a:pt x="103" y="200"/>
                </a:lnTo>
                <a:lnTo>
                  <a:pt x="108" y="200"/>
                </a:lnTo>
                <a:lnTo>
                  <a:pt x="113" y="198"/>
                </a:lnTo>
                <a:lnTo>
                  <a:pt x="116" y="195"/>
                </a:lnTo>
                <a:lnTo>
                  <a:pt x="118" y="189"/>
                </a:lnTo>
                <a:lnTo>
                  <a:pt x="113" y="188"/>
                </a:lnTo>
                <a:lnTo>
                  <a:pt x="107" y="189"/>
                </a:lnTo>
                <a:lnTo>
                  <a:pt x="100" y="190"/>
                </a:lnTo>
                <a:lnTo>
                  <a:pt x="93" y="189"/>
                </a:lnTo>
                <a:lnTo>
                  <a:pt x="90" y="187"/>
                </a:lnTo>
                <a:lnTo>
                  <a:pt x="84" y="184"/>
                </a:lnTo>
                <a:lnTo>
                  <a:pt x="78" y="183"/>
                </a:lnTo>
                <a:lnTo>
                  <a:pt x="73" y="182"/>
                </a:lnTo>
                <a:lnTo>
                  <a:pt x="69" y="180"/>
                </a:lnTo>
                <a:lnTo>
                  <a:pt x="66" y="175"/>
                </a:lnTo>
                <a:lnTo>
                  <a:pt x="68" y="169"/>
                </a:lnTo>
                <a:lnTo>
                  <a:pt x="72" y="161"/>
                </a:lnTo>
                <a:lnTo>
                  <a:pt x="78" y="150"/>
                </a:lnTo>
                <a:lnTo>
                  <a:pt x="84" y="137"/>
                </a:lnTo>
                <a:lnTo>
                  <a:pt x="90" y="126"/>
                </a:lnTo>
                <a:lnTo>
                  <a:pt x="94" y="114"/>
                </a:lnTo>
                <a:lnTo>
                  <a:pt x="99" y="101"/>
                </a:lnTo>
                <a:lnTo>
                  <a:pt x="103" y="90"/>
                </a:lnTo>
                <a:lnTo>
                  <a:pt x="107" y="77"/>
                </a:lnTo>
                <a:lnTo>
                  <a:pt x="110" y="64"/>
                </a:lnTo>
                <a:lnTo>
                  <a:pt x="108" y="62"/>
                </a:lnTo>
                <a:lnTo>
                  <a:pt x="106" y="61"/>
                </a:lnTo>
                <a:lnTo>
                  <a:pt x="103" y="61"/>
                </a:lnTo>
                <a:lnTo>
                  <a:pt x="101" y="62"/>
                </a:lnTo>
                <a:lnTo>
                  <a:pt x="94" y="75"/>
                </a:lnTo>
                <a:lnTo>
                  <a:pt x="88" y="89"/>
                </a:lnTo>
                <a:lnTo>
                  <a:pt x="81" y="102"/>
                </a:lnTo>
                <a:lnTo>
                  <a:pt x="76" y="116"/>
                </a:lnTo>
                <a:lnTo>
                  <a:pt x="69" y="130"/>
                </a:lnTo>
                <a:lnTo>
                  <a:pt x="63" y="144"/>
                </a:lnTo>
                <a:lnTo>
                  <a:pt x="55" y="158"/>
                </a:lnTo>
                <a:lnTo>
                  <a:pt x="48" y="170"/>
                </a:lnTo>
                <a:lnTo>
                  <a:pt x="46" y="191"/>
                </a:lnTo>
                <a:lnTo>
                  <a:pt x="41" y="213"/>
                </a:lnTo>
                <a:lnTo>
                  <a:pt x="32" y="232"/>
                </a:lnTo>
                <a:lnTo>
                  <a:pt x="16" y="245"/>
                </a:lnTo>
                <a:lnTo>
                  <a:pt x="0" y="241"/>
                </a:lnTo>
                <a:lnTo>
                  <a:pt x="0" y="230"/>
                </a:lnTo>
                <a:lnTo>
                  <a:pt x="4" y="234"/>
                </a:lnTo>
                <a:lnTo>
                  <a:pt x="11" y="233"/>
                </a:lnTo>
                <a:lnTo>
                  <a:pt x="17" y="232"/>
                </a:lnTo>
                <a:lnTo>
                  <a:pt x="23" y="232"/>
                </a:lnTo>
                <a:lnTo>
                  <a:pt x="30" y="226"/>
                </a:lnTo>
                <a:lnTo>
                  <a:pt x="34" y="218"/>
                </a:lnTo>
                <a:lnTo>
                  <a:pt x="35" y="208"/>
                </a:lnTo>
                <a:lnTo>
                  <a:pt x="35" y="198"/>
                </a:lnTo>
                <a:lnTo>
                  <a:pt x="33" y="197"/>
                </a:lnTo>
                <a:lnTo>
                  <a:pt x="32" y="196"/>
                </a:lnTo>
                <a:lnTo>
                  <a:pt x="30" y="197"/>
                </a:lnTo>
                <a:lnTo>
                  <a:pt x="27" y="197"/>
                </a:lnTo>
                <a:lnTo>
                  <a:pt x="23" y="205"/>
                </a:lnTo>
                <a:lnTo>
                  <a:pt x="19" y="214"/>
                </a:lnTo>
                <a:lnTo>
                  <a:pt x="13" y="222"/>
                </a:lnTo>
                <a:lnTo>
                  <a:pt x="3" y="221"/>
                </a:lnTo>
                <a:lnTo>
                  <a:pt x="3" y="217"/>
                </a:lnTo>
                <a:lnTo>
                  <a:pt x="2" y="205"/>
                </a:lnTo>
                <a:lnTo>
                  <a:pt x="2" y="191"/>
                </a:lnTo>
                <a:lnTo>
                  <a:pt x="3" y="179"/>
                </a:lnTo>
                <a:lnTo>
                  <a:pt x="8" y="160"/>
                </a:lnTo>
                <a:lnTo>
                  <a:pt x="15" y="144"/>
                </a:lnTo>
                <a:lnTo>
                  <a:pt x="24" y="127"/>
                </a:lnTo>
                <a:lnTo>
                  <a:pt x="33" y="112"/>
                </a:lnTo>
                <a:lnTo>
                  <a:pt x="43" y="96"/>
                </a:lnTo>
                <a:lnTo>
                  <a:pt x="54" y="81"/>
                </a:lnTo>
                <a:lnTo>
                  <a:pt x="64" y="64"/>
                </a:lnTo>
                <a:lnTo>
                  <a:pt x="73" y="48"/>
                </a:lnTo>
                <a:lnTo>
                  <a:pt x="87" y="36"/>
                </a:lnTo>
                <a:lnTo>
                  <a:pt x="102" y="28"/>
                </a:lnTo>
                <a:lnTo>
                  <a:pt x="118" y="22"/>
                </a:lnTo>
                <a:lnTo>
                  <a:pt x="137" y="20"/>
                </a:lnTo>
                <a:lnTo>
                  <a:pt x="155" y="17"/>
                </a:lnTo>
                <a:lnTo>
                  <a:pt x="172" y="14"/>
                </a:lnTo>
                <a:lnTo>
                  <a:pt x="190" y="9"/>
                </a:lnTo>
                <a:lnTo>
                  <a:pt x="206" y="2"/>
                </a:lnTo>
                <a:lnTo>
                  <a:pt x="217" y="1"/>
                </a:lnTo>
                <a:lnTo>
                  <a:pt x="229" y="0"/>
                </a:lnTo>
                <a:lnTo>
                  <a:pt x="240" y="1"/>
                </a:lnTo>
                <a:lnTo>
                  <a:pt x="252" y="2"/>
                </a:lnTo>
                <a:lnTo>
                  <a:pt x="262" y="7"/>
                </a:lnTo>
                <a:lnTo>
                  <a:pt x="272" y="13"/>
                </a:lnTo>
                <a:lnTo>
                  <a:pt x="280" y="21"/>
                </a:lnTo>
                <a:lnTo>
                  <a:pt x="286" y="31"/>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1" name="Freeform 33">
            <a:extLst>
              <a:ext uri="{FF2B5EF4-FFF2-40B4-BE49-F238E27FC236}">
                <a16:creationId xmlns:a16="http://schemas.microsoft.com/office/drawing/2014/main" id="{5A5A8163-0D60-41C3-AD10-9EB36D4FB371}"/>
              </a:ext>
            </a:extLst>
          </p:cNvPr>
          <p:cNvSpPr>
            <a:spLocks/>
          </p:cNvSpPr>
          <p:nvPr/>
        </p:nvSpPr>
        <p:spPr bwMode="auto">
          <a:xfrm>
            <a:off x="7958138" y="1590675"/>
            <a:ext cx="177800" cy="157163"/>
          </a:xfrm>
          <a:custGeom>
            <a:avLst/>
            <a:gdLst>
              <a:gd name="T0" fmla="*/ 2147483647 w 223"/>
              <a:gd name="T1" fmla="*/ 2147483647 h 197"/>
              <a:gd name="T2" fmla="*/ 2147483647 w 223"/>
              <a:gd name="T3" fmla="*/ 2147483647 h 197"/>
              <a:gd name="T4" fmla="*/ 2147483647 w 223"/>
              <a:gd name="T5" fmla="*/ 2147483647 h 197"/>
              <a:gd name="T6" fmla="*/ 2147483647 w 223"/>
              <a:gd name="T7" fmla="*/ 2147483647 h 197"/>
              <a:gd name="T8" fmla="*/ 2147483647 w 223"/>
              <a:gd name="T9" fmla="*/ 2147483647 h 197"/>
              <a:gd name="T10" fmla="*/ 2147483647 w 223"/>
              <a:gd name="T11" fmla="*/ 2147483647 h 197"/>
              <a:gd name="T12" fmla="*/ 2147483647 w 223"/>
              <a:gd name="T13" fmla="*/ 2147483647 h 197"/>
              <a:gd name="T14" fmla="*/ 2147483647 w 223"/>
              <a:gd name="T15" fmla="*/ 2147483647 h 197"/>
              <a:gd name="T16" fmla="*/ 2147483647 w 223"/>
              <a:gd name="T17" fmla="*/ 2147483647 h 197"/>
              <a:gd name="T18" fmla="*/ 2147483647 w 223"/>
              <a:gd name="T19" fmla="*/ 2147483647 h 197"/>
              <a:gd name="T20" fmla="*/ 2147483647 w 223"/>
              <a:gd name="T21" fmla="*/ 2147483647 h 197"/>
              <a:gd name="T22" fmla="*/ 2147483647 w 223"/>
              <a:gd name="T23" fmla="*/ 2147483647 h 197"/>
              <a:gd name="T24" fmla="*/ 2147483647 w 223"/>
              <a:gd name="T25" fmla="*/ 2147483647 h 197"/>
              <a:gd name="T26" fmla="*/ 2147483647 w 223"/>
              <a:gd name="T27" fmla="*/ 2147483647 h 197"/>
              <a:gd name="T28" fmla="*/ 2147483647 w 223"/>
              <a:gd name="T29" fmla="*/ 2147483647 h 197"/>
              <a:gd name="T30" fmla="*/ 2147483647 w 223"/>
              <a:gd name="T31" fmla="*/ 2147483647 h 197"/>
              <a:gd name="T32" fmla="*/ 2147483647 w 223"/>
              <a:gd name="T33" fmla="*/ 2147483647 h 197"/>
              <a:gd name="T34" fmla="*/ 2147483647 w 223"/>
              <a:gd name="T35" fmla="*/ 2147483647 h 197"/>
              <a:gd name="T36" fmla="*/ 2147483647 w 223"/>
              <a:gd name="T37" fmla="*/ 2147483647 h 197"/>
              <a:gd name="T38" fmla="*/ 2147483647 w 223"/>
              <a:gd name="T39" fmla="*/ 2147483647 h 197"/>
              <a:gd name="T40" fmla="*/ 2147483647 w 223"/>
              <a:gd name="T41" fmla="*/ 2147483647 h 197"/>
              <a:gd name="T42" fmla="*/ 2147483647 w 223"/>
              <a:gd name="T43" fmla="*/ 2147483647 h 197"/>
              <a:gd name="T44" fmla="*/ 2147483647 w 223"/>
              <a:gd name="T45" fmla="*/ 2147483647 h 197"/>
              <a:gd name="T46" fmla="*/ 2147483647 w 223"/>
              <a:gd name="T47" fmla="*/ 2147483647 h 197"/>
              <a:gd name="T48" fmla="*/ 2147483647 w 223"/>
              <a:gd name="T49" fmla="*/ 2147483647 h 197"/>
              <a:gd name="T50" fmla="*/ 2147483647 w 223"/>
              <a:gd name="T51" fmla="*/ 2147483647 h 197"/>
              <a:gd name="T52" fmla="*/ 2147483647 w 223"/>
              <a:gd name="T53" fmla="*/ 2147483647 h 197"/>
              <a:gd name="T54" fmla="*/ 2147483647 w 223"/>
              <a:gd name="T55" fmla="*/ 2147483647 h 197"/>
              <a:gd name="T56" fmla="*/ 2147483647 w 223"/>
              <a:gd name="T57" fmla="*/ 2147483647 h 197"/>
              <a:gd name="T58" fmla="*/ 2147483647 w 223"/>
              <a:gd name="T59" fmla="*/ 2147483647 h 197"/>
              <a:gd name="T60" fmla="*/ 2147483647 w 223"/>
              <a:gd name="T61" fmla="*/ 2147483647 h 197"/>
              <a:gd name="T62" fmla="*/ 2147483647 w 223"/>
              <a:gd name="T63" fmla="*/ 2147483647 h 197"/>
              <a:gd name="T64" fmla="*/ 2147483647 w 223"/>
              <a:gd name="T65" fmla="*/ 2147483647 h 197"/>
              <a:gd name="T66" fmla="*/ 2147483647 w 223"/>
              <a:gd name="T67" fmla="*/ 2147483647 h 197"/>
              <a:gd name="T68" fmla="*/ 2147483647 w 223"/>
              <a:gd name="T69" fmla="*/ 2147483647 h 197"/>
              <a:gd name="T70" fmla="*/ 2147483647 w 223"/>
              <a:gd name="T71" fmla="*/ 2147483647 h 197"/>
              <a:gd name="T72" fmla="*/ 2147483647 w 223"/>
              <a:gd name="T73" fmla="*/ 2147483647 h 197"/>
              <a:gd name="T74" fmla="*/ 2147483647 w 223"/>
              <a:gd name="T75" fmla="*/ 2147483647 h 197"/>
              <a:gd name="T76" fmla="*/ 2147483647 w 223"/>
              <a:gd name="T77" fmla="*/ 2147483647 h 197"/>
              <a:gd name="T78" fmla="*/ 2147483647 w 223"/>
              <a:gd name="T79" fmla="*/ 2147483647 h 197"/>
              <a:gd name="T80" fmla="*/ 2147483647 w 223"/>
              <a:gd name="T81" fmla="*/ 2147483647 h 197"/>
              <a:gd name="T82" fmla="*/ 2147483647 w 223"/>
              <a:gd name="T83" fmla="*/ 2147483647 h 197"/>
              <a:gd name="T84" fmla="*/ 2147483647 w 223"/>
              <a:gd name="T85" fmla="*/ 2147483647 h 197"/>
              <a:gd name="T86" fmla="*/ 2147483647 w 223"/>
              <a:gd name="T87" fmla="*/ 2147483647 h 197"/>
              <a:gd name="T88" fmla="*/ 2147483647 w 223"/>
              <a:gd name="T89" fmla="*/ 2147483647 h 197"/>
              <a:gd name="T90" fmla="*/ 2147483647 w 223"/>
              <a:gd name="T91" fmla="*/ 2147483647 h 197"/>
              <a:gd name="T92" fmla="*/ 2147483647 w 223"/>
              <a:gd name="T93" fmla="*/ 2147483647 h 197"/>
              <a:gd name="T94" fmla="*/ 2147483647 w 223"/>
              <a:gd name="T95" fmla="*/ 2147483647 h 197"/>
              <a:gd name="T96" fmla="*/ 2147483647 w 223"/>
              <a:gd name="T97" fmla="*/ 2147483647 h 197"/>
              <a:gd name="T98" fmla="*/ 2147483647 w 223"/>
              <a:gd name="T99" fmla="*/ 2147483647 h 197"/>
              <a:gd name="T100" fmla="*/ 2147483647 w 223"/>
              <a:gd name="T101" fmla="*/ 2147483647 h 197"/>
              <a:gd name="T102" fmla="*/ 2147483647 w 223"/>
              <a:gd name="T103" fmla="*/ 0 h 197"/>
              <a:gd name="T104" fmla="*/ 2147483647 w 223"/>
              <a:gd name="T105" fmla="*/ 2147483647 h 197"/>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3" h="197">
                <a:moveTo>
                  <a:pt x="200" y="54"/>
                </a:moveTo>
                <a:lnTo>
                  <a:pt x="200" y="66"/>
                </a:lnTo>
                <a:lnTo>
                  <a:pt x="205" y="77"/>
                </a:lnTo>
                <a:lnTo>
                  <a:pt x="210" y="88"/>
                </a:lnTo>
                <a:lnTo>
                  <a:pt x="217" y="98"/>
                </a:lnTo>
                <a:lnTo>
                  <a:pt x="222" y="107"/>
                </a:lnTo>
                <a:lnTo>
                  <a:pt x="223" y="116"/>
                </a:lnTo>
                <a:lnTo>
                  <a:pt x="218" y="126"/>
                </a:lnTo>
                <a:lnTo>
                  <a:pt x="206" y="135"/>
                </a:lnTo>
                <a:lnTo>
                  <a:pt x="200" y="114"/>
                </a:lnTo>
                <a:lnTo>
                  <a:pt x="195" y="92"/>
                </a:lnTo>
                <a:lnTo>
                  <a:pt x="191" y="72"/>
                </a:lnTo>
                <a:lnTo>
                  <a:pt x="191" y="50"/>
                </a:lnTo>
                <a:lnTo>
                  <a:pt x="190" y="47"/>
                </a:lnTo>
                <a:lnTo>
                  <a:pt x="187" y="46"/>
                </a:lnTo>
                <a:lnTo>
                  <a:pt x="186" y="45"/>
                </a:lnTo>
                <a:lnTo>
                  <a:pt x="184" y="46"/>
                </a:lnTo>
                <a:lnTo>
                  <a:pt x="177" y="78"/>
                </a:lnTo>
                <a:lnTo>
                  <a:pt x="180" y="110"/>
                </a:lnTo>
                <a:lnTo>
                  <a:pt x="187" y="142"/>
                </a:lnTo>
                <a:lnTo>
                  <a:pt x="192" y="174"/>
                </a:lnTo>
                <a:lnTo>
                  <a:pt x="188" y="182"/>
                </a:lnTo>
                <a:lnTo>
                  <a:pt x="184" y="190"/>
                </a:lnTo>
                <a:lnTo>
                  <a:pt x="178" y="195"/>
                </a:lnTo>
                <a:lnTo>
                  <a:pt x="169" y="197"/>
                </a:lnTo>
                <a:lnTo>
                  <a:pt x="160" y="197"/>
                </a:lnTo>
                <a:lnTo>
                  <a:pt x="152" y="196"/>
                </a:lnTo>
                <a:lnTo>
                  <a:pt x="145" y="193"/>
                </a:lnTo>
                <a:lnTo>
                  <a:pt x="140" y="186"/>
                </a:lnTo>
                <a:lnTo>
                  <a:pt x="141" y="151"/>
                </a:lnTo>
                <a:lnTo>
                  <a:pt x="141" y="116"/>
                </a:lnTo>
                <a:lnTo>
                  <a:pt x="135" y="84"/>
                </a:lnTo>
                <a:lnTo>
                  <a:pt x="117" y="57"/>
                </a:lnTo>
                <a:lnTo>
                  <a:pt x="115" y="57"/>
                </a:lnTo>
                <a:lnTo>
                  <a:pt x="111" y="57"/>
                </a:lnTo>
                <a:lnTo>
                  <a:pt x="109" y="58"/>
                </a:lnTo>
                <a:lnTo>
                  <a:pt x="107" y="60"/>
                </a:lnTo>
                <a:lnTo>
                  <a:pt x="107" y="62"/>
                </a:lnTo>
                <a:lnTo>
                  <a:pt x="109" y="65"/>
                </a:lnTo>
                <a:lnTo>
                  <a:pt x="110" y="66"/>
                </a:lnTo>
                <a:lnTo>
                  <a:pt x="111" y="67"/>
                </a:lnTo>
                <a:lnTo>
                  <a:pt x="110" y="67"/>
                </a:lnTo>
                <a:lnTo>
                  <a:pt x="107" y="67"/>
                </a:lnTo>
                <a:lnTo>
                  <a:pt x="103" y="67"/>
                </a:lnTo>
                <a:lnTo>
                  <a:pt x="102" y="66"/>
                </a:lnTo>
                <a:lnTo>
                  <a:pt x="96" y="69"/>
                </a:lnTo>
                <a:lnTo>
                  <a:pt x="92" y="75"/>
                </a:lnTo>
                <a:lnTo>
                  <a:pt x="88" y="82"/>
                </a:lnTo>
                <a:lnTo>
                  <a:pt x="86" y="89"/>
                </a:lnTo>
                <a:lnTo>
                  <a:pt x="81" y="113"/>
                </a:lnTo>
                <a:lnTo>
                  <a:pt x="81" y="137"/>
                </a:lnTo>
                <a:lnTo>
                  <a:pt x="83" y="163"/>
                </a:lnTo>
                <a:lnTo>
                  <a:pt x="86" y="187"/>
                </a:lnTo>
                <a:lnTo>
                  <a:pt x="93" y="195"/>
                </a:lnTo>
                <a:lnTo>
                  <a:pt x="89" y="193"/>
                </a:lnTo>
                <a:lnTo>
                  <a:pt x="85" y="191"/>
                </a:lnTo>
                <a:lnTo>
                  <a:pt x="79" y="189"/>
                </a:lnTo>
                <a:lnTo>
                  <a:pt x="74" y="187"/>
                </a:lnTo>
                <a:lnTo>
                  <a:pt x="69" y="183"/>
                </a:lnTo>
                <a:lnTo>
                  <a:pt x="64" y="180"/>
                </a:lnTo>
                <a:lnTo>
                  <a:pt x="61" y="175"/>
                </a:lnTo>
                <a:lnTo>
                  <a:pt x="58" y="169"/>
                </a:lnTo>
                <a:lnTo>
                  <a:pt x="53" y="144"/>
                </a:lnTo>
                <a:lnTo>
                  <a:pt x="48" y="118"/>
                </a:lnTo>
                <a:lnTo>
                  <a:pt x="46" y="91"/>
                </a:lnTo>
                <a:lnTo>
                  <a:pt x="44" y="63"/>
                </a:lnTo>
                <a:lnTo>
                  <a:pt x="41" y="61"/>
                </a:lnTo>
                <a:lnTo>
                  <a:pt x="38" y="59"/>
                </a:lnTo>
                <a:lnTo>
                  <a:pt x="34" y="58"/>
                </a:lnTo>
                <a:lnTo>
                  <a:pt x="31" y="57"/>
                </a:lnTo>
                <a:lnTo>
                  <a:pt x="30" y="81"/>
                </a:lnTo>
                <a:lnTo>
                  <a:pt x="30" y="106"/>
                </a:lnTo>
                <a:lnTo>
                  <a:pt x="32" y="130"/>
                </a:lnTo>
                <a:lnTo>
                  <a:pt x="34" y="153"/>
                </a:lnTo>
                <a:lnTo>
                  <a:pt x="24" y="149"/>
                </a:lnTo>
                <a:lnTo>
                  <a:pt x="18" y="140"/>
                </a:lnTo>
                <a:lnTo>
                  <a:pt x="13" y="129"/>
                </a:lnTo>
                <a:lnTo>
                  <a:pt x="8" y="119"/>
                </a:lnTo>
                <a:lnTo>
                  <a:pt x="6" y="98"/>
                </a:lnTo>
                <a:lnTo>
                  <a:pt x="1" y="77"/>
                </a:lnTo>
                <a:lnTo>
                  <a:pt x="0" y="57"/>
                </a:lnTo>
                <a:lnTo>
                  <a:pt x="10" y="39"/>
                </a:lnTo>
                <a:lnTo>
                  <a:pt x="19" y="39"/>
                </a:lnTo>
                <a:lnTo>
                  <a:pt x="28" y="37"/>
                </a:lnTo>
                <a:lnTo>
                  <a:pt x="38" y="35"/>
                </a:lnTo>
                <a:lnTo>
                  <a:pt x="46" y="31"/>
                </a:lnTo>
                <a:lnTo>
                  <a:pt x="54" y="27"/>
                </a:lnTo>
                <a:lnTo>
                  <a:pt x="61" y="22"/>
                </a:lnTo>
                <a:lnTo>
                  <a:pt x="68" y="15"/>
                </a:lnTo>
                <a:lnTo>
                  <a:pt x="73" y="9"/>
                </a:lnTo>
                <a:lnTo>
                  <a:pt x="79" y="9"/>
                </a:lnTo>
                <a:lnTo>
                  <a:pt x="86" y="11"/>
                </a:lnTo>
                <a:lnTo>
                  <a:pt x="92" y="12"/>
                </a:lnTo>
                <a:lnTo>
                  <a:pt x="97" y="13"/>
                </a:lnTo>
                <a:lnTo>
                  <a:pt x="104" y="14"/>
                </a:lnTo>
                <a:lnTo>
                  <a:pt x="110" y="14"/>
                </a:lnTo>
                <a:lnTo>
                  <a:pt x="117" y="14"/>
                </a:lnTo>
                <a:lnTo>
                  <a:pt x="124" y="13"/>
                </a:lnTo>
                <a:lnTo>
                  <a:pt x="130" y="11"/>
                </a:lnTo>
                <a:lnTo>
                  <a:pt x="134" y="7"/>
                </a:lnTo>
                <a:lnTo>
                  <a:pt x="140" y="5"/>
                </a:lnTo>
                <a:lnTo>
                  <a:pt x="145" y="2"/>
                </a:lnTo>
                <a:lnTo>
                  <a:pt x="150" y="0"/>
                </a:lnTo>
                <a:lnTo>
                  <a:pt x="156" y="0"/>
                </a:lnTo>
                <a:lnTo>
                  <a:pt x="162" y="0"/>
                </a:lnTo>
                <a:lnTo>
                  <a:pt x="168" y="2"/>
                </a:lnTo>
                <a:lnTo>
                  <a:pt x="200" y="54"/>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2" name="Freeform 34">
            <a:extLst>
              <a:ext uri="{FF2B5EF4-FFF2-40B4-BE49-F238E27FC236}">
                <a16:creationId xmlns:a16="http://schemas.microsoft.com/office/drawing/2014/main" id="{F834B7AF-3D02-495F-AB04-F31FB17D0058}"/>
              </a:ext>
            </a:extLst>
          </p:cNvPr>
          <p:cNvSpPr>
            <a:spLocks/>
          </p:cNvSpPr>
          <p:nvPr/>
        </p:nvSpPr>
        <p:spPr bwMode="auto">
          <a:xfrm>
            <a:off x="8656638" y="1611313"/>
            <a:ext cx="82550" cy="26987"/>
          </a:xfrm>
          <a:custGeom>
            <a:avLst/>
            <a:gdLst>
              <a:gd name="T0" fmla="*/ 2147483647 w 105"/>
              <a:gd name="T1" fmla="*/ 2147483647 h 35"/>
              <a:gd name="T2" fmla="*/ 2147483647 w 105"/>
              <a:gd name="T3" fmla="*/ 2147483647 h 35"/>
              <a:gd name="T4" fmla="*/ 2147483647 w 105"/>
              <a:gd name="T5" fmla="*/ 2147483647 h 35"/>
              <a:gd name="T6" fmla="*/ 2147483647 w 105"/>
              <a:gd name="T7" fmla="*/ 2147483647 h 35"/>
              <a:gd name="T8" fmla="*/ 2147483647 w 105"/>
              <a:gd name="T9" fmla="*/ 2147483647 h 35"/>
              <a:gd name="T10" fmla="*/ 2147483647 w 105"/>
              <a:gd name="T11" fmla="*/ 2147483647 h 35"/>
              <a:gd name="T12" fmla="*/ 2147483647 w 105"/>
              <a:gd name="T13" fmla="*/ 2147483647 h 35"/>
              <a:gd name="T14" fmla="*/ 2147483647 w 105"/>
              <a:gd name="T15" fmla="*/ 2147483647 h 35"/>
              <a:gd name="T16" fmla="*/ 2147483647 w 105"/>
              <a:gd name="T17" fmla="*/ 2147483647 h 35"/>
              <a:gd name="T18" fmla="*/ 2147483647 w 105"/>
              <a:gd name="T19" fmla="*/ 2147483647 h 35"/>
              <a:gd name="T20" fmla="*/ 0 w 105"/>
              <a:gd name="T21" fmla="*/ 2147483647 h 35"/>
              <a:gd name="T22" fmla="*/ 2147483647 w 105"/>
              <a:gd name="T23" fmla="*/ 2147483647 h 35"/>
              <a:gd name="T24" fmla="*/ 2147483647 w 105"/>
              <a:gd name="T25" fmla="*/ 2147483647 h 35"/>
              <a:gd name="T26" fmla="*/ 2147483647 w 105"/>
              <a:gd name="T27" fmla="*/ 2147483647 h 35"/>
              <a:gd name="T28" fmla="*/ 2147483647 w 105"/>
              <a:gd name="T29" fmla="*/ 2147483647 h 35"/>
              <a:gd name="T30" fmla="*/ 2147483647 w 105"/>
              <a:gd name="T31" fmla="*/ 2147483647 h 35"/>
              <a:gd name="T32" fmla="*/ 2147483647 w 105"/>
              <a:gd name="T33" fmla="*/ 2147483647 h 35"/>
              <a:gd name="T34" fmla="*/ 2147483647 w 105"/>
              <a:gd name="T35" fmla="*/ 2147483647 h 35"/>
              <a:gd name="T36" fmla="*/ 2147483647 w 105"/>
              <a:gd name="T37" fmla="*/ 2147483647 h 35"/>
              <a:gd name="T38" fmla="*/ 2147483647 w 105"/>
              <a:gd name="T39" fmla="*/ 2147483647 h 35"/>
              <a:gd name="T40" fmla="*/ 2147483647 w 105"/>
              <a:gd name="T41" fmla="*/ 2147483647 h 35"/>
              <a:gd name="T42" fmla="*/ 2147483647 w 105"/>
              <a:gd name="T43" fmla="*/ 2147483647 h 35"/>
              <a:gd name="T44" fmla="*/ 2147483647 w 105"/>
              <a:gd name="T45" fmla="*/ 2147483647 h 35"/>
              <a:gd name="T46" fmla="*/ 2147483647 w 105"/>
              <a:gd name="T47" fmla="*/ 2147483647 h 35"/>
              <a:gd name="T48" fmla="*/ 2147483647 w 105"/>
              <a:gd name="T49" fmla="*/ 2147483647 h 35"/>
              <a:gd name="T50" fmla="*/ 2147483647 w 105"/>
              <a:gd name="T51" fmla="*/ 2147483647 h 35"/>
              <a:gd name="T52" fmla="*/ 2147483647 w 105"/>
              <a:gd name="T53" fmla="*/ 2147483647 h 35"/>
              <a:gd name="T54" fmla="*/ 2147483647 w 105"/>
              <a:gd name="T55" fmla="*/ 2147483647 h 35"/>
              <a:gd name="T56" fmla="*/ 2147483647 w 105"/>
              <a:gd name="T57" fmla="*/ 2147483647 h 35"/>
              <a:gd name="T58" fmla="*/ 2147483647 w 105"/>
              <a:gd name="T59" fmla="*/ 2147483647 h 35"/>
              <a:gd name="T60" fmla="*/ 2147483647 w 105"/>
              <a:gd name="T61" fmla="*/ 0 h 35"/>
              <a:gd name="T62" fmla="*/ 2147483647 w 105"/>
              <a:gd name="T63" fmla="*/ 2147483647 h 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 h="35">
                <a:moveTo>
                  <a:pt x="105" y="4"/>
                </a:moveTo>
                <a:lnTo>
                  <a:pt x="105" y="7"/>
                </a:lnTo>
                <a:lnTo>
                  <a:pt x="95" y="14"/>
                </a:lnTo>
                <a:lnTo>
                  <a:pt x="83" y="21"/>
                </a:lnTo>
                <a:lnTo>
                  <a:pt x="72" y="27"/>
                </a:lnTo>
                <a:lnTo>
                  <a:pt x="60" y="30"/>
                </a:lnTo>
                <a:lnTo>
                  <a:pt x="48" y="34"/>
                </a:lnTo>
                <a:lnTo>
                  <a:pt x="35" y="35"/>
                </a:lnTo>
                <a:lnTo>
                  <a:pt x="21" y="34"/>
                </a:lnTo>
                <a:lnTo>
                  <a:pt x="9" y="30"/>
                </a:lnTo>
                <a:lnTo>
                  <a:pt x="0" y="20"/>
                </a:lnTo>
                <a:lnTo>
                  <a:pt x="2" y="19"/>
                </a:lnTo>
                <a:lnTo>
                  <a:pt x="3" y="18"/>
                </a:lnTo>
                <a:lnTo>
                  <a:pt x="4" y="17"/>
                </a:lnTo>
                <a:lnTo>
                  <a:pt x="4" y="14"/>
                </a:lnTo>
                <a:lnTo>
                  <a:pt x="11" y="17"/>
                </a:lnTo>
                <a:lnTo>
                  <a:pt x="18" y="19"/>
                </a:lnTo>
                <a:lnTo>
                  <a:pt x="26" y="20"/>
                </a:lnTo>
                <a:lnTo>
                  <a:pt x="34" y="20"/>
                </a:lnTo>
                <a:lnTo>
                  <a:pt x="42" y="20"/>
                </a:lnTo>
                <a:lnTo>
                  <a:pt x="50" y="19"/>
                </a:lnTo>
                <a:lnTo>
                  <a:pt x="57" y="18"/>
                </a:lnTo>
                <a:lnTo>
                  <a:pt x="65" y="18"/>
                </a:lnTo>
                <a:lnTo>
                  <a:pt x="70" y="15"/>
                </a:lnTo>
                <a:lnTo>
                  <a:pt x="74" y="14"/>
                </a:lnTo>
                <a:lnTo>
                  <a:pt x="80" y="12"/>
                </a:lnTo>
                <a:lnTo>
                  <a:pt x="85" y="10"/>
                </a:lnTo>
                <a:lnTo>
                  <a:pt x="89" y="7"/>
                </a:lnTo>
                <a:lnTo>
                  <a:pt x="94" y="5"/>
                </a:lnTo>
                <a:lnTo>
                  <a:pt x="97" y="3"/>
                </a:lnTo>
                <a:lnTo>
                  <a:pt x="102" y="0"/>
                </a:lnTo>
                <a:lnTo>
                  <a:pt x="10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3" name="Freeform 35">
            <a:extLst>
              <a:ext uri="{FF2B5EF4-FFF2-40B4-BE49-F238E27FC236}">
                <a16:creationId xmlns:a16="http://schemas.microsoft.com/office/drawing/2014/main" id="{5550CE8B-3956-4B3C-9577-282D3FAEAFB0}"/>
              </a:ext>
            </a:extLst>
          </p:cNvPr>
          <p:cNvSpPr>
            <a:spLocks/>
          </p:cNvSpPr>
          <p:nvPr/>
        </p:nvSpPr>
        <p:spPr bwMode="auto">
          <a:xfrm>
            <a:off x="7813675" y="1617663"/>
            <a:ext cx="14288" cy="36512"/>
          </a:xfrm>
          <a:custGeom>
            <a:avLst/>
            <a:gdLst>
              <a:gd name="T0" fmla="*/ 2147483647 w 17"/>
              <a:gd name="T1" fmla="*/ 2147483647 h 45"/>
              <a:gd name="T2" fmla="*/ 2147483647 w 17"/>
              <a:gd name="T3" fmla="*/ 2147483647 h 45"/>
              <a:gd name="T4" fmla="*/ 2147483647 w 17"/>
              <a:gd name="T5" fmla="*/ 2147483647 h 45"/>
              <a:gd name="T6" fmla="*/ 2147483647 w 17"/>
              <a:gd name="T7" fmla="*/ 2147483647 h 45"/>
              <a:gd name="T8" fmla="*/ 2147483647 w 17"/>
              <a:gd name="T9" fmla="*/ 2147483647 h 45"/>
              <a:gd name="T10" fmla="*/ 2147483647 w 17"/>
              <a:gd name="T11" fmla="*/ 2147483647 h 45"/>
              <a:gd name="T12" fmla="*/ 2147483647 w 17"/>
              <a:gd name="T13" fmla="*/ 2147483647 h 45"/>
              <a:gd name="T14" fmla="*/ 2147483647 w 17"/>
              <a:gd name="T15" fmla="*/ 2147483647 h 45"/>
              <a:gd name="T16" fmla="*/ 2147483647 w 17"/>
              <a:gd name="T17" fmla="*/ 2147483647 h 45"/>
              <a:gd name="T18" fmla="*/ 2147483647 w 17"/>
              <a:gd name="T19" fmla="*/ 2147483647 h 45"/>
              <a:gd name="T20" fmla="*/ 2147483647 w 17"/>
              <a:gd name="T21" fmla="*/ 2147483647 h 45"/>
              <a:gd name="T22" fmla="*/ 2147483647 w 17"/>
              <a:gd name="T23" fmla="*/ 2147483647 h 45"/>
              <a:gd name="T24" fmla="*/ 2147483647 w 17"/>
              <a:gd name="T25" fmla="*/ 2147483647 h 45"/>
              <a:gd name="T26" fmla="*/ 0 w 17"/>
              <a:gd name="T27" fmla="*/ 2147483647 h 45"/>
              <a:gd name="T28" fmla="*/ 0 w 17"/>
              <a:gd name="T29" fmla="*/ 2147483647 h 45"/>
              <a:gd name="T30" fmla="*/ 2147483647 w 17"/>
              <a:gd name="T31" fmla="*/ 2147483647 h 45"/>
              <a:gd name="T32" fmla="*/ 2147483647 w 17"/>
              <a:gd name="T33" fmla="*/ 2147483647 h 45"/>
              <a:gd name="T34" fmla="*/ 2147483647 w 17"/>
              <a:gd name="T35" fmla="*/ 0 h 45"/>
              <a:gd name="T36" fmla="*/ 2147483647 w 17"/>
              <a:gd name="T37" fmla="*/ 2147483647 h 45"/>
              <a:gd name="T38" fmla="*/ 2147483647 w 17"/>
              <a:gd name="T39" fmla="*/ 2147483647 h 4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45">
                <a:moveTo>
                  <a:pt x="17" y="9"/>
                </a:moveTo>
                <a:lnTo>
                  <a:pt x="16" y="11"/>
                </a:lnTo>
                <a:lnTo>
                  <a:pt x="12" y="7"/>
                </a:lnTo>
                <a:lnTo>
                  <a:pt x="9" y="12"/>
                </a:lnTo>
                <a:lnTo>
                  <a:pt x="8" y="18"/>
                </a:lnTo>
                <a:lnTo>
                  <a:pt x="6" y="24"/>
                </a:lnTo>
                <a:lnTo>
                  <a:pt x="9" y="30"/>
                </a:lnTo>
                <a:lnTo>
                  <a:pt x="17" y="35"/>
                </a:lnTo>
                <a:lnTo>
                  <a:pt x="17" y="39"/>
                </a:lnTo>
                <a:lnTo>
                  <a:pt x="15" y="42"/>
                </a:lnTo>
                <a:lnTo>
                  <a:pt x="12" y="45"/>
                </a:lnTo>
                <a:lnTo>
                  <a:pt x="9" y="43"/>
                </a:lnTo>
                <a:lnTo>
                  <a:pt x="2" y="37"/>
                </a:lnTo>
                <a:lnTo>
                  <a:pt x="0" y="26"/>
                </a:lnTo>
                <a:lnTo>
                  <a:pt x="0" y="17"/>
                </a:lnTo>
                <a:lnTo>
                  <a:pt x="2" y="7"/>
                </a:lnTo>
                <a:lnTo>
                  <a:pt x="5" y="1"/>
                </a:lnTo>
                <a:lnTo>
                  <a:pt x="11" y="0"/>
                </a:lnTo>
                <a:lnTo>
                  <a:pt x="16" y="2"/>
                </a:lnTo>
                <a:lnTo>
                  <a:pt x="17"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4" name="Freeform 36">
            <a:extLst>
              <a:ext uri="{FF2B5EF4-FFF2-40B4-BE49-F238E27FC236}">
                <a16:creationId xmlns:a16="http://schemas.microsoft.com/office/drawing/2014/main" id="{3F1673B8-FEC6-490D-9C2B-5CCC4333EF64}"/>
              </a:ext>
            </a:extLst>
          </p:cNvPr>
          <p:cNvSpPr>
            <a:spLocks/>
          </p:cNvSpPr>
          <p:nvPr/>
        </p:nvSpPr>
        <p:spPr bwMode="auto">
          <a:xfrm>
            <a:off x="7940675" y="1652588"/>
            <a:ext cx="20638" cy="61912"/>
          </a:xfrm>
          <a:custGeom>
            <a:avLst/>
            <a:gdLst>
              <a:gd name="T0" fmla="*/ 2147483647 w 26"/>
              <a:gd name="T1" fmla="*/ 2147483647 h 79"/>
              <a:gd name="T2" fmla="*/ 2147483647 w 26"/>
              <a:gd name="T3" fmla="*/ 2147483647 h 79"/>
              <a:gd name="T4" fmla="*/ 2147483647 w 26"/>
              <a:gd name="T5" fmla="*/ 2147483647 h 79"/>
              <a:gd name="T6" fmla="*/ 2147483647 w 26"/>
              <a:gd name="T7" fmla="*/ 2147483647 h 79"/>
              <a:gd name="T8" fmla="*/ 2147483647 w 26"/>
              <a:gd name="T9" fmla="*/ 2147483647 h 79"/>
              <a:gd name="T10" fmla="*/ 2147483647 w 26"/>
              <a:gd name="T11" fmla="*/ 2147483647 h 79"/>
              <a:gd name="T12" fmla="*/ 2147483647 w 26"/>
              <a:gd name="T13" fmla="*/ 2147483647 h 79"/>
              <a:gd name="T14" fmla="*/ 2147483647 w 26"/>
              <a:gd name="T15" fmla="*/ 2147483647 h 79"/>
              <a:gd name="T16" fmla="*/ 0 w 26"/>
              <a:gd name="T17" fmla="*/ 2147483647 h 79"/>
              <a:gd name="T18" fmla="*/ 2147483647 w 26"/>
              <a:gd name="T19" fmla="*/ 2147483647 h 79"/>
              <a:gd name="T20" fmla="*/ 2147483647 w 26"/>
              <a:gd name="T21" fmla="*/ 2147483647 h 79"/>
              <a:gd name="T22" fmla="*/ 2147483647 w 26"/>
              <a:gd name="T23" fmla="*/ 2147483647 h 79"/>
              <a:gd name="T24" fmla="*/ 2147483647 w 26"/>
              <a:gd name="T25" fmla="*/ 0 h 79"/>
              <a:gd name="T26" fmla="*/ 2147483647 w 26"/>
              <a:gd name="T27" fmla="*/ 2147483647 h 79"/>
              <a:gd name="T28" fmla="*/ 2147483647 w 26"/>
              <a:gd name="T29" fmla="*/ 2147483647 h 79"/>
              <a:gd name="T30" fmla="*/ 2147483647 w 26"/>
              <a:gd name="T31" fmla="*/ 2147483647 h 79"/>
              <a:gd name="T32" fmla="*/ 2147483647 w 26"/>
              <a:gd name="T33" fmla="*/ 2147483647 h 7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 h="79">
                <a:moveTo>
                  <a:pt x="26" y="76"/>
                </a:moveTo>
                <a:lnTo>
                  <a:pt x="23" y="79"/>
                </a:lnTo>
                <a:lnTo>
                  <a:pt x="18" y="77"/>
                </a:lnTo>
                <a:lnTo>
                  <a:pt x="15" y="75"/>
                </a:lnTo>
                <a:lnTo>
                  <a:pt x="10" y="74"/>
                </a:lnTo>
                <a:lnTo>
                  <a:pt x="5" y="58"/>
                </a:lnTo>
                <a:lnTo>
                  <a:pt x="3" y="42"/>
                </a:lnTo>
                <a:lnTo>
                  <a:pt x="1" y="26"/>
                </a:lnTo>
                <a:lnTo>
                  <a:pt x="0" y="8"/>
                </a:lnTo>
                <a:lnTo>
                  <a:pt x="1" y="5"/>
                </a:lnTo>
                <a:lnTo>
                  <a:pt x="3" y="3"/>
                </a:lnTo>
                <a:lnTo>
                  <a:pt x="6" y="1"/>
                </a:lnTo>
                <a:lnTo>
                  <a:pt x="10" y="0"/>
                </a:lnTo>
                <a:lnTo>
                  <a:pt x="12" y="20"/>
                </a:lnTo>
                <a:lnTo>
                  <a:pt x="16" y="38"/>
                </a:lnTo>
                <a:lnTo>
                  <a:pt x="20" y="58"/>
                </a:lnTo>
                <a:lnTo>
                  <a:pt x="26" y="76"/>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5" name="Freeform 37">
            <a:extLst>
              <a:ext uri="{FF2B5EF4-FFF2-40B4-BE49-F238E27FC236}">
                <a16:creationId xmlns:a16="http://schemas.microsoft.com/office/drawing/2014/main" id="{45532CBE-F2E6-4F2C-BA3F-2A0FC23FB629}"/>
              </a:ext>
            </a:extLst>
          </p:cNvPr>
          <p:cNvSpPr>
            <a:spLocks/>
          </p:cNvSpPr>
          <p:nvPr/>
        </p:nvSpPr>
        <p:spPr bwMode="auto">
          <a:xfrm>
            <a:off x="8040688" y="1663700"/>
            <a:ext cx="41275" cy="114300"/>
          </a:xfrm>
          <a:custGeom>
            <a:avLst/>
            <a:gdLst>
              <a:gd name="T0" fmla="*/ 2147483647 w 52"/>
              <a:gd name="T1" fmla="*/ 2147483647 h 144"/>
              <a:gd name="T2" fmla="*/ 2147483647 w 52"/>
              <a:gd name="T3" fmla="*/ 2147483647 h 144"/>
              <a:gd name="T4" fmla="*/ 2147483647 w 52"/>
              <a:gd name="T5" fmla="*/ 2147483647 h 144"/>
              <a:gd name="T6" fmla="*/ 2147483647 w 52"/>
              <a:gd name="T7" fmla="*/ 2147483647 h 144"/>
              <a:gd name="T8" fmla="*/ 2147483647 w 52"/>
              <a:gd name="T9" fmla="*/ 2147483647 h 144"/>
              <a:gd name="T10" fmla="*/ 2147483647 w 52"/>
              <a:gd name="T11" fmla="*/ 2147483647 h 144"/>
              <a:gd name="T12" fmla="*/ 2147483647 w 52"/>
              <a:gd name="T13" fmla="*/ 2147483647 h 144"/>
              <a:gd name="T14" fmla="*/ 2147483647 w 52"/>
              <a:gd name="T15" fmla="*/ 2147483647 h 144"/>
              <a:gd name="T16" fmla="*/ 2147483647 w 52"/>
              <a:gd name="T17" fmla="*/ 2147483647 h 144"/>
              <a:gd name="T18" fmla="*/ 2147483647 w 52"/>
              <a:gd name="T19" fmla="*/ 2147483647 h 144"/>
              <a:gd name="T20" fmla="*/ 2147483647 w 52"/>
              <a:gd name="T21" fmla="*/ 2147483647 h 144"/>
              <a:gd name="T22" fmla="*/ 2147483647 w 52"/>
              <a:gd name="T23" fmla="*/ 2147483647 h 144"/>
              <a:gd name="T24" fmla="*/ 2147483647 w 52"/>
              <a:gd name="T25" fmla="*/ 2147483647 h 144"/>
              <a:gd name="T26" fmla="*/ 2147483647 w 52"/>
              <a:gd name="T27" fmla="*/ 2147483647 h 144"/>
              <a:gd name="T28" fmla="*/ 2147483647 w 52"/>
              <a:gd name="T29" fmla="*/ 2147483647 h 144"/>
              <a:gd name="T30" fmla="*/ 2147483647 w 52"/>
              <a:gd name="T31" fmla="*/ 2147483647 h 144"/>
              <a:gd name="T32" fmla="*/ 2147483647 w 52"/>
              <a:gd name="T33" fmla="*/ 2147483647 h 144"/>
              <a:gd name="T34" fmla="*/ 0 w 52"/>
              <a:gd name="T35" fmla="*/ 2147483647 h 144"/>
              <a:gd name="T36" fmla="*/ 2147483647 w 52"/>
              <a:gd name="T37" fmla="*/ 2147483647 h 144"/>
              <a:gd name="T38" fmla="*/ 2147483647 w 52"/>
              <a:gd name="T39" fmla="*/ 2147483647 h 144"/>
              <a:gd name="T40" fmla="*/ 2147483647 w 52"/>
              <a:gd name="T41" fmla="*/ 0 h 144"/>
              <a:gd name="T42" fmla="*/ 2147483647 w 52"/>
              <a:gd name="T43" fmla="*/ 2147483647 h 144"/>
              <a:gd name="T44" fmla="*/ 2147483647 w 52"/>
              <a:gd name="T45" fmla="*/ 2147483647 h 144"/>
              <a:gd name="T46" fmla="*/ 2147483647 w 52"/>
              <a:gd name="T47" fmla="*/ 2147483647 h 144"/>
              <a:gd name="T48" fmla="*/ 2147483647 w 52"/>
              <a:gd name="T49" fmla="*/ 2147483647 h 14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2" h="144">
                <a:moveTo>
                  <a:pt x="26" y="104"/>
                </a:moveTo>
                <a:lnTo>
                  <a:pt x="31" y="111"/>
                </a:lnTo>
                <a:lnTo>
                  <a:pt x="37" y="116"/>
                </a:lnTo>
                <a:lnTo>
                  <a:pt x="44" y="120"/>
                </a:lnTo>
                <a:lnTo>
                  <a:pt x="52" y="123"/>
                </a:lnTo>
                <a:lnTo>
                  <a:pt x="50" y="129"/>
                </a:lnTo>
                <a:lnTo>
                  <a:pt x="46" y="134"/>
                </a:lnTo>
                <a:lnTo>
                  <a:pt x="42" y="138"/>
                </a:lnTo>
                <a:lnTo>
                  <a:pt x="39" y="144"/>
                </a:lnTo>
                <a:lnTo>
                  <a:pt x="38" y="141"/>
                </a:lnTo>
                <a:lnTo>
                  <a:pt x="36" y="140"/>
                </a:lnTo>
                <a:lnTo>
                  <a:pt x="34" y="137"/>
                </a:lnTo>
                <a:lnTo>
                  <a:pt x="32" y="136"/>
                </a:lnTo>
                <a:lnTo>
                  <a:pt x="21" y="122"/>
                </a:lnTo>
                <a:lnTo>
                  <a:pt x="12" y="106"/>
                </a:lnTo>
                <a:lnTo>
                  <a:pt x="6" y="90"/>
                </a:lnTo>
                <a:lnTo>
                  <a:pt x="3" y="73"/>
                </a:lnTo>
                <a:lnTo>
                  <a:pt x="0" y="54"/>
                </a:lnTo>
                <a:lnTo>
                  <a:pt x="1" y="36"/>
                </a:lnTo>
                <a:lnTo>
                  <a:pt x="5" y="19"/>
                </a:lnTo>
                <a:lnTo>
                  <a:pt x="9" y="0"/>
                </a:lnTo>
                <a:lnTo>
                  <a:pt x="19" y="23"/>
                </a:lnTo>
                <a:lnTo>
                  <a:pt x="21" y="50"/>
                </a:lnTo>
                <a:lnTo>
                  <a:pt x="22" y="77"/>
                </a:lnTo>
                <a:lnTo>
                  <a:pt x="26" y="104"/>
                </a:lnTo>
                <a:close/>
              </a:path>
            </a:pathLst>
          </a:custGeom>
          <a:solidFill>
            <a:srgbClr val="003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6" name="Freeform 38">
            <a:extLst>
              <a:ext uri="{FF2B5EF4-FFF2-40B4-BE49-F238E27FC236}">
                <a16:creationId xmlns:a16="http://schemas.microsoft.com/office/drawing/2014/main" id="{8AC5FE97-6664-4581-8236-7E7B3B3F6A20}"/>
              </a:ext>
            </a:extLst>
          </p:cNvPr>
          <p:cNvSpPr>
            <a:spLocks/>
          </p:cNvSpPr>
          <p:nvPr/>
        </p:nvSpPr>
        <p:spPr bwMode="auto">
          <a:xfrm>
            <a:off x="8372475" y="1663700"/>
            <a:ext cx="315913" cy="101600"/>
          </a:xfrm>
          <a:custGeom>
            <a:avLst/>
            <a:gdLst>
              <a:gd name="T0" fmla="*/ 2147483647 w 399"/>
              <a:gd name="T1" fmla="*/ 2147483647 h 128"/>
              <a:gd name="T2" fmla="*/ 2147483647 w 399"/>
              <a:gd name="T3" fmla="*/ 2147483647 h 128"/>
              <a:gd name="T4" fmla="*/ 2147483647 w 399"/>
              <a:gd name="T5" fmla="*/ 2147483647 h 128"/>
              <a:gd name="T6" fmla="*/ 2147483647 w 399"/>
              <a:gd name="T7" fmla="*/ 2147483647 h 128"/>
              <a:gd name="T8" fmla="*/ 2147483647 w 399"/>
              <a:gd name="T9" fmla="*/ 2147483647 h 128"/>
              <a:gd name="T10" fmla="*/ 2147483647 w 399"/>
              <a:gd name="T11" fmla="*/ 2147483647 h 128"/>
              <a:gd name="T12" fmla="*/ 2147483647 w 399"/>
              <a:gd name="T13" fmla="*/ 2147483647 h 128"/>
              <a:gd name="T14" fmla="*/ 2147483647 w 399"/>
              <a:gd name="T15" fmla="*/ 2147483647 h 128"/>
              <a:gd name="T16" fmla="*/ 2147483647 w 399"/>
              <a:gd name="T17" fmla="*/ 2147483647 h 128"/>
              <a:gd name="T18" fmla="*/ 2147483647 w 399"/>
              <a:gd name="T19" fmla="*/ 2147483647 h 128"/>
              <a:gd name="T20" fmla="*/ 2147483647 w 399"/>
              <a:gd name="T21" fmla="*/ 2147483647 h 128"/>
              <a:gd name="T22" fmla="*/ 2147483647 w 399"/>
              <a:gd name="T23" fmla="*/ 2147483647 h 128"/>
              <a:gd name="T24" fmla="*/ 2147483647 w 399"/>
              <a:gd name="T25" fmla="*/ 2147483647 h 128"/>
              <a:gd name="T26" fmla="*/ 2147483647 w 399"/>
              <a:gd name="T27" fmla="*/ 2147483647 h 128"/>
              <a:gd name="T28" fmla="*/ 2147483647 w 399"/>
              <a:gd name="T29" fmla="*/ 2147483647 h 128"/>
              <a:gd name="T30" fmla="*/ 2147483647 w 399"/>
              <a:gd name="T31" fmla="*/ 2147483647 h 128"/>
              <a:gd name="T32" fmla="*/ 2147483647 w 399"/>
              <a:gd name="T33" fmla="*/ 2147483647 h 128"/>
              <a:gd name="T34" fmla="*/ 2147483647 w 399"/>
              <a:gd name="T35" fmla="*/ 2147483647 h 128"/>
              <a:gd name="T36" fmla="*/ 2147483647 w 399"/>
              <a:gd name="T37" fmla="*/ 2147483647 h 128"/>
              <a:gd name="T38" fmla="*/ 2147483647 w 399"/>
              <a:gd name="T39" fmla="*/ 2147483647 h 128"/>
              <a:gd name="T40" fmla="*/ 2147483647 w 399"/>
              <a:gd name="T41" fmla="*/ 2147483647 h 128"/>
              <a:gd name="T42" fmla="*/ 2147483647 w 399"/>
              <a:gd name="T43" fmla="*/ 2147483647 h 128"/>
              <a:gd name="T44" fmla="*/ 2147483647 w 399"/>
              <a:gd name="T45" fmla="*/ 2147483647 h 128"/>
              <a:gd name="T46" fmla="*/ 2147483647 w 399"/>
              <a:gd name="T47" fmla="*/ 2147483647 h 128"/>
              <a:gd name="T48" fmla="*/ 2147483647 w 399"/>
              <a:gd name="T49" fmla="*/ 2147483647 h 128"/>
              <a:gd name="T50" fmla="*/ 2147483647 w 399"/>
              <a:gd name="T51" fmla="*/ 2147483647 h 128"/>
              <a:gd name="T52" fmla="*/ 2147483647 w 399"/>
              <a:gd name="T53" fmla="*/ 2147483647 h 128"/>
              <a:gd name="T54" fmla="*/ 2147483647 w 399"/>
              <a:gd name="T55" fmla="*/ 2147483647 h 128"/>
              <a:gd name="T56" fmla="*/ 2147483647 w 399"/>
              <a:gd name="T57" fmla="*/ 2147483647 h 128"/>
              <a:gd name="T58" fmla="*/ 2147483647 w 399"/>
              <a:gd name="T59" fmla="*/ 2147483647 h 128"/>
              <a:gd name="T60" fmla="*/ 2147483647 w 399"/>
              <a:gd name="T61" fmla="*/ 2147483647 h 128"/>
              <a:gd name="T62" fmla="*/ 2147483647 w 399"/>
              <a:gd name="T63" fmla="*/ 2147483647 h 128"/>
              <a:gd name="T64" fmla="*/ 2147483647 w 399"/>
              <a:gd name="T65" fmla="*/ 2147483647 h 128"/>
              <a:gd name="T66" fmla="*/ 2147483647 w 399"/>
              <a:gd name="T67" fmla="*/ 2147483647 h 12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9" h="128">
                <a:moveTo>
                  <a:pt x="398" y="24"/>
                </a:moveTo>
                <a:lnTo>
                  <a:pt x="399" y="42"/>
                </a:lnTo>
                <a:lnTo>
                  <a:pt x="394" y="57"/>
                </a:lnTo>
                <a:lnTo>
                  <a:pt x="384" y="68"/>
                </a:lnTo>
                <a:lnTo>
                  <a:pt x="370" y="74"/>
                </a:lnTo>
                <a:lnTo>
                  <a:pt x="348" y="81"/>
                </a:lnTo>
                <a:lnTo>
                  <a:pt x="326" y="88"/>
                </a:lnTo>
                <a:lnTo>
                  <a:pt x="304" y="93"/>
                </a:lnTo>
                <a:lnTo>
                  <a:pt x="283" y="98"/>
                </a:lnTo>
                <a:lnTo>
                  <a:pt x="260" y="103"/>
                </a:lnTo>
                <a:lnTo>
                  <a:pt x="237" y="106"/>
                </a:lnTo>
                <a:lnTo>
                  <a:pt x="213" y="110"/>
                </a:lnTo>
                <a:lnTo>
                  <a:pt x="190" y="113"/>
                </a:lnTo>
                <a:lnTo>
                  <a:pt x="166" y="115"/>
                </a:lnTo>
                <a:lnTo>
                  <a:pt x="143" y="118"/>
                </a:lnTo>
                <a:lnTo>
                  <a:pt x="119" y="119"/>
                </a:lnTo>
                <a:lnTo>
                  <a:pt x="96" y="121"/>
                </a:lnTo>
                <a:lnTo>
                  <a:pt x="72" y="122"/>
                </a:lnTo>
                <a:lnTo>
                  <a:pt x="48" y="125"/>
                </a:lnTo>
                <a:lnTo>
                  <a:pt x="25" y="126"/>
                </a:lnTo>
                <a:lnTo>
                  <a:pt x="0" y="128"/>
                </a:lnTo>
                <a:lnTo>
                  <a:pt x="10" y="118"/>
                </a:lnTo>
                <a:lnTo>
                  <a:pt x="17" y="106"/>
                </a:lnTo>
                <a:lnTo>
                  <a:pt x="22" y="93"/>
                </a:lnTo>
                <a:lnTo>
                  <a:pt x="30" y="84"/>
                </a:lnTo>
                <a:lnTo>
                  <a:pt x="36" y="92"/>
                </a:lnTo>
                <a:lnTo>
                  <a:pt x="44" y="97"/>
                </a:lnTo>
                <a:lnTo>
                  <a:pt x="53" y="102"/>
                </a:lnTo>
                <a:lnTo>
                  <a:pt x="61" y="105"/>
                </a:lnTo>
                <a:lnTo>
                  <a:pt x="69" y="105"/>
                </a:lnTo>
                <a:lnTo>
                  <a:pt x="76" y="103"/>
                </a:lnTo>
                <a:lnTo>
                  <a:pt x="84" y="100"/>
                </a:lnTo>
                <a:lnTo>
                  <a:pt x="91" y="98"/>
                </a:lnTo>
                <a:lnTo>
                  <a:pt x="98" y="96"/>
                </a:lnTo>
                <a:lnTo>
                  <a:pt x="105" y="96"/>
                </a:lnTo>
                <a:lnTo>
                  <a:pt x="113" y="97"/>
                </a:lnTo>
                <a:lnTo>
                  <a:pt x="120" y="102"/>
                </a:lnTo>
                <a:lnTo>
                  <a:pt x="126" y="100"/>
                </a:lnTo>
                <a:lnTo>
                  <a:pt x="132" y="98"/>
                </a:lnTo>
                <a:lnTo>
                  <a:pt x="136" y="93"/>
                </a:lnTo>
                <a:lnTo>
                  <a:pt x="141" y="89"/>
                </a:lnTo>
                <a:lnTo>
                  <a:pt x="158" y="89"/>
                </a:lnTo>
                <a:lnTo>
                  <a:pt x="173" y="85"/>
                </a:lnTo>
                <a:lnTo>
                  <a:pt x="187" y="80"/>
                </a:lnTo>
                <a:lnTo>
                  <a:pt x="200" y="70"/>
                </a:lnTo>
                <a:lnTo>
                  <a:pt x="211" y="62"/>
                </a:lnTo>
                <a:lnTo>
                  <a:pt x="224" y="53"/>
                </a:lnTo>
                <a:lnTo>
                  <a:pt x="237" y="45"/>
                </a:lnTo>
                <a:lnTo>
                  <a:pt x="250" y="39"/>
                </a:lnTo>
                <a:lnTo>
                  <a:pt x="255" y="34"/>
                </a:lnTo>
                <a:lnTo>
                  <a:pt x="262" y="28"/>
                </a:lnTo>
                <a:lnTo>
                  <a:pt x="269" y="22"/>
                </a:lnTo>
                <a:lnTo>
                  <a:pt x="273" y="14"/>
                </a:lnTo>
                <a:lnTo>
                  <a:pt x="281" y="15"/>
                </a:lnTo>
                <a:lnTo>
                  <a:pt x="290" y="15"/>
                </a:lnTo>
                <a:lnTo>
                  <a:pt x="299" y="15"/>
                </a:lnTo>
                <a:lnTo>
                  <a:pt x="308" y="15"/>
                </a:lnTo>
                <a:lnTo>
                  <a:pt x="316" y="13"/>
                </a:lnTo>
                <a:lnTo>
                  <a:pt x="324" y="11"/>
                </a:lnTo>
                <a:lnTo>
                  <a:pt x="331" y="6"/>
                </a:lnTo>
                <a:lnTo>
                  <a:pt x="338" y="0"/>
                </a:lnTo>
                <a:lnTo>
                  <a:pt x="345" y="5"/>
                </a:lnTo>
                <a:lnTo>
                  <a:pt x="352" y="9"/>
                </a:lnTo>
                <a:lnTo>
                  <a:pt x="359" y="13"/>
                </a:lnTo>
                <a:lnTo>
                  <a:pt x="367" y="15"/>
                </a:lnTo>
                <a:lnTo>
                  <a:pt x="375" y="17"/>
                </a:lnTo>
                <a:lnTo>
                  <a:pt x="383" y="20"/>
                </a:lnTo>
                <a:lnTo>
                  <a:pt x="390" y="22"/>
                </a:lnTo>
                <a:lnTo>
                  <a:pt x="398" y="24"/>
                </a:lnTo>
                <a:close/>
              </a:path>
            </a:pathLst>
          </a:custGeom>
          <a:solidFill>
            <a:srgbClr val="59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7" name="Freeform 39">
            <a:extLst>
              <a:ext uri="{FF2B5EF4-FFF2-40B4-BE49-F238E27FC236}">
                <a16:creationId xmlns:a16="http://schemas.microsoft.com/office/drawing/2014/main" id="{5C2BF5A2-0B6F-4223-B2E0-0F8AD702B989}"/>
              </a:ext>
            </a:extLst>
          </p:cNvPr>
          <p:cNvSpPr>
            <a:spLocks/>
          </p:cNvSpPr>
          <p:nvPr/>
        </p:nvSpPr>
        <p:spPr bwMode="auto">
          <a:xfrm>
            <a:off x="7820025" y="1701800"/>
            <a:ext cx="15875" cy="28575"/>
          </a:xfrm>
          <a:custGeom>
            <a:avLst/>
            <a:gdLst>
              <a:gd name="T0" fmla="*/ 2147483647 w 18"/>
              <a:gd name="T1" fmla="*/ 0 h 36"/>
              <a:gd name="T2" fmla="*/ 2147483647 w 18"/>
              <a:gd name="T3" fmla="*/ 2147483647 h 36"/>
              <a:gd name="T4" fmla="*/ 2147483647 w 18"/>
              <a:gd name="T5" fmla="*/ 2147483647 h 36"/>
              <a:gd name="T6" fmla="*/ 2147483647 w 18"/>
              <a:gd name="T7" fmla="*/ 2147483647 h 36"/>
              <a:gd name="T8" fmla="*/ 2147483647 w 18"/>
              <a:gd name="T9" fmla="*/ 2147483647 h 36"/>
              <a:gd name="T10" fmla="*/ 2147483647 w 18"/>
              <a:gd name="T11" fmla="*/ 2147483647 h 36"/>
              <a:gd name="T12" fmla="*/ 2147483647 w 18"/>
              <a:gd name="T13" fmla="*/ 2147483647 h 36"/>
              <a:gd name="T14" fmla="*/ 2147483647 w 18"/>
              <a:gd name="T15" fmla="*/ 2147483647 h 36"/>
              <a:gd name="T16" fmla="*/ 2147483647 w 18"/>
              <a:gd name="T17" fmla="*/ 2147483647 h 36"/>
              <a:gd name="T18" fmla="*/ 2147483647 w 18"/>
              <a:gd name="T19" fmla="*/ 2147483647 h 36"/>
              <a:gd name="T20" fmla="*/ 2147483647 w 18"/>
              <a:gd name="T21" fmla="*/ 2147483647 h 36"/>
              <a:gd name="T22" fmla="*/ 2147483647 w 18"/>
              <a:gd name="T23" fmla="*/ 2147483647 h 36"/>
              <a:gd name="T24" fmla="*/ 0 w 18"/>
              <a:gd name="T25" fmla="*/ 2147483647 h 36"/>
              <a:gd name="T26" fmla="*/ 0 w 18"/>
              <a:gd name="T27" fmla="*/ 2147483647 h 36"/>
              <a:gd name="T28" fmla="*/ 2147483647 w 18"/>
              <a:gd name="T29" fmla="*/ 2147483647 h 36"/>
              <a:gd name="T30" fmla="*/ 2147483647 w 18"/>
              <a:gd name="T31" fmla="*/ 2147483647 h 36"/>
              <a:gd name="T32" fmla="*/ 2147483647 w 18"/>
              <a:gd name="T33" fmla="*/ 0 h 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8" h="36">
                <a:moveTo>
                  <a:pt x="11" y="0"/>
                </a:moveTo>
                <a:lnTo>
                  <a:pt x="11" y="6"/>
                </a:lnTo>
                <a:lnTo>
                  <a:pt x="9" y="12"/>
                </a:lnTo>
                <a:lnTo>
                  <a:pt x="8" y="18"/>
                </a:lnTo>
                <a:lnTo>
                  <a:pt x="10" y="25"/>
                </a:lnTo>
                <a:lnTo>
                  <a:pt x="12" y="28"/>
                </a:lnTo>
                <a:lnTo>
                  <a:pt x="16" y="28"/>
                </a:lnTo>
                <a:lnTo>
                  <a:pt x="18" y="29"/>
                </a:lnTo>
                <a:lnTo>
                  <a:pt x="18" y="34"/>
                </a:lnTo>
                <a:lnTo>
                  <a:pt x="12" y="36"/>
                </a:lnTo>
                <a:lnTo>
                  <a:pt x="7" y="35"/>
                </a:lnTo>
                <a:lnTo>
                  <a:pt x="2" y="32"/>
                </a:lnTo>
                <a:lnTo>
                  <a:pt x="0" y="26"/>
                </a:lnTo>
                <a:lnTo>
                  <a:pt x="0" y="17"/>
                </a:lnTo>
                <a:lnTo>
                  <a:pt x="1" y="9"/>
                </a:lnTo>
                <a:lnTo>
                  <a:pt x="4" y="2"/>
                </a:lnTo>
                <a:lnTo>
                  <a:pt x="1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8" name="Freeform 40">
            <a:extLst>
              <a:ext uri="{FF2B5EF4-FFF2-40B4-BE49-F238E27FC236}">
                <a16:creationId xmlns:a16="http://schemas.microsoft.com/office/drawing/2014/main" id="{1BD60D45-619F-4352-B15D-845EFEC268F7}"/>
              </a:ext>
            </a:extLst>
          </p:cNvPr>
          <p:cNvSpPr>
            <a:spLocks/>
          </p:cNvSpPr>
          <p:nvPr/>
        </p:nvSpPr>
        <p:spPr bwMode="auto">
          <a:xfrm>
            <a:off x="8074025" y="1714500"/>
            <a:ext cx="33338" cy="23813"/>
          </a:xfrm>
          <a:custGeom>
            <a:avLst/>
            <a:gdLst>
              <a:gd name="T0" fmla="*/ 2147483647 w 40"/>
              <a:gd name="T1" fmla="*/ 2147483647 h 29"/>
              <a:gd name="T2" fmla="*/ 2147483647 w 40"/>
              <a:gd name="T3" fmla="*/ 2147483647 h 29"/>
              <a:gd name="T4" fmla="*/ 2147483647 w 40"/>
              <a:gd name="T5" fmla="*/ 2147483647 h 29"/>
              <a:gd name="T6" fmla="*/ 2147483647 w 40"/>
              <a:gd name="T7" fmla="*/ 2147483647 h 29"/>
              <a:gd name="T8" fmla="*/ 2147483647 w 40"/>
              <a:gd name="T9" fmla="*/ 2147483647 h 29"/>
              <a:gd name="T10" fmla="*/ 2147483647 w 40"/>
              <a:gd name="T11" fmla="*/ 2147483647 h 29"/>
              <a:gd name="T12" fmla="*/ 2147483647 w 40"/>
              <a:gd name="T13" fmla="*/ 2147483647 h 29"/>
              <a:gd name="T14" fmla="*/ 2147483647 w 40"/>
              <a:gd name="T15" fmla="*/ 2147483647 h 29"/>
              <a:gd name="T16" fmla="*/ 2147483647 w 40"/>
              <a:gd name="T17" fmla="*/ 2147483647 h 29"/>
              <a:gd name="T18" fmla="*/ 2147483647 w 40"/>
              <a:gd name="T19" fmla="*/ 2147483647 h 29"/>
              <a:gd name="T20" fmla="*/ 2147483647 w 40"/>
              <a:gd name="T21" fmla="*/ 2147483647 h 29"/>
              <a:gd name="T22" fmla="*/ 2147483647 w 40"/>
              <a:gd name="T23" fmla="*/ 2147483647 h 29"/>
              <a:gd name="T24" fmla="*/ 2147483647 w 40"/>
              <a:gd name="T25" fmla="*/ 2147483647 h 29"/>
              <a:gd name="T26" fmla="*/ 2147483647 w 40"/>
              <a:gd name="T27" fmla="*/ 2147483647 h 29"/>
              <a:gd name="T28" fmla="*/ 0 w 40"/>
              <a:gd name="T29" fmla="*/ 2147483647 h 29"/>
              <a:gd name="T30" fmla="*/ 2147483647 w 40"/>
              <a:gd name="T31" fmla="*/ 2147483647 h 29"/>
              <a:gd name="T32" fmla="*/ 2147483647 w 40"/>
              <a:gd name="T33" fmla="*/ 2147483647 h 29"/>
              <a:gd name="T34" fmla="*/ 2147483647 w 40"/>
              <a:gd name="T35" fmla="*/ 0 h 29"/>
              <a:gd name="T36" fmla="*/ 2147483647 w 40"/>
              <a:gd name="T37" fmla="*/ 0 h 29"/>
              <a:gd name="T38" fmla="*/ 2147483647 w 40"/>
              <a:gd name="T39" fmla="*/ 2147483647 h 29"/>
              <a:gd name="T40" fmla="*/ 2147483647 w 40"/>
              <a:gd name="T41" fmla="*/ 2147483647 h 29"/>
              <a:gd name="T42" fmla="*/ 2147483647 w 40"/>
              <a:gd name="T43" fmla="*/ 2147483647 h 2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29">
                <a:moveTo>
                  <a:pt x="14" y="3"/>
                </a:moveTo>
                <a:lnTo>
                  <a:pt x="10" y="12"/>
                </a:lnTo>
                <a:lnTo>
                  <a:pt x="18" y="15"/>
                </a:lnTo>
                <a:lnTo>
                  <a:pt x="28" y="15"/>
                </a:lnTo>
                <a:lnTo>
                  <a:pt x="34" y="16"/>
                </a:lnTo>
                <a:lnTo>
                  <a:pt x="40" y="21"/>
                </a:lnTo>
                <a:lnTo>
                  <a:pt x="36" y="19"/>
                </a:lnTo>
                <a:lnTo>
                  <a:pt x="31" y="19"/>
                </a:lnTo>
                <a:lnTo>
                  <a:pt x="26" y="19"/>
                </a:lnTo>
                <a:lnTo>
                  <a:pt x="21" y="21"/>
                </a:lnTo>
                <a:lnTo>
                  <a:pt x="15" y="22"/>
                </a:lnTo>
                <a:lnTo>
                  <a:pt x="10" y="24"/>
                </a:lnTo>
                <a:lnTo>
                  <a:pt x="6" y="26"/>
                </a:lnTo>
                <a:lnTo>
                  <a:pt x="1" y="29"/>
                </a:lnTo>
                <a:lnTo>
                  <a:pt x="0" y="22"/>
                </a:lnTo>
                <a:lnTo>
                  <a:pt x="1" y="15"/>
                </a:lnTo>
                <a:lnTo>
                  <a:pt x="3" y="7"/>
                </a:lnTo>
                <a:lnTo>
                  <a:pt x="7" y="0"/>
                </a:lnTo>
                <a:lnTo>
                  <a:pt x="9" y="0"/>
                </a:lnTo>
                <a:lnTo>
                  <a:pt x="10" y="1"/>
                </a:lnTo>
                <a:lnTo>
                  <a:pt x="13" y="2"/>
                </a:lnTo>
                <a:lnTo>
                  <a:pt x="1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09" name="Freeform 41">
            <a:extLst>
              <a:ext uri="{FF2B5EF4-FFF2-40B4-BE49-F238E27FC236}">
                <a16:creationId xmlns:a16="http://schemas.microsoft.com/office/drawing/2014/main" id="{EFE5A1F2-52A8-455F-95FA-C50E3DF07ECA}"/>
              </a:ext>
            </a:extLst>
          </p:cNvPr>
          <p:cNvSpPr>
            <a:spLocks/>
          </p:cNvSpPr>
          <p:nvPr/>
        </p:nvSpPr>
        <p:spPr bwMode="auto">
          <a:xfrm>
            <a:off x="8320088" y="1743075"/>
            <a:ext cx="339725" cy="71438"/>
          </a:xfrm>
          <a:custGeom>
            <a:avLst/>
            <a:gdLst>
              <a:gd name="T0" fmla="*/ 2147483647 w 428"/>
              <a:gd name="T1" fmla="*/ 2147483647 h 88"/>
              <a:gd name="T2" fmla="*/ 2147483647 w 428"/>
              <a:gd name="T3" fmla="*/ 2147483647 h 88"/>
              <a:gd name="T4" fmla="*/ 2147483647 w 428"/>
              <a:gd name="T5" fmla="*/ 2147483647 h 88"/>
              <a:gd name="T6" fmla="*/ 2147483647 w 428"/>
              <a:gd name="T7" fmla="*/ 2147483647 h 88"/>
              <a:gd name="T8" fmla="*/ 2147483647 w 428"/>
              <a:gd name="T9" fmla="*/ 2147483647 h 88"/>
              <a:gd name="T10" fmla="*/ 2147483647 w 428"/>
              <a:gd name="T11" fmla="*/ 2147483647 h 88"/>
              <a:gd name="T12" fmla="*/ 2147483647 w 428"/>
              <a:gd name="T13" fmla="*/ 2147483647 h 88"/>
              <a:gd name="T14" fmla="*/ 2147483647 w 428"/>
              <a:gd name="T15" fmla="*/ 2147483647 h 88"/>
              <a:gd name="T16" fmla="*/ 2147483647 w 428"/>
              <a:gd name="T17" fmla="*/ 2147483647 h 88"/>
              <a:gd name="T18" fmla="*/ 2147483647 w 428"/>
              <a:gd name="T19" fmla="*/ 2147483647 h 88"/>
              <a:gd name="T20" fmla="*/ 2147483647 w 428"/>
              <a:gd name="T21" fmla="*/ 2147483647 h 88"/>
              <a:gd name="T22" fmla="*/ 2147483647 w 428"/>
              <a:gd name="T23" fmla="*/ 2147483647 h 88"/>
              <a:gd name="T24" fmla="*/ 2147483647 w 428"/>
              <a:gd name="T25" fmla="*/ 2147483647 h 88"/>
              <a:gd name="T26" fmla="*/ 2147483647 w 428"/>
              <a:gd name="T27" fmla="*/ 2147483647 h 88"/>
              <a:gd name="T28" fmla="*/ 2147483647 w 428"/>
              <a:gd name="T29" fmla="*/ 2147483647 h 88"/>
              <a:gd name="T30" fmla="*/ 2147483647 w 428"/>
              <a:gd name="T31" fmla="*/ 2147483647 h 88"/>
              <a:gd name="T32" fmla="*/ 2147483647 w 428"/>
              <a:gd name="T33" fmla="*/ 2147483647 h 88"/>
              <a:gd name="T34" fmla="*/ 2147483647 w 428"/>
              <a:gd name="T35" fmla="*/ 2147483647 h 88"/>
              <a:gd name="T36" fmla="*/ 2147483647 w 428"/>
              <a:gd name="T37" fmla="*/ 2147483647 h 88"/>
              <a:gd name="T38" fmla="*/ 2147483647 w 428"/>
              <a:gd name="T39" fmla="*/ 2147483647 h 88"/>
              <a:gd name="T40" fmla="*/ 2147483647 w 428"/>
              <a:gd name="T41" fmla="*/ 2147483647 h 88"/>
              <a:gd name="T42" fmla="*/ 0 w 428"/>
              <a:gd name="T43" fmla="*/ 2147483647 h 88"/>
              <a:gd name="T44" fmla="*/ 2147483647 w 428"/>
              <a:gd name="T45" fmla="*/ 2147483647 h 88"/>
              <a:gd name="T46" fmla="*/ 2147483647 w 428"/>
              <a:gd name="T47" fmla="*/ 2147483647 h 88"/>
              <a:gd name="T48" fmla="*/ 2147483647 w 428"/>
              <a:gd name="T49" fmla="*/ 2147483647 h 88"/>
              <a:gd name="T50" fmla="*/ 2147483647 w 428"/>
              <a:gd name="T51" fmla="*/ 2147483647 h 88"/>
              <a:gd name="T52" fmla="*/ 2147483647 w 428"/>
              <a:gd name="T53" fmla="*/ 2147483647 h 88"/>
              <a:gd name="T54" fmla="*/ 2147483647 w 428"/>
              <a:gd name="T55" fmla="*/ 2147483647 h 88"/>
              <a:gd name="T56" fmla="*/ 2147483647 w 428"/>
              <a:gd name="T57" fmla="*/ 2147483647 h 88"/>
              <a:gd name="T58" fmla="*/ 2147483647 w 428"/>
              <a:gd name="T59" fmla="*/ 2147483647 h 88"/>
              <a:gd name="T60" fmla="*/ 2147483647 w 428"/>
              <a:gd name="T61" fmla="*/ 2147483647 h 88"/>
              <a:gd name="T62" fmla="*/ 2147483647 w 428"/>
              <a:gd name="T63" fmla="*/ 2147483647 h 88"/>
              <a:gd name="T64" fmla="*/ 2147483647 w 428"/>
              <a:gd name="T65" fmla="*/ 2147483647 h 88"/>
              <a:gd name="T66" fmla="*/ 2147483647 w 428"/>
              <a:gd name="T67" fmla="*/ 2147483647 h 88"/>
              <a:gd name="T68" fmla="*/ 2147483647 w 428"/>
              <a:gd name="T69" fmla="*/ 2147483647 h 88"/>
              <a:gd name="T70" fmla="*/ 2147483647 w 428"/>
              <a:gd name="T71" fmla="*/ 2147483647 h 88"/>
              <a:gd name="T72" fmla="*/ 2147483647 w 428"/>
              <a:gd name="T73" fmla="*/ 2147483647 h 88"/>
              <a:gd name="T74" fmla="*/ 2147483647 w 428"/>
              <a:gd name="T75" fmla="*/ 2147483647 h 88"/>
              <a:gd name="T76" fmla="*/ 2147483647 w 428"/>
              <a:gd name="T77" fmla="*/ 2147483647 h 88"/>
              <a:gd name="T78" fmla="*/ 2147483647 w 428"/>
              <a:gd name="T79" fmla="*/ 0 h 88"/>
              <a:gd name="T80" fmla="*/ 2147483647 w 428"/>
              <a:gd name="T81" fmla="*/ 2147483647 h 88"/>
              <a:gd name="T82" fmla="*/ 2147483647 w 428"/>
              <a:gd name="T83" fmla="*/ 2147483647 h 88"/>
              <a:gd name="T84" fmla="*/ 2147483647 w 428"/>
              <a:gd name="T85" fmla="*/ 2147483647 h 88"/>
              <a:gd name="T86" fmla="*/ 2147483647 w 428"/>
              <a:gd name="T87" fmla="*/ 2147483647 h 88"/>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428" h="88">
                <a:moveTo>
                  <a:pt x="426" y="25"/>
                </a:moveTo>
                <a:lnTo>
                  <a:pt x="420" y="33"/>
                </a:lnTo>
                <a:lnTo>
                  <a:pt x="412" y="38"/>
                </a:lnTo>
                <a:lnTo>
                  <a:pt x="402" y="41"/>
                </a:lnTo>
                <a:lnTo>
                  <a:pt x="392" y="44"/>
                </a:lnTo>
                <a:lnTo>
                  <a:pt x="373" y="49"/>
                </a:lnTo>
                <a:lnTo>
                  <a:pt x="352" y="55"/>
                </a:lnTo>
                <a:lnTo>
                  <a:pt x="332" y="59"/>
                </a:lnTo>
                <a:lnTo>
                  <a:pt x="312" y="64"/>
                </a:lnTo>
                <a:lnTo>
                  <a:pt x="291" y="69"/>
                </a:lnTo>
                <a:lnTo>
                  <a:pt x="271" y="72"/>
                </a:lnTo>
                <a:lnTo>
                  <a:pt x="251" y="76"/>
                </a:lnTo>
                <a:lnTo>
                  <a:pt x="230" y="79"/>
                </a:lnTo>
                <a:lnTo>
                  <a:pt x="208" y="81"/>
                </a:lnTo>
                <a:lnTo>
                  <a:pt x="187" y="84"/>
                </a:lnTo>
                <a:lnTo>
                  <a:pt x="165" y="86"/>
                </a:lnTo>
                <a:lnTo>
                  <a:pt x="145" y="87"/>
                </a:lnTo>
                <a:lnTo>
                  <a:pt x="123" y="88"/>
                </a:lnTo>
                <a:lnTo>
                  <a:pt x="101" y="88"/>
                </a:lnTo>
                <a:lnTo>
                  <a:pt x="78" y="87"/>
                </a:lnTo>
                <a:lnTo>
                  <a:pt x="56" y="86"/>
                </a:lnTo>
                <a:lnTo>
                  <a:pt x="0" y="58"/>
                </a:lnTo>
                <a:lnTo>
                  <a:pt x="15" y="44"/>
                </a:lnTo>
                <a:lnTo>
                  <a:pt x="161" y="41"/>
                </a:lnTo>
                <a:lnTo>
                  <a:pt x="163" y="41"/>
                </a:lnTo>
                <a:lnTo>
                  <a:pt x="169" y="41"/>
                </a:lnTo>
                <a:lnTo>
                  <a:pt x="177" y="40"/>
                </a:lnTo>
                <a:lnTo>
                  <a:pt x="190" y="39"/>
                </a:lnTo>
                <a:lnTo>
                  <a:pt x="203" y="38"/>
                </a:lnTo>
                <a:lnTo>
                  <a:pt x="220" y="36"/>
                </a:lnTo>
                <a:lnTo>
                  <a:pt x="238" y="34"/>
                </a:lnTo>
                <a:lnTo>
                  <a:pt x="258" y="32"/>
                </a:lnTo>
                <a:lnTo>
                  <a:pt x="278" y="29"/>
                </a:lnTo>
                <a:lnTo>
                  <a:pt x="300" y="26"/>
                </a:lnTo>
                <a:lnTo>
                  <a:pt x="322" y="23"/>
                </a:lnTo>
                <a:lnTo>
                  <a:pt x="344" y="19"/>
                </a:lnTo>
                <a:lnTo>
                  <a:pt x="365" y="14"/>
                </a:lnTo>
                <a:lnTo>
                  <a:pt x="385" y="10"/>
                </a:lnTo>
                <a:lnTo>
                  <a:pt x="405" y="5"/>
                </a:lnTo>
                <a:lnTo>
                  <a:pt x="422" y="0"/>
                </a:lnTo>
                <a:lnTo>
                  <a:pt x="427" y="4"/>
                </a:lnTo>
                <a:lnTo>
                  <a:pt x="428" y="11"/>
                </a:lnTo>
                <a:lnTo>
                  <a:pt x="427" y="19"/>
                </a:lnTo>
                <a:lnTo>
                  <a:pt x="426" y="25"/>
                </a:lnTo>
                <a:close/>
              </a:path>
            </a:pathLst>
          </a:custGeom>
          <a:solidFill>
            <a:srgbClr val="59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0" name="Freeform 42">
            <a:extLst>
              <a:ext uri="{FF2B5EF4-FFF2-40B4-BE49-F238E27FC236}">
                <a16:creationId xmlns:a16="http://schemas.microsoft.com/office/drawing/2014/main" id="{A197AA79-B9E1-43E0-A7EA-F3D16ADC74B0}"/>
              </a:ext>
            </a:extLst>
          </p:cNvPr>
          <p:cNvSpPr>
            <a:spLocks/>
          </p:cNvSpPr>
          <p:nvPr/>
        </p:nvSpPr>
        <p:spPr bwMode="auto">
          <a:xfrm>
            <a:off x="8205788" y="1746250"/>
            <a:ext cx="127000" cy="117475"/>
          </a:xfrm>
          <a:custGeom>
            <a:avLst/>
            <a:gdLst>
              <a:gd name="T0" fmla="*/ 2147483647 w 160"/>
              <a:gd name="T1" fmla="*/ 2147483647 h 149"/>
              <a:gd name="T2" fmla="*/ 2147483647 w 160"/>
              <a:gd name="T3" fmla="*/ 2147483647 h 149"/>
              <a:gd name="T4" fmla="*/ 2147483647 w 160"/>
              <a:gd name="T5" fmla="*/ 2147483647 h 149"/>
              <a:gd name="T6" fmla="*/ 2147483647 w 160"/>
              <a:gd name="T7" fmla="*/ 2147483647 h 149"/>
              <a:gd name="T8" fmla="*/ 2147483647 w 160"/>
              <a:gd name="T9" fmla="*/ 2147483647 h 149"/>
              <a:gd name="T10" fmla="*/ 2147483647 w 160"/>
              <a:gd name="T11" fmla="*/ 2147483647 h 149"/>
              <a:gd name="T12" fmla="*/ 2147483647 w 160"/>
              <a:gd name="T13" fmla="*/ 2147483647 h 149"/>
              <a:gd name="T14" fmla="*/ 2147483647 w 160"/>
              <a:gd name="T15" fmla="*/ 2147483647 h 149"/>
              <a:gd name="T16" fmla="*/ 2147483647 w 160"/>
              <a:gd name="T17" fmla="*/ 2147483647 h 149"/>
              <a:gd name="T18" fmla="*/ 2147483647 w 160"/>
              <a:gd name="T19" fmla="*/ 2147483647 h 149"/>
              <a:gd name="T20" fmla="*/ 2147483647 w 160"/>
              <a:gd name="T21" fmla="*/ 2147483647 h 149"/>
              <a:gd name="T22" fmla="*/ 2147483647 w 160"/>
              <a:gd name="T23" fmla="*/ 2147483647 h 149"/>
              <a:gd name="T24" fmla="*/ 2147483647 w 160"/>
              <a:gd name="T25" fmla="*/ 2147483647 h 149"/>
              <a:gd name="T26" fmla="*/ 2147483647 w 160"/>
              <a:gd name="T27" fmla="*/ 2147483647 h 149"/>
              <a:gd name="T28" fmla="*/ 2147483647 w 160"/>
              <a:gd name="T29" fmla="*/ 2147483647 h 149"/>
              <a:gd name="T30" fmla="*/ 2147483647 w 160"/>
              <a:gd name="T31" fmla="*/ 2147483647 h 149"/>
              <a:gd name="T32" fmla="*/ 2147483647 w 160"/>
              <a:gd name="T33" fmla="*/ 2147483647 h 149"/>
              <a:gd name="T34" fmla="*/ 2147483647 w 160"/>
              <a:gd name="T35" fmla="*/ 2147483647 h 149"/>
              <a:gd name="T36" fmla="*/ 2147483647 w 160"/>
              <a:gd name="T37" fmla="*/ 2147483647 h 149"/>
              <a:gd name="T38" fmla="*/ 2147483647 w 160"/>
              <a:gd name="T39" fmla="*/ 2147483647 h 149"/>
              <a:gd name="T40" fmla="*/ 2147483647 w 160"/>
              <a:gd name="T41" fmla="*/ 2147483647 h 149"/>
              <a:gd name="T42" fmla="*/ 2147483647 w 160"/>
              <a:gd name="T43" fmla="*/ 2147483647 h 149"/>
              <a:gd name="T44" fmla="*/ 2147483647 w 160"/>
              <a:gd name="T45" fmla="*/ 2147483647 h 149"/>
              <a:gd name="T46" fmla="*/ 2147483647 w 160"/>
              <a:gd name="T47" fmla="*/ 2147483647 h 149"/>
              <a:gd name="T48" fmla="*/ 2147483647 w 160"/>
              <a:gd name="T49" fmla="*/ 2147483647 h 149"/>
              <a:gd name="T50" fmla="*/ 2147483647 w 160"/>
              <a:gd name="T51" fmla="*/ 2147483647 h 149"/>
              <a:gd name="T52" fmla="*/ 2147483647 w 160"/>
              <a:gd name="T53" fmla="*/ 2147483647 h 149"/>
              <a:gd name="T54" fmla="*/ 2147483647 w 160"/>
              <a:gd name="T55" fmla="*/ 2147483647 h 149"/>
              <a:gd name="T56" fmla="*/ 2147483647 w 160"/>
              <a:gd name="T57" fmla="*/ 2147483647 h 149"/>
              <a:gd name="T58" fmla="*/ 2147483647 w 160"/>
              <a:gd name="T59" fmla="*/ 2147483647 h 149"/>
              <a:gd name="T60" fmla="*/ 0 w 160"/>
              <a:gd name="T61" fmla="*/ 2147483647 h 149"/>
              <a:gd name="T62" fmla="*/ 2147483647 w 160"/>
              <a:gd name="T63" fmla="*/ 2147483647 h 149"/>
              <a:gd name="T64" fmla="*/ 2147483647 w 160"/>
              <a:gd name="T65" fmla="*/ 2147483647 h 149"/>
              <a:gd name="T66" fmla="*/ 2147483647 w 160"/>
              <a:gd name="T67" fmla="*/ 2147483647 h 149"/>
              <a:gd name="T68" fmla="*/ 2147483647 w 160"/>
              <a:gd name="T69" fmla="*/ 2147483647 h 149"/>
              <a:gd name="T70" fmla="*/ 2147483647 w 160"/>
              <a:gd name="T71" fmla="*/ 2147483647 h 149"/>
              <a:gd name="T72" fmla="*/ 2147483647 w 160"/>
              <a:gd name="T73" fmla="*/ 2147483647 h 149"/>
              <a:gd name="T74" fmla="*/ 2147483647 w 160"/>
              <a:gd name="T75" fmla="*/ 2147483647 h 149"/>
              <a:gd name="T76" fmla="*/ 2147483647 w 160"/>
              <a:gd name="T77" fmla="*/ 2147483647 h 149"/>
              <a:gd name="T78" fmla="*/ 2147483647 w 160"/>
              <a:gd name="T79" fmla="*/ 2147483647 h 149"/>
              <a:gd name="T80" fmla="*/ 2147483647 w 160"/>
              <a:gd name="T81" fmla="*/ 2147483647 h 149"/>
              <a:gd name="T82" fmla="*/ 2147483647 w 160"/>
              <a:gd name="T83" fmla="*/ 2147483647 h 149"/>
              <a:gd name="T84" fmla="*/ 2147483647 w 160"/>
              <a:gd name="T85" fmla="*/ 2147483647 h 149"/>
              <a:gd name="T86" fmla="*/ 2147483647 w 160"/>
              <a:gd name="T87" fmla="*/ 2147483647 h 149"/>
              <a:gd name="T88" fmla="*/ 2147483647 w 160"/>
              <a:gd name="T89" fmla="*/ 2147483647 h 149"/>
              <a:gd name="T90" fmla="*/ 2147483647 w 160"/>
              <a:gd name="T91" fmla="*/ 2147483647 h 149"/>
              <a:gd name="T92" fmla="*/ 2147483647 w 160"/>
              <a:gd name="T93" fmla="*/ 0 h 149"/>
              <a:gd name="T94" fmla="*/ 2147483647 w 160"/>
              <a:gd name="T95" fmla="*/ 2147483647 h 149"/>
              <a:gd name="T96" fmla="*/ 2147483647 w 160"/>
              <a:gd name="T97" fmla="*/ 2147483647 h 149"/>
              <a:gd name="T98" fmla="*/ 2147483647 w 160"/>
              <a:gd name="T99" fmla="*/ 2147483647 h 149"/>
              <a:gd name="T100" fmla="*/ 2147483647 w 160"/>
              <a:gd name="T101" fmla="*/ 2147483647 h 149"/>
              <a:gd name="T102" fmla="*/ 2147483647 w 160"/>
              <a:gd name="T103" fmla="*/ 2147483647 h 149"/>
              <a:gd name="T104" fmla="*/ 2147483647 w 160"/>
              <a:gd name="T105" fmla="*/ 2147483647 h 149"/>
              <a:gd name="T106" fmla="*/ 2147483647 w 160"/>
              <a:gd name="T107" fmla="*/ 2147483647 h 149"/>
              <a:gd name="T108" fmla="*/ 2147483647 w 160"/>
              <a:gd name="T109" fmla="*/ 2147483647 h 1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60" h="149">
                <a:moveTo>
                  <a:pt x="128" y="43"/>
                </a:moveTo>
                <a:lnTo>
                  <a:pt x="118" y="61"/>
                </a:lnTo>
                <a:lnTo>
                  <a:pt x="117" y="82"/>
                </a:lnTo>
                <a:lnTo>
                  <a:pt x="113" y="101"/>
                </a:lnTo>
                <a:lnTo>
                  <a:pt x="99" y="117"/>
                </a:lnTo>
                <a:lnTo>
                  <a:pt x="62" y="149"/>
                </a:lnTo>
                <a:lnTo>
                  <a:pt x="65" y="142"/>
                </a:lnTo>
                <a:lnTo>
                  <a:pt x="71" y="134"/>
                </a:lnTo>
                <a:lnTo>
                  <a:pt x="77" y="123"/>
                </a:lnTo>
                <a:lnTo>
                  <a:pt x="78" y="115"/>
                </a:lnTo>
                <a:lnTo>
                  <a:pt x="71" y="115"/>
                </a:lnTo>
                <a:lnTo>
                  <a:pt x="64" y="116"/>
                </a:lnTo>
                <a:lnTo>
                  <a:pt x="57" y="120"/>
                </a:lnTo>
                <a:lnTo>
                  <a:pt x="52" y="123"/>
                </a:lnTo>
                <a:lnTo>
                  <a:pt x="47" y="127"/>
                </a:lnTo>
                <a:lnTo>
                  <a:pt x="41" y="132"/>
                </a:lnTo>
                <a:lnTo>
                  <a:pt x="37" y="137"/>
                </a:lnTo>
                <a:lnTo>
                  <a:pt x="32" y="143"/>
                </a:lnTo>
                <a:lnTo>
                  <a:pt x="26" y="138"/>
                </a:lnTo>
                <a:lnTo>
                  <a:pt x="33" y="128"/>
                </a:lnTo>
                <a:lnTo>
                  <a:pt x="41" y="119"/>
                </a:lnTo>
                <a:lnTo>
                  <a:pt x="45" y="108"/>
                </a:lnTo>
                <a:lnTo>
                  <a:pt x="42" y="98"/>
                </a:lnTo>
                <a:lnTo>
                  <a:pt x="35" y="102"/>
                </a:lnTo>
                <a:lnTo>
                  <a:pt x="30" y="106"/>
                </a:lnTo>
                <a:lnTo>
                  <a:pt x="25" y="109"/>
                </a:lnTo>
                <a:lnTo>
                  <a:pt x="20" y="113"/>
                </a:lnTo>
                <a:lnTo>
                  <a:pt x="16" y="115"/>
                </a:lnTo>
                <a:lnTo>
                  <a:pt x="11" y="117"/>
                </a:lnTo>
                <a:lnTo>
                  <a:pt x="5" y="120"/>
                </a:lnTo>
                <a:lnTo>
                  <a:pt x="0" y="122"/>
                </a:lnTo>
                <a:lnTo>
                  <a:pt x="7" y="111"/>
                </a:lnTo>
                <a:lnTo>
                  <a:pt x="15" y="100"/>
                </a:lnTo>
                <a:lnTo>
                  <a:pt x="25" y="89"/>
                </a:lnTo>
                <a:lnTo>
                  <a:pt x="35" y="78"/>
                </a:lnTo>
                <a:lnTo>
                  <a:pt x="47" y="69"/>
                </a:lnTo>
                <a:lnTo>
                  <a:pt x="60" y="62"/>
                </a:lnTo>
                <a:lnTo>
                  <a:pt x="75" y="58"/>
                </a:lnTo>
                <a:lnTo>
                  <a:pt x="90" y="56"/>
                </a:lnTo>
                <a:lnTo>
                  <a:pt x="100" y="51"/>
                </a:lnTo>
                <a:lnTo>
                  <a:pt x="108" y="45"/>
                </a:lnTo>
                <a:lnTo>
                  <a:pt x="117" y="38"/>
                </a:lnTo>
                <a:lnTo>
                  <a:pt x="125" y="31"/>
                </a:lnTo>
                <a:lnTo>
                  <a:pt x="132" y="24"/>
                </a:lnTo>
                <a:lnTo>
                  <a:pt x="139" y="16"/>
                </a:lnTo>
                <a:lnTo>
                  <a:pt x="147" y="8"/>
                </a:lnTo>
                <a:lnTo>
                  <a:pt x="154" y="0"/>
                </a:lnTo>
                <a:lnTo>
                  <a:pt x="160" y="8"/>
                </a:lnTo>
                <a:lnTo>
                  <a:pt x="160" y="14"/>
                </a:lnTo>
                <a:lnTo>
                  <a:pt x="158" y="18"/>
                </a:lnTo>
                <a:lnTo>
                  <a:pt x="152" y="23"/>
                </a:lnTo>
                <a:lnTo>
                  <a:pt x="145" y="28"/>
                </a:lnTo>
                <a:lnTo>
                  <a:pt x="138" y="31"/>
                </a:lnTo>
                <a:lnTo>
                  <a:pt x="132" y="37"/>
                </a:lnTo>
                <a:lnTo>
                  <a:pt x="128" y="4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1" name="Freeform 43">
            <a:extLst>
              <a:ext uri="{FF2B5EF4-FFF2-40B4-BE49-F238E27FC236}">
                <a16:creationId xmlns:a16="http://schemas.microsoft.com/office/drawing/2014/main" id="{F97033AA-6261-40C5-A1E5-DE0B6A7CD5E2}"/>
              </a:ext>
            </a:extLst>
          </p:cNvPr>
          <p:cNvSpPr>
            <a:spLocks/>
          </p:cNvSpPr>
          <p:nvPr/>
        </p:nvSpPr>
        <p:spPr bwMode="auto">
          <a:xfrm>
            <a:off x="8085138" y="1762125"/>
            <a:ext cx="73025" cy="82550"/>
          </a:xfrm>
          <a:custGeom>
            <a:avLst/>
            <a:gdLst>
              <a:gd name="T0" fmla="*/ 2147483647 w 93"/>
              <a:gd name="T1" fmla="*/ 0 h 103"/>
              <a:gd name="T2" fmla="*/ 2147483647 w 93"/>
              <a:gd name="T3" fmla="*/ 2147483647 h 103"/>
              <a:gd name="T4" fmla="*/ 2147483647 w 93"/>
              <a:gd name="T5" fmla="*/ 2147483647 h 103"/>
              <a:gd name="T6" fmla="*/ 2147483647 w 93"/>
              <a:gd name="T7" fmla="*/ 2147483647 h 103"/>
              <a:gd name="T8" fmla="*/ 2147483647 w 93"/>
              <a:gd name="T9" fmla="*/ 2147483647 h 103"/>
              <a:gd name="T10" fmla="*/ 2147483647 w 93"/>
              <a:gd name="T11" fmla="*/ 2147483647 h 103"/>
              <a:gd name="T12" fmla="*/ 2147483647 w 93"/>
              <a:gd name="T13" fmla="*/ 2147483647 h 103"/>
              <a:gd name="T14" fmla="*/ 2147483647 w 93"/>
              <a:gd name="T15" fmla="*/ 2147483647 h 103"/>
              <a:gd name="T16" fmla="*/ 2147483647 w 93"/>
              <a:gd name="T17" fmla="*/ 2147483647 h 103"/>
              <a:gd name="T18" fmla="*/ 2147483647 w 93"/>
              <a:gd name="T19" fmla="*/ 2147483647 h 103"/>
              <a:gd name="T20" fmla="*/ 0 w 93"/>
              <a:gd name="T21" fmla="*/ 2147483647 h 103"/>
              <a:gd name="T22" fmla="*/ 2147483647 w 93"/>
              <a:gd name="T23" fmla="*/ 2147483647 h 103"/>
              <a:gd name="T24" fmla="*/ 2147483647 w 93"/>
              <a:gd name="T25" fmla="*/ 2147483647 h 103"/>
              <a:gd name="T26" fmla="*/ 2147483647 w 93"/>
              <a:gd name="T27" fmla="*/ 2147483647 h 103"/>
              <a:gd name="T28" fmla="*/ 2147483647 w 93"/>
              <a:gd name="T29" fmla="*/ 0 h 10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3" h="103">
                <a:moveTo>
                  <a:pt x="27" y="0"/>
                </a:moveTo>
                <a:lnTo>
                  <a:pt x="35" y="10"/>
                </a:lnTo>
                <a:lnTo>
                  <a:pt x="43" y="19"/>
                </a:lnTo>
                <a:lnTo>
                  <a:pt x="51" y="30"/>
                </a:lnTo>
                <a:lnTo>
                  <a:pt x="59" y="40"/>
                </a:lnTo>
                <a:lnTo>
                  <a:pt x="67" y="50"/>
                </a:lnTo>
                <a:lnTo>
                  <a:pt x="76" y="60"/>
                </a:lnTo>
                <a:lnTo>
                  <a:pt x="85" y="70"/>
                </a:lnTo>
                <a:lnTo>
                  <a:pt x="93" y="79"/>
                </a:lnTo>
                <a:lnTo>
                  <a:pt x="69" y="103"/>
                </a:lnTo>
                <a:lnTo>
                  <a:pt x="0" y="22"/>
                </a:lnTo>
                <a:lnTo>
                  <a:pt x="5" y="15"/>
                </a:lnTo>
                <a:lnTo>
                  <a:pt x="12" y="9"/>
                </a:lnTo>
                <a:lnTo>
                  <a:pt x="19" y="4"/>
                </a:lnTo>
                <a:lnTo>
                  <a:pt x="27"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2" name="Freeform 44">
            <a:extLst>
              <a:ext uri="{FF2B5EF4-FFF2-40B4-BE49-F238E27FC236}">
                <a16:creationId xmlns:a16="http://schemas.microsoft.com/office/drawing/2014/main" id="{E0B0BF16-5845-4B5C-B7FC-162075DDA868}"/>
              </a:ext>
            </a:extLst>
          </p:cNvPr>
          <p:cNvSpPr>
            <a:spLocks/>
          </p:cNvSpPr>
          <p:nvPr/>
        </p:nvSpPr>
        <p:spPr bwMode="auto">
          <a:xfrm>
            <a:off x="7847013" y="1766888"/>
            <a:ext cx="114300" cy="55562"/>
          </a:xfrm>
          <a:custGeom>
            <a:avLst/>
            <a:gdLst>
              <a:gd name="T0" fmla="*/ 2147483647 w 144"/>
              <a:gd name="T1" fmla="*/ 2147483647 h 71"/>
              <a:gd name="T2" fmla="*/ 2147483647 w 144"/>
              <a:gd name="T3" fmla="*/ 2147483647 h 71"/>
              <a:gd name="T4" fmla="*/ 2147483647 w 144"/>
              <a:gd name="T5" fmla="*/ 2147483647 h 71"/>
              <a:gd name="T6" fmla="*/ 2147483647 w 144"/>
              <a:gd name="T7" fmla="*/ 2147483647 h 71"/>
              <a:gd name="T8" fmla="*/ 2147483647 w 144"/>
              <a:gd name="T9" fmla="*/ 2147483647 h 71"/>
              <a:gd name="T10" fmla="*/ 2147483647 w 144"/>
              <a:gd name="T11" fmla="*/ 2147483647 h 71"/>
              <a:gd name="T12" fmla="*/ 2147483647 w 144"/>
              <a:gd name="T13" fmla="*/ 2147483647 h 71"/>
              <a:gd name="T14" fmla="*/ 2147483647 w 144"/>
              <a:gd name="T15" fmla="*/ 2147483647 h 71"/>
              <a:gd name="T16" fmla="*/ 2147483647 w 144"/>
              <a:gd name="T17" fmla="*/ 2147483647 h 71"/>
              <a:gd name="T18" fmla="*/ 2147483647 w 144"/>
              <a:gd name="T19" fmla="*/ 2147483647 h 71"/>
              <a:gd name="T20" fmla="*/ 2147483647 w 144"/>
              <a:gd name="T21" fmla="*/ 2147483647 h 71"/>
              <a:gd name="T22" fmla="*/ 2147483647 w 144"/>
              <a:gd name="T23" fmla="*/ 2147483647 h 71"/>
              <a:gd name="T24" fmla="*/ 2147483647 w 144"/>
              <a:gd name="T25" fmla="*/ 2147483647 h 71"/>
              <a:gd name="T26" fmla="*/ 2147483647 w 144"/>
              <a:gd name="T27" fmla="*/ 2147483647 h 71"/>
              <a:gd name="T28" fmla="*/ 2147483647 w 144"/>
              <a:gd name="T29" fmla="*/ 2147483647 h 71"/>
              <a:gd name="T30" fmla="*/ 2147483647 w 144"/>
              <a:gd name="T31" fmla="*/ 2147483647 h 71"/>
              <a:gd name="T32" fmla="*/ 2147483647 w 144"/>
              <a:gd name="T33" fmla="*/ 2147483647 h 71"/>
              <a:gd name="T34" fmla="*/ 2147483647 w 144"/>
              <a:gd name="T35" fmla="*/ 2147483647 h 71"/>
              <a:gd name="T36" fmla="*/ 2147483647 w 144"/>
              <a:gd name="T37" fmla="*/ 2147483647 h 71"/>
              <a:gd name="T38" fmla="*/ 2147483647 w 144"/>
              <a:gd name="T39" fmla="*/ 2147483647 h 71"/>
              <a:gd name="T40" fmla="*/ 0 w 144"/>
              <a:gd name="T41" fmla="*/ 2147483647 h 71"/>
              <a:gd name="T42" fmla="*/ 2147483647 w 144"/>
              <a:gd name="T43" fmla="*/ 2147483647 h 71"/>
              <a:gd name="T44" fmla="*/ 2147483647 w 144"/>
              <a:gd name="T45" fmla="*/ 2147483647 h 71"/>
              <a:gd name="T46" fmla="*/ 2147483647 w 144"/>
              <a:gd name="T47" fmla="*/ 2147483647 h 71"/>
              <a:gd name="T48" fmla="*/ 2147483647 w 144"/>
              <a:gd name="T49" fmla="*/ 2147483647 h 71"/>
              <a:gd name="T50" fmla="*/ 2147483647 w 144"/>
              <a:gd name="T51" fmla="*/ 2147483647 h 71"/>
              <a:gd name="T52" fmla="*/ 2147483647 w 144"/>
              <a:gd name="T53" fmla="*/ 0 h 71"/>
              <a:gd name="T54" fmla="*/ 2147483647 w 144"/>
              <a:gd name="T55" fmla="*/ 2147483647 h 71"/>
              <a:gd name="T56" fmla="*/ 2147483647 w 144"/>
              <a:gd name="T57" fmla="*/ 2147483647 h 71"/>
              <a:gd name="T58" fmla="*/ 2147483647 w 144"/>
              <a:gd name="T59" fmla="*/ 2147483647 h 7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44" h="71">
                <a:moveTo>
                  <a:pt x="144" y="53"/>
                </a:moveTo>
                <a:lnTo>
                  <a:pt x="139" y="54"/>
                </a:lnTo>
                <a:lnTo>
                  <a:pt x="134" y="54"/>
                </a:lnTo>
                <a:lnTo>
                  <a:pt x="128" y="54"/>
                </a:lnTo>
                <a:lnTo>
                  <a:pt x="123" y="50"/>
                </a:lnTo>
                <a:lnTo>
                  <a:pt x="115" y="53"/>
                </a:lnTo>
                <a:lnTo>
                  <a:pt x="106" y="58"/>
                </a:lnTo>
                <a:lnTo>
                  <a:pt x="98" y="63"/>
                </a:lnTo>
                <a:lnTo>
                  <a:pt x="89" y="66"/>
                </a:lnTo>
                <a:lnTo>
                  <a:pt x="80" y="68"/>
                </a:lnTo>
                <a:lnTo>
                  <a:pt x="70" y="71"/>
                </a:lnTo>
                <a:lnTo>
                  <a:pt x="60" y="69"/>
                </a:lnTo>
                <a:lnTo>
                  <a:pt x="50" y="67"/>
                </a:lnTo>
                <a:lnTo>
                  <a:pt x="40" y="63"/>
                </a:lnTo>
                <a:lnTo>
                  <a:pt x="33" y="57"/>
                </a:lnTo>
                <a:lnTo>
                  <a:pt x="28" y="50"/>
                </a:lnTo>
                <a:lnTo>
                  <a:pt x="23" y="42"/>
                </a:lnTo>
                <a:lnTo>
                  <a:pt x="20" y="33"/>
                </a:lnTo>
                <a:lnTo>
                  <a:pt x="14" y="24"/>
                </a:lnTo>
                <a:lnTo>
                  <a:pt x="8" y="16"/>
                </a:lnTo>
                <a:lnTo>
                  <a:pt x="0" y="10"/>
                </a:lnTo>
                <a:lnTo>
                  <a:pt x="8" y="7"/>
                </a:lnTo>
                <a:lnTo>
                  <a:pt x="16" y="6"/>
                </a:lnTo>
                <a:lnTo>
                  <a:pt x="25" y="4"/>
                </a:lnTo>
                <a:lnTo>
                  <a:pt x="33" y="3"/>
                </a:lnTo>
                <a:lnTo>
                  <a:pt x="43" y="1"/>
                </a:lnTo>
                <a:lnTo>
                  <a:pt x="52" y="0"/>
                </a:lnTo>
                <a:lnTo>
                  <a:pt x="61" y="1"/>
                </a:lnTo>
                <a:lnTo>
                  <a:pt x="70" y="3"/>
                </a:lnTo>
                <a:lnTo>
                  <a:pt x="144" y="53"/>
                </a:lnTo>
                <a:close/>
              </a:path>
            </a:pathLst>
          </a:custGeom>
          <a:solidFill>
            <a:srgbClr val="F2CC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3" name="Freeform 45">
            <a:extLst>
              <a:ext uri="{FF2B5EF4-FFF2-40B4-BE49-F238E27FC236}">
                <a16:creationId xmlns:a16="http://schemas.microsoft.com/office/drawing/2014/main" id="{02A592D4-3900-4ECA-BAE4-DB69B6213B7D}"/>
              </a:ext>
            </a:extLst>
          </p:cNvPr>
          <p:cNvSpPr>
            <a:spLocks/>
          </p:cNvSpPr>
          <p:nvPr/>
        </p:nvSpPr>
        <p:spPr bwMode="auto">
          <a:xfrm>
            <a:off x="8094663" y="1768475"/>
            <a:ext cx="15875" cy="17463"/>
          </a:xfrm>
          <a:custGeom>
            <a:avLst/>
            <a:gdLst>
              <a:gd name="T0" fmla="*/ 2147483647 w 21"/>
              <a:gd name="T1" fmla="*/ 0 h 23"/>
              <a:gd name="T2" fmla="*/ 2147483647 w 21"/>
              <a:gd name="T3" fmla="*/ 2147483647 h 23"/>
              <a:gd name="T4" fmla="*/ 2147483647 w 21"/>
              <a:gd name="T5" fmla="*/ 2147483647 h 23"/>
              <a:gd name="T6" fmla="*/ 2147483647 w 21"/>
              <a:gd name="T7" fmla="*/ 2147483647 h 23"/>
              <a:gd name="T8" fmla="*/ 2147483647 w 21"/>
              <a:gd name="T9" fmla="*/ 2147483647 h 23"/>
              <a:gd name="T10" fmla="*/ 2147483647 w 21"/>
              <a:gd name="T11" fmla="*/ 2147483647 h 23"/>
              <a:gd name="T12" fmla="*/ 2147483647 w 21"/>
              <a:gd name="T13" fmla="*/ 2147483647 h 23"/>
              <a:gd name="T14" fmla="*/ 2147483647 w 21"/>
              <a:gd name="T15" fmla="*/ 2147483647 h 23"/>
              <a:gd name="T16" fmla="*/ 0 w 21"/>
              <a:gd name="T17" fmla="*/ 2147483647 h 23"/>
              <a:gd name="T18" fmla="*/ 2147483647 w 21"/>
              <a:gd name="T19" fmla="*/ 2147483647 h 23"/>
              <a:gd name="T20" fmla="*/ 2147483647 w 21"/>
              <a:gd name="T21" fmla="*/ 2147483647 h 23"/>
              <a:gd name="T22" fmla="*/ 2147483647 w 21"/>
              <a:gd name="T23" fmla="*/ 2147483647 h 23"/>
              <a:gd name="T24" fmla="*/ 2147483647 w 21"/>
              <a:gd name="T25" fmla="*/ 0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23">
                <a:moveTo>
                  <a:pt x="21" y="0"/>
                </a:moveTo>
                <a:lnTo>
                  <a:pt x="21" y="8"/>
                </a:lnTo>
                <a:lnTo>
                  <a:pt x="18" y="15"/>
                </a:lnTo>
                <a:lnTo>
                  <a:pt x="15" y="20"/>
                </a:lnTo>
                <a:lnTo>
                  <a:pt x="8" y="23"/>
                </a:lnTo>
                <a:lnTo>
                  <a:pt x="6" y="23"/>
                </a:lnTo>
                <a:lnTo>
                  <a:pt x="4" y="21"/>
                </a:lnTo>
                <a:lnTo>
                  <a:pt x="2" y="20"/>
                </a:lnTo>
                <a:lnTo>
                  <a:pt x="0" y="19"/>
                </a:lnTo>
                <a:lnTo>
                  <a:pt x="6" y="16"/>
                </a:lnTo>
                <a:lnTo>
                  <a:pt x="10" y="10"/>
                </a:lnTo>
                <a:lnTo>
                  <a:pt x="16" y="4"/>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4" name="Freeform 46">
            <a:extLst>
              <a:ext uri="{FF2B5EF4-FFF2-40B4-BE49-F238E27FC236}">
                <a16:creationId xmlns:a16="http://schemas.microsoft.com/office/drawing/2014/main" id="{CBB48392-0E85-472C-8023-5E0E2A05BB8C}"/>
              </a:ext>
            </a:extLst>
          </p:cNvPr>
          <p:cNvSpPr>
            <a:spLocks/>
          </p:cNvSpPr>
          <p:nvPr/>
        </p:nvSpPr>
        <p:spPr bwMode="auto">
          <a:xfrm>
            <a:off x="8215313" y="1778000"/>
            <a:ext cx="57150" cy="6350"/>
          </a:xfrm>
          <a:custGeom>
            <a:avLst/>
            <a:gdLst>
              <a:gd name="T0" fmla="*/ 2147483647 w 73"/>
              <a:gd name="T1" fmla="*/ 2147483647 h 9"/>
              <a:gd name="T2" fmla="*/ 2147483647 w 73"/>
              <a:gd name="T3" fmla="*/ 2147483647 h 9"/>
              <a:gd name="T4" fmla="*/ 2147483647 w 73"/>
              <a:gd name="T5" fmla="*/ 2147483647 h 9"/>
              <a:gd name="T6" fmla="*/ 2147483647 w 73"/>
              <a:gd name="T7" fmla="*/ 2147483647 h 9"/>
              <a:gd name="T8" fmla="*/ 2147483647 w 73"/>
              <a:gd name="T9" fmla="*/ 2147483647 h 9"/>
              <a:gd name="T10" fmla="*/ 2147483647 w 73"/>
              <a:gd name="T11" fmla="*/ 2147483647 h 9"/>
              <a:gd name="T12" fmla="*/ 2147483647 w 73"/>
              <a:gd name="T13" fmla="*/ 2147483647 h 9"/>
              <a:gd name="T14" fmla="*/ 2147483647 w 73"/>
              <a:gd name="T15" fmla="*/ 2147483647 h 9"/>
              <a:gd name="T16" fmla="*/ 0 w 73"/>
              <a:gd name="T17" fmla="*/ 0 h 9"/>
              <a:gd name="T18" fmla="*/ 2147483647 w 73"/>
              <a:gd name="T19" fmla="*/ 0 h 9"/>
              <a:gd name="T20" fmla="*/ 2147483647 w 73"/>
              <a:gd name="T21" fmla="*/ 2147483647 h 9"/>
              <a:gd name="T22" fmla="*/ 2147483647 w 73"/>
              <a:gd name="T23" fmla="*/ 2147483647 h 9"/>
              <a:gd name="T24" fmla="*/ 2147483647 w 73"/>
              <a:gd name="T25" fmla="*/ 2147483647 h 9"/>
              <a:gd name="T26" fmla="*/ 2147483647 w 73"/>
              <a:gd name="T27" fmla="*/ 2147483647 h 9"/>
              <a:gd name="T28" fmla="*/ 2147483647 w 73"/>
              <a:gd name="T29" fmla="*/ 2147483647 h 9"/>
              <a:gd name="T30" fmla="*/ 2147483647 w 73"/>
              <a:gd name="T31" fmla="*/ 2147483647 h 9"/>
              <a:gd name="T32" fmla="*/ 2147483647 w 73"/>
              <a:gd name="T33" fmla="*/ 2147483647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73" h="9">
                <a:moveTo>
                  <a:pt x="73" y="2"/>
                </a:moveTo>
                <a:lnTo>
                  <a:pt x="63" y="7"/>
                </a:lnTo>
                <a:lnTo>
                  <a:pt x="55" y="9"/>
                </a:lnTo>
                <a:lnTo>
                  <a:pt x="46" y="9"/>
                </a:lnTo>
                <a:lnTo>
                  <a:pt x="37" y="9"/>
                </a:lnTo>
                <a:lnTo>
                  <a:pt x="27" y="7"/>
                </a:lnTo>
                <a:lnTo>
                  <a:pt x="17" y="5"/>
                </a:lnTo>
                <a:lnTo>
                  <a:pt x="9" y="2"/>
                </a:lnTo>
                <a:lnTo>
                  <a:pt x="0" y="0"/>
                </a:lnTo>
                <a:lnTo>
                  <a:pt x="9" y="0"/>
                </a:lnTo>
                <a:lnTo>
                  <a:pt x="19" y="1"/>
                </a:lnTo>
                <a:lnTo>
                  <a:pt x="27" y="1"/>
                </a:lnTo>
                <a:lnTo>
                  <a:pt x="36" y="1"/>
                </a:lnTo>
                <a:lnTo>
                  <a:pt x="45" y="2"/>
                </a:lnTo>
                <a:lnTo>
                  <a:pt x="54" y="2"/>
                </a:lnTo>
                <a:lnTo>
                  <a:pt x="63" y="2"/>
                </a:lnTo>
                <a:lnTo>
                  <a:pt x="73" y="2"/>
                </a:lnTo>
                <a:close/>
              </a:path>
            </a:pathLst>
          </a:custGeom>
          <a:solidFill>
            <a:srgbClr val="59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5" name="Freeform 47">
            <a:extLst>
              <a:ext uri="{FF2B5EF4-FFF2-40B4-BE49-F238E27FC236}">
                <a16:creationId xmlns:a16="http://schemas.microsoft.com/office/drawing/2014/main" id="{995DC991-0643-410C-939B-0E54F6EB63A4}"/>
              </a:ext>
            </a:extLst>
          </p:cNvPr>
          <p:cNvSpPr>
            <a:spLocks/>
          </p:cNvSpPr>
          <p:nvPr/>
        </p:nvSpPr>
        <p:spPr bwMode="auto">
          <a:xfrm>
            <a:off x="8540750" y="1787525"/>
            <a:ext cx="120650" cy="26988"/>
          </a:xfrm>
          <a:custGeom>
            <a:avLst/>
            <a:gdLst>
              <a:gd name="T0" fmla="*/ 2147483647 w 152"/>
              <a:gd name="T1" fmla="*/ 0 h 33"/>
              <a:gd name="T2" fmla="*/ 2147483647 w 152"/>
              <a:gd name="T3" fmla="*/ 2147483647 h 33"/>
              <a:gd name="T4" fmla="*/ 2147483647 w 152"/>
              <a:gd name="T5" fmla="*/ 2147483647 h 33"/>
              <a:gd name="T6" fmla="*/ 2147483647 w 152"/>
              <a:gd name="T7" fmla="*/ 2147483647 h 33"/>
              <a:gd name="T8" fmla="*/ 2147483647 w 152"/>
              <a:gd name="T9" fmla="*/ 2147483647 h 33"/>
              <a:gd name="T10" fmla="*/ 0 w 152"/>
              <a:gd name="T11" fmla="*/ 2147483647 h 33"/>
              <a:gd name="T12" fmla="*/ 2147483647 w 152"/>
              <a:gd name="T13" fmla="*/ 2147483647 h 33"/>
              <a:gd name="T14" fmla="*/ 2147483647 w 152"/>
              <a:gd name="T15" fmla="*/ 2147483647 h 33"/>
              <a:gd name="T16" fmla="*/ 2147483647 w 152"/>
              <a:gd name="T17" fmla="*/ 2147483647 h 33"/>
              <a:gd name="T18" fmla="*/ 2147483647 w 152"/>
              <a:gd name="T19" fmla="*/ 2147483647 h 33"/>
              <a:gd name="T20" fmla="*/ 2147483647 w 152"/>
              <a:gd name="T21" fmla="*/ 2147483647 h 33"/>
              <a:gd name="T22" fmla="*/ 2147483647 w 152"/>
              <a:gd name="T23" fmla="*/ 2147483647 h 33"/>
              <a:gd name="T24" fmla="*/ 2147483647 w 152"/>
              <a:gd name="T25" fmla="*/ 2147483647 h 33"/>
              <a:gd name="T26" fmla="*/ 2147483647 w 152"/>
              <a:gd name="T27" fmla="*/ 0 h 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2" h="33">
                <a:moveTo>
                  <a:pt x="151" y="0"/>
                </a:moveTo>
                <a:lnTo>
                  <a:pt x="151" y="8"/>
                </a:lnTo>
                <a:lnTo>
                  <a:pt x="152" y="17"/>
                </a:lnTo>
                <a:lnTo>
                  <a:pt x="152" y="25"/>
                </a:lnTo>
                <a:lnTo>
                  <a:pt x="152" y="33"/>
                </a:lnTo>
                <a:lnTo>
                  <a:pt x="0" y="33"/>
                </a:lnTo>
                <a:lnTo>
                  <a:pt x="19" y="30"/>
                </a:lnTo>
                <a:lnTo>
                  <a:pt x="38" y="26"/>
                </a:lnTo>
                <a:lnTo>
                  <a:pt x="57" y="23"/>
                </a:lnTo>
                <a:lnTo>
                  <a:pt x="76" y="19"/>
                </a:lnTo>
                <a:lnTo>
                  <a:pt x="95" y="15"/>
                </a:lnTo>
                <a:lnTo>
                  <a:pt x="114" y="10"/>
                </a:lnTo>
                <a:lnTo>
                  <a:pt x="133" y="6"/>
                </a:lnTo>
                <a:lnTo>
                  <a:pt x="151" y="0"/>
                </a:lnTo>
                <a:close/>
              </a:path>
            </a:pathLst>
          </a:custGeom>
          <a:solidFill>
            <a:srgbClr val="7272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6" name="Freeform 48">
            <a:extLst>
              <a:ext uri="{FF2B5EF4-FFF2-40B4-BE49-F238E27FC236}">
                <a16:creationId xmlns:a16="http://schemas.microsoft.com/office/drawing/2014/main" id="{E6F21A2E-DC11-453C-A9BE-8EC89450111E}"/>
              </a:ext>
            </a:extLst>
          </p:cNvPr>
          <p:cNvSpPr>
            <a:spLocks/>
          </p:cNvSpPr>
          <p:nvPr/>
        </p:nvSpPr>
        <p:spPr bwMode="auto">
          <a:xfrm>
            <a:off x="8145463" y="1790700"/>
            <a:ext cx="63500" cy="26988"/>
          </a:xfrm>
          <a:custGeom>
            <a:avLst/>
            <a:gdLst>
              <a:gd name="T0" fmla="*/ 2147483647 w 78"/>
              <a:gd name="T1" fmla="*/ 2147483647 h 35"/>
              <a:gd name="T2" fmla="*/ 2147483647 w 78"/>
              <a:gd name="T3" fmla="*/ 2147483647 h 35"/>
              <a:gd name="T4" fmla="*/ 2147483647 w 78"/>
              <a:gd name="T5" fmla="*/ 2147483647 h 35"/>
              <a:gd name="T6" fmla="*/ 2147483647 w 78"/>
              <a:gd name="T7" fmla="*/ 2147483647 h 35"/>
              <a:gd name="T8" fmla="*/ 2147483647 w 78"/>
              <a:gd name="T9" fmla="*/ 2147483647 h 35"/>
              <a:gd name="T10" fmla="*/ 2147483647 w 78"/>
              <a:gd name="T11" fmla="*/ 2147483647 h 35"/>
              <a:gd name="T12" fmla="*/ 2147483647 w 78"/>
              <a:gd name="T13" fmla="*/ 2147483647 h 35"/>
              <a:gd name="T14" fmla="*/ 2147483647 w 78"/>
              <a:gd name="T15" fmla="*/ 2147483647 h 35"/>
              <a:gd name="T16" fmla="*/ 2147483647 w 78"/>
              <a:gd name="T17" fmla="*/ 2147483647 h 35"/>
              <a:gd name="T18" fmla="*/ 0 w 78"/>
              <a:gd name="T19" fmla="*/ 2147483647 h 35"/>
              <a:gd name="T20" fmla="*/ 2147483647 w 78"/>
              <a:gd name="T21" fmla="*/ 0 h 35"/>
              <a:gd name="T22" fmla="*/ 2147483647 w 78"/>
              <a:gd name="T23" fmla="*/ 0 h 35"/>
              <a:gd name="T24" fmla="*/ 2147483647 w 78"/>
              <a:gd name="T25" fmla="*/ 2147483647 h 35"/>
              <a:gd name="T26" fmla="*/ 2147483647 w 78"/>
              <a:gd name="T27" fmla="*/ 2147483647 h 35"/>
              <a:gd name="T28" fmla="*/ 2147483647 w 78"/>
              <a:gd name="T29" fmla="*/ 2147483647 h 35"/>
              <a:gd name="T30" fmla="*/ 2147483647 w 78"/>
              <a:gd name="T31" fmla="*/ 2147483647 h 35"/>
              <a:gd name="T32" fmla="*/ 2147483647 w 78"/>
              <a:gd name="T33" fmla="*/ 2147483647 h 35"/>
              <a:gd name="T34" fmla="*/ 2147483647 w 78"/>
              <a:gd name="T35" fmla="*/ 2147483647 h 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78" h="35">
                <a:moveTo>
                  <a:pt x="78" y="10"/>
                </a:moveTo>
                <a:lnTo>
                  <a:pt x="71" y="11"/>
                </a:lnTo>
                <a:lnTo>
                  <a:pt x="64" y="13"/>
                </a:lnTo>
                <a:lnTo>
                  <a:pt x="58" y="17"/>
                </a:lnTo>
                <a:lnTo>
                  <a:pt x="53" y="20"/>
                </a:lnTo>
                <a:lnTo>
                  <a:pt x="47" y="23"/>
                </a:lnTo>
                <a:lnTo>
                  <a:pt x="41" y="27"/>
                </a:lnTo>
                <a:lnTo>
                  <a:pt x="35" y="32"/>
                </a:lnTo>
                <a:lnTo>
                  <a:pt x="30" y="35"/>
                </a:lnTo>
                <a:lnTo>
                  <a:pt x="0" y="2"/>
                </a:lnTo>
                <a:lnTo>
                  <a:pt x="11" y="0"/>
                </a:lnTo>
                <a:lnTo>
                  <a:pt x="22" y="0"/>
                </a:lnTo>
                <a:lnTo>
                  <a:pt x="32" y="2"/>
                </a:lnTo>
                <a:lnTo>
                  <a:pt x="42" y="4"/>
                </a:lnTo>
                <a:lnTo>
                  <a:pt x="52" y="6"/>
                </a:lnTo>
                <a:lnTo>
                  <a:pt x="61" y="7"/>
                </a:lnTo>
                <a:lnTo>
                  <a:pt x="70" y="10"/>
                </a:lnTo>
                <a:lnTo>
                  <a:pt x="78" y="10"/>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7" name="Freeform 49">
            <a:extLst>
              <a:ext uri="{FF2B5EF4-FFF2-40B4-BE49-F238E27FC236}">
                <a16:creationId xmlns:a16="http://schemas.microsoft.com/office/drawing/2014/main" id="{CBBBBB07-8748-4982-9099-1F4C5EB1EEE7}"/>
              </a:ext>
            </a:extLst>
          </p:cNvPr>
          <p:cNvSpPr>
            <a:spLocks/>
          </p:cNvSpPr>
          <p:nvPr/>
        </p:nvSpPr>
        <p:spPr bwMode="auto">
          <a:xfrm>
            <a:off x="7896225" y="1812925"/>
            <a:ext cx="703263" cy="301625"/>
          </a:xfrm>
          <a:custGeom>
            <a:avLst/>
            <a:gdLst>
              <a:gd name="T0" fmla="*/ 2147483647 w 886"/>
              <a:gd name="T1" fmla="*/ 2147483647 h 380"/>
              <a:gd name="T2" fmla="*/ 2147483647 w 886"/>
              <a:gd name="T3" fmla="*/ 2147483647 h 380"/>
              <a:gd name="T4" fmla="*/ 2147483647 w 886"/>
              <a:gd name="T5" fmla="*/ 2147483647 h 380"/>
              <a:gd name="T6" fmla="*/ 2147483647 w 886"/>
              <a:gd name="T7" fmla="*/ 2147483647 h 380"/>
              <a:gd name="T8" fmla="*/ 2147483647 w 886"/>
              <a:gd name="T9" fmla="*/ 2147483647 h 380"/>
              <a:gd name="T10" fmla="*/ 2147483647 w 886"/>
              <a:gd name="T11" fmla="*/ 2147483647 h 380"/>
              <a:gd name="T12" fmla="*/ 2147483647 w 886"/>
              <a:gd name="T13" fmla="*/ 2147483647 h 380"/>
              <a:gd name="T14" fmla="*/ 2147483647 w 886"/>
              <a:gd name="T15" fmla="*/ 2147483647 h 380"/>
              <a:gd name="T16" fmla="*/ 2147483647 w 886"/>
              <a:gd name="T17" fmla="*/ 2147483647 h 380"/>
              <a:gd name="T18" fmla="*/ 2147483647 w 886"/>
              <a:gd name="T19" fmla="*/ 2147483647 h 380"/>
              <a:gd name="T20" fmla="*/ 2147483647 w 886"/>
              <a:gd name="T21" fmla="*/ 2147483647 h 380"/>
              <a:gd name="T22" fmla="*/ 2147483647 w 886"/>
              <a:gd name="T23" fmla="*/ 2147483647 h 380"/>
              <a:gd name="T24" fmla="*/ 2147483647 w 886"/>
              <a:gd name="T25" fmla="*/ 2147483647 h 380"/>
              <a:gd name="T26" fmla="*/ 2147483647 w 886"/>
              <a:gd name="T27" fmla="*/ 2147483647 h 380"/>
              <a:gd name="T28" fmla="*/ 2147483647 w 886"/>
              <a:gd name="T29" fmla="*/ 2147483647 h 380"/>
              <a:gd name="T30" fmla="*/ 2147483647 w 886"/>
              <a:gd name="T31" fmla="*/ 2147483647 h 380"/>
              <a:gd name="T32" fmla="*/ 2147483647 w 886"/>
              <a:gd name="T33" fmla="*/ 2147483647 h 380"/>
              <a:gd name="T34" fmla="*/ 2147483647 w 886"/>
              <a:gd name="T35" fmla="*/ 2147483647 h 380"/>
              <a:gd name="T36" fmla="*/ 2147483647 w 886"/>
              <a:gd name="T37" fmla="*/ 2147483647 h 380"/>
              <a:gd name="T38" fmla="*/ 2147483647 w 886"/>
              <a:gd name="T39" fmla="*/ 2147483647 h 380"/>
              <a:gd name="T40" fmla="*/ 2147483647 w 886"/>
              <a:gd name="T41" fmla="*/ 2147483647 h 380"/>
              <a:gd name="T42" fmla="*/ 2147483647 w 886"/>
              <a:gd name="T43" fmla="*/ 2147483647 h 380"/>
              <a:gd name="T44" fmla="*/ 2147483647 w 886"/>
              <a:gd name="T45" fmla="*/ 2147483647 h 380"/>
              <a:gd name="T46" fmla="*/ 2147483647 w 886"/>
              <a:gd name="T47" fmla="*/ 2147483647 h 380"/>
              <a:gd name="T48" fmla="*/ 2147483647 w 886"/>
              <a:gd name="T49" fmla="*/ 2147483647 h 380"/>
              <a:gd name="T50" fmla="*/ 2147483647 w 886"/>
              <a:gd name="T51" fmla="*/ 2147483647 h 380"/>
              <a:gd name="T52" fmla="*/ 2147483647 w 886"/>
              <a:gd name="T53" fmla="*/ 2147483647 h 380"/>
              <a:gd name="T54" fmla="*/ 2147483647 w 886"/>
              <a:gd name="T55" fmla="*/ 2147483647 h 380"/>
              <a:gd name="T56" fmla="*/ 2147483647 w 886"/>
              <a:gd name="T57" fmla="*/ 2147483647 h 380"/>
              <a:gd name="T58" fmla="*/ 2147483647 w 886"/>
              <a:gd name="T59" fmla="*/ 2147483647 h 380"/>
              <a:gd name="T60" fmla="*/ 2147483647 w 886"/>
              <a:gd name="T61" fmla="*/ 2147483647 h 380"/>
              <a:gd name="T62" fmla="*/ 2147483647 w 886"/>
              <a:gd name="T63" fmla="*/ 2147483647 h 380"/>
              <a:gd name="T64" fmla="*/ 2147483647 w 886"/>
              <a:gd name="T65" fmla="*/ 2147483647 h 380"/>
              <a:gd name="T66" fmla="*/ 2147483647 w 886"/>
              <a:gd name="T67" fmla="*/ 2147483647 h 380"/>
              <a:gd name="T68" fmla="*/ 2147483647 w 886"/>
              <a:gd name="T69" fmla="*/ 2147483647 h 380"/>
              <a:gd name="T70" fmla="*/ 2147483647 w 886"/>
              <a:gd name="T71" fmla="*/ 2147483647 h 380"/>
              <a:gd name="T72" fmla="*/ 2147483647 w 886"/>
              <a:gd name="T73" fmla="*/ 2147483647 h 380"/>
              <a:gd name="T74" fmla="*/ 2147483647 w 886"/>
              <a:gd name="T75" fmla="*/ 2147483647 h 380"/>
              <a:gd name="T76" fmla="*/ 2147483647 w 886"/>
              <a:gd name="T77" fmla="*/ 2147483647 h 380"/>
              <a:gd name="T78" fmla="*/ 2147483647 w 886"/>
              <a:gd name="T79" fmla="*/ 2147483647 h 380"/>
              <a:gd name="T80" fmla="*/ 2147483647 w 886"/>
              <a:gd name="T81" fmla="*/ 2147483647 h 380"/>
              <a:gd name="T82" fmla="*/ 2147483647 w 886"/>
              <a:gd name="T83" fmla="*/ 2147483647 h 380"/>
              <a:gd name="T84" fmla="*/ 2147483647 w 886"/>
              <a:gd name="T85" fmla="*/ 2147483647 h 380"/>
              <a:gd name="T86" fmla="*/ 2147483647 w 886"/>
              <a:gd name="T87" fmla="*/ 2147483647 h 380"/>
              <a:gd name="T88" fmla="*/ 2147483647 w 886"/>
              <a:gd name="T89" fmla="*/ 2147483647 h 380"/>
              <a:gd name="T90" fmla="*/ 2147483647 w 886"/>
              <a:gd name="T91" fmla="*/ 2147483647 h 380"/>
              <a:gd name="T92" fmla="*/ 2147483647 w 886"/>
              <a:gd name="T93" fmla="*/ 2147483647 h 380"/>
              <a:gd name="T94" fmla="*/ 2147483647 w 886"/>
              <a:gd name="T95" fmla="*/ 2147483647 h 380"/>
              <a:gd name="T96" fmla="*/ 2147483647 w 886"/>
              <a:gd name="T97" fmla="*/ 2147483647 h 380"/>
              <a:gd name="T98" fmla="*/ 2147483647 w 886"/>
              <a:gd name="T99" fmla="*/ 2147483647 h 380"/>
              <a:gd name="T100" fmla="*/ 2147483647 w 886"/>
              <a:gd name="T101" fmla="*/ 2147483647 h 380"/>
              <a:gd name="T102" fmla="*/ 2147483647 w 886"/>
              <a:gd name="T103" fmla="*/ 2147483647 h 380"/>
              <a:gd name="T104" fmla="*/ 2147483647 w 886"/>
              <a:gd name="T105" fmla="*/ 2147483647 h 380"/>
              <a:gd name="T106" fmla="*/ 2147483647 w 886"/>
              <a:gd name="T107" fmla="*/ 2147483647 h 380"/>
              <a:gd name="T108" fmla="*/ 2147483647 w 886"/>
              <a:gd name="T109" fmla="*/ 2147483647 h 380"/>
              <a:gd name="T110" fmla="*/ 2147483647 w 886"/>
              <a:gd name="T111" fmla="*/ 2147483647 h 380"/>
              <a:gd name="T112" fmla="*/ 2147483647 w 886"/>
              <a:gd name="T113" fmla="*/ 2147483647 h 3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86" h="380">
                <a:moveTo>
                  <a:pt x="296" y="57"/>
                </a:moveTo>
                <a:lnTo>
                  <a:pt x="296" y="63"/>
                </a:lnTo>
                <a:lnTo>
                  <a:pt x="295" y="70"/>
                </a:lnTo>
                <a:lnTo>
                  <a:pt x="294" y="77"/>
                </a:lnTo>
                <a:lnTo>
                  <a:pt x="294" y="83"/>
                </a:lnTo>
                <a:lnTo>
                  <a:pt x="289" y="86"/>
                </a:lnTo>
                <a:lnTo>
                  <a:pt x="284" y="90"/>
                </a:lnTo>
                <a:lnTo>
                  <a:pt x="278" y="93"/>
                </a:lnTo>
                <a:lnTo>
                  <a:pt x="272" y="97"/>
                </a:lnTo>
                <a:lnTo>
                  <a:pt x="266" y="100"/>
                </a:lnTo>
                <a:lnTo>
                  <a:pt x="261" y="105"/>
                </a:lnTo>
                <a:lnTo>
                  <a:pt x="257" y="111"/>
                </a:lnTo>
                <a:lnTo>
                  <a:pt x="254" y="116"/>
                </a:lnTo>
                <a:lnTo>
                  <a:pt x="254" y="122"/>
                </a:lnTo>
                <a:lnTo>
                  <a:pt x="255" y="127"/>
                </a:lnTo>
                <a:lnTo>
                  <a:pt x="258" y="131"/>
                </a:lnTo>
                <a:lnTo>
                  <a:pt x="263" y="135"/>
                </a:lnTo>
                <a:lnTo>
                  <a:pt x="361" y="134"/>
                </a:lnTo>
                <a:lnTo>
                  <a:pt x="371" y="144"/>
                </a:lnTo>
                <a:lnTo>
                  <a:pt x="380" y="157"/>
                </a:lnTo>
                <a:lnTo>
                  <a:pt x="390" y="168"/>
                </a:lnTo>
                <a:lnTo>
                  <a:pt x="399" y="181"/>
                </a:lnTo>
                <a:lnTo>
                  <a:pt x="407" y="192"/>
                </a:lnTo>
                <a:lnTo>
                  <a:pt x="417" y="204"/>
                </a:lnTo>
                <a:lnTo>
                  <a:pt x="428" y="214"/>
                </a:lnTo>
                <a:lnTo>
                  <a:pt x="439" y="224"/>
                </a:lnTo>
                <a:lnTo>
                  <a:pt x="447" y="224"/>
                </a:lnTo>
                <a:lnTo>
                  <a:pt x="454" y="219"/>
                </a:lnTo>
                <a:lnTo>
                  <a:pt x="458" y="212"/>
                </a:lnTo>
                <a:lnTo>
                  <a:pt x="462" y="205"/>
                </a:lnTo>
                <a:lnTo>
                  <a:pt x="464" y="195"/>
                </a:lnTo>
                <a:lnTo>
                  <a:pt x="466" y="186"/>
                </a:lnTo>
                <a:lnTo>
                  <a:pt x="467" y="176"/>
                </a:lnTo>
                <a:lnTo>
                  <a:pt x="466" y="165"/>
                </a:lnTo>
                <a:lnTo>
                  <a:pt x="440" y="131"/>
                </a:lnTo>
                <a:lnTo>
                  <a:pt x="445" y="129"/>
                </a:lnTo>
                <a:lnTo>
                  <a:pt x="451" y="127"/>
                </a:lnTo>
                <a:lnTo>
                  <a:pt x="456" y="127"/>
                </a:lnTo>
                <a:lnTo>
                  <a:pt x="463" y="127"/>
                </a:lnTo>
                <a:lnTo>
                  <a:pt x="468" y="130"/>
                </a:lnTo>
                <a:lnTo>
                  <a:pt x="473" y="136"/>
                </a:lnTo>
                <a:lnTo>
                  <a:pt x="477" y="141"/>
                </a:lnTo>
                <a:lnTo>
                  <a:pt x="483" y="145"/>
                </a:lnTo>
                <a:lnTo>
                  <a:pt x="487" y="150"/>
                </a:lnTo>
                <a:lnTo>
                  <a:pt x="492" y="153"/>
                </a:lnTo>
                <a:lnTo>
                  <a:pt x="498" y="154"/>
                </a:lnTo>
                <a:lnTo>
                  <a:pt x="505" y="154"/>
                </a:lnTo>
                <a:lnTo>
                  <a:pt x="512" y="148"/>
                </a:lnTo>
                <a:lnTo>
                  <a:pt x="515" y="139"/>
                </a:lnTo>
                <a:lnTo>
                  <a:pt x="516" y="131"/>
                </a:lnTo>
                <a:lnTo>
                  <a:pt x="520" y="122"/>
                </a:lnTo>
                <a:lnTo>
                  <a:pt x="530" y="120"/>
                </a:lnTo>
                <a:lnTo>
                  <a:pt x="540" y="119"/>
                </a:lnTo>
                <a:lnTo>
                  <a:pt x="550" y="119"/>
                </a:lnTo>
                <a:lnTo>
                  <a:pt x="560" y="119"/>
                </a:lnTo>
                <a:lnTo>
                  <a:pt x="570" y="119"/>
                </a:lnTo>
                <a:lnTo>
                  <a:pt x="580" y="118"/>
                </a:lnTo>
                <a:lnTo>
                  <a:pt x="589" y="114"/>
                </a:lnTo>
                <a:lnTo>
                  <a:pt x="597" y="109"/>
                </a:lnTo>
                <a:lnTo>
                  <a:pt x="595" y="98"/>
                </a:lnTo>
                <a:lnTo>
                  <a:pt x="590" y="86"/>
                </a:lnTo>
                <a:lnTo>
                  <a:pt x="583" y="77"/>
                </a:lnTo>
                <a:lnTo>
                  <a:pt x="574" y="68"/>
                </a:lnTo>
                <a:lnTo>
                  <a:pt x="565" y="59"/>
                </a:lnTo>
                <a:lnTo>
                  <a:pt x="554" y="52"/>
                </a:lnTo>
                <a:lnTo>
                  <a:pt x="544" y="44"/>
                </a:lnTo>
                <a:lnTo>
                  <a:pt x="534" y="37"/>
                </a:lnTo>
                <a:lnTo>
                  <a:pt x="516" y="28"/>
                </a:lnTo>
                <a:lnTo>
                  <a:pt x="519" y="17"/>
                </a:lnTo>
                <a:lnTo>
                  <a:pt x="522" y="12"/>
                </a:lnTo>
                <a:lnTo>
                  <a:pt x="527" y="9"/>
                </a:lnTo>
                <a:lnTo>
                  <a:pt x="532" y="9"/>
                </a:lnTo>
                <a:lnTo>
                  <a:pt x="538" y="12"/>
                </a:lnTo>
                <a:lnTo>
                  <a:pt x="544" y="15"/>
                </a:lnTo>
                <a:lnTo>
                  <a:pt x="551" y="17"/>
                </a:lnTo>
                <a:lnTo>
                  <a:pt x="557" y="18"/>
                </a:lnTo>
                <a:lnTo>
                  <a:pt x="578" y="25"/>
                </a:lnTo>
                <a:lnTo>
                  <a:pt x="599" y="35"/>
                </a:lnTo>
                <a:lnTo>
                  <a:pt x="620" y="45"/>
                </a:lnTo>
                <a:lnTo>
                  <a:pt x="641" y="55"/>
                </a:lnTo>
                <a:lnTo>
                  <a:pt x="660" y="68"/>
                </a:lnTo>
                <a:lnTo>
                  <a:pt x="680" y="81"/>
                </a:lnTo>
                <a:lnTo>
                  <a:pt x="699" y="93"/>
                </a:lnTo>
                <a:lnTo>
                  <a:pt x="719" y="106"/>
                </a:lnTo>
                <a:lnTo>
                  <a:pt x="705" y="105"/>
                </a:lnTo>
                <a:lnTo>
                  <a:pt x="691" y="105"/>
                </a:lnTo>
                <a:lnTo>
                  <a:pt x="678" y="106"/>
                </a:lnTo>
                <a:lnTo>
                  <a:pt x="664" y="108"/>
                </a:lnTo>
                <a:lnTo>
                  <a:pt x="651" y="111"/>
                </a:lnTo>
                <a:lnTo>
                  <a:pt x="638" y="114"/>
                </a:lnTo>
                <a:lnTo>
                  <a:pt x="625" y="119"/>
                </a:lnTo>
                <a:lnTo>
                  <a:pt x="613" y="123"/>
                </a:lnTo>
                <a:lnTo>
                  <a:pt x="600" y="129"/>
                </a:lnTo>
                <a:lnTo>
                  <a:pt x="589" y="136"/>
                </a:lnTo>
                <a:lnTo>
                  <a:pt x="577" y="144"/>
                </a:lnTo>
                <a:lnTo>
                  <a:pt x="567" y="153"/>
                </a:lnTo>
                <a:lnTo>
                  <a:pt x="558" y="162"/>
                </a:lnTo>
                <a:lnTo>
                  <a:pt x="547" y="173"/>
                </a:lnTo>
                <a:lnTo>
                  <a:pt x="539" y="184"/>
                </a:lnTo>
                <a:lnTo>
                  <a:pt x="531" y="197"/>
                </a:lnTo>
                <a:lnTo>
                  <a:pt x="522" y="213"/>
                </a:lnTo>
                <a:lnTo>
                  <a:pt x="514" y="230"/>
                </a:lnTo>
                <a:lnTo>
                  <a:pt x="512" y="249"/>
                </a:lnTo>
                <a:lnTo>
                  <a:pt x="514" y="268"/>
                </a:lnTo>
                <a:lnTo>
                  <a:pt x="517" y="268"/>
                </a:lnTo>
                <a:lnTo>
                  <a:pt x="524" y="245"/>
                </a:lnTo>
                <a:lnTo>
                  <a:pt x="536" y="225"/>
                </a:lnTo>
                <a:lnTo>
                  <a:pt x="550" y="206"/>
                </a:lnTo>
                <a:lnTo>
                  <a:pt x="567" y="189"/>
                </a:lnTo>
                <a:lnTo>
                  <a:pt x="585" y="174"/>
                </a:lnTo>
                <a:lnTo>
                  <a:pt x="606" y="161"/>
                </a:lnTo>
                <a:lnTo>
                  <a:pt x="627" y="151"/>
                </a:lnTo>
                <a:lnTo>
                  <a:pt x="649" y="143"/>
                </a:lnTo>
                <a:lnTo>
                  <a:pt x="669" y="136"/>
                </a:lnTo>
                <a:lnTo>
                  <a:pt x="691" y="133"/>
                </a:lnTo>
                <a:lnTo>
                  <a:pt x="713" y="133"/>
                </a:lnTo>
                <a:lnTo>
                  <a:pt x="734" y="135"/>
                </a:lnTo>
                <a:lnTo>
                  <a:pt x="756" y="138"/>
                </a:lnTo>
                <a:lnTo>
                  <a:pt x="777" y="145"/>
                </a:lnTo>
                <a:lnTo>
                  <a:pt x="796" y="152"/>
                </a:lnTo>
                <a:lnTo>
                  <a:pt x="816" y="161"/>
                </a:lnTo>
                <a:lnTo>
                  <a:pt x="824" y="162"/>
                </a:lnTo>
                <a:lnTo>
                  <a:pt x="833" y="164"/>
                </a:lnTo>
                <a:lnTo>
                  <a:pt x="841" y="166"/>
                </a:lnTo>
                <a:lnTo>
                  <a:pt x="849" y="167"/>
                </a:lnTo>
                <a:lnTo>
                  <a:pt x="858" y="168"/>
                </a:lnTo>
                <a:lnTo>
                  <a:pt x="866" y="168"/>
                </a:lnTo>
                <a:lnTo>
                  <a:pt x="875" y="167"/>
                </a:lnTo>
                <a:lnTo>
                  <a:pt x="883" y="165"/>
                </a:lnTo>
                <a:lnTo>
                  <a:pt x="886" y="173"/>
                </a:lnTo>
                <a:lnTo>
                  <a:pt x="885" y="179"/>
                </a:lnTo>
                <a:lnTo>
                  <a:pt x="881" y="184"/>
                </a:lnTo>
                <a:lnTo>
                  <a:pt x="875" y="189"/>
                </a:lnTo>
                <a:lnTo>
                  <a:pt x="868" y="194"/>
                </a:lnTo>
                <a:lnTo>
                  <a:pt x="860" y="198"/>
                </a:lnTo>
                <a:lnTo>
                  <a:pt x="854" y="204"/>
                </a:lnTo>
                <a:lnTo>
                  <a:pt x="849" y="211"/>
                </a:lnTo>
                <a:lnTo>
                  <a:pt x="840" y="225"/>
                </a:lnTo>
                <a:lnTo>
                  <a:pt x="834" y="240"/>
                </a:lnTo>
                <a:lnTo>
                  <a:pt x="828" y="255"/>
                </a:lnTo>
                <a:lnTo>
                  <a:pt x="824" y="271"/>
                </a:lnTo>
                <a:lnTo>
                  <a:pt x="818" y="286"/>
                </a:lnTo>
                <a:lnTo>
                  <a:pt x="812" y="301"/>
                </a:lnTo>
                <a:lnTo>
                  <a:pt x="804" y="315"/>
                </a:lnTo>
                <a:lnTo>
                  <a:pt x="794" y="327"/>
                </a:lnTo>
                <a:lnTo>
                  <a:pt x="788" y="323"/>
                </a:lnTo>
                <a:lnTo>
                  <a:pt x="784" y="317"/>
                </a:lnTo>
                <a:lnTo>
                  <a:pt x="779" y="311"/>
                </a:lnTo>
                <a:lnTo>
                  <a:pt x="774" y="305"/>
                </a:lnTo>
                <a:lnTo>
                  <a:pt x="769" y="301"/>
                </a:lnTo>
                <a:lnTo>
                  <a:pt x="763" y="298"/>
                </a:lnTo>
                <a:lnTo>
                  <a:pt x="756" y="298"/>
                </a:lnTo>
                <a:lnTo>
                  <a:pt x="748" y="302"/>
                </a:lnTo>
                <a:lnTo>
                  <a:pt x="739" y="306"/>
                </a:lnTo>
                <a:lnTo>
                  <a:pt x="729" y="311"/>
                </a:lnTo>
                <a:lnTo>
                  <a:pt x="720" y="317"/>
                </a:lnTo>
                <a:lnTo>
                  <a:pt x="712" y="323"/>
                </a:lnTo>
                <a:lnTo>
                  <a:pt x="704" y="328"/>
                </a:lnTo>
                <a:lnTo>
                  <a:pt x="695" y="334"/>
                </a:lnTo>
                <a:lnTo>
                  <a:pt x="687" y="341"/>
                </a:lnTo>
                <a:lnTo>
                  <a:pt x="679" y="347"/>
                </a:lnTo>
                <a:lnTo>
                  <a:pt x="672" y="343"/>
                </a:lnTo>
                <a:lnTo>
                  <a:pt x="664" y="343"/>
                </a:lnTo>
                <a:lnTo>
                  <a:pt x="656" y="344"/>
                </a:lnTo>
                <a:lnTo>
                  <a:pt x="649" y="346"/>
                </a:lnTo>
                <a:lnTo>
                  <a:pt x="641" y="348"/>
                </a:lnTo>
                <a:lnTo>
                  <a:pt x="634" y="347"/>
                </a:lnTo>
                <a:lnTo>
                  <a:pt x="627" y="344"/>
                </a:lnTo>
                <a:lnTo>
                  <a:pt x="620" y="338"/>
                </a:lnTo>
                <a:lnTo>
                  <a:pt x="607" y="336"/>
                </a:lnTo>
                <a:lnTo>
                  <a:pt x="596" y="338"/>
                </a:lnTo>
                <a:lnTo>
                  <a:pt x="585" y="342"/>
                </a:lnTo>
                <a:lnTo>
                  <a:pt x="576" y="348"/>
                </a:lnTo>
                <a:lnTo>
                  <a:pt x="567" y="355"/>
                </a:lnTo>
                <a:lnTo>
                  <a:pt x="559" y="363"/>
                </a:lnTo>
                <a:lnTo>
                  <a:pt x="552" y="372"/>
                </a:lnTo>
                <a:lnTo>
                  <a:pt x="545" y="380"/>
                </a:lnTo>
                <a:lnTo>
                  <a:pt x="545" y="372"/>
                </a:lnTo>
                <a:lnTo>
                  <a:pt x="542" y="364"/>
                </a:lnTo>
                <a:lnTo>
                  <a:pt x="536" y="358"/>
                </a:lnTo>
                <a:lnTo>
                  <a:pt x="529" y="354"/>
                </a:lnTo>
                <a:lnTo>
                  <a:pt x="523" y="353"/>
                </a:lnTo>
                <a:lnTo>
                  <a:pt x="517" y="351"/>
                </a:lnTo>
                <a:lnTo>
                  <a:pt x="512" y="353"/>
                </a:lnTo>
                <a:lnTo>
                  <a:pt x="506" y="354"/>
                </a:lnTo>
                <a:lnTo>
                  <a:pt x="500" y="355"/>
                </a:lnTo>
                <a:lnTo>
                  <a:pt x="496" y="358"/>
                </a:lnTo>
                <a:lnTo>
                  <a:pt x="491" y="362"/>
                </a:lnTo>
                <a:lnTo>
                  <a:pt x="487" y="365"/>
                </a:lnTo>
                <a:lnTo>
                  <a:pt x="485" y="369"/>
                </a:lnTo>
                <a:lnTo>
                  <a:pt x="483" y="372"/>
                </a:lnTo>
                <a:lnTo>
                  <a:pt x="481" y="377"/>
                </a:lnTo>
                <a:lnTo>
                  <a:pt x="478" y="380"/>
                </a:lnTo>
                <a:lnTo>
                  <a:pt x="474" y="377"/>
                </a:lnTo>
                <a:lnTo>
                  <a:pt x="470" y="373"/>
                </a:lnTo>
                <a:lnTo>
                  <a:pt x="466" y="370"/>
                </a:lnTo>
                <a:lnTo>
                  <a:pt x="461" y="366"/>
                </a:lnTo>
                <a:lnTo>
                  <a:pt x="455" y="365"/>
                </a:lnTo>
                <a:lnTo>
                  <a:pt x="451" y="364"/>
                </a:lnTo>
                <a:lnTo>
                  <a:pt x="445" y="363"/>
                </a:lnTo>
                <a:lnTo>
                  <a:pt x="440" y="364"/>
                </a:lnTo>
                <a:lnTo>
                  <a:pt x="432" y="369"/>
                </a:lnTo>
                <a:lnTo>
                  <a:pt x="425" y="364"/>
                </a:lnTo>
                <a:lnTo>
                  <a:pt x="420" y="357"/>
                </a:lnTo>
                <a:lnTo>
                  <a:pt x="411" y="354"/>
                </a:lnTo>
                <a:lnTo>
                  <a:pt x="398" y="349"/>
                </a:lnTo>
                <a:lnTo>
                  <a:pt x="384" y="346"/>
                </a:lnTo>
                <a:lnTo>
                  <a:pt x="369" y="343"/>
                </a:lnTo>
                <a:lnTo>
                  <a:pt x="354" y="342"/>
                </a:lnTo>
                <a:lnTo>
                  <a:pt x="340" y="344"/>
                </a:lnTo>
                <a:lnTo>
                  <a:pt x="325" y="348"/>
                </a:lnTo>
                <a:lnTo>
                  <a:pt x="312" y="355"/>
                </a:lnTo>
                <a:lnTo>
                  <a:pt x="300" y="363"/>
                </a:lnTo>
                <a:lnTo>
                  <a:pt x="296" y="355"/>
                </a:lnTo>
                <a:lnTo>
                  <a:pt x="293" y="348"/>
                </a:lnTo>
                <a:lnTo>
                  <a:pt x="286" y="340"/>
                </a:lnTo>
                <a:lnTo>
                  <a:pt x="280" y="333"/>
                </a:lnTo>
                <a:lnTo>
                  <a:pt x="272" y="326"/>
                </a:lnTo>
                <a:lnTo>
                  <a:pt x="264" y="321"/>
                </a:lnTo>
                <a:lnTo>
                  <a:pt x="255" y="318"/>
                </a:lnTo>
                <a:lnTo>
                  <a:pt x="246" y="316"/>
                </a:lnTo>
                <a:lnTo>
                  <a:pt x="235" y="315"/>
                </a:lnTo>
                <a:lnTo>
                  <a:pt x="226" y="313"/>
                </a:lnTo>
                <a:lnTo>
                  <a:pt x="216" y="315"/>
                </a:lnTo>
                <a:lnTo>
                  <a:pt x="206" y="317"/>
                </a:lnTo>
                <a:lnTo>
                  <a:pt x="197" y="319"/>
                </a:lnTo>
                <a:lnTo>
                  <a:pt x="188" y="323"/>
                </a:lnTo>
                <a:lnTo>
                  <a:pt x="180" y="327"/>
                </a:lnTo>
                <a:lnTo>
                  <a:pt x="172" y="332"/>
                </a:lnTo>
                <a:lnTo>
                  <a:pt x="163" y="332"/>
                </a:lnTo>
                <a:lnTo>
                  <a:pt x="153" y="333"/>
                </a:lnTo>
                <a:lnTo>
                  <a:pt x="145" y="333"/>
                </a:lnTo>
                <a:lnTo>
                  <a:pt x="140" y="328"/>
                </a:lnTo>
                <a:lnTo>
                  <a:pt x="135" y="324"/>
                </a:lnTo>
                <a:lnTo>
                  <a:pt x="132" y="320"/>
                </a:lnTo>
                <a:lnTo>
                  <a:pt x="126" y="317"/>
                </a:lnTo>
                <a:lnTo>
                  <a:pt x="121" y="315"/>
                </a:lnTo>
                <a:lnTo>
                  <a:pt x="115" y="313"/>
                </a:lnTo>
                <a:lnTo>
                  <a:pt x="110" y="312"/>
                </a:lnTo>
                <a:lnTo>
                  <a:pt x="104" y="313"/>
                </a:lnTo>
                <a:lnTo>
                  <a:pt x="97" y="315"/>
                </a:lnTo>
                <a:lnTo>
                  <a:pt x="92" y="318"/>
                </a:lnTo>
                <a:lnTo>
                  <a:pt x="88" y="319"/>
                </a:lnTo>
                <a:lnTo>
                  <a:pt x="83" y="319"/>
                </a:lnTo>
                <a:lnTo>
                  <a:pt x="77" y="318"/>
                </a:lnTo>
                <a:lnTo>
                  <a:pt x="72" y="317"/>
                </a:lnTo>
                <a:lnTo>
                  <a:pt x="67" y="316"/>
                </a:lnTo>
                <a:lnTo>
                  <a:pt x="61" y="316"/>
                </a:lnTo>
                <a:lnTo>
                  <a:pt x="56" y="317"/>
                </a:lnTo>
                <a:lnTo>
                  <a:pt x="51" y="313"/>
                </a:lnTo>
                <a:lnTo>
                  <a:pt x="46" y="310"/>
                </a:lnTo>
                <a:lnTo>
                  <a:pt x="42" y="308"/>
                </a:lnTo>
                <a:lnTo>
                  <a:pt x="36" y="305"/>
                </a:lnTo>
                <a:lnTo>
                  <a:pt x="30" y="304"/>
                </a:lnTo>
                <a:lnTo>
                  <a:pt x="24" y="303"/>
                </a:lnTo>
                <a:lnTo>
                  <a:pt x="19" y="303"/>
                </a:lnTo>
                <a:lnTo>
                  <a:pt x="13" y="303"/>
                </a:lnTo>
                <a:lnTo>
                  <a:pt x="11" y="294"/>
                </a:lnTo>
                <a:lnTo>
                  <a:pt x="8" y="286"/>
                </a:lnTo>
                <a:lnTo>
                  <a:pt x="5" y="277"/>
                </a:lnTo>
                <a:lnTo>
                  <a:pt x="0" y="270"/>
                </a:lnTo>
                <a:lnTo>
                  <a:pt x="9" y="241"/>
                </a:lnTo>
                <a:lnTo>
                  <a:pt x="20" y="211"/>
                </a:lnTo>
                <a:lnTo>
                  <a:pt x="32" y="182"/>
                </a:lnTo>
                <a:lnTo>
                  <a:pt x="47" y="153"/>
                </a:lnTo>
                <a:lnTo>
                  <a:pt x="65" y="128"/>
                </a:lnTo>
                <a:lnTo>
                  <a:pt x="87" y="104"/>
                </a:lnTo>
                <a:lnTo>
                  <a:pt x="111" y="83"/>
                </a:lnTo>
                <a:lnTo>
                  <a:pt x="140" y="67"/>
                </a:lnTo>
                <a:lnTo>
                  <a:pt x="152" y="58"/>
                </a:lnTo>
                <a:lnTo>
                  <a:pt x="166" y="50"/>
                </a:lnTo>
                <a:lnTo>
                  <a:pt x="180" y="42"/>
                </a:lnTo>
                <a:lnTo>
                  <a:pt x="195" y="35"/>
                </a:lnTo>
                <a:lnTo>
                  <a:pt x="209" y="28"/>
                </a:lnTo>
                <a:lnTo>
                  <a:pt x="223" y="20"/>
                </a:lnTo>
                <a:lnTo>
                  <a:pt x="235" y="10"/>
                </a:lnTo>
                <a:lnTo>
                  <a:pt x="248" y="0"/>
                </a:lnTo>
                <a:lnTo>
                  <a:pt x="255" y="6"/>
                </a:lnTo>
                <a:lnTo>
                  <a:pt x="262" y="13"/>
                </a:lnTo>
                <a:lnTo>
                  <a:pt x="267" y="20"/>
                </a:lnTo>
                <a:lnTo>
                  <a:pt x="273" y="27"/>
                </a:lnTo>
                <a:lnTo>
                  <a:pt x="279" y="35"/>
                </a:lnTo>
                <a:lnTo>
                  <a:pt x="285" y="42"/>
                </a:lnTo>
                <a:lnTo>
                  <a:pt x="291" y="50"/>
                </a:lnTo>
                <a:lnTo>
                  <a:pt x="296" y="57"/>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8" name="Freeform 50">
            <a:extLst>
              <a:ext uri="{FF2B5EF4-FFF2-40B4-BE49-F238E27FC236}">
                <a16:creationId xmlns:a16="http://schemas.microsoft.com/office/drawing/2014/main" id="{F5075EF5-33C6-49B8-BD94-C8C56B20827E}"/>
              </a:ext>
            </a:extLst>
          </p:cNvPr>
          <p:cNvSpPr>
            <a:spLocks/>
          </p:cNvSpPr>
          <p:nvPr/>
        </p:nvSpPr>
        <p:spPr bwMode="auto">
          <a:xfrm>
            <a:off x="7531100" y="1830388"/>
            <a:ext cx="479425" cy="158750"/>
          </a:xfrm>
          <a:custGeom>
            <a:avLst/>
            <a:gdLst>
              <a:gd name="T0" fmla="*/ 2147483647 w 605"/>
              <a:gd name="T1" fmla="*/ 2147483647 h 199"/>
              <a:gd name="T2" fmla="*/ 2147483647 w 605"/>
              <a:gd name="T3" fmla="*/ 2147483647 h 199"/>
              <a:gd name="T4" fmla="*/ 2147483647 w 605"/>
              <a:gd name="T5" fmla="*/ 2147483647 h 199"/>
              <a:gd name="T6" fmla="*/ 2147483647 w 605"/>
              <a:gd name="T7" fmla="*/ 2147483647 h 199"/>
              <a:gd name="T8" fmla="*/ 2147483647 w 605"/>
              <a:gd name="T9" fmla="*/ 2147483647 h 199"/>
              <a:gd name="T10" fmla="*/ 2147483647 w 605"/>
              <a:gd name="T11" fmla="*/ 2147483647 h 199"/>
              <a:gd name="T12" fmla="*/ 2147483647 w 605"/>
              <a:gd name="T13" fmla="*/ 2147483647 h 199"/>
              <a:gd name="T14" fmla="*/ 2147483647 w 605"/>
              <a:gd name="T15" fmla="*/ 2147483647 h 199"/>
              <a:gd name="T16" fmla="*/ 2147483647 w 605"/>
              <a:gd name="T17" fmla="*/ 2147483647 h 199"/>
              <a:gd name="T18" fmla="*/ 2147483647 w 605"/>
              <a:gd name="T19" fmla="*/ 2147483647 h 199"/>
              <a:gd name="T20" fmla="*/ 2147483647 w 605"/>
              <a:gd name="T21" fmla="*/ 2147483647 h 199"/>
              <a:gd name="T22" fmla="*/ 2147483647 w 605"/>
              <a:gd name="T23" fmla="*/ 2147483647 h 199"/>
              <a:gd name="T24" fmla="*/ 2147483647 w 605"/>
              <a:gd name="T25" fmla="*/ 2147483647 h 199"/>
              <a:gd name="T26" fmla="*/ 2147483647 w 605"/>
              <a:gd name="T27" fmla="*/ 2147483647 h 199"/>
              <a:gd name="T28" fmla="*/ 2147483647 w 605"/>
              <a:gd name="T29" fmla="*/ 2147483647 h 199"/>
              <a:gd name="T30" fmla="*/ 2147483647 w 605"/>
              <a:gd name="T31" fmla="*/ 2147483647 h 199"/>
              <a:gd name="T32" fmla="*/ 2147483647 w 605"/>
              <a:gd name="T33" fmla="*/ 2147483647 h 199"/>
              <a:gd name="T34" fmla="*/ 2147483647 w 605"/>
              <a:gd name="T35" fmla="*/ 2147483647 h 199"/>
              <a:gd name="T36" fmla="*/ 2147483647 w 605"/>
              <a:gd name="T37" fmla="*/ 2147483647 h 199"/>
              <a:gd name="T38" fmla="*/ 2147483647 w 605"/>
              <a:gd name="T39" fmla="*/ 2147483647 h 199"/>
              <a:gd name="T40" fmla="*/ 0 w 605"/>
              <a:gd name="T41" fmla="*/ 2147483647 h 199"/>
              <a:gd name="T42" fmla="*/ 2147483647 w 605"/>
              <a:gd name="T43" fmla="*/ 2147483647 h 199"/>
              <a:gd name="T44" fmla="*/ 2147483647 w 605"/>
              <a:gd name="T45" fmla="*/ 2147483647 h 199"/>
              <a:gd name="T46" fmla="*/ 2147483647 w 605"/>
              <a:gd name="T47" fmla="*/ 2147483647 h 199"/>
              <a:gd name="T48" fmla="*/ 2147483647 w 605"/>
              <a:gd name="T49" fmla="*/ 2147483647 h 199"/>
              <a:gd name="T50" fmla="*/ 2147483647 w 605"/>
              <a:gd name="T51" fmla="*/ 2147483647 h 199"/>
              <a:gd name="T52" fmla="*/ 2147483647 w 605"/>
              <a:gd name="T53" fmla="*/ 2147483647 h 199"/>
              <a:gd name="T54" fmla="*/ 2147483647 w 605"/>
              <a:gd name="T55" fmla="*/ 2147483647 h 199"/>
              <a:gd name="T56" fmla="*/ 2147483647 w 605"/>
              <a:gd name="T57" fmla="*/ 2147483647 h 199"/>
              <a:gd name="T58" fmla="*/ 2147483647 w 605"/>
              <a:gd name="T59" fmla="*/ 2147483647 h 199"/>
              <a:gd name="T60" fmla="*/ 2147483647 w 605"/>
              <a:gd name="T61" fmla="*/ 2147483647 h 199"/>
              <a:gd name="T62" fmla="*/ 2147483647 w 605"/>
              <a:gd name="T63" fmla="*/ 2147483647 h 199"/>
              <a:gd name="T64" fmla="*/ 2147483647 w 605"/>
              <a:gd name="T65" fmla="*/ 2147483647 h 199"/>
              <a:gd name="T66" fmla="*/ 2147483647 w 605"/>
              <a:gd name="T67" fmla="*/ 2147483647 h 199"/>
              <a:gd name="T68" fmla="*/ 2147483647 w 605"/>
              <a:gd name="T69" fmla="*/ 2147483647 h 199"/>
              <a:gd name="T70" fmla="*/ 2147483647 w 605"/>
              <a:gd name="T71" fmla="*/ 2147483647 h 199"/>
              <a:gd name="T72" fmla="*/ 2147483647 w 605"/>
              <a:gd name="T73" fmla="*/ 2147483647 h 199"/>
              <a:gd name="T74" fmla="*/ 2147483647 w 605"/>
              <a:gd name="T75" fmla="*/ 2147483647 h 199"/>
              <a:gd name="T76" fmla="*/ 2147483647 w 605"/>
              <a:gd name="T77" fmla="*/ 2147483647 h 199"/>
              <a:gd name="T78" fmla="*/ 2147483647 w 605"/>
              <a:gd name="T79" fmla="*/ 2147483647 h 199"/>
              <a:gd name="T80" fmla="*/ 2147483647 w 605"/>
              <a:gd name="T81" fmla="*/ 2147483647 h 199"/>
              <a:gd name="T82" fmla="*/ 2147483647 w 605"/>
              <a:gd name="T83" fmla="*/ 0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05" h="199">
                <a:moveTo>
                  <a:pt x="605" y="0"/>
                </a:moveTo>
                <a:lnTo>
                  <a:pt x="583" y="16"/>
                </a:lnTo>
                <a:lnTo>
                  <a:pt x="560" y="36"/>
                </a:lnTo>
                <a:lnTo>
                  <a:pt x="537" y="58"/>
                </a:lnTo>
                <a:lnTo>
                  <a:pt x="515" y="82"/>
                </a:lnTo>
                <a:lnTo>
                  <a:pt x="495" y="107"/>
                </a:lnTo>
                <a:lnTo>
                  <a:pt x="475" y="135"/>
                </a:lnTo>
                <a:lnTo>
                  <a:pt x="457" y="162"/>
                </a:lnTo>
                <a:lnTo>
                  <a:pt x="442" y="191"/>
                </a:lnTo>
                <a:lnTo>
                  <a:pt x="437" y="187"/>
                </a:lnTo>
                <a:lnTo>
                  <a:pt x="432" y="183"/>
                </a:lnTo>
                <a:lnTo>
                  <a:pt x="428" y="180"/>
                </a:lnTo>
                <a:lnTo>
                  <a:pt x="422" y="177"/>
                </a:lnTo>
                <a:lnTo>
                  <a:pt x="416" y="177"/>
                </a:lnTo>
                <a:lnTo>
                  <a:pt x="411" y="176"/>
                </a:lnTo>
                <a:lnTo>
                  <a:pt x="405" y="177"/>
                </a:lnTo>
                <a:lnTo>
                  <a:pt x="399" y="178"/>
                </a:lnTo>
                <a:lnTo>
                  <a:pt x="393" y="181"/>
                </a:lnTo>
                <a:lnTo>
                  <a:pt x="388" y="183"/>
                </a:lnTo>
                <a:lnTo>
                  <a:pt x="381" y="185"/>
                </a:lnTo>
                <a:lnTo>
                  <a:pt x="375" y="188"/>
                </a:lnTo>
                <a:lnTo>
                  <a:pt x="369" y="191"/>
                </a:lnTo>
                <a:lnTo>
                  <a:pt x="363" y="193"/>
                </a:lnTo>
                <a:lnTo>
                  <a:pt x="359" y="196"/>
                </a:lnTo>
                <a:lnTo>
                  <a:pt x="353" y="199"/>
                </a:lnTo>
                <a:lnTo>
                  <a:pt x="335" y="189"/>
                </a:lnTo>
                <a:lnTo>
                  <a:pt x="315" y="181"/>
                </a:lnTo>
                <a:lnTo>
                  <a:pt x="294" y="173"/>
                </a:lnTo>
                <a:lnTo>
                  <a:pt x="272" y="167"/>
                </a:lnTo>
                <a:lnTo>
                  <a:pt x="250" y="162"/>
                </a:lnTo>
                <a:lnTo>
                  <a:pt x="227" y="158"/>
                </a:lnTo>
                <a:lnTo>
                  <a:pt x="204" y="155"/>
                </a:lnTo>
                <a:lnTo>
                  <a:pt x="181" y="154"/>
                </a:lnTo>
                <a:lnTo>
                  <a:pt x="157" y="153"/>
                </a:lnTo>
                <a:lnTo>
                  <a:pt x="134" y="154"/>
                </a:lnTo>
                <a:lnTo>
                  <a:pt x="111" y="155"/>
                </a:lnTo>
                <a:lnTo>
                  <a:pt x="88" y="158"/>
                </a:lnTo>
                <a:lnTo>
                  <a:pt x="65" y="161"/>
                </a:lnTo>
                <a:lnTo>
                  <a:pt x="43" y="165"/>
                </a:lnTo>
                <a:lnTo>
                  <a:pt x="21" y="169"/>
                </a:lnTo>
                <a:lnTo>
                  <a:pt x="0" y="175"/>
                </a:lnTo>
                <a:lnTo>
                  <a:pt x="0" y="26"/>
                </a:lnTo>
                <a:lnTo>
                  <a:pt x="6" y="37"/>
                </a:lnTo>
                <a:lnTo>
                  <a:pt x="12" y="48"/>
                </a:lnTo>
                <a:lnTo>
                  <a:pt x="19" y="60"/>
                </a:lnTo>
                <a:lnTo>
                  <a:pt x="26" y="71"/>
                </a:lnTo>
                <a:lnTo>
                  <a:pt x="33" y="83"/>
                </a:lnTo>
                <a:lnTo>
                  <a:pt x="40" y="94"/>
                </a:lnTo>
                <a:lnTo>
                  <a:pt x="48" y="105"/>
                </a:lnTo>
                <a:lnTo>
                  <a:pt x="55" y="115"/>
                </a:lnTo>
                <a:lnTo>
                  <a:pt x="59" y="117"/>
                </a:lnTo>
                <a:lnTo>
                  <a:pt x="64" y="120"/>
                </a:lnTo>
                <a:lnTo>
                  <a:pt x="70" y="121"/>
                </a:lnTo>
                <a:lnTo>
                  <a:pt x="75" y="121"/>
                </a:lnTo>
                <a:lnTo>
                  <a:pt x="81" y="120"/>
                </a:lnTo>
                <a:lnTo>
                  <a:pt x="87" y="120"/>
                </a:lnTo>
                <a:lnTo>
                  <a:pt x="93" y="119"/>
                </a:lnTo>
                <a:lnTo>
                  <a:pt x="98" y="117"/>
                </a:lnTo>
                <a:lnTo>
                  <a:pt x="242" y="90"/>
                </a:lnTo>
                <a:lnTo>
                  <a:pt x="261" y="84"/>
                </a:lnTo>
                <a:lnTo>
                  <a:pt x="279" y="77"/>
                </a:lnTo>
                <a:lnTo>
                  <a:pt x="298" y="71"/>
                </a:lnTo>
                <a:lnTo>
                  <a:pt x="316" y="63"/>
                </a:lnTo>
                <a:lnTo>
                  <a:pt x="333" y="55"/>
                </a:lnTo>
                <a:lnTo>
                  <a:pt x="350" y="45"/>
                </a:lnTo>
                <a:lnTo>
                  <a:pt x="366" y="33"/>
                </a:lnTo>
                <a:lnTo>
                  <a:pt x="379" y="20"/>
                </a:lnTo>
                <a:lnTo>
                  <a:pt x="388" y="17"/>
                </a:lnTo>
                <a:lnTo>
                  <a:pt x="394" y="14"/>
                </a:lnTo>
                <a:lnTo>
                  <a:pt x="401" y="11"/>
                </a:lnTo>
                <a:lnTo>
                  <a:pt x="408" y="8"/>
                </a:lnTo>
                <a:lnTo>
                  <a:pt x="415" y="6"/>
                </a:lnTo>
                <a:lnTo>
                  <a:pt x="424" y="6"/>
                </a:lnTo>
                <a:lnTo>
                  <a:pt x="435" y="7"/>
                </a:lnTo>
                <a:lnTo>
                  <a:pt x="446" y="10"/>
                </a:lnTo>
                <a:lnTo>
                  <a:pt x="455" y="10"/>
                </a:lnTo>
                <a:lnTo>
                  <a:pt x="465" y="10"/>
                </a:lnTo>
                <a:lnTo>
                  <a:pt x="472" y="9"/>
                </a:lnTo>
                <a:lnTo>
                  <a:pt x="480" y="7"/>
                </a:lnTo>
                <a:lnTo>
                  <a:pt x="487" y="5"/>
                </a:lnTo>
                <a:lnTo>
                  <a:pt x="492" y="3"/>
                </a:lnTo>
                <a:lnTo>
                  <a:pt x="497" y="1"/>
                </a:lnTo>
                <a:lnTo>
                  <a:pt x="502" y="0"/>
                </a:lnTo>
                <a:lnTo>
                  <a:pt x="605" y="0"/>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19" name="Freeform 51">
            <a:extLst>
              <a:ext uri="{FF2B5EF4-FFF2-40B4-BE49-F238E27FC236}">
                <a16:creationId xmlns:a16="http://schemas.microsoft.com/office/drawing/2014/main" id="{1662E0D0-69FC-4ECF-AC63-37959EE2FD7B}"/>
              </a:ext>
            </a:extLst>
          </p:cNvPr>
          <p:cNvSpPr>
            <a:spLocks/>
          </p:cNvSpPr>
          <p:nvPr/>
        </p:nvSpPr>
        <p:spPr bwMode="auto">
          <a:xfrm>
            <a:off x="8145463" y="1824038"/>
            <a:ext cx="190500" cy="80962"/>
          </a:xfrm>
          <a:custGeom>
            <a:avLst/>
            <a:gdLst>
              <a:gd name="T0" fmla="*/ 2147483647 w 239"/>
              <a:gd name="T1" fmla="*/ 2147483647 h 102"/>
              <a:gd name="T2" fmla="*/ 2147483647 w 239"/>
              <a:gd name="T3" fmla="*/ 2147483647 h 102"/>
              <a:gd name="T4" fmla="*/ 2147483647 w 239"/>
              <a:gd name="T5" fmla="*/ 2147483647 h 102"/>
              <a:gd name="T6" fmla="*/ 2147483647 w 239"/>
              <a:gd name="T7" fmla="*/ 2147483647 h 102"/>
              <a:gd name="T8" fmla="*/ 2147483647 w 239"/>
              <a:gd name="T9" fmla="*/ 2147483647 h 102"/>
              <a:gd name="T10" fmla="*/ 2147483647 w 239"/>
              <a:gd name="T11" fmla="*/ 2147483647 h 102"/>
              <a:gd name="T12" fmla="*/ 2147483647 w 239"/>
              <a:gd name="T13" fmla="*/ 2147483647 h 102"/>
              <a:gd name="T14" fmla="*/ 2147483647 w 239"/>
              <a:gd name="T15" fmla="*/ 2147483647 h 102"/>
              <a:gd name="T16" fmla="*/ 2147483647 w 239"/>
              <a:gd name="T17" fmla="*/ 2147483647 h 102"/>
              <a:gd name="T18" fmla="*/ 2147483647 w 239"/>
              <a:gd name="T19" fmla="*/ 2147483647 h 102"/>
              <a:gd name="T20" fmla="*/ 2147483647 w 239"/>
              <a:gd name="T21" fmla="*/ 2147483647 h 102"/>
              <a:gd name="T22" fmla="*/ 2147483647 w 239"/>
              <a:gd name="T23" fmla="*/ 2147483647 h 102"/>
              <a:gd name="T24" fmla="*/ 2147483647 w 239"/>
              <a:gd name="T25" fmla="*/ 2147483647 h 102"/>
              <a:gd name="T26" fmla="*/ 2147483647 w 239"/>
              <a:gd name="T27" fmla="*/ 2147483647 h 102"/>
              <a:gd name="T28" fmla="*/ 2147483647 w 239"/>
              <a:gd name="T29" fmla="*/ 2147483647 h 102"/>
              <a:gd name="T30" fmla="*/ 2147483647 w 239"/>
              <a:gd name="T31" fmla="*/ 2147483647 h 102"/>
              <a:gd name="T32" fmla="*/ 2147483647 w 239"/>
              <a:gd name="T33" fmla="*/ 2147483647 h 102"/>
              <a:gd name="T34" fmla="*/ 2147483647 w 239"/>
              <a:gd name="T35" fmla="*/ 2147483647 h 102"/>
              <a:gd name="T36" fmla="*/ 2147483647 w 239"/>
              <a:gd name="T37" fmla="*/ 2147483647 h 102"/>
              <a:gd name="T38" fmla="*/ 2147483647 w 239"/>
              <a:gd name="T39" fmla="*/ 2147483647 h 102"/>
              <a:gd name="T40" fmla="*/ 2147483647 w 239"/>
              <a:gd name="T41" fmla="*/ 2147483647 h 102"/>
              <a:gd name="T42" fmla="*/ 2147483647 w 239"/>
              <a:gd name="T43" fmla="*/ 2147483647 h 102"/>
              <a:gd name="T44" fmla="*/ 2147483647 w 239"/>
              <a:gd name="T45" fmla="*/ 2147483647 h 102"/>
              <a:gd name="T46" fmla="*/ 2147483647 w 239"/>
              <a:gd name="T47" fmla="*/ 2147483647 h 102"/>
              <a:gd name="T48" fmla="*/ 2147483647 w 239"/>
              <a:gd name="T49" fmla="*/ 2147483647 h 102"/>
              <a:gd name="T50" fmla="*/ 2147483647 w 239"/>
              <a:gd name="T51" fmla="*/ 2147483647 h 102"/>
              <a:gd name="T52" fmla="*/ 2147483647 w 239"/>
              <a:gd name="T53" fmla="*/ 2147483647 h 102"/>
              <a:gd name="T54" fmla="*/ 2147483647 w 239"/>
              <a:gd name="T55" fmla="*/ 2147483647 h 102"/>
              <a:gd name="T56" fmla="*/ 2147483647 w 239"/>
              <a:gd name="T57" fmla="*/ 2147483647 h 102"/>
              <a:gd name="T58" fmla="*/ 2147483647 w 239"/>
              <a:gd name="T59" fmla="*/ 2147483647 h 102"/>
              <a:gd name="T60" fmla="*/ 2147483647 w 239"/>
              <a:gd name="T61" fmla="*/ 2147483647 h 102"/>
              <a:gd name="T62" fmla="*/ 2147483647 w 239"/>
              <a:gd name="T63" fmla="*/ 2147483647 h 102"/>
              <a:gd name="T64" fmla="*/ 2147483647 w 239"/>
              <a:gd name="T65" fmla="*/ 2147483647 h 102"/>
              <a:gd name="T66" fmla="*/ 2147483647 w 239"/>
              <a:gd name="T67" fmla="*/ 2147483647 h 102"/>
              <a:gd name="T68" fmla="*/ 2147483647 w 239"/>
              <a:gd name="T69" fmla="*/ 2147483647 h 102"/>
              <a:gd name="T70" fmla="*/ 0 w 239"/>
              <a:gd name="T71" fmla="*/ 2147483647 h 102"/>
              <a:gd name="T72" fmla="*/ 2147483647 w 239"/>
              <a:gd name="T73" fmla="*/ 2147483647 h 102"/>
              <a:gd name="T74" fmla="*/ 2147483647 w 239"/>
              <a:gd name="T75" fmla="*/ 2147483647 h 102"/>
              <a:gd name="T76" fmla="*/ 2147483647 w 239"/>
              <a:gd name="T77" fmla="*/ 2147483647 h 102"/>
              <a:gd name="T78" fmla="*/ 2147483647 w 239"/>
              <a:gd name="T79" fmla="*/ 2147483647 h 102"/>
              <a:gd name="T80" fmla="*/ 2147483647 w 239"/>
              <a:gd name="T81" fmla="*/ 2147483647 h 102"/>
              <a:gd name="T82" fmla="*/ 2147483647 w 239"/>
              <a:gd name="T83" fmla="*/ 2147483647 h 102"/>
              <a:gd name="T84" fmla="*/ 2147483647 w 239"/>
              <a:gd name="T85" fmla="*/ 0 h 1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39" h="102">
                <a:moveTo>
                  <a:pt x="77" y="0"/>
                </a:moveTo>
                <a:lnTo>
                  <a:pt x="71" y="6"/>
                </a:lnTo>
                <a:lnTo>
                  <a:pt x="68" y="13"/>
                </a:lnTo>
                <a:lnTo>
                  <a:pt x="63" y="19"/>
                </a:lnTo>
                <a:lnTo>
                  <a:pt x="56" y="23"/>
                </a:lnTo>
                <a:lnTo>
                  <a:pt x="58" y="30"/>
                </a:lnTo>
                <a:lnTo>
                  <a:pt x="62" y="34"/>
                </a:lnTo>
                <a:lnTo>
                  <a:pt x="68" y="40"/>
                </a:lnTo>
                <a:lnTo>
                  <a:pt x="73" y="44"/>
                </a:lnTo>
                <a:lnTo>
                  <a:pt x="78" y="44"/>
                </a:lnTo>
                <a:lnTo>
                  <a:pt x="84" y="45"/>
                </a:lnTo>
                <a:lnTo>
                  <a:pt x="88" y="46"/>
                </a:lnTo>
                <a:lnTo>
                  <a:pt x="93" y="48"/>
                </a:lnTo>
                <a:lnTo>
                  <a:pt x="96" y="51"/>
                </a:lnTo>
                <a:lnTo>
                  <a:pt x="101" y="53"/>
                </a:lnTo>
                <a:lnTo>
                  <a:pt x="106" y="55"/>
                </a:lnTo>
                <a:lnTo>
                  <a:pt x="109" y="59"/>
                </a:lnTo>
                <a:lnTo>
                  <a:pt x="119" y="56"/>
                </a:lnTo>
                <a:lnTo>
                  <a:pt x="130" y="57"/>
                </a:lnTo>
                <a:lnTo>
                  <a:pt x="140" y="60"/>
                </a:lnTo>
                <a:lnTo>
                  <a:pt x="149" y="63"/>
                </a:lnTo>
                <a:lnTo>
                  <a:pt x="159" y="66"/>
                </a:lnTo>
                <a:lnTo>
                  <a:pt x="168" y="67"/>
                </a:lnTo>
                <a:lnTo>
                  <a:pt x="177" y="66"/>
                </a:lnTo>
                <a:lnTo>
                  <a:pt x="186" y="61"/>
                </a:lnTo>
                <a:lnTo>
                  <a:pt x="180" y="56"/>
                </a:lnTo>
                <a:lnTo>
                  <a:pt x="173" y="54"/>
                </a:lnTo>
                <a:lnTo>
                  <a:pt x="167" y="54"/>
                </a:lnTo>
                <a:lnTo>
                  <a:pt x="161" y="52"/>
                </a:lnTo>
                <a:lnTo>
                  <a:pt x="167" y="48"/>
                </a:lnTo>
                <a:lnTo>
                  <a:pt x="171" y="43"/>
                </a:lnTo>
                <a:lnTo>
                  <a:pt x="177" y="37"/>
                </a:lnTo>
                <a:lnTo>
                  <a:pt x="183" y="31"/>
                </a:lnTo>
                <a:lnTo>
                  <a:pt x="187" y="26"/>
                </a:lnTo>
                <a:lnTo>
                  <a:pt x="194" y="24"/>
                </a:lnTo>
                <a:lnTo>
                  <a:pt x="200" y="24"/>
                </a:lnTo>
                <a:lnTo>
                  <a:pt x="207" y="29"/>
                </a:lnTo>
                <a:lnTo>
                  <a:pt x="239" y="55"/>
                </a:lnTo>
                <a:lnTo>
                  <a:pt x="229" y="61"/>
                </a:lnTo>
                <a:lnTo>
                  <a:pt x="223" y="71"/>
                </a:lnTo>
                <a:lnTo>
                  <a:pt x="217" y="82"/>
                </a:lnTo>
                <a:lnTo>
                  <a:pt x="206" y="85"/>
                </a:lnTo>
                <a:lnTo>
                  <a:pt x="207" y="82"/>
                </a:lnTo>
                <a:lnTo>
                  <a:pt x="208" y="78"/>
                </a:lnTo>
                <a:lnTo>
                  <a:pt x="209" y="74"/>
                </a:lnTo>
                <a:lnTo>
                  <a:pt x="208" y="69"/>
                </a:lnTo>
                <a:lnTo>
                  <a:pt x="202" y="72"/>
                </a:lnTo>
                <a:lnTo>
                  <a:pt x="198" y="78"/>
                </a:lnTo>
                <a:lnTo>
                  <a:pt x="193" y="84"/>
                </a:lnTo>
                <a:lnTo>
                  <a:pt x="190" y="91"/>
                </a:lnTo>
                <a:lnTo>
                  <a:pt x="186" y="95"/>
                </a:lnTo>
                <a:lnTo>
                  <a:pt x="182" y="100"/>
                </a:lnTo>
                <a:lnTo>
                  <a:pt x="177" y="102"/>
                </a:lnTo>
                <a:lnTo>
                  <a:pt x="170" y="102"/>
                </a:lnTo>
                <a:lnTo>
                  <a:pt x="160" y="91"/>
                </a:lnTo>
                <a:lnTo>
                  <a:pt x="149" y="82"/>
                </a:lnTo>
                <a:lnTo>
                  <a:pt x="137" y="75"/>
                </a:lnTo>
                <a:lnTo>
                  <a:pt x="125" y="69"/>
                </a:lnTo>
                <a:lnTo>
                  <a:pt x="111" y="66"/>
                </a:lnTo>
                <a:lnTo>
                  <a:pt x="97" y="64"/>
                </a:lnTo>
                <a:lnTo>
                  <a:pt x="84" y="66"/>
                </a:lnTo>
                <a:lnTo>
                  <a:pt x="69" y="69"/>
                </a:lnTo>
                <a:lnTo>
                  <a:pt x="61" y="66"/>
                </a:lnTo>
                <a:lnTo>
                  <a:pt x="54" y="64"/>
                </a:lnTo>
                <a:lnTo>
                  <a:pt x="46" y="63"/>
                </a:lnTo>
                <a:lnTo>
                  <a:pt x="36" y="64"/>
                </a:lnTo>
                <a:lnTo>
                  <a:pt x="28" y="66"/>
                </a:lnTo>
                <a:lnTo>
                  <a:pt x="20" y="67"/>
                </a:lnTo>
                <a:lnTo>
                  <a:pt x="11" y="68"/>
                </a:lnTo>
                <a:lnTo>
                  <a:pt x="3" y="68"/>
                </a:lnTo>
                <a:lnTo>
                  <a:pt x="0" y="61"/>
                </a:lnTo>
                <a:lnTo>
                  <a:pt x="0" y="55"/>
                </a:lnTo>
                <a:lnTo>
                  <a:pt x="2" y="48"/>
                </a:lnTo>
                <a:lnTo>
                  <a:pt x="6" y="43"/>
                </a:lnTo>
                <a:lnTo>
                  <a:pt x="11" y="37"/>
                </a:lnTo>
                <a:lnTo>
                  <a:pt x="17" y="31"/>
                </a:lnTo>
                <a:lnTo>
                  <a:pt x="23" y="25"/>
                </a:lnTo>
                <a:lnTo>
                  <a:pt x="26" y="19"/>
                </a:lnTo>
                <a:lnTo>
                  <a:pt x="31" y="15"/>
                </a:lnTo>
                <a:lnTo>
                  <a:pt x="36" y="10"/>
                </a:lnTo>
                <a:lnTo>
                  <a:pt x="42" y="7"/>
                </a:lnTo>
                <a:lnTo>
                  <a:pt x="49" y="4"/>
                </a:lnTo>
                <a:lnTo>
                  <a:pt x="56" y="2"/>
                </a:lnTo>
                <a:lnTo>
                  <a:pt x="63" y="1"/>
                </a:lnTo>
                <a:lnTo>
                  <a:pt x="70" y="0"/>
                </a:lnTo>
                <a:lnTo>
                  <a:pt x="77" y="0"/>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0" name="Freeform 52">
            <a:extLst>
              <a:ext uri="{FF2B5EF4-FFF2-40B4-BE49-F238E27FC236}">
                <a16:creationId xmlns:a16="http://schemas.microsoft.com/office/drawing/2014/main" id="{3065DF5A-9B22-4AB8-9D98-C26047BD598B}"/>
              </a:ext>
            </a:extLst>
          </p:cNvPr>
          <p:cNvSpPr>
            <a:spLocks/>
          </p:cNvSpPr>
          <p:nvPr/>
        </p:nvSpPr>
        <p:spPr bwMode="auto">
          <a:xfrm>
            <a:off x="8397875" y="1830388"/>
            <a:ext cx="179388" cy="60325"/>
          </a:xfrm>
          <a:custGeom>
            <a:avLst/>
            <a:gdLst>
              <a:gd name="T0" fmla="*/ 2147483647 w 226"/>
              <a:gd name="T1" fmla="*/ 0 h 76"/>
              <a:gd name="T2" fmla="*/ 2147483647 w 226"/>
              <a:gd name="T3" fmla="*/ 2147483647 h 76"/>
              <a:gd name="T4" fmla="*/ 2147483647 w 226"/>
              <a:gd name="T5" fmla="*/ 2147483647 h 76"/>
              <a:gd name="T6" fmla="*/ 2147483647 w 226"/>
              <a:gd name="T7" fmla="*/ 2147483647 h 76"/>
              <a:gd name="T8" fmla="*/ 2147483647 w 226"/>
              <a:gd name="T9" fmla="*/ 2147483647 h 76"/>
              <a:gd name="T10" fmla="*/ 2147483647 w 226"/>
              <a:gd name="T11" fmla="*/ 2147483647 h 76"/>
              <a:gd name="T12" fmla="*/ 2147483647 w 226"/>
              <a:gd name="T13" fmla="*/ 2147483647 h 76"/>
              <a:gd name="T14" fmla="*/ 2147483647 w 226"/>
              <a:gd name="T15" fmla="*/ 2147483647 h 76"/>
              <a:gd name="T16" fmla="*/ 2147483647 w 226"/>
              <a:gd name="T17" fmla="*/ 2147483647 h 76"/>
              <a:gd name="T18" fmla="*/ 2147483647 w 226"/>
              <a:gd name="T19" fmla="*/ 2147483647 h 76"/>
              <a:gd name="T20" fmla="*/ 2147483647 w 226"/>
              <a:gd name="T21" fmla="*/ 2147483647 h 76"/>
              <a:gd name="T22" fmla="*/ 2147483647 w 226"/>
              <a:gd name="T23" fmla="*/ 2147483647 h 76"/>
              <a:gd name="T24" fmla="*/ 2147483647 w 226"/>
              <a:gd name="T25" fmla="*/ 2147483647 h 76"/>
              <a:gd name="T26" fmla="*/ 2147483647 w 226"/>
              <a:gd name="T27" fmla="*/ 2147483647 h 76"/>
              <a:gd name="T28" fmla="*/ 2147483647 w 226"/>
              <a:gd name="T29" fmla="*/ 2147483647 h 76"/>
              <a:gd name="T30" fmla="*/ 2147483647 w 226"/>
              <a:gd name="T31" fmla="*/ 2147483647 h 76"/>
              <a:gd name="T32" fmla="*/ 2147483647 w 226"/>
              <a:gd name="T33" fmla="*/ 2147483647 h 76"/>
              <a:gd name="T34" fmla="*/ 2147483647 w 226"/>
              <a:gd name="T35" fmla="*/ 2147483647 h 76"/>
              <a:gd name="T36" fmla="*/ 2147483647 w 226"/>
              <a:gd name="T37" fmla="*/ 2147483647 h 76"/>
              <a:gd name="T38" fmla="*/ 2147483647 w 226"/>
              <a:gd name="T39" fmla="*/ 2147483647 h 76"/>
              <a:gd name="T40" fmla="*/ 2147483647 w 226"/>
              <a:gd name="T41" fmla="*/ 2147483647 h 76"/>
              <a:gd name="T42" fmla="*/ 2147483647 w 226"/>
              <a:gd name="T43" fmla="*/ 2147483647 h 76"/>
              <a:gd name="T44" fmla="*/ 2147483647 w 226"/>
              <a:gd name="T45" fmla="*/ 2147483647 h 76"/>
              <a:gd name="T46" fmla="*/ 2147483647 w 226"/>
              <a:gd name="T47" fmla="*/ 2147483647 h 76"/>
              <a:gd name="T48" fmla="*/ 2147483647 w 226"/>
              <a:gd name="T49" fmla="*/ 2147483647 h 76"/>
              <a:gd name="T50" fmla="*/ 2147483647 w 226"/>
              <a:gd name="T51" fmla="*/ 2147483647 h 76"/>
              <a:gd name="T52" fmla="*/ 2147483647 w 226"/>
              <a:gd name="T53" fmla="*/ 2147483647 h 76"/>
              <a:gd name="T54" fmla="*/ 2147483647 w 226"/>
              <a:gd name="T55" fmla="*/ 2147483647 h 76"/>
              <a:gd name="T56" fmla="*/ 2147483647 w 226"/>
              <a:gd name="T57" fmla="*/ 2147483647 h 76"/>
              <a:gd name="T58" fmla="*/ 2147483647 w 226"/>
              <a:gd name="T59" fmla="*/ 2147483647 h 76"/>
              <a:gd name="T60" fmla="*/ 2147483647 w 226"/>
              <a:gd name="T61" fmla="*/ 2147483647 h 76"/>
              <a:gd name="T62" fmla="*/ 2147483647 w 226"/>
              <a:gd name="T63" fmla="*/ 2147483647 h 76"/>
              <a:gd name="T64" fmla="*/ 0 w 226"/>
              <a:gd name="T65" fmla="*/ 0 h 76"/>
              <a:gd name="T66" fmla="*/ 2147483647 w 226"/>
              <a:gd name="T67" fmla="*/ 0 h 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6" h="76">
                <a:moveTo>
                  <a:pt x="226" y="0"/>
                </a:moveTo>
                <a:lnTo>
                  <a:pt x="223" y="9"/>
                </a:lnTo>
                <a:lnTo>
                  <a:pt x="218" y="20"/>
                </a:lnTo>
                <a:lnTo>
                  <a:pt x="214" y="29"/>
                </a:lnTo>
                <a:lnTo>
                  <a:pt x="208" y="38"/>
                </a:lnTo>
                <a:lnTo>
                  <a:pt x="200" y="46"/>
                </a:lnTo>
                <a:lnTo>
                  <a:pt x="192" y="52"/>
                </a:lnTo>
                <a:lnTo>
                  <a:pt x="182" y="55"/>
                </a:lnTo>
                <a:lnTo>
                  <a:pt x="172" y="58"/>
                </a:lnTo>
                <a:lnTo>
                  <a:pt x="171" y="58"/>
                </a:lnTo>
                <a:lnTo>
                  <a:pt x="169" y="60"/>
                </a:lnTo>
                <a:lnTo>
                  <a:pt x="168" y="61"/>
                </a:lnTo>
                <a:lnTo>
                  <a:pt x="165" y="62"/>
                </a:lnTo>
                <a:lnTo>
                  <a:pt x="165" y="66"/>
                </a:lnTo>
                <a:lnTo>
                  <a:pt x="166" y="68"/>
                </a:lnTo>
                <a:lnTo>
                  <a:pt x="168" y="70"/>
                </a:lnTo>
                <a:lnTo>
                  <a:pt x="169" y="73"/>
                </a:lnTo>
                <a:lnTo>
                  <a:pt x="162" y="75"/>
                </a:lnTo>
                <a:lnTo>
                  <a:pt x="155" y="76"/>
                </a:lnTo>
                <a:lnTo>
                  <a:pt x="147" y="76"/>
                </a:lnTo>
                <a:lnTo>
                  <a:pt x="139" y="76"/>
                </a:lnTo>
                <a:lnTo>
                  <a:pt x="131" y="75"/>
                </a:lnTo>
                <a:lnTo>
                  <a:pt x="123" y="73"/>
                </a:lnTo>
                <a:lnTo>
                  <a:pt x="116" y="70"/>
                </a:lnTo>
                <a:lnTo>
                  <a:pt x="109" y="67"/>
                </a:lnTo>
                <a:lnTo>
                  <a:pt x="95" y="59"/>
                </a:lnTo>
                <a:lnTo>
                  <a:pt x="81" y="51"/>
                </a:lnTo>
                <a:lnTo>
                  <a:pt x="67" y="43"/>
                </a:lnTo>
                <a:lnTo>
                  <a:pt x="55" y="35"/>
                </a:lnTo>
                <a:lnTo>
                  <a:pt x="42" y="26"/>
                </a:lnTo>
                <a:lnTo>
                  <a:pt x="28" y="17"/>
                </a:lnTo>
                <a:lnTo>
                  <a:pt x="14" y="9"/>
                </a:lnTo>
                <a:lnTo>
                  <a:pt x="0" y="0"/>
                </a:lnTo>
                <a:lnTo>
                  <a:pt x="226" y="0"/>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1" name="Freeform 53">
            <a:extLst>
              <a:ext uri="{FF2B5EF4-FFF2-40B4-BE49-F238E27FC236}">
                <a16:creationId xmlns:a16="http://schemas.microsoft.com/office/drawing/2014/main" id="{BE7093AA-DCB2-4BDD-B701-98B2384AAE3A}"/>
              </a:ext>
            </a:extLst>
          </p:cNvPr>
          <p:cNvSpPr>
            <a:spLocks/>
          </p:cNvSpPr>
          <p:nvPr/>
        </p:nvSpPr>
        <p:spPr bwMode="auto">
          <a:xfrm>
            <a:off x="8634413" y="1830388"/>
            <a:ext cx="230187" cy="50800"/>
          </a:xfrm>
          <a:custGeom>
            <a:avLst/>
            <a:gdLst>
              <a:gd name="T0" fmla="*/ 2147483647 w 289"/>
              <a:gd name="T1" fmla="*/ 2147483647 h 63"/>
              <a:gd name="T2" fmla="*/ 2147483647 w 289"/>
              <a:gd name="T3" fmla="*/ 2147483647 h 63"/>
              <a:gd name="T4" fmla="*/ 2147483647 w 289"/>
              <a:gd name="T5" fmla="*/ 2147483647 h 63"/>
              <a:gd name="T6" fmla="*/ 2147483647 w 289"/>
              <a:gd name="T7" fmla="*/ 2147483647 h 63"/>
              <a:gd name="T8" fmla="*/ 2147483647 w 289"/>
              <a:gd name="T9" fmla="*/ 2147483647 h 63"/>
              <a:gd name="T10" fmla="*/ 2147483647 w 289"/>
              <a:gd name="T11" fmla="*/ 2147483647 h 63"/>
              <a:gd name="T12" fmla="*/ 2147483647 w 289"/>
              <a:gd name="T13" fmla="*/ 2147483647 h 63"/>
              <a:gd name="T14" fmla="*/ 2147483647 w 289"/>
              <a:gd name="T15" fmla="*/ 2147483647 h 63"/>
              <a:gd name="T16" fmla="*/ 2147483647 w 289"/>
              <a:gd name="T17" fmla="*/ 2147483647 h 63"/>
              <a:gd name="T18" fmla="*/ 2147483647 w 289"/>
              <a:gd name="T19" fmla="*/ 2147483647 h 63"/>
              <a:gd name="T20" fmla="*/ 2147483647 w 289"/>
              <a:gd name="T21" fmla="*/ 2147483647 h 63"/>
              <a:gd name="T22" fmla="*/ 2147483647 w 289"/>
              <a:gd name="T23" fmla="*/ 2147483647 h 63"/>
              <a:gd name="T24" fmla="*/ 2147483647 w 289"/>
              <a:gd name="T25" fmla="*/ 2147483647 h 63"/>
              <a:gd name="T26" fmla="*/ 2147483647 w 289"/>
              <a:gd name="T27" fmla="*/ 2147483647 h 63"/>
              <a:gd name="T28" fmla="*/ 2147483647 w 289"/>
              <a:gd name="T29" fmla="*/ 2147483647 h 63"/>
              <a:gd name="T30" fmla="*/ 2147483647 w 289"/>
              <a:gd name="T31" fmla="*/ 2147483647 h 63"/>
              <a:gd name="T32" fmla="*/ 2147483647 w 289"/>
              <a:gd name="T33" fmla="*/ 2147483647 h 63"/>
              <a:gd name="T34" fmla="*/ 2147483647 w 289"/>
              <a:gd name="T35" fmla="*/ 2147483647 h 63"/>
              <a:gd name="T36" fmla="*/ 2147483647 w 289"/>
              <a:gd name="T37" fmla="*/ 2147483647 h 63"/>
              <a:gd name="T38" fmla="*/ 2147483647 w 289"/>
              <a:gd name="T39" fmla="*/ 2147483647 h 63"/>
              <a:gd name="T40" fmla="*/ 2147483647 w 289"/>
              <a:gd name="T41" fmla="*/ 2147483647 h 63"/>
              <a:gd name="T42" fmla="*/ 2147483647 w 289"/>
              <a:gd name="T43" fmla="*/ 2147483647 h 63"/>
              <a:gd name="T44" fmla="*/ 2147483647 w 289"/>
              <a:gd name="T45" fmla="*/ 2147483647 h 63"/>
              <a:gd name="T46" fmla="*/ 2147483647 w 289"/>
              <a:gd name="T47" fmla="*/ 2147483647 h 63"/>
              <a:gd name="T48" fmla="*/ 2147483647 w 289"/>
              <a:gd name="T49" fmla="*/ 2147483647 h 63"/>
              <a:gd name="T50" fmla="*/ 2147483647 w 289"/>
              <a:gd name="T51" fmla="*/ 2147483647 h 63"/>
              <a:gd name="T52" fmla="*/ 2147483647 w 289"/>
              <a:gd name="T53" fmla="*/ 2147483647 h 63"/>
              <a:gd name="T54" fmla="*/ 2147483647 w 289"/>
              <a:gd name="T55" fmla="*/ 2147483647 h 63"/>
              <a:gd name="T56" fmla="*/ 2147483647 w 289"/>
              <a:gd name="T57" fmla="*/ 2147483647 h 63"/>
              <a:gd name="T58" fmla="*/ 2147483647 w 289"/>
              <a:gd name="T59" fmla="*/ 2147483647 h 63"/>
              <a:gd name="T60" fmla="*/ 2147483647 w 289"/>
              <a:gd name="T61" fmla="*/ 2147483647 h 63"/>
              <a:gd name="T62" fmla="*/ 2147483647 w 289"/>
              <a:gd name="T63" fmla="*/ 2147483647 h 63"/>
              <a:gd name="T64" fmla="*/ 2147483647 w 289"/>
              <a:gd name="T65" fmla="*/ 2147483647 h 63"/>
              <a:gd name="T66" fmla="*/ 2147483647 w 289"/>
              <a:gd name="T67" fmla="*/ 2147483647 h 63"/>
              <a:gd name="T68" fmla="*/ 2147483647 w 289"/>
              <a:gd name="T69" fmla="*/ 2147483647 h 63"/>
              <a:gd name="T70" fmla="*/ 2147483647 w 289"/>
              <a:gd name="T71" fmla="*/ 2147483647 h 63"/>
              <a:gd name="T72" fmla="*/ 2147483647 w 289"/>
              <a:gd name="T73" fmla="*/ 2147483647 h 63"/>
              <a:gd name="T74" fmla="*/ 2147483647 w 289"/>
              <a:gd name="T75" fmla="*/ 2147483647 h 63"/>
              <a:gd name="T76" fmla="*/ 2147483647 w 289"/>
              <a:gd name="T77" fmla="*/ 2147483647 h 63"/>
              <a:gd name="T78" fmla="*/ 2147483647 w 289"/>
              <a:gd name="T79" fmla="*/ 2147483647 h 63"/>
              <a:gd name="T80" fmla="*/ 2147483647 w 289"/>
              <a:gd name="T81" fmla="*/ 2147483647 h 63"/>
              <a:gd name="T82" fmla="*/ 2147483647 w 289"/>
              <a:gd name="T83" fmla="*/ 2147483647 h 63"/>
              <a:gd name="T84" fmla="*/ 0 w 289"/>
              <a:gd name="T85" fmla="*/ 0 h 63"/>
              <a:gd name="T86" fmla="*/ 2147483647 w 289"/>
              <a:gd name="T87" fmla="*/ 0 h 63"/>
              <a:gd name="T88" fmla="*/ 2147483647 w 289"/>
              <a:gd name="T89" fmla="*/ 2147483647 h 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9" h="63">
                <a:moveTo>
                  <a:pt x="289" y="43"/>
                </a:moveTo>
                <a:lnTo>
                  <a:pt x="278" y="41"/>
                </a:lnTo>
                <a:lnTo>
                  <a:pt x="265" y="41"/>
                </a:lnTo>
                <a:lnTo>
                  <a:pt x="252" y="41"/>
                </a:lnTo>
                <a:lnTo>
                  <a:pt x="240" y="41"/>
                </a:lnTo>
                <a:lnTo>
                  <a:pt x="227" y="41"/>
                </a:lnTo>
                <a:lnTo>
                  <a:pt x="214" y="41"/>
                </a:lnTo>
                <a:lnTo>
                  <a:pt x="200" y="43"/>
                </a:lnTo>
                <a:lnTo>
                  <a:pt x="188" y="44"/>
                </a:lnTo>
                <a:lnTo>
                  <a:pt x="175" y="45"/>
                </a:lnTo>
                <a:lnTo>
                  <a:pt x="162" y="46"/>
                </a:lnTo>
                <a:lnTo>
                  <a:pt x="149" y="48"/>
                </a:lnTo>
                <a:lnTo>
                  <a:pt x="136" y="51"/>
                </a:lnTo>
                <a:lnTo>
                  <a:pt x="123" y="53"/>
                </a:lnTo>
                <a:lnTo>
                  <a:pt x="112" y="55"/>
                </a:lnTo>
                <a:lnTo>
                  <a:pt x="99" y="59"/>
                </a:lnTo>
                <a:lnTo>
                  <a:pt x="88" y="62"/>
                </a:lnTo>
                <a:lnTo>
                  <a:pt x="84" y="56"/>
                </a:lnTo>
                <a:lnTo>
                  <a:pt x="82" y="51"/>
                </a:lnTo>
                <a:lnTo>
                  <a:pt x="78" y="46"/>
                </a:lnTo>
                <a:lnTo>
                  <a:pt x="73" y="43"/>
                </a:lnTo>
                <a:lnTo>
                  <a:pt x="66" y="46"/>
                </a:lnTo>
                <a:lnTo>
                  <a:pt x="60" y="52"/>
                </a:lnTo>
                <a:lnTo>
                  <a:pt x="54" y="58"/>
                </a:lnTo>
                <a:lnTo>
                  <a:pt x="48" y="63"/>
                </a:lnTo>
                <a:lnTo>
                  <a:pt x="51" y="54"/>
                </a:lnTo>
                <a:lnTo>
                  <a:pt x="54" y="47"/>
                </a:lnTo>
                <a:lnTo>
                  <a:pt x="55" y="41"/>
                </a:lnTo>
                <a:lnTo>
                  <a:pt x="52" y="32"/>
                </a:lnTo>
                <a:lnTo>
                  <a:pt x="47" y="26"/>
                </a:lnTo>
                <a:lnTo>
                  <a:pt x="43" y="21"/>
                </a:lnTo>
                <a:lnTo>
                  <a:pt x="37" y="16"/>
                </a:lnTo>
                <a:lnTo>
                  <a:pt x="31" y="13"/>
                </a:lnTo>
                <a:lnTo>
                  <a:pt x="25" y="20"/>
                </a:lnTo>
                <a:lnTo>
                  <a:pt x="23" y="16"/>
                </a:lnTo>
                <a:lnTo>
                  <a:pt x="21" y="13"/>
                </a:lnTo>
                <a:lnTo>
                  <a:pt x="18" y="9"/>
                </a:lnTo>
                <a:lnTo>
                  <a:pt x="15" y="6"/>
                </a:lnTo>
                <a:lnTo>
                  <a:pt x="2" y="16"/>
                </a:lnTo>
                <a:lnTo>
                  <a:pt x="5" y="11"/>
                </a:lnTo>
                <a:lnTo>
                  <a:pt x="5" y="8"/>
                </a:lnTo>
                <a:lnTo>
                  <a:pt x="2" y="3"/>
                </a:lnTo>
                <a:lnTo>
                  <a:pt x="0" y="0"/>
                </a:lnTo>
                <a:lnTo>
                  <a:pt x="289" y="0"/>
                </a:lnTo>
                <a:lnTo>
                  <a:pt x="289" y="43"/>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2" name="Freeform 54">
            <a:extLst>
              <a:ext uri="{FF2B5EF4-FFF2-40B4-BE49-F238E27FC236}">
                <a16:creationId xmlns:a16="http://schemas.microsoft.com/office/drawing/2014/main" id="{FF25E185-2F4E-45D7-AFFF-3F3539C626EF}"/>
              </a:ext>
            </a:extLst>
          </p:cNvPr>
          <p:cNvSpPr>
            <a:spLocks/>
          </p:cNvSpPr>
          <p:nvPr/>
        </p:nvSpPr>
        <p:spPr bwMode="auto">
          <a:xfrm>
            <a:off x="8559800" y="1831975"/>
            <a:ext cx="82550" cy="87313"/>
          </a:xfrm>
          <a:custGeom>
            <a:avLst/>
            <a:gdLst>
              <a:gd name="T0" fmla="*/ 2147483647 w 105"/>
              <a:gd name="T1" fmla="*/ 2147483647 h 111"/>
              <a:gd name="T2" fmla="*/ 2147483647 w 105"/>
              <a:gd name="T3" fmla="*/ 2147483647 h 111"/>
              <a:gd name="T4" fmla="*/ 2147483647 w 105"/>
              <a:gd name="T5" fmla="*/ 2147483647 h 111"/>
              <a:gd name="T6" fmla="*/ 2147483647 w 105"/>
              <a:gd name="T7" fmla="*/ 2147483647 h 111"/>
              <a:gd name="T8" fmla="*/ 2147483647 w 105"/>
              <a:gd name="T9" fmla="*/ 2147483647 h 111"/>
              <a:gd name="T10" fmla="*/ 2147483647 w 105"/>
              <a:gd name="T11" fmla="*/ 2147483647 h 111"/>
              <a:gd name="T12" fmla="*/ 2147483647 w 105"/>
              <a:gd name="T13" fmla="*/ 2147483647 h 111"/>
              <a:gd name="T14" fmla="*/ 2147483647 w 105"/>
              <a:gd name="T15" fmla="*/ 2147483647 h 111"/>
              <a:gd name="T16" fmla="*/ 2147483647 w 105"/>
              <a:gd name="T17" fmla="*/ 2147483647 h 111"/>
              <a:gd name="T18" fmla="*/ 2147483647 w 105"/>
              <a:gd name="T19" fmla="*/ 2147483647 h 111"/>
              <a:gd name="T20" fmla="*/ 2147483647 w 105"/>
              <a:gd name="T21" fmla="*/ 2147483647 h 111"/>
              <a:gd name="T22" fmla="*/ 2147483647 w 105"/>
              <a:gd name="T23" fmla="*/ 2147483647 h 111"/>
              <a:gd name="T24" fmla="*/ 2147483647 w 105"/>
              <a:gd name="T25" fmla="*/ 2147483647 h 111"/>
              <a:gd name="T26" fmla="*/ 2147483647 w 105"/>
              <a:gd name="T27" fmla="*/ 2147483647 h 111"/>
              <a:gd name="T28" fmla="*/ 2147483647 w 105"/>
              <a:gd name="T29" fmla="*/ 2147483647 h 111"/>
              <a:gd name="T30" fmla="*/ 2147483647 w 105"/>
              <a:gd name="T31" fmla="*/ 2147483647 h 111"/>
              <a:gd name="T32" fmla="*/ 2147483647 w 105"/>
              <a:gd name="T33" fmla="*/ 2147483647 h 111"/>
              <a:gd name="T34" fmla="*/ 2147483647 w 105"/>
              <a:gd name="T35" fmla="*/ 2147483647 h 111"/>
              <a:gd name="T36" fmla="*/ 2147483647 w 105"/>
              <a:gd name="T37" fmla="*/ 2147483647 h 111"/>
              <a:gd name="T38" fmla="*/ 2147483647 w 105"/>
              <a:gd name="T39" fmla="*/ 2147483647 h 111"/>
              <a:gd name="T40" fmla="*/ 2147483647 w 105"/>
              <a:gd name="T41" fmla="*/ 2147483647 h 111"/>
              <a:gd name="T42" fmla="*/ 2147483647 w 105"/>
              <a:gd name="T43" fmla="*/ 2147483647 h 111"/>
              <a:gd name="T44" fmla="*/ 2147483647 w 105"/>
              <a:gd name="T45" fmla="*/ 2147483647 h 111"/>
              <a:gd name="T46" fmla="*/ 2147483647 w 105"/>
              <a:gd name="T47" fmla="*/ 2147483647 h 111"/>
              <a:gd name="T48" fmla="*/ 2147483647 w 105"/>
              <a:gd name="T49" fmla="*/ 2147483647 h 111"/>
              <a:gd name="T50" fmla="*/ 2147483647 w 105"/>
              <a:gd name="T51" fmla="*/ 2147483647 h 111"/>
              <a:gd name="T52" fmla="*/ 2147483647 w 105"/>
              <a:gd name="T53" fmla="*/ 2147483647 h 111"/>
              <a:gd name="T54" fmla="*/ 2147483647 w 105"/>
              <a:gd name="T55" fmla="*/ 2147483647 h 111"/>
              <a:gd name="T56" fmla="*/ 2147483647 w 105"/>
              <a:gd name="T57" fmla="*/ 2147483647 h 111"/>
              <a:gd name="T58" fmla="*/ 2147483647 w 105"/>
              <a:gd name="T59" fmla="*/ 2147483647 h 111"/>
              <a:gd name="T60" fmla="*/ 2147483647 w 105"/>
              <a:gd name="T61" fmla="*/ 2147483647 h 111"/>
              <a:gd name="T62" fmla="*/ 2147483647 w 105"/>
              <a:gd name="T63" fmla="*/ 2147483647 h 111"/>
              <a:gd name="T64" fmla="*/ 2147483647 w 105"/>
              <a:gd name="T65" fmla="*/ 2147483647 h 111"/>
              <a:gd name="T66" fmla="*/ 2147483647 w 105"/>
              <a:gd name="T67" fmla="*/ 2147483647 h 111"/>
              <a:gd name="T68" fmla="*/ 2147483647 w 105"/>
              <a:gd name="T69" fmla="*/ 2147483647 h 111"/>
              <a:gd name="T70" fmla="*/ 2147483647 w 105"/>
              <a:gd name="T71" fmla="*/ 2147483647 h 111"/>
              <a:gd name="T72" fmla="*/ 2147483647 w 105"/>
              <a:gd name="T73" fmla="*/ 2147483647 h 111"/>
              <a:gd name="T74" fmla="*/ 2147483647 w 105"/>
              <a:gd name="T75" fmla="*/ 2147483647 h 111"/>
              <a:gd name="T76" fmla="*/ 2147483647 w 105"/>
              <a:gd name="T77" fmla="*/ 2147483647 h 111"/>
              <a:gd name="T78" fmla="*/ 2147483647 w 105"/>
              <a:gd name="T79" fmla="*/ 2147483647 h 111"/>
              <a:gd name="T80" fmla="*/ 0 w 105"/>
              <a:gd name="T81" fmla="*/ 2147483647 h 111"/>
              <a:gd name="T82" fmla="*/ 2147483647 w 105"/>
              <a:gd name="T83" fmla="*/ 2147483647 h 111"/>
              <a:gd name="T84" fmla="*/ 2147483647 w 105"/>
              <a:gd name="T85" fmla="*/ 2147483647 h 111"/>
              <a:gd name="T86" fmla="*/ 2147483647 w 105"/>
              <a:gd name="T87" fmla="*/ 2147483647 h 111"/>
              <a:gd name="T88" fmla="*/ 2147483647 w 105"/>
              <a:gd name="T89" fmla="*/ 2147483647 h 111"/>
              <a:gd name="T90" fmla="*/ 2147483647 w 105"/>
              <a:gd name="T91" fmla="*/ 2147483647 h 111"/>
              <a:gd name="T92" fmla="*/ 2147483647 w 105"/>
              <a:gd name="T93" fmla="*/ 2147483647 h 111"/>
              <a:gd name="T94" fmla="*/ 2147483647 w 105"/>
              <a:gd name="T95" fmla="*/ 2147483647 h 111"/>
              <a:gd name="T96" fmla="*/ 2147483647 w 105"/>
              <a:gd name="T97" fmla="*/ 0 h 111"/>
              <a:gd name="T98" fmla="*/ 2147483647 w 105"/>
              <a:gd name="T99" fmla="*/ 2147483647 h 111"/>
              <a:gd name="T100" fmla="*/ 2147483647 w 105"/>
              <a:gd name="T101" fmla="*/ 2147483647 h 111"/>
              <a:gd name="T102" fmla="*/ 2147483647 w 105"/>
              <a:gd name="T103" fmla="*/ 2147483647 h 111"/>
              <a:gd name="T104" fmla="*/ 2147483647 w 105"/>
              <a:gd name="T105" fmla="*/ 2147483647 h 11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5" h="111">
                <a:moveTo>
                  <a:pt x="44" y="50"/>
                </a:moveTo>
                <a:lnTo>
                  <a:pt x="56" y="41"/>
                </a:lnTo>
                <a:lnTo>
                  <a:pt x="64" y="29"/>
                </a:lnTo>
                <a:lnTo>
                  <a:pt x="69" y="16"/>
                </a:lnTo>
                <a:lnTo>
                  <a:pt x="74" y="4"/>
                </a:lnTo>
                <a:lnTo>
                  <a:pt x="81" y="8"/>
                </a:lnTo>
                <a:lnTo>
                  <a:pt x="83" y="14"/>
                </a:lnTo>
                <a:lnTo>
                  <a:pt x="82" y="20"/>
                </a:lnTo>
                <a:lnTo>
                  <a:pt x="79" y="27"/>
                </a:lnTo>
                <a:lnTo>
                  <a:pt x="74" y="34"/>
                </a:lnTo>
                <a:lnTo>
                  <a:pt x="68" y="41"/>
                </a:lnTo>
                <a:lnTo>
                  <a:pt x="64" y="47"/>
                </a:lnTo>
                <a:lnTo>
                  <a:pt x="60" y="53"/>
                </a:lnTo>
                <a:lnTo>
                  <a:pt x="57" y="57"/>
                </a:lnTo>
                <a:lnTo>
                  <a:pt x="53" y="59"/>
                </a:lnTo>
                <a:lnTo>
                  <a:pt x="51" y="62"/>
                </a:lnTo>
                <a:lnTo>
                  <a:pt x="51" y="67"/>
                </a:lnTo>
                <a:lnTo>
                  <a:pt x="55" y="69"/>
                </a:lnTo>
                <a:lnTo>
                  <a:pt x="61" y="69"/>
                </a:lnTo>
                <a:lnTo>
                  <a:pt x="69" y="66"/>
                </a:lnTo>
                <a:lnTo>
                  <a:pt x="79" y="62"/>
                </a:lnTo>
                <a:lnTo>
                  <a:pt x="87" y="57"/>
                </a:lnTo>
                <a:lnTo>
                  <a:pt x="95" y="51"/>
                </a:lnTo>
                <a:lnTo>
                  <a:pt x="102" y="45"/>
                </a:lnTo>
                <a:lnTo>
                  <a:pt x="105" y="41"/>
                </a:lnTo>
                <a:lnTo>
                  <a:pt x="99" y="50"/>
                </a:lnTo>
                <a:lnTo>
                  <a:pt x="93" y="60"/>
                </a:lnTo>
                <a:lnTo>
                  <a:pt x="84" y="71"/>
                </a:lnTo>
                <a:lnTo>
                  <a:pt x="76" y="80"/>
                </a:lnTo>
                <a:lnTo>
                  <a:pt x="67" y="88"/>
                </a:lnTo>
                <a:lnTo>
                  <a:pt x="57" y="94"/>
                </a:lnTo>
                <a:lnTo>
                  <a:pt x="45" y="97"/>
                </a:lnTo>
                <a:lnTo>
                  <a:pt x="34" y="97"/>
                </a:lnTo>
                <a:lnTo>
                  <a:pt x="30" y="100"/>
                </a:lnTo>
                <a:lnTo>
                  <a:pt x="31" y="104"/>
                </a:lnTo>
                <a:lnTo>
                  <a:pt x="33" y="107"/>
                </a:lnTo>
                <a:lnTo>
                  <a:pt x="31" y="111"/>
                </a:lnTo>
                <a:lnTo>
                  <a:pt x="23" y="103"/>
                </a:lnTo>
                <a:lnTo>
                  <a:pt x="15" y="92"/>
                </a:lnTo>
                <a:lnTo>
                  <a:pt x="8" y="81"/>
                </a:lnTo>
                <a:lnTo>
                  <a:pt x="0" y="71"/>
                </a:lnTo>
                <a:lnTo>
                  <a:pt x="8" y="64"/>
                </a:lnTo>
                <a:lnTo>
                  <a:pt x="16" y="56"/>
                </a:lnTo>
                <a:lnTo>
                  <a:pt x="22" y="47"/>
                </a:lnTo>
                <a:lnTo>
                  <a:pt x="27" y="38"/>
                </a:lnTo>
                <a:lnTo>
                  <a:pt x="31" y="29"/>
                </a:lnTo>
                <a:lnTo>
                  <a:pt x="36" y="20"/>
                </a:lnTo>
                <a:lnTo>
                  <a:pt x="40" y="11"/>
                </a:lnTo>
                <a:lnTo>
                  <a:pt x="43" y="0"/>
                </a:lnTo>
                <a:lnTo>
                  <a:pt x="43" y="13"/>
                </a:lnTo>
                <a:lnTo>
                  <a:pt x="41" y="26"/>
                </a:lnTo>
                <a:lnTo>
                  <a:pt x="38" y="38"/>
                </a:lnTo>
                <a:lnTo>
                  <a:pt x="44" y="50"/>
                </a:lnTo>
                <a:close/>
              </a:path>
            </a:pathLst>
          </a:custGeom>
          <a:solidFill>
            <a:srgbClr val="FFFF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3" name="Freeform 55">
            <a:extLst>
              <a:ext uri="{FF2B5EF4-FFF2-40B4-BE49-F238E27FC236}">
                <a16:creationId xmlns:a16="http://schemas.microsoft.com/office/drawing/2014/main" id="{040EC351-0366-4CB3-99FE-6F9B2D033409}"/>
              </a:ext>
            </a:extLst>
          </p:cNvPr>
          <p:cNvSpPr>
            <a:spLocks/>
          </p:cNvSpPr>
          <p:nvPr/>
        </p:nvSpPr>
        <p:spPr bwMode="auto">
          <a:xfrm>
            <a:off x="8604250" y="1862138"/>
            <a:ext cx="107950" cy="93662"/>
          </a:xfrm>
          <a:custGeom>
            <a:avLst/>
            <a:gdLst>
              <a:gd name="T0" fmla="*/ 2147483647 w 136"/>
              <a:gd name="T1" fmla="*/ 2147483647 h 118"/>
              <a:gd name="T2" fmla="*/ 2147483647 w 136"/>
              <a:gd name="T3" fmla="*/ 2147483647 h 118"/>
              <a:gd name="T4" fmla="*/ 2147483647 w 136"/>
              <a:gd name="T5" fmla="*/ 2147483647 h 118"/>
              <a:gd name="T6" fmla="*/ 2147483647 w 136"/>
              <a:gd name="T7" fmla="*/ 2147483647 h 118"/>
              <a:gd name="T8" fmla="*/ 2147483647 w 136"/>
              <a:gd name="T9" fmla="*/ 2147483647 h 118"/>
              <a:gd name="T10" fmla="*/ 2147483647 w 136"/>
              <a:gd name="T11" fmla="*/ 2147483647 h 118"/>
              <a:gd name="T12" fmla="*/ 2147483647 w 136"/>
              <a:gd name="T13" fmla="*/ 2147483647 h 118"/>
              <a:gd name="T14" fmla="*/ 2147483647 w 136"/>
              <a:gd name="T15" fmla="*/ 2147483647 h 118"/>
              <a:gd name="T16" fmla="*/ 2147483647 w 136"/>
              <a:gd name="T17" fmla="*/ 2147483647 h 118"/>
              <a:gd name="T18" fmla="*/ 2147483647 w 136"/>
              <a:gd name="T19" fmla="*/ 2147483647 h 118"/>
              <a:gd name="T20" fmla="*/ 2147483647 w 136"/>
              <a:gd name="T21" fmla="*/ 2147483647 h 118"/>
              <a:gd name="T22" fmla="*/ 2147483647 w 136"/>
              <a:gd name="T23" fmla="*/ 2147483647 h 118"/>
              <a:gd name="T24" fmla="*/ 2147483647 w 136"/>
              <a:gd name="T25" fmla="*/ 2147483647 h 118"/>
              <a:gd name="T26" fmla="*/ 2147483647 w 136"/>
              <a:gd name="T27" fmla="*/ 2147483647 h 118"/>
              <a:gd name="T28" fmla="*/ 2147483647 w 136"/>
              <a:gd name="T29" fmla="*/ 2147483647 h 118"/>
              <a:gd name="T30" fmla="*/ 2147483647 w 136"/>
              <a:gd name="T31" fmla="*/ 2147483647 h 118"/>
              <a:gd name="T32" fmla="*/ 2147483647 w 136"/>
              <a:gd name="T33" fmla="*/ 2147483647 h 118"/>
              <a:gd name="T34" fmla="*/ 2147483647 w 136"/>
              <a:gd name="T35" fmla="*/ 2147483647 h 118"/>
              <a:gd name="T36" fmla="*/ 2147483647 w 136"/>
              <a:gd name="T37" fmla="*/ 2147483647 h 118"/>
              <a:gd name="T38" fmla="*/ 2147483647 w 136"/>
              <a:gd name="T39" fmla="*/ 2147483647 h 118"/>
              <a:gd name="T40" fmla="*/ 2147483647 w 136"/>
              <a:gd name="T41" fmla="*/ 2147483647 h 118"/>
              <a:gd name="T42" fmla="*/ 2147483647 w 136"/>
              <a:gd name="T43" fmla="*/ 2147483647 h 118"/>
              <a:gd name="T44" fmla="*/ 2147483647 w 136"/>
              <a:gd name="T45" fmla="*/ 2147483647 h 118"/>
              <a:gd name="T46" fmla="*/ 2147483647 w 136"/>
              <a:gd name="T47" fmla="*/ 2147483647 h 118"/>
              <a:gd name="T48" fmla="*/ 2147483647 w 136"/>
              <a:gd name="T49" fmla="*/ 2147483647 h 118"/>
              <a:gd name="T50" fmla="*/ 2147483647 w 136"/>
              <a:gd name="T51" fmla="*/ 2147483647 h 118"/>
              <a:gd name="T52" fmla="*/ 2147483647 w 136"/>
              <a:gd name="T53" fmla="*/ 2147483647 h 118"/>
              <a:gd name="T54" fmla="*/ 2147483647 w 136"/>
              <a:gd name="T55" fmla="*/ 2147483647 h 118"/>
              <a:gd name="T56" fmla="*/ 2147483647 w 136"/>
              <a:gd name="T57" fmla="*/ 2147483647 h 118"/>
              <a:gd name="T58" fmla="*/ 2147483647 w 136"/>
              <a:gd name="T59" fmla="*/ 2147483647 h 118"/>
              <a:gd name="T60" fmla="*/ 0 w 136"/>
              <a:gd name="T61" fmla="*/ 2147483647 h 118"/>
              <a:gd name="T62" fmla="*/ 2147483647 w 136"/>
              <a:gd name="T63" fmla="*/ 2147483647 h 118"/>
              <a:gd name="T64" fmla="*/ 2147483647 w 136"/>
              <a:gd name="T65" fmla="*/ 2147483647 h 118"/>
              <a:gd name="T66" fmla="*/ 2147483647 w 136"/>
              <a:gd name="T67" fmla="*/ 2147483647 h 118"/>
              <a:gd name="T68" fmla="*/ 2147483647 w 136"/>
              <a:gd name="T69" fmla="*/ 0 h 118"/>
              <a:gd name="T70" fmla="*/ 2147483647 w 136"/>
              <a:gd name="T71" fmla="*/ 2147483647 h 118"/>
              <a:gd name="T72" fmla="*/ 2147483647 w 136"/>
              <a:gd name="T73" fmla="*/ 2147483647 h 118"/>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6" h="118">
                <a:moveTo>
                  <a:pt x="73" y="16"/>
                </a:moveTo>
                <a:lnTo>
                  <a:pt x="68" y="27"/>
                </a:lnTo>
                <a:lnTo>
                  <a:pt x="63" y="36"/>
                </a:lnTo>
                <a:lnTo>
                  <a:pt x="58" y="45"/>
                </a:lnTo>
                <a:lnTo>
                  <a:pt x="53" y="56"/>
                </a:lnTo>
                <a:lnTo>
                  <a:pt x="59" y="53"/>
                </a:lnTo>
                <a:lnTo>
                  <a:pt x="64" y="51"/>
                </a:lnTo>
                <a:lnTo>
                  <a:pt x="71" y="47"/>
                </a:lnTo>
                <a:lnTo>
                  <a:pt x="78" y="44"/>
                </a:lnTo>
                <a:lnTo>
                  <a:pt x="85" y="41"/>
                </a:lnTo>
                <a:lnTo>
                  <a:pt x="92" y="36"/>
                </a:lnTo>
                <a:lnTo>
                  <a:pt x="99" y="31"/>
                </a:lnTo>
                <a:lnTo>
                  <a:pt x="105" y="27"/>
                </a:lnTo>
                <a:lnTo>
                  <a:pt x="104" y="30"/>
                </a:lnTo>
                <a:lnTo>
                  <a:pt x="100" y="39"/>
                </a:lnTo>
                <a:lnTo>
                  <a:pt x="93" y="50"/>
                </a:lnTo>
                <a:lnTo>
                  <a:pt x="88" y="59"/>
                </a:lnTo>
                <a:lnTo>
                  <a:pt x="89" y="59"/>
                </a:lnTo>
                <a:lnTo>
                  <a:pt x="92" y="58"/>
                </a:lnTo>
                <a:lnTo>
                  <a:pt x="99" y="54"/>
                </a:lnTo>
                <a:lnTo>
                  <a:pt x="106" y="51"/>
                </a:lnTo>
                <a:lnTo>
                  <a:pt x="113" y="46"/>
                </a:lnTo>
                <a:lnTo>
                  <a:pt x="120" y="43"/>
                </a:lnTo>
                <a:lnTo>
                  <a:pt x="124" y="41"/>
                </a:lnTo>
                <a:lnTo>
                  <a:pt x="126" y="39"/>
                </a:lnTo>
                <a:lnTo>
                  <a:pt x="120" y="44"/>
                </a:lnTo>
                <a:lnTo>
                  <a:pt x="112" y="54"/>
                </a:lnTo>
                <a:lnTo>
                  <a:pt x="104" y="66"/>
                </a:lnTo>
                <a:lnTo>
                  <a:pt x="100" y="72"/>
                </a:lnTo>
                <a:lnTo>
                  <a:pt x="105" y="74"/>
                </a:lnTo>
                <a:lnTo>
                  <a:pt x="109" y="74"/>
                </a:lnTo>
                <a:lnTo>
                  <a:pt x="114" y="74"/>
                </a:lnTo>
                <a:lnTo>
                  <a:pt x="117" y="73"/>
                </a:lnTo>
                <a:lnTo>
                  <a:pt x="121" y="72"/>
                </a:lnTo>
                <a:lnTo>
                  <a:pt x="126" y="71"/>
                </a:lnTo>
                <a:lnTo>
                  <a:pt x="130" y="69"/>
                </a:lnTo>
                <a:lnTo>
                  <a:pt x="136" y="71"/>
                </a:lnTo>
                <a:lnTo>
                  <a:pt x="136" y="80"/>
                </a:lnTo>
                <a:lnTo>
                  <a:pt x="129" y="80"/>
                </a:lnTo>
                <a:lnTo>
                  <a:pt x="123" y="81"/>
                </a:lnTo>
                <a:lnTo>
                  <a:pt x="116" y="82"/>
                </a:lnTo>
                <a:lnTo>
                  <a:pt x="111" y="83"/>
                </a:lnTo>
                <a:lnTo>
                  <a:pt x="105" y="86"/>
                </a:lnTo>
                <a:lnTo>
                  <a:pt x="99" y="88"/>
                </a:lnTo>
                <a:lnTo>
                  <a:pt x="93" y="91"/>
                </a:lnTo>
                <a:lnTo>
                  <a:pt x="88" y="94"/>
                </a:lnTo>
                <a:lnTo>
                  <a:pt x="91" y="99"/>
                </a:lnTo>
                <a:lnTo>
                  <a:pt x="101" y="107"/>
                </a:lnTo>
                <a:lnTo>
                  <a:pt x="112" y="114"/>
                </a:lnTo>
                <a:lnTo>
                  <a:pt x="116" y="118"/>
                </a:lnTo>
                <a:lnTo>
                  <a:pt x="106" y="114"/>
                </a:lnTo>
                <a:lnTo>
                  <a:pt x="93" y="112"/>
                </a:lnTo>
                <a:lnTo>
                  <a:pt x="81" y="110"/>
                </a:lnTo>
                <a:lnTo>
                  <a:pt x="67" y="109"/>
                </a:lnTo>
                <a:lnTo>
                  <a:pt x="53" y="109"/>
                </a:lnTo>
                <a:lnTo>
                  <a:pt x="40" y="109"/>
                </a:lnTo>
                <a:lnTo>
                  <a:pt x="29" y="111"/>
                </a:lnTo>
                <a:lnTo>
                  <a:pt x="18" y="115"/>
                </a:lnTo>
                <a:lnTo>
                  <a:pt x="16" y="106"/>
                </a:lnTo>
                <a:lnTo>
                  <a:pt x="13" y="97"/>
                </a:lnTo>
                <a:lnTo>
                  <a:pt x="7" y="89"/>
                </a:lnTo>
                <a:lnTo>
                  <a:pt x="0" y="82"/>
                </a:lnTo>
                <a:lnTo>
                  <a:pt x="10" y="74"/>
                </a:lnTo>
                <a:lnTo>
                  <a:pt x="21" y="65"/>
                </a:lnTo>
                <a:lnTo>
                  <a:pt x="31" y="56"/>
                </a:lnTo>
                <a:lnTo>
                  <a:pt x="40" y="45"/>
                </a:lnTo>
                <a:lnTo>
                  <a:pt x="48" y="35"/>
                </a:lnTo>
                <a:lnTo>
                  <a:pt x="56" y="23"/>
                </a:lnTo>
                <a:lnTo>
                  <a:pt x="63" y="12"/>
                </a:lnTo>
                <a:lnTo>
                  <a:pt x="70" y="0"/>
                </a:lnTo>
                <a:lnTo>
                  <a:pt x="75" y="4"/>
                </a:lnTo>
                <a:lnTo>
                  <a:pt x="76" y="8"/>
                </a:lnTo>
                <a:lnTo>
                  <a:pt x="76" y="13"/>
                </a:lnTo>
                <a:lnTo>
                  <a:pt x="73" y="16"/>
                </a:lnTo>
                <a:close/>
              </a:path>
            </a:pathLst>
          </a:custGeom>
          <a:solidFill>
            <a:srgbClr val="FFFF7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4" name="Freeform 56">
            <a:extLst>
              <a:ext uri="{FF2B5EF4-FFF2-40B4-BE49-F238E27FC236}">
                <a16:creationId xmlns:a16="http://schemas.microsoft.com/office/drawing/2014/main" id="{0DD5D771-9CAC-405F-BC57-F183DA2F6955}"/>
              </a:ext>
            </a:extLst>
          </p:cNvPr>
          <p:cNvSpPr>
            <a:spLocks/>
          </p:cNvSpPr>
          <p:nvPr/>
        </p:nvSpPr>
        <p:spPr bwMode="auto">
          <a:xfrm>
            <a:off x="8331200" y="1878013"/>
            <a:ext cx="25400" cy="14287"/>
          </a:xfrm>
          <a:custGeom>
            <a:avLst/>
            <a:gdLst>
              <a:gd name="T0" fmla="*/ 2147483647 w 31"/>
              <a:gd name="T1" fmla="*/ 2147483647 h 18"/>
              <a:gd name="T2" fmla="*/ 2147483647 w 31"/>
              <a:gd name="T3" fmla="*/ 2147483647 h 18"/>
              <a:gd name="T4" fmla="*/ 2147483647 w 31"/>
              <a:gd name="T5" fmla="*/ 2147483647 h 18"/>
              <a:gd name="T6" fmla="*/ 2147483647 w 31"/>
              <a:gd name="T7" fmla="*/ 2147483647 h 18"/>
              <a:gd name="T8" fmla="*/ 0 w 31"/>
              <a:gd name="T9" fmla="*/ 2147483647 h 18"/>
              <a:gd name="T10" fmla="*/ 2147483647 w 31"/>
              <a:gd name="T11" fmla="*/ 2147483647 h 18"/>
              <a:gd name="T12" fmla="*/ 2147483647 w 31"/>
              <a:gd name="T13" fmla="*/ 2147483647 h 18"/>
              <a:gd name="T14" fmla="*/ 2147483647 w 31"/>
              <a:gd name="T15" fmla="*/ 2147483647 h 18"/>
              <a:gd name="T16" fmla="*/ 2147483647 w 31"/>
              <a:gd name="T17" fmla="*/ 0 h 18"/>
              <a:gd name="T18" fmla="*/ 2147483647 w 31"/>
              <a:gd name="T19" fmla="*/ 2147483647 h 18"/>
              <a:gd name="T20" fmla="*/ 2147483647 w 31"/>
              <a:gd name="T21" fmla="*/ 2147483647 h 18"/>
              <a:gd name="T22" fmla="*/ 2147483647 w 31"/>
              <a:gd name="T23" fmla="*/ 2147483647 h 18"/>
              <a:gd name="T24" fmla="*/ 2147483647 w 31"/>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1" h="18">
                <a:moveTo>
                  <a:pt x="31" y="16"/>
                </a:moveTo>
                <a:lnTo>
                  <a:pt x="24" y="17"/>
                </a:lnTo>
                <a:lnTo>
                  <a:pt x="16" y="18"/>
                </a:lnTo>
                <a:lnTo>
                  <a:pt x="8" y="17"/>
                </a:lnTo>
                <a:lnTo>
                  <a:pt x="0" y="17"/>
                </a:lnTo>
                <a:lnTo>
                  <a:pt x="2" y="13"/>
                </a:lnTo>
                <a:lnTo>
                  <a:pt x="4" y="8"/>
                </a:lnTo>
                <a:lnTo>
                  <a:pt x="6" y="3"/>
                </a:lnTo>
                <a:lnTo>
                  <a:pt x="11" y="0"/>
                </a:lnTo>
                <a:lnTo>
                  <a:pt x="17" y="2"/>
                </a:lnTo>
                <a:lnTo>
                  <a:pt x="23" y="6"/>
                </a:lnTo>
                <a:lnTo>
                  <a:pt x="27" y="10"/>
                </a:lnTo>
                <a:lnTo>
                  <a:pt x="31" y="16"/>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5" name="Freeform 57">
            <a:extLst>
              <a:ext uri="{FF2B5EF4-FFF2-40B4-BE49-F238E27FC236}">
                <a16:creationId xmlns:a16="http://schemas.microsoft.com/office/drawing/2014/main" id="{9017A91D-2D15-461D-9959-D5F99C7A92BB}"/>
              </a:ext>
            </a:extLst>
          </p:cNvPr>
          <p:cNvSpPr>
            <a:spLocks/>
          </p:cNvSpPr>
          <p:nvPr/>
        </p:nvSpPr>
        <p:spPr bwMode="auto">
          <a:xfrm>
            <a:off x="8656638" y="1881188"/>
            <a:ext cx="209550" cy="114300"/>
          </a:xfrm>
          <a:custGeom>
            <a:avLst/>
            <a:gdLst>
              <a:gd name="T0" fmla="*/ 2147483647 w 265"/>
              <a:gd name="T1" fmla="*/ 2147483647 h 144"/>
              <a:gd name="T2" fmla="*/ 2147483647 w 265"/>
              <a:gd name="T3" fmla="*/ 2147483647 h 144"/>
              <a:gd name="T4" fmla="*/ 2147483647 w 265"/>
              <a:gd name="T5" fmla="*/ 2147483647 h 144"/>
              <a:gd name="T6" fmla="*/ 2147483647 w 265"/>
              <a:gd name="T7" fmla="*/ 2147483647 h 144"/>
              <a:gd name="T8" fmla="*/ 2147483647 w 265"/>
              <a:gd name="T9" fmla="*/ 2147483647 h 144"/>
              <a:gd name="T10" fmla="*/ 2147483647 w 265"/>
              <a:gd name="T11" fmla="*/ 2147483647 h 144"/>
              <a:gd name="T12" fmla="*/ 2147483647 w 265"/>
              <a:gd name="T13" fmla="*/ 2147483647 h 144"/>
              <a:gd name="T14" fmla="*/ 2147483647 w 265"/>
              <a:gd name="T15" fmla="*/ 2147483647 h 144"/>
              <a:gd name="T16" fmla="*/ 2147483647 w 265"/>
              <a:gd name="T17" fmla="*/ 2147483647 h 144"/>
              <a:gd name="T18" fmla="*/ 2147483647 w 265"/>
              <a:gd name="T19" fmla="*/ 2147483647 h 144"/>
              <a:gd name="T20" fmla="*/ 2147483647 w 265"/>
              <a:gd name="T21" fmla="*/ 2147483647 h 144"/>
              <a:gd name="T22" fmla="*/ 2147483647 w 265"/>
              <a:gd name="T23" fmla="*/ 2147483647 h 144"/>
              <a:gd name="T24" fmla="*/ 2147483647 w 265"/>
              <a:gd name="T25" fmla="*/ 2147483647 h 144"/>
              <a:gd name="T26" fmla="*/ 2147483647 w 265"/>
              <a:gd name="T27" fmla="*/ 2147483647 h 144"/>
              <a:gd name="T28" fmla="*/ 2147483647 w 265"/>
              <a:gd name="T29" fmla="*/ 2147483647 h 144"/>
              <a:gd name="T30" fmla="*/ 2147483647 w 265"/>
              <a:gd name="T31" fmla="*/ 2147483647 h 144"/>
              <a:gd name="T32" fmla="*/ 2147483647 w 265"/>
              <a:gd name="T33" fmla="*/ 2147483647 h 144"/>
              <a:gd name="T34" fmla="*/ 2147483647 w 265"/>
              <a:gd name="T35" fmla="*/ 2147483647 h 144"/>
              <a:gd name="T36" fmla="*/ 2147483647 w 265"/>
              <a:gd name="T37" fmla="*/ 2147483647 h 144"/>
              <a:gd name="T38" fmla="*/ 2147483647 w 265"/>
              <a:gd name="T39" fmla="*/ 2147483647 h 144"/>
              <a:gd name="T40" fmla="*/ 2147483647 w 265"/>
              <a:gd name="T41" fmla="*/ 2147483647 h 144"/>
              <a:gd name="T42" fmla="*/ 2147483647 w 265"/>
              <a:gd name="T43" fmla="*/ 2147483647 h 144"/>
              <a:gd name="T44" fmla="*/ 2147483647 w 265"/>
              <a:gd name="T45" fmla="*/ 2147483647 h 144"/>
              <a:gd name="T46" fmla="*/ 2147483647 w 265"/>
              <a:gd name="T47" fmla="*/ 2147483647 h 144"/>
              <a:gd name="T48" fmla="*/ 0 w 265"/>
              <a:gd name="T49" fmla="*/ 2147483647 h 144"/>
              <a:gd name="T50" fmla="*/ 2147483647 w 265"/>
              <a:gd name="T51" fmla="*/ 2147483647 h 144"/>
              <a:gd name="T52" fmla="*/ 2147483647 w 265"/>
              <a:gd name="T53" fmla="*/ 2147483647 h 144"/>
              <a:gd name="T54" fmla="*/ 2147483647 w 265"/>
              <a:gd name="T55" fmla="*/ 2147483647 h 144"/>
              <a:gd name="T56" fmla="*/ 2147483647 w 265"/>
              <a:gd name="T57" fmla="*/ 2147483647 h 144"/>
              <a:gd name="T58" fmla="*/ 2147483647 w 265"/>
              <a:gd name="T59" fmla="*/ 2147483647 h 144"/>
              <a:gd name="T60" fmla="*/ 2147483647 w 265"/>
              <a:gd name="T61" fmla="*/ 2147483647 h 144"/>
              <a:gd name="T62" fmla="*/ 2147483647 w 265"/>
              <a:gd name="T63" fmla="*/ 2147483647 h 144"/>
              <a:gd name="T64" fmla="*/ 2147483647 w 265"/>
              <a:gd name="T65" fmla="*/ 2147483647 h 144"/>
              <a:gd name="T66" fmla="*/ 2147483647 w 265"/>
              <a:gd name="T67" fmla="*/ 2147483647 h 144"/>
              <a:gd name="T68" fmla="*/ 2147483647 w 265"/>
              <a:gd name="T69" fmla="*/ 2147483647 h 144"/>
              <a:gd name="T70" fmla="*/ 2147483647 w 265"/>
              <a:gd name="T71" fmla="*/ 2147483647 h 144"/>
              <a:gd name="T72" fmla="*/ 2147483647 w 265"/>
              <a:gd name="T73" fmla="*/ 2147483647 h 144"/>
              <a:gd name="T74" fmla="*/ 2147483647 w 265"/>
              <a:gd name="T75" fmla="*/ 2147483647 h 144"/>
              <a:gd name="T76" fmla="*/ 2147483647 w 265"/>
              <a:gd name="T77" fmla="*/ 2147483647 h 144"/>
              <a:gd name="T78" fmla="*/ 2147483647 w 265"/>
              <a:gd name="T79" fmla="*/ 2147483647 h 144"/>
              <a:gd name="T80" fmla="*/ 2147483647 w 265"/>
              <a:gd name="T81" fmla="*/ 2147483647 h 144"/>
              <a:gd name="T82" fmla="*/ 2147483647 w 265"/>
              <a:gd name="T83" fmla="*/ 2147483647 h 144"/>
              <a:gd name="T84" fmla="*/ 2147483647 w 265"/>
              <a:gd name="T85" fmla="*/ 2147483647 h 144"/>
              <a:gd name="T86" fmla="*/ 2147483647 w 265"/>
              <a:gd name="T87" fmla="*/ 2147483647 h 144"/>
              <a:gd name="T88" fmla="*/ 2147483647 w 265"/>
              <a:gd name="T89" fmla="*/ 2147483647 h 144"/>
              <a:gd name="T90" fmla="*/ 2147483647 w 265"/>
              <a:gd name="T91" fmla="*/ 2147483647 h 144"/>
              <a:gd name="T92" fmla="*/ 2147483647 w 265"/>
              <a:gd name="T93" fmla="*/ 2147483647 h 144"/>
              <a:gd name="T94" fmla="*/ 2147483647 w 265"/>
              <a:gd name="T95" fmla="*/ 2147483647 h 144"/>
              <a:gd name="T96" fmla="*/ 2147483647 w 265"/>
              <a:gd name="T97" fmla="*/ 2147483647 h 144"/>
              <a:gd name="T98" fmla="*/ 2147483647 w 265"/>
              <a:gd name="T99" fmla="*/ 2147483647 h 144"/>
              <a:gd name="T100" fmla="*/ 2147483647 w 265"/>
              <a:gd name="T101" fmla="*/ 2147483647 h 144"/>
              <a:gd name="T102" fmla="*/ 2147483647 w 265"/>
              <a:gd name="T103" fmla="*/ 2147483647 h 144"/>
              <a:gd name="T104" fmla="*/ 2147483647 w 265"/>
              <a:gd name="T105" fmla="*/ 0 h 144"/>
              <a:gd name="T106" fmla="*/ 2147483647 w 265"/>
              <a:gd name="T107" fmla="*/ 0 h 144"/>
              <a:gd name="T108" fmla="*/ 2147483647 w 265"/>
              <a:gd name="T109" fmla="*/ 2147483647 h 144"/>
              <a:gd name="T110" fmla="*/ 2147483647 w 265"/>
              <a:gd name="T111" fmla="*/ 2147483647 h 144"/>
              <a:gd name="T112" fmla="*/ 2147483647 w 265"/>
              <a:gd name="T113" fmla="*/ 2147483647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65" h="144">
                <a:moveTo>
                  <a:pt x="265" y="124"/>
                </a:moveTo>
                <a:lnTo>
                  <a:pt x="260" y="125"/>
                </a:lnTo>
                <a:lnTo>
                  <a:pt x="254" y="127"/>
                </a:lnTo>
                <a:lnTo>
                  <a:pt x="247" y="129"/>
                </a:lnTo>
                <a:lnTo>
                  <a:pt x="241" y="132"/>
                </a:lnTo>
                <a:lnTo>
                  <a:pt x="235" y="135"/>
                </a:lnTo>
                <a:lnTo>
                  <a:pt x="230" y="138"/>
                </a:lnTo>
                <a:lnTo>
                  <a:pt x="224" y="141"/>
                </a:lnTo>
                <a:lnTo>
                  <a:pt x="218" y="143"/>
                </a:lnTo>
                <a:lnTo>
                  <a:pt x="203" y="143"/>
                </a:lnTo>
                <a:lnTo>
                  <a:pt x="189" y="144"/>
                </a:lnTo>
                <a:lnTo>
                  <a:pt x="174" y="144"/>
                </a:lnTo>
                <a:lnTo>
                  <a:pt x="161" y="144"/>
                </a:lnTo>
                <a:lnTo>
                  <a:pt x="146" y="144"/>
                </a:lnTo>
                <a:lnTo>
                  <a:pt x="132" y="143"/>
                </a:lnTo>
                <a:lnTo>
                  <a:pt x="118" y="142"/>
                </a:lnTo>
                <a:lnTo>
                  <a:pt x="104" y="140"/>
                </a:lnTo>
                <a:lnTo>
                  <a:pt x="90" y="139"/>
                </a:lnTo>
                <a:lnTo>
                  <a:pt x="76" y="135"/>
                </a:lnTo>
                <a:lnTo>
                  <a:pt x="63" y="132"/>
                </a:lnTo>
                <a:lnTo>
                  <a:pt x="50" y="128"/>
                </a:lnTo>
                <a:lnTo>
                  <a:pt x="37" y="124"/>
                </a:lnTo>
                <a:lnTo>
                  <a:pt x="25" y="118"/>
                </a:lnTo>
                <a:lnTo>
                  <a:pt x="12" y="112"/>
                </a:lnTo>
                <a:lnTo>
                  <a:pt x="0" y="105"/>
                </a:lnTo>
                <a:lnTo>
                  <a:pt x="10" y="103"/>
                </a:lnTo>
                <a:lnTo>
                  <a:pt x="19" y="103"/>
                </a:lnTo>
                <a:lnTo>
                  <a:pt x="28" y="103"/>
                </a:lnTo>
                <a:lnTo>
                  <a:pt x="38" y="105"/>
                </a:lnTo>
                <a:lnTo>
                  <a:pt x="47" y="108"/>
                </a:lnTo>
                <a:lnTo>
                  <a:pt x="56" y="111"/>
                </a:lnTo>
                <a:lnTo>
                  <a:pt x="64" y="114"/>
                </a:lnTo>
                <a:lnTo>
                  <a:pt x="72" y="118"/>
                </a:lnTo>
                <a:lnTo>
                  <a:pt x="78" y="110"/>
                </a:lnTo>
                <a:lnTo>
                  <a:pt x="78" y="101"/>
                </a:lnTo>
                <a:lnTo>
                  <a:pt x="75" y="91"/>
                </a:lnTo>
                <a:lnTo>
                  <a:pt x="74" y="82"/>
                </a:lnTo>
                <a:lnTo>
                  <a:pt x="68" y="73"/>
                </a:lnTo>
                <a:lnTo>
                  <a:pt x="75" y="71"/>
                </a:lnTo>
                <a:lnTo>
                  <a:pt x="83" y="67"/>
                </a:lnTo>
                <a:lnTo>
                  <a:pt x="89" y="63"/>
                </a:lnTo>
                <a:lnTo>
                  <a:pt x="91" y="56"/>
                </a:lnTo>
                <a:lnTo>
                  <a:pt x="91" y="49"/>
                </a:lnTo>
                <a:lnTo>
                  <a:pt x="91" y="40"/>
                </a:lnTo>
                <a:lnTo>
                  <a:pt x="88" y="33"/>
                </a:lnTo>
                <a:lnTo>
                  <a:pt x="81" y="29"/>
                </a:lnTo>
                <a:lnTo>
                  <a:pt x="72" y="29"/>
                </a:lnTo>
                <a:lnTo>
                  <a:pt x="88" y="15"/>
                </a:lnTo>
                <a:lnTo>
                  <a:pt x="109" y="11"/>
                </a:lnTo>
                <a:lnTo>
                  <a:pt x="129" y="7"/>
                </a:lnTo>
                <a:lnTo>
                  <a:pt x="151" y="4"/>
                </a:lnTo>
                <a:lnTo>
                  <a:pt x="173" y="2"/>
                </a:lnTo>
                <a:lnTo>
                  <a:pt x="195" y="0"/>
                </a:lnTo>
                <a:lnTo>
                  <a:pt x="218" y="0"/>
                </a:lnTo>
                <a:lnTo>
                  <a:pt x="240" y="2"/>
                </a:lnTo>
                <a:lnTo>
                  <a:pt x="263" y="3"/>
                </a:lnTo>
                <a:lnTo>
                  <a:pt x="265" y="124"/>
                </a:lnTo>
                <a:close/>
              </a:path>
            </a:pathLst>
          </a:custGeom>
          <a:solidFill>
            <a:srgbClr val="C9F7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6" name="Freeform 58">
            <a:extLst>
              <a:ext uri="{FF2B5EF4-FFF2-40B4-BE49-F238E27FC236}">
                <a16:creationId xmlns:a16="http://schemas.microsoft.com/office/drawing/2014/main" id="{FF1EAA53-1B75-431F-A169-C39F8ACEE9F8}"/>
              </a:ext>
            </a:extLst>
          </p:cNvPr>
          <p:cNvSpPr>
            <a:spLocks/>
          </p:cNvSpPr>
          <p:nvPr/>
        </p:nvSpPr>
        <p:spPr bwMode="auto">
          <a:xfrm>
            <a:off x="8115300" y="1889125"/>
            <a:ext cx="55563" cy="19050"/>
          </a:xfrm>
          <a:custGeom>
            <a:avLst/>
            <a:gdLst>
              <a:gd name="T0" fmla="*/ 2147483647 w 70"/>
              <a:gd name="T1" fmla="*/ 2147483647 h 23"/>
              <a:gd name="T2" fmla="*/ 2147483647 w 70"/>
              <a:gd name="T3" fmla="*/ 2147483647 h 23"/>
              <a:gd name="T4" fmla="*/ 2147483647 w 70"/>
              <a:gd name="T5" fmla="*/ 2147483647 h 23"/>
              <a:gd name="T6" fmla="*/ 2147483647 w 70"/>
              <a:gd name="T7" fmla="*/ 2147483647 h 23"/>
              <a:gd name="T8" fmla="*/ 2147483647 w 70"/>
              <a:gd name="T9" fmla="*/ 2147483647 h 23"/>
              <a:gd name="T10" fmla="*/ 2147483647 w 70"/>
              <a:gd name="T11" fmla="*/ 2147483647 h 23"/>
              <a:gd name="T12" fmla="*/ 2147483647 w 70"/>
              <a:gd name="T13" fmla="*/ 2147483647 h 23"/>
              <a:gd name="T14" fmla="*/ 2147483647 w 70"/>
              <a:gd name="T15" fmla="*/ 2147483647 h 23"/>
              <a:gd name="T16" fmla="*/ 0 w 70"/>
              <a:gd name="T17" fmla="*/ 2147483647 h 23"/>
              <a:gd name="T18" fmla="*/ 2147483647 w 70"/>
              <a:gd name="T19" fmla="*/ 2147483647 h 23"/>
              <a:gd name="T20" fmla="*/ 2147483647 w 70"/>
              <a:gd name="T21" fmla="*/ 2147483647 h 23"/>
              <a:gd name="T22" fmla="*/ 2147483647 w 70"/>
              <a:gd name="T23" fmla="*/ 2147483647 h 23"/>
              <a:gd name="T24" fmla="*/ 2147483647 w 70"/>
              <a:gd name="T25" fmla="*/ 0 h 23"/>
              <a:gd name="T26" fmla="*/ 2147483647 w 70"/>
              <a:gd name="T27" fmla="*/ 2147483647 h 23"/>
              <a:gd name="T28" fmla="*/ 2147483647 w 70"/>
              <a:gd name="T29" fmla="*/ 2147483647 h 23"/>
              <a:gd name="T30" fmla="*/ 2147483647 w 70"/>
              <a:gd name="T31" fmla="*/ 2147483647 h 23"/>
              <a:gd name="T32" fmla="*/ 2147483647 w 70"/>
              <a:gd name="T33" fmla="*/ 2147483647 h 23"/>
              <a:gd name="T34" fmla="*/ 2147483647 w 70"/>
              <a:gd name="T35" fmla="*/ 2147483647 h 23"/>
              <a:gd name="T36" fmla="*/ 2147483647 w 70"/>
              <a:gd name="T37" fmla="*/ 2147483647 h 23"/>
              <a:gd name="T38" fmla="*/ 2147483647 w 70"/>
              <a:gd name="T39" fmla="*/ 2147483647 h 23"/>
              <a:gd name="T40" fmla="*/ 2147483647 w 70"/>
              <a:gd name="T41" fmla="*/ 2147483647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0" h="23">
                <a:moveTo>
                  <a:pt x="70" y="19"/>
                </a:moveTo>
                <a:lnTo>
                  <a:pt x="62" y="19"/>
                </a:lnTo>
                <a:lnTo>
                  <a:pt x="54" y="21"/>
                </a:lnTo>
                <a:lnTo>
                  <a:pt x="45" y="22"/>
                </a:lnTo>
                <a:lnTo>
                  <a:pt x="35" y="22"/>
                </a:lnTo>
                <a:lnTo>
                  <a:pt x="26" y="23"/>
                </a:lnTo>
                <a:lnTo>
                  <a:pt x="17" y="23"/>
                </a:lnTo>
                <a:lnTo>
                  <a:pt x="9" y="23"/>
                </a:lnTo>
                <a:lnTo>
                  <a:pt x="0" y="22"/>
                </a:lnTo>
                <a:lnTo>
                  <a:pt x="4" y="15"/>
                </a:lnTo>
                <a:lnTo>
                  <a:pt x="12" y="9"/>
                </a:lnTo>
                <a:lnTo>
                  <a:pt x="20" y="6"/>
                </a:lnTo>
                <a:lnTo>
                  <a:pt x="28" y="0"/>
                </a:lnTo>
                <a:lnTo>
                  <a:pt x="34" y="1"/>
                </a:lnTo>
                <a:lnTo>
                  <a:pt x="41" y="1"/>
                </a:lnTo>
                <a:lnTo>
                  <a:pt x="47" y="2"/>
                </a:lnTo>
                <a:lnTo>
                  <a:pt x="53" y="3"/>
                </a:lnTo>
                <a:lnTo>
                  <a:pt x="57" y="6"/>
                </a:lnTo>
                <a:lnTo>
                  <a:pt x="62" y="9"/>
                </a:lnTo>
                <a:lnTo>
                  <a:pt x="67" y="14"/>
                </a:lnTo>
                <a:lnTo>
                  <a:pt x="70" y="19"/>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7" name="Freeform 59">
            <a:extLst>
              <a:ext uri="{FF2B5EF4-FFF2-40B4-BE49-F238E27FC236}">
                <a16:creationId xmlns:a16="http://schemas.microsoft.com/office/drawing/2014/main" id="{914B0E14-A3A1-4020-A1CB-75F6C79231D7}"/>
              </a:ext>
            </a:extLst>
          </p:cNvPr>
          <p:cNvSpPr>
            <a:spLocks/>
          </p:cNvSpPr>
          <p:nvPr/>
        </p:nvSpPr>
        <p:spPr bwMode="auto">
          <a:xfrm>
            <a:off x="8178800" y="1889125"/>
            <a:ext cx="73025" cy="85725"/>
          </a:xfrm>
          <a:custGeom>
            <a:avLst/>
            <a:gdLst>
              <a:gd name="T0" fmla="*/ 2147483647 w 92"/>
              <a:gd name="T1" fmla="*/ 0 h 107"/>
              <a:gd name="T2" fmla="*/ 2147483647 w 92"/>
              <a:gd name="T3" fmla="*/ 2147483647 h 107"/>
              <a:gd name="T4" fmla="*/ 2147483647 w 92"/>
              <a:gd name="T5" fmla="*/ 2147483647 h 107"/>
              <a:gd name="T6" fmla="*/ 2147483647 w 92"/>
              <a:gd name="T7" fmla="*/ 2147483647 h 107"/>
              <a:gd name="T8" fmla="*/ 2147483647 w 92"/>
              <a:gd name="T9" fmla="*/ 2147483647 h 107"/>
              <a:gd name="T10" fmla="*/ 2147483647 w 92"/>
              <a:gd name="T11" fmla="*/ 2147483647 h 107"/>
              <a:gd name="T12" fmla="*/ 2147483647 w 92"/>
              <a:gd name="T13" fmla="*/ 2147483647 h 107"/>
              <a:gd name="T14" fmla="*/ 2147483647 w 92"/>
              <a:gd name="T15" fmla="*/ 2147483647 h 107"/>
              <a:gd name="T16" fmla="*/ 2147483647 w 92"/>
              <a:gd name="T17" fmla="*/ 2147483647 h 107"/>
              <a:gd name="T18" fmla="*/ 0 w 92"/>
              <a:gd name="T19" fmla="*/ 2147483647 h 107"/>
              <a:gd name="T20" fmla="*/ 2147483647 w 92"/>
              <a:gd name="T21" fmla="*/ 2147483647 h 107"/>
              <a:gd name="T22" fmla="*/ 2147483647 w 92"/>
              <a:gd name="T23" fmla="*/ 2147483647 h 107"/>
              <a:gd name="T24" fmla="*/ 2147483647 w 92"/>
              <a:gd name="T25" fmla="*/ 2147483647 h 107"/>
              <a:gd name="T26" fmla="*/ 2147483647 w 92"/>
              <a:gd name="T27" fmla="*/ 2147483647 h 107"/>
              <a:gd name="T28" fmla="*/ 2147483647 w 92"/>
              <a:gd name="T29" fmla="*/ 2147483647 h 107"/>
              <a:gd name="T30" fmla="*/ 2147483647 w 92"/>
              <a:gd name="T31" fmla="*/ 2147483647 h 107"/>
              <a:gd name="T32" fmla="*/ 2147483647 w 92"/>
              <a:gd name="T33" fmla="*/ 0 h 107"/>
              <a:gd name="T34" fmla="*/ 2147483647 w 92"/>
              <a:gd name="T35" fmla="*/ 0 h 1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2" h="107">
                <a:moveTo>
                  <a:pt x="40" y="0"/>
                </a:moveTo>
                <a:lnTo>
                  <a:pt x="49" y="12"/>
                </a:lnTo>
                <a:lnTo>
                  <a:pt x="59" y="24"/>
                </a:lnTo>
                <a:lnTo>
                  <a:pt x="69" y="38"/>
                </a:lnTo>
                <a:lnTo>
                  <a:pt x="80" y="51"/>
                </a:lnTo>
                <a:lnTo>
                  <a:pt x="88" y="64"/>
                </a:lnTo>
                <a:lnTo>
                  <a:pt x="92" y="78"/>
                </a:lnTo>
                <a:lnTo>
                  <a:pt x="92" y="92"/>
                </a:lnTo>
                <a:lnTo>
                  <a:pt x="88" y="107"/>
                </a:lnTo>
                <a:lnTo>
                  <a:pt x="0" y="2"/>
                </a:lnTo>
                <a:lnTo>
                  <a:pt x="5" y="3"/>
                </a:lnTo>
                <a:lnTo>
                  <a:pt x="11" y="3"/>
                </a:lnTo>
                <a:lnTo>
                  <a:pt x="15" y="3"/>
                </a:lnTo>
                <a:lnTo>
                  <a:pt x="21" y="2"/>
                </a:lnTo>
                <a:lnTo>
                  <a:pt x="26" y="2"/>
                </a:lnTo>
                <a:lnTo>
                  <a:pt x="30" y="1"/>
                </a:lnTo>
                <a:lnTo>
                  <a:pt x="36" y="0"/>
                </a:lnTo>
                <a:lnTo>
                  <a:pt x="40" y="0"/>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8" name="Freeform 60">
            <a:extLst>
              <a:ext uri="{FF2B5EF4-FFF2-40B4-BE49-F238E27FC236}">
                <a16:creationId xmlns:a16="http://schemas.microsoft.com/office/drawing/2014/main" id="{61FF71EA-7CCA-49F0-A395-2B038BDDFA4A}"/>
              </a:ext>
            </a:extLst>
          </p:cNvPr>
          <p:cNvSpPr>
            <a:spLocks/>
          </p:cNvSpPr>
          <p:nvPr/>
        </p:nvSpPr>
        <p:spPr bwMode="auto">
          <a:xfrm>
            <a:off x="8224838" y="1889125"/>
            <a:ext cx="23812" cy="9525"/>
          </a:xfrm>
          <a:custGeom>
            <a:avLst/>
            <a:gdLst>
              <a:gd name="T0" fmla="*/ 2147483647 w 30"/>
              <a:gd name="T1" fmla="*/ 2147483647 h 10"/>
              <a:gd name="T2" fmla="*/ 2147483647 w 30"/>
              <a:gd name="T3" fmla="*/ 2147483647 h 10"/>
              <a:gd name="T4" fmla="*/ 2147483647 w 30"/>
              <a:gd name="T5" fmla="*/ 2147483647 h 10"/>
              <a:gd name="T6" fmla="*/ 2147483647 w 30"/>
              <a:gd name="T7" fmla="*/ 2147483647 h 10"/>
              <a:gd name="T8" fmla="*/ 0 w 30"/>
              <a:gd name="T9" fmla="*/ 0 h 10"/>
              <a:gd name="T10" fmla="*/ 2147483647 w 30"/>
              <a:gd name="T11" fmla="*/ 0 h 10"/>
              <a:gd name="T12" fmla="*/ 2147483647 w 30"/>
              <a:gd name="T13" fmla="*/ 2147483647 h 10"/>
              <a:gd name="T14" fmla="*/ 2147483647 w 30"/>
              <a:gd name="T15" fmla="*/ 2147483647 h 10"/>
              <a:gd name="T16" fmla="*/ 2147483647 w 30"/>
              <a:gd name="T17" fmla="*/ 2147483647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 h="10">
                <a:moveTo>
                  <a:pt x="30" y="8"/>
                </a:moveTo>
                <a:lnTo>
                  <a:pt x="19" y="8"/>
                </a:lnTo>
                <a:lnTo>
                  <a:pt x="12" y="10"/>
                </a:lnTo>
                <a:lnTo>
                  <a:pt x="6" y="9"/>
                </a:lnTo>
                <a:lnTo>
                  <a:pt x="0" y="0"/>
                </a:lnTo>
                <a:lnTo>
                  <a:pt x="9" y="0"/>
                </a:lnTo>
                <a:lnTo>
                  <a:pt x="16" y="1"/>
                </a:lnTo>
                <a:lnTo>
                  <a:pt x="23" y="4"/>
                </a:lnTo>
                <a:lnTo>
                  <a:pt x="30" y="8"/>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29" name="Freeform 61">
            <a:extLst>
              <a:ext uri="{FF2B5EF4-FFF2-40B4-BE49-F238E27FC236}">
                <a16:creationId xmlns:a16="http://schemas.microsoft.com/office/drawing/2014/main" id="{6F2559CC-DF9C-4B0A-A1D1-89FCDA24EF34}"/>
              </a:ext>
            </a:extLst>
          </p:cNvPr>
          <p:cNvSpPr>
            <a:spLocks/>
          </p:cNvSpPr>
          <p:nvPr/>
        </p:nvSpPr>
        <p:spPr bwMode="auto">
          <a:xfrm>
            <a:off x="8747125" y="1901825"/>
            <a:ext cx="104775" cy="12700"/>
          </a:xfrm>
          <a:custGeom>
            <a:avLst/>
            <a:gdLst>
              <a:gd name="T0" fmla="*/ 2147483647 w 131"/>
              <a:gd name="T1" fmla="*/ 2147483647 h 16"/>
              <a:gd name="T2" fmla="*/ 2147483647 w 131"/>
              <a:gd name="T3" fmla="*/ 2147483647 h 16"/>
              <a:gd name="T4" fmla="*/ 2147483647 w 131"/>
              <a:gd name="T5" fmla="*/ 2147483647 h 16"/>
              <a:gd name="T6" fmla="*/ 2147483647 w 131"/>
              <a:gd name="T7" fmla="*/ 2147483647 h 16"/>
              <a:gd name="T8" fmla="*/ 2147483647 w 131"/>
              <a:gd name="T9" fmla="*/ 2147483647 h 16"/>
              <a:gd name="T10" fmla="*/ 2147483647 w 131"/>
              <a:gd name="T11" fmla="*/ 2147483647 h 16"/>
              <a:gd name="T12" fmla="*/ 2147483647 w 131"/>
              <a:gd name="T13" fmla="*/ 2147483647 h 16"/>
              <a:gd name="T14" fmla="*/ 2147483647 w 131"/>
              <a:gd name="T15" fmla="*/ 2147483647 h 16"/>
              <a:gd name="T16" fmla="*/ 2147483647 w 131"/>
              <a:gd name="T17" fmla="*/ 2147483647 h 16"/>
              <a:gd name="T18" fmla="*/ 2147483647 w 131"/>
              <a:gd name="T19" fmla="*/ 2147483647 h 16"/>
              <a:gd name="T20" fmla="*/ 2147483647 w 131"/>
              <a:gd name="T21" fmla="*/ 2147483647 h 16"/>
              <a:gd name="T22" fmla="*/ 2147483647 w 131"/>
              <a:gd name="T23" fmla="*/ 2147483647 h 16"/>
              <a:gd name="T24" fmla="*/ 0 w 131"/>
              <a:gd name="T25" fmla="*/ 2147483647 h 16"/>
              <a:gd name="T26" fmla="*/ 0 w 131"/>
              <a:gd name="T27" fmla="*/ 2147483647 h 16"/>
              <a:gd name="T28" fmla="*/ 2147483647 w 131"/>
              <a:gd name="T29" fmla="*/ 2147483647 h 16"/>
              <a:gd name="T30" fmla="*/ 2147483647 w 131"/>
              <a:gd name="T31" fmla="*/ 2147483647 h 16"/>
              <a:gd name="T32" fmla="*/ 2147483647 w 131"/>
              <a:gd name="T33" fmla="*/ 2147483647 h 16"/>
              <a:gd name="T34" fmla="*/ 2147483647 w 131"/>
              <a:gd name="T35" fmla="*/ 0 h 16"/>
              <a:gd name="T36" fmla="*/ 2147483647 w 131"/>
              <a:gd name="T37" fmla="*/ 2147483647 h 16"/>
              <a:gd name="T38" fmla="*/ 2147483647 w 131"/>
              <a:gd name="T39" fmla="*/ 2147483647 h 16"/>
              <a:gd name="T40" fmla="*/ 2147483647 w 131"/>
              <a:gd name="T41" fmla="*/ 2147483647 h 16"/>
              <a:gd name="T42" fmla="*/ 2147483647 w 131"/>
              <a:gd name="T43" fmla="*/ 2147483647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1" h="16">
                <a:moveTo>
                  <a:pt x="131" y="7"/>
                </a:moveTo>
                <a:lnTo>
                  <a:pt x="131" y="15"/>
                </a:lnTo>
                <a:lnTo>
                  <a:pt x="115" y="12"/>
                </a:lnTo>
                <a:lnTo>
                  <a:pt x="99" y="10"/>
                </a:lnTo>
                <a:lnTo>
                  <a:pt x="83" y="9"/>
                </a:lnTo>
                <a:lnTo>
                  <a:pt x="66" y="9"/>
                </a:lnTo>
                <a:lnTo>
                  <a:pt x="50" y="10"/>
                </a:lnTo>
                <a:lnTo>
                  <a:pt x="35" y="11"/>
                </a:lnTo>
                <a:lnTo>
                  <a:pt x="19" y="14"/>
                </a:lnTo>
                <a:lnTo>
                  <a:pt x="4" y="16"/>
                </a:lnTo>
                <a:lnTo>
                  <a:pt x="2" y="14"/>
                </a:lnTo>
                <a:lnTo>
                  <a:pt x="1" y="12"/>
                </a:lnTo>
                <a:lnTo>
                  <a:pt x="0" y="10"/>
                </a:lnTo>
                <a:lnTo>
                  <a:pt x="0" y="8"/>
                </a:lnTo>
                <a:lnTo>
                  <a:pt x="15" y="4"/>
                </a:lnTo>
                <a:lnTo>
                  <a:pt x="31" y="2"/>
                </a:lnTo>
                <a:lnTo>
                  <a:pt x="48" y="1"/>
                </a:lnTo>
                <a:lnTo>
                  <a:pt x="65" y="0"/>
                </a:lnTo>
                <a:lnTo>
                  <a:pt x="83" y="1"/>
                </a:lnTo>
                <a:lnTo>
                  <a:pt x="99" y="2"/>
                </a:lnTo>
                <a:lnTo>
                  <a:pt x="115" y="4"/>
                </a:lnTo>
                <a:lnTo>
                  <a:pt x="131"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0" name="Freeform 62">
            <a:extLst>
              <a:ext uri="{FF2B5EF4-FFF2-40B4-BE49-F238E27FC236}">
                <a16:creationId xmlns:a16="http://schemas.microsoft.com/office/drawing/2014/main" id="{6A6D1116-A73A-43D9-9A17-ABCF80F5EAA4}"/>
              </a:ext>
            </a:extLst>
          </p:cNvPr>
          <p:cNvSpPr>
            <a:spLocks/>
          </p:cNvSpPr>
          <p:nvPr/>
        </p:nvSpPr>
        <p:spPr bwMode="auto">
          <a:xfrm>
            <a:off x="8524875" y="1906588"/>
            <a:ext cx="44450" cy="15875"/>
          </a:xfrm>
          <a:custGeom>
            <a:avLst/>
            <a:gdLst>
              <a:gd name="T0" fmla="*/ 2147483647 w 56"/>
              <a:gd name="T1" fmla="*/ 2147483647 h 19"/>
              <a:gd name="T2" fmla="*/ 2147483647 w 56"/>
              <a:gd name="T3" fmla="*/ 2147483647 h 19"/>
              <a:gd name="T4" fmla="*/ 2147483647 w 56"/>
              <a:gd name="T5" fmla="*/ 2147483647 h 19"/>
              <a:gd name="T6" fmla="*/ 2147483647 w 56"/>
              <a:gd name="T7" fmla="*/ 2147483647 h 19"/>
              <a:gd name="T8" fmla="*/ 2147483647 w 56"/>
              <a:gd name="T9" fmla="*/ 2147483647 h 19"/>
              <a:gd name="T10" fmla="*/ 2147483647 w 56"/>
              <a:gd name="T11" fmla="*/ 2147483647 h 19"/>
              <a:gd name="T12" fmla="*/ 2147483647 w 56"/>
              <a:gd name="T13" fmla="*/ 2147483647 h 19"/>
              <a:gd name="T14" fmla="*/ 2147483647 w 56"/>
              <a:gd name="T15" fmla="*/ 2147483647 h 19"/>
              <a:gd name="T16" fmla="*/ 0 w 56"/>
              <a:gd name="T17" fmla="*/ 2147483647 h 19"/>
              <a:gd name="T18" fmla="*/ 2147483647 w 56"/>
              <a:gd name="T19" fmla="*/ 2147483647 h 19"/>
              <a:gd name="T20" fmla="*/ 2147483647 w 56"/>
              <a:gd name="T21" fmla="*/ 2147483647 h 19"/>
              <a:gd name="T22" fmla="*/ 2147483647 w 56"/>
              <a:gd name="T23" fmla="*/ 2147483647 h 19"/>
              <a:gd name="T24" fmla="*/ 2147483647 w 56"/>
              <a:gd name="T25" fmla="*/ 0 h 19"/>
              <a:gd name="T26" fmla="*/ 2147483647 w 56"/>
              <a:gd name="T27" fmla="*/ 0 h 19"/>
              <a:gd name="T28" fmla="*/ 2147483647 w 56"/>
              <a:gd name="T29" fmla="*/ 2147483647 h 19"/>
              <a:gd name="T30" fmla="*/ 2147483647 w 56"/>
              <a:gd name="T31" fmla="*/ 2147483647 h 19"/>
              <a:gd name="T32" fmla="*/ 2147483647 w 56"/>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6" h="19">
                <a:moveTo>
                  <a:pt x="56" y="18"/>
                </a:moveTo>
                <a:lnTo>
                  <a:pt x="49" y="19"/>
                </a:lnTo>
                <a:lnTo>
                  <a:pt x="42" y="19"/>
                </a:lnTo>
                <a:lnTo>
                  <a:pt x="34" y="18"/>
                </a:lnTo>
                <a:lnTo>
                  <a:pt x="27" y="16"/>
                </a:lnTo>
                <a:lnTo>
                  <a:pt x="19" y="14"/>
                </a:lnTo>
                <a:lnTo>
                  <a:pt x="12" y="11"/>
                </a:lnTo>
                <a:lnTo>
                  <a:pt x="5" y="9"/>
                </a:lnTo>
                <a:lnTo>
                  <a:pt x="0" y="5"/>
                </a:lnTo>
                <a:lnTo>
                  <a:pt x="7" y="5"/>
                </a:lnTo>
                <a:lnTo>
                  <a:pt x="13" y="4"/>
                </a:lnTo>
                <a:lnTo>
                  <a:pt x="21" y="2"/>
                </a:lnTo>
                <a:lnTo>
                  <a:pt x="30" y="0"/>
                </a:lnTo>
                <a:lnTo>
                  <a:pt x="38" y="0"/>
                </a:lnTo>
                <a:lnTo>
                  <a:pt x="46" y="2"/>
                </a:lnTo>
                <a:lnTo>
                  <a:pt x="51" y="8"/>
                </a:lnTo>
                <a:lnTo>
                  <a:pt x="56" y="18"/>
                </a:lnTo>
                <a:close/>
              </a:path>
            </a:pathLst>
          </a:custGeom>
          <a:solidFill>
            <a:srgbClr val="994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1" name="Freeform 63">
            <a:extLst>
              <a:ext uri="{FF2B5EF4-FFF2-40B4-BE49-F238E27FC236}">
                <a16:creationId xmlns:a16="http://schemas.microsoft.com/office/drawing/2014/main" id="{7A3EFB27-6395-4D2F-9310-35DA26065AFD}"/>
              </a:ext>
            </a:extLst>
          </p:cNvPr>
          <p:cNvSpPr>
            <a:spLocks/>
          </p:cNvSpPr>
          <p:nvPr/>
        </p:nvSpPr>
        <p:spPr bwMode="auto">
          <a:xfrm>
            <a:off x="8728075" y="1958975"/>
            <a:ext cx="119063" cy="17463"/>
          </a:xfrm>
          <a:custGeom>
            <a:avLst/>
            <a:gdLst>
              <a:gd name="T0" fmla="*/ 2147483647 w 149"/>
              <a:gd name="T1" fmla="*/ 2147483647 h 21"/>
              <a:gd name="T2" fmla="*/ 2147483647 w 149"/>
              <a:gd name="T3" fmla="*/ 2147483647 h 21"/>
              <a:gd name="T4" fmla="*/ 2147483647 w 149"/>
              <a:gd name="T5" fmla="*/ 2147483647 h 21"/>
              <a:gd name="T6" fmla="*/ 2147483647 w 149"/>
              <a:gd name="T7" fmla="*/ 2147483647 h 21"/>
              <a:gd name="T8" fmla="*/ 2147483647 w 149"/>
              <a:gd name="T9" fmla="*/ 2147483647 h 21"/>
              <a:gd name="T10" fmla="*/ 2147483647 w 149"/>
              <a:gd name="T11" fmla="*/ 2147483647 h 21"/>
              <a:gd name="T12" fmla="*/ 2147483647 w 149"/>
              <a:gd name="T13" fmla="*/ 2147483647 h 21"/>
              <a:gd name="T14" fmla="*/ 2147483647 w 149"/>
              <a:gd name="T15" fmla="*/ 2147483647 h 21"/>
              <a:gd name="T16" fmla="*/ 2147483647 w 149"/>
              <a:gd name="T17" fmla="*/ 2147483647 h 21"/>
              <a:gd name="T18" fmla="*/ 2147483647 w 149"/>
              <a:gd name="T19" fmla="*/ 2147483647 h 21"/>
              <a:gd name="T20" fmla="*/ 2147483647 w 149"/>
              <a:gd name="T21" fmla="*/ 2147483647 h 21"/>
              <a:gd name="T22" fmla="*/ 2147483647 w 149"/>
              <a:gd name="T23" fmla="*/ 2147483647 h 21"/>
              <a:gd name="T24" fmla="*/ 2147483647 w 149"/>
              <a:gd name="T25" fmla="*/ 2147483647 h 21"/>
              <a:gd name="T26" fmla="*/ 0 w 149"/>
              <a:gd name="T27" fmla="*/ 0 h 21"/>
              <a:gd name="T28" fmla="*/ 2147483647 w 149"/>
              <a:gd name="T29" fmla="*/ 2147483647 h 21"/>
              <a:gd name="T30" fmla="*/ 2147483647 w 149"/>
              <a:gd name="T31" fmla="*/ 2147483647 h 21"/>
              <a:gd name="T32" fmla="*/ 2147483647 w 149"/>
              <a:gd name="T33" fmla="*/ 2147483647 h 21"/>
              <a:gd name="T34" fmla="*/ 2147483647 w 149"/>
              <a:gd name="T35" fmla="*/ 2147483647 h 21"/>
              <a:gd name="T36" fmla="*/ 2147483647 w 149"/>
              <a:gd name="T37" fmla="*/ 2147483647 h 21"/>
              <a:gd name="T38" fmla="*/ 2147483647 w 149"/>
              <a:gd name="T39" fmla="*/ 2147483647 h 21"/>
              <a:gd name="T40" fmla="*/ 2147483647 w 149"/>
              <a:gd name="T41" fmla="*/ 2147483647 h 21"/>
              <a:gd name="T42" fmla="*/ 2147483647 w 149"/>
              <a:gd name="T43" fmla="*/ 2147483647 h 2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9" h="21">
                <a:moveTo>
                  <a:pt x="149" y="8"/>
                </a:moveTo>
                <a:lnTo>
                  <a:pt x="146" y="14"/>
                </a:lnTo>
                <a:lnTo>
                  <a:pt x="139" y="18"/>
                </a:lnTo>
                <a:lnTo>
                  <a:pt x="132" y="20"/>
                </a:lnTo>
                <a:lnTo>
                  <a:pt x="124" y="20"/>
                </a:lnTo>
                <a:lnTo>
                  <a:pt x="108" y="21"/>
                </a:lnTo>
                <a:lnTo>
                  <a:pt x="93" y="21"/>
                </a:lnTo>
                <a:lnTo>
                  <a:pt x="76" y="20"/>
                </a:lnTo>
                <a:lnTo>
                  <a:pt x="62" y="19"/>
                </a:lnTo>
                <a:lnTo>
                  <a:pt x="47" y="18"/>
                </a:lnTo>
                <a:lnTo>
                  <a:pt x="32" y="15"/>
                </a:lnTo>
                <a:lnTo>
                  <a:pt x="18" y="13"/>
                </a:lnTo>
                <a:lnTo>
                  <a:pt x="4" y="11"/>
                </a:lnTo>
                <a:lnTo>
                  <a:pt x="0" y="0"/>
                </a:lnTo>
                <a:lnTo>
                  <a:pt x="19" y="5"/>
                </a:lnTo>
                <a:lnTo>
                  <a:pt x="37" y="7"/>
                </a:lnTo>
                <a:lnTo>
                  <a:pt x="57" y="10"/>
                </a:lnTo>
                <a:lnTo>
                  <a:pt x="75" y="11"/>
                </a:lnTo>
                <a:lnTo>
                  <a:pt x="94" y="12"/>
                </a:lnTo>
                <a:lnTo>
                  <a:pt x="112" y="12"/>
                </a:lnTo>
                <a:lnTo>
                  <a:pt x="131" y="11"/>
                </a:lnTo>
                <a:lnTo>
                  <a:pt x="14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2" name="Freeform 64">
            <a:extLst>
              <a:ext uri="{FF2B5EF4-FFF2-40B4-BE49-F238E27FC236}">
                <a16:creationId xmlns:a16="http://schemas.microsoft.com/office/drawing/2014/main" id="{298666DC-B70D-49F2-A349-DB04C89F398E}"/>
              </a:ext>
            </a:extLst>
          </p:cNvPr>
          <p:cNvSpPr>
            <a:spLocks/>
          </p:cNvSpPr>
          <p:nvPr/>
        </p:nvSpPr>
        <p:spPr bwMode="auto">
          <a:xfrm>
            <a:off x="7486650" y="1963738"/>
            <a:ext cx="304800" cy="120650"/>
          </a:xfrm>
          <a:custGeom>
            <a:avLst/>
            <a:gdLst>
              <a:gd name="T0" fmla="*/ 2147483647 w 385"/>
              <a:gd name="T1" fmla="*/ 2147483647 h 152"/>
              <a:gd name="T2" fmla="*/ 2147483647 w 385"/>
              <a:gd name="T3" fmla="*/ 2147483647 h 152"/>
              <a:gd name="T4" fmla="*/ 2147483647 w 385"/>
              <a:gd name="T5" fmla="*/ 2147483647 h 152"/>
              <a:gd name="T6" fmla="*/ 2147483647 w 385"/>
              <a:gd name="T7" fmla="*/ 2147483647 h 152"/>
              <a:gd name="T8" fmla="*/ 2147483647 w 385"/>
              <a:gd name="T9" fmla="*/ 2147483647 h 152"/>
              <a:gd name="T10" fmla="*/ 2147483647 w 385"/>
              <a:gd name="T11" fmla="*/ 2147483647 h 152"/>
              <a:gd name="T12" fmla="*/ 2147483647 w 385"/>
              <a:gd name="T13" fmla="*/ 2147483647 h 152"/>
              <a:gd name="T14" fmla="*/ 2147483647 w 385"/>
              <a:gd name="T15" fmla="*/ 2147483647 h 152"/>
              <a:gd name="T16" fmla="*/ 2147483647 w 385"/>
              <a:gd name="T17" fmla="*/ 2147483647 h 152"/>
              <a:gd name="T18" fmla="*/ 2147483647 w 385"/>
              <a:gd name="T19" fmla="*/ 2147483647 h 152"/>
              <a:gd name="T20" fmla="*/ 2147483647 w 385"/>
              <a:gd name="T21" fmla="*/ 2147483647 h 152"/>
              <a:gd name="T22" fmla="*/ 2147483647 w 385"/>
              <a:gd name="T23" fmla="*/ 2147483647 h 152"/>
              <a:gd name="T24" fmla="*/ 2147483647 w 385"/>
              <a:gd name="T25" fmla="*/ 2147483647 h 152"/>
              <a:gd name="T26" fmla="*/ 2147483647 w 385"/>
              <a:gd name="T27" fmla="*/ 2147483647 h 152"/>
              <a:gd name="T28" fmla="*/ 2147483647 w 385"/>
              <a:gd name="T29" fmla="*/ 2147483647 h 152"/>
              <a:gd name="T30" fmla="*/ 2147483647 w 385"/>
              <a:gd name="T31" fmla="*/ 2147483647 h 152"/>
              <a:gd name="T32" fmla="*/ 2147483647 w 385"/>
              <a:gd name="T33" fmla="*/ 2147483647 h 152"/>
              <a:gd name="T34" fmla="*/ 2147483647 w 385"/>
              <a:gd name="T35" fmla="*/ 2147483647 h 152"/>
              <a:gd name="T36" fmla="*/ 2147483647 w 385"/>
              <a:gd name="T37" fmla="*/ 2147483647 h 152"/>
              <a:gd name="T38" fmla="*/ 2147483647 w 385"/>
              <a:gd name="T39" fmla="*/ 2147483647 h 152"/>
              <a:gd name="T40" fmla="*/ 2147483647 w 385"/>
              <a:gd name="T41" fmla="*/ 2147483647 h 152"/>
              <a:gd name="T42" fmla="*/ 2147483647 w 385"/>
              <a:gd name="T43" fmla="*/ 2147483647 h 152"/>
              <a:gd name="T44" fmla="*/ 2147483647 w 385"/>
              <a:gd name="T45" fmla="*/ 2147483647 h 152"/>
              <a:gd name="T46" fmla="*/ 2147483647 w 385"/>
              <a:gd name="T47" fmla="*/ 2147483647 h 152"/>
              <a:gd name="T48" fmla="*/ 2147483647 w 385"/>
              <a:gd name="T49" fmla="*/ 2147483647 h 152"/>
              <a:gd name="T50" fmla="*/ 2147483647 w 385"/>
              <a:gd name="T51" fmla="*/ 2147483647 h 152"/>
              <a:gd name="T52" fmla="*/ 2147483647 w 385"/>
              <a:gd name="T53" fmla="*/ 2147483647 h 152"/>
              <a:gd name="T54" fmla="*/ 2147483647 w 385"/>
              <a:gd name="T55" fmla="*/ 2147483647 h 152"/>
              <a:gd name="T56" fmla="*/ 2147483647 w 385"/>
              <a:gd name="T57" fmla="*/ 2147483647 h 152"/>
              <a:gd name="T58" fmla="*/ 2147483647 w 385"/>
              <a:gd name="T59" fmla="*/ 2147483647 h 152"/>
              <a:gd name="T60" fmla="*/ 2147483647 w 385"/>
              <a:gd name="T61" fmla="*/ 2147483647 h 152"/>
              <a:gd name="T62" fmla="*/ 0 w 385"/>
              <a:gd name="T63" fmla="*/ 2147483647 h 152"/>
              <a:gd name="T64" fmla="*/ 2147483647 w 385"/>
              <a:gd name="T65" fmla="*/ 2147483647 h 152"/>
              <a:gd name="T66" fmla="*/ 2147483647 w 385"/>
              <a:gd name="T67" fmla="*/ 2147483647 h 152"/>
              <a:gd name="T68" fmla="*/ 2147483647 w 385"/>
              <a:gd name="T69" fmla="*/ 2147483647 h 152"/>
              <a:gd name="T70" fmla="*/ 2147483647 w 385"/>
              <a:gd name="T71" fmla="*/ 2147483647 h 152"/>
              <a:gd name="T72" fmla="*/ 2147483647 w 385"/>
              <a:gd name="T73" fmla="*/ 2147483647 h 152"/>
              <a:gd name="T74" fmla="*/ 2147483647 w 385"/>
              <a:gd name="T75" fmla="*/ 2147483647 h 152"/>
              <a:gd name="T76" fmla="*/ 2147483647 w 385"/>
              <a:gd name="T77" fmla="*/ 2147483647 h 152"/>
              <a:gd name="T78" fmla="*/ 2147483647 w 385"/>
              <a:gd name="T79" fmla="*/ 2147483647 h 152"/>
              <a:gd name="T80" fmla="*/ 2147483647 w 385"/>
              <a:gd name="T81" fmla="*/ 2147483647 h 152"/>
              <a:gd name="T82" fmla="*/ 2147483647 w 385"/>
              <a:gd name="T83" fmla="*/ 2147483647 h 152"/>
              <a:gd name="T84" fmla="*/ 2147483647 w 385"/>
              <a:gd name="T85" fmla="*/ 2147483647 h 152"/>
              <a:gd name="T86" fmla="*/ 2147483647 w 385"/>
              <a:gd name="T87" fmla="*/ 2147483647 h 152"/>
              <a:gd name="T88" fmla="*/ 2147483647 w 385"/>
              <a:gd name="T89" fmla="*/ 0 h 152"/>
              <a:gd name="T90" fmla="*/ 2147483647 w 385"/>
              <a:gd name="T91" fmla="*/ 0 h 152"/>
              <a:gd name="T92" fmla="*/ 2147483647 w 385"/>
              <a:gd name="T93" fmla="*/ 2147483647 h 152"/>
              <a:gd name="T94" fmla="*/ 2147483647 w 385"/>
              <a:gd name="T95" fmla="*/ 2147483647 h 152"/>
              <a:gd name="T96" fmla="*/ 2147483647 w 385"/>
              <a:gd name="T97" fmla="*/ 2147483647 h 152"/>
              <a:gd name="T98" fmla="*/ 2147483647 w 385"/>
              <a:gd name="T99" fmla="*/ 2147483647 h 152"/>
              <a:gd name="T100" fmla="*/ 2147483647 w 385"/>
              <a:gd name="T101" fmla="*/ 2147483647 h 152"/>
              <a:gd name="T102" fmla="*/ 2147483647 w 385"/>
              <a:gd name="T103" fmla="*/ 2147483647 h 152"/>
              <a:gd name="T104" fmla="*/ 2147483647 w 385"/>
              <a:gd name="T105" fmla="*/ 2147483647 h 152"/>
              <a:gd name="T106" fmla="*/ 2147483647 w 385"/>
              <a:gd name="T107" fmla="*/ 2147483647 h 152"/>
              <a:gd name="T108" fmla="*/ 2147483647 w 385"/>
              <a:gd name="T109" fmla="*/ 2147483647 h 152"/>
              <a:gd name="T110" fmla="*/ 2147483647 w 385"/>
              <a:gd name="T111" fmla="*/ 2147483647 h 152"/>
              <a:gd name="T112" fmla="*/ 2147483647 w 385"/>
              <a:gd name="T113" fmla="*/ 2147483647 h 1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85" h="152">
                <a:moveTo>
                  <a:pt x="385" y="52"/>
                </a:moveTo>
                <a:lnTo>
                  <a:pt x="379" y="58"/>
                </a:lnTo>
                <a:lnTo>
                  <a:pt x="372" y="62"/>
                </a:lnTo>
                <a:lnTo>
                  <a:pt x="364" y="67"/>
                </a:lnTo>
                <a:lnTo>
                  <a:pt x="356" y="73"/>
                </a:lnTo>
                <a:lnTo>
                  <a:pt x="349" y="78"/>
                </a:lnTo>
                <a:lnTo>
                  <a:pt x="344" y="85"/>
                </a:lnTo>
                <a:lnTo>
                  <a:pt x="343" y="95"/>
                </a:lnTo>
                <a:lnTo>
                  <a:pt x="347" y="106"/>
                </a:lnTo>
                <a:lnTo>
                  <a:pt x="347" y="112"/>
                </a:lnTo>
                <a:lnTo>
                  <a:pt x="343" y="118"/>
                </a:lnTo>
                <a:lnTo>
                  <a:pt x="339" y="125"/>
                </a:lnTo>
                <a:lnTo>
                  <a:pt x="334" y="130"/>
                </a:lnTo>
                <a:lnTo>
                  <a:pt x="316" y="135"/>
                </a:lnTo>
                <a:lnTo>
                  <a:pt x="296" y="138"/>
                </a:lnTo>
                <a:lnTo>
                  <a:pt x="278" y="142"/>
                </a:lnTo>
                <a:lnTo>
                  <a:pt x="258" y="145"/>
                </a:lnTo>
                <a:lnTo>
                  <a:pt x="238" y="149"/>
                </a:lnTo>
                <a:lnTo>
                  <a:pt x="220" y="150"/>
                </a:lnTo>
                <a:lnTo>
                  <a:pt x="200" y="151"/>
                </a:lnTo>
                <a:lnTo>
                  <a:pt x="181" y="152"/>
                </a:lnTo>
                <a:lnTo>
                  <a:pt x="160" y="151"/>
                </a:lnTo>
                <a:lnTo>
                  <a:pt x="141" y="149"/>
                </a:lnTo>
                <a:lnTo>
                  <a:pt x="121" y="146"/>
                </a:lnTo>
                <a:lnTo>
                  <a:pt x="101" y="142"/>
                </a:lnTo>
                <a:lnTo>
                  <a:pt x="82" y="136"/>
                </a:lnTo>
                <a:lnTo>
                  <a:pt x="62" y="128"/>
                </a:lnTo>
                <a:lnTo>
                  <a:pt x="43" y="119"/>
                </a:lnTo>
                <a:lnTo>
                  <a:pt x="23" y="108"/>
                </a:lnTo>
                <a:lnTo>
                  <a:pt x="10" y="100"/>
                </a:lnTo>
                <a:lnTo>
                  <a:pt x="3" y="90"/>
                </a:lnTo>
                <a:lnTo>
                  <a:pt x="0" y="77"/>
                </a:lnTo>
                <a:lnTo>
                  <a:pt x="1" y="65"/>
                </a:lnTo>
                <a:lnTo>
                  <a:pt x="14" y="51"/>
                </a:lnTo>
                <a:lnTo>
                  <a:pt x="25" y="40"/>
                </a:lnTo>
                <a:lnTo>
                  <a:pt x="38" y="32"/>
                </a:lnTo>
                <a:lnTo>
                  <a:pt x="51" y="27"/>
                </a:lnTo>
                <a:lnTo>
                  <a:pt x="65" y="22"/>
                </a:lnTo>
                <a:lnTo>
                  <a:pt x="80" y="17"/>
                </a:lnTo>
                <a:lnTo>
                  <a:pt x="97" y="14"/>
                </a:lnTo>
                <a:lnTo>
                  <a:pt x="115" y="9"/>
                </a:lnTo>
                <a:lnTo>
                  <a:pt x="133" y="6"/>
                </a:lnTo>
                <a:lnTo>
                  <a:pt x="151" y="4"/>
                </a:lnTo>
                <a:lnTo>
                  <a:pt x="168" y="1"/>
                </a:lnTo>
                <a:lnTo>
                  <a:pt x="187" y="0"/>
                </a:lnTo>
                <a:lnTo>
                  <a:pt x="204" y="0"/>
                </a:lnTo>
                <a:lnTo>
                  <a:pt x="222" y="1"/>
                </a:lnTo>
                <a:lnTo>
                  <a:pt x="240" y="2"/>
                </a:lnTo>
                <a:lnTo>
                  <a:pt x="258" y="5"/>
                </a:lnTo>
                <a:lnTo>
                  <a:pt x="275" y="8"/>
                </a:lnTo>
                <a:lnTo>
                  <a:pt x="293" y="13"/>
                </a:lnTo>
                <a:lnTo>
                  <a:pt x="309" y="17"/>
                </a:lnTo>
                <a:lnTo>
                  <a:pt x="325" y="22"/>
                </a:lnTo>
                <a:lnTo>
                  <a:pt x="341" y="29"/>
                </a:lnTo>
                <a:lnTo>
                  <a:pt x="356" y="36"/>
                </a:lnTo>
                <a:lnTo>
                  <a:pt x="371" y="44"/>
                </a:lnTo>
                <a:lnTo>
                  <a:pt x="385" y="52"/>
                </a:lnTo>
                <a:close/>
              </a:path>
            </a:pathLst>
          </a:custGeom>
          <a:solidFill>
            <a:srgbClr val="C9F7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3" name="Freeform 65">
            <a:extLst>
              <a:ext uri="{FF2B5EF4-FFF2-40B4-BE49-F238E27FC236}">
                <a16:creationId xmlns:a16="http://schemas.microsoft.com/office/drawing/2014/main" id="{E9D5F84F-04BA-477E-B588-5041009CD89D}"/>
              </a:ext>
            </a:extLst>
          </p:cNvPr>
          <p:cNvSpPr>
            <a:spLocks/>
          </p:cNvSpPr>
          <p:nvPr/>
        </p:nvSpPr>
        <p:spPr bwMode="auto">
          <a:xfrm>
            <a:off x="8593138" y="1971675"/>
            <a:ext cx="271462" cy="187325"/>
          </a:xfrm>
          <a:custGeom>
            <a:avLst/>
            <a:gdLst>
              <a:gd name="T0" fmla="*/ 2147483647 w 342"/>
              <a:gd name="T1" fmla="*/ 2147483647 h 235"/>
              <a:gd name="T2" fmla="*/ 2147483647 w 342"/>
              <a:gd name="T3" fmla="*/ 2147483647 h 235"/>
              <a:gd name="T4" fmla="*/ 2147483647 w 342"/>
              <a:gd name="T5" fmla="*/ 2147483647 h 235"/>
              <a:gd name="T6" fmla="*/ 2147483647 w 342"/>
              <a:gd name="T7" fmla="*/ 2147483647 h 235"/>
              <a:gd name="T8" fmla="*/ 2147483647 w 342"/>
              <a:gd name="T9" fmla="*/ 2147483647 h 235"/>
              <a:gd name="T10" fmla="*/ 2147483647 w 342"/>
              <a:gd name="T11" fmla="*/ 2147483647 h 235"/>
              <a:gd name="T12" fmla="*/ 2147483647 w 342"/>
              <a:gd name="T13" fmla="*/ 2147483647 h 235"/>
              <a:gd name="T14" fmla="*/ 2147483647 w 342"/>
              <a:gd name="T15" fmla="*/ 2147483647 h 235"/>
              <a:gd name="T16" fmla="*/ 2147483647 w 342"/>
              <a:gd name="T17" fmla="*/ 2147483647 h 235"/>
              <a:gd name="T18" fmla="*/ 2147483647 w 342"/>
              <a:gd name="T19" fmla="*/ 2147483647 h 235"/>
              <a:gd name="T20" fmla="*/ 2147483647 w 342"/>
              <a:gd name="T21" fmla="*/ 2147483647 h 235"/>
              <a:gd name="T22" fmla="*/ 2147483647 w 342"/>
              <a:gd name="T23" fmla="*/ 2147483647 h 235"/>
              <a:gd name="T24" fmla="*/ 2147483647 w 342"/>
              <a:gd name="T25" fmla="*/ 2147483647 h 235"/>
              <a:gd name="T26" fmla="*/ 2147483647 w 342"/>
              <a:gd name="T27" fmla="*/ 2147483647 h 235"/>
              <a:gd name="T28" fmla="*/ 2147483647 w 342"/>
              <a:gd name="T29" fmla="*/ 2147483647 h 235"/>
              <a:gd name="T30" fmla="*/ 2147483647 w 342"/>
              <a:gd name="T31" fmla="*/ 2147483647 h 235"/>
              <a:gd name="T32" fmla="*/ 2147483647 w 342"/>
              <a:gd name="T33" fmla="*/ 2147483647 h 235"/>
              <a:gd name="T34" fmla="*/ 2147483647 w 342"/>
              <a:gd name="T35" fmla="*/ 2147483647 h 235"/>
              <a:gd name="T36" fmla="*/ 2147483647 w 342"/>
              <a:gd name="T37" fmla="*/ 2147483647 h 235"/>
              <a:gd name="T38" fmla="*/ 2147483647 w 342"/>
              <a:gd name="T39" fmla="*/ 2147483647 h 235"/>
              <a:gd name="T40" fmla="*/ 2147483647 w 342"/>
              <a:gd name="T41" fmla="*/ 2147483647 h 235"/>
              <a:gd name="T42" fmla="*/ 2147483647 w 342"/>
              <a:gd name="T43" fmla="*/ 2147483647 h 235"/>
              <a:gd name="T44" fmla="*/ 2147483647 w 342"/>
              <a:gd name="T45" fmla="*/ 2147483647 h 235"/>
              <a:gd name="T46" fmla="*/ 2147483647 w 342"/>
              <a:gd name="T47" fmla="*/ 2147483647 h 235"/>
              <a:gd name="T48" fmla="*/ 2147483647 w 342"/>
              <a:gd name="T49" fmla="*/ 2147483647 h 235"/>
              <a:gd name="T50" fmla="*/ 2147483647 w 342"/>
              <a:gd name="T51" fmla="*/ 2147483647 h 235"/>
              <a:gd name="T52" fmla="*/ 2147483647 w 342"/>
              <a:gd name="T53" fmla="*/ 2147483647 h 235"/>
              <a:gd name="T54" fmla="*/ 2147483647 w 342"/>
              <a:gd name="T55" fmla="*/ 2147483647 h 235"/>
              <a:gd name="T56" fmla="*/ 2147483647 w 342"/>
              <a:gd name="T57" fmla="*/ 2147483647 h 235"/>
              <a:gd name="T58" fmla="*/ 2147483647 w 342"/>
              <a:gd name="T59" fmla="*/ 2147483647 h 235"/>
              <a:gd name="T60" fmla="*/ 2147483647 w 342"/>
              <a:gd name="T61" fmla="*/ 2147483647 h 235"/>
              <a:gd name="T62" fmla="*/ 2147483647 w 342"/>
              <a:gd name="T63" fmla="*/ 2147483647 h 235"/>
              <a:gd name="T64" fmla="*/ 2147483647 w 342"/>
              <a:gd name="T65" fmla="*/ 2147483647 h 235"/>
              <a:gd name="T66" fmla="*/ 0 w 342"/>
              <a:gd name="T67" fmla="*/ 2147483647 h 235"/>
              <a:gd name="T68" fmla="*/ 2147483647 w 342"/>
              <a:gd name="T69" fmla="*/ 2147483647 h 235"/>
              <a:gd name="T70" fmla="*/ 2147483647 w 342"/>
              <a:gd name="T71" fmla="*/ 2147483647 h 235"/>
              <a:gd name="T72" fmla="*/ 2147483647 w 342"/>
              <a:gd name="T73" fmla="*/ 2147483647 h 235"/>
              <a:gd name="T74" fmla="*/ 2147483647 w 342"/>
              <a:gd name="T75" fmla="*/ 2147483647 h 235"/>
              <a:gd name="T76" fmla="*/ 2147483647 w 342"/>
              <a:gd name="T77" fmla="*/ 2147483647 h 235"/>
              <a:gd name="T78" fmla="*/ 2147483647 w 342"/>
              <a:gd name="T79" fmla="*/ 2147483647 h 2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2" h="235">
                <a:moveTo>
                  <a:pt x="84" y="17"/>
                </a:moveTo>
                <a:lnTo>
                  <a:pt x="105" y="26"/>
                </a:lnTo>
                <a:lnTo>
                  <a:pt x="126" y="34"/>
                </a:lnTo>
                <a:lnTo>
                  <a:pt x="146" y="40"/>
                </a:lnTo>
                <a:lnTo>
                  <a:pt x="169" y="44"/>
                </a:lnTo>
                <a:lnTo>
                  <a:pt x="191" y="49"/>
                </a:lnTo>
                <a:lnTo>
                  <a:pt x="214" y="51"/>
                </a:lnTo>
                <a:lnTo>
                  <a:pt x="237" y="53"/>
                </a:lnTo>
                <a:lnTo>
                  <a:pt x="261" y="55"/>
                </a:lnTo>
                <a:lnTo>
                  <a:pt x="255" y="60"/>
                </a:lnTo>
                <a:lnTo>
                  <a:pt x="249" y="67"/>
                </a:lnTo>
                <a:lnTo>
                  <a:pt x="243" y="73"/>
                </a:lnTo>
                <a:lnTo>
                  <a:pt x="238" y="80"/>
                </a:lnTo>
                <a:lnTo>
                  <a:pt x="235" y="88"/>
                </a:lnTo>
                <a:lnTo>
                  <a:pt x="234" y="95"/>
                </a:lnTo>
                <a:lnTo>
                  <a:pt x="233" y="103"/>
                </a:lnTo>
                <a:lnTo>
                  <a:pt x="235" y="112"/>
                </a:lnTo>
                <a:lnTo>
                  <a:pt x="243" y="127"/>
                </a:lnTo>
                <a:lnTo>
                  <a:pt x="252" y="140"/>
                </a:lnTo>
                <a:lnTo>
                  <a:pt x="264" y="149"/>
                </a:lnTo>
                <a:lnTo>
                  <a:pt x="278" y="157"/>
                </a:lnTo>
                <a:lnTo>
                  <a:pt x="293" y="164"/>
                </a:lnTo>
                <a:lnTo>
                  <a:pt x="309" y="169"/>
                </a:lnTo>
                <a:lnTo>
                  <a:pt x="325" y="173"/>
                </a:lnTo>
                <a:lnTo>
                  <a:pt x="342" y="177"/>
                </a:lnTo>
                <a:lnTo>
                  <a:pt x="342" y="234"/>
                </a:lnTo>
                <a:lnTo>
                  <a:pt x="41" y="235"/>
                </a:lnTo>
                <a:lnTo>
                  <a:pt x="54" y="230"/>
                </a:lnTo>
                <a:lnTo>
                  <a:pt x="70" y="223"/>
                </a:lnTo>
                <a:lnTo>
                  <a:pt x="88" y="215"/>
                </a:lnTo>
                <a:lnTo>
                  <a:pt x="106" y="206"/>
                </a:lnTo>
                <a:lnTo>
                  <a:pt x="124" y="196"/>
                </a:lnTo>
                <a:lnTo>
                  <a:pt x="142" y="186"/>
                </a:lnTo>
                <a:lnTo>
                  <a:pt x="157" y="174"/>
                </a:lnTo>
                <a:lnTo>
                  <a:pt x="168" y="162"/>
                </a:lnTo>
                <a:lnTo>
                  <a:pt x="168" y="151"/>
                </a:lnTo>
                <a:lnTo>
                  <a:pt x="166" y="141"/>
                </a:lnTo>
                <a:lnTo>
                  <a:pt x="161" y="132"/>
                </a:lnTo>
                <a:lnTo>
                  <a:pt x="155" y="123"/>
                </a:lnTo>
                <a:lnTo>
                  <a:pt x="149" y="115"/>
                </a:lnTo>
                <a:lnTo>
                  <a:pt x="141" y="106"/>
                </a:lnTo>
                <a:lnTo>
                  <a:pt x="132" y="100"/>
                </a:lnTo>
                <a:lnTo>
                  <a:pt x="124" y="93"/>
                </a:lnTo>
                <a:lnTo>
                  <a:pt x="116" y="88"/>
                </a:lnTo>
                <a:lnTo>
                  <a:pt x="113" y="80"/>
                </a:lnTo>
                <a:lnTo>
                  <a:pt x="112" y="70"/>
                </a:lnTo>
                <a:lnTo>
                  <a:pt x="107" y="62"/>
                </a:lnTo>
                <a:lnTo>
                  <a:pt x="103" y="56"/>
                </a:lnTo>
                <a:lnTo>
                  <a:pt x="97" y="52"/>
                </a:lnTo>
                <a:lnTo>
                  <a:pt x="90" y="51"/>
                </a:lnTo>
                <a:lnTo>
                  <a:pt x="83" y="51"/>
                </a:lnTo>
                <a:lnTo>
                  <a:pt x="77" y="50"/>
                </a:lnTo>
                <a:lnTo>
                  <a:pt x="71" y="48"/>
                </a:lnTo>
                <a:lnTo>
                  <a:pt x="68" y="42"/>
                </a:lnTo>
                <a:lnTo>
                  <a:pt x="67" y="34"/>
                </a:lnTo>
                <a:lnTo>
                  <a:pt x="62" y="27"/>
                </a:lnTo>
                <a:lnTo>
                  <a:pt x="55" y="22"/>
                </a:lnTo>
                <a:lnTo>
                  <a:pt x="50" y="19"/>
                </a:lnTo>
                <a:lnTo>
                  <a:pt x="43" y="17"/>
                </a:lnTo>
                <a:lnTo>
                  <a:pt x="35" y="17"/>
                </a:lnTo>
                <a:lnTo>
                  <a:pt x="28" y="17"/>
                </a:lnTo>
                <a:lnTo>
                  <a:pt x="20" y="17"/>
                </a:lnTo>
                <a:lnTo>
                  <a:pt x="12" y="18"/>
                </a:lnTo>
                <a:lnTo>
                  <a:pt x="10" y="20"/>
                </a:lnTo>
                <a:lnTo>
                  <a:pt x="8" y="18"/>
                </a:lnTo>
                <a:lnTo>
                  <a:pt x="6" y="15"/>
                </a:lnTo>
                <a:lnTo>
                  <a:pt x="2" y="14"/>
                </a:lnTo>
                <a:lnTo>
                  <a:pt x="0" y="11"/>
                </a:lnTo>
                <a:lnTo>
                  <a:pt x="6" y="6"/>
                </a:lnTo>
                <a:lnTo>
                  <a:pt x="12" y="6"/>
                </a:lnTo>
                <a:lnTo>
                  <a:pt x="17" y="9"/>
                </a:lnTo>
                <a:lnTo>
                  <a:pt x="23" y="13"/>
                </a:lnTo>
                <a:lnTo>
                  <a:pt x="31" y="11"/>
                </a:lnTo>
                <a:lnTo>
                  <a:pt x="39" y="7"/>
                </a:lnTo>
                <a:lnTo>
                  <a:pt x="47" y="5"/>
                </a:lnTo>
                <a:lnTo>
                  <a:pt x="55" y="2"/>
                </a:lnTo>
                <a:lnTo>
                  <a:pt x="63" y="0"/>
                </a:lnTo>
                <a:lnTo>
                  <a:pt x="70" y="3"/>
                </a:lnTo>
                <a:lnTo>
                  <a:pt x="77" y="7"/>
                </a:lnTo>
                <a:lnTo>
                  <a:pt x="84" y="17"/>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4" name="Freeform 66">
            <a:extLst>
              <a:ext uri="{FF2B5EF4-FFF2-40B4-BE49-F238E27FC236}">
                <a16:creationId xmlns:a16="http://schemas.microsoft.com/office/drawing/2014/main" id="{0EAEA461-5037-4056-AE28-8448BD384F7C}"/>
              </a:ext>
            </a:extLst>
          </p:cNvPr>
          <p:cNvSpPr>
            <a:spLocks/>
          </p:cNvSpPr>
          <p:nvPr/>
        </p:nvSpPr>
        <p:spPr bwMode="auto">
          <a:xfrm>
            <a:off x="7845425" y="1985963"/>
            <a:ext cx="31750" cy="33337"/>
          </a:xfrm>
          <a:custGeom>
            <a:avLst/>
            <a:gdLst>
              <a:gd name="T0" fmla="*/ 2147483647 w 39"/>
              <a:gd name="T1" fmla="*/ 2147483647 h 41"/>
              <a:gd name="T2" fmla="*/ 2147483647 w 39"/>
              <a:gd name="T3" fmla="*/ 2147483647 h 41"/>
              <a:gd name="T4" fmla="*/ 2147483647 w 39"/>
              <a:gd name="T5" fmla="*/ 2147483647 h 41"/>
              <a:gd name="T6" fmla="*/ 2147483647 w 39"/>
              <a:gd name="T7" fmla="*/ 2147483647 h 41"/>
              <a:gd name="T8" fmla="*/ 0 w 39"/>
              <a:gd name="T9" fmla="*/ 2147483647 h 41"/>
              <a:gd name="T10" fmla="*/ 2147483647 w 39"/>
              <a:gd name="T11" fmla="*/ 2147483647 h 41"/>
              <a:gd name="T12" fmla="*/ 2147483647 w 39"/>
              <a:gd name="T13" fmla="*/ 2147483647 h 41"/>
              <a:gd name="T14" fmla="*/ 2147483647 w 39"/>
              <a:gd name="T15" fmla="*/ 2147483647 h 41"/>
              <a:gd name="T16" fmla="*/ 2147483647 w 39"/>
              <a:gd name="T17" fmla="*/ 2147483647 h 41"/>
              <a:gd name="T18" fmla="*/ 2147483647 w 39"/>
              <a:gd name="T19" fmla="*/ 0 h 41"/>
              <a:gd name="T20" fmla="*/ 2147483647 w 39"/>
              <a:gd name="T21" fmla="*/ 2147483647 h 41"/>
              <a:gd name="T22" fmla="*/ 2147483647 w 39"/>
              <a:gd name="T23" fmla="*/ 2147483647 h 41"/>
              <a:gd name="T24" fmla="*/ 2147483647 w 39"/>
              <a:gd name="T25" fmla="*/ 2147483647 h 41"/>
              <a:gd name="T26" fmla="*/ 2147483647 w 39"/>
              <a:gd name="T27" fmla="*/ 2147483647 h 4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 h="41">
                <a:moveTo>
                  <a:pt x="32" y="35"/>
                </a:moveTo>
                <a:lnTo>
                  <a:pt x="24" y="35"/>
                </a:lnTo>
                <a:lnTo>
                  <a:pt x="16" y="37"/>
                </a:lnTo>
                <a:lnTo>
                  <a:pt x="8" y="38"/>
                </a:lnTo>
                <a:lnTo>
                  <a:pt x="0" y="41"/>
                </a:lnTo>
                <a:lnTo>
                  <a:pt x="1" y="29"/>
                </a:lnTo>
                <a:lnTo>
                  <a:pt x="3" y="17"/>
                </a:lnTo>
                <a:lnTo>
                  <a:pt x="9" y="8"/>
                </a:lnTo>
                <a:lnTo>
                  <a:pt x="19" y="2"/>
                </a:lnTo>
                <a:lnTo>
                  <a:pt x="24" y="0"/>
                </a:lnTo>
                <a:lnTo>
                  <a:pt x="29" y="1"/>
                </a:lnTo>
                <a:lnTo>
                  <a:pt x="34" y="2"/>
                </a:lnTo>
                <a:lnTo>
                  <a:pt x="39" y="3"/>
                </a:lnTo>
                <a:lnTo>
                  <a:pt x="32" y="35"/>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5" name="Freeform 67">
            <a:extLst>
              <a:ext uri="{FF2B5EF4-FFF2-40B4-BE49-F238E27FC236}">
                <a16:creationId xmlns:a16="http://schemas.microsoft.com/office/drawing/2014/main" id="{6E4C5186-678F-46F0-B1AA-A2D5F99B0CF1}"/>
              </a:ext>
            </a:extLst>
          </p:cNvPr>
          <p:cNvSpPr>
            <a:spLocks/>
          </p:cNvSpPr>
          <p:nvPr/>
        </p:nvSpPr>
        <p:spPr bwMode="auto">
          <a:xfrm>
            <a:off x="7977188" y="1985963"/>
            <a:ext cx="354012" cy="106362"/>
          </a:xfrm>
          <a:custGeom>
            <a:avLst/>
            <a:gdLst>
              <a:gd name="T0" fmla="*/ 2147483647 w 446"/>
              <a:gd name="T1" fmla="*/ 2147483647 h 133"/>
              <a:gd name="T2" fmla="*/ 2147483647 w 446"/>
              <a:gd name="T3" fmla="*/ 2147483647 h 133"/>
              <a:gd name="T4" fmla="*/ 2147483647 w 446"/>
              <a:gd name="T5" fmla="*/ 2147483647 h 133"/>
              <a:gd name="T6" fmla="*/ 2147483647 w 446"/>
              <a:gd name="T7" fmla="*/ 2147483647 h 133"/>
              <a:gd name="T8" fmla="*/ 2147483647 w 446"/>
              <a:gd name="T9" fmla="*/ 2147483647 h 133"/>
              <a:gd name="T10" fmla="*/ 2147483647 w 446"/>
              <a:gd name="T11" fmla="*/ 2147483647 h 133"/>
              <a:gd name="T12" fmla="*/ 2147483647 w 446"/>
              <a:gd name="T13" fmla="*/ 2147483647 h 133"/>
              <a:gd name="T14" fmla="*/ 2147483647 w 446"/>
              <a:gd name="T15" fmla="*/ 2147483647 h 133"/>
              <a:gd name="T16" fmla="*/ 2147483647 w 446"/>
              <a:gd name="T17" fmla="*/ 2147483647 h 133"/>
              <a:gd name="T18" fmla="*/ 2147483647 w 446"/>
              <a:gd name="T19" fmla="*/ 2147483647 h 133"/>
              <a:gd name="T20" fmla="*/ 2147483647 w 446"/>
              <a:gd name="T21" fmla="*/ 2147483647 h 133"/>
              <a:gd name="T22" fmla="*/ 2147483647 w 446"/>
              <a:gd name="T23" fmla="*/ 2147483647 h 133"/>
              <a:gd name="T24" fmla="*/ 2147483647 w 446"/>
              <a:gd name="T25" fmla="*/ 2147483647 h 133"/>
              <a:gd name="T26" fmla="*/ 2147483647 w 446"/>
              <a:gd name="T27" fmla="*/ 2147483647 h 133"/>
              <a:gd name="T28" fmla="*/ 2147483647 w 446"/>
              <a:gd name="T29" fmla="*/ 2147483647 h 133"/>
              <a:gd name="T30" fmla="*/ 2147483647 w 446"/>
              <a:gd name="T31" fmla="*/ 2147483647 h 133"/>
              <a:gd name="T32" fmla="*/ 2147483647 w 446"/>
              <a:gd name="T33" fmla="*/ 2147483647 h 133"/>
              <a:gd name="T34" fmla="*/ 2147483647 w 446"/>
              <a:gd name="T35" fmla="*/ 2147483647 h 133"/>
              <a:gd name="T36" fmla="*/ 2147483647 w 446"/>
              <a:gd name="T37" fmla="*/ 2147483647 h 133"/>
              <a:gd name="T38" fmla="*/ 2147483647 w 446"/>
              <a:gd name="T39" fmla="*/ 2147483647 h 133"/>
              <a:gd name="T40" fmla="*/ 2147483647 w 446"/>
              <a:gd name="T41" fmla="*/ 2147483647 h 133"/>
              <a:gd name="T42" fmla="*/ 2147483647 w 446"/>
              <a:gd name="T43" fmla="*/ 2147483647 h 133"/>
              <a:gd name="T44" fmla="*/ 2147483647 w 446"/>
              <a:gd name="T45" fmla="*/ 2147483647 h 133"/>
              <a:gd name="T46" fmla="*/ 2147483647 w 446"/>
              <a:gd name="T47" fmla="*/ 2147483647 h 133"/>
              <a:gd name="T48" fmla="*/ 2147483647 w 446"/>
              <a:gd name="T49" fmla="*/ 2147483647 h 133"/>
              <a:gd name="T50" fmla="*/ 2147483647 w 446"/>
              <a:gd name="T51" fmla="*/ 2147483647 h 133"/>
              <a:gd name="T52" fmla="*/ 2147483647 w 446"/>
              <a:gd name="T53" fmla="*/ 0 h 133"/>
              <a:gd name="T54" fmla="*/ 2147483647 w 446"/>
              <a:gd name="T55" fmla="*/ 2147483647 h 133"/>
              <a:gd name="T56" fmla="*/ 2147483647 w 446"/>
              <a:gd name="T57" fmla="*/ 2147483647 h 133"/>
              <a:gd name="T58" fmla="*/ 2147483647 w 446"/>
              <a:gd name="T59" fmla="*/ 2147483647 h 133"/>
              <a:gd name="T60" fmla="*/ 2147483647 w 446"/>
              <a:gd name="T61" fmla="*/ 2147483647 h 133"/>
              <a:gd name="T62" fmla="*/ 2147483647 w 446"/>
              <a:gd name="T63" fmla="*/ 2147483647 h 13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46" h="133">
                <a:moveTo>
                  <a:pt x="308" y="75"/>
                </a:moveTo>
                <a:lnTo>
                  <a:pt x="326" y="82"/>
                </a:lnTo>
                <a:lnTo>
                  <a:pt x="342" y="88"/>
                </a:lnTo>
                <a:lnTo>
                  <a:pt x="358" y="95"/>
                </a:lnTo>
                <a:lnTo>
                  <a:pt x="375" y="102"/>
                </a:lnTo>
                <a:lnTo>
                  <a:pt x="391" y="109"/>
                </a:lnTo>
                <a:lnTo>
                  <a:pt x="409" y="114"/>
                </a:lnTo>
                <a:lnTo>
                  <a:pt x="427" y="117"/>
                </a:lnTo>
                <a:lnTo>
                  <a:pt x="446" y="120"/>
                </a:lnTo>
                <a:lnTo>
                  <a:pt x="446" y="123"/>
                </a:lnTo>
                <a:lnTo>
                  <a:pt x="446" y="124"/>
                </a:lnTo>
                <a:lnTo>
                  <a:pt x="444" y="126"/>
                </a:lnTo>
                <a:lnTo>
                  <a:pt x="444" y="130"/>
                </a:lnTo>
                <a:lnTo>
                  <a:pt x="437" y="132"/>
                </a:lnTo>
                <a:lnTo>
                  <a:pt x="431" y="133"/>
                </a:lnTo>
                <a:lnTo>
                  <a:pt x="424" y="133"/>
                </a:lnTo>
                <a:lnTo>
                  <a:pt x="417" y="132"/>
                </a:lnTo>
                <a:lnTo>
                  <a:pt x="410" y="131"/>
                </a:lnTo>
                <a:lnTo>
                  <a:pt x="403" y="129"/>
                </a:lnTo>
                <a:lnTo>
                  <a:pt x="396" y="129"/>
                </a:lnTo>
                <a:lnTo>
                  <a:pt x="389" y="129"/>
                </a:lnTo>
                <a:lnTo>
                  <a:pt x="371" y="124"/>
                </a:lnTo>
                <a:lnTo>
                  <a:pt x="353" y="118"/>
                </a:lnTo>
                <a:lnTo>
                  <a:pt x="336" y="112"/>
                </a:lnTo>
                <a:lnTo>
                  <a:pt x="319" y="103"/>
                </a:lnTo>
                <a:lnTo>
                  <a:pt x="303" y="94"/>
                </a:lnTo>
                <a:lnTo>
                  <a:pt x="285" y="85"/>
                </a:lnTo>
                <a:lnTo>
                  <a:pt x="269" y="76"/>
                </a:lnTo>
                <a:lnTo>
                  <a:pt x="253" y="67"/>
                </a:lnTo>
                <a:lnTo>
                  <a:pt x="236" y="59"/>
                </a:lnTo>
                <a:lnTo>
                  <a:pt x="219" y="50"/>
                </a:lnTo>
                <a:lnTo>
                  <a:pt x="201" y="42"/>
                </a:lnTo>
                <a:lnTo>
                  <a:pt x="184" y="35"/>
                </a:lnTo>
                <a:lnTo>
                  <a:pt x="166" y="31"/>
                </a:lnTo>
                <a:lnTo>
                  <a:pt x="147" y="27"/>
                </a:lnTo>
                <a:lnTo>
                  <a:pt x="128" y="25"/>
                </a:lnTo>
                <a:lnTo>
                  <a:pt x="107" y="25"/>
                </a:lnTo>
                <a:lnTo>
                  <a:pt x="88" y="29"/>
                </a:lnTo>
                <a:lnTo>
                  <a:pt x="69" y="34"/>
                </a:lnTo>
                <a:lnTo>
                  <a:pt x="52" y="42"/>
                </a:lnTo>
                <a:lnTo>
                  <a:pt x="34" y="53"/>
                </a:lnTo>
                <a:lnTo>
                  <a:pt x="20" y="62"/>
                </a:lnTo>
                <a:lnTo>
                  <a:pt x="9" y="70"/>
                </a:lnTo>
                <a:lnTo>
                  <a:pt x="2" y="76"/>
                </a:lnTo>
                <a:lnTo>
                  <a:pt x="0" y="78"/>
                </a:lnTo>
                <a:lnTo>
                  <a:pt x="3" y="64"/>
                </a:lnTo>
                <a:lnTo>
                  <a:pt x="11" y="53"/>
                </a:lnTo>
                <a:lnTo>
                  <a:pt x="23" y="41"/>
                </a:lnTo>
                <a:lnTo>
                  <a:pt x="33" y="31"/>
                </a:lnTo>
                <a:lnTo>
                  <a:pt x="52" y="18"/>
                </a:lnTo>
                <a:lnTo>
                  <a:pt x="72" y="9"/>
                </a:lnTo>
                <a:lnTo>
                  <a:pt x="94" y="2"/>
                </a:lnTo>
                <a:lnTo>
                  <a:pt x="117" y="0"/>
                </a:lnTo>
                <a:lnTo>
                  <a:pt x="140" y="0"/>
                </a:lnTo>
                <a:lnTo>
                  <a:pt x="163" y="2"/>
                </a:lnTo>
                <a:lnTo>
                  <a:pt x="185" y="8"/>
                </a:lnTo>
                <a:lnTo>
                  <a:pt x="206" y="16"/>
                </a:lnTo>
                <a:lnTo>
                  <a:pt x="220" y="22"/>
                </a:lnTo>
                <a:lnTo>
                  <a:pt x="232" y="29"/>
                </a:lnTo>
                <a:lnTo>
                  <a:pt x="245" y="35"/>
                </a:lnTo>
                <a:lnTo>
                  <a:pt x="258" y="44"/>
                </a:lnTo>
                <a:lnTo>
                  <a:pt x="270" y="52"/>
                </a:lnTo>
                <a:lnTo>
                  <a:pt x="283" y="60"/>
                </a:lnTo>
                <a:lnTo>
                  <a:pt x="296" y="68"/>
                </a:lnTo>
                <a:lnTo>
                  <a:pt x="308"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6" name="Freeform 68">
            <a:extLst>
              <a:ext uri="{FF2B5EF4-FFF2-40B4-BE49-F238E27FC236}">
                <a16:creationId xmlns:a16="http://schemas.microsoft.com/office/drawing/2014/main" id="{CA606E29-2B1E-4DC2-9655-3A830EB6465A}"/>
              </a:ext>
            </a:extLst>
          </p:cNvPr>
          <p:cNvSpPr>
            <a:spLocks/>
          </p:cNvSpPr>
          <p:nvPr/>
        </p:nvSpPr>
        <p:spPr bwMode="auto">
          <a:xfrm>
            <a:off x="7661275" y="1989138"/>
            <a:ext cx="80963" cy="20637"/>
          </a:xfrm>
          <a:custGeom>
            <a:avLst/>
            <a:gdLst>
              <a:gd name="T0" fmla="*/ 2147483647 w 103"/>
              <a:gd name="T1" fmla="*/ 2147483647 h 28"/>
              <a:gd name="T2" fmla="*/ 2147483647 w 103"/>
              <a:gd name="T3" fmla="*/ 2147483647 h 28"/>
              <a:gd name="T4" fmla="*/ 2147483647 w 103"/>
              <a:gd name="T5" fmla="*/ 2147483647 h 28"/>
              <a:gd name="T6" fmla="*/ 2147483647 w 103"/>
              <a:gd name="T7" fmla="*/ 2147483647 h 28"/>
              <a:gd name="T8" fmla="*/ 2147483647 w 103"/>
              <a:gd name="T9" fmla="*/ 2147483647 h 28"/>
              <a:gd name="T10" fmla="*/ 2147483647 w 103"/>
              <a:gd name="T11" fmla="*/ 2147483647 h 28"/>
              <a:gd name="T12" fmla="*/ 2147483647 w 103"/>
              <a:gd name="T13" fmla="*/ 2147483647 h 28"/>
              <a:gd name="T14" fmla="*/ 2147483647 w 103"/>
              <a:gd name="T15" fmla="*/ 2147483647 h 28"/>
              <a:gd name="T16" fmla="*/ 2147483647 w 103"/>
              <a:gd name="T17" fmla="*/ 2147483647 h 28"/>
              <a:gd name="T18" fmla="*/ 2147483647 w 103"/>
              <a:gd name="T19" fmla="*/ 2147483647 h 28"/>
              <a:gd name="T20" fmla="*/ 0 w 103"/>
              <a:gd name="T21" fmla="*/ 2147483647 h 28"/>
              <a:gd name="T22" fmla="*/ 2147483647 w 103"/>
              <a:gd name="T23" fmla="*/ 0 h 28"/>
              <a:gd name="T24" fmla="*/ 2147483647 w 103"/>
              <a:gd name="T25" fmla="*/ 2147483647 h 28"/>
              <a:gd name="T26" fmla="*/ 2147483647 w 103"/>
              <a:gd name="T27" fmla="*/ 2147483647 h 28"/>
              <a:gd name="T28" fmla="*/ 2147483647 w 103"/>
              <a:gd name="T29" fmla="*/ 2147483647 h 28"/>
              <a:gd name="T30" fmla="*/ 2147483647 w 103"/>
              <a:gd name="T31" fmla="*/ 2147483647 h 28"/>
              <a:gd name="T32" fmla="*/ 2147483647 w 103"/>
              <a:gd name="T33" fmla="*/ 2147483647 h 28"/>
              <a:gd name="T34" fmla="*/ 2147483647 w 103"/>
              <a:gd name="T35" fmla="*/ 2147483647 h 28"/>
              <a:gd name="T36" fmla="*/ 2147483647 w 103"/>
              <a:gd name="T37" fmla="*/ 2147483647 h 28"/>
              <a:gd name="T38" fmla="*/ 2147483647 w 103"/>
              <a:gd name="T39" fmla="*/ 2147483647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3" h="28">
                <a:moveTo>
                  <a:pt x="103" y="24"/>
                </a:moveTo>
                <a:lnTo>
                  <a:pt x="103" y="28"/>
                </a:lnTo>
                <a:lnTo>
                  <a:pt x="94" y="27"/>
                </a:lnTo>
                <a:lnTo>
                  <a:pt x="84" y="26"/>
                </a:lnTo>
                <a:lnTo>
                  <a:pt x="76" y="23"/>
                </a:lnTo>
                <a:lnTo>
                  <a:pt x="67" y="21"/>
                </a:lnTo>
                <a:lnTo>
                  <a:pt x="58" y="19"/>
                </a:lnTo>
                <a:lnTo>
                  <a:pt x="49" y="15"/>
                </a:lnTo>
                <a:lnTo>
                  <a:pt x="39" y="14"/>
                </a:lnTo>
                <a:lnTo>
                  <a:pt x="30" y="13"/>
                </a:lnTo>
                <a:lnTo>
                  <a:pt x="0" y="7"/>
                </a:lnTo>
                <a:lnTo>
                  <a:pt x="3" y="0"/>
                </a:lnTo>
                <a:lnTo>
                  <a:pt x="15" y="3"/>
                </a:lnTo>
                <a:lnTo>
                  <a:pt x="28" y="4"/>
                </a:lnTo>
                <a:lnTo>
                  <a:pt x="42" y="6"/>
                </a:lnTo>
                <a:lnTo>
                  <a:pt x="54" y="7"/>
                </a:lnTo>
                <a:lnTo>
                  <a:pt x="67" y="9"/>
                </a:lnTo>
                <a:lnTo>
                  <a:pt x="80" y="13"/>
                </a:lnTo>
                <a:lnTo>
                  <a:pt x="91" y="18"/>
                </a:lnTo>
                <a:lnTo>
                  <a:pt x="10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7" name="Freeform 69">
            <a:extLst>
              <a:ext uri="{FF2B5EF4-FFF2-40B4-BE49-F238E27FC236}">
                <a16:creationId xmlns:a16="http://schemas.microsoft.com/office/drawing/2014/main" id="{42A280E8-CD8D-4AAC-9EDD-222B2A4E7A65}"/>
              </a:ext>
            </a:extLst>
          </p:cNvPr>
          <p:cNvSpPr>
            <a:spLocks/>
          </p:cNvSpPr>
          <p:nvPr/>
        </p:nvSpPr>
        <p:spPr bwMode="auto">
          <a:xfrm>
            <a:off x="7800975" y="1992313"/>
            <a:ext cx="39688" cy="46037"/>
          </a:xfrm>
          <a:custGeom>
            <a:avLst/>
            <a:gdLst>
              <a:gd name="T0" fmla="*/ 2147483647 w 50"/>
              <a:gd name="T1" fmla="*/ 0 h 56"/>
              <a:gd name="T2" fmla="*/ 2147483647 w 50"/>
              <a:gd name="T3" fmla="*/ 2147483647 h 56"/>
              <a:gd name="T4" fmla="*/ 2147483647 w 50"/>
              <a:gd name="T5" fmla="*/ 2147483647 h 56"/>
              <a:gd name="T6" fmla="*/ 2147483647 w 50"/>
              <a:gd name="T7" fmla="*/ 2147483647 h 56"/>
              <a:gd name="T8" fmla="*/ 2147483647 w 50"/>
              <a:gd name="T9" fmla="*/ 2147483647 h 56"/>
              <a:gd name="T10" fmla="*/ 2147483647 w 50"/>
              <a:gd name="T11" fmla="*/ 2147483647 h 56"/>
              <a:gd name="T12" fmla="*/ 2147483647 w 50"/>
              <a:gd name="T13" fmla="*/ 2147483647 h 56"/>
              <a:gd name="T14" fmla="*/ 2147483647 w 50"/>
              <a:gd name="T15" fmla="*/ 2147483647 h 56"/>
              <a:gd name="T16" fmla="*/ 0 w 50"/>
              <a:gd name="T17" fmla="*/ 2147483647 h 56"/>
              <a:gd name="T18" fmla="*/ 2147483647 w 50"/>
              <a:gd name="T19" fmla="*/ 2147483647 h 56"/>
              <a:gd name="T20" fmla="*/ 2147483647 w 50"/>
              <a:gd name="T21" fmla="*/ 2147483647 h 56"/>
              <a:gd name="T22" fmla="*/ 2147483647 w 50"/>
              <a:gd name="T23" fmla="*/ 2147483647 h 56"/>
              <a:gd name="T24" fmla="*/ 2147483647 w 50"/>
              <a:gd name="T25" fmla="*/ 2147483647 h 56"/>
              <a:gd name="T26" fmla="*/ 2147483647 w 50"/>
              <a:gd name="T27" fmla="*/ 2147483647 h 56"/>
              <a:gd name="T28" fmla="*/ 2147483647 w 50"/>
              <a:gd name="T29" fmla="*/ 2147483647 h 56"/>
              <a:gd name="T30" fmla="*/ 2147483647 w 50"/>
              <a:gd name="T31" fmla="*/ 2147483647 h 56"/>
              <a:gd name="T32" fmla="*/ 2147483647 w 50"/>
              <a:gd name="T33" fmla="*/ 0 h 5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0" h="56">
                <a:moveTo>
                  <a:pt x="50" y="0"/>
                </a:moveTo>
                <a:lnTo>
                  <a:pt x="41" y="13"/>
                </a:lnTo>
                <a:lnTo>
                  <a:pt x="38" y="29"/>
                </a:lnTo>
                <a:lnTo>
                  <a:pt x="36" y="45"/>
                </a:lnTo>
                <a:lnTo>
                  <a:pt x="26" y="56"/>
                </a:lnTo>
                <a:lnTo>
                  <a:pt x="18" y="53"/>
                </a:lnTo>
                <a:lnTo>
                  <a:pt x="10" y="46"/>
                </a:lnTo>
                <a:lnTo>
                  <a:pt x="4" y="39"/>
                </a:lnTo>
                <a:lnTo>
                  <a:pt x="0" y="30"/>
                </a:lnTo>
                <a:lnTo>
                  <a:pt x="6" y="24"/>
                </a:lnTo>
                <a:lnTo>
                  <a:pt x="12" y="21"/>
                </a:lnTo>
                <a:lnTo>
                  <a:pt x="18" y="16"/>
                </a:lnTo>
                <a:lnTo>
                  <a:pt x="25" y="13"/>
                </a:lnTo>
                <a:lnTo>
                  <a:pt x="30" y="9"/>
                </a:lnTo>
                <a:lnTo>
                  <a:pt x="37" y="7"/>
                </a:lnTo>
                <a:lnTo>
                  <a:pt x="43" y="3"/>
                </a:lnTo>
                <a:lnTo>
                  <a:pt x="50" y="0"/>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8" name="Freeform 70">
            <a:extLst>
              <a:ext uri="{FF2B5EF4-FFF2-40B4-BE49-F238E27FC236}">
                <a16:creationId xmlns:a16="http://schemas.microsoft.com/office/drawing/2014/main" id="{6B880865-F245-4166-97F4-D8EB2644F1F3}"/>
              </a:ext>
            </a:extLst>
          </p:cNvPr>
          <p:cNvSpPr>
            <a:spLocks/>
          </p:cNvSpPr>
          <p:nvPr/>
        </p:nvSpPr>
        <p:spPr bwMode="auto">
          <a:xfrm>
            <a:off x="7526338" y="1995488"/>
            <a:ext cx="196850" cy="66675"/>
          </a:xfrm>
          <a:custGeom>
            <a:avLst/>
            <a:gdLst>
              <a:gd name="T0" fmla="*/ 2147483647 w 248"/>
              <a:gd name="T1" fmla="*/ 2147483647 h 85"/>
              <a:gd name="T2" fmla="*/ 2147483647 w 248"/>
              <a:gd name="T3" fmla="*/ 2147483647 h 85"/>
              <a:gd name="T4" fmla="*/ 2147483647 w 248"/>
              <a:gd name="T5" fmla="*/ 2147483647 h 85"/>
              <a:gd name="T6" fmla="*/ 2147483647 w 248"/>
              <a:gd name="T7" fmla="*/ 2147483647 h 85"/>
              <a:gd name="T8" fmla="*/ 2147483647 w 248"/>
              <a:gd name="T9" fmla="*/ 2147483647 h 85"/>
              <a:gd name="T10" fmla="*/ 2147483647 w 248"/>
              <a:gd name="T11" fmla="*/ 2147483647 h 85"/>
              <a:gd name="T12" fmla="*/ 2147483647 w 248"/>
              <a:gd name="T13" fmla="*/ 2147483647 h 85"/>
              <a:gd name="T14" fmla="*/ 2147483647 w 248"/>
              <a:gd name="T15" fmla="*/ 2147483647 h 85"/>
              <a:gd name="T16" fmla="*/ 2147483647 w 248"/>
              <a:gd name="T17" fmla="*/ 2147483647 h 85"/>
              <a:gd name="T18" fmla="*/ 2147483647 w 248"/>
              <a:gd name="T19" fmla="*/ 2147483647 h 85"/>
              <a:gd name="T20" fmla="*/ 2147483647 w 248"/>
              <a:gd name="T21" fmla="*/ 2147483647 h 85"/>
              <a:gd name="T22" fmla="*/ 2147483647 w 248"/>
              <a:gd name="T23" fmla="*/ 2147483647 h 85"/>
              <a:gd name="T24" fmla="*/ 2147483647 w 248"/>
              <a:gd name="T25" fmla="*/ 2147483647 h 85"/>
              <a:gd name="T26" fmla="*/ 2147483647 w 248"/>
              <a:gd name="T27" fmla="*/ 2147483647 h 85"/>
              <a:gd name="T28" fmla="*/ 2147483647 w 248"/>
              <a:gd name="T29" fmla="*/ 2147483647 h 85"/>
              <a:gd name="T30" fmla="*/ 2147483647 w 248"/>
              <a:gd name="T31" fmla="*/ 2147483647 h 85"/>
              <a:gd name="T32" fmla="*/ 2147483647 w 248"/>
              <a:gd name="T33" fmla="*/ 2147483647 h 85"/>
              <a:gd name="T34" fmla="*/ 2147483647 w 248"/>
              <a:gd name="T35" fmla="*/ 2147483647 h 85"/>
              <a:gd name="T36" fmla="*/ 2147483647 w 248"/>
              <a:gd name="T37" fmla="*/ 2147483647 h 85"/>
              <a:gd name="T38" fmla="*/ 2147483647 w 248"/>
              <a:gd name="T39" fmla="*/ 2147483647 h 85"/>
              <a:gd name="T40" fmla="*/ 2147483647 w 248"/>
              <a:gd name="T41" fmla="*/ 2147483647 h 85"/>
              <a:gd name="T42" fmla="*/ 2147483647 w 248"/>
              <a:gd name="T43" fmla="*/ 2147483647 h 85"/>
              <a:gd name="T44" fmla="*/ 2147483647 w 248"/>
              <a:gd name="T45" fmla="*/ 2147483647 h 85"/>
              <a:gd name="T46" fmla="*/ 2147483647 w 248"/>
              <a:gd name="T47" fmla="*/ 2147483647 h 85"/>
              <a:gd name="T48" fmla="*/ 2147483647 w 248"/>
              <a:gd name="T49" fmla="*/ 2147483647 h 85"/>
              <a:gd name="T50" fmla="*/ 2147483647 w 248"/>
              <a:gd name="T51" fmla="*/ 2147483647 h 85"/>
              <a:gd name="T52" fmla="*/ 0 w 248"/>
              <a:gd name="T53" fmla="*/ 2147483647 h 85"/>
              <a:gd name="T54" fmla="*/ 2147483647 w 248"/>
              <a:gd name="T55" fmla="*/ 2147483647 h 85"/>
              <a:gd name="T56" fmla="*/ 2147483647 w 248"/>
              <a:gd name="T57" fmla="*/ 2147483647 h 85"/>
              <a:gd name="T58" fmla="*/ 2147483647 w 248"/>
              <a:gd name="T59" fmla="*/ 2147483647 h 85"/>
              <a:gd name="T60" fmla="*/ 2147483647 w 248"/>
              <a:gd name="T61" fmla="*/ 2147483647 h 85"/>
              <a:gd name="T62" fmla="*/ 2147483647 w 248"/>
              <a:gd name="T63" fmla="*/ 0 h 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8" h="85">
                <a:moveTo>
                  <a:pt x="49" y="2"/>
                </a:moveTo>
                <a:lnTo>
                  <a:pt x="47" y="3"/>
                </a:lnTo>
                <a:lnTo>
                  <a:pt x="42" y="4"/>
                </a:lnTo>
                <a:lnTo>
                  <a:pt x="37" y="6"/>
                </a:lnTo>
                <a:lnTo>
                  <a:pt x="30" y="10"/>
                </a:lnTo>
                <a:lnTo>
                  <a:pt x="23" y="13"/>
                </a:lnTo>
                <a:lnTo>
                  <a:pt x="17" y="18"/>
                </a:lnTo>
                <a:lnTo>
                  <a:pt x="15" y="25"/>
                </a:lnTo>
                <a:lnTo>
                  <a:pt x="16" y="32"/>
                </a:lnTo>
                <a:lnTo>
                  <a:pt x="23" y="38"/>
                </a:lnTo>
                <a:lnTo>
                  <a:pt x="31" y="44"/>
                </a:lnTo>
                <a:lnTo>
                  <a:pt x="39" y="48"/>
                </a:lnTo>
                <a:lnTo>
                  <a:pt x="48" y="51"/>
                </a:lnTo>
                <a:lnTo>
                  <a:pt x="57" y="53"/>
                </a:lnTo>
                <a:lnTo>
                  <a:pt x="67" y="56"/>
                </a:lnTo>
                <a:lnTo>
                  <a:pt x="76" y="58"/>
                </a:lnTo>
                <a:lnTo>
                  <a:pt x="85" y="59"/>
                </a:lnTo>
                <a:lnTo>
                  <a:pt x="105" y="63"/>
                </a:lnTo>
                <a:lnTo>
                  <a:pt x="124" y="65"/>
                </a:lnTo>
                <a:lnTo>
                  <a:pt x="145" y="67"/>
                </a:lnTo>
                <a:lnTo>
                  <a:pt x="166" y="70"/>
                </a:lnTo>
                <a:lnTo>
                  <a:pt x="185" y="71"/>
                </a:lnTo>
                <a:lnTo>
                  <a:pt x="206" y="70"/>
                </a:lnTo>
                <a:lnTo>
                  <a:pt x="226" y="68"/>
                </a:lnTo>
                <a:lnTo>
                  <a:pt x="245" y="65"/>
                </a:lnTo>
                <a:lnTo>
                  <a:pt x="246" y="66"/>
                </a:lnTo>
                <a:lnTo>
                  <a:pt x="248" y="68"/>
                </a:lnTo>
                <a:lnTo>
                  <a:pt x="248" y="70"/>
                </a:lnTo>
                <a:lnTo>
                  <a:pt x="248" y="72"/>
                </a:lnTo>
                <a:lnTo>
                  <a:pt x="235" y="75"/>
                </a:lnTo>
                <a:lnTo>
                  <a:pt x="223" y="78"/>
                </a:lnTo>
                <a:lnTo>
                  <a:pt x="211" y="80"/>
                </a:lnTo>
                <a:lnTo>
                  <a:pt x="198" y="82"/>
                </a:lnTo>
                <a:lnTo>
                  <a:pt x="185" y="83"/>
                </a:lnTo>
                <a:lnTo>
                  <a:pt x="173" y="85"/>
                </a:lnTo>
                <a:lnTo>
                  <a:pt x="159" y="85"/>
                </a:lnTo>
                <a:lnTo>
                  <a:pt x="146" y="85"/>
                </a:lnTo>
                <a:lnTo>
                  <a:pt x="133" y="85"/>
                </a:lnTo>
                <a:lnTo>
                  <a:pt x="120" y="83"/>
                </a:lnTo>
                <a:lnTo>
                  <a:pt x="106" y="81"/>
                </a:lnTo>
                <a:lnTo>
                  <a:pt x="92" y="80"/>
                </a:lnTo>
                <a:lnTo>
                  <a:pt x="78" y="78"/>
                </a:lnTo>
                <a:lnTo>
                  <a:pt x="64" y="74"/>
                </a:lnTo>
                <a:lnTo>
                  <a:pt x="51" y="71"/>
                </a:lnTo>
                <a:lnTo>
                  <a:pt x="36" y="67"/>
                </a:lnTo>
                <a:lnTo>
                  <a:pt x="31" y="64"/>
                </a:lnTo>
                <a:lnTo>
                  <a:pt x="26" y="61"/>
                </a:lnTo>
                <a:lnTo>
                  <a:pt x="21" y="58"/>
                </a:lnTo>
                <a:lnTo>
                  <a:pt x="16" y="55"/>
                </a:lnTo>
                <a:lnTo>
                  <a:pt x="11" y="51"/>
                </a:lnTo>
                <a:lnTo>
                  <a:pt x="7" y="48"/>
                </a:lnTo>
                <a:lnTo>
                  <a:pt x="3" y="43"/>
                </a:lnTo>
                <a:lnTo>
                  <a:pt x="1" y="37"/>
                </a:lnTo>
                <a:lnTo>
                  <a:pt x="0" y="29"/>
                </a:lnTo>
                <a:lnTo>
                  <a:pt x="3" y="21"/>
                </a:lnTo>
                <a:lnTo>
                  <a:pt x="8" y="15"/>
                </a:lnTo>
                <a:lnTo>
                  <a:pt x="15" y="11"/>
                </a:lnTo>
                <a:lnTo>
                  <a:pt x="19" y="10"/>
                </a:lnTo>
                <a:lnTo>
                  <a:pt x="24" y="9"/>
                </a:lnTo>
                <a:lnTo>
                  <a:pt x="28" y="6"/>
                </a:lnTo>
                <a:lnTo>
                  <a:pt x="32" y="4"/>
                </a:lnTo>
                <a:lnTo>
                  <a:pt x="36" y="3"/>
                </a:lnTo>
                <a:lnTo>
                  <a:pt x="40" y="2"/>
                </a:lnTo>
                <a:lnTo>
                  <a:pt x="45" y="0"/>
                </a:lnTo>
                <a:lnTo>
                  <a:pt x="4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39" name="Freeform 71">
            <a:extLst>
              <a:ext uri="{FF2B5EF4-FFF2-40B4-BE49-F238E27FC236}">
                <a16:creationId xmlns:a16="http://schemas.microsoft.com/office/drawing/2014/main" id="{91626F58-BEB2-4723-8012-8CE1DF7198E7}"/>
              </a:ext>
            </a:extLst>
          </p:cNvPr>
          <p:cNvSpPr>
            <a:spLocks/>
          </p:cNvSpPr>
          <p:nvPr/>
        </p:nvSpPr>
        <p:spPr bwMode="auto">
          <a:xfrm>
            <a:off x="8559800" y="1992313"/>
            <a:ext cx="41275" cy="87312"/>
          </a:xfrm>
          <a:custGeom>
            <a:avLst/>
            <a:gdLst>
              <a:gd name="T0" fmla="*/ 2147483647 w 51"/>
              <a:gd name="T1" fmla="*/ 2147483647 h 108"/>
              <a:gd name="T2" fmla="*/ 2147483647 w 51"/>
              <a:gd name="T3" fmla="*/ 2147483647 h 108"/>
              <a:gd name="T4" fmla="*/ 2147483647 w 51"/>
              <a:gd name="T5" fmla="*/ 2147483647 h 108"/>
              <a:gd name="T6" fmla="*/ 2147483647 w 51"/>
              <a:gd name="T7" fmla="*/ 2147483647 h 108"/>
              <a:gd name="T8" fmla="*/ 2147483647 w 51"/>
              <a:gd name="T9" fmla="*/ 2147483647 h 108"/>
              <a:gd name="T10" fmla="*/ 2147483647 w 51"/>
              <a:gd name="T11" fmla="*/ 2147483647 h 108"/>
              <a:gd name="T12" fmla="*/ 2147483647 w 51"/>
              <a:gd name="T13" fmla="*/ 2147483647 h 108"/>
              <a:gd name="T14" fmla="*/ 2147483647 w 51"/>
              <a:gd name="T15" fmla="*/ 2147483647 h 108"/>
              <a:gd name="T16" fmla="*/ 0 w 51"/>
              <a:gd name="T17" fmla="*/ 2147483647 h 108"/>
              <a:gd name="T18" fmla="*/ 2147483647 w 51"/>
              <a:gd name="T19" fmla="*/ 2147483647 h 108"/>
              <a:gd name="T20" fmla="*/ 2147483647 w 51"/>
              <a:gd name="T21" fmla="*/ 2147483647 h 108"/>
              <a:gd name="T22" fmla="*/ 2147483647 w 51"/>
              <a:gd name="T23" fmla="*/ 2147483647 h 108"/>
              <a:gd name="T24" fmla="*/ 2147483647 w 51"/>
              <a:gd name="T25" fmla="*/ 2147483647 h 108"/>
              <a:gd name="T26" fmla="*/ 2147483647 w 51"/>
              <a:gd name="T27" fmla="*/ 0 h 108"/>
              <a:gd name="T28" fmla="*/ 2147483647 w 51"/>
              <a:gd name="T29" fmla="*/ 2147483647 h 108"/>
              <a:gd name="T30" fmla="*/ 2147483647 w 51"/>
              <a:gd name="T31" fmla="*/ 2147483647 h 108"/>
              <a:gd name="T32" fmla="*/ 2147483647 w 51"/>
              <a:gd name="T33" fmla="*/ 2147483647 h 108"/>
              <a:gd name="T34" fmla="*/ 2147483647 w 51"/>
              <a:gd name="T35" fmla="*/ 2147483647 h 10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1" h="108">
                <a:moveTo>
                  <a:pt x="51" y="83"/>
                </a:moveTo>
                <a:lnTo>
                  <a:pt x="44" y="84"/>
                </a:lnTo>
                <a:lnTo>
                  <a:pt x="38" y="86"/>
                </a:lnTo>
                <a:lnTo>
                  <a:pt x="32" y="90"/>
                </a:lnTo>
                <a:lnTo>
                  <a:pt x="25" y="93"/>
                </a:lnTo>
                <a:lnTo>
                  <a:pt x="19" y="97"/>
                </a:lnTo>
                <a:lnTo>
                  <a:pt x="12" y="101"/>
                </a:lnTo>
                <a:lnTo>
                  <a:pt x="6" y="105"/>
                </a:lnTo>
                <a:lnTo>
                  <a:pt x="0" y="108"/>
                </a:lnTo>
                <a:lnTo>
                  <a:pt x="6" y="89"/>
                </a:lnTo>
                <a:lnTo>
                  <a:pt x="12" y="66"/>
                </a:lnTo>
                <a:lnTo>
                  <a:pt x="16" y="40"/>
                </a:lnTo>
                <a:lnTo>
                  <a:pt x="18" y="16"/>
                </a:lnTo>
                <a:lnTo>
                  <a:pt x="25" y="0"/>
                </a:lnTo>
                <a:lnTo>
                  <a:pt x="38" y="18"/>
                </a:lnTo>
                <a:lnTo>
                  <a:pt x="47" y="39"/>
                </a:lnTo>
                <a:lnTo>
                  <a:pt x="51" y="61"/>
                </a:lnTo>
                <a:lnTo>
                  <a:pt x="51" y="83"/>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0" name="Freeform 72">
            <a:extLst>
              <a:ext uri="{FF2B5EF4-FFF2-40B4-BE49-F238E27FC236}">
                <a16:creationId xmlns:a16="http://schemas.microsoft.com/office/drawing/2014/main" id="{C6B17818-EA49-46AF-88EE-D81B6D7F90DD}"/>
              </a:ext>
            </a:extLst>
          </p:cNvPr>
          <p:cNvSpPr>
            <a:spLocks/>
          </p:cNvSpPr>
          <p:nvPr/>
        </p:nvSpPr>
        <p:spPr bwMode="auto">
          <a:xfrm>
            <a:off x="8609013" y="2000250"/>
            <a:ext cx="25400" cy="15875"/>
          </a:xfrm>
          <a:custGeom>
            <a:avLst/>
            <a:gdLst>
              <a:gd name="T0" fmla="*/ 2147483647 w 32"/>
              <a:gd name="T1" fmla="*/ 2147483647 h 22"/>
              <a:gd name="T2" fmla="*/ 2147483647 w 32"/>
              <a:gd name="T3" fmla="*/ 2147483647 h 22"/>
              <a:gd name="T4" fmla="*/ 2147483647 w 32"/>
              <a:gd name="T5" fmla="*/ 2147483647 h 22"/>
              <a:gd name="T6" fmla="*/ 2147483647 w 32"/>
              <a:gd name="T7" fmla="*/ 2147483647 h 22"/>
              <a:gd name="T8" fmla="*/ 2147483647 w 32"/>
              <a:gd name="T9" fmla="*/ 2147483647 h 22"/>
              <a:gd name="T10" fmla="*/ 0 w 32"/>
              <a:gd name="T11" fmla="*/ 2147483647 h 22"/>
              <a:gd name="T12" fmla="*/ 2147483647 w 32"/>
              <a:gd name="T13" fmla="*/ 2147483647 h 22"/>
              <a:gd name="T14" fmla="*/ 2147483647 w 32"/>
              <a:gd name="T15" fmla="*/ 0 h 22"/>
              <a:gd name="T16" fmla="*/ 2147483647 w 32"/>
              <a:gd name="T17" fmla="*/ 2147483647 h 22"/>
              <a:gd name="T18" fmla="*/ 2147483647 w 32"/>
              <a:gd name="T19" fmla="*/ 2147483647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 h="22">
                <a:moveTo>
                  <a:pt x="32" y="12"/>
                </a:moveTo>
                <a:lnTo>
                  <a:pt x="30" y="22"/>
                </a:lnTo>
                <a:lnTo>
                  <a:pt x="19" y="20"/>
                </a:lnTo>
                <a:lnTo>
                  <a:pt x="10" y="20"/>
                </a:lnTo>
                <a:lnTo>
                  <a:pt x="3" y="16"/>
                </a:lnTo>
                <a:lnTo>
                  <a:pt x="0" y="6"/>
                </a:lnTo>
                <a:lnTo>
                  <a:pt x="7" y="1"/>
                </a:lnTo>
                <a:lnTo>
                  <a:pt x="16" y="0"/>
                </a:lnTo>
                <a:lnTo>
                  <a:pt x="25" y="4"/>
                </a:lnTo>
                <a:lnTo>
                  <a:pt x="32" y="12"/>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1" name="Freeform 73">
            <a:extLst>
              <a:ext uri="{FF2B5EF4-FFF2-40B4-BE49-F238E27FC236}">
                <a16:creationId xmlns:a16="http://schemas.microsoft.com/office/drawing/2014/main" id="{85B675CF-480F-442C-A6B4-1C983B91C132}"/>
              </a:ext>
            </a:extLst>
          </p:cNvPr>
          <p:cNvSpPr>
            <a:spLocks/>
          </p:cNvSpPr>
          <p:nvPr/>
        </p:nvSpPr>
        <p:spPr bwMode="auto">
          <a:xfrm>
            <a:off x="8793163" y="2000250"/>
            <a:ext cx="73025" cy="90488"/>
          </a:xfrm>
          <a:custGeom>
            <a:avLst/>
            <a:gdLst>
              <a:gd name="T0" fmla="*/ 2147483647 w 91"/>
              <a:gd name="T1" fmla="*/ 2147483647 h 114"/>
              <a:gd name="T2" fmla="*/ 2147483647 w 91"/>
              <a:gd name="T3" fmla="*/ 2147483647 h 114"/>
              <a:gd name="T4" fmla="*/ 2147483647 w 91"/>
              <a:gd name="T5" fmla="*/ 2147483647 h 114"/>
              <a:gd name="T6" fmla="*/ 2147483647 w 91"/>
              <a:gd name="T7" fmla="*/ 2147483647 h 114"/>
              <a:gd name="T8" fmla="*/ 2147483647 w 91"/>
              <a:gd name="T9" fmla="*/ 2147483647 h 114"/>
              <a:gd name="T10" fmla="*/ 2147483647 w 91"/>
              <a:gd name="T11" fmla="*/ 2147483647 h 114"/>
              <a:gd name="T12" fmla="*/ 2147483647 w 91"/>
              <a:gd name="T13" fmla="*/ 2147483647 h 114"/>
              <a:gd name="T14" fmla="*/ 2147483647 w 91"/>
              <a:gd name="T15" fmla="*/ 2147483647 h 114"/>
              <a:gd name="T16" fmla="*/ 2147483647 w 91"/>
              <a:gd name="T17" fmla="*/ 2147483647 h 114"/>
              <a:gd name="T18" fmla="*/ 2147483647 w 91"/>
              <a:gd name="T19" fmla="*/ 2147483647 h 114"/>
              <a:gd name="T20" fmla="*/ 2147483647 w 91"/>
              <a:gd name="T21" fmla="*/ 2147483647 h 114"/>
              <a:gd name="T22" fmla="*/ 2147483647 w 91"/>
              <a:gd name="T23" fmla="*/ 2147483647 h 114"/>
              <a:gd name="T24" fmla="*/ 2147483647 w 91"/>
              <a:gd name="T25" fmla="*/ 2147483647 h 114"/>
              <a:gd name="T26" fmla="*/ 2147483647 w 91"/>
              <a:gd name="T27" fmla="*/ 2147483647 h 114"/>
              <a:gd name="T28" fmla="*/ 2147483647 w 91"/>
              <a:gd name="T29" fmla="*/ 2147483647 h 114"/>
              <a:gd name="T30" fmla="*/ 2147483647 w 91"/>
              <a:gd name="T31" fmla="*/ 2147483647 h 114"/>
              <a:gd name="T32" fmla="*/ 2147483647 w 91"/>
              <a:gd name="T33" fmla="*/ 2147483647 h 114"/>
              <a:gd name="T34" fmla="*/ 2147483647 w 91"/>
              <a:gd name="T35" fmla="*/ 2147483647 h 114"/>
              <a:gd name="T36" fmla="*/ 2147483647 w 91"/>
              <a:gd name="T37" fmla="*/ 2147483647 h 114"/>
              <a:gd name="T38" fmla="*/ 2147483647 w 91"/>
              <a:gd name="T39" fmla="*/ 2147483647 h 114"/>
              <a:gd name="T40" fmla="*/ 2147483647 w 91"/>
              <a:gd name="T41" fmla="*/ 2147483647 h 114"/>
              <a:gd name="T42" fmla="*/ 2147483647 w 91"/>
              <a:gd name="T43" fmla="*/ 2147483647 h 114"/>
              <a:gd name="T44" fmla="*/ 2147483647 w 91"/>
              <a:gd name="T45" fmla="*/ 2147483647 h 114"/>
              <a:gd name="T46" fmla="*/ 2147483647 w 91"/>
              <a:gd name="T47" fmla="*/ 2147483647 h 114"/>
              <a:gd name="T48" fmla="*/ 2147483647 w 91"/>
              <a:gd name="T49" fmla="*/ 2147483647 h 114"/>
              <a:gd name="T50" fmla="*/ 2147483647 w 91"/>
              <a:gd name="T51" fmla="*/ 2147483647 h 114"/>
              <a:gd name="T52" fmla="*/ 2147483647 w 91"/>
              <a:gd name="T53" fmla="*/ 2147483647 h 114"/>
              <a:gd name="T54" fmla="*/ 2147483647 w 91"/>
              <a:gd name="T55" fmla="*/ 2147483647 h 114"/>
              <a:gd name="T56" fmla="*/ 2147483647 w 91"/>
              <a:gd name="T57" fmla="*/ 2147483647 h 114"/>
              <a:gd name="T58" fmla="*/ 2147483647 w 91"/>
              <a:gd name="T59" fmla="*/ 2147483647 h 114"/>
              <a:gd name="T60" fmla="*/ 2147483647 w 91"/>
              <a:gd name="T61" fmla="*/ 2147483647 h 114"/>
              <a:gd name="T62" fmla="*/ 2147483647 w 91"/>
              <a:gd name="T63" fmla="*/ 2147483647 h 114"/>
              <a:gd name="T64" fmla="*/ 2147483647 w 91"/>
              <a:gd name="T65" fmla="*/ 2147483647 h 114"/>
              <a:gd name="T66" fmla="*/ 2147483647 w 91"/>
              <a:gd name="T67" fmla="*/ 2147483647 h 114"/>
              <a:gd name="T68" fmla="*/ 2147483647 w 91"/>
              <a:gd name="T69" fmla="*/ 2147483647 h 114"/>
              <a:gd name="T70" fmla="*/ 2147483647 w 91"/>
              <a:gd name="T71" fmla="*/ 2147483647 h 114"/>
              <a:gd name="T72" fmla="*/ 2147483647 w 91"/>
              <a:gd name="T73" fmla="*/ 2147483647 h 114"/>
              <a:gd name="T74" fmla="*/ 2147483647 w 91"/>
              <a:gd name="T75" fmla="*/ 2147483647 h 114"/>
              <a:gd name="T76" fmla="*/ 2147483647 w 91"/>
              <a:gd name="T77" fmla="*/ 2147483647 h 114"/>
              <a:gd name="T78" fmla="*/ 0 w 91"/>
              <a:gd name="T79" fmla="*/ 2147483647 h 114"/>
              <a:gd name="T80" fmla="*/ 2147483647 w 91"/>
              <a:gd name="T81" fmla="*/ 2147483647 h 114"/>
              <a:gd name="T82" fmla="*/ 2147483647 w 91"/>
              <a:gd name="T83" fmla="*/ 2147483647 h 114"/>
              <a:gd name="T84" fmla="*/ 2147483647 w 91"/>
              <a:gd name="T85" fmla="*/ 2147483647 h 114"/>
              <a:gd name="T86" fmla="*/ 2147483647 w 91"/>
              <a:gd name="T87" fmla="*/ 2147483647 h 114"/>
              <a:gd name="T88" fmla="*/ 2147483647 w 91"/>
              <a:gd name="T89" fmla="*/ 2147483647 h 114"/>
              <a:gd name="T90" fmla="*/ 2147483647 w 91"/>
              <a:gd name="T91" fmla="*/ 2147483647 h 114"/>
              <a:gd name="T92" fmla="*/ 2147483647 w 91"/>
              <a:gd name="T93" fmla="*/ 2147483647 h 114"/>
              <a:gd name="T94" fmla="*/ 2147483647 w 91"/>
              <a:gd name="T95" fmla="*/ 2147483647 h 114"/>
              <a:gd name="T96" fmla="*/ 2147483647 w 91"/>
              <a:gd name="T97" fmla="*/ 2147483647 h 114"/>
              <a:gd name="T98" fmla="*/ 2147483647 w 91"/>
              <a:gd name="T99" fmla="*/ 0 h 114"/>
              <a:gd name="T100" fmla="*/ 2147483647 w 91"/>
              <a:gd name="T101" fmla="*/ 2147483647 h 1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 h="114">
                <a:moveTo>
                  <a:pt x="90" y="82"/>
                </a:moveTo>
                <a:lnTo>
                  <a:pt x="84" y="82"/>
                </a:lnTo>
                <a:lnTo>
                  <a:pt x="79" y="82"/>
                </a:lnTo>
                <a:lnTo>
                  <a:pt x="72" y="81"/>
                </a:lnTo>
                <a:lnTo>
                  <a:pt x="65" y="78"/>
                </a:lnTo>
                <a:lnTo>
                  <a:pt x="59" y="76"/>
                </a:lnTo>
                <a:lnTo>
                  <a:pt x="53" y="73"/>
                </a:lnTo>
                <a:lnTo>
                  <a:pt x="49" y="68"/>
                </a:lnTo>
                <a:lnTo>
                  <a:pt x="46" y="63"/>
                </a:lnTo>
                <a:lnTo>
                  <a:pt x="50" y="53"/>
                </a:lnTo>
                <a:lnTo>
                  <a:pt x="56" y="47"/>
                </a:lnTo>
                <a:lnTo>
                  <a:pt x="65" y="42"/>
                </a:lnTo>
                <a:lnTo>
                  <a:pt x="74" y="35"/>
                </a:lnTo>
                <a:lnTo>
                  <a:pt x="67" y="33"/>
                </a:lnTo>
                <a:lnTo>
                  <a:pt x="61" y="36"/>
                </a:lnTo>
                <a:lnTo>
                  <a:pt x="54" y="40"/>
                </a:lnTo>
                <a:lnTo>
                  <a:pt x="47" y="44"/>
                </a:lnTo>
                <a:lnTo>
                  <a:pt x="41" y="51"/>
                </a:lnTo>
                <a:lnTo>
                  <a:pt x="37" y="59"/>
                </a:lnTo>
                <a:lnTo>
                  <a:pt x="37" y="67"/>
                </a:lnTo>
                <a:lnTo>
                  <a:pt x="41" y="77"/>
                </a:lnTo>
                <a:lnTo>
                  <a:pt x="46" y="82"/>
                </a:lnTo>
                <a:lnTo>
                  <a:pt x="51" y="86"/>
                </a:lnTo>
                <a:lnTo>
                  <a:pt x="57" y="89"/>
                </a:lnTo>
                <a:lnTo>
                  <a:pt x="61" y="91"/>
                </a:lnTo>
                <a:lnTo>
                  <a:pt x="67" y="93"/>
                </a:lnTo>
                <a:lnTo>
                  <a:pt x="74" y="95"/>
                </a:lnTo>
                <a:lnTo>
                  <a:pt x="82" y="96"/>
                </a:lnTo>
                <a:lnTo>
                  <a:pt x="91" y="96"/>
                </a:lnTo>
                <a:lnTo>
                  <a:pt x="90" y="114"/>
                </a:lnTo>
                <a:lnTo>
                  <a:pt x="79" y="114"/>
                </a:lnTo>
                <a:lnTo>
                  <a:pt x="67" y="113"/>
                </a:lnTo>
                <a:lnTo>
                  <a:pt x="57" y="111"/>
                </a:lnTo>
                <a:lnTo>
                  <a:pt x="46" y="108"/>
                </a:lnTo>
                <a:lnTo>
                  <a:pt x="36" y="104"/>
                </a:lnTo>
                <a:lnTo>
                  <a:pt x="26" y="98"/>
                </a:lnTo>
                <a:lnTo>
                  <a:pt x="16" y="91"/>
                </a:lnTo>
                <a:lnTo>
                  <a:pt x="6" y="83"/>
                </a:lnTo>
                <a:lnTo>
                  <a:pt x="3" y="76"/>
                </a:lnTo>
                <a:lnTo>
                  <a:pt x="0" y="68"/>
                </a:lnTo>
                <a:lnTo>
                  <a:pt x="1" y="60"/>
                </a:lnTo>
                <a:lnTo>
                  <a:pt x="4" y="53"/>
                </a:lnTo>
                <a:lnTo>
                  <a:pt x="12" y="43"/>
                </a:lnTo>
                <a:lnTo>
                  <a:pt x="21" y="33"/>
                </a:lnTo>
                <a:lnTo>
                  <a:pt x="31" y="25"/>
                </a:lnTo>
                <a:lnTo>
                  <a:pt x="42" y="20"/>
                </a:lnTo>
                <a:lnTo>
                  <a:pt x="53" y="14"/>
                </a:lnTo>
                <a:lnTo>
                  <a:pt x="66" y="9"/>
                </a:lnTo>
                <a:lnTo>
                  <a:pt x="77" y="5"/>
                </a:lnTo>
                <a:lnTo>
                  <a:pt x="90" y="0"/>
                </a:lnTo>
                <a:lnTo>
                  <a:pt x="90" y="82"/>
                </a:lnTo>
                <a:close/>
              </a:path>
            </a:pathLst>
          </a:custGeom>
          <a:solidFill>
            <a:srgbClr val="C9F7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2" name="Freeform 74">
            <a:extLst>
              <a:ext uri="{FF2B5EF4-FFF2-40B4-BE49-F238E27FC236}">
                <a16:creationId xmlns:a16="http://schemas.microsoft.com/office/drawing/2014/main" id="{439B9E99-4A8B-4ACE-948A-CD662711FFBA}"/>
              </a:ext>
            </a:extLst>
          </p:cNvPr>
          <p:cNvSpPr>
            <a:spLocks/>
          </p:cNvSpPr>
          <p:nvPr/>
        </p:nvSpPr>
        <p:spPr bwMode="auto">
          <a:xfrm>
            <a:off x="7773988" y="2024063"/>
            <a:ext cx="26987" cy="15875"/>
          </a:xfrm>
          <a:custGeom>
            <a:avLst/>
            <a:gdLst>
              <a:gd name="T0" fmla="*/ 2147483647 w 34"/>
              <a:gd name="T1" fmla="*/ 2147483647 h 20"/>
              <a:gd name="T2" fmla="*/ 2147483647 w 34"/>
              <a:gd name="T3" fmla="*/ 2147483647 h 20"/>
              <a:gd name="T4" fmla="*/ 2147483647 w 34"/>
              <a:gd name="T5" fmla="*/ 2147483647 h 20"/>
              <a:gd name="T6" fmla="*/ 2147483647 w 34"/>
              <a:gd name="T7" fmla="*/ 2147483647 h 20"/>
              <a:gd name="T8" fmla="*/ 2147483647 w 34"/>
              <a:gd name="T9" fmla="*/ 2147483647 h 20"/>
              <a:gd name="T10" fmla="*/ 2147483647 w 34"/>
              <a:gd name="T11" fmla="*/ 2147483647 h 20"/>
              <a:gd name="T12" fmla="*/ 2147483647 w 34"/>
              <a:gd name="T13" fmla="*/ 2147483647 h 20"/>
              <a:gd name="T14" fmla="*/ 2147483647 w 34"/>
              <a:gd name="T15" fmla="*/ 2147483647 h 20"/>
              <a:gd name="T16" fmla="*/ 0 w 34"/>
              <a:gd name="T17" fmla="*/ 2147483647 h 20"/>
              <a:gd name="T18" fmla="*/ 0 w 34"/>
              <a:gd name="T19" fmla="*/ 2147483647 h 20"/>
              <a:gd name="T20" fmla="*/ 2147483647 w 34"/>
              <a:gd name="T21" fmla="*/ 2147483647 h 20"/>
              <a:gd name="T22" fmla="*/ 2147483647 w 34"/>
              <a:gd name="T23" fmla="*/ 2147483647 h 20"/>
              <a:gd name="T24" fmla="*/ 2147483647 w 34"/>
              <a:gd name="T25" fmla="*/ 0 h 20"/>
              <a:gd name="T26" fmla="*/ 2147483647 w 34"/>
              <a:gd name="T27" fmla="*/ 2147483647 h 20"/>
              <a:gd name="T28" fmla="*/ 2147483647 w 34"/>
              <a:gd name="T29" fmla="*/ 2147483647 h 20"/>
              <a:gd name="T30" fmla="*/ 2147483647 w 34"/>
              <a:gd name="T31" fmla="*/ 2147483647 h 20"/>
              <a:gd name="T32" fmla="*/ 2147483647 w 34"/>
              <a:gd name="T33" fmla="*/ 2147483647 h 2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20">
                <a:moveTo>
                  <a:pt x="34" y="14"/>
                </a:moveTo>
                <a:lnTo>
                  <a:pt x="30" y="14"/>
                </a:lnTo>
                <a:lnTo>
                  <a:pt x="25" y="14"/>
                </a:lnTo>
                <a:lnTo>
                  <a:pt x="21" y="14"/>
                </a:lnTo>
                <a:lnTo>
                  <a:pt x="16" y="13"/>
                </a:lnTo>
                <a:lnTo>
                  <a:pt x="11" y="13"/>
                </a:lnTo>
                <a:lnTo>
                  <a:pt x="7" y="14"/>
                </a:lnTo>
                <a:lnTo>
                  <a:pt x="3" y="16"/>
                </a:lnTo>
                <a:lnTo>
                  <a:pt x="0" y="20"/>
                </a:lnTo>
                <a:lnTo>
                  <a:pt x="0" y="13"/>
                </a:lnTo>
                <a:lnTo>
                  <a:pt x="3" y="7"/>
                </a:lnTo>
                <a:lnTo>
                  <a:pt x="8" y="2"/>
                </a:lnTo>
                <a:lnTo>
                  <a:pt x="14" y="0"/>
                </a:lnTo>
                <a:lnTo>
                  <a:pt x="21" y="1"/>
                </a:lnTo>
                <a:lnTo>
                  <a:pt x="26" y="4"/>
                </a:lnTo>
                <a:lnTo>
                  <a:pt x="30" y="8"/>
                </a:lnTo>
                <a:lnTo>
                  <a:pt x="34" y="14"/>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3" name="Freeform 75">
            <a:extLst>
              <a:ext uri="{FF2B5EF4-FFF2-40B4-BE49-F238E27FC236}">
                <a16:creationId xmlns:a16="http://schemas.microsoft.com/office/drawing/2014/main" id="{4B243D4A-5EF7-492C-8BF2-F589266EBE79}"/>
              </a:ext>
            </a:extLst>
          </p:cNvPr>
          <p:cNvSpPr>
            <a:spLocks/>
          </p:cNvSpPr>
          <p:nvPr/>
        </p:nvSpPr>
        <p:spPr bwMode="auto">
          <a:xfrm>
            <a:off x="7835900" y="2027238"/>
            <a:ext cx="58738" cy="47625"/>
          </a:xfrm>
          <a:custGeom>
            <a:avLst/>
            <a:gdLst>
              <a:gd name="T0" fmla="*/ 2147483647 w 74"/>
              <a:gd name="T1" fmla="*/ 2147483647 h 60"/>
              <a:gd name="T2" fmla="*/ 2147483647 w 74"/>
              <a:gd name="T3" fmla="*/ 2147483647 h 60"/>
              <a:gd name="T4" fmla="*/ 2147483647 w 74"/>
              <a:gd name="T5" fmla="*/ 2147483647 h 60"/>
              <a:gd name="T6" fmla="*/ 2147483647 w 74"/>
              <a:gd name="T7" fmla="*/ 2147483647 h 60"/>
              <a:gd name="T8" fmla="*/ 2147483647 w 74"/>
              <a:gd name="T9" fmla="*/ 2147483647 h 60"/>
              <a:gd name="T10" fmla="*/ 2147483647 w 74"/>
              <a:gd name="T11" fmla="*/ 2147483647 h 60"/>
              <a:gd name="T12" fmla="*/ 2147483647 w 74"/>
              <a:gd name="T13" fmla="*/ 2147483647 h 60"/>
              <a:gd name="T14" fmla="*/ 2147483647 w 74"/>
              <a:gd name="T15" fmla="*/ 2147483647 h 60"/>
              <a:gd name="T16" fmla="*/ 2147483647 w 74"/>
              <a:gd name="T17" fmla="*/ 2147483647 h 60"/>
              <a:gd name="T18" fmla="*/ 2147483647 w 74"/>
              <a:gd name="T19" fmla="*/ 2147483647 h 60"/>
              <a:gd name="T20" fmla="*/ 2147483647 w 74"/>
              <a:gd name="T21" fmla="*/ 2147483647 h 60"/>
              <a:gd name="T22" fmla="*/ 2147483647 w 74"/>
              <a:gd name="T23" fmla="*/ 2147483647 h 60"/>
              <a:gd name="T24" fmla="*/ 2147483647 w 74"/>
              <a:gd name="T25" fmla="*/ 2147483647 h 60"/>
              <a:gd name="T26" fmla="*/ 2147483647 w 74"/>
              <a:gd name="T27" fmla="*/ 2147483647 h 60"/>
              <a:gd name="T28" fmla="*/ 2147483647 w 74"/>
              <a:gd name="T29" fmla="*/ 2147483647 h 60"/>
              <a:gd name="T30" fmla="*/ 0 w 74"/>
              <a:gd name="T31" fmla="*/ 2147483647 h 60"/>
              <a:gd name="T32" fmla="*/ 2147483647 w 74"/>
              <a:gd name="T33" fmla="*/ 2147483647 h 60"/>
              <a:gd name="T34" fmla="*/ 2147483647 w 74"/>
              <a:gd name="T35" fmla="*/ 2147483647 h 60"/>
              <a:gd name="T36" fmla="*/ 2147483647 w 74"/>
              <a:gd name="T37" fmla="*/ 2147483647 h 60"/>
              <a:gd name="T38" fmla="*/ 2147483647 w 74"/>
              <a:gd name="T39" fmla="*/ 2147483647 h 60"/>
              <a:gd name="T40" fmla="*/ 2147483647 w 74"/>
              <a:gd name="T41" fmla="*/ 0 h 60"/>
              <a:gd name="T42" fmla="*/ 2147483647 w 74"/>
              <a:gd name="T43" fmla="*/ 2147483647 h 60"/>
              <a:gd name="T44" fmla="*/ 2147483647 w 74"/>
              <a:gd name="T45" fmla="*/ 2147483647 h 60"/>
              <a:gd name="T46" fmla="*/ 2147483647 w 74"/>
              <a:gd name="T47" fmla="*/ 2147483647 h 60"/>
              <a:gd name="T48" fmla="*/ 2147483647 w 74"/>
              <a:gd name="T49" fmla="*/ 2147483647 h 60"/>
              <a:gd name="T50" fmla="*/ 2147483647 w 74"/>
              <a:gd name="T51" fmla="*/ 2147483647 h 60"/>
              <a:gd name="T52" fmla="*/ 2147483647 w 74"/>
              <a:gd name="T53" fmla="*/ 2147483647 h 60"/>
              <a:gd name="T54" fmla="*/ 2147483647 w 74"/>
              <a:gd name="T55" fmla="*/ 2147483647 h 60"/>
              <a:gd name="T56" fmla="*/ 2147483647 w 74"/>
              <a:gd name="T57" fmla="*/ 2147483647 h 6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4" h="60">
                <a:moveTo>
                  <a:pt x="74" y="32"/>
                </a:moveTo>
                <a:lnTo>
                  <a:pt x="68" y="34"/>
                </a:lnTo>
                <a:lnTo>
                  <a:pt x="64" y="37"/>
                </a:lnTo>
                <a:lnTo>
                  <a:pt x="58" y="40"/>
                </a:lnTo>
                <a:lnTo>
                  <a:pt x="52" y="42"/>
                </a:lnTo>
                <a:lnTo>
                  <a:pt x="46" y="46"/>
                </a:lnTo>
                <a:lnTo>
                  <a:pt x="41" y="50"/>
                </a:lnTo>
                <a:lnTo>
                  <a:pt x="36" y="54"/>
                </a:lnTo>
                <a:lnTo>
                  <a:pt x="31" y="60"/>
                </a:lnTo>
                <a:lnTo>
                  <a:pt x="23" y="56"/>
                </a:lnTo>
                <a:lnTo>
                  <a:pt x="16" y="52"/>
                </a:lnTo>
                <a:lnTo>
                  <a:pt x="9" y="45"/>
                </a:lnTo>
                <a:lnTo>
                  <a:pt x="5" y="38"/>
                </a:lnTo>
                <a:lnTo>
                  <a:pt x="4" y="32"/>
                </a:lnTo>
                <a:lnTo>
                  <a:pt x="1" y="26"/>
                </a:lnTo>
                <a:lnTo>
                  <a:pt x="0" y="20"/>
                </a:lnTo>
                <a:lnTo>
                  <a:pt x="1" y="15"/>
                </a:lnTo>
                <a:lnTo>
                  <a:pt x="8" y="7"/>
                </a:lnTo>
                <a:lnTo>
                  <a:pt x="16" y="3"/>
                </a:lnTo>
                <a:lnTo>
                  <a:pt x="26" y="2"/>
                </a:lnTo>
                <a:lnTo>
                  <a:pt x="35" y="0"/>
                </a:lnTo>
                <a:lnTo>
                  <a:pt x="41" y="1"/>
                </a:lnTo>
                <a:lnTo>
                  <a:pt x="46" y="4"/>
                </a:lnTo>
                <a:lnTo>
                  <a:pt x="52" y="7"/>
                </a:lnTo>
                <a:lnTo>
                  <a:pt x="58" y="10"/>
                </a:lnTo>
                <a:lnTo>
                  <a:pt x="64" y="15"/>
                </a:lnTo>
                <a:lnTo>
                  <a:pt x="68" y="20"/>
                </a:lnTo>
                <a:lnTo>
                  <a:pt x="72" y="26"/>
                </a:lnTo>
                <a:lnTo>
                  <a:pt x="74" y="32"/>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4" name="Freeform 76">
            <a:extLst>
              <a:ext uri="{FF2B5EF4-FFF2-40B4-BE49-F238E27FC236}">
                <a16:creationId xmlns:a16="http://schemas.microsoft.com/office/drawing/2014/main" id="{30B2029D-1A33-4E8F-8DC5-15F7D198927D}"/>
              </a:ext>
            </a:extLst>
          </p:cNvPr>
          <p:cNvSpPr>
            <a:spLocks/>
          </p:cNvSpPr>
          <p:nvPr/>
        </p:nvSpPr>
        <p:spPr bwMode="auto">
          <a:xfrm>
            <a:off x="8653463" y="2027238"/>
            <a:ext cx="11112" cy="17462"/>
          </a:xfrm>
          <a:custGeom>
            <a:avLst/>
            <a:gdLst>
              <a:gd name="T0" fmla="*/ 2147483647 w 15"/>
              <a:gd name="T1" fmla="*/ 2147483647 h 22"/>
              <a:gd name="T2" fmla="*/ 2147483647 w 15"/>
              <a:gd name="T3" fmla="*/ 2147483647 h 22"/>
              <a:gd name="T4" fmla="*/ 0 w 15"/>
              <a:gd name="T5" fmla="*/ 0 h 22"/>
              <a:gd name="T6" fmla="*/ 2147483647 w 15"/>
              <a:gd name="T7" fmla="*/ 0 h 22"/>
              <a:gd name="T8" fmla="*/ 2147483647 w 15"/>
              <a:gd name="T9" fmla="*/ 2147483647 h 22"/>
              <a:gd name="T10" fmla="*/ 2147483647 w 15"/>
              <a:gd name="T11" fmla="*/ 2147483647 h 22"/>
              <a:gd name="T12" fmla="*/ 2147483647 w 15"/>
              <a:gd name="T13" fmla="*/ 2147483647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5" h="22">
                <a:moveTo>
                  <a:pt x="15" y="8"/>
                </a:moveTo>
                <a:lnTo>
                  <a:pt x="15" y="22"/>
                </a:lnTo>
                <a:lnTo>
                  <a:pt x="0" y="0"/>
                </a:lnTo>
                <a:lnTo>
                  <a:pt x="5" y="0"/>
                </a:lnTo>
                <a:lnTo>
                  <a:pt x="9" y="2"/>
                </a:lnTo>
                <a:lnTo>
                  <a:pt x="13" y="4"/>
                </a:lnTo>
                <a:lnTo>
                  <a:pt x="15" y="8"/>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5" name="Freeform 77">
            <a:extLst>
              <a:ext uri="{FF2B5EF4-FFF2-40B4-BE49-F238E27FC236}">
                <a16:creationId xmlns:a16="http://schemas.microsoft.com/office/drawing/2014/main" id="{83C5C985-27B4-432E-85E6-F40AC051CDF5}"/>
              </a:ext>
            </a:extLst>
          </p:cNvPr>
          <p:cNvSpPr>
            <a:spLocks/>
          </p:cNvSpPr>
          <p:nvPr/>
        </p:nvSpPr>
        <p:spPr bwMode="auto">
          <a:xfrm>
            <a:off x="8621713" y="2033588"/>
            <a:ext cx="34925" cy="41275"/>
          </a:xfrm>
          <a:custGeom>
            <a:avLst/>
            <a:gdLst>
              <a:gd name="T0" fmla="*/ 2147483647 w 43"/>
              <a:gd name="T1" fmla="*/ 2147483647 h 52"/>
              <a:gd name="T2" fmla="*/ 2147483647 w 43"/>
              <a:gd name="T3" fmla="*/ 2147483647 h 52"/>
              <a:gd name="T4" fmla="*/ 2147483647 w 43"/>
              <a:gd name="T5" fmla="*/ 2147483647 h 52"/>
              <a:gd name="T6" fmla="*/ 2147483647 w 43"/>
              <a:gd name="T7" fmla="*/ 2147483647 h 52"/>
              <a:gd name="T8" fmla="*/ 2147483647 w 43"/>
              <a:gd name="T9" fmla="*/ 2147483647 h 52"/>
              <a:gd name="T10" fmla="*/ 2147483647 w 43"/>
              <a:gd name="T11" fmla="*/ 2147483647 h 52"/>
              <a:gd name="T12" fmla="*/ 2147483647 w 43"/>
              <a:gd name="T13" fmla="*/ 2147483647 h 52"/>
              <a:gd name="T14" fmla="*/ 2147483647 w 43"/>
              <a:gd name="T15" fmla="*/ 2147483647 h 52"/>
              <a:gd name="T16" fmla="*/ 2147483647 w 43"/>
              <a:gd name="T17" fmla="*/ 2147483647 h 52"/>
              <a:gd name="T18" fmla="*/ 2147483647 w 43"/>
              <a:gd name="T19" fmla="*/ 2147483647 h 52"/>
              <a:gd name="T20" fmla="*/ 2147483647 w 43"/>
              <a:gd name="T21" fmla="*/ 2147483647 h 52"/>
              <a:gd name="T22" fmla="*/ 2147483647 w 43"/>
              <a:gd name="T23" fmla="*/ 2147483647 h 52"/>
              <a:gd name="T24" fmla="*/ 2147483647 w 43"/>
              <a:gd name="T25" fmla="*/ 2147483647 h 52"/>
              <a:gd name="T26" fmla="*/ 0 w 43"/>
              <a:gd name="T27" fmla="*/ 2147483647 h 52"/>
              <a:gd name="T28" fmla="*/ 2147483647 w 43"/>
              <a:gd name="T29" fmla="*/ 0 h 52"/>
              <a:gd name="T30" fmla="*/ 2147483647 w 43"/>
              <a:gd name="T31" fmla="*/ 2147483647 h 52"/>
              <a:gd name="T32" fmla="*/ 2147483647 w 43"/>
              <a:gd name="T33" fmla="*/ 2147483647 h 52"/>
              <a:gd name="T34" fmla="*/ 2147483647 w 43"/>
              <a:gd name="T35" fmla="*/ 2147483647 h 5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 h="52">
                <a:moveTo>
                  <a:pt x="31" y="11"/>
                </a:moveTo>
                <a:lnTo>
                  <a:pt x="37" y="16"/>
                </a:lnTo>
                <a:lnTo>
                  <a:pt x="40" y="22"/>
                </a:lnTo>
                <a:lnTo>
                  <a:pt x="42" y="29"/>
                </a:lnTo>
                <a:lnTo>
                  <a:pt x="43" y="36"/>
                </a:lnTo>
                <a:lnTo>
                  <a:pt x="40" y="40"/>
                </a:lnTo>
                <a:lnTo>
                  <a:pt x="35" y="47"/>
                </a:lnTo>
                <a:lnTo>
                  <a:pt x="31" y="52"/>
                </a:lnTo>
                <a:lnTo>
                  <a:pt x="24" y="52"/>
                </a:lnTo>
                <a:lnTo>
                  <a:pt x="20" y="46"/>
                </a:lnTo>
                <a:lnTo>
                  <a:pt x="16" y="40"/>
                </a:lnTo>
                <a:lnTo>
                  <a:pt x="9" y="36"/>
                </a:lnTo>
                <a:lnTo>
                  <a:pt x="3" y="32"/>
                </a:lnTo>
                <a:lnTo>
                  <a:pt x="0" y="1"/>
                </a:lnTo>
                <a:lnTo>
                  <a:pt x="9" y="0"/>
                </a:lnTo>
                <a:lnTo>
                  <a:pt x="17" y="2"/>
                </a:lnTo>
                <a:lnTo>
                  <a:pt x="24" y="7"/>
                </a:lnTo>
                <a:lnTo>
                  <a:pt x="31" y="11"/>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6" name="Freeform 78">
            <a:extLst>
              <a:ext uri="{FF2B5EF4-FFF2-40B4-BE49-F238E27FC236}">
                <a16:creationId xmlns:a16="http://schemas.microsoft.com/office/drawing/2014/main" id="{6B6C81DC-5C95-4FF2-97C2-F0E8CBE5ADE2}"/>
              </a:ext>
            </a:extLst>
          </p:cNvPr>
          <p:cNvSpPr>
            <a:spLocks/>
          </p:cNvSpPr>
          <p:nvPr/>
        </p:nvSpPr>
        <p:spPr bwMode="auto">
          <a:xfrm>
            <a:off x="7759700" y="2047875"/>
            <a:ext cx="30163" cy="66675"/>
          </a:xfrm>
          <a:custGeom>
            <a:avLst/>
            <a:gdLst>
              <a:gd name="T0" fmla="*/ 2147483647 w 38"/>
              <a:gd name="T1" fmla="*/ 2147483647 h 84"/>
              <a:gd name="T2" fmla="*/ 2147483647 w 38"/>
              <a:gd name="T3" fmla="*/ 2147483647 h 84"/>
              <a:gd name="T4" fmla="*/ 2147483647 w 38"/>
              <a:gd name="T5" fmla="*/ 2147483647 h 84"/>
              <a:gd name="T6" fmla="*/ 2147483647 w 38"/>
              <a:gd name="T7" fmla="*/ 2147483647 h 84"/>
              <a:gd name="T8" fmla="*/ 2147483647 w 38"/>
              <a:gd name="T9" fmla="*/ 2147483647 h 84"/>
              <a:gd name="T10" fmla="*/ 2147483647 w 38"/>
              <a:gd name="T11" fmla="*/ 2147483647 h 84"/>
              <a:gd name="T12" fmla="*/ 2147483647 w 38"/>
              <a:gd name="T13" fmla="*/ 2147483647 h 84"/>
              <a:gd name="T14" fmla="*/ 2147483647 w 38"/>
              <a:gd name="T15" fmla="*/ 2147483647 h 84"/>
              <a:gd name="T16" fmla="*/ 2147483647 w 38"/>
              <a:gd name="T17" fmla="*/ 2147483647 h 84"/>
              <a:gd name="T18" fmla="*/ 2147483647 w 38"/>
              <a:gd name="T19" fmla="*/ 2147483647 h 84"/>
              <a:gd name="T20" fmla="*/ 0 w 38"/>
              <a:gd name="T21" fmla="*/ 2147483647 h 84"/>
              <a:gd name="T22" fmla="*/ 2147483647 w 38"/>
              <a:gd name="T23" fmla="*/ 2147483647 h 84"/>
              <a:gd name="T24" fmla="*/ 2147483647 w 38"/>
              <a:gd name="T25" fmla="*/ 2147483647 h 84"/>
              <a:gd name="T26" fmla="*/ 2147483647 w 38"/>
              <a:gd name="T27" fmla="*/ 2147483647 h 84"/>
              <a:gd name="T28" fmla="*/ 2147483647 w 38"/>
              <a:gd name="T29" fmla="*/ 0 h 84"/>
              <a:gd name="T30" fmla="*/ 2147483647 w 38"/>
              <a:gd name="T31" fmla="*/ 2147483647 h 84"/>
              <a:gd name="T32" fmla="*/ 2147483647 w 38"/>
              <a:gd name="T33" fmla="*/ 2147483647 h 84"/>
              <a:gd name="T34" fmla="*/ 2147483647 w 38"/>
              <a:gd name="T35" fmla="*/ 2147483647 h 84"/>
              <a:gd name="T36" fmla="*/ 2147483647 w 38"/>
              <a:gd name="T37" fmla="*/ 2147483647 h 8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8" h="84">
                <a:moveTo>
                  <a:pt x="28" y="66"/>
                </a:moveTo>
                <a:lnTo>
                  <a:pt x="38" y="84"/>
                </a:lnTo>
                <a:lnTo>
                  <a:pt x="34" y="81"/>
                </a:lnTo>
                <a:lnTo>
                  <a:pt x="28" y="78"/>
                </a:lnTo>
                <a:lnTo>
                  <a:pt x="23" y="75"/>
                </a:lnTo>
                <a:lnTo>
                  <a:pt x="19" y="72"/>
                </a:lnTo>
                <a:lnTo>
                  <a:pt x="14" y="67"/>
                </a:lnTo>
                <a:lnTo>
                  <a:pt x="10" y="63"/>
                </a:lnTo>
                <a:lnTo>
                  <a:pt x="6" y="59"/>
                </a:lnTo>
                <a:lnTo>
                  <a:pt x="4" y="53"/>
                </a:lnTo>
                <a:lnTo>
                  <a:pt x="0" y="39"/>
                </a:lnTo>
                <a:lnTo>
                  <a:pt x="5" y="28"/>
                </a:lnTo>
                <a:lnTo>
                  <a:pt x="13" y="19"/>
                </a:lnTo>
                <a:lnTo>
                  <a:pt x="21" y="9"/>
                </a:lnTo>
                <a:lnTo>
                  <a:pt x="35" y="0"/>
                </a:lnTo>
                <a:lnTo>
                  <a:pt x="28" y="14"/>
                </a:lnTo>
                <a:lnTo>
                  <a:pt x="23" y="31"/>
                </a:lnTo>
                <a:lnTo>
                  <a:pt x="23" y="48"/>
                </a:lnTo>
                <a:lnTo>
                  <a:pt x="28" y="66"/>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7" name="Freeform 79">
            <a:extLst>
              <a:ext uri="{FF2B5EF4-FFF2-40B4-BE49-F238E27FC236}">
                <a16:creationId xmlns:a16="http://schemas.microsoft.com/office/drawing/2014/main" id="{7EE15304-FB37-4020-B0EF-03869A8BB720}"/>
              </a:ext>
            </a:extLst>
          </p:cNvPr>
          <p:cNvSpPr>
            <a:spLocks/>
          </p:cNvSpPr>
          <p:nvPr/>
        </p:nvSpPr>
        <p:spPr bwMode="auto">
          <a:xfrm>
            <a:off x="7791450" y="2051050"/>
            <a:ext cx="23813" cy="65088"/>
          </a:xfrm>
          <a:custGeom>
            <a:avLst/>
            <a:gdLst>
              <a:gd name="T0" fmla="*/ 2147483647 w 30"/>
              <a:gd name="T1" fmla="*/ 2147483647 h 83"/>
              <a:gd name="T2" fmla="*/ 2147483647 w 30"/>
              <a:gd name="T3" fmla="*/ 2147483647 h 83"/>
              <a:gd name="T4" fmla="*/ 2147483647 w 30"/>
              <a:gd name="T5" fmla="*/ 2147483647 h 83"/>
              <a:gd name="T6" fmla="*/ 2147483647 w 30"/>
              <a:gd name="T7" fmla="*/ 2147483647 h 83"/>
              <a:gd name="T8" fmla="*/ 2147483647 w 30"/>
              <a:gd name="T9" fmla="*/ 2147483647 h 83"/>
              <a:gd name="T10" fmla="*/ 2147483647 w 30"/>
              <a:gd name="T11" fmla="*/ 2147483647 h 83"/>
              <a:gd name="T12" fmla="*/ 2147483647 w 30"/>
              <a:gd name="T13" fmla="*/ 2147483647 h 83"/>
              <a:gd name="T14" fmla="*/ 2147483647 w 30"/>
              <a:gd name="T15" fmla="*/ 2147483647 h 83"/>
              <a:gd name="T16" fmla="*/ 2147483647 w 30"/>
              <a:gd name="T17" fmla="*/ 2147483647 h 83"/>
              <a:gd name="T18" fmla="*/ 2147483647 w 30"/>
              <a:gd name="T19" fmla="*/ 2147483647 h 83"/>
              <a:gd name="T20" fmla="*/ 0 w 30"/>
              <a:gd name="T21" fmla="*/ 2147483647 h 83"/>
              <a:gd name="T22" fmla="*/ 0 w 30"/>
              <a:gd name="T23" fmla="*/ 2147483647 h 83"/>
              <a:gd name="T24" fmla="*/ 2147483647 w 30"/>
              <a:gd name="T25" fmla="*/ 2147483647 h 83"/>
              <a:gd name="T26" fmla="*/ 2147483647 w 30"/>
              <a:gd name="T27" fmla="*/ 0 h 83"/>
              <a:gd name="T28" fmla="*/ 2147483647 w 30"/>
              <a:gd name="T29" fmla="*/ 2147483647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0" h="83">
                <a:moveTo>
                  <a:pt x="25" y="1"/>
                </a:moveTo>
                <a:lnTo>
                  <a:pt x="23" y="17"/>
                </a:lnTo>
                <a:lnTo>
                  <a:pt x="22" y="33"/>
                </a:lnTo>
                <a:lnTo>
                  <a:pt x="24" y="49"/>
                </a:lnTo>
                <a:lnTo>
                  <a:pt x="30" y="65"/>
                </a:lnTo>
                <a:lnTo>
                  <a:pt x="28" y="71"/>
                </a:lnTo>
                <a:lnTo>
                  <a:pt x="25" y="77"/>
                </a:lnTo>
                <a:lnTo>
                  <a:pt x="22" y="83"/>
                </a:lnTo>
                <a:lnTo>
                  <a:pt x="16" y="83"/>
                </a:lnTo>
                <a:lnTo>
                  <a:pt x="3" y="70"/>
                </a:lnTo>
                <a:lnTo>
                  <a:pt x="0" y="53"/>
                </a:lnTo>
                <a:lnTo>
                  <a:pt x="0" y="33"/>
                </a:lnTo>
                <a:lnTo>
                  <a:pt x="1" y="15"/>
                </a:lnTo>
                <a:lnTo>
                  <a:pt x="8" y="0"/>
                </a:lnTo>
                <a:lnTo>
                  <a:pt x="25" y="1"/>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8" name="Freeform 80">
            <a:extLst>
              <a:ext uri="{FF2B5EF4-FFF2-40B4-BE49-F238E27FC236}">
                <a16:creationId xmlns:a16="http://schemas.microsoft.com/office/drawing/2014/main" id="{F31DC5F8-0BD0-4C7E-8F7B-6CC23CE1DA2F}"/>
              </a:ext>
            </a:extLst>
          </p:cNvPr>
          <p:cNvSpPr>
            <a:spLocks/>
          </p:cNvSpPr>
          <p:nvPr/>
        </p:nvSpPr>
        <p:spPr bwMode="auto">
          <a:xfrm>
            <a:off x="7745413" y="2051050"/>
            <a:ext cx="965200" cy="142875"/>
          </a:xfrm>
          <a:custGeom>
            <a:avLst/>
            <a:gdLst>
              <a:gd name="T0" fmla="*/ 2147483647 w 1218"/>
              <a:gd name="T1" fmla="*/ 2147483647 h 179"/>
              <a:gd name="T2" fmla="*/ 2147483647 w 1218"/>
              <a:gd name="T3" fmla="*/ 2147483647 h 179"/>
              <a:gd name="T4" fmla="*/ 2147483647 w 1218"/>
              <a:gd name="T5" fmla="*/ 2147483647 h 179"/>
              <a:gd name="T6" fmla="*/ 2147483647 w 1218"/>
              <a:gd name="T7" fmla="*/ 2147483647 h 179"/>
              <a:gd name="T8" fmla="*/ 2147483647 w 1218"/>
              <a:gd name="T9" fmla="*/ 2147483647 h 179"/>
              <a:gd name="T10" fmla="*/ 2147483647 w 1218"/>
              <a:gd name="T11" fmla="*/ 2147483647 h 179"/>
              <a:gd name="T12" fmla="*/ 2147483647 w 1218"/>
              <a:gd name="T13" fmla="*/ 2147483647 h 179"/>
              <a:gd name="T14" fmla="*/ 2147483647 w 1218"/>
              <a:gd name="T15" fmla="*/ 2147483647 h 179"/>
              <a:gd name="T16" fmla="*/ 2147483647 w 1218"/>
              <a:gd name="T17" fmla="*/ 2147483647 h 179"/>
              <a:gd name="T18" fmla="*/ 2147483647 w 1218"/>
              <a:gd name="T19" fmla="*/ 2147483647 h 179"/>
              <a:gd name="T20" fmla="*/ 2147483647 w 1218"/>
              <a:gd name="T21" fmla="*/ 2147483647 h 179"/>
              <a:gd name="T22" fmla="*/ 2147483647 w 1218"/>
              <a:gd name="T23" fmla="*/ 2147483647 h 179"/>
              <a:gd name="T24" fmla="*/ 2147483647 w 1218"/>
              <a:gd name="T25" fmla="*/ 2147483647 h 179"/>
              <a:gd name="T26" fmla="*/ 2147483647 w 1218"/>
              <a:gd name="T27" fmla="*/ 2147483647 h 179"/>
              <a:gd name="T28" fmla="*/ 2147483647 w 1218"/>
              <a:gd name="T29" fmla="*/ 2147483647 h 179"/>
              <a:gd name="T30" fmla="*/ 2147483647 w 1218"/>
              <a:gd name="T31" fmla="*/ 2147483647 h 179"/>
              <a:gd name="T32" fmla="*/ 2147483647 w 1218"/>
              <a:gd name="T33" fmla="*/ 2147483647 h 179"/>
              <a:gd name="T34" fmla="*/ 2147483647 w 1218"/>
              <a:gd name="T35" fmla="*/ 2147483647 h 179"/>
              <a:gd name="T36" fmla="*/ 2147483647 w 1218"/>
              <a:gd name="T37" fmla="*/ 2147483647 h 179"/>
              <a:gd name="T38" fmla="*/ 2147483647 w 1218"/>
              <a:gd name="T39" fmla="*/ 2147483647 h 179"/>
              <a:gd name="T40" fmla="*/ 2147483647 w 1218"/>
              <a:gd name="T41" fmla="*/ 2147483647 h 179"/>
              <a:gd name="T42" fmla="*/ 2147483647 w 1218"/>
              <a:gd name="T43" fmla="*/ 2147483647 h 179"/>
              <a:gd name="T44" fmla="*/ 2147483647 w 1218"/>
              <a:gd name="T45" fmla="*/ 2147483647 h 179"/>
              <a:gd name="T46" fmla="*/ 2147483647 w 1218"/>
              <a:gd name="T47" fmla="*/ 2147483647 h 179"/>
              <a:gd name="T48" fmla="*/ 2147483647 w 1218"/>
              <a:gd name="T49" fmla="*/ 2147483647 h 179"/>
              <a:gd name="T50" fmla="*/ 2147483647 w 1218"/>
              <a:gd name="T51" fmla="*/ 2147483647 h 179"/>
              <a:gd name="T52" fmla="*/ 2147483647 w 1218"/>
              <a:gd name="T53" fmla="*/ 2147483647 h 179"/>
              <a:gd name="T54" fmla="*/ 2147483647 w 1218"/>
              <a:gd name="T55" fmla="*/ 2147483647 h 179"/>
              <a:gd name="T56" fmla="*/ 2147483647 w 1218"/>
              <a:gd name="T57" fmla="*/ 2147483647 h 179"/>
              <a:gd name="T58" fmla="*/ 2147483647 w 1218"/>
              <a:gd name="T59" fmla="*/ 2147483647 h 179"/>
              <a:gd name="T60" fmla="*/ 2147483647 w 1218"/>
              <a:gd name="T61" fmla="*/ 2147483647 h 179"/>
              <a:gd name="T62" fmla="*/ 2147483647 w 1218"/>
              <a:gd name="T63" fmla="*/ 2147483647 h 179"/>
              <a:gd name="T64" fmla="*/ 2147483647 w 1218"/>
              <a:gd name="T65" fmla="*/ 2147483647 h 179"/>
              <a:gd name="T66" fmla="*/ 2147483647 w 1218"/>
              <a:gd name="T67" fmla="*/ 2147483647 h 179"/>
              <a:gd name="T68" fmla="*/ 2147483647 w 1218"/>
              <a:gd name="T69" fmla="*/ 2147483647 h 179"/>
              <a:gd name="T70" fmla="*/ 2147483647 w 1218"/>
              <a:gd name="T71" fmla="*/ 2147483647 h 179"/>
              <a:gd name="T72" fmla="*/ 2147483647 w 1218"/>
              <a:gd name="T73" fmla="*/ 2147483647 h 179"/>
              <a:gd name="T74" fmla="*/ 2147483647 w 1218"/>
              <a:gd name="T75" fmla="*/ 2147483647 h 179"/>
              <a:gd name="T76" fmla="*/ 2147483647 w 1218"/>
              <a:gd name="T77" fmla="*/ 2147483647 h 179"/>
              <a:gd name="T78" fmla="*/ 2147483647 w 1218"/>
              <a:gd name="T79" fmla="*/ 2147483647 h 179"/>
              <a:gd name="T80" fmla="*/ 2147483647 w 1218"/>
              <a:gd name="T81" fmla="*/ 2147483647 h 179"/>
              <a:gd name="T82" fmla="*/ 2147483647 w 1218"/>
              <a:gd name="T83" fmla="*/ 2147483647 h 179"/>
              <a:gd name="T84" fmla="*/ 2147483647 w 1218"/>
              <a:gd name="T85" fmla="*/ 2147483647 h 179"/>
              <a:gd name="T86" fmla="*/ 2147483647 w 1218"/>
              <a:gd name="T87" fmla="*/ 2147483647 h 179"/>
              <a:gd name="T88" fmla="*/ 2147483647 w 1218"/>
              <a:gd name="T89" fmla="*/ 2147483647 h 179"/>
              <a:gd name="T90" fmla="*/ 2147483647 w 1218"/>
              <a:gd name="T91" fmla="*/ 2147483647 h 179"/>
              <a:gd name="T92" fmla="*/ 2147483647 w 1218"/>
              <a:gd name="T93" fmla="*/ 2147483647 h 179"/>
              <a:gd name="T94" fmla="*/ 2147483647 w 1218"/>
              <a:gd name="T95" fmla="*/ 2147483647 h 179"/>
              <a:gd name="T96" fmla="*/ 2147483647 w 1218"/>
              <a:gd name="T97" fmla="*/ 2147483647 h 179"/>
              <a:gd name="T98" fmla="*/ 2147483647 w 1218"/>
              <a:gd name="T99" fmla="*/ 2147483647 h 179"/>
              <a:gd name="T100" fmla="*/ 2147483647 w 1218"/>
              <a:gd name="T101" fmla="*/ 2147483647 h 179"/>
              <a:gd name="T102" fmla="*/ 2147483647 w 1218"/>
              <a:gd name="T103" fmla="*/ 2147483647 h 179"/>
              <a:gd name="T104" fmla="*/ 2147483647 w 1218"/>
              <a:gd name="T105" fmla="*/ 2147483647 h 179"/>
              <a:gd name="T106" fmla="*/ 2147483647 w 1218"/>
              <a:gd name="T107" fmla="*/ 2147483647 h 179"/>
              <a:gd name="T108" fmla="*/ 2147483647 w 1218"/>
              <a:gd name="T109" fmla="*/ 2147483647 h 179"/>
              <a:gd name="T110" fmla="*/ 2147483647 w 1218"/>
              <a:gd name="T111" fmla="*/ 2147483647 h 1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18" h="179">
                <a:moveTo>
                  <a:pt x="1218" y="47"/>
                </a:moveTo>
                <a:lnTo>
                  <a:pt x="1218" y="55"/>
                </a:lnTo>
                <a:lnTo>
                  <a:pt x="1214" y="61"/>
                </a:lnTo>
                <a:lnTo>
                  <a:pt x="1208" y="67"/>
                </a:lnTo>
                <a:lnTo>
                  <a:pt x="1201" y="71"/>
                </a:lnTo>
                <a:lnTo>
                  <a:pt x="1185" y="80"/>
                </a:lnTo>
                <a:lnTo>
                  <a:pt x="1170" y="90"/>
                </a:lnTo>
                <a:lnTo>
                  <a:pt x="1155" y="96"/>
                </a:lnTo>
                <a:lnTo>
                  <a:pt x="1139" y="105"/>
                </a:lnTo>
                <a:lnTo>
                  <a:pt x="1123" y="111"/>
                </a:lnTo>
                <a:lnTo>
                  <a:pt x="1105" y="120"/>
                </a:lnTo>
                <a:lnTo>
                  <a:pt x="1085" y="126"/>
                </a:lnTo>
                <a:lnTo>
                  <a:pt x="1063" y="134"/>
                </a:lnTo>
                <a:lnTo>
                  <a:pt x="1059" y="136"/>
                </a:lnTo>
                <a:lnTo>
                  <a:pt x="1046" y="138"/>
                </a:lnTo>
                <a:lnTo>
                  <a:pt x="1026" y="143"/>
                </a:lnTo>
                <a:lnTo>
                  <a:pt x="1003" y="147"/>
                </a:lnTo>
                <a:lnTo>
                  <a:pt x="978" y="152"/>
                </a:lnTo>
                <a:lnTo>
                  <a:pt x="953" y="156"/>
                </a:lnTo>
                <a:lnTo>
                  <a:pt x="928" y="159"/>
                </a:lnTo>
                <a:lnTo>
                  <a:pt x="908" y="161"/>
                </a:lnTo>
                <a:lnTo>
                  <a:pt x="892" y="162"/>
                </a:lnTo>
                <a:lnTo>
                  <a:pt x="870" y="163"/>
                </a:lnTo>
                <a:lnTo>
                  <a:pt x="843" y="166"/>
                </a:lnTo>
                <a:lnTo>
                  <a:pt x="816" y="168"/>
                </a:lnTo>
                <a:lnTo>
                  <a:pt x="788" y="170"/>
                </a:lnTo>
                <a:lnTo>
                  <a:pt x="764" y="171"/>
                </a:lnTo>
                <a:lnTo>
                  <a:pt x="744" y="174"/>
                </a:lnTo>
                <a:lnTo>
                  <a:pt x="731" y="174"/>
                </a:lnTo>
                <a:lnTo>
                  <a:pt x="718" y="174"/>
                </a:lnTo>
                <a:lnTo>
                  <a:pt x="696" y="175"/>
                </a:lnTo>
                <a:lnTo>
                  <a:pt x="667" y="176"/>
                </a:lnTo>
                <a:lnTo>
                  <a:pt x="636" y="176"/>
                </a:lnTo>
                <a:lnTo>
                  <a:pt x="606" y="177"/>
                </a:lnTo>
                <a:lnTo>
                  <a:pt x="579" y="178"/>
                </a:lnTo>
                <a:lnTo>
                  <a:pt x="562" y="179"/>
                </a:lnTo>
                <a:lnTo>
                  <a:pt x="555" y="179"/>
                </a:lnTo>
                <a:lnTo>
                  <a:pt x="389" y="177"/>
                </a:lnTo>
                <a:lnTo>
                  <a:pt x="366" y="176"/>
                </a:lnTo>
                <a:lnTo>
                  <a:pt x="343" y="174"/>
                </a:lnTo>
                <a:lnTo>
                  <a:pt x="320" y="173"/>
                </a:lnTo>
                <a:lnTo>
                  <a:pt x="297" y="170"/>
                </a:lnTo>
                <a:lnTo>
                  <a:pt x="275" y="168"/>
                </a:lnTo>
                <a:lnTo>
                  <a:pt x="253" y="164"/>
                </a:lnTo>
                <a:lnTo>
                  <a:pt x="233" y="162"/>
                </a:lnTo>
                <a:lnTo>
                  <a:pt x="212" y="159"/>
                </a:lnTo>
                <a:lnTo>
                  <a:pt x="191" y="154"/>
                </a:lnTo>
                <a:lnTo>
                  <a:pt x="172" y="151"/>
                </a:lnTo>
                <a:lnTo>
                  <a:pt x="152" y="146"/>
                </a:lnTo>
                <a:lnTo>
                  <a:pt x="134" y="140"/>
                </a:lnTo>
                <a:lnTo>
                  <a:pt x="116" y="136"/>
                </a:lnTo>
                <a:lnTo>
                  <a:pt x="99" y="130"/>
                </a:lnTo>
                <a:lnTo>
                  <a:pt x="83" y="123"/>
                </a:lnTo>
                <a:lnTo>
                  <a:pt x="67" y="116"/>
                </a:lnTo>
                <a:lnTo>
                  <a:pt x="58" y="111"/>
                </a:lnTo>
                <a:lnTo>
                  <a:pt x="48" y="107"/>
                </a:lnTo>
                <a:lnTo>
                  <a:pt x="38" y="102"/>
                </a:lnTo>
                <a:lnTo>
                  <a:pt x="30" y="98"/>
                </a:lnTo>
                <a:lnTo>
                  <a:pt x="21" y="92"/>
                </a:lnTo>
                <a:lnTo>
                  <a:pt x="14" y="87"/>
                </a:lnTo>
                <a:lnTo>
                  <a:pt x="8" y="82"/>
                </a:lnTo>
                <a:lnTo>
                  <a:pt x="3" y="76"/>
                </a:lnTo>
                <a:lnTo>
                  <a:pt x="0" y="68"/>
                </a:lnTo>
                <a:lnTo>
                  <a:pt x="1" y="62"/>
                </a:lnTo>
                <a:lnTo>
                  <a:pt x="5" y="60"/>
                </a:lnTo>
                <a:lnTo>
                  <a:pt x="6" y="58"/>
                </a:lnTo>
                <a:lnTo>
                  <a:pt x="13" y="68"/>
                </a:lnTo>
                <a:lnTo>
                  <a:pt x="21" y="76"/>
                </a:lnTo>
                <a:lnTo>
                  <a:pt x="29" y="82"/>
                </a:lnTo>
                <a:lnTo>
                  <a:pt x="38" y="86"/>
                </a:lnTo>
                <a:lnTo>
                  <a:pt x="48" y="90"/>
                </a:lnTo>
                <a:lnTo>
                  <a:pt x="59" y="93"/>
                </a:lnTo>
                <a:lnTo>
                  <a:pt x="69" y="94"/>
                </a:lnTo>
                <a:lnTo>
                  <a:pt x="80" y="95"/>
                </a:lnTo>
                <a:lnTo>
                  <a:pt x="85" y="102"/>
                </a:lnTo>
                <a:lnTo>
                  <a:pt x="92" y="109"/>
                </a:lnTo>
                <a:lnTo>
                  <a:pt x="100" y="115"/>
                </a:lnTo>
                <a:lnTo>
                  <a:pt x="109" y="118"/>
                </a:lnTo>
                <a:lnTo>
                  <a:pt x="120" y="117"/>
                </a:lnTo>
                <a:lnTo>
                  <a:pt x="128" y="113"/>
                </a:lnTo>
                <a:lnTo>
                  <a:pt x="135" y="107"/>
                </a:lnTo>
                <a:lnTo>
                  <a:pt x="139" y="99"/>
                </a:lnTo>
                <a:lnTo>
                  <a:pt x="139" y="95"/>
                </a:lnTo>
                <a:lnTo>
                  <a:pt x="149" y="105"/>
                </a:lnTo>
                <a:lnTo>
                  <a:pt x="159" y="110"/>
                </a:lnTo>
                <a:lnTo>
                  <a:pt x="171" y="115"/>
                </a:lnTo>
                <a:lnTo>
                  <a:pt x="183" y="118"/>
                </a:lnTo>
                <a:lnTo>
                  <a:pt x="196" y="120"/>
                </a:lnTo>
                <a:lnTo>
                  <a:pt x="210" y="120"/>
                </a:lnTo>
                <a:lnTo>
                  <a:pt x="222" y="118"/>
                </a:lnTo>
                <a:lnTo>
                  <a:pt x="235" y="116"/>
                </a:lnTo>
                <a:lnTo>
                  <a:pt x="242" y="113"/>
                </a:lnTo>
                <a:lnTo>
                  <a:pt x="248" y="110"/>
                </a:lnTo>
                <a:lnTo>
                  <a:pt x="255" y="108"/>
                </a:lnTo>
                <a:lnTo>
                  <a:pt x="260" y="103"/>
                </a:lnTo>
                <a:lnTo>
                  <a:pt x="266" y="110"/>
                </a:lnTo>
                <a:lnTo>
                  <a:pt x="274" y="116"/>
                </a:lnTo>
                <a:lnTo>
                  <a:pt x="282" y="118"/>
                </a:lnTo>
                <a:lnTo>
                  <a:pt x="291" y="118"/>
                </a:lnTo>
                <a:lnTo>
                  <a:pt x="290" y="128"/>
                </a:lnTo>
                <a:lnTo>
                  <a:pt x="294" y="134"/>
                </a:lnTo>
                <a:lnTo>
                  <a:pt x="297" y="141"/>
                </a:lnTo>
                <a:lnTo>
                  <a:pt x="302" y="147"/>
                </a:lnTo>
                <a:lnTo>
                  <a:pt x="305" y="151"/>
                </a:lnTo>
                <a:lnTo>
                  <a:pt x="310" y="153"/>
                </a:lnTo>
                <a:lnTo>
                  <a:pt x="314" y="155"/>
                </a:lnTo>
                <a:lnTo>
                  <a:pt x="319" y="155"/>
                </a:lnTo>
                <a:lnTo>
                  <a:pt x="324" y="156"/>
                </a:lnTo>
                <a:lnTo>
                  <a:pt x="328" y="156"/>
                </a:lnTo>
                <a:lnTo>
                  <a:pt x="334" y="155"/>
                </a:lnTo>
                <a:lnTo>
                  <a:pt x="339" y="154"/>
                </a:lnTo>
                <a:lnTo>
                  <a:pt x="347" y="151"/>
                </a:lnTo>
                <a:lnTo>
                  <a:pt x="354" y="145"/>
                </a:lnTo>
                <a:lnTo>
                  <a:pt x="359" y="138"/>
                </a:lnTo>
                <a:lnTo>
                  <a:pt x="362" y="130"/>
                </a:lnTo>
                <a:lnTo>
                  <a:pt x="370" y="130"/>
                </a:lnTo>
                <a:lnTo>
                  <a:pt x="378" y="130"/>
                </a:lnTo>
                <a:lnTo>
                  <a:pt x="386" y="129"/>
                </a:lnTo>
                <a:lnTo>
                  <a:pt x="394" y="128"/>
                </a:lnTo>
                <a:lnTo>
                  <a:pt x="401" y="126"/>
                </a:lnTo>
                <a:lnTo>
                  <a:pt x="409" y="124"/>
                </a:lnTo>
                <a:lnTo>
                  <a:pt x="417" y="123"/>
                </a:lnTo>
                <a:lnTo>
                  <a:pt x="425" y="121"/>
                </a:lnTo>
                <a:lnTo>
                  <a:pt x="425" y="130"/>
                </a:lnTo>
                <a:lnTo>
                  <a:pt x="427" y="137"/>
                </a:lnTo>
                <a:lnTo>
                  <a:pt x="432" y="144"/>
                </a:lnTo>
                <a:lnTo>
                  <a:pt x="438" y="151"/>
                </a:lnTo>
                <a:lnTo>
                  <a:pt x="446" y="153"/>
                </a:lnTo>
                <a:lnTo>
                  <a:pt x="454" y="155"/>
                </a:lnTo>
                <a:lnTo>
                  <a:pt x="463" y="155"/>
                </a:lnTo>
                <a:lnTo>
                  <a:pt x="471" y="152"/>
                </a:lnTo>
                <a:lnTo>
                  <a:pt x="478" y="146"/>
                </a:lnTo>
                <a:lnTo>
                  <a:pt x="485" y="139"/>
                </a:lnTo>
                <a:lnTo>
                  <a:pt x="490" y="132"/>
                </a:lnTo>
                <a:lnTo>
                  <a:pt x="492" y="124"/>
                </a:lnTo>
                <a:lnTo>
                  <a:pt x="503" y="132"/>
                </a:lnTo>
                <a:lnTo>
                  <a:pt x="516" y="137"/>
                </a:lnTo>
                <a:lnTo>
                  <a:pt x="530" y="141"/>
                </a:lnTo>
                <a:lnTo>
                  <a:pt x="544" y="143"/>
                </a:lnTo>
                <a:lnTo>
                  <a:pt x="559" y="144"/>
                </a:lnTo>
                <a:lnTo>
                  <a:pt x="574" y="143"/>
                </a:lnTo>
                <a:lnTo>
                  <a:pt x="587" y="143"/>
                </a:lnTo>
                <a:lnTo>
                  <a:pt x="601" y="141"/>
                </a:lnTo>
                <a:lnTo>
                  <a:pt x="654" y="123"/>
                </a:lnTo>
                <a:lnTo>
                  <a:pt x="657" y="129"/>
                </a:lnTo>
                <a:lnTo>
                  <a:pt x="660" y="133"/>
                </a:lnTo>
                <a:lnTo>
                  <a:pt x="665" y="138"/>
                </a:lnTo>
                <a:lnTo>
                  <a:pt x="670" y="141"/>
                </a:lnTo>
                <a:lnTo>
                  <a:pt x="678" y="143"/>
                </a:lnTo>
                <a:lnTo>
                  <a:pt x="685" y="141"/>
                </a:lnTo>
                <a:lnTo>
                  <a:pt x="692" y="138"/>
                </a:lnTo>
                <a:lnTo>
                  <a:pt x="700" y="134"/>
                </a:lnTo>
                <a:lnTo>
                  <a:pt x="704" y="130"/>
                </a:lnTo>
                <a:lnTo>
                  <a:pt x="707" y="125"/>
                </a:lnTo>
                <a:lnTo>
                  <a:pt x="710" y="121"/>
                </a:lnTo>
                <a:lnTo>
                  <a:pt x="711" y="115"/>
                </a:lnTo>
                <a:lnTo>
                  <a:pt x="719" y="115"/>
                </a:lnTo>
                <a:lnTo>
                  <a:pt x="729" y="113"/>
                </a:lnTo>
                <a:lnTo>
                  <a:pt x="737" y="114"/>
                </a:lnTo>
                <a:lnTo>
                  <a:pt x="742" y="123"/>
                </a:lnTo>
                <a:lnTo>
                  <a:pt x="746" y="125"/>
                </a:lnTo>
                <a:lnTo>
                  <a:pt x="751" y="128"/>
                </a:lnTo>
                <a:lnTo>
                  <a:pt x="756" y="130"/>
                </a:lnTo>
                <a:lnTo>
                  <a:pt x="761" y="131"/>
                </a:lnTo>
                <a:lnTo>
                  <a:pt x="766" y="131"/>
                </a:lnTo>
                <a:lnTo>
                  <a:pt x="772" y="131"/>
                </a:lnTo>
                <a:lnTo>
                  <a:pt x="776" y="130"/>
                </a:lnTo>
                <a:lnTo>
                  <a:pt x="781" y="128"/>
                </a:lnTo>
                <a:lnTo>
                  <a:pt x="783" y="125"/>
                </a:lnTo>
                <a:lnTo>
                  <a:pt x="787" y="123"/>
                </a:lnTo>
                <a:lnTo>
                  <a:pt x="790" y="121"/>
                </a:lnTo>
                <a:lnTo>
                  <a:pt x="794" y="117"/>
                </a:lnTo>
                <a:lnTo>
                  <a:pt x="799" y="122"/>
                </a:lnTo>
                <a:lnTo>
                  <a:pt x="805" y="125"/>
                </a:lnTo>
                <a:lnTo>
                  <a:pt x="812" y="129"/>
                </a:lnTo>
                <a:lnTo>
                  <a:pt x="820" y="128"/>
                </a:lnTo>
                <a:lnTo>
                  <a:pt x="825" y="126"/>
                </a:lnTo>
                <a:lnTo>
                  <a:pt x="831" y="124"/>
                </a:lnTo>
                <a:lnTo>
                  <a:pt x="834" y="120"/>
                </a:lnTo>
                <a:lnTo>
                  <a:pt x="837" y="115"/>
                </a:lnTo>
                <a:lnTo>
                  <a:pt x="837" y="108"/>
                </a:lnTo>
                <a:lnTo>
                  <a:pt x="842" y="109"/>
                </a:lnTo>
                <a:lnTo>
                  <a:pt x="847" y="110"/>
                </a:lnTo>
                <a:lnTo>
                  <a:pt x="851" y="111"/>
                </a:lnTo>
                <a:lnTo>
                  <a:pt x="857" y="111"/>
                </a:lnTo>
                <a:lnTo>
                  <a:pt x="863" y="111"/>
                </a:lnTo>
                <a:lnTo>
                  <a:pt x="867" y="110"/>
                </a:lnTo>
                <a:lnTo>
                  <a:pt x="872" y="108"/>
                </a:lnTo>
                <a:lnTo>
                  <a:pt x="877" y="105"/>
                </a:lnTo>
                <a:lnTo>
                  <a:pt x="881" y="110"/>
                </a:lnTo>
                <a:lnTo>
                  <a:pt x="890" y="110"/>
                </a:lnTo>
                <a:lnTo>
                  <a:pt x="900" y="111"/>
                </a:lnTo>
                <a:lnTo>
                  <a:pt x="909" y="111"/>
                </a:lnTo>
                <a:lnTo>
                  <a:pt x="918" y="113"/>
                </a:lnTo>
                <a:lnTo>
                  <a:pt x="927" y="113"/>
                </a:lnTo>
                <a:lnTo>
                  <a:pt x="937" y="114"/>
                </a:lnTo>
                <a:lnTo>
                  <a:pt x="946" y="113"/>
                </a:lnTo>
                <a:lnTo>
                  <a:pt x="955" y="111"/>
                </a:lnTo>
                <a:lnTo>
                  <a:pt x="966" y="118"/>
                </a:lnTo>
                <a:lnTo>
                  <a:pt x="979" y="123"/>
                </a:lnTo>
                <a:lnTo>
                  <a:pt x="992" y="126"/>
                </a:lnTo>
                <a:lnTo>
                  <a:pt x="1006" y="126"/>
                </a:lnTo>
                <a:lnTo>
                  <a:pt x="1021" y="126"/>
                </a:lnTo>
                <a:lnTo>
                  <a:pt x="1034" y="126"/>
                </a:lnTo>
                <a:lnTo>
                  <a:pt x="1049" y="125"/>
                </a:lnTo>
                <a:lnTo>
                  <a:pt x="1063" y="125"/>
                </a:lnTo>
                <a:lnTo>
                  <a:pt x="1077" y="121"/>
                </a:lnTo>
                <a:lnTo>
                  <a:pt x="1090" y="115"/>
                </a:lnTo>
                <a:lnTo>
                  <a:pt x="1104" y="109"/>
                </a:lnTo>
                <a:lnTo>
                  <a:pt x="1116" y="101"/>
                </a:lnTo>
                <a:lnTo>
                  <a:pt x="1128" y="93"/>
                </a:lnTo>
                <a:lnTo>
                  <a:pt x="1138" y="83"/>
                </a:lnTo>
                <a:lnTo>
                  <a:pt x="1146" y="70"/>
                </a:lnTo>
                <a:lnTo>
                  <a:pt x="1151" y="56"/>
                </a:lnTo>
                <a:lnTo>
                  <a:pt x="1163" y="43"/>
                </a:lnTo>
                <a:lnTo>
                  <a:pt x="1166" y="27"/>
                </a:lnTo>
                <a:lnTo>
                  <a:pt x="1168" y="11"/>
                </a:lnTo>
                <a:lnTo>
                  <a:pt x="1181" y="0"/>
                </a:lnTo>
                <a:lnTo>
                  <a:pt x="1188" y="3"/>
                </a:lnTo>
                <a:lnTo>
                  <a:pt x="1193" y="8"/>
                </a:lnTo>
                <a:lnTo>
                  <a:pt x="1199" y="14"/>
                </a:lnTo>
                <a:lnTo>
                  <a:pt x="1205" y="19"/>
                </a:lnTo>
                <a:lnTo>
                  <a:pt x="1210" y="25"/>
                </a:lnTo>
                <a:lnTo>
                  <a:pt x="1213" y="32"/>
                </a:lnTo>
                <a:lnTo>
                  <a:pt x="1215" y="40"/>
                </a:lnTo>
                <a:lnTo>
                  <a:pt x="1218" y="47"/>
                </a:lnTo>
                <a:close/>
              </a:path>
            </a:pathLst>
          </a:custGeom>
          <a:solidFill>
            <a:srgbClr val="C9F7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49" name="Freeform 81">
            <a:extLst>
              <a:ext uri="{FF2B5EF4-FFF2-40B4-BE49-F238E27FC236}">
                <a16:creationId xmlns:a16="http://schemas.microsoft.com/office/drawing/2014/main" id="{A2C4B096-5F9F-4D34-833E-005622CD9A8F}"/>
              </a:ext>
            </a:extLst>
          </p:cNvPr>
          <p:cNvSpPr>
            <a:spLocks/>
          </p:cNvSpPr>
          <p:nvPr/>
        </p:nvSpPr>
        <p:spPr bwMode="auto">
          <a:xfrm>
            <a:off x="7821613" y="2058988"/>
            <a:ext cx="26987" cy="38100"/>
          </a:xfrm>
          <a:custGeom>
            <a:avLst/>
            <a:gdLst>
              <a:gd name="T0" fmla="*/ 2147483647 w 33"/>
              <a:gd name="T1" fmla="*/ 2147483647 h 48"/>
              <a:gd name="T2" fmla="*/ 2147483647 w 33"/>
              <a:gd name="T3" fmla="*/ 2147483647 h 48"/>
              <a:gd name="T4" fmla="*/ 2147483647 w 33"/>
              <a:gd name="T5" fmla="*/ 2147483647 h 48"/>
              <a:gd name="T6" fmla="*/ 2147483647 w 33"/>
              <a:gd name="T7" fmla="*/ 2147483647 h 48"/>
              <a:gd name="T8" fmla="*/ 2147483647 w 33"/>
              <a:gd name="T9" fmla="*/ 2147483647 h 48"/>
              <a:gd name="T10" fmla="*/ 2147483647 w 33"/>
              <a:gd name="T11" fmla="*/ 2147483647 h 48"/>
              <a:gd name="T12" fmla="*/ 2147483647 w 33"/>
              <a:gd name="T13" fmla="*/ 2147483647 h 48"/>
              <a:gd name="T14" fmla="*/ 2147483647 w 33"/>
              <a:gd name="T15" fmla="*/ 2147483647 h 48"/>
              <a:gd name="T16" fmla="*/ 2147483647 w 33"/>
              <a:gd name="T17" fmla="*/ 2147483647 h 48"/>
              <a:gd name="T18" fmla="*/ 2147483647 w 33"/>
              <a:gd name="T19" fmla="*/ 2147483647 h 48"/>
              <a:gd name="T20" fmla="*/ 2147483647 w 33"/>
              <a:gd name="T21" fmla="*/ 2147483647 h 48"/>
              <a:gd name="T22" fmla="*/ 0 w 33"/>
              <a:gd name="T23" fmla="*/ 2147483647 h 48"/>
              <a:gd name="T24" fmla="*/ 0 w 33"/>
              <a:gd name="T25" fmla="*/ 0 h 48"/>
              <a:gd name="T26" fmla="*/ 2147483647 w 33"/>
              <a:gd name="T27" fmla="*/ 2147483647 h 48"/>
              <a:gd name="T28" fmla="*/ 2147483647 w 33"/>
              <a:gd name="T29" fmla="*/ 2147483647 h 48"/>
              <a:gd name="T30" fmla="*/ 2147483647 w 33"/>
              <a:gd name="T31" fmla="*/ 2147483647 h 48"/>
              <a:gd name="T32" fmla="*/ 2147483647 w 33"/>
              <a:gd name="T33" fmla="*/ 2147483647 h 4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3" h="48">
                <a:moveTo>
                  <a:pt x="33" y="33"/>
                </a:moveTo>
                <a:lnTo>
                  <a:pt x="32" y="37"/>
                </a:lnTo>
                <a:lnTo>
                  <a:pt x="31" y="40"/>
                </a:lnTo>
                <a:lnTo>
                  <a:pt x="30" y="45"/>
                </a:lnTo>
                <a:lnTo>
                  <a:pt x="30" y="48"/>
                </a:lnTo>
                <a:lnTo>
                  <a:pt x="24" y="47"/>
                </a:lnTo>
                <a:lnTo>
                  <a:pt x="18" y="47"/>
                </a:lnTo>
                <a:lnTo>
                  <a:pt x="12" y="47"/>
                </a:lnTo>
                <a:lnTo>
                  <a:pt x="6" y="47"/>
                </a:lnTo>
                <a:lnTo>
                  <a:pt x="2" y="37"/>
                </a:lnTo>
                <a:lnTo>
                  <a:pt x="1" y="25"/>
                </a:lnTo>
                <a:lnTo>
                  <a:pt x="0" y="13"/>
                </a:lnTo>
                <a:lnTo>
                  <a:pt x="0" y="0"/>
                </a:lnTo>
                <a:lnTo>
                  <a:pt x="4" y="9"/>
                </a:lnTo>
                <a:lnTo>
                  <a:pt x="14" y="18"/>
                </a:lnTo>
                <a:lnTo>
                  <a:pt x="24" y="26"/>
                </a:lnTo>
                <a:lnTo>
                  <a:pt x="33" y="33"/>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0" name="Freeform 82">
            <a:extLst>
              <a:ext uri="{FF2B5EF4-FFF2-40B4-BE49-F238E27FC236}">
                <a16:creationId xmlns:a16="http://schemas.microsoft.com/office/drawing/2014/main" id="{05DE2DEC-7741-4B9F-A8C1-2F1320DDAC90}"/>
              </a:ext>
            </a:extLst>
          </p:cNvPr>
          <p:cNvSpPr>
            <a:spLocks/>
          </p:cNvSpPr>
          <p:nvPr/>
        </p:nvSpPr>
        <p:spPr bwMode="auto">
          <a:xfrm>
            <a:off x="8447088" y="2060575"/>
            <a:ext cx="53975" cy="57150"/>
          </a:xfrm>
          <a:custGeom>
            <a:avLst/>
            <a:gdLst>
              <a:gd name="T0" fmla="*/ 2147483647 w 67"/>
              <a:gd name="T1" fmla="*/ 0 h 74"/>
              <a:gd name="T2" fmla="*/ 2147483647 w 67"/>
              <a:gd name="T3" fmla="*/ 2147483647 h 74"/>
              <a:gd name="T4" fmla="*/ 2147483647 w 67"/>
              <a:gd name="T5" fmla="*/ 2147483647 h 74"/>
              <a:gd name="T6" fmla="*/ 2147483647 w 67"/>
              <a:gd name="T7" fmla="*/ 2147483647 h 74"/>
              <a:gd name="T8" fmla="*/ 2147483647 w 67"/>
              <a:gd name="T9" fmla="*/ 2147483647 h 74"/>
              <a:gd name="T10" fmla="*/ 2147483647 w 67"/>
              <a:gd name="T11" fmla="*/ 2147483647 h 74"/>
              <a:gd name="T12" fmla="*/ 2147483647 w 67"/>
              <a:gd name="T13" fmla="*/ 2147483647 h 74"/>
              <a:gd name="T14" fmla="*/ 2147483647 w 67"/>
              <a:gd name="T15" fmla="*/ 2147483647 h 74"/>
              <a:gd name="T16" fmla="*/ 2147483647 w 67"/>
              <a:gd name="T17" fmla="*/ 2147483647 h 74"/>
              <a:gd name="T18" fmla="*/ 2147483647 w 67"/>
              <a:gd name="T19" fmla="*/ 2147483647 h 74"/>
              <a:gd name="T20" fmla="*/ 2147483647 w 67"/>
              <a:gd name="T21" fmla="*/ 2147483647 h 74"/>
              <a:gd name="T22" fmla="*/ 0 w 67"/>
              <a:gd name="T23" fmla="*/ 2147483647 h 74"/>
              <a:gd name="T24" fmla="*/ 0 w 67"/>
              <a:gd name="T25" fmla="*/ 2147483647 h 74"/>
              <a:gd name="T26" fmla="*/ 2147483647 w 67"/>
              <a:gd name="T27" fmla="*/ 2147483647 h 74"/>
              <a:gd name="T28" fmla="*/ 2147483647 w 67"/>
              <a:gd name="T29" fmla="*/ 2147483647 h 74"/>
              <a:gd name="T30" fmla="*/ 2147483647 w 67"/>
              <a:gd name="T31" fmla="*/ 2147483647 h 74"/>
              <a:gd name="T32" fmla="*/ 2147483647 w 67"/>
              <a:gd name="T33" fmla="*/ 2147483647 h 74"/>
              <a:gd name="T34" fmla="*/ 2147483647 w 67"/>
              <a:gd name="T35" fmla="*/ 2147483647 h 74"/>
              <a:gd name="T36" fmla="*/ 2147483647 w 67"/>
              <a:gd name="T37" fmla="*/ 2147483647 h 74"/>
              <a:gd name="T38" fmla="*/ 2147483647 w 67"/>
              <a:gd name="T39" fmla="*/ 2147483647 h 74"/>
              <a:gd name="T40" fmla="*/ 2147483647 w 67"/>
              <a:gd name="T41" fmla="*/ 0 h 7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7" h="74">
                <a:moveTo>
                  <a:pt x="67" y="0"/>
                </a:moveTo>
                <a:lnTo>
                  <a:pt x="64" y="13"/>
                </a:lnTo>
                <a:lnTo>
                  <a:pt x="60" y="24"/>
                </a:lnTo>
                <a:lnTo>
                  <a:pt x="53" y="36"/>
                </a:lnTo>
                <a:lnTo>
                  <a:pt x="45" y="45"/>
                </a:lnTo>
                <a:lnTo>
                  <a:pt x="34" y="54"/>
                </a:lnTo>
                <a:lnTo>
                  <a:pt x="24" y="62"/>
                </a:lnTo>
                <a:lnTo>
                  <a:pt x="14" y="69"/>
                </a:lnTo>
                <a:lnTo>
                  <a:pt x="2" y="74"/>
                </a:lnTo>
                <a:lnTo>
                  <a:pt x="2" y="67"/>
                </a:lnTo>
                <a:lnTo>
                  <a:pt x="1" y="60"/>
                </a:lnTo>
                <a:lnTo>
                  <a:pt x="0" y="53"/>
                </a:lnTo>
                <a:lnTo>
                  <a:pt x="0" y="47"/>
                </a:lnTo>
                <a:lnTo>
                  <a:pt x="8" y="39"/>
                </a:lnTo>
                <a:lnTo>
                  <a:pt x="15" y="32"/>
                </a:lnTo>
                <a:lnTo>
                  <a:pt x="23" y="25"/>
                </a:lnTo>
                <a:lnTo>
                  <a:pt x="32" y="20"/>
                </a:lnTo>
                <a:lnTo>
                  <a:pt x="40" y="14"/>
                </a:lnTo>
                <a:lnTo>
                  <a:pt x="48" y="9"/>
                </a:lnTo>
                <a:lnTo>
                  <a:pt x="57" y="5"/>
                </a:lnTo>
                <a:lnTo>
                  <a:pt x="67" y="0"/>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1" name="Freeform 83">
            <a:extLst>
              <a:ext uri="{FF2B5EF4-FFF2-40B4-BE49-F238E27FC236}">
                <a16:creationId xmlns:a16="http://schemas.microsoft.com/office/drawing/2014/main" id="{C7BEF17E-4303-46A4-899C-FCBEFEE71108}"/>
              </a:ext>
            </a:extLst>
          </p:cNvPr>
          <p:cNvSpPr>
            <a:spLocks/>
          </p:cNvSpPr>
          <p:nvPr/>
        </p:nvSpPr>
        <p:spPr bwMode="auto">
          <a:xfrm>
            <a:off x="7896225" y="2066925"/>
            <a:ext cx="77788" cy="49213"/>
          </a:xfrm>
          <a:custGeom>
            <a:avLst/>
            <a:gdLst>
              <a:gd name="T0" fmla="*/ 2147483647 w 98"/>
              <a:gd name="T1" fmla="*/ 2147483647 h 63"/>
              <a:gd name="T2" fmla="*/ 2147483647 w 98"/>
              <a:gd name="T3" fmla="*/ 2147483647 h 63"/>
              <a:gd name="T4" fmla="*/ 2147483647 w 98"/>
              <a:gd name="T5" fmla="*/ 2147483647 h 63"/>
              <a:gd name="T6" fmla="*/ 2147483647 w 98"/>
              <a:gd name="T7" fmla="*/ 2147483647 h 63"/>
              <a:gd name="T8" fmla="*/ 2147483647 w 98"/>
              <a:gd name="T9" fmla="*/ 2147483647 h 63"/>
              <a:gd name="T10" fmla="*/ 2147483647 w 98"/>
              <a:gd name="T11" fmla="*/ 2147483647 h 63"/>
              <a:gd name="T12" fmla="*/ 2147483647 w 98"/>
              <a:gd name="T13" fmla="*/ 2147483647 h 63"/>
              <a:gd name="T14" fmla="*/ 2147483647 w 98"/>
              <a:gd name="T15" fmla="*/ 2147483647 h 63"/>
              <a:gd name="T16" fmla="*/ 2147483647 w 98"/>
              <a:gd name="T17" fmla="*/ 2147483647 h 63"/>
              <a:gd name="T18" fmla="*/ 2147483647 w 98"/>
              <a:gd name="T19" fmla="*/ 2147483647 h 63"/>
              <a:gd name="T20" fmla="*/ 2147483647 w 98"/>
              <a:gd name="T21" fmla="*/ 2147483647 h 63"/>
              <a:gd name="T22" fmla="*/ 2147483647 w 98"/>
              <a:gd name="T23" fmla="*/ 2147483647 h 63"/>
              <a:gd name="T24" fmla="*/ 2147483647 w 98"/>
              <a:gd name="T25" fmla="*/ 2147483647 h 63"/>
              <a:gd name="T26" fmla="*/ 2147483647 w 98"/>
              <a:gd name="T27" fmla="*/ 2147483647 h 63"/>
              <a:gd name="T28" fmla="*/ 2147483647 w 98"/>
              <a:gd name="T29" fmla="*/ 2147483647 h 63"/>
              <a:gd name="T30" fmla="*/ 2147483647 w 98"/>
              <a:gd name="T31" fmla="*/ 2147483647 h 63"/>
              <a:gd name="T32" fmla="*/ 2147483647 w 98"/>
              <a:gd name="T33" fmla="*/ 2147483647 h 63"/>
              <a:gd name="T34" fmla="*/ 2147483647 w 98"/>
              <a:gd name="T35" fmla="*/ 2147483647 h 63"/>
              <a:gd name="T36" fmla="*/ 2147483647 w 98"/>
              <a:gd name="T37" fmla="*/ 2147483647 h 63"/>
              <a:gd name="T38" fmla="*/ 2147483647 w 98"/>
              <a:gd name="T39" fmla="*/ 2147483647 h 63"/>
              <a:gd name="T40" fmla="*/ 2147483647 w 98"/>
              <a:gd name="T41" fmla="*/ 2147483647 h 63"/>
              <a:gd name="T42" fmla="*/ 2147483647 w 98"/>
              <a:gd name="T43" fmla="*/ 2147483647 h 63"/>
              <a:gd name="T44" fmla="*/ 2147483647 w 98"/>
              <a:gd name="T45" fmla="*/ 2147483647 h 63"/>
              <a:gd name="T46" fmla="*/ 2147483647 w 98"/>
              <a:gd name="T47" fmla="*/ 2147483647 h 63"/>
              <a:gd name="T48" fmla="*/ 2147483647 w 98"/>
              <a:gd name="T49" fmla="*/ 2147483647 h 63"/>
              <a:gd name="T50" fmla="*/ 2147483647 w 98"/>
              <a:gd name="T51" fmla="*/ 2147483647 h 63"/>
              <a:gd name="T52" fmla="*/ 2147483647 w 98"/>
              <a:gd name="T53" fmla="*/ 2147483647 h 63"/>
              <a:gd name="T54" fmla="*/ 2147483647 w 98"/>
              <a:gd name="T55" fmla="*/ 2147483647 h 63"/>
              <a:gd name="T56" fmla="*/ 2147483647 w 98"/>
              <a:gd name="T57" fmla="*/ 2147483647 h 63"/>
              <a:gd name="T58" fmla="*/ 2147483647 w 98"/>
              <a:gd name="T59" fmla="*/ 2147483647 h 63"/>
              <a:gd name="T60" fmla="*/ 2147483647 w 98"/>
              <a:gd name="T61" fmla="*/ 2147483647 h 63"/>
              <a:gd name="T62" fmla="*/ 2147483647 w 98"/>
              <a:gd name="T63" fmla="*/ 2147483647 h 63"/>
              <a:gd name="T64" fmla="*/ 0 w 98"/>
              <a:gd name="T65" fmla="*/ 2147483647 h 63"/>
              <a:gd name="T66" fmla="*/ 2147483647 w 98"/>
              <a:gd name="T67" fmla="*/ 2147483647 h 63"/>
              <a:gd name="T68" fmla="*/ 2147483647 w 98"/>
              <a:gd name="T69" fmla="*/ 0 h 63"/>
              <a:gd name="T70" fmla="*/ 2147483647 w 98"/>
              <a:gd name="T71" fmla="*/ 0 h 63"/>
              <a:gd name="T72" fmla="*/ 2147483647 w 98"/>
              <a:gd name="T73" fmla="*/ 2147483647 h 63"/>
              <a:gd name="T74" fmla="*/ 2147483647 w 98"/>
              <a:gd name="T75" fmla="*/ 2147483647 h 63"/>
              <a:gd name="T76" fmla="*/ 2147483647 w 98"/>
              <a:gd name="T77" fmla="*/ 2147483647 h 63"/>
              <a:gd name="T78" fmla="*/ 2147483647 w 98"/>
              <a:gd name="T79" fmla="*/ 2147483647 h 63"/>
              <a:gd name="T80" fmla="*/ 2147483647 w 98"/>
              <a:gd name="T81" fmla="*/ 2147483647 h 63"/>
              <a:gd name="T82" fmla="*/ 2147483647 w 98"/>
              <a:gd name="T83" fmla="*/ 2147483647 h 63"/>
              <a:gd name="T84" fmla="*/ 2147483647 w 98"/>
              <a:gd name="T85" fmla="*/ 2147483647 h 63"/>
              <a:gd name="T86" fmla="*/ 2147483647 w 98"/>
              <a:gd name="T87" fmla="*/ 2147483647 h 63"/>
              <a:gd name="T88" fmla="*/ 2147483647 w 98"/>
              <a:gd name="T89" fmla="*/ 2147483647 h 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8" h="63">
                <a:moveTo>
                  <a:pt x="80" y="34"/>
                </a:moveTo>
                <a:lnTo>
                  <a:pt x="82" y="31"/>
                </a:lnTo>
                <a:lnTo>
                  <a:pt x="84" y="29"/>
                </a:lnTo>
                <a:lnTo>
                  <a:pt x="85" y="28"/>
                </a:lnTo>
                <a:lnTo>
                  <a:pt x="85" y="24"/>
                </a:lnTo>
                <a:lnTo>
                  <a:pt x="81" y="20"/>
                </a:lnTo>
                <a:lnTo>
                  <a:pt x="76" y="16"/>
                </a:lnTo>
                <a:lnTo>
                  <a:pt x="71" y="14"/>
                </a:lnTo>
                <a:lnTo>
                  <a:pt x="66" y="10"/>
                </a:lnTo>
                <a:lnTo>
                  <a:pt x="75" y="10"/>
                </a:lnTo>
                <a:lnTo>
                  <a:pt x="82" y="14"/>
                </a:lnTo>
                <a:lnTo>
                  <a:pt x="89" y="20"/>
                </a:lnTo>
                <a:lnTo>
                  <a:pt x="95" y="27"/>
                </a:lnTo>
                <a:lnTo>
                  <a:pt x="96" y="30"/>
                </a:lnTo>
                <a:lnTo>
                  <a:pt x="97" y="34"/>
                </a:lnTo>
                <a:lnTo>
                  <a:pt x="98" y="37"/>
                </a:lnTo>
                <a:lnTo>
                  <a:pt x="98" y="42"/>
                </a:lnTo>
                <a:lnTo>
                  <a:pt x="90" y="42"/>
                </a:lnTo>
                <a:lnTo>
                  <a:pt x="84" y="44"/>
                </a:lnTo>
                <a:lnTo>
                  <a:pt x="80" y="50"/>
                </a:lnTo>
                <a:lnTo>
                  <a:pt x="76" y="54"/>
                </a:lnTo>
                <a:lnTo>
                  <a:pt x="72" y="60"/>
                </a:lnTo>
                <a:lnTo>
                  <a:pt x="67" y="63"/>
                </a:lnTo>
                <a:lnTo>
                  <a:pt x="60" y="63"/>
                </a:lnTo>
                <a:lnTo>
                  <a:pt x="52" y="58"/>
                </a:lnTo>
                <a:lnTo>
                  <a:pt x="44" y="52"/>
                </a:lnTo>
                <a:lnTo>
                  <a:pt x="36" y="48"/>
                </a:lnTo>
                <a:lnTo>
                  <a:pt x="27" y="41"/>
                </a:lnTo>
                <a:lnTo>
                  <a:pt x="20" y="35"/>
                </a:lnTo>
                <a:lnTo>
                  <a:pt x="12" y="28"/>
                </a:lnTo>
                <a:lnTo>
                  <a:pt x="6" y="21"/>
                </a:lnTo>
                <a:lnTo>
                  <a:pt x="3" y="13"/>
                </a:lnTo>
                <a:lnTo>
                  <a:pt x="0" y="4"/>
                </a:lnTo>
                <a:lnTo>
                  <a:pt x="6" y="1"/>
                </a:lnTo>
                <a:lnTo>
                  <a:pt x="13" y="0"/>
                </a:lnTo>
                <a:lnTo>
                  <a:pt x="19" y="0"/>
                </a:lnTo>
                <a:lnTo>
                  <a:pt x="26" y="1"/>
                </a:lnTo>
                <a:lnTo>
                  <a:pt x="31" y="4"/>
                </a:lnTo>
                <a:lnTo>
                  <a:pt x="37" y="6"/>
                </a:lnTo>
                <a:lnTo>
                  <a:pt x="43" y="8"/>
                </a:lnTo>
                <a:lnTo>
                  <a:pt x="49" y="11"/>
                </a:lnTo>
                <a:lnTo>
                  <a:pt x="56" y="18"/>
                </a:lnTo>
                <a:lnTo>
                  <a:pt x="62" y="24"/>
                </a:lnTo>
                <a:lnTo>
                  <a:pt x="71" y="30"/>
                </a:lnTo>
                <a:lnTo>
                  <a:pt x="80" y="34"/>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2" name="Freeform 84">
            <a:extLst>
              <a:ext uri="{FF2B5EF4-FFF2-40B4-BE49-F238E27FC236}">
                <a16:creationId xmlns:a16="http://schemas.microsoft.com/office/drawing/2014/main" id="{6B80C9A5-0B75-4906-B895-C94D33261178}"/>
              </a:ext>
            </a:extLst>
          </p:cNvPr>
          <p:cNvSpPr>
            <a:spLocks/>
          </p:cNvSpPr>
          <p:nvPr/>
        </p:nvSpPr>
        <p:spPr bwMode="auto">
          <a:xfrm>
            <a:off x="7861300" y="2073275"/>
            <a:ext cx="73025" cy="57150"/>
          </a:xfrm>
          <a:custGeom>
            <a:avLst/>
            <a:gdLst>
              <a:gd name="T0" fmla="*/ 2147483647 w 94"/>
              <a:gd name="T1" fmla="*/ 2147483647 h 74"/>
              <a:gd name="T2" fmla="*/ 2147483647 w 94"/>
              <a:gd name="T3" fmla="*/ 2147483647 h 74"/>
              <a:gd name="T4" fmla="*/ 2147483647 w 94"/>
              <a:gd name="T5" fmla="*/ 2147483647 h 74"/>
              <a:gd name="T6" fmla="*/ 2147483647 w 94"/>
              <a:gd name="T7" fmla="*/ 2147483647 h 74"/>
              <a:gd name="T8" fmla="*/ 2147483647 w 94"/>
              <a:gd name="T9" fmla="*/ 2147483647 h 74"/>
              <a:gd name="T10" fmla="*/ 2147483647 w 94"/>
              <a:gd name="T11" fmla="*/ 2147483647 h 74"/>
              <a:gd name="T12" fmla="*/ 2147483647 w 94"/>
              <a:gd name="T13" fmla="*/ 2147483647 h 74"/>
              <a:gd name="T14" fmla="*/ 2147483647 w 94"/>
              <a:gd name="T15" fmla="*/ 2147483647 h 74"/>
              <a:gd name="T16" fmla="*/ 2147483647 w 94"/>
              <a:gd name="T17" fmla="*/ 2147483647 h 74"/>
              <a:gd name="T18" fmla="*/ 2147483647 w 94"/>
              <a:gd name="T19" fmla="*/ 2147483647 h 74"/>
              <a:gd name="T20" fmla="*/ 2147483647 w 94"/>
              <a:gd name="T21" fmla="*/ 2147483647 h 74"/>
              <a:gd name="T22" fmla="*/ 2147483647 w 94"/>
              <a:gd name="T23" fmla="*/ 2147483647 h 74"/>
              <a:gd name="T24" fmla="*/ 2147483647 w 94"/>
              <a:gd name="T25" fmla="*/ 2147483647 h 74"/>
              <a:gd name="T26" fmla="*/ 2147483647 w 94"/>
              <a:gd name="T27" fmla="*/ 2147483647 h 74"/>
              <a:gd name="T28" fmla="*/ 2147483647 w 94"/>
              <a:gd name="T29" fmla="*/ 2147483647 h 74"/>
              <a:gd name="T30" fmla="*/ 2147483647 w 94"/>
              <a:gd name="T31" fmla="*/ 2147483647 h 74"/>
              <a:gd name="T32" fmla="*/ 2147483647 w 94"/>
              <a:gd name="T33" fmla="*/ 2147483647 h 74"/>
              <a:gd name="T34" fmla="*/ 2147483647 w 94"/>
              <a:gd name="T35" fmla="*/ 2147483647 h 74"/>
              <a:gd name="T36" fmla="*/ 0 w 94"/>
              <a:gd name="T37" fmla="*/ 2147483647 h 74"/>
              <a:gd name="T38" fmla="*/ 2147483647 w 94"/>
              <a:gd name="T39" fmla="*/ 2147483647 h 74"/>
              <a:gd name="T40" fmla="*/ 2147483647 w 94"/>
              <a:gd name="T41" fmla="*/ 2147483647 h 74"/>
              <a:gd name="T42" fmla="*/ 2147483647 w 94"/>
              <a:gd name="T43" fmla="*/ 2147483647 h 74"/>
              <a:gd name="T44" fmla="*/ 2147483647 w 94"/>
              <a:gd name="T45" fmla="*/ 0 h 74"/>
              <a:gd name="T46" fmla="*/ 2147483647 w 94"/>
              <a:gd name="T47" fmla="*/ 0 h 74"/>
              <a:gd name="T48" fmla="*/ 2147483647 w 94"/>
              <a:gd name="T49" fmla="*/ 2147483647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94" h="74">
                <a:moveTo>
                  <a:pt x="34" y="16"/>
                </a:moveTo>
                <a:lnTo>
                  <a:pt x="38" y="24"/>
                </a:lnTo>
                <a:lnTo>
                  <a:pt x="45" y="32"/>
                </a:lnTo>
                <a:lnTo>
                  <a:pt x="52" y="41"/>
                </a:lnTo>
                <a:lnTo>
                  <a:pt x="59" y="47"/>
                </a:lnTo>
                <a:lnTo>
                  <a:pt x="67" y="54"/>
                </a:lnTo>
                <a:lnTo>
                  <a:pt x="76" y="60"/>
                </a:lnTo>
                <a:lnTo>
                  <a:pt x="84" y="66"/>
                </a:lnTo>
                <a:lnTo>
                  <a:pt x="94" y="69"/>
                </a:lnTo>
                <a:lnTo>
                  <a:pt x="82" y="72"/>
                </a:lnTo>
                <a:lnTo>
                  <a:pt x="71" y="74"/>
                </a:lnTo>
                <a:lnTo>
                  <a:pt x="58" y="74"/>
                </a:lnTo>
                <a:lnTo>
                  <a:pt x="46" y="74"/>
                </a:lnTo>
                <a:lnTo>
                  <a:pt x="34" y="72"/>
                </a:lnTo>
                <a:lnTo>
                  <a:pt x="23" y="68"/>
                </a:lnTo>
                <a:lnTo>
                  <a:pt x="13" y="62"/>
                </a:lnTo>
                <a:lnTo>
                  <a:pt x="4" y="56"/>
                </a:lnTo>
                <a:lnTo>
                  <a:pt x="1" y="47"/>
                </a:lnTo>
                <a:lnTo>
                  <a:pt x="0" y="37"/>
                </a:lnTo>
                <a:lnTo>
                  <a:pt x="1" y="28"/>
                </a:lnTo>
                <a:lnTo>
                  <a:pt x="4" y="20"/>
                </a:lnTo>
                <a:lnTo>
                  <a:pt x="11" y="8"/>
                </a:lnTo>
                <a:lnTo>
                  <a:pt x="22" y="0"/>
                </a:lnTo>
                <a:lnTo>
                  <a:pt x="30" y="0"/>
                </a:lnTo>
                <a:lnTo>
                  <a:pt x="34" y="16"/>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3" name="Freeform 85">
            <a:extLst>
              <a:ext uri="{FF2B5EF4-FFF2-40B4-BE49-F238E27FC236}">
                <a16:creationId xmlns:a16="http://schemas.microsoft.com/office/drawing/2014/main" id="{2A67B498-C88A-46CE-A5E5-8A8DCA25BE9A}"/>
              </a:ext>
            </a:extLst>
          </p:cNvPr>
          <p:cNvSpPr>
            <a:spLocks/>
          </p:cNvSpPr>
          <p:nvPr/>
        </p:nvSpPr>
        <p:spPr bwMode="auto">
          <a:xfrm>
            <a:off x="7980363" y="2070100"/>
            <a:ext cx="20637" cy="20638"/>
          </a:xfrm>
          <a:custGeom>
            <a:avLst/>
            <a:gdLst>
              <a:gd name="T0" fmla="*/ 2147483647 w 27"/>
              <a:gd name="T1" fmla="*/ 2147483647 h 24"/>
              <a:gd name="T2" fmla="*/ 2147483647 w 27"/>
              <a:gd name="T3" fmla="*/ 2147483647 h 24"/>
              <a:gd name="T4" fmla="*/ 2147483647 w 27"/>
              <a:gd name="T5" fmla="*/ 2147483647 h 24"/>
              <a:gd name="T6" fmla="*/ 2147483647 w 27"/>
              <a:gd name="T7" fmla="*/ 2147483647 h 24"/>
              <a:gd name="T8" fmla="*/ 0 w 27"/>
              <a:gd name="T9" fmla="*/ 2147483647 h 24"/>
              <a:gd name="T10" fmla="*/ 2147483647 w 27"/>
              <a:gd name="T11" fmla="*/ 0 h 24"/>
              <a:gd name="T12" fmla="*/ 2147483647 w 27"/>
              <a:gd name="T13" fmla="*/ 0 h 24"/>
              <a:gd name="T14" fmla="*/ 2147483647 w 27"/>
              <a:gd name="T15" fmla="*/ 2147483647 h 24"/>
              <a:gd name="T16" fmla="*/ 2147483647 w 27"/>
              <a:gd name="T17" fmla="*/ 2147483647 h 24"/>
              <a:gd name="T18" fmla="*/ 2147483647 w 27"/>
              <a:gd name="T19" fmla="*/ 2147483647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 h="24">
                <a:moveTo>
                  <a:pt x="27" y="13"/>
                </a:moveTo>
                <a:lnTo>
                  <a:pt x="14" y="24"/>
                </a:lnTo>
                <a:lnTo>
                  <a:pt x="9" y="19"/>
                </a:lnTo>
                <a:lnTo>
                  <a:pt x="4" y="13"/>
                </a:lnTo>
                <a:lnTo>
                  <a:pt x="0" y="7"/>
                </a:lnTo>
                <a:lnTo>
                  <a:pt x="1" y="0"/>
                </a:lnTo>
                <a:lnTo>
                  <a:pt x="9" y="0"/>
                </a:lnTo>
                <a:lnTo>
                  <a:pt x="16" y="2"/>
                </a:lnTo>
                <a:lnTo>
                  <a:pt x="22" y="7"/>
                </a:lnTo>
                <a:lnTo>
                  <a:pt x="27" y="13"/>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4" name="Freeform 86">
            <a:extLst>
              <a:ext uri="{FF2B5EF4-FFF2-40B4-BE49-F238E27FC236}">
                <a16:creationId xmlns:a16="http://schemas.microsoft.com/office/drawing/2014/main" id="{612C21EF-ADBB-4A79-9A58-9722C31B2988}"/>
              </a:ext>
            </a:extLst>
          </p:cNvPr>
          <p:cNvSpPr>
            <a:spLocks/>
          </p:cNvSpPr>
          <p:nvPr/>
        </p:nvSpPr>
        <p:spPr bwMode="auto">
          <a:xfrm>
            <a:off x="8072438" y="2076450"/>
            <a:ext cx="50800" cy="50800"/>
          </a:xfrm>
          <a:custGeom>
            <a:avLst/>
            <a:gdLst>
              <a:gd name="T0" fmla="*/ 2147483647 w 63"/>
              <a:gd name="T1" fmla="*/ 2147483647 h 64"/>
              <a:gd name="T2" fmla="*/ 2147483647 w 63"/>
              <a:gd name="T3" fmla="*/ 2147483647 h 64"/>
              <a:gd name="T4" fmla="*/ 2147483647 w 63"/>
              <a:gd name="T5" fmla="*/ 2147483647 h 64"/>
              <a:gd name="T6" fmla="*/ 2147483647 w 63"/>
              <a:gd name="T7" fmla="*/ 2147483647 h 64"/>
              <a:gd name="T8" fmla="*/ 2147483647 w 63"/>
              <a:gd name="T9" fmla="*/ 2147483647 h 64"/>
              <a:gd name="T10" fmla="*/ 2147483647 w 63"/>
              <a:gd name="T11" fmla="*/ 2147483647 h 64"/>
              <a:gd name="T12" fmla="*/ 2147483647 w 63"/>
              <a:gd name="T13" fmla="*/ 2147483647 h 64"/>
              <a:gd name="T14" fmla="*/ 2147483647 w 63"/>
              <a:gd name="T15" fmla="*/ 2147483647 h 64"/>
              <a:gd name="T16" fmla="*/ 2147483647 w 63"/>
              <a:gd name="T17" fmla="*/ 2147483647 h 64"/>
              <a:gd name="T18" fmla="*/ 2147483647 w 63"/>
              <a:gd name="T19" fmla="*/ 2147483647 h 64"/>
              <a:gd name="T20" fmla="*/ 2147483647 w 63"/>
              <a:gd name="T21" fmla="*/ 2147483647 h 64"/>
              <a:gd name="T22" fmla="*/ 2147483647 w 63"/>
              <a:gd name="T23" fmla="*/ 2147483647 h 64"/>
              <a:gd name="T24" fmla="*/ 0 w 63"/>
              <a:gd name="T25" fmla="*/ 2147483647 h 64"/>
              <a:gd name="T26" fmla="*/ 2147483647 w 63"/>
              <a:gd name="T27" fmla="*/ 2147483647 h 64"/>
              <a:gd name="T28" fmla="*/ 2147483647 w 63"/>
              <a:gd name="T29" fmla="*/ 0 h 64"/>
              <a:gd name="T30" fmla="*/ 2147483647 w 63"/>
              <a:gd name="T31" fmla="*/ 0 h 64"/>
              <a:gd name="T32" fmla="*/ 2147483647 w 63"/>
              <a:gd name="T33" fmla="*/ 2147483647 h 64"/>
              <a:gd name="T34" fmla="*/ 2147483647 w 63"/>
              <a:gd name="T35" fmla="*/ 2147483647 h 64"/>
              <a:gd name="T36" fmla="*/ 2147483647 w 63"/>
              <a:gd name="T37" fmla="*/ 2147483647 h 64"/>
              <a:gd name="T38" fmla="*/ 2147483647 w 63"/>
              <a:gd name="T39" fmla="*/ 2147483647 h 64"/>
              <a:gd name="T40" fmla="*/ 2147483647 w 63"/>
              <a:gd name="T41" fmla="*/ 2147483647 h 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3" h="64">
                <a:moveTo>
                  <a:pt x="55" y="19"/>
                </a:moveTo>
                <a:lnTo>
                  <a:pt x="58" y="30"/>
                </a:lnTo>
                <a:lnTo>
                  <a:pt x="63" y="41"/>
                </a:lnTo>
                <a:lnTo>
                  <a:pt x="63" y="53"/>
                </a:lnTo>
                <a:lnTo>
                  <a:pt x="59" y="64"/>
                </a:lnTo>
                <a:lnTo>
                  <a:pt x="54" y="63"/>
                </a:lnTo>
                <a:lnTo>
                  <a:pt x="47" y="62"/>
                </a:lnTo>
                <a:lnTo>
                  <a:pt x="40" y="61"/>
                </a:lnTo>
                <a:lnTo>
                  <a:pt x="33" y="63"/>
                </a:lnTo>
                <a:lnTo>
                  <a:pt x="31" y="46"/>
                </a:lnTo>
                <a:lnTo>
                  <a:pt x="23" y="31"/>
                </a:lnTo>
                <a:lnTo>
                  <a:pt x="12" y="16"/>
                </a:lnTo>
                <a:lnTo>
                  <a:pt x="0" y="3"/>
                </a:lnTo>
                <a:lnTo>
                  <a:pt x="6" y="1"/>
                </a:lnTo>
                <a:lnTo>
                  <a:pt x="15" y="0"/>
                </a:lnTo>
                <a:lnTo>
                  <a:pt x="21" y="0"/>
                </a:lnTo>
                <a:lnTo>
                  <a:pt x="30" y="1"/>
                </a:lnTo>
                <a:lnTo>
                  <a:pt x="36" y="4"/>
                </a:lnTo>
                <a:lnTo>
                  <a:pt x="43" y="8"/>
                </a:lnTo>
                <a:lnTo>
                  <a:pt x="49" y="14"/>
                </a:lnTo>
                <a:lnTo>
                  <a:pt x="55" y="19"/>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5" name="Freeform 87">
            <a:extLst>
              <a:ext uri="{FF2B5EF4-FFF2-40B4-BE49-F238E27FC236}">
                <a16:creationId xmlns:a16="http://schemas.microsoft.com/office/drawing/2014/main" id="{1A9CA450-1DB0-4CA6-8A44-82CF2ECA0EB5}"/>
              </a:ext>
            </a:extLst>
          </p:cNvPr>
          <p:cNvSpPr>
            <a:spLocks/>
          </p:cNvSpPr>
          <p:nvPr/>
        </p:nvSpPr>
        <p:spPr bwMode="auto">
          <a:xfrm>
            <a:off x="8512175" y="2073275"/>
            <a:ext cx="120650" cy="66675"/>
          </a:xfrm>
          <a:custGeom>
            <a:avLst/>
            <a:gdLst>
              <a:gd name="T0" fmla="*/ 2147483647 w 152"/>
              <a:gd name="T1" fmla="*/ 2147483647 h 84"/>
              <a:gd name="T2" fmla="*/ 2147483647 w 152"/>
              <a:gd name="T3" fmla="*/ 2147483647 h 84"/>
              <a:gd name="T4" fmla="*/ 2147483647 w 152"/>
              <a:gd name="T5" fmla="*/ 2147483647 h 84"/>
              <a:gd name="T6" fmla="*/ 2147483647 w 152"/>
              <a:gd name="T7" fmla="*/ 2147483647 h 84"/>
              <a:gd name="T8" fmla="*/ 2147483647 w 152"/>
              <a:gd name="T9" fmla="*/ 2147483647 h 84"/>
              <a:gd name="T10" fmla="*/ 2147483647 w 152"/>
              <a:gd name="T11" fmla="*/ 2147483647 h 84"/>
              <a:gd name="T12" fmla="*/ 2147483647 w 152"/>
              <a:gd name="T13" fmla="*/ 2147483647 h 84"/>
              <a:gd name="T14" fmla="*/ 2147483647 w 152"/>
              <a:gd name="T15" fmla="*/ 2147483647 h 84"/>
              <a:gd name="T16" fmla="*/ 2147483647 w 152"/>
              <a:gd name="T17" fmla="*/ 2147483647 h 84"/>
              <a:gd name="T18" fmla="*/ 2147483647 w 152"/>
              <a:gd name="T19" fmla="*/ 2147483647 h 84"/>
              <a:gd name="T20" fmla="*/ 2147483647 w 152"/>
              <a:gd name="T21" fmla="*/ 2147483647 h 84"/>
              <a:gd name="T22" fmla="*/ 2147483647 w 152"/>
              <a:gd name="T23" fmla="*/ 2147483647 h 84"/>
              <a:gd name="T24" fmla="*/ 2147483647 w 152"/>
              <a:gd name="T25" fmla="*/ 2147483647 h 84"/>
              <a:gd name="T26" fmla="*/ 0 w 152"/>
              <a:gd name="T27" fmla="*/ 2147483647 h 84"/>
              <a:gd name="T28" fmla="*/ 2147483647 w 152"/>
              <a:gd name="T29" fmla="*/ 2147483647 h 84"/>
              <a:gd name="T30" fmla="*/ 2147483647 w 152"/>
              <a:gd name="T31" fmla="*/ 2147483647 h 84"/>
              <a:gd name="T32" fmla="*/ 2147483647 w 152"/>
              <a:gd name="T33" fmla="*/ 2147483647 h 84"/>
              <a:gd name="T34" fmla="*/ 2147483647 w 152"/>
              <a:gd name="T35" fmla="*/ 2147483647 h 84"/>
              <a:gd name="T36" fmla="*/ 2147483647 w 152"/>
              <a:gd name="T37" fmla="*/ 2147483647 h 84"/>
              <a:gd name="T38" fmla="*/ 2147483647 w 152"/>
              <a:gd name="T39" fmla="*/ 2147483647 h 84"/>
              <a:gd name="T40" fmla="*/ 2147483647 w 152"/>
              <a:gd name="T41" fmla="*/ 2147483647 h 84"/>
              <a:gd name="T42" fmla="*/ 2147483647 w 152"/>
              <a:gd name="T43" fmla="*/ 0 h 84"/>
              <a:gd name="T44" fmla="*/ 2147483647 w 152"/>
              <a:gd name="T45" fmla="*/ 2147483647 h 84"/>
              <a:gd name="T46" fmla="*/ 2147483647 w 152"/>
              <a:gd name="T47" fmla="*/ 2147483647 h 84"/>
              <a:gd name="T48" fmla="*/ 2147483647 w 152"/>
              <a:gd name="T49" fmla="*/ 2147483647 h 84"/>
              <a:gd name="T50" fmla="*/ 2147483647 w 152"/>
              <a:gd name="T51" fmla="*/ 2147483647 h 8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2" h="84">
                <a:moveTo>
                  <a:pt x="151" y="18"/>
                </a:moveTo>
                <a:lnTo>
                  <a:pt x="152" y="29"/>
                </a:lnTo>
                <a:lnTo>
                  <a:pt x="151" y="41"/>
                </a:lnTo>
                <a:lnTo>
                  <a:pt x="146" y="50"/>
                </a:lnTo>
                <a:lnTo>
                  <a:pt x="139" y="57"/>
                </a:lnTo>
                <a:lnTo>
                  <a:pt x="125" y="68"/>
                </a:lnTo>
                <a:lnTo>
                  <a:pt x="109" y="76"/>
                </a:lnTo>
                <a:lnTo>
                  <a:pt x="92" y="81"/>
                </a:lnTo>
                <a:lnTo>
                  <a:pt x="74" y="84"/>
                </a:lnTo>
                <a:lnTo>
                  <a:pt x="56" y="84"/>
                </a:lnTo>
                <a:lnTo>
                  <a:pt x="38" y="82"/>
                </a:lnTo>
                <a:lnTo>
                  <a:pt x="19" y="79"/>
                </a:lnTo>
                <a:lnTo>
                  <a:pt x="3" y="74"/>
                </a:lnTo>
                <a:lnTo>
                  <a:pt x="0" y="68"/>
                </a:lnTo>
                <a:lnTo>
                  <a:pt x="15" y="58"/>
                </a:lnTo>
                <a:lnTo>
                  <a:pt x="30" y="49"/>
                </a:lnTo>
                <a:lnTo>
                  <a:pt x="43" y="40"/>
                </a:lnTo>
                <a:lnTo>
                  <a:pt x="60" y="30"/>
                </a:lnTo>
                <a:lnTo>
                  <a:pt x="74" y="22"/>
                </a:lnTo>
                <a:lnTo>
                  <a:pt x="89" y="14"/>
                </a:lnTo>
                <a:lnTo>
                  <a:pt x="106" y="7"/>
                </a:lnTo>
                <a:lnTo>
                  <a:pt x="122" y="0"/>
                </a:lnTo>
                <a:lnTo>
                  <a:pt x="131" y="3"/>
                </a:lnTo>
                <a:lnTo>
                  <a:pt x="139" y="6"/>
                </a:lnTo>
                <a:lnTo>
                  <a:pt x="146" y="11"/>
                </a:lnTo>
                <a:lnTo>
                  <a:pt x="151" y="18"/>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6" name="Freeform 88">
            <a:extLst>
              <a:ext uri="{FF2B5EF4-FFF2-40B4-BE49-F238E27FC236}">
                <a16:creationId xmlns:a16="http://schemas.microsoft.com/office/drawing/2014/main" id="{55F81B76-3092-4FF5-921B-E8EC0CC8AEF2}"/>
              </a:ext>
            </a:extLst>
          </p:cNvPr>
          <p:cNvSpPr>
            <a:spLocks/>
          </p:cNvSpPr>
          <p:nvPr/>
        </p:nvSpPr>
        <p:spPr bwMode="auto">
          <a:xfrm>
            <a:off x="8477250" y="2076450"/>
            <a:ext cx="47625" cy="49213"/>
          </a:xfrm>
          <a:custGeom>
            <a:avLst/>
            <a:gdLst>
              <a:gd name="T0" fmla="*/ 2147483647 w 60"/>
              <a:gd name="T1" fmla="*/ 2147483647 h 62"/>
              <a:gd name="T2" fmla="*/ 2147483647 w 60"/>
              <a:gd name="T3" fmla="*/ 2147483647 h 62"/>
              <a:gd name="T4" fmla="*/ 2147483647 w 60"/>
              <a:gd name="T5" fmla="*/ 2147483647 h 62"/>
              <a:gd name="T6" fmla="*/ 2147483647 w 60"/>
              <a:gd name="T7" fmla="*/ 2147483647 h 62"/>
              <a:gd name="T8" fmla="*/ 2147483647 w 60"/>
              <a:gd name="T9" fmla="*/ 2147483647 h 62"/>
              <a:gd name="T10" fmla="*/ 0 w 60"/>
              <a:gd name="T11" fmla="*/ 2147483647 h 62"/>
              <a:gd name="T12" fmla="*/ 2147483647 w 60"/>
              <a:gd name="T13" fmla="*/ 2147483647 h 62"/>
              <a:gd name="T14" fmla="*/ 2147483647 w 60"/>
              <a:gd name="T15" fmla="*/ 2147483647 h 62"/>
              <a:gd name="T16" fmla="*/ 2147483647 w 60"/>
              <a:gd name="T17" fmla="*/ 2147483647 h 62"/>
              <a:gd name="T18" fmla="*/ 2147483647 w 60"/>
              <a:gd name="T19" fmla="*/ 2147483647 h 62"/>
              <a:gd name="T20" fmla="*/ 2147483647 w 60"/>
              <a:gd name="T21" fmla="*/ 2147483647 h 62"/>
              <a:gd name="T22" fmla="*/ 2147483647 w 60"/>
              <a:gd name="T23" fmla="*/ 2147483647 h 62"/>
              <a:gd name="T24" fmla="*/ 2147483647 w 60"/>
              <a:gd name="T25" fmla="*/ 2147483647 h 62"/>
              <a:gd name="T26" fmla="*/ 2147483647 w 60"/>
              <a:gd name="T27" fmla="*/ 0 h 62"/>
              <a:gd name="T28" fmla="*/ 2147483647 w 60"/>
              <a:gd name="T29" fmla="*/ 2147483647 h 62"/>
              <a:gd name="T30" fmla="*/ 2147483647 w 60"/>
              <a:gd name="T31" fmla="*/ 2147483647 h 62"/>
              <a:gd name="T32" fmla="*/ 2147483647 w 60"/>
              <a:gd name="T33" fmla="*/ 2147483647 h 62"/>
              <a:gd name="T34" fmla="*/ 2147483647 w 60"/>
              <a:gd name="T35" fmla="*/ 2147483647 h 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0" h="62">
                <a:moveTo>
                  <a:pt x="60" y="22"/>
                </a:moveTo>
                <a:lnTo>
                  <a:pt x="52" y="32"/>
                </a:lnTo>
                <a:lnTo>
                  <a:pt x="41" y="41"/>
                </a:lnTo>
                <a:lnTo>
                  <a:pt x="31" y="51"/>
                </a:lnTo>
                <a:lnTo>
                  <a:pt x="26" y="62"/>
                </a:lnTo>
                <a:lnTo>
                  <a:pt x="0" y="61"/>
                </a:lnTo>
                <a:lnTo>
                  <a:pt x="8" y="55"/>
                </a:lnTo>
                <a:lnTo>
                  <a:pt x="15" y="48"/>
                </a:lnTo>
                <a:lnTo>
                  <a:pt x="22" y="41"/>
                </a:lnTo>
                <a:lnTo>
                  <a:pt x="27" y="33"/>
                </a:lnTo>
                <a:lnTo>
                  <a:pt x="32" y="26"/>
                </a:lnTo>
                <a:lnTo>
                  <a:pt x="35" y="17"/>
                </a:lnTo>
                <a:lnTo>
                  <a:pt x="39" y="9"/>
                </a:lnTo>
                <a:lnTo>
                  <a:pt x="41" y="0"/>
                </a:lnTo>
                <a:lnTo>
                  <a:pt x="48" y="3"/>
                </a:lnTo>
                <a:lnTo>
                  <a:pt x="53" y="9"/>
                </a:lnTo>
                <a:lnTo>
                  <a:pt x="56" y="16"/>
                </a:lnTo>
                <a:lnTo>
                  <a:pt x="60" y="22"/>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7" name="Freeform 89">
            <a:extLst>
              <a:ext uri="{FF2B5EF4-FFF2-40B4-BE49-F238E27FC236}">
                <a16:creationId xmlns:a16="http://schemas.microsoft.com/office/drawing/2014/main" id="{76CB35DE-E190-4BAD-8E65-C11CC3DBB637}"/>
              </a:ext>
            </a:extLst>
          </p:cNvPr>
          <p:cNvSpPr>
            <a:spLocks/>
          </p:cNvSpPr>
          <p:nvPr/>
        </p:nvSpPr>
        <p:spPr bwMode="auto">
          <a:xfrm>
            <a:off x="7529513" y="2084388"/>
            <a:ext cx="263525" cy="74612"/>
          </a:xfrm>
          <a:custGeom>
            <a:avLst/>
            <a:gdLst>
              <a:gd name="T0" fmla="*/ 2147483647 w 332"/>
              <a:gd name="T1" fmla="*/ 2147483647 h 94"/>
              <a:gd name="T2" fmla="*/ 2147483647 w 332"/>
              <a:gd name="T3" fmla="*/ 2147483647 h 94"/>
              <a:gd name="T4" fmla="*/ 2147483647 w 332"/>
              <a:gd name="T5" fmla="*/ 2147483647 h 94"/>
              <a:gd name="T6" fmla="*/ 2147483647 w 332"/>
              <a:gd name="T7" fmla="*/ 2147483647 h 94"/>
              <a:gd name="T8" fmla="*/ 2147483647 w 332"/>
              <a:gd name="T9" fmla="*/ 2147483647 h 94"/>
              <a:gd name="T10" fmla="*/ 2147483647 w 332"/>
              <a:gd name="T11" fmla="*/ 2147483647 h 94"/>
              <a:gd name="T12" fmla="*/ 2147483647 w 332"/>
              <a:gd name="T13" fmla="*/ 2147483647 h 94"/>
              <a:gd name="T14" fmla="*/ 2147483647 w 332"/>
              <a:gd name="T15" fmla="*/ 2147483647 h 94"/>
              <a:gd name="T16" fmla="*/ 2147483647 w 332"/>
              <a:gd name="T17" fmla="*/ 2147483647 h 94"/>
              <a:gd name="T18" fmla="*/ 2147483647 w 332"/>
              <a:gd name="T19" fmla="*/ 2147483647 h 94"/>
              <a:gd name="T20" fmla="*/ 2147483647 w 332"/>
              <a:gd name="T21" fmla="*/ 2147483647 h 94"/>
              <a:gd name="T22" fmla="*/ 2147483647 w 332"/>
              <a:gd name="T23" fmla="*/ 2147483647 h 94"/>
              <a:gd name="T24" fmla="*/ 2147483647 w 332"/>
              <a:gd name="T25" fmla="*/ 2147483647 h 94"/>
              <a:gd name="T26" fmla="*/ 0 w 332"/>
              <a:gd name="T27" fmla="*/ 2147483647 h 94"/>
              <a:gd name="T28" fmla="*/ 0 w 332"/>
              <a:gd name="T29" fmla="*/ 0 h 94"/>
              <a:gd name="T30" fmla="*/ 2147483647 w 332"/>
              <a:gd name="T31" fmla="*/ 2147483647 h 94"/>
              <a:gd name="T32" fmla="*/ 2147483647 w 332"/>
              <a:gd name="T33" fmla="*/ 2147483647 h 94"/>
              <a:gd name="T34" fmla="*/ 2147483647 w 332"/>
              <a:gd name="T35" fmla="*/ 2147483647 h 94"/>
              <a:gd name="T36" fmla="*/ 2147483647 w 332"/>
              <a:gd name="T37" fmla="*/ 2147483647 h 94"/>
              <a:gd name="T38" fmla="*/ 2147483647 w 332"/>
              <a:gd name="T39" fmla="*/ 2147483647 h 94"/>
              <a:gd name="T40" fmla="*/ 2147483647 w 332"/>
              <a:gd name="T41" fmla="*/ 2147483647 h 94"/>
              <a:gd name="T42" fmla="*/ 2147483647 w 332"/>
              <a:gd name="T43" fmla="*/ 2147483647 h 94"/>
              <a:gd name="T44" fmla="*/ 2147483647 w 332"/>
              <a:gd name="T45" fmla="*/ 2147483647 h 94"/>
              <a:gd name="T46" fmla="*/ 2147483647 w 332"/>
              <a:gd name="T47" fmla="*/ 2147483647 h 94"/>
              <a:gd name="T48" fmla="*/ 2147483647 w 332"/>
              <a:gd name="T49" fmla="*/ 2147483647 h 94"/>
              <a:gd name="T50" fmla="*/ 2147483647 w 332"/>
              <a:gd name="T51" fmla="*/ 2147483647 h 94"/>
              <a:gd name="T52" fmla="*/ 2147483647 w 332"/>
              <a:gd name="T53" fmla="*/ 2147483647 h 94"/>
              <a:gd name="T54" fmla="*/ 2147483647 w 332"/>
              <a:gd name="T55" fmla="*/ 2147483647 h 94"/>
              <a:gd name="T56" fmla="*/ 2147483647 w 332"/>
              <a:gd name="T57" fmla="*/ 2147483647 h 94"/>
              <a:gd name="T58" fmla="*/ 2147483647 w 332"/>
              <a:gd name="T59" fmla="*/ 2147483647 h 94"/>
              <a:gd name="T60" fmla="*/ 2147483647 w 332"/>
              <a:gd name="T61" fmla="*/ 2147483647 h 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32" h="94">
                <a:moveTo>
                  <a:pt x="269" y="5"/>
                </a:moveTo>
                <a:lnTo>
                  <a:pt x="263" y="10"/>
                </a:lnTo>
                <a:lnTo>
                  <a:pt x="257" y="15"/>
                </a:lnTo>
                <a:lnTo>
                  <a:pt x="254" y="21"/>
                </a:lnTo>
                <a:lnTo>
                  <a:pt x="251" y="28"/>
                </a:lnTo>
                <a:lnTo>
                  <a:pt x="254" y="37"/>
                </a:lnTo>
                <a:lnTo>
                  <a:pt x="257" y="46"/>
                </a:lnTo>
                <a:lnTo>
                  <a:pt x="264" y="54"/>
                </a:lnTo>
                <a:lnTo>
                  <a:pt x="272" y="62"/>
                </a:lnTo>
                <a:lnTo>
                  <a:pt x="284" y="70"/>
                </a:lnTo>
                <a:lnTo>
                  <a:pt x="298" y="78"/>
                </a:lnTo>
                <a:lnTo>
                  <a:pt x="314" y="86"/>
                </a:lnTo>
                <a:lnTo>
                  <a:pt x="332" y="94"/>
                </a:lnTo>
                <a:lnTo>
                  <a:pt x="0" y="93"/>
                </a:lnTo>
                <a:lnTo>
                  <a:pt x="0" y="0"/>
                </a:lnTo>
                <a:lnTo>
                  <a:pt x="15" y="5"/>
                </a:lnTo>
                <a:lnTo>
                  <a:pt x="31" y="9"/>
                </a:lnTo>
                <a:lnTo>
                  <a:pt x="48" y="13"/>
                </a:lnTo>
                <a:lnTo>
                  <a:pt x="64" y="15"/>
                </a:lnTo>
                <a:lnTo>
                  <a:pt x="81" y="17"/>
                </a:lnTo>
                <a:lnTo>
                  <a:pt x="98" y="20"/>
                </a:lnTo>
                <a:lnTo>
                  <a:pt x="116" y="20"/>
                </a:lnTo>
                <a:lnTo>
                  <a:pt x="133" y="21"/>
                </a:lnTo>
                <a:lnTo>
                  <a:pt x="150" y="21"/>
                </a:lnTo>
                <a:lnTo>
                  <a:pt x="167" y="20"/>
                </a:lnTo>
                <a:lnTo>
                  <a:pt x="185" y="18"/>
                </a:lnTo>
                <a:lnTo>
                  <a:pt x="202" y="16"/>
                </a:lnTo>
                <a:lnTo>
                  <a:pt x="219" y="14"/>
                </a:lnTo>
                <a:lnTo>
                  <a:pt x="236" y="12"/>
                </a:lnTo>
                <a:lnTo>
                  <a:pt x="253" y="8"/>
                </a:lnTo>
                <a:lnTo>
                  <a:pt x="269" y="5"/>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8" name="Freeform 90">
            <a:extLst>
              <a:ext uri="{FF2B5EF4-FFF2-40B4-BE49-F238E27FC236}">
                <a16:creationId xmlns:a16="http://schemas.microsoft.com/office/drawing/2014/main" id="{EB7E8ABB-4978-43EC-8822-35C4022A427E}"/>
              </a:ext>
            </a:extLst>
          </p:cNvPr>
          <p:cNvSpPr>
            <a:spLocks/>
          </p:cNvSpPr>
          <p:nvPr/>
        </p:nvSpPr>
        <p:spPr bwMode="auto">
          <a:xfrm>
            <a:off x="7999413" y="2085975"/>
            <a:ext cx="84137" cy="57150"/>
          </a:xfrm>
          <a:custGeom>
            <a:avLst/>
            <a:gdLst>
              <a:gd name="T0" fmla="*/ 2147483647 w 106"/>
              <a:gd name="T1" fmla="*/ 2147483647 h 72"/>
              <a:gd name="T2" fmla="*/ 2147483647 w 106"/>
              <a:gd name="T3" fmla="*/ 2147483647 h 72"/>
              <a:gd name="T4" fmla="*/ 2147483647 w 106"/>
              <a:gd name="T5" fmla="*/ 2147483647 h 72"/>
              <a:gd name="T6" fmla="*/ 2147483647 w 106"/>
              <a:gd name="T7" fmla="*/ 2147483647 h 72"/>
              <a:gd name="T8" fmla="*/ 2147483647 w 106"/>
              <a:gd name="T9" fmla="*/ 2147483647 h 72"/>
              <a:gd name="T10" fmla="*/ 2147483647 w 106"/>
              <a:gd name="T11" fmla="*/ 2147483647 h 72"/>
              <a:gd name="T12" fmla="*/ 2147483647 w 106"/>
              <a:gd name="T13" fmla="*/ 2147483647 h 72"/>
              <a:gd name="T14" fmla="*/ 2147483647 w 106"/>
              <a:gd name="T15" fmla="*/ 2147483647 h 72"/>
              <a:gd name="T16" fmla="*/ 2147483647 w 106"/>
              <a:gd name="T17" fmla="*/ 2147483647 h 72"/>
              <a:gd name="T18" fmla="*/ 2147483647 w 106"/>
              <a:gd name="T19" fmla="*/ 2147483647 h 72"/>
              <a:gd name="T20" fmla="*/ 2147483647 w 106"/>
              <a:gd name="T21" fmla="*/ 2147483647 h 72"/>
              <a:gd name="T22" fmla="*/ 2147483647 w 106"/>
              <a:gd name="T23" fmla="*/ 2147483647 h 72"/>
              <a:gd name="T24" fmla="*/ 2147483647 w 106"/>
              <a:gd name="T25" fmla="*/ 2147483647 h 72"/>
              <a:gd name="T26" fmla="*/ 2147483647 w 106"/>
              <a:gd name="T27" fmla="*/ 2147483647 h 72"/>
              <a:gd name="T28" fmla="*/ 2147483647 w 106"/>
              <a:gd name="T29" fmla="*/ 2147483647 h 72"/>
              <a:gd name="T30" fmla="*/ 2147483647 w 106"/>
              <a:gd name="T31" fmla="*/ 2147483647 h 72"/>
              <a:gd name="T32" fmla="*/ 0 w 106"/>
              <a:gd name="T33" fmla="*/ 2147483647 h 72"/>
              <a:gd name="T34" fmla="*/ 0 w 106"/>
              <a:gd name="T35" fmla="*/ 2147483647 h 72"/>
              <a:gd name="T36" fmla="*/ 2147483647 w 106"/>
              <a:gd name="T37" fmla="*/ 2147483647 h 72"/>
              <a:gd name="T38" fmla="*/ 2147483647 w 106"/>
              <a:gd name="T39" fmla="*/ 2147483647 h 72"/>
              <a:gd name="T40" fmla="*/ 2147483647 w 106"/>
              <a:gd name="T41" fmla="*/ 2147483647 h 72"/>
              <a:gd name="T42" fmla="*/ 2147483647 w 106"/>
              <a:gd name="T43" fmla="*/ 2147483647 h 72"/>
              <a:gd name="T44" fmla="*/ 2147483647 w 106"/>
              <a:gd name="T45" fmla="*/ 2147483647 h 72"/>
              <a:gd name="T46" fmla="*/ 2147483647 w 106"/>
              <a:gd name="T47" fmla="*/ 0 h 72"/>
              <a:gd name="T48" fmla="*/ 2147483647 w 106"/>
              <a:gd name="T49" fmla="*/ 0 h 72"/>
              <a:gd name="T50" fmla="*/ 2147483647 w 106"/>
              <a:gd name="T51" fmla="*/ 2147483647 h 72"/>
              <a:gd name="T52" fmla="*/ 2147483647 w 106"/>
              <a:gd name="T53" fmla="*/ 2147483647 h 72"/>
              <a:gd name="T54" fmla="*/ 2147483647 w 106"/>
              <a:gd name="T55" fmla="*/ 2147483647 h 72"/>
              <a:gd name="T56" fmla="*/ 2147483647 w 106"/>
              <a:gd name="T57" fmla="*/ 2147483647 h 72"/>
              <a:gd name="T58" fmla="*/ 2147483647 w 106"/>
              <a:gd name="T59" fmla="*/ 2147483647 h 7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06" h="72">
                <a:moveTo>
                  <a:pt x="104" y="30"/>
                </a:moveTo>
                <a:lnTo>
                  <a:pt x="105" y="37"/>
                </a:lnTo>
                <a:lnTo>
                  <a:pt x="105" y="44"/>
                </a:lnTo>
                <a:lnTo>
                  <a:pt x="106" y="51"/>
                </a:lnTo>
                <a:lnTo>
                  <a:pt x="106" y="58"/>
                </a:lnTo>
                <a:lnTo>
                  <a:pt x="95" y="60"/>
                </a:lnTo>
                <a:lnTo>
                  <a:pt x="84" y="65"/>
                </a:lnTo>
                <a:lnTo>
                  <a:pt x="73" y="68"/>
                </a:lnTo>
                <a:lnTo>
                  <a:pt x="61" y="71"/>
                </a:lnTo>
                <a:lnTo>
                  <a:pt x="51" y="72"/>
                </a:lnTo>
                <a:lnTo>
                  <a:pt x="40" y="71"/>
                </a:lnTo>
                <a:lnTo>
                  <a:pt x="30" y="66"/>
                </a:lnTo>
                <a:lnTo>
                  <a:pt x="21" y="58"/>
                </a:lnTo>
                <a:lnTo>
                  <a:pt x="13" y="56"/>
                </a:lnTo>
                <a:lnTo>
                  <a:pt x="6" y="52"/>
                </a:lnTo>
                <a:lnTo>
                  <a:pt x="2" y="47"/>
                </a:lnTo>
                <a:lnTo>
                  <a:pt x="0" y="37"/>
                </a:lnTo>
                <a:lnTo>
                  <a:pt x="0" y="28"/>
                </a:lnTo>
                <a:lnTo>
                  <a:pt x="5" y="19"/>
                </a:lnTo>
                <a:lnTo>
                  <a:pt x="11" y="12"/>
                </a:lnTo>
                <a:lnTo>
                  <a:pt x="19" y="7"/>
                </a:lnTo>
                <a:lnTo>
                  <a:pt x="27" y="4"/>
                </a:lnTo>
                <a:lnTo>
                  <a:pt x="35" y="2"/>
                </a:lnTo>
                <a:lnTo>
                  <a:pt x="44" y="0"/>
                </a:lnTo>
                <a:lnTo>
                  <a:pt x="52" y="0"/>
                </a:lnTo>
                <a:lnTo>
                  <a:pt x="61" y="2"/>
                </a:lnTo>
                <a:lnTo>
                  <a:pt x="71" y="3"/>
                </a:lnTo>
                <a:lnTo>
                  <a:pt x="79" y="4"/>
                </a:lnTo>
                <a:lnTo>
                  <a:pt x="88" y="5"/>
                </a:lnTo>
                <a:lnTo>
                  <a:pt x="104" y="30"/>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59" name="Freeform 91">
            <a:extLst>
              <a:ext uri="{FF2B5EF4-FFF2-40B4-BE49-F238E27FC236}">
                <a16:creationId xmlns:a16="http://schemas.microsoft.com/office/drawing/2014/main" id="{000F577B-166D-47B3-A3EA-0314CE5C3A7F}"/>
              </a:ext>
            </a:extLst>
          </p:cNvPr>
          <p:cNvSpPr>
            <a:spLocks/>
          </p:cNvSpPr>
          <p:nvPr/>
        </p:nvSpPr>
        <p:spPr bwMode="auto">
          <a:xfrm>
            <a:off x="8588375" y="2085975"/>
            <a:ext cx="15875" cy="49213"/>
          </a:xfrm>
          <a:custGeom>
            <a:avLst/>
            <a:gdLst>
              <a:gd name="T0" fmla="*/ 2147483647 w 21"/>
              <a:gd name="T1" fmla="*/ 2147483647 h 62"/>
              <a:gd name="T2" fmla="*/ 2147483647 w 21"/>
              <a:gd name="T3" fmla="*/ 2147483647 h 62"/>
              <a:gd name="T4" fmla="*/ 2147483647 w 21"/>
              <a:gd name="T5" fmla="*/ 2147483647 h 62"/>
              <a:gd name="T6" fmla="*/ 2147483647 w 21"/>
              <a:gd name="T7" fmla="*/ 2147483647 h 62"/>
              <a:gd name="T8" fmla="*/ 0 w 21"/>
              <a:gd name="T9" fmla="*/ 2147483647 h 62"/>
              <a:gd name="T10" fmla="*/ 2147483647 w 21"/>
              <a:gd name="T11" fmla="*/ 2147483647 h 62"/>
              <a:gd name="T12" fmla="*/ 2147483647 w 21"/>
              <a:gd name="T13" fmla="*/ 2147483647 h 62"/>
              <a:gd name="T14" fmla="*/ 2147483647 w 21"/>
              <a:gd name="T15" fmla="*/ 2147483647 h 62"/>
              <a:gd name="T16" fmla="*/ 2147483647 w 21"/>
              <a:gd name="T17" fmla="*/ 0 h 62"/>
              <a:gd name="T18" fmla="*/ 2147483647 w 21"/>
              <a:gd name="T19" fmla="*/ 2147483647 h 6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 h="62">
                <a:moveTo>
                  <a:pt x="20" y="14"/>
                </a:moveTo>
                <a:lnTo>
                  <a:pt x="21" y="28"/>
                </a:lnTo>
                <a:lnTo>
                  <a:pt x="17" y="41"/>
                </a:lnTo>
                <a:lnTo>
                  <a:pt x="10" y="52"/>
                </a:lnTo>
                <a:lnTo>
                  <a:pt x="0" y="62"/>
                </a:lnTo>
                <a:lnTo>
                  <a:pt x="1" y="57"/>
                </a:lnTo>
                <a:lnTo>
                  <a:pt x="5" y="43"/>
                </a:lnTo>
                <a:lnTo>
                  <a:pt x="8" y="24"/>
                </a:lnTo>
                <a:lnTo>
                  <a:pt x="10" y="0"/>
                </a:lnTo>
                <a:lnTo>
                  <a:pt x="2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0" name="Freeform 92">
            <a:extLst>
              <a:ext uri="{FF2B5EF4-FFF2-40B4-BE49-F238E27FC236}">
                <a16:creationId xmlns:a16="http://schemas.microsoft.com/office/drawing/2014/main" id="{95B781AE-4177-4200-B625-0254E0667725}"/>
              </a:ext>
            </a:extLst>
          </p:cNvPr>
          <p:cNvSpPr>
            <a:spLocks/>
          </p:cNvSpPr>
          <p:nvPr/>
        </p:nvSpPr>
        <p:spPr bwMode="auto">
          <a:xfrm>
            <a:off x="8366125" y="2093913"/>
            <a:ext cx="30163" cy="25400"/>
          </a:xfrm>
          <a:custGeom>
            <a:avLst/>
            <a:gdLst>
              <a:gd name="T0" fmla="*/ 2147483647 w 38"/>
              <a:gd name="T1" fmla="*/ 2147483647 h 31"/>
              <a:gd name="T2" fmla="*/ 2147483647 w 38"/>
              <a:gd name="T3" fmla="*/ 2147483647 h 31"/>
              <a:gd name="T4" fmla="*/ 2147483647 w 38"/>
              <a:gd name="T5" fmla="*/ 2147483647 h 31"/>
              <a:gd name="T6" fmla="*/ 2147483647 w 38"/>
              <a:gd name="T7" fmla="*/ 2147483647 h 31"/>
              <a:gd name="T8" fmla="*/ 2147483647 w 38"/>
              <a:gd name="T9" fmla="*/ 2147483647 h 31"/>
              <a:gd name="T10" fmla="*/ 2147483647 w 38"/>
              <a:gd name="T11" fmla="*/ 2147483647 h 31"/>
              <a:gd name="T12" fmla="*/ 2147483647 w 38"/>
              <a:gd name="T13" fmla="*/ 2147483647 h 31"/>
              <a:gd name="T14" fmla="*/ 2147483647 w 38"/>
              <a:gd name="T15" fmla="*/ 2147483647 h 31"/>
              <a:gd name="T16" fmla="*/ 0 w 38"/>
              <a:gd name="T17" fmla="*/ 2147483647 h 31"/>
              <a:gd name="T18" fmla="*/ 2147483647 w 38"/>
              <a:gd name="T19" fmla="*/ 2147483647 h 31"/>
              <a:gd name="T20" fmla="*/ 2147483647 w 38"/>
              <a:gd name="T21" fmla="*/ 2147483647 h 31"/>
              <a:gd name="T22" fmla="*/ 2147483647 w 38"/>
              <a:gd name="T23" fmla="*/ 2147483647 h 31"/>
              <a:gd name="T24" fmla="*/ 2147483647 w 38"/>
              <a:gd name="T25" fmla="*/ 0 h 31"/>
              <a:gd name="T26" fmla="*/ 2147483647 w 38"/>
              <a:gd name="T27" fmla="*/ 2147483647 h 31"/>
              <a:gd name="T28" fmla="*/ 2147483647 w 38"/>
              <a:gd name="T29" fmla="*/ 2147483647 h 31"/>
              <a:gd name="T30" fmla="*/ 2147483647 w 38"/>
              <a:gd name="T31" fmla="*/ 2147483647 h 31"/>
              <a:gd name="T32" fmla="*/ 2147483647 w 38"/>
              <a:gd name="T33" fmla="*/ 2147483647 h 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8" h="31">
                <a:moveTo>
                  <a:pt x="35" y="16"/>
                </a:moveTo>
                <a:lnTo>
                  <a:pt x="35" y="23"/>
                </a:lnTo>
                <a:lnTo>
                  <a:pt x="29" y="25"/>
                </a:lnTo>
                <a:lnTo>
                  <a:pt x="22" y="26"/>
                </a:lnTo>
                <a:lnTo>
                  <a:pt x="16" y="31"/>
                </a:lnTo>
                <a:lnTo>
                  <a:pt x="13" y="26"/>
                </a:lnTo>
                <a:lnTo>
                  <a:pt x="9" y="21"/>
                </a:lnTo>
                <a:lnTo>
                  <a:pt x="6" y="15"/>
                </a:lnTo>
                <a:lnTo>
                  <a:pt x="0" y="10"/>
                </a:lnTo>
                <a:lnTo>
                  <a:pt x="1" y="7"/>
                </a:lnTo>
                <a:lnTo>
                  <a:pt x="6" y="4"/>
                </a:lnTo>
                <a:lnTo>
                  <a:pt x="12" y="2"/>
                </a:lnTo>
                <a:lnTo>
                  <a:pt x="16" y="0"/>
                </a:lnTo>
                <a:lnTo>
                  <a:pt x="23" y="1"/>
                </a:lnTo>
                <a:lnTo>
                  <a:pt x="32" y="2"/>
                </a:lnTo>
                <a:lnTo>
                  <a:pt x="38" y="7"/>
                </a:lnTo>
                <a:lnTo>
                  <a:pt x="35" y="16"/>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1" name="Freeform 93">
            <a:extLst>
              <a:ext uri="{FF2B5EF4-FFF2-40B4-BE49-F238E27FC236}">
                <a16:creationId xmlns:a16="http://schemas.microsoft.com/office/drawing/2014/main" id="{C91EE38A-085E-4038-88FA-C466B170001E}"/>
              </a:ext>
            </a:extLst>
          </p:cNvPr>
          <p:cNvSpPr>
            <a:spLocks/>
          </p:cNvSpPr>
          <p:nvPr/>
        </p:nvSpPr>
        <p:spPr bwMode="auto">
          <a:xfrm>
            <a:off x="8404225" y="2093913"/>
            <a:ext cx="34925" cy="30162"/>
          </a:xfrm>
          <a:custGeom>
            <a:avLst/>
            <a:gdLst>
              <a:gd name="T0" fmla="*/ 2147483647 w 42"/>
              <a:gd name="T1" fmla="*/ 2147483647 h 37"/>
              <a:gd name="T2" fmla="*/ 2147483647 w 42"/>
              <a:gd name="T3" fmla="*/ 2147483647 h 37"/>
              <a:gd name="T4" fmla="*/ 2147483647 w 42"/>
              <a:gd name="T5" fmla="*/ 2147483647 h 37"/>
              <a:gd name="T6" fmla="*/ 2147483647 w 42"/>
              <a:gd name="T7" fmla="*/ 2147483647 h 37"/>
              <a:gd name="T8" fmla="*/ 2147483647 w 42"/>
              <a:gd name="T9" fmla="*/ 2147483647 h 37"/>
              <a:gd name="T10" fmla="*/ 2147483647 w 42"/>
              <a:gd name="T11" fmla="*/ 2147483647 h 37"/>
              <a:gd name="T12" fmla="*/ 2147483647 w 42"/>
              <a:gd name="T13" fmla="*/ 2147483647 h 37"/>
              <a:gd name="T14" fmla="*/ 2147483647 w 42"/>
              <a:gd name="T15" fmla="*/ 2147483647 h 37"/>
              <a:gd name="T16" fmla="*/ 2147483647 w 42"/>
              <a:gd name="T17" fmla="*/ 2147483647 h 37"/>
              <a:gd name="T18" fmla="*/ 0 w 42"/>
              <a:gd name="T19" fmla="*/ 2147483647 h 37"/>
              <a:gd name="T20" fmla="*/ 2147483647 w 42"/>
              <a:gd name="T21" fmla="*/ 2147483647 h 37"/>
              <a:gd name="T22" fmla="*/ 2147483647 w 42"/>
              <a:gd name="T23" fmla="*/ 2147483647 h 37"/>
              <a:gd name="T24" fmla="*/ 2147483647 w 42"/>
              <a:gd name="T25" fmla="*/ 0 h 37"/>
              <a:gd name="T26" fmla="*/ 2147483647 w 42"/>
              <a:gd name="T27" fmla="*/ 2147483647 h 37"/>
              <a:gd name="T28" fmla="*/ 2147483647 w 42"/>
              <a:gd name="T29" fmla="*/ 2147483647 h 37"/>
              <a:gd name="T30" fmla="*/ 2147483647 w 42"/>
              <a:gd name="T31" fmla="*/ 2147483647 h 37"/>
              <a:gd name="T32" fmla="*/ 2147483647 w 42"/>
              <a:gd name="T33" fmla="*/ 2147483647 h 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2" h="37">
                <a:moveTo>
                  <a:pt x="42" y="16"/>
                </a:moveTo>
                <a:lnTo>
                  <a:pt x="41" y="23"/>
                </a:lnTo>
                <a:lnTo>
                  <a:pt x="38" y="29"/>
                </a:lnTo>
                <a:lnTo>
                  <a:pt x="33" y="33"/>
                </a:lnTo>
                <a:lnTo>
                  <a:pt x="26" y="37"/>
                </a:lnTo>
                <a:lnTo>
                  <a:pt x="19" y="37"/>
                </a:lnTo>
                <a:lnTo>
                  <a:pt x="14" y="36"/>
                </a:lnTo>
                <a:lnTo>
                  <a:pt x="8" y="34"/>
                </a:lnTo>
                <a:lnTo>
                  <a:pt x="2" y="31"/>
                </a:lnTo>
                <a:lnTo>
                  <a:pt x="0" y="23"/>
                </a:lnTo>
                <a:lnTo>
                  <a:pt x="1" y="14"/>
                </a:lnTo>
                <a:lnTo>
                  <a:pt x="5" y="6"/>
                </a:lnTo>
                <a:lnTo>
                  <a:pt x="14" y="0"/>
                </a:lnTo>
                <a:lnTo>
                  <a:pt x="22" y="2"/>
                </a:lnTo>
                <a:lnTo>
                  <a:pt x="30" y="6"/>
                </a:lnTo>
                <a:lnTo>
                  <a:pt x="37" y="9"/>
                </a:lnTo>
                <a:lnTo>
                  <a:pt x="42" y="16"/>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2" name="Freeform 94">
            <a:extLst>
              <a:ext uri="{FF2B5EF4-FFF2-40B4-BE49-F238E27FC236}">
                <a16:creationId xmlns:a16="http://schemas.microsoft.com/office/drawing/2014/main" id="{C9AFAA7E-212B-4328-9D33-C17333C6C216}"/>
              </a:ext>
            </a:extLst>
          </p:cNvPr>
          <p:cNvSpPr>
            <a:spLocks/>
          </p:cNvSpPr>
          <p:nvPr/>
        </p:nvSpPr>
        <p:spPr bwMode="auto">
          <a:xfrm>
            <a:off x="8139113" y="2097088"/>
            <a:ext cx="60325" cy="50800"/>
          </a:xfrm>
          <a:custGeom>
            <a:avLst/>
            <a:gdLst>
              <a:gd name="T0" fmla="*/ 2147483647 w 75"/>
              <a:gd name="T1" fmla="*/ 0 h 66"/>
              <a:gd name="T2" fmla="*/ 2147483647 w 75"/>
              <a:gd name="T3" fmla="*/ 2147483647 h 66"/>
              <a:gd name="T4" fmla="*/ 2147483647 w 75"/>
              <a:gd name="T5" fmla="*/ 2147483647 h 66"/>
              <a:gd name="T6" fmla="*/ 2147483647 w 75"/>
              <a:gd name="T7" fmla="*/ 2147483647 h 66"/>
              <a:gd name="T8" fmla="*/ 2147483647 w 75"/>
              <a:gd name="T9" fmla="*/ 2147483647 h 66"/>
              <a:gd name="T10" fmla="*/ 2147483647 w 75"/>
              <a:gd name="T11" fmla="*/ 2147483647 h 66"/>
              <a:gd name="T12" fmla="*/ 2147483647 w 75"/>
              <a:gd name="T13" fmla="*/ 2147483647 h 66"/>
              <a:gd name="T14" fmla="*/ 2147483647 w 75"/>
              <a:gd name="T15" fmla="*/ 2147483647 h 66"/>
              <a:gd name="T16" fmla="*/ 2147483647 w 75"/>
              <a:gd name="T17" fmla="*/ 2147483647 h 66"/>
              <a:gd name="T18" fmla="*/ 2147483647 w 75"/>
              <a:gd name="T19" fmla="*/ 2147483647 h 66"/>
              <a:gd name="T20" fmla="*/ 2147483647 w 75"/>
              <a:gd name="T21" fmla="*/ 2147483647 h 66"/>
              <a:gd name="T22" fmla="*/ 2147483647 w 75"/>
              <a:gd name="T23" fmla="*/ 2147483647 h 66"/>
              <a:gd name="T24" fmla="*/ 2147483647 w 75"/>
              <a:gd name="T25" fmla="*/ 2147483647 h 66"/>
              <a:gd name="T26" fmla="*/ 0 w 75"/>
              <a:gd name="T27" fmla="*/ 2147483647 h 66"/>
              <a:gd name="T28" fmla="*/ 2147483647 w 75"/>
              <a:gd name="T29" fmla="*/ 2147483647 h 66"/>
              <a:gd name="T30" fmla="*/ 2147483647 w 75"/>
              <a:gd name="T31" fmla="*/ 2147483647 h 66"/>
              <a:gd name="T32" fmla="*/ 2147483647 w 75"/>
              <a:gd name="T33" fmla="*/ 2147483647 h 66"/>
              <a:gd name="T34" fmla="*/ 2147483647 w 75"/>
              <a:gd name="T35" fmla="*/ 2147483647 h 66"/>
              <a:gd name="T36" fmla="*/ 2147483647 w 75"/>
              <a:gd name="T37" fmla="*/ 2147483647 h 66"/>
              <a:gd name="T38" fmla="*/ 2147483647 w 75"/>
              <a:gd name="T39" fmla="*/ 2147483647 h 66"/>
              <a:gd name="T40" fmla="*/ 2147483647 w 75"/>
              <a:gd name="T41" fmla="*/ 2147483647 h 66"/>
              <a:gd name="T42" fmla="*/ 2147483647 w 75"/>
              <a:gd name="T43" fmla="*/ 0 h 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5" h="66">
                <a:moveTo>
                  <a:pt x="75" y="0"/>
                </a:moveTo>
                <a:lnTo>
                  <a:pt x="65" y="9"/>
                </a:lnTo>
                <a:lnTo>
                  <a:pt x="56" y="20"/>
                </a:lnTo>
                <a:lnTo>
                  <a:pt x="49" y="30"/>
                </a:lnTo>
                <a:lnTo>
                  <a:pt x="46" y="43"/>
                </a:lnTo>
                <a:lnTo>
                  <a:pt x="53" y="66"/>
                </a:lnTo>
                <a:lnTo>
                  <a:pt x="45" y="66"/>
                </a:lnTo>
                <a:lnTo>
                  <a:pt x="37" y="65"/>
                </a:lnTo>
                <a:lnTo>
                  <a:pt x="28" y="64"/>
                </a:lnTo>
                <a:lnTo>
                  <a:pt x="22" y="61"/>
                </a:lnTo>
                <a:lnTo>
                  <a:pt x="15" y="58"/>
                </a:lnTo>
                <a:lnTo>
                  <a:pt x="8" y="54"/>
                </a:lnTo>
                <a:lnTo>
                  <a:pt x="3" y="49"/>
                </a:lnTo>
                <a:lnTo>
                  <a:pt x="0" y="43"/>
                </a:lnTo>
                <a:lnTo>
                  <a:pt x="4" y="32"/>
                </a:lnTo>
                <a:lnTo>
                  <a:pt x="11" y="23"/>
                </a:lnTo>
                <a:lnTo>
                  <a:pt x="19" y="16"/>
                </a:lnTo>
                <a:lnTo>
                  <a:pt x="28" y="11"/>
                </a:lnTo>
                <a:lnTo>
                  <a:pt x="40" y="6"/>
                </a:lnTo>
                <a:lnTo>
                  <a:pt x="51" y="2"/>
                </a:lnTo>
                <a:lnTo>
                  <a:pt x="63" y="1"/>
                </a:lnTo>
                <a:lnTo>
                  <a:pt x="75" y="0"/>
                </a:lnTo>
                <a:close/>
              </a:path>
            </a:pathLst>
          </a:custGeom>
          <a:solidFill>
            <a:srgbClr val="E0C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3" name="Freeform 95">
            <a:extLst>
              <a:ext uri="{FF2B5EF4-FFF2-40B4-BE49-F238E27FC236}">
                <a16:creationId xmlns:a16="http://schemas.microsoft.com/office/drawing/2014/main" id="{6FA18FB8-BC42-4DE9-9A48-104FE4880F3E}"/>
              </a:ext>
            </a:extLst>
          </p:cNvPr>
          <p:cNvSpPr>
            <a:spLocks/>
          </p:cNvSpPr>
          <p:nvPr/>
        </p:nvSpPr>
        <p:spPr bwMode="auto">
          <a:xfrm>
            <a:off x="7820025" y="2105025"/>
            <a:ext cx="26988" cy="28575"/>
          </a:xfrm>
          <a:custGeom>
            <a:avLst/>
            <a:gdLst>
              <a:gd name="T0" fmla="*/ 2147483647 w 35"/>
              <a:gd name="T1" fmla="*/ 2147483647 h 35"/>
              <a:gd name="T2" fmla="*/ 2147483647 w 35"/>
              <a:gd name="T3" fmla="*/ 2147483647 h 35"/>
              <a:gd name="T4" fmla="*/ 2147483647 w 35"/>
              <a:gd name="T5" fmla="*/ 2147483647 h 35"/>
              <a:gd name="T6" fmla="*/ 2147483647 w 35"/>
              <a:gd name="T7" fmla="*/ 2147483647 h 35"/>
              <a:gd name="T8" fmla="*/ 2147483647 w 35"/>
              <a:gd name="T9" fmla="*/ 2147483647 h 35"/>
              <a:gd name="T10" fmla="*/ 2147483647 w 35"/>
              <a:gd name="T11" fmla="*/ 2147483647 h 35"/>
              <a:gd name="T12" fmla="*/ 2147483647 w 35"/>
              <a:gd name="T13" fmla="*/ 2147483647 h 35"/>
              <a:gd name="T14" fmla="*/ 2147483647 w 35"/>
              <a:gd name="T15" fmla="*/ 2147483647 h 35"/>
              <a:gd name="T16" fmla="*/ 0 w 35"/>
              <a:gd name="T17" fmla="*/ 2147483647 h 35"/>
              <a:gd name="T18" fmla="*/ 0 w 35"/>
              <a:gd name="T19" fmla="*/ 2147483647 h 35"/>
              <a:gd name="T20" fmla="*/ 2147483647 w 35"/>
              <a:gd name="T21" fmla="*/ 2147483647 h 35"/>
              <a:gd name="T22" fmla="*/ 2147483647 w 35"/>
              <a:gd name="T23" fmla="*/ 2147483647 h 35"/>
              <a:gd name="T24" fmla="*/ 2147483647 w 35"/>
              <a:gd name="T25" fmla="*/ 0 h 35"/>
              <a:gd name="T26" fmla="*/ 2147483647 w 35"/>
              <a:gd name="T27" fmla="*/ 0 h 35"/>
              <a:gd name="T28" fmla="*/ 2147483647 w 35"/>
              <a:gd name="T29" fmla="*/ 2147483647 h 35"/>
              <a:gd name="T30" fmla="*/ 2147483647 w 35"/>
              <a:gd name="T31" fmla="*/ 2147483647 h 35"/>
              <a:gd name="T32" fmla="*/ 2147483647 w 35"/>
              <a:gd name="T33" fmla="*/ 2147483647 h 3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35">
                <a:moveTo>
                  <a:pt x="35" y="12"/>
                </a:moveTo>
                <a:lnTo>
                  <a:pt x="34" y="19"/>
                </a:lnTo>
                <a:lnTo>
                  <a:pt x="32" y="25"/>
                </a:lnTo>
                <a:lnTo>
                  <a:pt x="27" y="31"/>
                </a:lnTo>
                <a:lnTo>
                  <a:pt x="21" y="35"/>
                </a:lnTo>
                <a:lnTo>
                  <a:pt x="15" y="35"/>
                </a:lnTo>
                <a:lnTo>
                  <a:pt x="10" y="35"/>
                </a:lnTo>
                <a:lnTo>
                  <a:pt x="5" y="33"/>
                </a:lnTo>
                <a:lnTo>
                  <a:pt x="0" y="28"/>
                </a:lnTo>
                <a:lnTo>
                  <a:pt x="0" y="19"/>
                </a:lnTo>
                <a:lnTo>
                  <a:pt x="3" y="11"/>
                </a:lnTo>
                <a:lnTo>
                  <a:pt x="6" y="4"/>
                </a:lnTo>
                <a:lnTo>
                  <a:pt x="13" y="0"/>
                </a:lnTo>
                <a:lnTo>
                  <a:pt x="20" y="0"/>
                </a:lnTo>
                <a:lnTo>
                  <a:pt x="27" y="2"/>
                </a:lnTo>
                <a:lnTo>
                  <a:pt x="32" y="6"/>
                </a:lnTo>
                <a:lnTo>
                  <a:pt x="35" y="12"/>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4" name="Freeform 96">
            <a:extLst>
              <a:ext uri="{FF2B5EF4-FFF2-40B4-BE49-F238E27FC236}">
                <a16:creationId xmlns:a16="http://schemas.microsoft.com/office/drawing/2014/main" id="{D32DF95A-4EC2-417F-BD4B-70679ED0573E}"/>
              </a:ext>
            </a:extLst>
          </p:cNvPr>
          <p:cNvSpPr>
            <a:spLocks/>
          </p:cNvSpPr>
          <p:nvPr/>
        </p:nvSpPr>
        <p:spPr bwMode="auto">
          <a:xfrm>
            <a:off x="8291513" y="2103438"/>
            <a:ext cx="22225" cy="19050"/>
          </a:xfrm>
          <a:custGeom>
            <a:avLst/>
            <a:gdLst>
              <a:gd name="T0" fmla="*/ 2147483647 w 29"/>
              <a:gd name="T1" fmla="*/ 2147483647 h 26"/>
              <a:gd name="T2" fmla="*/ 2147483647 w 29"/>
              <a:gd name="T3" fmla="*/ 2147483647 h 26"/>
              <a:gd name="T4" fmla="*/ 2147483647 w 29"/>
              <a:gd name="T5" fmla="*/ 2147483647 h 26"/>
              <a:gd name="T6" fmla="*/ 2147483647 w 29"/>
              <a:gd name="T7" fmla="*/ 2147483647 h 26"/>
              <a:gd name="T8" fmla="*/ 2147483647 w 29"/>
              <a:gd name="T9" fmla="*/ 2147483647 h 26"/>
              <a:gd name="T10" fmla="*/ 2147483647 w 29"/>
              <a:gd name="T11" fmla="*/ 2147483647 h 26"/>
              <a:gd name="T12" fmla="*/ 2147483647 w 29"/>
              <a:gd name="T13" fmla="*/ 2147483647 h 26"/>
              <a:gd name="T14" fmla="*/ 2147483647 w 29"/>
              <a:gd name="T15" fmla="*/ 2147483647 h 26"/>
              <a:gd name="T16" fmla="*/ 0 w 29"/>
              <a:gd name="T17" fmla="*/ 2147483647 h 26"/>
              <a:gd name="T18" fmla="*/ 2147483647 w 29"/>
              <a:gd name="T19" fmla="*/ 2147483647 h 26"/>
              <a:gd name="T20" fmla="*/ 2147483647 w 29"/>
              <a:gd name="T21" fmla="*/ 2147483647 h 26"/>
              <a:gd name="T22" fmla="*/ 2147483647 w 29"/>
              <a:gd name="T23" fmla="*/ 2147483647 h 26"/>
              <a:gd name="T24" fmla="*/ 2147483647 w 29"/>
              <a:gd name="T25" fmla="*/ 0 h 26"/>
              <a:gd name="T26" fmla="*/ 2147483647 w 29"/>
              <a:gd name="T27" fmla="*/ 0 h 26"/>
              <a:gd name="T28" fmla="*/ 2147483647 w 29"/>
              <a:gd name="T29" fmla="*/ 2147483647 h 26"/>
              <a:gd name="T30" fmla="*/ 2147483647 w 29"/>
              <a:gd name="T31" fmla="*/ 2147483647 h 26"/>
              <a:gd name="T32" fmla="*/ 2147483647 w 29"/>
              <a:gd name="T33" fmla="*/ 2147483647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 h="26">
                <a:moveTo>
                  <a:pt x="26" y="3"/>
                </a:moveTo>
                <a:lnTo>
                  <a:pt x="28" y="7"/>
                </a:lnTo>
                <a:lnTo>
                  <a:pt x="29" y="11"/>
                </a:lnTo>
                <a:lnTo>
                  <a:pt x="28" y="15"/>
                </a:lnTo>
                <a:lnTo>
                  <a:pt x="26" y="20"/>
                </a:lnTo>
                <a:lnTo>
                  <a:pt x="19" y="24"/>
                </a:lnTo>
                <a:lnTo>
                  <a:pt x="14" y="26"/>
                </a:lnTo>
                <a:lnTo>
                  <a:pt x="7" y="24"/>
                </a:lnTo>
                <a:lnTo>
                  <a:pt x="0" y="20"/>
                </a:lnTo>
                <a:lnTo>
                  <a:pt x="1" y="13"/>
                </a:lnTo>
                <a:lnTo>
                  <a:pt x="4" y="8"/>
                </a:lnTo>
                <a:lnTo>
                  <a:pt x="10" y="4"/>
                </a:lnTo>
                <a:lnTo>
                  <a:pt x="16" y="0"/>
                </a:lnTo>
                <a:lnTo>
                  <a:pt x="19" y="0"/>
                </a:lnTo>
                <a:lnTo>
                  <a:pt x="22" y="1"/>
                </a:lnTo>
                <a:lnTo>
                  <a:pt x="23" y="3"/>
                </a:lnTo>
                <a:lnTo>
                  <a:pt x="26" y="3"/>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5" name="Freeform 97">
            <a:extLst>
              <a:ext uri="{FF2B5EF4-FFF2-40B4-BE49-F238E27FC236}">
                <a16:creationId xmlns:a16="http://schemas.microsoft.com/office/drawing/2014/main" id="{D5D8FDE5-FD8C-4790-A072-C3C020A67BEE}"/>
              </a:ext>
            </a:extLst>
          </p:cNvPr>
          <p:cNvSpPr>
            <a:spLocks/>
          </p:cNvSpPr>
          <p:nvPr/>
        </p:nvSpPr>
        <p:spPr bwMode="auto">
          <a:xfrm>
            <a:off x="8193088" y="2105025"/>
            <a:ext cx="52387" cy="46038"/>
          </a:xfrm>
          <a:custGeom>
            <a:avLst/>
            <a:gdLst>
              <a:gd name="T0" fmla="*/ 2147483647 w 64"/>
              <a:gd name="T1" fmla="*/ 2147483647 h 58"/>
              <a:gd name="T2" fmla="*/ 2147483647 w 64"/>
              <a:gd name="T3" fmla="*/ 2147483647 h 58"/>
              <a:gd name="T4" fmla="*/ 2147483647 w 64"/>
              <a:gd name="T5" fmla="*/ 2147483647 h 58"/>
              <a:gd name="T6" fmla="*/ 2147483647 w 64"/>
              <a:gd name="T7" fmla="*/ 2147483647 h 58"/>
              <a:gd name="T8" fmla="*/ 2147483647 w 64"/>
              <a:gd name="T9" fmla="*/ 2147483647 h 58"/>
              <a:gd name="T10" fmla="*/ 2147483647 w 64"/>
              <a:gd name="T11" fmla="*/ 2147483647 h 58"/>
              <a:gd name="T12" fmla="*/ 2147483647 w 64"/>
              <a:gd name="T13" fmla="*/ 2147483647 h 58"/>
              <a:gd name="T14" fmla="*/ 2147483647 w 64"/>
              <a:gd name="T15" fmla="*/ 2147483647 h 58"/>
              <a:gd name="T16" fmla="*/ 2147483647 w 64"/>
              <a:gd name="T17" fmla="*/ 2147483647 h 58"/>
              <a:gd name="T18" fmla="*/ 2147483647 w 64"/>
              <a:gd name="T19" fmla="*/ 2147483647 h 58"/>
              <a:gd name="T20" fmla="*/ 0 w 64"/>
              <a:gd name="T21" fmla="*/ 2147483647 h 58"/>
              <a:gd name="T22" fmla="*/ 2147483647 w 64"/>
              <a:gd name="T23" fmla="*/ 2147483647 h 58"/>
              <a:gd name="T24" fmla="*/ 2147483647 w 64"/>
              <a:gd name="T25" fmla="*/ 2147483647 h 58"/>
              <a:gd name="T26" fmla="*/ 2147483647 w 64"/>
              <a:gd name="T27" fmla="*/ 2147483647 h 58"/>
              <a:gd name="T28" fmla="*/ 2147483647 w 64"/>
              <a:gd name="T29" fmla="*/ 2147483647 h 58"/>
              <a:gd name="T30" fmla="*/ 2147483647 w 64"/>
              <a:gd name="T31" fmla="*/ 2147483647 h 58"/>
              <a:gd name="T32" fmla="*/ 2147483647 w 64"/>
              <a:gd name="T33" fmla="*/ 0 h 58"/>
              <a:gd name="T34" fmla="*/ 2147483647 w 64"/>
              <a:gd name="T35" fmla="*/ 2147483647 h 58"/>
              <a:gd name="T36" fmla="*/ 2147483647 w 64"/>
              <a:gd name="T37" fmla="*/ 2147483647 h 58"/>
              <a:gd name="T38" fmla="*/ 2147483647 w 64"/>
              <a:gd name="T39" fmla="*/ 2147483647 h 58"/>
              <a:gd name="T40" fmla="*/ 2147483647 w 64"/>
              <a:gd name="T41" fmla="*/ 2147483647 h 58"/>
              <a:gd name="T42" fmla="*/ 2147483647 w 64"/>
              <a:gd name="T43" fmla="*/ 2147483647 h 58"/>
              <a:gd name="T44" fmla="*/ 2147483647 w 64"/>
              <a:gd name="T45" fmla="*/ 2147483647 h 58"/>
              <a:gd name="T46" fmla="*/ 2147483647 w 64"/>
              <a:gd name="T47" fmla="*/ 2147483647 h 58"/>
              <a:gd name="T48" fmla="*/ 2147483647 w 64"/>
              <a:gd name="T49" fmla="*/ 2147483647 h 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64" h="58">
                <a:moveTo>
                  <a:pt x="63" y="46"/>
                </a:moveTo>
                <a:lnTo>
                  <a:pt x="56" y="48"/>
                </a:lnTo>
                <a:lnTo>
                  <a:pt x="49" y="51"/>
                </a:lnTo>
                <a:lnTo>
                  <a:pt x="42" y="54"/>
                </a:lnTo>
                <a:lnTo>
                  <a:pt x="35" y="56"/>
                </a:lnTo>
                <a:lnTo>
                  <a:pt x="28" y="58"/>
                </a:lnTo>
                <a:lnTo>
                  <a:pt x="21" y="58"/>
                </a:lnTo>
                <a:lnTo>
                  <a:pt x="13" y="58"/>
                </a:lnTo>
                <a:lnTo>
                  <a:pt x="5" y="57"/>
                </a:lnTo>
                <a:lnTo>
                  <a:pt x="1" y="48"/>
                </a:lnTo>
                <a:lnTo>
                  <a:pt x="0" y="39"/>
                </a:lnTo>
                <a:lnTo>
                  <a:pt x="1" y="28"/>
                </a:lnTo>
                <a:lnTo>
                  <a:pt x="2" y="19"/>
                </a:lnTo>
                <a:lnTo>
                  <a:pt x="7" y="12"/>
                </a:lnTo>
                <a:lnTo>
                  <a:pt x="11" y="6"/>
                </a:lnTo>
                <a:lnTo>
                  <a:pt x="18" y="2"/>
                </a:lnTo>
                <a:lnTo>
                  <a:pt x="26" y="0"/>
                </a:lnTo>
                <a:lnTo>
                  <a:pt x="32" y="4"/>
                </a:lnTo>
                <a:lnTo>
                  <a:pt x="39" y="9"/>
                </a:lnTo>
                <a:lnTo>
                  <a:pt x="46" y="13"/>
                </a:lnTo>
                <a:lnTo>
                  <a:pt x="53" y="19"/>
                </a:lnTo>
                <a:lnTo>
                  <a:pt x="58" y="25"/>
                </a:lnTo>
                <a:lnTo>
                  <a:pt x="62" y="31"/>
                </a:lnTo>
                <a:lnTo>
                  <a:pt x="64" y="38"/>
                </a:lnTo>
                <a:lnTo>
                  <a:pt x="63" y="46"/>
                </a:lnTo>
                <a:close/>
              </a:path>
            </a:pathLst>
          </a:custGeom>
          <a:solidFill>
            <a:srgbClr val="EFE2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6" name="Freeform 98">
            <a:extLst>
              <a:ext uri="{FF2B5EF4-FFF2-40B4-BE49-F238E27FC236}">
                <a16:creationId xmlns:a16="http://schemas.microsoft.com/office/drawing/2014/main" id="{5DDCED3B-CCD2-436B-BF8C-B59802F09AA5}"/>
              </a:ext>
            </a:extLst>
          </p:cNvPr>
          <p:cNvSpPr>
            <a:spLocks/>
          </p:cNvSpPr>
          <p:nvPr/>
        </p:nvSpPr>
        <p:spPr bwMode="auto">
          <a:xfrm>
            <a:off x="7964488" y="2111375"/>
            <a:ext cx="17462" cy="20638"/>
          </a:xfrm>
          <a:custGeom>
            <a:avLst/>
            <a:gdLst>
              <a:gd name="T0" fmla="*/ 2147483647 w 24"/>
              <a:gd name="T1" fmla="*/ 2147483647 h 26"/>
              <a:gd name="T2" fmla="*/ 2147483647 w 24"/>
              <a:gd name="T3" fmla="*/ 2147483647 h 26"/>
              <a:gd name="T4" fmla="*/ 2147483647 w 24"/>
              <a:gd name="T5" fmla="*/ 2147483647 h 26"/>
              <a:gd name="T6" fmla="*/ 2147483647 w 24"/>
              <a:gd name="T7" fmla="*/ 2147483647 h 26"/>
              <a:gd name="T8" fmla="*/ 2147483647 w 24"/>
              <a:gd name="T9" fmla="*/ 2147483647 h 26"/>
              <a:gd name="T10" fmla="*/ 0 w 24"/>
              <a:gd name="T11" fmla="*/ 2147483647 h 26"/>
              <a:gd name="T12" fmla="*/ 0 w 24"/>
              <a:gd name="T13" fmla="*/ 2147483647 h 26"/>
              <a:gd name="T14" fmla="*/ 2147483647 w 24"/>
              <a:gd name="T15" fmla="*/ 2147483647 h 26"/>
              <a:gd name="T16" fmla="*/ 2147483647 w 24"/>
              <a:gd name="T17" fmla="*/ 2147483647 h 26"/>
              <a:gd name="T18" fmla="*/ 2147483647 w 24"/>
              <a:gd name="T19" fmla="*/ 0 h 26"/>
              <a:gd name="T20" fmla="*/ 2147483647 w 24"/>
              <a:gd name="T21" fmla="*/ 0 h 26"/>
              <a:gd name="T22" fmla="*/ 2147483647 w 24"/>
              <a:gd name="T23" fmla="*/ 2147483647 h 26"/>
              <a:gd name="T24" fmla="*/ 2147483647 w 24"/>
              <a:gd name="T25" fmla="*/ 2147483647 h 26"/>
              <a:gd name="T26" fmla="*/ 2147483647 w 24"/>
              <a:gd name="T27" fmla="*/ 2147483647 h 2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4" h="26">
                <a:moveTo>
                  <a:pt x="24" y="11"/>
                </a:moveTo>
                <a:lnTo>
                  <a:pt x="22" y="16"/>
                </a:lnTo>
                <a:lnTo>
                  <a:pt x="20" y="20"/>
                </a:lnTo>
                <a:lnTo>
                  <a:pt x="18" y="24"/>
                </a:lnTo>
                <a:lnTo>
                  <a:pt x="13" y="26"/>
                </a:lnTo>
                <a:lnTo>
                  <a:pt x="0" y="24"/>
                </a:lnTo>
                <a:lnTo>
                  <a:pt x="0" y="16"/>
                </a:lnTo>
                <a:lnTo>
                  <a:pt x="3" y="10"/>
                </a:lnTo>
                <a:lnTo>
                  <a:pt x="7" y="4"/>
                </a:lnTo>
                <a:lnTo>
                  <a:pt x="13" y="0"/>
                </a:lnTo>
                <a:lnTo>
                  <a:pt x="19" y="0"/>
                </a:lnTo>
                <a:lnTo>
                  <a:pt x="21" y="2"/>
                </a:lnTo>
                <a:lnTo>
                  <a:pt x="22" y="7"/>
                </a:lnTo>
                <a:lnTo>
                  <a:pt x="24" y="11"/>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7" name="Freeform 99">
            <a:extLst>
              <a:ext uri="{FF2B5EF4-FFF2-40B4-BE49-F238E27FC236}">
                <a16:creationId xmlns:a16="http://schemas.microsoft.com/office/drawing/2014/main" id="{B482D098-D3D5-4626-B375-6B6B7C726F36}"/>
              </a:ext>
            </a:extLst>
          </p:cNvPr>
          <p:cNvSpPr>
            <a:spLocks/>
          </p:cNvSpPr>
          <p:nvPr/>
        </p:nvSpPr>
        <p:spPr bwMode="auto">
          <a:xfrm>
            <a:off x="8248650" y="2114550"/>
            <a:ext cx="19050" cy="12700"/>
          </a:xfrm>
          <a:custGeom>
            <a:avLst/>
            <a:gdLst>
              <a:gd name="T0" fmla="*/ 2147483647 w 24"/>
              <a:gd name="T1" fmla="*/ 2147483647 h 16"/>
              <a:gd name="T2" fmla="*/ 2147483647 w 24"/>
              <a:gd name="T3" fmla="*/ 2147483647 h 16"/>
              <a:gd name="T4" fmla="*/ 2147483647 w 24"/>
              <a:gd name="T5" fmla="*/ 2147483647 h 16"/>
              <a:gd name="T6" fmla="*/ 2147483647 w 24"/>
              <a:gd name="T7" fmla="*/ 2147483647 h 16"/>
              <a:gd name="T8" fmla="*/ 2147483647 w 24"/>
              <a:gd name="T9" fmla="*/ 2147483647 h 16"/>
              <a:gd name="T10" fmla="*/ 0 w 24"/>
              <a:gd name="T11" fmla="*/ 0 h 16"/>
              <a:gd name="T12" fmla="*/ 2147483647 w 24"/>
              <a:gd name="T13" fmla="*/ 0 h 16"/>
              <a:gd name="T14" fmla="*/ 2147483647 w 24"/>
              <a:gd name="T15" fmla="*/ 0 h 16"/>
              <a:gd name="T16" fmla="*/ 2147483647 w 24"/>
              <a:gd name="T17" fmla="*/ 2147483647 h 16"/>
              <a:gd name="T18" fmla="*/ 2147483647 w 24"/>
              <a:gd name="T19" fmla="*/ 2147483647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4" h="16">
                <a:moveTo>
                  <a:pt x="24" y="7"/>
                </a:moveTo>
                <a:lnTo>
                  <a:pt x="22" y="11"/>
                </a:lnTo>
                <a:lnTo>
                  <a:pt x="19" y="14"/>
                </a:lnTo>
                <a:lnTo>
                  <a:pt x="16" y="16"/>
                </a:lnTo>
                <a:lnTo>
                  <a:pt x="12" y="14"/>
                </a:lnTo>
                <a:lnTo>
                  <a:pt x="0" y="0"/>
                </a:lnTo>
                <a:lnTo>
                  <a:pt x="7" y="0"/>
                </a:lnTo>
                <a:lnTo>
                  <a:pt x="12" y="0"/>
                </a:lnTo>
                <a:lnTo>
                  <a:pt x="19" y="3"/>
                </a:lnTo>
                <a:lnTo>
                  <a:pt x="24" y="7"/>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8" name="Freeform 100">
            <a:extLst>
              <a:ext uri="{FF2B5EF4-FFF2-40B4-BE49-F238E27FC236}">
                <a16:creationId xmlns:a16="http://schemas.microsoft.com/office/drawing/2014/main" id="{3125BA03-D0AF-42A1-B049-5A823A7EDD65}"/>
              </a:ext>
            </a:extLst>
          </p:cNvPr>
          <p:cNvSpPr>
            <a:spLocks/>
          </p:cNvSpPr>
          <p:nvPr/>
        </p:nvSpPr>
        <p:spPr bwMode="auto">
          <a:xfrm>
            <a:off x="8339138" y="2117725"/>
            <a:ext cx="28575" cy="23813"/>
          </a:xfrm>
          <a:custGeom>
            <a:avLst/>
            <a:gdLst>
              <a:gd name="T0" fmla="*/ 2147483647 w 35"/>
              <a:gd name="T1" fmla="*/ 2147483647 h 29"/>
              <a:gd name="T2" fmla="*/ 2147483647 w 35"/>
              <a:gd name="T3" fmla="*/ 2147483647 h 29"/>
              <a:gd name="T4" fmla="*/ 2147483647 w 35"/>
              <a:gd name="T5" fmla="*/ 2147483647 h 29"/>
              <a:gd name="T6" fmla="*/ 2147483647 w 35"/>
              <a:gd name="T7" fmla="*/ 2147483647 h 29"/>
              <a:gd name="T8" fmla="*/ 2147483647 w 35"/>
              <a:gd name="T9" fmla="*/ 2147483647 h 29"/>
              <a:gd name="T10" fmla="*/ 2147483647 w 35"/>
              <a:gd name="T11" fmla="*/ 2147483647 h 29"/>
              <a:gd name="T12" fmla="*/ 2147483647 w 35"/>
              <a:gd name="T13" fmla="*/ 2147483647 h 29"/>
              <a:gd name="T14" fmla="*/ 2147483647 w 35"/>
              <a:gd name="T15" fmla="*/ 2147483647 h 29"/>
              <a:gd name="T16" fmla="*/ 0 w 35"/>
              <a:gd name="T17" fmla="*/ 2147483647 h 29"/>
              <a:gd name="T18" fmla="*/ 2147483647 w 35"/>
              <a:gd name="T19" fmla="*/ 2147483647 h 29"/>
              <a:gd name="T20" fmla="*/ 2147483647 w 35"/>
              <a:gd name="T21" fmla="*/ 2147483647 h 29"/>
              <a:gd name="T22" fmla="*/ 2147483647 w 35"/>
              <a:gd name="T23" fmla="*/ 2147483647 h 29"/>
              <a:gd name="T24" fmla="*/ 2147483647 w 35"/>
              <a:gd name="T25" fmla="*/ 0 h 29"/>
              <a:gd name="T26" fmla="*/ 2147483647 w 35"/>
              <a:gd name="T27" fmla="*/ 0 h 29"/>
              <a:gd name="T28" fmla="*/ 2147483647 w 35"/>
              <a:gd name="T29" fmla="*/ 2147483647 h 29"/>
              <a:gd name="T30" fmla="*/ 2147483647 w 35"/>
              <a:gd name="T31" fmla="*/ 2147483647 h 29"/>
              <a:gd name="T32" fmla="*/ 2147483647 w 35"/>
              <a:gd name="T33" fmla="*/ 2147483647 h 2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5" h="29">
                <a:moveTo>
                  <a:pt x="35" y="6"/>
                </a:moveTo>
                <a:lnTo>
                  <a:pt x="35" y="12"/>
                </a:lnTo>
                <a:lnTo>
                  <a:pt x="31" y="18"/>
                </a:lnTo>
                <a:lnTo>
                  <a:pt x="25" y="23"/>
                </a:lnTo>
                <a:lnTo>
                  <a:pt x="19" y="26"/>
                </a:lnTo>
                <a:lnTo>
                  <a:pt x="12" y="29"/>
                </a:lnTo>
                <a:lnTo>
                  <a:pt x="8" y="26"/>
                </a:lnTo>
                <a:lnTo>
                  <a:pt x="3" y="22"/>
                </a:lnTo>
                <a:lnTo>
                  <a:pt x="0" y="16"/>
                </a:lnTo>
                <a:lnTo>
                  <a:pt x="3" y="10"/>
                </a:lnTo>
                <a:lnTo>
                  <a:pt x="7" y="6"/>
                </a:lnTo>
                <a:lnTo>
                  <a:pt x="11" y="2"/>
                </a:lnTo>
                <a:lnTo>
                  <a:pt x="18" y="0"/>
                </a:lnTo>
                <a:lnTo>
                  <a:pt x="23" y="0"/>
                </a:lnTo>
                <a:lnTo>
                  <a:pt x="27" y="1"/>
                </a:lnTo>
                <a:lnTo>
                  <a:pt x="31" y="3"/>
                </a:lnTo>
                <a:lnTo>
                  <a:pt x="35" y="6"/>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69" name="Freeform 101">
            <a:extLst>
              <a:ext uri="{FF2B5EF4-FFF2-40B4-BE49-F238E27FC236}">
                <a16:creationId xmlns:a16="http://schemas.microsoft.com/office/drawing/2014/main" id="{46141775-7E10-4613-AF61-56C19DA2CC34}"/>
              </a:ext>
            </a:extLst>
          </p:cNvPr>
          <p:cNvSpPr>
            <a:spLocks/>
          </p:cNvSpPr>
          <p:nvPr/>
        </p:nvSpPr>
        <p:spPr bwMode="auto">
          <a:xfrm>
            <a:off x="8382000" y="2122488"/>
            <a:ext cx="15875" cy="14287"/>
          </a:xfrm>
          <a:custGeom>
            <a:avLst/>
            <a:gdLst>
              <a:gd name="T0" fmla="*/ 2147483647 w 21"/>
              <a:gd name="T1" fmla="*/ 2147483647 h 18"/>
              <a:gd name="T2" fmla="*/ 2147483647 w 21"/>
              <a:gd name="T3" fmla="*/ 2147483647 h 18"/>
              <a:gd name="T4" fmla="*/ 2147483647 w 21"/>
              <a:gd name="T5" fmla="*/ 2147483647 h 18"/>
              <a:gd name="T6" fmla="*/ 2147483647 w 21"/>
              <a:gd name="T7" fmla="*/ 2147483647 h 18"/>
              <a:gd name="T8" fmla="*/ 2147483647 w 21"/>
              <a:gd name="T9" fmla="*/ 2147483647 h 18"/>
              <a:gd name="T10" fmla="*/ 2147483647 w 21"/>
              <a:gd name="T11" fmla="*/ 2147483647 h 18"/>
              <a:gd name="T12" fmla="*/ 0 w 21"/>
              <a:gd name="T13" fmla="*/ 2147483647 h 18"/>
              <a:gd name="T14" fmla="*/ 2147483647 w 21"/>
              <a:gd name="T15" fmla="*/ 2147483647 h 18"/>
              <a:gd name="T16" fmla="*/ 2147483647 w 21"/>
              <a:gd name="T17" fmla="*/ 2147483647 h 18"/>
              <a:gd name="T18" fmla="*/ 2147483647 w 21"/>
              <a:gd name="T19" fmla="*/ 0 h 18"/>
              <a:gd name="T20" fmla="*/ 2147483647 w 21"/>
              <a:gd name="T21" fmla="*/ 2147483647 h 18"/>
              <a:gd name="T22" fmla="*/ 2147483647 w 21"/>
              <a:gd name="T23" fmla="*/ 2147483647 h 18"/>
              <a:gd name="T24" fmla="*/ 2147483647 w 21"/>
              <a:gd name="T25" fmla="*/ 2147483647 h 1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 h="18">
                <a:moveTo>
                  <a:pt x="21" y="13"/>
                </a:moveTo>
                <a:lnTo>
                  <a:pt x="17" y="17"/>
                </a:lnTo>
                <a:lnTo>
                  <a:pt x="13" y="18"/>
                </a:lnTo>
                <a:lnTo>
                  <a:pt x="8" y="18"/>
                </a:lnTo>
                <a:lnTo>
                  <a:pt x="5" y="17"/>
                </a:lnTo>
                <a:lnTo>
                  <a:pt x="1" y="12"/>
                </a:lnTo>
                <a:lnTo>
                  <a:pt x="0" y="9"/>
                </a:lnTo>
                <a:lnTo>
                  <a:pt x="2" y="4"/>
                </a:lnTo>
                <a:lnTo>
                  <a:pt x="6" y="1"/>
                </a:lnTo>
                <a:lnTo>
                  <a:pt x="13" y="0"/>
                </a:lnTo>
                <a:lnTo>
                  <a:pt x="15" y="3"/>
                </a:lnTo>
                <a:lnTo>
                  <a:pt x="17" y="9"/>
                </a:lnTo>
                <a:lnTo>
                  <a:pt x="21" y="13"/>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70" name="Freeform 102">
            <a:extLst>
              <a:ext uri="{FF2B5EF4-FFF2-40B4-BE49-F238E27FC236}">
                <a16:creationId xmlns:a16="http://schemas.microsoft.com/office/drawing/2014/main" id="{F61943C6-6B80-444B-B3BC-109F42C4A143}"/>
              </a:ext>
            </a:extLst>
          </p:cNvPr>
          <p:cNvSpPr>
            <a:spLocks/>
          </p:cNvSpPr>
          <p:nvPr/>
        </p:nvSpPr>
        <p:spPr bwMode="auto">
          <a:xfrm>
            <a:off x="8272463" y="2133600"/>
            <a:ext cx="25400" cy="19050"/>
          </a:xfrm>
          <a:custGeom>
            <a:avLst/>
            <a:gdLst>
              <a:gd name="T0" fmla="*/ 2147483647 w 32"/>
              <a:gd name="T1" fmla="*/ 2147483647 h 24"/>
              <a:gd name="T2" fmla="*/ 2147483647 w 32"/>
              <a:gd name="T3" fmla="*/ 2147483647 h 24"/>
              <a:gd name="T4" fmla="*/ 2147483647 w 32"/>
              <a:gd name="T5" fmla="*/ 2147483647 h 24"/>
              <a:gd name="T6" fmla="*/ 2147483647 w 32"/>
              <a:gd name="T7" fmla="*/ 2147483647 h 24"/>
              <a:gd name="T8" fmla="*/ 2147483647 w 32"/>
              <a:gd name="T9" fmla="*/ 2147483647 h 24"/>
              <a:gd name="T10" fmla="*/ 2147483647 w 32"/>
              <a:gd name="T11" fmla="*/ 2147483647 h 24"/>
              <a:gd name="T12" fmla="*/ 2147483647 w 32"/>
              <a:gd name="T13" fmla="*/ 2147483647 h 24"/>
              <a:gd name="T14" fmla="*/ 2147483647 w 32"/>
              <a:gd name="T15" fmla="*/ 2147483647 h 24"/>
              <a:gd name="T16" fmla="*/ 0 w 32"/>
              <a:gd name="T17" fmla="*/ 2147483647 h 24"/>
              <a:gd name="T18" fmla="*/ 0 w 32"/>
              <a:gd name="T19" fmla="*/ 2147483647 h 24"/>
              <a:gd name="T20" fmla="*/ 2147483647 w 32"/>
              <a:gd name="T21" fmla="*/ 2147483647 h 24"/>
              <a:gd name="T22" fmla="*/ 2147483647 w 32"/>
              <a:gd name="T23" fmla="*/ 2147483647 h 24"/>
              <a:gd name="T24" fmla="*/ 2147483647 w 32"/>
              <a:gd name="T25" fmla="*/ 0 h 24"/>
              <a:gd name="T26" fmla="*/ 2147483647 w 32"/>
              <a:gd name="T27" fmla="*/ 0 h 24"/>
              <a:gd name="T28" fmla="*/ 2147483647 w 32"/>
              <a:gd name="T29" fmla="*/ 0 h 24"/>
              <a:gd name="T30" fmla="*/ 2147483647 w 32"/>
              <a:gd name="T31" fmla="*/ 2147483647 h 24"/>
              <a:gd name="T32" fmla="*/ 2147483647 w 32"/>
              <a:gd name="T33" fmla="*/ 2147483647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24">
                <a:moveTo>
                  <a:pt x="31" y="5"/>
                </a:moveTo>
                <a:lnTo>
                  <a:pt x="32" y="12"/>
                </a:lnTo>
                <a:lnTo>
                  <a:pt x="30" y="18"/>
                </a:lnTo>
                <a:lnTo>
                  <a:pt x="25" y="22"/>
                </a:lnTo>
                <a:lnTo>
                  <a:pt x="19" y="24"/>
                </a:lnTo>
                <a:lnTo>
                  <a:pt x="12" y="23"/>
                </a:lnTo>
                <a:lnTo>
                  <a:pt x="7" y="21"/>
                </a:lnTo>
                <a:lnTo>
                  <a:pt x="2" y="18"/>
                </a:lnTo>
                <a:lnTo>
                  <a:pt x="0" y="11"/>
                </a:lnTo>
                <a:lnTo>
                  <a:pt x="0" y="6"/>
                </a:lnTo>
                <a:lnTo>
                  <a:pt x="2" y="4"/>
                </a:lnTo>
                <a:lnTo>
                  <a:pt x="7" y="1"/>
                </a:lnTo>
                <a:lnTo>
                  <a:pt x="10" y="0"/>
                </a:lnTo>
                <a:lnTo>
                  <a:pt x="16" y="0"/>
                </a:lnTo>
                <a:lnTo>
                  <a:pt x="22" y="0"/>
                </a:lnTo>
                <a:lnTo>
                  <a:pt x="26" y="1"/>
                </a:lnTo>
                <a:lnTo>
                  <a:pt x="31" y="5"/>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71" name="Freeform 103">
            <a:extLst>
              <a:ext uri="{FF2B5EF4-FFF2-40B4-BE49-F238E27FC236}">
                <a16:creationId xmlns:a16="http://schemas.microsoft.com/office/drawing/2014/main" id="{27F24B14-E0FC-4DC3-8F7A-5F7E9608423D}"/>
              </a:ext>
            </a:extLst>
          </p:cNvPr>
          <p:cNvSpPr>
            <a:spLocks/>
          </p:cNvSpPr>
          <p:nvPr/>
        </p:nvSpPr>
        <p:spPr bwMode="auto">
          <a:xfrm>
            <a:off x="8097838" y="2135188"/>
            <a:ext cx="22225" cy="25400"/>
          </a:xfrm>
          <a:custGeom>
            <a:avLst/>
            <a:gdLst>
              <a:gd name="T0" fmla="*/ 2147483647 w 27"/>
              <a:gd name="T1" fmla="*/ 2147483647 h 32"/>
              <a:gd name="T2" fmla="*/ 2147483647 w 27"/>
              <a:gd name="T3" fmla="*/ 2147483647 h 32"/>
              <a:gd name="T4" fmla="*/ 2147483647 w 27"/>
              <a:gd name="T5" fmla="*/ 2147483647 h 32"/>
              <a:gd name="T6" fmla="*/ 2147483647 w 27"/>
              <a:gd name="T7" fmla="*/ 2147483647 h 32"/>
              <a:gd name="T8" fmla="*/ 2147483647 w 27"/>
              <a:gd name="T9" fmla="*/ 2147483647 h 32"/>
              <a:gd name="T10" fmla="*/ 2147483647 w 27"/>
              <a:gd name="T11" fmla="*/ 2147483647 h 32"/>
              <a:gd name="T12" fmla="*/ 0 w 27"/>
              <a:gd name="T13" fmla="*/ 2147483647 h 32"/>
              <a:gd name="T14" fmla="*/ 0 w 27"/>
              <a:gd name="T15" fmla="*/ 2147483647 h 32"/>
              <a:gd name="T16" fmla="*/ 2147483647 w 27"/>
              <a:gd name="T17" fmla="*/ 2147483647 h 32"/>
              <a:gd name="T18" fmla="*/ 2147483647 w 27"/>
              <a:gd name="T19" fmla="*/ 2147483647 h 32"/>
              <a:gd name="T20" fmla="*/ 2147483647 w 27"/>
              <a:gd name="T21" fmla="*/ 2147483647 h 32"/>
              <a:gd name="T22" fmla="*/ 2147483647 w 27"/>
              <a:gd name="T23" fmla="*/ 2147483647 h 32"/>
              <a:gd name="T24" fmla="*/ 2147483647 w 27"/>
              <a:gd name="T25" fmla="*/ 0 h 32"/>
              <a:gd name="T26" fmla="*/ 2147483647 w 27"/>
              <a:gd name="T27" fmla="*/ 2147483647 h 32"/>
              <a:gd name="T28" fmla="*/ 2147483647 w 27"/>
              <a:gd name="T29" fmla="*/ 2147483647 h 32"/>
              <a:gd name="T30" fmla="*/ 2147483647 w 27"/>
              <a:gd name="T31" fmla="*/ 2147483647 h 32"/>
              <a:gd name="T32" fmla="*/ 2147483647 w 27"/>
              <a:gd name="T33" fmla="*/ 2147483647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 h="32">
                <a:moveTo>
                  <a:pt x="26" y="26"/>
                </a:moveTo>
                <a:lnTo>
                  <a:pt x="22" y="31"/>
                </a:lnTo>
                <a:lnTo>
                  <a:pt x="16" y="32"/>
                </a:lnTo>
                <a:lnTo>
                  <a:pt x="9" y="32"/>
                </a:lnTo>
                <a:lnTo>
                  <a:pt x="2" y="31"/>
                </a:lnTo>
                <a:lnTo>
                  <a:pt x="1" y="27"/>
                </a:lnTo>
                <a:lnTo>
                  <a:pt x="0" y="23"/>
                </a:lnTo>
                <a:lnTo>
                  <a:pt x="0" y="18"/>
                </a:lnTo>
                <a:lnTo>
                  <a:pt x="1" y="13"/>
                </a:lnTo>
                <a:lnTo>
                  <a:pt x="5" y="10"/>
                </a:lnTo>
                <a:lnTo>
                  <a:pt x="9" y="4"/>
                </a:lnTo>
                <a:lnTo>
                  <a:pt x="15" y="1"/>
                </a:lnTo>
                <a:lnTo>
                  <a:pt x="20" y="0"/>
                </a:lnTo>
                <a:lnTo>
                  <a:pt x="25" y="4"/>
                </a:lnTo>
                <a:lnTo>
                  <a:pt x="27" y="11"/>
                </a:lnTo>
                <a:lnTo>
                  <a:pt x="27" y="19"/>
                </a:lnTo>
                <a:lnTo>
                  <a:pt x="26" y="26"/>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4072" name="Freeform 104">
            <a:extLst>
              <a:ext uri="{FF2B5EF4-FFF2-40B4-BE49-F238E27FC236}">
                <a16:creationId xmlns:a16="http://schemas.microsoft.com/office/drawing/2014/main" id="{269DE529-8A27-4787-B285-F097F0BBF94F}"/>
              </a:ext>
            </a:extLst>
          </p:cNvPr>
          <p:cNvSpPr>
            <a:spLocks/>
          </p:cNvSpPr>
          <p:nvPr/>
        </p:nvSpPr>
        <p:spPr bwMode="auto">
          <a:xfrm>
            <a:off x="7986713" y="2139950"/>
            <a:ext cx="20637" cy="23813"/>
          </a:xfrm>
          <a:custGeom>
            <a:avLst/>
            <a:gdLst>
              <a:gd name="T0" fmla="*/ 2147483647 w 28"/>
              <a:gd name="T1" fmla="*/ 2147483647 h 30"/>
              <a:gd name="T2" fmla="*/ 2147483647 w 28"/>
              <a:gd name="T3" fmla="*/ 2147483647 h 30"/>
              <a:gd name="T4" fmla="*/ 2147483647 w 28"/>
              <a:gd name="T5" fmla="*/ 2147483647 h 30"/>
              <a:gd name="T6" fmla="*/ 2147483647 w 28"/>
              <a:gd name="T7" fmla="*/ 2147483647 h 30"/>
              <a:gd name="T8" fmla="*/ 2147483647 w 28"/>
              <a:gd name="T9" fmla="*/ 2147483647 h 30"/>
              <a:gd name="T10" fmla="*/ 2147483647 w 28"/>
              <a:gd name="T11" fmla="*/ 2147483647 h 30"/>
              <a:gd name="T12" fmla="*/ 2147483647 w 28"/>
              <a:gd name="T13" fmla="*/ 2147483647 h 30"/>
              <a:gd name="T14" fmla="*/ 2147483647 w 28"/>
              <a:gd name="T15" fmla="*/ 2147483647 h 30"/>
              <a:gd name="T16" fmla="*/ 0 w 28"/>
              <a:gd name="T17" fmla="*/ 2147483647 h 30"/>
              <a:gd name="T18" fmla="*/ 2147483647 w 28"/>
              <a:gd name="T19" fmla="*/ 2147483647 h 30"/>
              <a:gd name="T20" fmla="*/ 2147483647 w 28"/>
              <a:gd name="T21" fmla="*/ 2147483647 h 30"/>
              <a:gd name="T22" fmla="*/ 2147483647 w 28"/>
              <a:gd name="T23" fmla="*/ 2147483647 h 30"/>
              <a:gd name="T24" fmla="*/ 2147483647 w 28"/>
              <a:gd name="T25" fmla="*/ 0 h 30"/>
              <a:gd name="T26" fmla="*/ 2147483647 w 28"/>
              <a:gd name="T27" fmla="*/ 2147483647 h 30"/>
              <a:gd name="T28" fmla="*/ 2147483647 w 28"/>
              <a:gd name="T29" fmla="*/ 2147483647 h 30"/>
              <a:gd name="T30" fmla="*/ 2147483647 w 28"/>
              <a:gd name="T31" fmla="*/ 2147483647 h 30"/>
              <a:gd name="T32" fmla="*/ 2147483647 w 28"/>
              <a:gd name="T33" fmla="*/ 2147483647 h 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8" h="30">
                <a:moveTo>
                  <a:pt x="28" y="8"/>
                </a:moveTo>
                <a:lnTo>
                  <a:pt x="28" y="14"/>
                </a:lnTo>
                <a:lnTo>
                  <a:pt x="27" y="21"/>
                </a:lnTo>
                <a:lnTo>
                  <a:pt x="24" y="27"/>
                </a:lnTo>
                <a:lnTo>
                  <a:pt x="20" y="30"/>
                </a:lnTo>
                <a:lnTo>
                  <a:pt x="13" y="29"/>
                </a:lnTo>
                <a:lnTo>
                  <a:pt x="7" y="27"/>
                </a:lnTo>
                <a:lnTo>
                  <a:pt x="2" y="22"/>
                </a:lnTo>
                <a:lnTo>
                  <a:pt x="0" y="15"/>
                </a:lnTo>
                <a:lnTo>
                  <a:pt x="1" y="11"/>
                </a:lnTo>
                <a:lnTo>
                  <a:pt x="2" y="6"/>
                </a:lnTo>
                <a:lnTo>
                  <a:pt x="5" y="3"/>
                </a:lnTo>
                <a:lnTo>
                  <a:pt x="8" y="0"/>
                </a:lnTo>
                <a:lnTo>
                  <a:pt x="13" y="1"/>
                </a:lnTo>
                <a:lnTo>
                  <a:pt x="19" y="4"/>
                </a:lnTo>
                <a:lnTo>
                  <a:pt x="23" y="6"/>
                </a:lnTo>
                <a:lnTo>
                  <a:pt x="28" y="8"/>
                </a:lnTo>
                <a:close/>
              </a:path>
            </a:pathLst>
          </a:custGeom>
          <a:solidFill>
            <a:srgbClr val="FF19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pic>
        <p:nvPicPr>
          <p:cNvPr id="2" name="Recorded Sound">
            <a:hlinkClick r:id="" action="ppaction://media"/>
            <a:extLst>
              <a:ext uri="{FF2B5EF4-FFF2-40B4-BE49-F238E27FC236}">
                <a16:creationId xmlns:a16="http://schemas.microsoft.com/office/drawing/2014/main" id="{0A9E0163-7FF1-4E13-A39A-B1469A867B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1760" y="603408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7AFA3614-AAA8-4833-A87D-B29864325F40}"/>
              </a:ext>
            </a:extLst>
          </p:cNvPr>
          <p:cNvSpPr>
            <a:spLocks noGrp="1" noRot="1" noChangeArrowheads="1"/>
          </p:cNvSpPr>
          <p:nvPr>
            <p:ph type="title"/>
          </p:nvPr>
        </p:nvSpPr>
        <p:spPr>
          <a:xfrm>
            <a:off x="323850" y="549275"/>
            <a:ext cx="8510588" cy="1325563"/>
          </a:xfrm>
        </p:spPr>
        <p:txBody>
          <a:bodyPr/>
          <a:lstStyle/>
          <a:p>
            <a:pPr eaLnBrk="1" hangingPunct="1">
              <a:defRPr/>
            </a:pPr>
            <a:r>
              <a:rPr lang="el-GR" altLang="el-GR">
                <a:solidFill>
                  <a:srgbClr val="FFFF00"/>
                </a:solidFill>
              </a:rPr>
              <a:t>Υπάρχει θεραπεία για το άσθμα </a:t>
            </a:r>
            <a:r>
              <a:rPr lang="en-US" altLang="el-GR">
                <a:solidFill>
                  <a:srgbClr val="FFFF00"/>
                </a:solidFill>
              </a:rPr>
              <a:t>?</a:t>
            </a:r>
          </a:p>
        </p:txBody>
      </p:sp>
      <p:sp>
        <p:nvSpPr>
          <p:cNvPr id="84995" name="Text Box 3">
            <a:extLst>
              <a:ext uri="{FF2B5EF4-FFF2-40B4-BE49-F238E27FC236}">
                <a16:creationId xmlns:a16="http://schemas.microsoft.com/office/drawing/2014/main" id="{355FD894-D8F0-40FA-8710-07B53D2455AE}"/>
              </a:ext>
            </a:extLst>
          </p:cNvPr>
          <p:cNvSpPr txBox="1">
            <a:spLocks noChangeArrowheads="1"/>
          </p:cNvSpPr>
          <p:nvPr/>
        </p:nvSpPr>
        <p:spPr bwMode="auto">
          <a:xfrm>
            <a:off x="1763713" y="2205038"/>
            <a:ext cx="6192837" cy="423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lnSpc>
                <a:spcPct val="90000"/>
              </a:lnSpc>
              <a:buClrTx/>
              <a:buSzPct val="80000"/>
              <a:buFontTx/>
              <a:buNone/>
            </a:pPr>
            <a:r>
              <a:rPr lang="el-GR" altLang="el-GR" sz="4000"/>
              <a:t>Το άσθμα δεν μπορεί να θεραπευθεί τελείως</a:t>
            </a:r>
          </a:p>
          <a:p>
            <a:pPr algn="ctr" eaLnBrk="1" hangingPunct="1">
              <a:lnSpc>
                <a:spcPct val="90000"/>
              </a:lnSpc>
              <a:buClrTx/>
              <a:buSzPct val="80000"/>
              <a:buFontTx/>
              <a:buNone/>
            </a:pPr>
            <a:r>
              <a:rPr lang="el-GR" altLang="el-GR" sz="3600"/>
              <a:t> </a:t>
            </a:r>
            <a:r>
              <a:rPr lang="el-GR" altLang="el-GR" sz="3600">
                <a:solidFill>
                  <a:srgbClr val="FFFF00"/>
                </a:solidFill>
              </a:rPr>
              <a:t>αλλά </a:t>
            </a:r>
          </a:p>
          <a:p>
            <a:pPr eaLnBrk="1" hangingPunct="1">
              <a:lnSpc>
                <a:spcPct val="90000"/>
              </a:lnSpc>
              <a:buClrTx/>
              <a:buSzPct val="80000"/>
              <a:buFontTx/>
              <a:buNone/>
            </a:pPr>
            <a:r>
              <a:rPr lang="el-GR" altLang="el-GR" sz="4000"/>
              <a:t>μπορούμε να σταματήσουμε τελείως τα συμπτώματα</a:t>
            </a:r>
          </a:p>
          <a:p>
            <a:pPr eaLnBrk="1" hangingPunct="1">
              <a:lnSpc>
                <a:spcPct val="90000"/>
              </a:lnSpc>
              <a:buClrTx/>
              <a:buSzPct val="80000"/>
              <a:buFontTx/>
              <a:buNone/>
            </a:pPr>
            <a:endParaRPr lang="el-GR" altLang="el-GR" sz="4000"/>
          </a:p>
        </p:txBody>
      </p:sp>
      <p:pic>
        <p:nvPicPr>
          <p:cNvPr id="2" name="Recorded Sound">
            <a:hlinkClick r:id="" action="ppaction://media"/>
            <a:extLst>
              <a:ext uri="{FF2B5EF4-FFF2-40B4-BE49-F238E27FC236}">
                <a16:creationId xmlns:a16="http://schemas.microsoft.com/office/drawing/2014/main" id="{17C318F2-BF6E-4E46-B62F-7585BC14B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394355" y="41490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EDD4FB45-AF10-4452-BB17-C7CD4DF33D61}"/>
              </a:ext>
            </a:extLst>
          </p:cNvPr>
          <p:cNvSpPr>
            <a:spLocks noChangeArrowheads="1"/>
          </p:cNvSpPr>
          <p:nvPr/>
        </p:nvSpPr>
        <p:spPr bwMode="auto">
          <a:xfrm>
            <a:off x="0" y="110490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l-GR" altLang="el-GR" sz="1800" b="1"/>
              <a:t> </a:t>
            </a:r>
            <a:endParaRPr lang="sv-SE" altLang="el-GR" sz="1800" b="1">
              <a:solidFill>
                <a:srgbClr val="F4FA02"/>
              </a:solidFill>
            </a:endParaRPr>
          </a:p>
        </p:txBody>
      </p:sp>
      <p:sp>
        <p:nvSpPr>
          <p:cNvPr id="86019" name="Rectangle 3">
            <a:extLst>
              <a:ext uri="{FF2B5EF4-FFF2-40B4-BE49-F238E27FC236}">
                <a16:creationId xmlns:a16="http://schemas.microsoft.com/office/drawing/2014/main" id="{09F03217-FFA3-4D1C-ADDD-1189C131C89F}"/>
              </a:ext>
            </a:extLst>
          </p:cNvPr>
          <p:cNvSpPr>
            <a:spLocks noChangeArrowheads="1"/>
          </p:cNvSpPr>
          <p:nvPr/>
        </p:nvSpPr>
        <p:spPr bwMode="auto">
          <a:xfrm>
            <a:off x="2214563" y="3821113"/>
            <a:ext cx="5137150" cy="1163637"/>
          </a:xfrm>
          <a:prstGeom prst="rect">
            <a:avLst/>
          </a:prstGeom>
          <a:solidFill>
            <a:srgbClr val="CC99FF"/>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sp>
        <p:nvSpPr>
          <p:cNvPr id="86020" name="Rectangle 4">
            <a:extLst>
              <a:ext uri="{FF2B5EF4-FFF2-40B4-BE49-F238E27FC236}">
                <a16:creationId xmlns:a16="http://schemas.microsoft.com/office/drawing/2014/main" id="{8487DDD8-437E-4A19-9BA3-559C25B76BBE}"/>
              </a:ext>
            </a:extLst>
          </p:cNvPr>
          <p:cNvSpPr>
            <a:spLocks noChangeArrowheads="1"/>
          </p:cNvSpPr>
          <p:nvPr/>
        </p:nvSpPr>
        <p:spPr bwMode="auto">
          <a:xfrm>
            <a:off x="5586413" y="5097463"/>
            <a:ext cx="2781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l-GR" altLang="el-GR" sz="1800" b="1">
                <a:solidFill>
                  <a:srgbClr val="F4FA02"/>
                </a:solidFill>
              </a:rPr>
              <a:t>Χρόνος</a:t>
            </a:r>
          </a:p>
          <a:p>
            <a:pPr algn="ctr">
              <a:spcBef>
                <a:spcPct val="0"/>
              </a:spcBef>
              <a:buClrTx/>
              <a:buFontTx/>
              <a:buNone/>
            </a:pPr>
            <a:r>
              <a:rPr lang="sv-SE" altLang="el-GR" sz="1800">
                <a:solidFill>
                  <a:srgbClr val="F4FA02"/>
                </a:solidFill>
              </a:rPr>
              <a:t>(</a:t>
            </a:r>
            <a:r>
              <a:rPr lang="el-GR" altLang="el-GR" sz="1800">
                <a:solidFill>
                  <a:srgbClr val="F4FA02"/>
                </a:solidFill>
              </a:rPr>
              <a:t>μήνες, εβδομάδες, ημέρες)</a:t>
            </a:r>
            <a:endParaRPr lang="sv-SE" altLang="el-GR" sz="1800">
              <a:solidFill>
                <a:srgbClr val="F4FA02"/>
              </a:solidFill>
            </a:endParaRPr>
          </a:p>
        </p:txBody>
      </p:sp>
      <p:sp>
        <p:nvSpPr>
          <p:cNvPr id="86021" name="Freeform 5">
            <a:extLst>
              <a:ext uri="{FF2B5EF4-FFF2-40B4-BE49-F238E27FC236}">
                <a16:creationId xmlns:a16="http://schemas.microsoft.com/office/drawing/2014/main" id="{8223E219-D09F-42DF-AEF9-3C635ACC59D5}"/>
              </a:ext>
            </a:extLst>
          </p:cNvPr>
          <p:cNvSpPr>
            <a:spLocks/>
          </p:cNvSpPr>
          <p:nvPr/>
        </p:nvSpPr>
        <p:spPr bwMode="auto">
          <a:xfrm>
            <a:off x="2139950" y="2798763"/>
            <a:ext cx="133350" cy="2201862"/>
          </a:xfrm>
          <a:custGeom>
            <a:avLst/>
            <a:gdLst>
              <a:gd name="T0" fmla="*/ 2147483647 w 68"/>
              <a:gd name="T1" fmla="*/ 2147483647 h 1120"/>
              <a:gd name="T2" fmla="*/ 2147483647 w 68"/>
              <a:gd name="T3" fmla="*/ 0 h 1120"/>
              <a:gd name="T4" fmla="*/ 0 w 68"/>
              <a:gd name="T5" fmla="*/ 2147483647 h 1120"/>
              <a:gd name="T6" fmla="*/ 2147483647 w 68"/>
              <a:gd name="T7" fmla="*/ 2147483647 h 1120"/>
              <a:gd name="T8" fmla="*/ 2147483647 w 68"/>
              <a:gd name="T9" fmla="*/ 2147483647 h 1120"/>
              <a:gd name="T10" fmla="*/ 2147483647 w 68"/>
              <a:gd name="T11" fmla="*/ 2147483647 h 1120"/>
              <a:gd name="T12" fmla="*/ 2147483647 w 68"/>
              <a:gd name="T13" fmla="*/ 2147483647 h 1120"/>
              <a:gd name="T14" fmla="*/ 2147483647 w 68"/>
              <a:gd name="T15" fmla="*/ 2147483647 h 11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8" h="1120">
                <a:moveTo>
                  <a:pt x="68" y="76"/>
                </a:moveTo>
                <a:lnTo>
                  <a:pt x="34" y="0"/>
                </a:lnTo>
                <a:lnTo>
                  <a:pt x="0" y="76"/>
                </a:lnTo>
                <a:lnTo>
                  <a:pt x="26" y="76"/>
                </a:lnTo>
                <a:lnTo>
                  <a:pt x="26" y="1120"/>
                </a:lnTo>
                <a:lnTo>
                  <a:pt x="40" y="1120"/>
                </a:lnTo>
                <a:lnTo>
                  <a:pt x="40" y="76"/>
                </a:lnTo>
                <a:lnTo>
                  <a:pt x="68" y="76"/>
                </a:lnTo>
                <a:close/>
              </a:path>
            </a:pathLst>
          </a:custGeom>
          <a:solidFill>
            <a:schemeClr val="tx1"/>
          </a:solidFill>
          <a:ln>
            <a:noFill/>
          </a:ln>
          <a:extLst>
            <a:ext uri="{91240B29-F687-4F45-9708-019B960494DF}">
              <a14:hiddenLine xmlns:a14="http://schemas.microsoft.com/office/drawing/2010/main" w="25400">
                <a:solidFill>
                  <a:srgbClr val="000000"/>
                </a:solidFill>
                <a:round/>
                <a:headEnd/>
                <a:tailEnd/>
              </a14:hiddenLine>
            </a:ext>
          </a:extLst>
        </p:spPr>
        <p:txBody>
          <a:bodyPr/>
          <a:lstStyle/>
          <a:p>
            <a:endParaRPr lang="el-GR"/>
          </a:p>
        </p:txBody>
      </p:sp>
      <p:sp>
        <p:nvSpPr>
          <p:cNvPr id="86022" name="Freeform 6">
            <a:extLst>
              <a:ext uri="{FF2B5EF4-FFF2-40B4-BE49-F238E27FC236}">
                <a16:creationId xmlns:a16="http://schemas.microsoft.com/office/drawing/2014/main" id="{F3AAC350-E13D-41CE-9831-80B325DD2190}"/>
              </a:ext>
            </a:extLst>
          </p:cNvPr>
          <p:cNvSpPr>
            <a:spLocks/>
          </p:cNvSpPr>
          <p:nvPr/>
        </p:nvSpPr>
        <p:spPr bwMode="auto">
          <a:xfrm>
            <a:off x="2193925" y="4899025"/>
            <a:ext cx="5229225" cy="149225"/>
          </a:xfrm>
          <a:custGeom>
            <a:avLst/>
            <a:gdLst>
              <a:gd name="T0" fmla="*/ 2147483647 w 2663"/>
              <a:gd name="T1" fmla="*/ 2147483647 h 76"/>
              <a:gd name="T2" fmla="*/ 2147483647 w 2663"/>
              <a:gd name="T3" fmla="*/ 0 h 76"/>
              <a:gd name="T4" fmla="*/ 2147483647 w 2663"/>
              <a:gd name="T5" fmla="*/ 2147483647 h 76"/>
              <a:gd name="T6" fmla="*/ 0 w 2663"/>
              <a:gd name="T7" fmla="*/ 2147483647 h 76"/>
              <a:gd name="T8" fmla="*/ 0 w 2663"/>
              <a:gd name="T9" fmla="*/ 2147483647 h 76"/>
              <a:gd name="T10" fmla="*/ 2147483647 w 2663"/>
              <a:gd name="T11" fmla="*/ 2147483647 h 76"/>
              <a:gd name="T12" fmla="*/ 2147483647 w 2663"/>
              <a:gd name="T13" fmla="*/ 2147483647 h 76"/>
              <a:gd name="T14" fmla="*/ 2147483647 w 2663"/>
              <a:gd name="T15" fmla="*/ 2147483647 h 76"/>
              <a:gd name="T16" fmla="*/ 2147483647 w 2663"/>
              <a:gd name="T17" fmla="*/ 2147483647 h 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63" h="76">
                <a:moveTo>
                  <a:pt x="2663" y="38"/>
                </a:moveTo>
                <a:lnTo>
                  <a:pt x="2595" y="0"/>
                </a:lnTo>
                <a:lnTo>
                  <a:pt x="2595" y="30"/>
                </a:lnTo>
                <a:lnTo>
                  <a:pt x="0" y="30"/>
                </a:lnTo>
                <a:lnTo>
                  <a:pt x="0" y="48"/>
                </a:lnTo>
                <a:lnTo>
                  <a:pt x="2457" y="48"/>
                </a:lnTo>
                <a:lnTo>
                  <a:pt x="2595" y="48"/>
                </a:lnTo>
                <a:lnTo>
                  <a:pt x="2595" y="76"/>
                </a:lnTo>
                <a:lnTo>
                  <a:pt x="2663" y="38"/>
                </a:lnTo>
                <a:close/>
              </a:path>
            </a:pathLst>
          </a:custGeom>
          <a:solidFill>
            <a:schemeClr val="tx1"/>
          </a:solidFill>
          <a:ln w="25400">
            <a:solidFill>
              <a:schemeClr val="tx1"/>
            </a:solidFill>
            <a:round/>
            <a:headEnd/>
            <a:tailEnd/>
          </a:ln>
        </p:spPr>
        <p:txBody>
          <a:bodyPr/>
          <a:lstStyle/>
          <a:p>
            <a:endParaRPr lang="el-GR"/>
          </a:p>
        </p:txBody>
      </p:sp>
      <p:sp>
        <p:nvSpPr>
          <p:cNvPr id="86023" name="Freeform 10">
            <a:extLst>
              <a:ext uri="{FF2B5EF4-FFF2-40B4-BE49-F238E27FC236}">
                <a16:creationId xmlns:a16="http://schemas.microsoft.com/office/drawing/2014/main" id="{A7A0C139-CDF4-4FE3-A977-9C597F9F55A3}"/>
              </a:ext>
            </a:extLst>
          </p:cNvPr>
          <p:cNvSpPr>
            <a:spLocks/>
          </p:cNvSpPr>
          <p:nvPr/>
        </p:nvSpPr>
        <p:spPr bwMode="auto">
          <a:xfrm>
            <a:off x="3524250" y="4619625"/>
            <a:ext cx="354013" cy="869950"/>
          </a:xfrm>
          <a:custGeom>
            <a:avLst/>
            <a:gdLst>
              <a:gd name="T0" fmla="*/ 2147483647 w 180"/>
              <a:gd name="T1" fmla="*/ 2147483647 h 442"/>
              <a:gd name="T2" fmla="*/ 2147483647 w 180"/>
              <a:gd name="T3" fmla="*/ 2147483647 h 442"/>
              <a:gd name="T4" fmla="*/ 2147483647 w 180"/>
              <a:gd name="T5" fmla="*/ 2147483647 h 442"/>
              <a:gd name="T6" fmla="*/ 2147483647 w 180"/>
              <a:gd name="T7" fmla="*/ 0 h 442"/>
              <a:gd name="T8" fmla="*/ 0 w 180"/>
              <a:gd name="T9" fmla="*/ 2147483647 h 442"/>
              <a:gd name="T10" fmla="*/ 2147483647 w 180"/>
              <a:gd name="T11" fmla="*/ 2147483647 h 442"/>
              <a:gd name="T12" fmla="*/ 2147483647 w 180"/>
              <a:gd name="T13" fmla="*/ 2147483647 h 442"/>
              <a:gd name="T14" fmla="*/ 2147483647 w 180"/>
              <a:gd name="T15" fmla="*/ 2147483647 h 4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0" h="442">
                <a:moveTo>
                  <a:pt x="180" y="434"/>
                </a:moveTo>
                <a:lnTo>
                  <a:pt x="38" y="66"/>
                </a:lnTo>
                <a:lnTo>
                  <a:pt x="62" y="54"/>
                </a:lnTo>
                <a:lnTo>
                  <a:pt x="6" y="0"/>
                </a:lnTo>
                <a:lnTo>
                  <a:pt x="0" y="84"/>
                </a:lnTo>
                <a:lnTo>
                  <a:pt x="24" y="72"/>
                </a:lnTo>
                <a:lnTo>
                  <a:pt x="166" y="442"/>
                </a:lnTo>
                <a:lnTo>
                  <a:pt x="180" y="434"/>
                </a:lnTo>
                <a:close/>
              </a:path>
            </a:pathLst>
          </a:custGeom>
          <a:solidFill>
            <a:srgbClr val="D414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l-GR"/>
          </a:p>
        </p:txBody>
      </p:sp>
      <p:sp>
        <p:nvSpPr>
          <p:cNvPr id="86024" name="Freeform 14">
            <a:extLst>
              <a:ext uri="{FF2B5EF4-FFF2-40B4-BE49-F238E27FC236}">
                <a16:creationId xmlns:a16="http://schemas.microsoft.com/office/drawing/2014/main" id="{E31B262A-C88A-4587-AF44-B08C3BDA8F82}"/>
              </a:ext>
            </a:extLst>
          </p:cNvPr>
          <p:cNvSpPr>
            <a:spLocks/>
          </p:cNvSpPr>
          <p:nvPr/>
        </p:nvSpPr>
        <p:spPr bwMode="auto">
          <a:xfrm>
            <a:off x="2219325" y="2976563"/>
            <a:ext cx="4953000" cy="1820862"/>
          </a:xfrm>
          <a:custGeom>
            <a:avLst/>
            <a:gdLst>
              <a:gd name="T0" fmla="*/ 2147483647 w 2519"/>
              <a:gd name="T1" fmla="*/ 2147483647 h 926"/>
              <a:gd name="T2" fmla="*/ 2147483647 w 2519"/>
              <a:gd name="T3" fmla="*/ 2147483647 h 926"/>
              <a:gd name="T4" fmla="*/ 2147483647 w 2519"/>
              <a:gd name="T5" fmla="*/ 2147483647 h 926"/>
              <a:gd name="T6" fmla="*/ 2147483647 w 2519"/>
              <a:gd name="T7" fmla="*/ 2147483647 h 926"/>
              <a:gd name="T8" fmla="*/ 2147483647 w 2519"/>
              <a:gd name="T9" fmla="*/ 2147483647 h 926"/>
              <a:gd name="T10" fmla="*/ 2147483647 w 2519"/>
              <a:gd name="T11" fmla="*/ 2147483647 h 926"/>
              <a:gd name="T12" fmla="*/ 2147483647 w 2519"/>
              <a:gd name="T13" fmla="*/ 2147483647 h 926"/>
              <a:gd name="T14" fmla="*/ 2147483647 w 2519"/>
              <a:gd name="T15" fmla="*/ 2147483647 h 926"/>
              <a:gd name="T16" fmla="*/ 2147483647 w 2519"/>
              <a:gd name="T17" fmla="*/ 2147483647 h 926"/>
              <a:gd name="T18" fmla="*/ 2147483647 w 2519"/>
              <a:gd name="T19" fmla="*/ 2147483647 h 926"/>
              <a:gd name="T20" fmla="*/ 2147483647 w 2519"/>
              <a:gd name="T21" fmla="*/ 2147483647 h 926"/>
              <a:gd name="T22" fmla="*/ 2147483647 w 2519"/>
              <a:gd name="T23" fmla="*/ 2147483647 h 926"/>
              <a:gd name="T24" fmla="*/ 2147483647 w 2519"/>
              <a:gd name="T25" fmla="*/ 2147483647 h 926"/>
              <a:gd name="T26" fmla="*/ 2147483647 w 2519"/>
              <a:gd name="T27" fmla="*/ 2147483647 h 926"/>
              <a:gd name="T28" fmla="*/ 2147483647 w 2519"/>
              <a:gd name="T29" fmla="*/ 2147483647 h 926"/>
              <a:gd name="T30" fmla="*/ 2147483647 w 2519"/>
              <a:gd name="T31" fmla="*/ 2147483647 h 926"/>
              <a:gd name="T32" fmla="*/ 2147483647 w 2519"/>
              <a:gd name="T33" fmla="*/ 2147483647 h 926"/>
              <a:gd name="T34" fmla="*/ 2147483647 w 2519"/>
              <a:gd name="T35" fmla="*/ 2147483647 h 926"/>
              <a:gd name="T36" fmla="*/ 2147483647 w 2519"/>
              <a:gd name="T37" fmla="*/ 2147483647 h 926"/>
              <a:gd name="T38" fmla="*/ 2147483647 w 2519"/>
              <a:gd name="T39" fmla="*/ 2147483647 h 926"/>
              <a:gd name="T40" fmla="*/ 2147483647 w 2519"/>
              <a:gd name="T41" fmla="*/ 2147483647 h 926"/>
              <a:gd name="T42" fmla="*/ 2147483647 w 2519"/>
              <a:gd name="T43" fmla="*/ 2147483647 h 926"/>
              <a:gd name="T44" fmla="*/ 2147483647 w 2519"/>
              <a:gd name="T45" fmla="*/ 2147483647 h 926"/>
              <a:gd name="T46" fmla="*/ 2147483647 w 2519"/>
              <a:gd name="T47" fmla="*/ 2147483647 h 926"/>
              <a:gd name="T48" fmla="*/ 2147483647 w 2519"/>
              <a:gd name="T49" fmla="*/ 2147483647 h 926"/>
              <a:gd name="T50" fmla="*/ 2147483647 w 2519"/>
              <a:gd name="T51" fmla="*/ 2147483647 h 926"/>
              <a:gd name="T52" fmla="*/ 2147483647 w 2519"/>
              <a:gd name="T53" fmla="*/ 0 h 926"/>
              <a:gd name="T54" fmla="*/ 2147483647 w 2519"/>
              <a:gd name="T55" fmla="*/ 2147483647 h 926"/>
              <a:gd name="T56" fmla="*/ 2147483647 w 2519"/>
              <a:gd name="T57" fmla="*/ 2147483647 h 926"/>
              <a:gd name="T58" fmla="*/ 2147483647 w 2519"/>
              <a:gd name="T59" fmla="*/ 2147483647 h 926"/>
              <a:gd name="T60" fmla="*/ 2147483647 w 2519"/>
              <a:gd name="T61" fmla="*/ 2147483647 h 926"/>
              <a:gd name="T62" fmla="*/ 2147483647 w 2519"/>
              <a:gd name="T63" fmla="*/ 2147483647 h 926"/>
              <a:gd name="T64" fmla="*/ 2147483647 w 2519"/>
              <a:gd name="T65" fmla="*/ 2147483647 h 926"/>
              <a:gd name="T66" fmla="*/ 2147483647 w 2519"/>
              <a:gd name="T67" fmla="*/ 2147483647 h 926"/>
              <a:gd name="T68" fmla="*/ 2147483647 w 2519"/>
              <a:gd name="T69" fmla="*/ 2147483647 h 926"/>
              <a:gd name="T70" fmla="*/ 2147483647 w 2519"/>
              <a:gd name="T71" fmla="*/ 2147483647 h 926"/>
              <a:gd name="T72" fmla="*/ 2147483647 w 2519"/>
              <a:gd name="T73" fmla="*/ 2147483647 h 926"/>
              <a:gd name="T74" fmla="*/ 2147483647 w 2519"/>
              <a:gd name="T75" fmla="*/ 2147483647 h 926"/>
              <a:gd name="T76" fmla="*/ 2147483647 w 2519"/>
              <a:gd name="T77" fmla="*/ 2147483647 h 926"/>
              <a:gd name="T78" fmla="*/ 2147483647 w 2519"/>
              <a:gd name="T79" fmla="*/ 2147483647 h 926"/>
              <a:gd name="T80" fmla="*/ 2147483647 w 2519"/>
              <a:gd name="T81" fmla="*/ 2147483647 h 926"/>
              <a:gd name="T82" fmla="*/ 2147483647 w 2519"/>
              <a:gd name="T83" fmla="*/ 2147483647 h 926"/>
              <a:gd name="T84" fmla="*/ 2147483647 w 2519"/>
              <a:gd name="T85" fmla="*/ 2147483647 h 926"/>
              <a:gd name="T86" fmla="*/ 2147483647 w 2519"/>
              <a:gd name="T87" fmla="*/ 2147483647 h 926"/>
              <a:gd name="T88" fmla="*/ 2147483647 w 2519"/>
              <a:gd name="T89" fmla="*/ 2147483647 h 926"/>
              <a:gd name="T90" fmla="*/ 2147483647 w 2519"/>
              <a:gd name="T91" fmla="*/ 2147483647 h 926"/>
              <a:gd name="T92" fmla="*/ 2147483647 w 2519"/>
              <a:gd name="T93" fmla="*/ 2147483647 h 92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519" h="926">
                <a:moveTo>
                  <a:pt x="0" y="528"/>
                </a:moveTo>
                <a:lnTo>
                  <a:pt x="18" y="526"/>
                </a:lnTo>
                <a:lnTo>
                  <a:pt x="60" y="524"/>
                </a:lnTo>
                <a:lnTo>
                  <a:pt x="86" y="524"/>
                </a:lnTo>
                <a:lnTo>
                  <a:pt x="108" y="524"/>
                </a:lnTo>
                <a:lnTo>
                  <a:pt x="130" y="528"/>
                </a:lnTo>
                <a:lnTo>
                  <a:pt x="138" y="530"/>
                </a:lnTo>
                <a:lnTo>
                  <a:pt x="146" y="534"/>
                </a:lnTo>
                <a:lnTo>
                  <a:pt x="164" y="548"/>
                </a:lnTo>
                <a:lnTo>
                  <a:pt x="178" y="562"/>
                </a:lnTo>
                <a:lnTo>
                  <a:pt x="190" y="580"/>
                </a:lnTo>
                <a:lnTo>
                  <a:pt x="204" y="604"/>
                </a:lnTo>
                <a:lnTo>
                  <a:pt x="226" y="642"/>
                </a:lnTo>
                <a:lnTo>
                  <a:pt x="258" y="696"/>
                </a:lnTo>
                <a:lnTo>
                  <a:pt x="290" y="746"/>
                </a:lnTo>
                <a:lnTo>
                  <a:pt x="306" y="766"/>
                </a:lnTo>
                <a:lnTo>
                  <a:pt x="320" y="780"/>
                </a:lnTo>
                <a:lnTo>
                  <a:pt x="342" y="798"/>
                </a:lnTo>
                <a:lnTo>
                  <a:pt x="366" y="808"/>
                </a:lnTo>
                <a:lnTo>
                  <a:pt x="386" y="814"/>
                </a:lnTo>
                <a:lnTo>
                  <a:pt x="402" y="818"/>
                </a:lnTo>
                <a:lnTo>
                  <a:pt x="452" y="824"/>
                </a:lnTo>
                <a:lnTo>
                  <a:pt x="544" y="832"/>
                </a:lnTo>
                <a:lnTo>
                  <a:pt x="598" y="836"/>
                </a:lnTo>
                <a:lnTo>
                  <a:pt x="650" y="838"/>
                </a:lnTo>
                <a:lnTo>
                  <a:pt x="698" y="838"/>
                </a:lnTo>
                <a:lnTo>
                  <a:pt x="738" y="834"/>
                </a:lnTo>
                <a:lnTo>
                  <a:pt x="770" y="828"/>
                </a:lnTo>
                <a:lnTo>
                  <a:pt x="798" y="822"/>
                </a:lnTo>
                <a:lnTo>
                  <a:pt x="824" y="816"/>
                </a:lnTo>
                <a:lnTo>
                  <a:pt x="844" y="808"/>
                </a:lnTo>
                <a:lnTo>
                  <a:pt x="862" y="800"/>
                </a:lnTo>
                <a:lnTo>
                  <a:pt x="876" y="792"/>
                </a:lnTo>
                <a:lnTo>
                  <a:pt x="886" y="784"/>
                </a:lnTo>
                <a:lnTo>
                  <a:pt x="894" y="774"/>
                </a:lnTo>
                <a:lnTo>
                  <a:pt x="900" y="764"/>
                </a:lnTo>
                <a:lnTo>
                  <a:pt x="906" y="748"/>
                </a:lnTo>
                <a:lnTo>
                  <a:pt x="916" y="726"/>
                </a:lnTo>
                <a:lnTo>
                  <a:pt x="924" y="694"/>
                </a:lnTo>
                <a:lnTo>
                  <a:pt x="932" y="650"/>
                </a:lnTo>
                <a:lnTo>
                  <a:pt x="940" y="594"/>
                </a:lnTo>
                <a:lnTo>
                  <a:pt x="946" y="522"/>
                </a:lnTo>
                <a:lnTo>
                  <a:pt x="950" y="434"/>
                </a:lnTo>
                <a:lnTo>
                  <a:pt x="956" y="268"/>
                </a:lnTo>
                <a:lnTo>
                  <a:pt x="964" y="154"/>
                </a:lnTo>
                <a:lnTo>
                  <a:pt x="972" y="90"/>
                </a:lnTo>
                <a:lnTo>
                  <a:pt x="974" y="70"/>
                </a:lnTo>
                <a:lnTo>
                  <a:pt x="976" y="58"/>
                </a:lnTo>
                <a:lnTo>
                  <a:pt x="984" y="36"/>
                </a:lnTo>
                <a:lnTo>
                  <a:pt x="988" y="22"/>
                </a:lnTo>
                <a:lnTo>
                  <a:pt x="994" y="12"/>
                </a:lnTo>
                <a:lnTo>
                  <a:pt x="1002" y="4"/>
                </a:lnTo>
                <a:lnTo>
                  <a:pt x="1004" y="0"/>
                </a:lnTo>
                <a:lnTo>
                  <a:pt x="1008" y="0"/>
                </a:lnTo>
                <a:lnTo>
                  <a:pt x="1018" y="0"/>
                </a:lnTo>
                <a:lnTo>
                  <a:pt x="1026" y="2"/>
                </a:lnTo>
                <a:lnTo>
                  <a:pt x="1032" y="8"/>
                </a:lnTo>
                <a:lnTo>
                  <a:pt x="1036" y="16"/>
                </a:lnTo>
                <a:lnTo>
                  <a:pt x="1042" y="26"/>
                </a:lnTo>
                <a:lnTo>
                  <a:pt x="1046" y="38"/>
                </a:lnTo>
                <a:lnTo>
                  <a:pt x="1052" y="72"/>
                </a:lnTo>
                <a:lnTo>
                  <a:pt x="1062" y="164"/>
                </a:lnTo>
                <a:lnTo>
                  <a:pt x="1068" y="238"/>
                </a:lnTo>
                <a:lnTo>
                  <a:pt x="1074" y="292"/>
                </a:lnTo>
                <a:lnTo>
                  <a:pt x="1078" y="348"/>
                </a:lnTo>
                <a:lnTo>
                  <a:pt x="1088" y="430"/>
                </a:lnTo>
                <a:lnTo>
                  <a:pt x="1096" y="472"/>
                </a:lnTo>
                <a:lnTo>
                  <a:pt x="1102" y="512"/>
                </a:lnTo>
                <a:lnTo>
                  <a:pt x="1112" y="548"/>
                </a:lnTo>
                <a:lnTo>
                  <a:pt x="1122" y="574"/>
                </a:lnTo>
                <a:lnTo>
                  <a:pt x="1132" y="596"/>
                </a:lnTo>
                <a:lnTo>
                  <a:pt x="1144" y="616"/>
                </a:lnTo>
                <a:lnTo>
                  <a:pt x="1156" y="634"/>
                </a:lnTo>
                <a:lnTo>
                  <a:pt x="1168" y="652"/>
                </a:lnTo>
                <a:lnTo>
                  <a:pt x="1182" y="670"/>
                </a:lnTo>
                <a:lnTo>
                  <a:pt x="1196" y="684"/>
                </a:lnTo>
                <a:lnTo>
                  <a:pt x="1226" y="712"/>
                </a:lnTo>
                <a:lnTo>
                  <a:pt x="1256" y="736"/>
                </a:lnTo>
                <a:lnTo>
                  <a:pt x="1288" y="756"/>
                </a:lnTo>
                <a:lnTo>
                  <a:pt x="1320" y="772"/>
                </a:lnTo>
                <a:lnTo>
                  <a:pt x="1355" y="786"/>
                </a:lnTo>
                <a:lnTo>
                  <a:pt x="1387" y="796"/>
                </a:lnTo>
                <a:lnTo>
                  <a:pt x="1417" y="806"/>
                </a:lnTo>
                <a:lnTo>
                  <a:pt x="1447" y="812"/>
                </a:lnTo>
                <a:lnTo>
                  <a:pt x="1475" y="818"/>
                </a:lnTo>
                <a:lnTo>
                  <a:pt x="1521" y="824"/>
                </a:lnTo>
                <a:lnTo>
                  <a:pt x="1551" y="830"/>
                </a:lnTo>
                <a:lnTo>
                  <a:pt x="1613" y="840"/>
                </a:lnTo>
                <a:lnTo>
                  <a:pt x="1703" y="852"/>
                </a:lnTo>
                <a:lnTo>
                  <a:pt x="1931" y="880"/>
                </a:lnTo>
                <a:lnTo>
                  <a:pt x="2145" y="904"/>
                </a:lnTo>
                <a:lnTo>
                  <a:pt x="2263" y="918"/>
                </a:lnTo>
                <a:lnTo>
                  <a:pt x="2325" y="920"/>
                </a:lnTo>
                <a:lnTo>
                  <a:pt x="2411" y="924"/>
                </a:lnTo>
                <a:lnTo>
                  <a:pt x="2519" y="926"/>
                </a:lnTo>
              </a:path>
            </a:pathLst>
          </a:custGeom>
          <a:noFill/>
          <a:ln w="57150" cmpd="sng">
            <a:solidFill>
              <a:srgbClr val="F3B813"/>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l-GR"/>
          </a:p>
        </p:txBody>
      </p:sp>
      <p:sp>
        <p:nvSpPr>
          <p:cNvPr id="86025" name="Rectangle 16">
            <a:extLst>
              <a:ext uri="{FF2B5EF4-FFF2-40B4-BE49-F238E27FC236}">
                <a16:creationId xmlns:a16="http://schemas.microsoft.com/office/drawing/2014/main" id="{851A9354-043F-4E64-9B51-DD817F2E6C6F}"/>
              </a:ext>
            </a:extLst>
          </p:cNvPr>
          <p:cNvSpPr>
            <a:spLocks noChangeArrowheads="1"/>
          </p:cNvSpPr>
          <p:nvPr/>
        </p:nvSpPr>
        <p:spPr bwMode="auto">
          <a:xfrm>
            <a:off x="468313" y="2420938"/>
            <a:ext cx="2344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l-GR" altLang="el-GR" sz="2000" b="1">
                <a:solidFill>
                  <a:srgbClr val="F4FA02"/>
                </a:solidFill>
              </a:rPr>
              <a:t>Κρίση άσθματος</a:t>
            </a:r>
            <a:endParaRPr lang="sv-SE" altLang="el-GR" sz="2000" b="1">
              <a:solidFill>
                <a:srgbClr val="F4FA02"/>
              </a:solidFill>
            </a:endParaRPr>
          </a:p>
        </p:txBody>
      </p:sp>
      <p:sp>
        <p:nvSpPr>
          <p:cNvPr id="86026" name="Rectangle 17">
            <a:extLst>
              <a:ext uri="{FF2B5EF4-FFF2-40B4-BE49-F238E27FC236}">
                <a16:creationId xmlns:a16="http://schemas.microsoft.com/office/drawing/2014/main" id="{E0FB16C2-E2E8-4EDF-BC5F-974600A66010}"/>
              </a:ext>
            </a:extLst>
          </p:cNvPr>
          <p:cNvSpPr>
            <a:spLocks noChangeArrowheads="1"/>
          </p:cNvSpPr>
          <p:nvPr/>
        </p:nvSpPr>
        <p:spPr bwMode="auto">
          <a:xfrm>
            <a:off x="539750" y="5084763"/>
            <a:ext cx="23907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l-GR" altLang="el-GR" sz="2000" b="1">
                <a:solidFill>
                  <a:srgbClr val="F4FA02"/>
                </a:solidFill>
              </a:rPr>
              <a:t>Χωρίς συμπτώματα</a:t>
            </a:r>
            <a:endParaRPr lang="sv-SE" altLang="el-GR" sz="2000" b="1">
              <a:solidFill>
                <a:srgbClr val="F4FA02"/>
              </a:solidFill>
            </a:endParaRPr>
          </a:p>
        </p:txBody>
      </p:sp>
      <p:sp>
        <p:nvSpPr>
          <p:cNvPr id="149522" name="Rectangle 18">
            <a:extLst>
              <a:ext uri="{FF2B5EF4-FFF2-40B4-BE49-F238E27FC236}">
                <a16:creationId xmlns:a16="http://schemas.microsoft.com/office/drawing/2014/main" id="{E8B573D8-89BC-4FBC-A28B-5018AC7100B3}"/>
              </a:ext>
            </a:extLst>
          </p:cNvPr>
          <p:cNvSpPr>
            <a:spLocks noGrp="1" noRot="1" noChangeArrowheads="1"/>
          </p:cNvSpPr>
          <p:nvPr>
            <p:ph type="title"/>
          </p:nvPr>
        </p:nvSpPr>
        <p:spPr>
          <a:xfrm>
            <a:off x="1403350" y="404813"/>
            <a:ext cx="7489825" cy="992187"/>
          </a:xfrm>
        </p:spPr>
        <p:txBody>
          <a:bodyPr/>
          <a:lstStyle/>
          <a:p>
            <a:pPr algn="l" eaLnBrk="1" hangingPunct="1">
              <a:defRPr/>
            </a:pPr>
            <a:r>
              <a:rPr lang="el-GR" altLang="el-GR" sz="4000" b="1">
                <a:solidFill>
                  <a:schemeClr val="tx1"/>
                </a:solidFill>
              </a:rPr>
              <a:t>Διακυμάνσεις ασθματικών συμπτωμάτων</a:t>
            </a:r>
            <a:r>
              <a:rPr lang="el-GR" altLang="el-GR" sz="4000"/>
              <a:t>  </a:t>
            </a:r>
            <a:endParaRPr lang="en-GB" altLang="el-GR" sz="4000"/>
          </a:p>
        </p:txBody>
      </p:sp>
      <p:pic>
        <p:nvPicPr>
          <p:cNvPr id="2" name="Recorded Sound">
            <a:hlinkClick r:id="" action="ppaction://media"/>
            <a:extLst>
              <a:ext uri="{FF2B5EF4-FFF2-40B4-BE49-F238E27FC236}">
                <a16:creationId xmlns:a16="http://schemas.microsoft.com/office/drawing/2014/main" id="{C3590FE4-1647-4EA8-9D4C-9AF432BE2E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8596" y="204964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9B0E228D-90B0-468F-AB3E-2D16A34ECDDF}"/>
              </a:ext>
            </a:extLst>
          </p:cNvPr>
          <p:cNvSpPr>
            <a:spLocks noGrp="1" noRot="1" noChangeArrowheads="1"/>
          </p:cNvSpPr>
          <p:nvPr>
            <p:ph type="title"/>
          </p:nvPr>
        </p:nvSpPr>
        <p:spPr/>
        <p:txBody>
          <a:bodyPr/>
          <a:lstStyle/>
          <a:p>
            <a:pPr eaLnBrk="1" hangingPunct="1">
              <a:defRPr/>
            </a:pPr>
            <a:r>
              <a:rPr lang="el-GR" altLang="el-GR" sz="4000">
                <a:solidFill>
                  <a:schemeClr val="hlink"/>
                </a:solidFill>
              </a:rPr>
              <a:t>Πως επιτυγχάνεται ο έλεγχος του άσθματος</a:t>
            </a:r>
            <a:endParaRPr lang="en-US" altLang="el-GR" sz="4000">
              <a:solidFill>
                <a:schemeClr val="hlink"/>
              </a:solidFill>
            </a:endParaRPr>
          </a:p>
        </p:txBody>
      </p:sp>
      <p:sp>
        <p:nvSpPr>
          <p:cNvPr id="163843" name="Rectangle 3">
            <a:extLst>
              <a:ext uri="{FF2B5EF4-FFF2-40B4-BE49-F238E27FC236}">
                <a16:creationId xmlns:a16="http://schemas.microsoft.com/office/drawing/2014/main" id="{F2D39543-2A0B-4D5B-83C9-0FA778008C20}"/>
              </a:ext>
            </a:extLst>
          </p:cNvPr>
          <p:cNvSpPr>
            <a:spLocks noGrp="1" noRot="1" noChangeArrowheads="1"/>
          </p:cNvSpPr>
          <p:nvPr>
            <p:ph type="body" idx="1"/>
          </p:nvPr>
        </p:nvSpPr>
        <p:spPr>
          <a:xfrm>
            <a:off x="301625" y="2060575"/>
            <a:ext cx="8540750" cy="4038600"/>
          </a:xfrm>
        </p:spPr>
        <p:txBody>
          <a:bodyPr/>
          <a:lstStyle/>
          <a:p>
            <a:pPr eaLnBrk="1" hangingPunct="1">
              <a:defRPr/>
            </a:pPr>
            <a:r>
              <a:rPr lang="el-GR" altLang="el-GR"/>
              <a:t>Αποφυγή των περιβαλλοντικών παραγόντων που προκαλούν κρίσεις άσθματος</a:t>
            </a:r>
            <a:endParaRPr lang="en-US" altLang="el-GR"/>
          </a:p>
          <a:p>
            <a:pPr eaLnBrk="1" hangingPunct="1">
              <a:defRPr/>
            </a:pPr>
            <a:r>
              <a:rPr lang="el-GR" altLang="el-GR"/>
              <a:t>Σωστή χρήση των εισπνεόμενων φαρμάκων</a:t>
            </a:r>
          </a:p>
          <a:p>
            <a:pPr eaLnBrk="1" hangingPunct="1">
              <a:defRPr/>
            </a:pPr>
            <a:r>
              <a:rPr lang="el-GR" altLang="el-GR"/>
              <a:t>Οδηγίες στον ασθενή για το πώς μπορεί να ρυθμίζει μόνος το άσθμα του.  </a:t>
            </a:r>
            <a:endParaRPr lang="en-US" altLang="el-GR"/>
          </a:p>
        </p:txBody>
      </p:sp>
      <p:pic>
        <p:nvPicPr>
          <p:cNvPr id="2" name="Recorded Sound">
            <a:hlinkClick r:id="" action="ppaction://media"/>
            <a:extLst>
              <a:ext uri="{FF2B5EF4-FFF2-40B4-BE49-F238E27FC236}">
                <a16:creationId xmlns:a16="http://schemas.microsoft.com/office/drawing/2014/main" id="{BD627791-42A4-47C5-8D40-2C87A0A2066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64288" y="15541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28AE4B26-25F4-4B04-90E3-685EE87FF9AF}"/>
              </a:ext>
            </a:extLst>
          </p:cNvPr>
          <p:cNvSpPr>
            <a:spLocks noGrp="1" noRot="1" noChangeArrowheads="1"/>
          </p:cNvSpPr>
          <p:nvPr>
            <p:ph type="title"/>
          </p:nvPr>
        </p:nvSpPr>
        <p:spPr>
          <a:xfrm>
            <a:off x="301625" y="228600"/>
            <a:ext cx="8510588" cy="1471613"/>
          </a:xfrm>
        </p:spPr>
        <p:txBody>
          <a:bodyPr/>
          <a:lstStyle/>
          <a:p>
            <a:pPr eaLnBrk="1" hangingPunct="1">
              <a:defRPr/>
            </a:pPr>
            <a:r>
              <a:rPr lang="el-GR" altLang="el-GR" sz="4000">
                <a:solidFill>
                  <a:srgbClr val="FFFF00"/>
                </a:solidFill>
              </a:rPr>
              <a:t>Πως επιτυγχάνεται ο έλεγχος του άσθματος</a:t>
            </a:r>
            <a:endParaRPr lang="en-US" altLang="el-GR">
              <a:solidFill>
                <a:srgbClr val="FFFF00"/>
              </a:solidFill>
            </a:endParaRPr>
          </a:p>
        </p:txBody>
      </p:sp>
      <p:sp>
        <p:nvSpPr>
          <p:cNvPr id="165891" name="Rectangle 3">
            <a:extLst>
              <a:ext uri="{FF2B5EF4-FFF2-40B4-BE49-F238E27FC236}">
                <a16:creationId xmlns:a16="http://schemas.microsoft.com/office/drawing/2014/main" id="{E22E2448-305B-4B29-9133-4866BA86B191}"/>
              </a:ext>
            </a:extLst>
          </p:cNvPr>
          <p:cNvSpPr>
            <a:spLocks noGrp="1" noRot="1" noChangeArrowheads="1"/>
          </p:cNvSpPr>
          <p:nvPr>
            <p:ph type="body" idx="1"/>
          </p:nvPr>
        </p:nvSpPr>
        <p:spPr>
          <a:xfrm>
            <a:off x="0" y="1524000"/>
            <a:ext cx="4495800" cy="4876800"/>
          </a:xfrm>
        </p:spPr>
        <p:txBody>
          <a:bodyPr/>
          <a:lstStyle/>
          <a:p>
            <a:pPr eaLnBrk="1" hangingPunct="1">
              <a:defRPr/>
            </a:pPr>
            <a:r>
              <a:rPr lang="el-GR" altLang="el-GR"/>
              <a:t>Καταγραφή ανταπόκρισης στη θεραπευτική αγωγή</a:t>
            </a:r>
            <a:endParaRPr lang="en-US" altLang="el-GR"/>
          </a:p>
          <a:p>
            <a:pPr lvl="1" eaLnBrk="1" hangingPunct="1">
              <a:buClr>
                <a:srgbClr val="FF9900"/>
              </a:buClr>
              <a:defRPr/>
            </a:pPr>
            <a:r>
              <a:rPr lang="el-GR" altLang="el-GR" sz="3200"/>
              <a:t>Συμπτώματα</a:t>
            </a:r>
            <a:endParaRPr lang="en-US" altLang="el-GR" sz="3200"/>
          </a:p>
          <a:p>
            <a:pPr lvl="1" eaLnBrk="1" hangingPunct="1">
              <a:buClr>
                <a:srgbClr val="FF9900"/>
              </a:buClr>
              <a:defRPr/>
            </a:pPr>
            <a:r>
              <a:rPr lang="el-GR" altLang="el-GR" sz="3200"/>
              <a:t>Μέγιστη εκπνευστική ροή</a:t>
            </a:r>
            <a:endParaRPr lang="en-US" altLang="el-GR" sz="3200"/>
          </a:p>
          <a:p>
            <a:pPr eaLnBrk="1" hangingPunct="1">
              <a:defRPr/>
            </a:pPr>
            <a:r>
              <a:rPr lang="el-GR" altLang="el-GR"/>
              <a:t>Τακτική ιατρική παρακολούθηση</a:t>
            </a:r>
            <a:endParaRPr lang="en-US" altLang="el-GR"/>
          </a:p>
        </p:txBody>
      </p:sp>
      <p:pic>
        <p:nvPicPr>
          <p:cNvPr id="88068" name="Picture 4" descr="5-6-05_0">
            <a:extLst>
              <a:ext uri="{FF2B5EF4-FFF2-40B4-BE49-F238E27FC236}">
                <a16:creationId xmlns:a16="http://schemas.microsoft.com/office/drawing/2014/main" id="{D1627F36-0ED0-45FA-9A23-F962752D8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752600"/>
            <a:ext cx="40386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Rectangle 5">
            <a:extLst>
              <a:ext uri="{FF2B5EF4-FFF2-40B4-BE49-F238E27FC236}">
                <a16:creationId xmlns:a16="http://schemas.microsoft.com/office/drawing/2014/main" id="{C88EE93B-5233-40AE-9BBB-BABB5F06DDA3}"/>
              </a:ext>
            </a:extLst>
          </p:cNvPr>
          <p:cNvSpPr>
            <a:spLocks noChangeArrowheads="1"/>
          </p:cNvSpPr>
          <p:nvPr/>
        </p:nvSpPr>
        <p:spPr bwMode="auto">
          <a:xfrm>
            <a:off x="6400800" y="1219200"/>
            <a:ext cx="2170113" cy="641350"/>
          </a:xfrm>
          <a:prstGeom prst="rect">
            <a:avLst/>
          </a:prstGeom>
          <a:solidFill>
            <a:schemeClr val="tx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3600">
                <a:solidFill>
                  <a:schemeClr val="bg1"/>
                </a:solidFill>
              </a:rPr>
              <a:t>Ροόμετρα</a:t>
            </a:r>
          </a:p>
        </p:txBody>
      </p:sp>
      <p:pic>
        <p:nvPicPr>
          <p:cNvPr id="2" name="Recorded Sound">
            <a:hlinkClick r:id="" action="ppaction://media"/>
            <a:extLst>
              <a:ext uri="{FF2B5EF4-FFF2-40B4-BE49-F238E27FC236}">
                <a16:creationId xmlns:a16="http://schemas.microsoft.com/office/drawing/2014/main" id="{BB4008FE-A772-4985-8D25-D313B46F9C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5-6-2005_0">
            <a:extLst>
              <a:ext uri="{FF2B5EF4-FFF2-40B4-BE49-F238E27FC236}">
                <a16:creationId xmlns:a16="http://schemas.microsoft.com/office/drawing/2014/main" id="{7F040720-D616-4F85-86D1-BB358933C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0"/>
            <a:ext cx="77771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1" name="Text Box 3">
            <a:extLst>
              <a:ext uri="{FF2B5EF4-FFF2-40B4-BE49-F238E27FC236}">
                <a16:creationId xmlns:a16="http://schemas.microsoft.com/office/drawing/2014/main" id="{26E7A9AF-8A75-4CDF-8A07-D8D8DAE2D444}"/>
              </a:ext>
            </a:extLst>
          </p:cNvPr>
          <p:cNvSpPr txBox="1">
            <a:spLocks noChangeArrowheads="1"/>
          </p:cNvSpPr>
          <p:nvPr/>
        </p:nvSpPr>
        <p:spPr bwMode="auto">
          <a:xfrm>
            <a:off x="971550" y="1412875"/>
            <a:ext cx="2736850" cy="366713"/>
          </a:xfrm>
          <a:prstGeom prst="rect">
            <a:avLst/>
          </a:prstGeom>
          <a:solidFill>
            <a:srgbClr val="00FF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1800">
                <a:solidFill>
                  <a:schemeClr val="accent2"/>
                </a:solidFill>
              </a:rPr>
              <a:t>Πράσινη ζώνη</a:t>
            </a:r>
          </a:p>
        </p:txBody>
      </p:sp>
      <p:sp>
        <p:nvSpPr>
          <p:cNvPr id="89092" name="Text Box 4">
            <a:extLst>
              <a:ext uri="{FF2B5EF4-FFF2-40B4-BE49-F238E27FC236}">
                <a16:creationId xmlns:a16="http://schemas.microsoft.com/office/drawing/2014/main" id="{2F3B3ED5-8AB6-4A39-B418-8C238613A55A}"/>
              </a:ext>
            </a:extLst>
          </p:cNvPr>
          <p:cNvSpPr txBox="1">
            <a:spLocks noChangeArrowheads="1"/>
          </p:cNvSpPr>
          <p:nvPr/>
        </p:nvSpPr>
        <p:spPr bwMode="auto">
          <a:xfrm>
            <a:off x="1042988" y="3357563"/>
            <a:ext cx="23764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endParaRPr lang="el-GR" altLang="el-GR" sz="1800"/>
          </a:p>
        </p:txBody>
      </p:sp>
      <p:sp>
        <p:nvSpPr>
          <p:cNvPr id="89093" name="Text Box 5">
            <a:extLst>
              <a:ext uri="{FF2B5EF4-FFF2-40B4-BE49-F238E27FC236}">
                <a16:creationId xmlns:a16="http://schemas.microsoft.com/office/drawing/2014/main" id="{A6551383-8364-40E9-AD0A-319EA9F636AF}"/>
              </a:ext>
            </a:extLst>
          </p:cNvPr>
          <p:cNvSpPr txBox="1">
            <a:spLocks noChangeArrowheads="1"/>
          </p:cNvSpPr>
          <p:nvPr/>
        </p:nvSpPr>
        <p:spPr bwMode="auto">
          <a:xfrm>
            <a:off x="1042988" y="3357563"/>
            <a:ext cx="2665412" cy="366712"/>
          </a:xfrm>
          <a:prstGeom prst="rect">
            <a:avLst/>
          </a:prstGeom>
          <a:solidFill>
            <a:srgbClr val="FFFF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1800">
                <a:solidFill>
                  <a:srgbClr val="663300"/>
                </a:solidFill>
              </a:rPr>
              <a:t>Κίτρινη ζώνη</a:t>
            </a:r>
          </a:p>
        </p:txBody>
      </p:sp>
      <p:sp>
        <p:nvSpPr>
          <p:cNvPr id="89094" name="Text Box 6">
            <a:extLst>
              <a:ext uri="{FF2B5EF4-FFF2-40B4-BE49-F238E27FC236}">
                <a16:creationId xmlns:a16="http://schemas.microsoft.com/office/drawing/2014/main" id="{643913C0-DCA7-46EB-9ED7-D3A257696825}"/>
              </a:ext>
            </a:extLst>
          </p:cNvPr>
          <p:cNvSpPr txBox="1">
            <a:spLocks noChangeArrowheads="1"/>
          </p:cNvSpPr>
          <p:nvPr/>
        </p:nvSpPr>
        <p:spPr bwMode="auto">
          <a:xfrm>
            <a:off x="1042988" y="5445125"/>
            <a:ext cx="2736850" cy="366713"/>
          </a:xfrm>
          <a:prstGeom prst="rect">
            <a:avLst/>
          </a:prstGeom>
          <a:solidFill>
            <a:srgbClr val="FF0000"/>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1800">
                <a:solidFill>
                  <a:schemeClr val="bg2"/>
                </a:solidFill>
              </a:rPr>
              <a:t>Κόκκινη ζώνη</a:t>
            </a:r>
          </a:p>
        </p:txBody>
      </p:sp>
      <p:pic>
        <p:nvPicPr>
          <p:cNvPr id="2" name="Recorded Sound">
            <a:hlinkClick r:id="" action="ppaction://media"/>
            <a:extLst>
              <a:ext uri="{FF2B5EF4-FFF2-40B4-BE49-F238E27FC236}">
                <a16:creationId xmlns:a16="http://schemas.microsoft.com/office/drawing/2014/main" id="{1B5B61B7-7C49-46A2-B237-A6B111F0E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0487" y="38610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114" name="Group 2">
            <a:extLst>
              <a:ext uri="{FF2B5EF4-FFF2-40B4-BE49-F238E27FC236}">
                <a16:creationId xmlns:a16="http://schemas.microsoft.com/office/drawing/2014/main" id="{5606F3C2-EE37-419F-8739-0AE8FAEF6034}"/>
              </a:ext>
            </a:extLst>
          </p:cNvPr>
          <p:cNvGrpSpPr>
            <a:grpSpLocks/>
          </p:cNvGrpSpPr>
          <p:nvPr/>
        </p:nvGrpSpPr>
        <p:grpSpPr bwMode="auto">
          <a:xfrm>
            <a:off x="2552700" y="1409700"/>
            <a:ext cx="6410325" cy="4684713"/>
            <a:chOff x="1608" y="736"/>
            <a:chExt cx="4038" cy="3288"/>
          </a:xfrm>
        </p:grpSpPr>
        <p:sp>
          <p:nvSpPr>
            <p:cNvPr id="90154" name="Rectangle 3">
              <a:extLst>
                <a:ext uri="{FF2B5EF4-FFF2-40B4-BE49-F238E27FC236}">
                  <a16:creationId xmlns:a16="http://schemas.microsoft.com/office/drawing/2014/main" id="{93D62618-7044-47D5-9E6F-316BEFF69B5D}"/>
                </a:ext>
              </a:extLst>
            </p:cNvPr>
            <p:cNvSpPr>
              <a:spLocks noChangeArrowheads="1"/>
            </p:cNvSpPr>
            <p:nvPr/>
          </p:nvSpPr>
          <p:spPr bwMode="auto">
            <a:xfrm>
              <a:off x="1608" y="736"/>
              <a:ext cx="1384" cy="3288"/>
            </a:xfrm>
            <a:prstGeom prst="rect">
              <a:avLst/>
            </a:prstGeom>
            <a:gradFill rotWithShape="1">
              <a:gsLst>
                <a:gs pos="0">
                  <a:srgbClr val="008E00"/>
                </a:gs>
                <a:gs pos="100000">
                  <a:srgbClr val="34FD2F"/>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sp>
          <p:nvSpPr>
            <p:cNvPr id="90155" name="Rectangle 4">
              <a:extLst>
                <a:ext uri="{FF2B5EF4-FFF2-40B4-BE49-F238E27FC236}">
                  <a16:creationId xmlns:a16="http://schemas.microsoft.com/office/drawing/2014/main" id="{3F72DF7A-2CA2-42E0-AFDC-140147A3D8CB}"/>
                </a:ext>
              </a:extLst>
            </p:cNvPr>
            <p:cNvSpPr>
              <a:spLocks noChangeArrowheads="1"/>
            </p:cNvSpPr>
            <p:nvPr/>
          </p:nvSpPr>
          <p:spPr bwMode="auto">
            <a:xfrm>
              <a:off x="2992" y="736"/>
              <a:ext cx="800" cy="3288"/>
            </a:xfrm>
            <a:prstGeom prst="rect">
              <a:avLst/>
            </a:prstGeom>
            <a:gradFill rotWithShape="1">
              <a:gsLst>
                <a:gs pos="0">
                  <a:srgbClr val="34FD2F"/>
                </a:gs>
                <a:gs pos="100000">
                  <a:srgbClr val="FFFF66"/>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sp>
          <p:nvSpPr>
            <p:cNvPr id="90156" name="Rectangle 5">
              <a:extLst>
                <a:ext uri="{FF2B5EF4-FFF2-40B4-BE49-F238E27FC236}">
                  <a16:creationId xmlns:a16="http://schemas.microsoft.com/office/drawing/2014/main" id="{10D156F4-916E-47FC-BAD0-C65C704B15BA}"/>
                </a:ext>
              </a:extLst>
            </p:cNvPr>
            <p:cNvSpPr>
              <a:spLocks noChangeArrowheads="1"/>
            </p:cNvSpPr>
            <p:nvPr/>
          </p:nvSpPr>
          <p:spPr bwMode="auto">
            <a:xfrm>
              <a:off x="3792" y="736"/>
              <a:ext cx="816" cy="3288"/>
            </a:xfrm>
            <a:prstGeom prst="rect">
              <a:avLst/>
            </a:prstGeom>
            <a:gradFill rotWithShape="1">
              <a:gsLst>
                <a:gs pos="0">
                  <a:srgbClr val="FFFF66"/>
                </a:gs>
                <a:gs pos="100000">
                  <a:srgbClr val="FFCC00"/>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sp>
          <p:nvSpPr>
            <p:cNvPr id="90157" name="Rectangle 6">
              <a:extLst>
                <a:ext uri="{FF2B5EF4-FFF2-40B4-BE49-F238E27FC236}">
                  <a16:creationId xmlns:a16="http://schemas.microsoft.com/office/drawing/2014/main" id="{B624A2AB-4B5F-4ED2-9E2F-2CA498404122}"/>
                </a:ext>
              </a:extLst>
            </p:cNvPr>
            <p:cNvSpPr>
              <a:spLocks noChangeArrowheads="1"/>
            </p:cNvSpPr>
            <p:nvPr/>
          </p:nvSpPr>
          <p:spPr bwMode="auto">
            <a:xfrm>
              <a:off x="4600" y="736"/>
              <a:ext cx="1046" cy="3288"/>
            </a:xfrm>
            <a:prstGeom prst="rect">
              <a:avLst/>
            </a:prstGeom>
            <a:gradFill rotWithShape="1">
              <a:gsLst>
                <a:gs pos="0">
                  <a:srgbClr val="FFCC00"/>
                </a:gs>
                <a:gs pos="100000">
                  <a:schemeClr val="accent1"/>
                </a:gs>
              </a:gsLst>
              <a:lin ang="0" scaled="1"/>
            </a:gra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grpSp>
      <p:sp>
        <p:nvSpPr>
          <p:cNvPr id="61447" name="Rectangle 7">
            <a:extLst>
              <a:ext uri="{FF2B5EF4-FFF2-40B4-BE49-F238E27FC236}">
                <a16:creationId xmlns:a16="http://schemas.microsoft.com/office/drawing/2014/main" id="{DD1BF809-6BE8-4E00-B920-BDBD6C750305}"/>
              </a:ext>
            </a:extLst>
          </p:cNvPr>
          <p:cNvSpPr>
            <a:spLocks noGrp="1" noChangeArrowheads="1"/>
          </p:cNvSpPr>
          <p:nvPr>
            <p:ph type="title"/>
          </p:nvPr>
        </p:nvSpPr>
        <p:spPr>
          <a:xfrm>
            <a:off x="0" y="0"/>
            <a:ext cx="8893175" cy="1143000"/>
          </a:xfrm>
        </p:spPr>
        <p:txBody>
          <a:bodyPr/>
          <a:lstStyle/>
          <a:p>
            <a:pPr eaLnBrk="1" hangingPunct="1">
              <a:defRPr/>
            </a:pPr>
            <a:r>
              <a:rPr lang="el-GR" altLang="el-GR" sz="3600" b="1" i="1"/>
              <a:t>ΕΠΙΠΕΔΑ ΕΛΕΓΧΟΥ ΑΣΘΜΑΤΟΣ</a:t>
            </a:r>
            <a:r>
              <a:rPr lang="el-GR" altLang="el-GR" sz="3600" b="1" i="1">
                <a:solidFill>
                  <a:srgbClr val="6A561E"/>
                </a:solidFill>
              </a:rPr>
              <a:t> </a:t>
            </a:r>
            <a:endParaRPr lang="da-DK" altLang="el-GR" sz="3600" b="1" i="1">
              <a:solidFill>
                <a:srgbClr val="6A561E"/>
              </a:solidFill>
            </a:endParaRPr>
          </a:p>
        </p:txBody>
      </p:sp>
      <p:graphicFrame>
        <p:nvGraphicFramePr>
          <p:cNvPr id="61493" name="Group 53">
            <a:extLst>
              <a:ext uri="{FF2B5EF4-FFF2-40B4-BE49-F238E27FC236}">
                <a16:creationId xmlns:a16="http://schemas.microsoft.com/office/drawing/2014/main" id="{D189D426-EDBB-4EE2-97DA-DBFDFA26F5E8}"/>
              </a:ext>
            </a:extLst>
          </p:cNvPr>
          <p:cNvGraphicFramePr>
            <a:graphicFrameLocks noGrp="1"/>
          </p:cNvGraphicFramePr>
          <p:nvPr>
            <p:ph idx="4294967295"/>
          </p:nvPr>
        </p:nvGraphicFramePr>
        <p:xfrm>
          <a:off x="0" y="1235075"/>
          <a:ext cx="9144000" cy="5018088"/>
        </p:xfrm>
        <a:graphic>
          <a:graphicData uri="http://schemas.openxmlformats.org/drawingml/2006/table">
            <a:tbl>
              <a:tblPr/>
              <a:tblGrid>
                <a:gridCol w="2473325">
                  <a:extLst>
                    <a:ext uri="{9D8B030D-6E8A-4147-A177-3AD203B41FA5}">
                      <a16:colId xmlns:a16="http://schemas.microsoft.com/office/drawing/2014/main" val="20000"/>
                    </a:ext>
                  </a:extLst>
                </a:gridCol>
                <a:gridCol w="2295525">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gridCol w="1835150">
                  <a:extLst>
                    <a:ext uri="{9D8B030D-6E8A-4147-A177-3AD203B41FA5}">
                      <a16:colId xmlns:a16="http://schemas.microsoft.com/office/drawing/2014/main" val="20003"/>
                    </a:ext>
                  </a:extLst>
                </a:gridCol>
              </a:tblGrid>
              <a:tr h="863562">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1" u="none" strike="noStrike" cap="none" normalizeH="0" baseline="0">
                          <a:ln>
                            <a:noFill/>
                          </a:ln>
                          <a:solidFill>
                            <a:srgbClr val="252537"/>
                          </a:solidFill>
                          <a:effectLst/>
                          <a:latin typeface="Arial" charset="0"/>
                          <a:ea typeface="Arial Unicode MS" pitchFamily="34" charset="-128"/>
                          <a:cs typeface="Times New Roman" pitchFamily="18" charset="0"/>
                        </a:rPr>
                        <a:t>ΧΑΡΑΚΤΗΡΙΣΤΙΚΑ </a:t>
                      </a:r>
                      <a:endParaRPr kumimoji="0" lang="en-US" altLang="el-GR" sz="1800" b="1" i="1" u="none" strike="noStrike" cap="none" normalizeH="0" baseline="0">
                        <a:ln>
                          <a:noFill/>
                        </a:ln>
                        <a:solidFill>
                          <a:srgbClr val="252537"/>
                        </a:solidFill>
                        <a:effectLst/>
                        <a:latin typeface="Arial" charset="0"/>
                        <a:ea typeface="Arial Unicode MS" pitchFamily="34" charset="-128"/>
                        <a:cs typeface="Times New Roman" pitchFamily="18" charset="0"/>
                      </a:endParaRP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500" b="1" i="0" u="none" strike="noStrike" cap="none" normalizeH="0" baseline="0">
                          <a:ln>
                            <a:noFill/>
                          </a:ln>
                          <a:solidFill>
                            <a:srgbClr val="000000"/>
                          </a:solidFill>
                          <a:effectLst/>
                          <a:latin typeface="Tahoma" pitchFamily="34" charset="0"/>
                          <a:cs typeface="Times New Roman" pitchFamily="18" charset="0"/>
                        </a:rPr>
                        <a:t>ΕΛΕΓΧΟΜΕΝΟ</a:t>
                      </a:r>
                    </a:p>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500" b="1" i="0" u="none" strike="noStrike" cap="none" normalizeH="0" baseline="0">
                          <a:ln>
                            <a:noFill/>
                          </a:ln>
                          <a:solidFill>
                            <a:srgbClr val="000000"/>
                          </a:solidFill>
                          <a:effectLst/>
                          <a:latin typeface="Tahoma" pitchFamily="34" charset="0"/>
                          <a:cs typeface="Times New Roman" pitchFamily="18" charset="0"/>
                        </a:rPr>
                        <a:t>(όλα)</a:t>
                      </a:r>
                      <a:endParaRPr kumimoji="0" lang="en-US" altLang="el-GR" sz="15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500" b="1" i="0" u="none" strike="noStrike" cap="none" normalizeH="0" baseline="0">
                          <a:ln>
                            <a:noFill/>
                          </a:ln>
                          <a:solidFill>
                            <a:srgbClr val="000000"/>
                          </a:solidFill>
                          <a:effectLst/>
                          <a:latin typeface="Tahoma" pitchFamily="34" charset="0"/>
                          <a:cs typeface="Times New Roman" pitchFamily="18" charset="0"/>
                        </a:rPr>
                        <a:t>ΜΕΡΙΚΩΣ ΕΛΕΓΧΟΜΕΝΟ</a:t>
                      </a:r>
                    </a:p>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500" b="1" i="0" u="none" strike="noStrike" cap="none" normalizeH="0" baseline="0">
                          <a:ln>
                            <a:noFill/>
                          </a:ln>
                          <a:solidFill>
                            <a:srgbClr val="000000"/>
                          </a:solidFill>
                          <a:effectLst/>
                          <a:latin typeface="Tahoma" pitchFamily="34" charset="0"/>
                          <a:cs typeface="Times New Roman" pitchFamily="18" charset="0"/>
                        </a:rPr>
                        <a:t>(έστω και ένα)</a:t>
                      </a:r>
                      <a:endParaRPr kumimoji="0" lang="en-US" altLang="el-GR" sz="15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CC66"/>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600" b="1" i="0" u="none" strike="noStrike" cap="none" normalizeH="0" baseline="0">
                          <a:ln>
                            <a:noFill/>
                          </a:ln>
                          <a:solidFill>
                            <a:srgbClr val="000000"/>
                          </a:solidFill>
                          <a:effectLst/>
                          <a:latin typeface="Tahoma" pitchFamily="34" charset="0"/>
                          <a:cs typeface="Times New Roman" pitchFamily="18" charset="0"/>
                        </a:rPr>
                        <a:t>ΜΗ ΕΛΕΓΧΟΜΕΝΟ</a:t>
                      </a:r>
                      <a:r>
                        <a:rPr kumimoji="0" lang="en-US" altLang="el-GR" sz="1600" b="1" i="0" u="none" strike="noStrike" cap="none" normalizeH="0" baseline="0">
                          <a:ln>
                            <a:noFill/>
                          </a:ln>
                          <a:solidFill>
                            <a:srgbClr val="000000"/>
                          </a:solidFill>
                          <a:effectLst/>
                          <a:latin typeface="Tahoma" pitchFamily="34" charset="0"/>
                          <a:ea typeface="MS Mincho" pitchFamily="49" charset="-128"/>
                          <a:cs typeface="Times New Roman" pitchFamily="18" charset="0"/>
                        </a:rPr>
                        <a:t>  </a:t>
                      </a:r>
                    </a:p>
                  </a:txBody>
                  <a:tcPr marL="90000" marR="90000" marT="46798" marB="46798" anchor="ctr" anchorCtr="1"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CC66"/>
                    </a:solidFill>
                  </a:tcPr>
                </a:tc>
                <a:extLst>
                  <a:ext uri="{0D108BD9-81ED-4DB2-BD59-A6C34878D82A}">
                    <a16:rowId xmlns:a16="http://schemas.microsoft.com/office/drawing/2014/main" val="10000"/>
                  </a:ext>
                </a:extLst>
              </a:tr>
              <a:tr h="598462">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000" b="1" i="1" u="none" strike="noStrike" cap="none" normalizeH="0" baseline="0">
                          <a:ln>
                            <a:noFill/>
                          </a:ln>
                          <a:solidFill>
                            <a:srgbClr val="252537"/>
                          </a:solidFill>
                          <a:effectLst/>
                          <a:latin typeface="Arial" charset="0"/>
                          <a:ea typeface="Arial Unicode MS" pitchFamily="34" charset="-128"/>
                          <a:cs typeface="Times New Roman" pitchFamily="18" charset="0"/>
                        </a:rPr>
                        <a:t>Συμπτώματα κατά την διάρκεια της ημέρας</a:t>
                      </a:r>
                      <a:endParaRPr kumimoji="0" lang="en-US" altLang="el-GR" sz="1000" b="1" i="1" u="none" strike="noStrike" cap="none" normalizeH="0" baseline="0">
                        <a:ln>
                          <a:noFill/>
                        </a:ln>
                        <a:solidFill>
                          <a:srgbClr val="252537"/>
                        </a:solidFill>
                        <a:effectLst/>
                        <a:latin typeface="Arial" charset="0"/>
                        <a:ea typeface="Arial Unicode MS" pitchFamily="34" charset="-128"/>
                        <a:cs typeface="Times New Roman" pitchFamily="18" charset="0"/>
                      </a:endParaRP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Κανένα (&lt;2 /εβδ)</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DF61"/>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&gt;2 / εβδ.</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3DF61"/>
                        </a:gs>
                        <a:gs pos="100000">
                          <a:srgbClr val="CC3300"/>
                        </a:gs>
                      </a:gsLst>
                      <a:lin ang="0" scaled="1"/>
                    </a:gradFill>
                  </a:tcPr>
                </a:tc>
                <a:tc rowSpan="5">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3 ή περισσότερα χαρακτηριστικά του μερικώς ελεγχόμενου  στην εβδομάδα</a:t>
                      </a:r>
                      <a:endPar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endParaRPr>
                    </a:p>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endPar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CC3300"/>
                    </a:solidFill>
                  </a:tcPr>
                </a:tc>
                <a:extLst>
                  <a:ext uri="{0D108BD9-81ED-4DB2-BD59-A6C34878D82A}">
                    <a16:rowId xmlns:a16="http://schemas.microsoft.com/office/drawing/2014/main" val="10001"/>
                  </a:ext>
                </a:extLst>
              </a:tr>
              <a:tr h="473055">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rgbClr val="CC0000"/>
                        </a:buClr>
                        <a:buSzPct val="110000"/>
                        <a:buFont typeface="Wingdings" pitchFamily="2" charset="2"/>
                        <a:buNone/>
                        <a:tabLst/>
                      </a:pPr>
                      <a:r>
                        <a:rPr kumimoji="0" lang="el-GR" altLang="el-GR" sz="1200" b="1" i="1" u="none" strike="noStrike" cap="none" normalizeH="0" baseline="0">
                          <a:ln>
                            <a:noFill/>
                          </a:ln>
                          <a:solidFill>
                            <a:srgbClr val="252537"/>
                          </a:solidFill>
                          <a:effectLst/>
                          <a:latin typeface="Arial" charset="0"/>
                          <a:ea typeface="Arial Unicode MS" pitchFamily="34" charset="-128"/>
                          <a:cs typeface="Arial" charset="0"/>
                        </a:rPr>
                        <a:t>περιορισμοί στις δραστηριότητες</a:t>
                      </a:r>
                      <a:endParaRPr kumimoji="0" lang="en-US" altLang="el-GR" sz="1200" b="1" i="1" u="none" strike="noStrike" cap="none" normalizeH="0" baseline="0">
                        <a:ln>
                          <a:noFill/>
                        </a:ln>
                        <a:solidFill>
                          <a:srgbClr val="252537"/>
                        </a:solidFill>
                        <a:effectLst/>
                        <a:latin typeface="Arial" charset="0"/>
                        <a:ea typeface="Arial Unicode MS" pitchFamily="34" charset="-128"/>
                        <a:cs typeface="Times New Roman" pitchFamily="18" charset="0"/>
                      </a:endParaRP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Κανένα</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DF61"/>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3DF61"/>
                        </a:gs>
                        <a:gs pos="100000">
                          <a:srgbClr val="CC3300"/>
                        </a:gs>
                      </a:gsLst>
                      <a:lin ang="0" scaled="1"/>
                    </a:gradFill>
                  </a:tcPr>
                </a:tc>
                <a:tc vMerge="1">
                  <a:txBody>
                    <a:bodyPr/>
                    <a:lstStyle/>
                    <a:p>
                      <a:endParaRPr lang="el-GR"/>
                    </a:p>
                  </a:txBody>
                  <a:tcPr/>
                </a:tc>
                <a:extLst>
                  <a:ext uri="{0D108BD9-81ED-4DB2-BD59-A6C34878D82A}">
                    <a16:rowId xmlns:a16="http://schemas.microsoft.com/office/drawing/2014/main" val="10002"/>
                  </a:ext>
                </a:extLst>
              </a:tr>
              <a:tr h="917535">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200" b="1" i="1" u="none" strike="noStrike" cap="none" normalizeH="0" baseline="0">
                          <a:ln>
                            <a:noFill/>
                          </a:ln>
                          <a:solidFill>
                            <a:srgbClr val="252537"/>
                          </a:solidFill>
                          <a:effectLst/>
                          <a:latin typeface="Arial" charset="0"/>
                          <a:ea typeface="Arial Unicode MS" pitchFamily="34" charset="-128"/>
                          <a:cs typeface="Arial" charset="0"/>
                        </a:rPr>
                        <a:t>νυκτερινά συμπτώματα</a:t>
                      </a:r>
                      <a:endParaRPr kumimoji="0" lang="en-US" altLang="el-GR" sz="1200" b="1" i="1" u="none" strike="noStrike" cap="none" normalizeH="0" baseline="0">
                        <a:ln>
                          <a:noFill/>
                        </a:ln>
                        <a:solidFill>
                          <a:srgbClr val="252537"/>
                        </a:solidFill>
                        <a:effectLst/>
                        <a:latin typeface="Arial" charset="0"/>
                        <a:ea typeface="Arial Unicode MS" pitchFamily="34" charset="-128"/>
                        <a:cs typeface="Arial" charset="0"/>
                      </a:endParaRP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Κανένα</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DF61"/>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3DF61"/>
                        </a:gs>
                        <a:gs pos="100000">
                          <a:srgbClr val="CC3300"/>
                        </a:gs>
                      </a:gsLst>
                      <a:lin ang="0" scaled="1"/>
                    </a:gradFill>
                  </a:tcPr>
                </a:tc>
                <a:tc vMerge="1">
                  <a:txBody>
                    <a:bodyPr/>
                    <a:lstStyle/>
                    <a:p>
                      <a:endParaRPr lang="el-GR"/>
                    </a:p>
                  </a:txBody>
                  <a:tcPr/>
                </a:tc>
                <a:extLst>
                  <a:ext uri="{0D108BD9-81ED-4DB2-BD59-A6C34878D82A}">
                    <a16:rowId xmlns:a16="http://schemas.microsoft.com/office/drawing/2014/main" val="10003"/>
                  </a:ext>
                </a:extLst>
              </a:tr>
              <a:tr h="697099">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200" b="1" i="1" u="none" strike="noStrike" cap="none" normalizeH="0" baseline="0">
                          <a:ln>
                            <a:noFill/>
                          </a:ln>
                          <a:solidFill>
                            <a:srgbClr val="252537"/>
                          </a:solidFill>
                          <a:effectLst/>
                          <a:latin typeface="Arial" charset="0"/>
                          <a:ea typeface="Arial Unicode MS" pitchFamily="34" charset="-128"/>
                          <a:cs typeface="Arial" charset="0"/>
                        </a:rPr>
                        <a:t>χρήση ανακουφιστικών   φαρμάκων</a:t>
                      </a:r>
                      <a:endParaRPr kumimoji="0" lang="en-US" altLang="el-GR" sz="1200" b="1" i="1" u="none" strike="noStrike" cap="none" normalizeH="0" baseline="0">
                        <a:ln>
                          <a:noFill/>
                        </a:ln>
                        <a:solidFill>
                          <a:srgbClr val="252537"/>
                        </a:solidFill>
                        <a:effectLst/>
                        <a:latin typeface="Arial" charset="0"/>
                        <a:ea typeface="Arial Unicode MS" pitchFamily="34" charset="-128"/>
                        <a:cs typeface="Arial" charset="0"/>
                      </a:endParaRP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Κανένα (&lt;2 /εβδ)</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endPar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DF61"/>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&gt;2 / εβδ.</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endPar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3DF61"/>
                        </a:gs>
                        <a:gs pos="100000">
                          <a:srgbClr val="CC3300"/>
                        </a:gs>
                      </a:gsLst>
                      <a:lin ang="0" scaled="1"/>
                    </a:gradFill>
                  </a:tcPr>
                </a:tc>
                <a:tc vMerge="1">
                  <a:txBody>
                    <a:bodyPr/>
                    <a:lstStyle/>
                    <a:p>
                      <a:endParaRPr lang="el-GR"/>
                    </a:p>
                  </a:txBody>
                  <a:tcPr/>
                </a:tc>
                <a:extLst>
                  <a:ext uri="{0D108BD9-81ED-4DB2-BD59-A6C34878D82A}">
                    <a16:rowId xmlns:a16="http://schemas.microsoft.com/office/drawing/2014/main" val="10004"/>
                  </a:ext>
                </a:extLst>
              </a:tr>
              <a:tr h="741331">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rgbClr val="CC0000"/>
                        </a:buClr>
                        <a:buSzPct val="110000"/>
                        <a:buFont typeface="Wingdings" pitchFamily="2" charset="2"/>
                        <a:buNone/>
                        <a:tabLst/>
                      </a:pPr>
                      <a:r>
                        <a:rPr kumimoji="0" lang="el-GR" altLang="el-GR" sz="1200" b="0" i="1" u="none" strike="noStrike" cap="none" normalizeH="0" baseline="0">
                          <a:ln>
                            <a:noFill/>
                          </a:ln>
                          <a:solidFill>
                            <a:srgbClr val="252537"/>
                          </a:solidFill>
                          <a:effectLst/>
                          <a:latin typeface="Arial" charset="0"/>
                          <a:ea typeface="Arial Unicode MS" pitchFamily="34" charset="-128"/>
                          <a:cs typeface="Arial" charset="0"/>
                        </a:rPr>
                        <a:t>Αναπν. λειτουργία</a:t>
                      </a:r>
                      <a:endParaRPr kumimoji="0" lang="en-US" altLang="el-GR" sz="1200" b="0" i="1" u="none" strike="noStrike" cap="none" normalizeH="0" baseline="0">
                        <a:ln>
                          <a:noFill/>
                        </a:ln>
                        <a:solidFill>
                          <a:srgbClr val="252537"/>
                        </a:solidFill>
                        <a:effectLst/>
                        <a:latin typeface="Arial" charset="0"/>
                        <a:ea typeface="Arial Unicode MS" pitchFamily="34" charset="-128"/>
                        <a:cs typeface="Arial" charset="0"/>
                      </a:endParaRPr>
                    </a:p>
                    <a:p>
                      <a:pPr marL="0" marR="0" lvl="0" indent="0" algn="l" defTabSz="2244725" rtl="0" eaLnBrk="1" fontAlgn="base" latinLnBrk="0" hangingPunct="1">
                        <a:lnSpc>
                          <a:spcPct val="100000"/>
                        </a:lnSpc>
                        <a:spcBef>
                          <a:spcPct val="20000"/>
                        </a:spcBef>
                        <a:spcAft>
                          <a:spcPct val="0"/>
                        </a:spcAft>
                        <a:buClr>
                          <a:srgbClr val="CC0000"/>
                        </a:buClr>
                        <a:buSzPct val="110000"/>
                        <a:buFont typeface="Wingdings" pitchFamily="2" charset="2"/>
                        <a:buNone/>
                        <a:tabLst/>
                      </a:pPr>
                      <a:r>
                        <a:rPr kumimoji="0" lang="en-US" altLang="el-GR" sz="1200" b="1" i="1" u="none" strike="noStrike" cap="none" normalizeH="0" baseline="0">
                          <a:ln>
                            <a:noFill/>
                          </a:ln>
                          <a:solidFill>
                            <a:srgbClr val="252537"/>
                          </a:solidFill>
                          <a:effectLst/>
                          <a:latin typeface="Arial" charset="0"/>
                          <a:ea typeface="Arial Unicode MS" pitchFamily="34" charset="-128"/>
                          <a:cs typeface="Times New Roman" pitchFamily="18" charset="0"/>
                        </a:rPr>
                        <a:t>(PEF or FEV</a:t>
                      </a:r>
                      <a:r>
                        <a:rPr kumimoji="0" lang="en-US" altLang="el-GR" sz="1200" b="1" i="1" u="none" strike="noStrike" cap="none" normalizeH="0" baseline="-25000">
                          <a:ln>
                            <a:noFill/>
                          </a:ln>
                          <a:solidFill>
                            <a:srgbClr val="252537"/>
                          </a:solidFill>
                          <a:effectLst/>
                          <a:latin typeface="Arial" charset="0"/>
                          <a:ea typeface="Arial Unicode MS" pitchFamily="34" charset="-128"/>
                          <a:cs typeface="Times New Roman" pitchFamily="18" charset="0"/>
                        </a:rPr>
                        <a:t>1</a:t>
                      </a:r>
                      <a:r>
                        <a:rPr kumimoji="0" lang="en-US" altLang="el-GR" sz="1200" b="1" i="1" u="none" strike="noStrike" cap="none" normalizeH="0" baseline="0">
                          <a:ln>
                            <a:noFill/>
                          </a:ln>
                          <a:solidFill>
                            <a:srgbClr val="252537"/>
                          </a:solidFill>
                          <a:effectLst/>
                          <a:latin typeface="Arial" charset="0"/>
                          <a:ea typeface="Arial Unicode MS" pitchFamily="34" charset="-128"/>
                          <a:cs typeface="Times New Roman" pitchFamily="18" charset="0"/>
                        </a:rPr>
                        <a:t>)</a:t>
                      </a: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φυσιολογική</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43DF61"/>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rPr>
                        <a:t>&lt; 80%</a:t>
                      </a: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gradFill rotWithShape="1">
                      <a:gsLst>
                        <a:gs pos="0">
                          <a:srgbClr val="43DF61"/>
                        </a:gs>
                        <a:gs pos="100000">
                          <a:srgbClr val="CC3300"/>
                        </a:gs>
                      </a:gsLst>
                      <a:lin ang="0" scaled="1"/>
                    </a:gradFill>
                  </a:tcPr>
                </a:tc>
                <a:tc vMerge="1">
                  <a:txBody>
                    <a:bodyPr/>
                    <a:lstStyle/>
                    <a:p>
                      <a:endParaRPr lang="el-GR"/>
                    </a:p>
                  </a:txBody>
                  <a:tcPr/>
                </a:tc>
                <a:extLst>
                  <a:ext uri="{0D108BD9-81ED-4DB2-BD59-A6C34878D82A}">
                    <a16:rowId xmlns:a16="http://schemas.microsoft.com/office/drawing/2014/main" val="10005"/>
                  </a:ext>
                </a:extLst>
              </a:tr>
              <a:tr h="727043">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rgbClr val="CC0000"/>
                        </a:buClr>
                        <a:buSzPct val="110000"/>
                        <a:buFont typeface="Wingdings" pitchFamily="2" charset="2"/>
                        <a:buNone/>
                        <a:tabLst/>
                      </a:pPr>
                      <a:r>
                        <a:rPr kumimoji="0" lang="el-GR" altLang="el-GR" sz="1200" b="1" i="1" u="none" strike="noStrike" cap="none" normalizeH="0" baseline="0">
                          <a:ln>
                            <a:noFill/>
                          </a:ln>
                          <a:solidFill>
                            <a:srgbClr val="252537"/>
                          </a:solidFill>
                          <a:effectLst/>
                          <a:latin typeface="Arial" charset="0"/>
                          <a:ea typeface="Arial Unicode MS" pitchFamily="34" charset="-128"/>
                          <a:cs typeface="Arial" charset="0"/>
                        </a:rPr>
                        <a:t>Εξάρσεις</a:t>
                      </a:r>
                      <a:endParaRPr kumimoji="0" lang="en-US" altLang="el-GR" sz="1200" b="1" i="1" u="none" strike="noStrike" cap="none" normalizeH="0" baseline="0">
                        <a:ln>
                          <a:noFill/>
                        </a:ln>
                        <a:solidFill>
                          <a:srgbClr val="252537"/>
                        </a:solidFill>
                        <a:effectLst/>
                        <a:latin typeface="Arial" charset="0"/>
                        <a:ea typeface="Arial Unicode MS" pitchFamily="34" charset="-128"/>
                        <a:cs typeface="Times New Roman" pitchFamily="18" charset="0"/>
                      </a:endParaRPr>
                    </a:p>
                  </a:txBody>
                  <a:tcPr marL="90000" marR="90000" marT="46798" marB="46798" anchor="ctr" anchorCtr="1" horzOverflow="overflow">
                    <a:lnL w="1270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B953"/>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Καμία </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anchorCtr="1"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3DF61"/>
                    </a:soli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rPr>
                        <a:t> </a:t>
                      </a:r>
                      <a:r>
                        <a:rPr kumimoji="0" lang="el-GR"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rPr>
                        <a:t>&gt; 1 / έτος</a:t>
                      </a:r>
                      <a:endParaRPr kumimoji="0" lang="en-US" altLang="el-GR" sz="1800" b="1" i="0" u="none" strike="noStrike" cap="none" normalizeH="0" baseline="0">
                        <a:ln>
                          <a:noFill/>
                        </a:ln>
                        <a:solidFill>
                          <a:srgbClr val="000000"/>
                        </a:solidFill>
                        <a:effectLst/>
                        <a:latin typeface="Tahoma" pitchFamily="34" charset="0"/>
                        <a:ea typeface="MS Mincho" pitchFamily="49" charset="-128"/>
                        <a:cs typeface="Times New Roman" pitchFamily="18" charset="0"/>
                      </a:endParaRPr>
                    </a:p>
                  </a:txBody>
                  <a:tcPr marL="90000" marR="90000" marT="46798" marB="46798" anchor="ctr" horzOverflow="overflow">
                    <a:lnL w="57150"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43DF61"/>
                        </a:gs>
                        <a:gs pos="100000">
                          <a:srgbClr val="CC3300"/>
                        </a:gs>
                      </a:gsLst>
                      <a:lin ang="0" scaled="1"/>
                    </a:gradFill>
                  </a:tcPr>
                </a:tc>
                <a:tc>
                  <a:txBody>
                    <a:bodyPr/>
                    <a:lstStyle>
                      <a:lvl1pPr defTabSz="2244725">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indent="112713" defTabSz="2244725">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indent="1330325" defTabSz="2244725">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indent="1998663" defTabSz="2244725">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indent="2662238" defTabSz="2244725">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indent="2662238" defTabSz="2244725"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2244725" rtl="0" eaLnBrk="1" fontAlgn="base" latinLnBrk="0" hangingPunct="1">
                        <a:lnSpc>
                          <a:spcPct val="100000"/>
                        </a:lnSpc>
                        <a:spcBef>
                          <a:spcPct val="20000"/>
                        </a:spcBef>
                        <a:spcAft>
                          <a:spcPct val="0"/>
                        </a:spcAft>
                        <a:buClr>
                          <a:schemeClr val="hlink"/>
                        </a:buClr>
                        <a:buSzPct val="80000"/>
                        <a:buFontTx/>
                        <a:buNone/>
                        <a:tabLst/>
                      </a:pPr>
                      <a:r>
                        <a:rPr kumimoji="0" lang="el-GR" altLang="el-GR" sz="1800" b="1" i="0" u="none" strike="noStrike" cap="none" normalizeH="0" baseline="0">
                          <a:ln>
                            <a:noFill/>
                          </a:ln>
                          <a:solidFill>
                            <a:srgbClr val="000000"/>
                          </a:solidFill>
                          <a:effectLst/>
                          <a:latin typeface="Tahoma" pitchFamily="34" charset="0"/>
                          <a:cs typeface="Times New Roman" pitchFamily="18" charset="0"/>
                        </a:rPr>
                        <a:t>1 την εβδομάδα </a:t>
                      </a:r>
                      <a:endParaRPr kumimoji="0" lang="en-US" altLang="el-GR" sz="1800" b="1" i="0" u="none" strike="noStrike" cap="none" normalizeH="0" baseline="0">
                        <a:ln>
                          <a:noFill/>
                        </a:ln>
                        <a:solidFill>
                          <a:srgbClr val="000000"/>
                        </a:solidFill>
                        <a:effectLst/>
                        <a:latin typeface="Tahoma" pitchFamily="34" charset="0"/>
                        <a:cs typeface="Times New Roman" pitchFamily="18" charset="0"/>
                      </a:endParaRPr>
                    </a:p>
                  </a:txBody>
                  <a:tcPr marL="90000" marR="90000" marT="46798" marB="46798" anchor="ctr" horzOverflow="overflow">
                    <a:lnL w="571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3300"/>
                    </a:solidFill>
                  </a:tcPr>
                </a:tc>
                <a:extLst>
                  <a:ext uri="{0D108BD9-81ED-4DB2-BD59-A6C34878D82A}">
                    <a16:rowId xmlns:a16="http://schemas.microsoft.com/office/drawing/2014/main" val="10006"/>
                  </a:ext>
                </a:extLst>
              </a:tr>
            </a:tbl>
          </a:graphicData>
        </a:graphic>
      </p:graphicFrame>
      <p:pic>
        <p:nvPicPr>
          <p:cNvPr id="2" name="Recorded Sound">
            <a:hlinkClick r:id="" action="ppaction://media"/>
            <a:extLst>
              <a:ext uri="{FF2B5EF4-FFF2-40B4-BE49-F238E27FC236}">
                <a16:creationId xmlns:a16="http://schemas.microsoft.com/office/drawing/2014/main" id="{40CF54A7-B292-42E1-A7B2-84239958DB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3300" y="6040438"/>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C0A7A22C-60B6-4460-9840-455DD0B3AB7F}"/>
              </a:ext>
            </a:extLst>
          </p:cNvPr>
          <p:cNvSpPr>
            <a:spLocks noGrp="1" noRot="1" noChangeArrowheads="1"/>
          </p:cNvSpPr>
          <p:nvPr>
            <p:ph type="title"/>
          </p:nvPr>
        </p:nvSpPr>
        <p:spPr>
          <a:xfrm>
            <a:off x="323850" y="0"/>
            <a:ext cx="8510588" cy="1325563"/>
          </a:xfrm>
        </p:spPr>
        <p:txBody>
          <a:bodyPr/>
          <a:lstStyle/>
          <a:p>
            <a:pPr eaLnBrk="1" hangingPunct="1">
              <a:defRPr/>
            </a:pPr>
            <a:r>
              <a:rPr lang="el-GR" altLang="el-GR" sz="3600">
                <a:solidFill>
                  <a:schemeClr val="hlink"/>
                </a:solidFill>
              </a:rPr>
              <a:t>Πως ελέγχονται οι κρίσεις άσθματος</a:t>
            </a:r>
            <a:endParaRPr lang="en-US" altLang="el-GR" sz="3600">
              <a:solidFill>
                <a:schemeClr val="hlink"/>
              </a:solidFill>
            </a:endParaRPr>
          </a:p>
        </p:txBody>
      </p:sp>
      <p:sp>
        <p:nvSpPr>
          <p:cNvPr id="172035" name="Rectangle 3">
            <a:extLst>
              <a:ext uri="{FF2B5EF4-FFF2-40B4-BE49-F238E27FC236}">
                <a16:creationId xmlns:a16="http://schemas.microsoft.com/office/drawing/2014/main" id="{F159D5BD-D7A8-49CE-9265-A4878191F9FE}"/>
              </a:ext>
            </a:extLst>
          </p:cNvPr>
          <p:cNvSpPr>
            <a:spLocks noGrp="1" noRot="1" noChangeArrowheads="1"/>
          </p:cNvSpPr>
          <p:nvPr>
            <p:ph type="body" idx="1"/>
          </p:nvPr>
        </p:nvSpPr>
        <p:spPr>
          <a:xfrm>
            <a:off x="323850" y="1196975"/>
            <a:ext cx="8540750" cy="2616200"/>
          </a:xfrm>
        </p:spPr>
        <p:txBody>
          <a:bodyPr/>
          <a:lstStyle/>
          <a:p>
            <a:pPr eaLnBrk="1" hangingPunct="1">
              <a:lnSpc>
                <a:spcPct val="90000"/>
              </a:lnSpc>
              <a:defRPr/>
            </a:pPr>
            <a:r>
              <a:rPr lang="el-GR" altLang="el-GR" sz="2800" b="1"/>
              <a:t>Μάθετε ποια είναι τα σημάδια που δείχνουν ότι το άσθμα επιδεινώνεται</a:t>
            </a:r>
            <a:r>
              <a:rPr lang="en-US" altLang="el-GR" sz="2800" b="1"/>
              <a:t> </a:t>
            </a:r>
            <a:r>
              <a:rPr lang="el-GR" altLang="el-GR" sz="2800" b="1"/>
              <a:t> </a:t>
            </a:r>
            <a:endParaRPr lang="en-US" altLang="el-GR" sz="2800" b="1"/>
          </a:p>
          <a:p>
            <a:pPr eaLnBrk="1" hangingPunct="1">
              <a:lnSpc>
                <a:spcPct val="90000"/>
              </a:lnSpc>
              <a:defRPr/>
            </a:pPr>
            <a:r>
              <a:rPr lang="el-GR" altLang="el-GR" sz="2800" b="1"/>
              <a:t>Πάρετε φάρμακο για τα συμπτώματα ή τη μείωση της αναπνοής σας αμέσως</a:t>
            </a:r>
            <a:endParaRPr lang="en-US" altLang="el-GR" sz="2800" b="1"/>
          </a:p>
          <a:p>
            <a:pPr eaLnBrk="1" hangingPunct="1">
              <a:lnSpc>
                <a:spcPct val="90000"/>
              </a:lnSpc>
              <a:defRPr/>
            </a:pPr>
            <a:r>
              <a:rPr lang="el-GR" altLang="el-GR" sz="2800" b="1"/>
              <a:t>Ελέγξτε αν βελτιωθήκατε </a:t>
            </a:r>
            <a:endParaRPr lang="en-US" altLang="el-GR" sz="2800" b="1"/>
          </a:p>
          <a:p>
            <a:pPr eaLnBrk="1" hangingPunct="1">
              <a:lnSpc>
                <a:spcPct val="90000"/>
              </a:lnSpc>
              <a:defRPr/>
            </a:pPr>
            <a:r>
              <a:rPr lang="el-GR" altLang="el-GR" sz="2800" b="1"/>
              <a:t>Ψάξτε το γιατρό σας αν είναι απαραίτητο </a:t>
            </a:r>
            <a:endParaRPr lang="en-US" altLang="el-GR" sz="2800" b="1"/>
          </a:p>
        </p:txBody>
      </p:sp>
      <p:pic>
        <p:nvPicPr>
          <p:cNvPr id="91140" name="Picture 4">
            <a:extLst>
              <a:ext uri="{FF2B5EF4-FFF2-40B4-BE49-F238E27FC236}">
                <a16:creationId xmlns:a16="http://schemas.microsoft.com/office/drawing/2014/main" id="{BF4728D2-8312-4891-B767-708CEDA0A1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4149725"/>
            <a:ext cx="3673475" cy="270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1" name="Picture 5" descr="SLIDE08">
            <a:extLst>
              <a:ext uri="{FF2B5EF4-FFF2-40B4-BE49-F238E27FC236}">
                <a16:creationId xmlns:a16="http://schemas.microsoft.com/office/drawing/2014/main" id="{366E6FF7-D985-42AD-92A7-ADFACCF8C4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8313" y="4214813"/>
            <a:ext cx="3887787" cy="26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47B37BBD-7F15-4AB8-AEB7-00D79A5FED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0312" y="26369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6E0BC7B0-38CD-44F4-8075-EB2C6AB7E498}"/>
              </a:ext>
            </a:extLst>
          </p:cNvPr>
          <p:cNvSpPr>
            <a:spLocks noChangeArrowheads="1"/>
          </p:cNvSpPr>
          <p:nvPr/>
        </p:nvSpPr>
        <p:spPr bwMode="auto">
          <a:xfrm>
            <a:off x="1219200" y="914400"/>
            <a:ext cx="1470025" cy="4483100"/>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l-GR" sz="9600"/>
              <a:t>G</a:t>
            </a:r>
            <a:r>
              <a:rPr lang="en-US" altLang="el-GR" sz="9600">
                <a:solidFill>
                  <a:srgbClr val="FF0000"/>
                </a:solidFill>
              </a:rPr>
              <a:t> </a:t>
            </a:r>
            <a:br>
              <a:rPr lang="en-US" altLang="el-GR" sz="9600">
                <a:solidFill>
                  <a:srgbClr val="FF0000"/>
                </a:solidFill>
              </a:rPr>
            </a:br>
            <a:r>
              <a:rPr lang="en-US" altLang="el-GR" sz="9600"/>
              <a:t>IN</a:t>
            </a:r>
            <a:br>
              <a:rPr lang="en-US" altLang="el-GR" sz="9600">
                <a:solidFill>
                  <a:srgbClr val="FF0000"/>
                </a:solidFill>
              </a:rPr>
            </a:br>
            <a:r>
              <a:rPr lang="en-US" altLang="el-GR" sz="9600"/>
              <a:t>A</a:t>
            </a:r>
            <a:endParaRPr lang="en-US" altLang="el-GR" sz="9600">
              <a:solidFill>
                <a:schemeClr val="bg1"/>
              </a:solidFill>
            </a:endParaRPr>
          </a:p>
        </p:txBody>
      </p:sp>
      <p:sp>
        <p:nvSpPr>
          <p:cNvPr id="8195" name="Rectangle 3">
            <a:extLst>
              <a:ext uri="{FF2B5EF4-FFF2-40B4-BE49-F238E27FC236}">
                <a16:creationId xmlns:a16="http://schemas.microsoft.com/office/drawing/2014/main" id="{CEDCC96C-6131-42AE-8693-F3FDBEE011D9}"/>
              </a:ext>
            </a:extLst>
          </p:cNvPr>
          <p:cNvSpPr>
            <a:spLocks noChangeArrowheads="1"/>
          </p:cNvSpPr>
          <p:nvPr/>
        </p:nvSpPr>
        <p:spPr bwMode="auto">
          <a:xfrm>
            <a:off x="2209800" y="1143000"/>
            <a:ext cx="5715000" cy="4117975"/>
          </a:xfrm>
          <a:prstGeom prst="rect">
            <a:avLst/>
          </a:prstGeom>
          <a:noFill/>
          <a:ln>
            <a:noFill/>
          </a:ln>
          <a:effectLst>
            <a:outerShdw dist="45791" dir="2021404"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n-US" altLang="el-GR" sz="6600" dirty="0">
                <a:solidFill>
                  <a:schemeClr val="bg1"/>
                </a:solidFill>
              </a:rPr>
              <a:t>lobal </a:t>
            </a:r>
          </a:p>
          <a:p>
            <a:pPr eaLnBrk="1" hangingPunct="1">
              <a:spcBef>
                <a:spcPct val="50000"/>
              </a:spcBef>
              <a:buClrTx/>
              <a:buFontTx/>
              <a:buNone/>
            </a:pPr>
            <a:r>
              <a:rPr lang="en-US" altLang="el-GR" sz="6600" dirty="0">
                <a:solidFill>
                  <a:schemeClr val="bg1"/>
                </a:solidFill>
              </a:rPr>
              <a:t> </a:t>
            </a:r>
            <a:r>
              <a:rPr lang="en-US" altLang="el-GR" sz="6600" dirty="0" err="1">
                <a:solidFill>
                  <a:schemeClr val="bg1"/>
                </a:solidFill>
              </a:rPr>
              <a:t>itiative</a:t>
            </a:r>
            <a:r>
              <a:rPr lang="en-US" altLang="el-GR" sz="6600" dirty="0">
                <a:solidFill>
                  <a:schemeClr val="bg1"/>
                </a:solidFill>
              </a:rPr>
              <a:t> for </a:t>
            </a:r>
          </a:p>
          <a:p>
            <a:pPr eaLnBrk="1" hangingPunct="1">
              <a:spcBef>
                <a:spcPct val="50000"/>
              </a:spcBef>
              <a:buClrTx/>
              <a:buFontTx/>
              <a:buNone/>
            </a:pPr>
            <a:r>
              <a:rPr lang="en-US" altLang="el-GR" sz="6600" dirty="0" err="1">
                <a:solidFill>
                  <a:schemeClr val="bg1"/>
                </a:solidFill>
              </a:rPr>
              <a:t>sthma</a:t>
            </a:r>
            <a:endParaRPr lang="en-US" altLang="el-GR" sz="6600" dirty="0">
              <a:solidFill>
                <a:schemeClr val="bg1"/>
              </a:solidFill>
            </a:endParaRPr>
          </a:p>
        </p:txBody>
      </p:sp>
      <p:pic>
        <p:nvPicPr>
          <p:cNvPr id="8196" name="Picture 7" descr="global">
            <a:extLst>
              <a:ext uri="{FF2B5EF4-FFF2-40B4-BE49-F238E27FC236}">
                <a16:creationId xmlns:a16="http://schemas.microsoft.com/office/drawing/2014/main" id="{EAFDBB1C-3DD1-4D91-8056-CEF1DE6D7F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9600" y="533400"/>
            <a:ext cx="24431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Rectangle 1">
            <a:extLst>
              <a:ext uri="{FF2B5EF4-FFF2-40B4-BE49-F238E27FC236}">
                <a16:creationId xmlns:a16="http://schemas.microsoft.com/office/drawing/2014/main" id="{5C497B0B-0ADF-4DF6-9470-824DA0393045}"/>
              </a:ext>
            </a:extLst>
          </p:cNvPr>
          <p:cNvSpPr>
            <a:spLocks noChangeArrowheads="1"/>
          </p:cNvSpPr>
          <p:nvPr/>
        </p:nvSpPr>
        <p:spPr bwMode="auto">
          <a:xfrm>
            <a:off x="609600" y="6367463"/>
            <a:ext cx="8001000" cy="26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n-US" altLang="el-GR" sz="1200" b="1">
                <a:solidFill>
                  <a:schemeClr val="bg1"/>
                </a:solidFill>
                <a:ea typeface="MS PGothic" panose="020B0600070205080204" pitchFamily="34" charset="-128"/>
              </a:rPr>
              <a:t>© Global Initiative for Asthma</a:t>
            </a:r>
          </a:p>
        </p:txBody>
      </p:sp>
      <p:pic>
        <p:nvPicPr>
          <p:cNvPr id="2" name="Recorded Sound">
            <a:hlinkClick r:id="" action="ppaction://media"/>
            <a:extLst>
              <a:ext uri="{FF2B5EF4-FFF2-40B4-BE49-F238E27FC236}">
                <a16:creationId xmlns:a16="http://schemas.microsoft.com/office/drawing/2014/main" id="{90460A47-0FCA-45E4-9377-C5025875CB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95587" y="551997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Θέση περιεχομένου 4">
            <a:extLst>
              <a:ext uri="{FF2B5EF4-FFF2-40B4-BE49-F238E27FC236}">
                <a16:creationId xmlns:a16="http://schemas.microsoft.com/office/drawing/2014/main" id="{8F14CACC-5E36-44A6-8C08-C006093BC3DF}"/>
              </a:ext>
            </a:extLst>
          </p:cNvPr>
          <p:cNvSpPr>
            <a:spLocks noGrp="1"/>
          </p:cNvSpPr>
          <p:nvPr>
            <p:ph idx="1"/>
          </p:nvPr>
        </p:nvSpPr>
        <p:spPr>
          <a:xfrm>
            <a:off x="1009650" y="0"/>
            <a:ext cx="7124700" cy="620713"/>
          </a:xfrm>
        </p:spPr>
        <p:txBody>
          <a:bodyPr>
            <a:normAutofit/>
          </a:bodyPr>
          <a:lstStyle/>
          <a:p>
            <a:pPr marL="0" indent="0">
              <a:buFont typeface="Wingdings" panose="05000000000000000000" pitchFamily="2" charset="2"/>
              <a:buNone/>
              <a:defRPr/>
            </a:pPr>
            <a:r>
              <a:rPr lang="el-GR" sz="2800" b="1" dirty="0">
                <a:solidFill>
                  <a:srgbClr val="FFFF00"/>
                </a:solidFill>
                <a:cs typeface="Arial" pitchFamily="34" charset="0"/>
              </a:rPr>
              <a:t>             ΘΕΡΑΠΕΙΑ ΑΣΘΜΑΤΟΣ</a:t>
            </a:r>
          </a:p>
        </p:txBody>
      </p:sp>
      <p:sp>
        <p:nvSpPr>
          <p:cNvPr id="6" name="Βέλος προς τα κάτω 5">
            <a:extLst>
              <a:ext uri="{FF2B5EF4-FFF2-40B4-BE49-F238E27FC236}">
                <a16:creationId xmlns:a16="http://schemas.microsoft.com/office/drawing/2014/main" id="{303D04EC-139C-413B-9062-D4D35A0212B5}"/>
              </a:ext>
            </a:extLst>
          </p:cNvPr>
          <p:cNvSpPr/>
          <p:nvPr/>
        </p:nvSpPr>
        <p:spPr>
          <a:xfrm flipH="1">
            <a:off x="4189413" y="549275"/>
            <a:ext cx="169862" cy="10080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Έλλειψη 6">
            <a:extLst>
              <a:ext uri="{FF2B5EF4-FFF2-40B4-BE49-F238E27FC236}">
                <a16:creationId xmlns:a16="http://schemas.microsoft.com/office/drawing/2014/main" id="{AFADA657-5CDA-41F2-9A41-3C32EB739E8C}"/>
              </a:ext>
            </a:extLst>
          </p:cNvPr>
          <p:cNvSpPr/>
          <p:nvPr/>
        </p:nvSpPr>
        <p:spPr>
          <a:xfrm>
            <a:off x="2627313" y="1773238"/>
            <a:ext cx="3529012" cy="10795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solidFill>
                  <a:srgbClr val="FFFF00"/>
                </a:solidFill>
                <a:cs typeface="Arial" pitchFamily="34" charset="0"/>
              </a:rPr>
              <a:t>ΕΛΕΓΧΟΣ ΑΣΘΜΑΤΟΣ</a:t>
            </a:r>
          </a:p>
        </p:txBody>
      </p:sp>
      <p:sp>
        <p:nvSpPr>
          <p:cNvPr id="8" name="Στρογγυλεμένο ορθογώνιο 7">
            <a:extLst>
              <a:ext uri="{FF2B5EF4-FFF2-40B4-BE49-F238E27FC236}">
                <a16:creationId xmlns:a16="http://schemas.microsoft.com/office/drawing/2014/main" id="{B3B7B331-1798-4D6C-8C9D-58CEC1BF6ADF}"/>
              </a:ext>
            </a:extLst>
          </p:cNvPr>
          <p:cNvSpPr/>
          <p:nvPr/>
        </p:nvSpPr>
        <p:spPr>
          <a:xfrm>
            <a:off x="2484438" y="4508500"/>
            <a:ext cx="4175125" cy="4333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l-GR" sz="2400" b="1" dirty="0">
                <a:solidFill>
                  <a:srgbClr val="FFFF00"/>
                </a:solidFill>
                <a:cs typeface="Arial" pitchFamily="34" charset="0"/>
              </a:rPr>
              <a:t>Φλεγμονή αεραγωγών</a:t>
            </a:r>
          </a:p>
        </p:txBody>
      </p:sp>
      <p:sp>
        <p:nvSpPr>
          <p:cNvPr id="11" name="Βέλος προς τα επάνω 10">
            <a:extLst>
              <a:ext uri="{FF2B5EF4-FFF2-40B4-BE49-F238E27FC236}">
                <a16:creationId xmlns:a16="http://schemas.microsoft.com/office/drawing/2014/main" id="{3A08A98B-FD08-41B6-9786-7C87166A152D}"/>
              </a:ext>
            </a:extLst>
          </p:cNvPr>
          <p:cNvSpPr/>
          <p:nvPr/>
        </p:nvSpPr>
        <p:spPr>
          <a:xfrm>
            <a:off x="4392613" y="5057775"/>
            <a:ext cx="179387" cy="112236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2167" name="TextBox 11">
            <a:extLst>
              <a:ext uri="{FF2B5EF4-FFF2-40B4-BE49-F238E27FC236}">
                <a16:creationId xmlns:a16="http://schemas.microsoft.com/office/drawing/2014/main" id="{7F044BA9-500B-4E13-8ABB-697070FDA28A}"/>
              </a:ext>
            </a:extLst>
          </p:cNvPr>
          <p:cNvSpPr txBox="1">
            <a:spLocks noChangeArrowheads="1"/>
          </p:cNvSpPr>
          <p:nvPr/>
        </p:nvSpPr>
        <p:spPr bwMode="auto">
          <a:xfrm>
            <a:off x="2119313" y="6211888"/>
            <a:ext cx="54006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l-GR" sz="1800" b="1">
                <a:solidFill>
                  <a:srgbClr val="FFFF00"/>
                </a:solidFill>
                <a:cs typeface="Arial" panose="020B0604020202020204" pitchFamily="34" charset="0"/>
              </a:rPr>
              <a:t>         </a:t>
            </a:r>
            <a:r>
              <a:rPr lang="el-GR" altLang="el-GR" sz="1800" b="1">
                <a:solidFill>
                  <a:srgbClr val="FFFF00"/>
                </a:solidFill>
                <a:cs typeface="Arial" panose="020B0604020202020204" pitchFamily="34" charset="0"/>
              </a:rPr>
              <a:t>Αντιφλεγμονώδη αγωγή (</a:t>
            </a:r>
            <a:r>
              <a:rPr lang="en-US" altLang="el-GR" sz="1800" b="1">
                <a:solidFill>
                  <a:srgbClr val="FFFF00"/>
                </a:solidFill>
                <a:cs typeface="Arial" panose="020B0604020202020204" pitchFamily="34" charset="0"/>
              </a:rPr>
              <a:t>ICS, LTRA, </a:t>
            </a:r>
          </a:p>
          <a:p>
            <a:pPr eaLnBrk="1" hangingPunct="1">
              <a:spcBef>
                <a:spcPct val="0"/>
              </a:spcBef>
              <a:buClrTx/>
              <a:buFontTx/>
              <a:buNone/>
            </a:pPr>
            <a:r>
              <a:rPr lang="en-US" altLang="el-GR" sz="1800" b="1">
                <a:solidFill>
                  <a:srgbClr val="FFFF00"/>
                </a:solidFill>
                <a:cs typeface="Arial" panose="020B0604020202020204" pitchFamily="34" charset="0"/>
              </a:rPr>
              <a:t>       Chromones, theophylline, omalizumab)</a:t>
            </a:r>
            <a:endParaRPr lang="el-GR" altLang="el-GR" sz="1800" b="1">
              <a:solidFill>
                <a:srgbClr val="FFFF00"/>
              </a:solidFill>
              <a:cs typeface="Arial" panose="020B0604020202020204" pitchFamily="34" charset="0"/>
            </a:endParaRPr>
          </a:p>
        </p:txBody>
      </p:sp>
      <p:cxnSp>
        <p:nvCxnSpPr>
          <p:cNvPr id="19" name="Ευθύγραμμο βέλος σύνδεσης 18">
            <a:extLst>
              <a:ext uri="{FF2B5EF4-FFF2-40B4-BE49-F238E27FC236}">
                <a16:creationId xmlns:a16="http://schemas.microsoft.com/office/drawing/2014/main" id="{13913140-37BF-4914-A732-D48A2D01553E}"/>
              </a:ext>
            </a:extLst>
          </p:cNvPr>
          <p:cNvCxnSpPr/>
          <p:nvPr/>
        </p:nvCxnSpPr>
        <p:spPr>
          <a:xfrm>
            <a:off x="4392613" y="3030538"/>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Ευθύγραμμο βέλος σύνδεσης 22">
            <a:extLst>
              <a:ext uri="{FF2B5EF4-FFF2-40B4-BE49-F238E27FC236}">
                <a16:creationId xmlns:a16="http://schemas.microsoft.com/office/drawing/2014/main" id="{079B948D-EDB7-4D6C-97F0-B3E1FB47D8C3}"/>
              </a:ext>
            </a:extLst>
          </p:cNvPr>
          <p:cNvCxnSpPr/>
          <p:nvPr/>
        </p:nvCxnSpPr>
        <p:spPr>
          <a:xfrm flipV="1">
            <a:off x="4392613" y="3933825"/>
            <a:ext cx="0"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Ευθύγραμμο βέλος σύνδεσης 25">
            <a:extLst>
              <a:ext uri="{FF2B5EF4-FFF2-40B4-BE49-F238E27FC236}">
                <a16:creationId xmlns:a16="http://schemas.microsoft.com/office/drawing/2014/main" id="{E7A4646F-5A0E-447C-AA7E-C83B4DB19D15}"/>
              </a:ext>
            </a:extLst>
          </p:cNvPr>
          <p:cNvCxnSpPr/>
          <p:nvPr/>
        </p:nvCxnSpPr>
        <p:spPr>
          <a:xfrm>
            <a:off x="5508625" y="2971800"/>
            <a:ext cx="287338" cy="3857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Ευθύγραμμο βέλος σύνδεσης 27">
            <a:extLst>
              <a:ext uri="{FF2B5EF4-FFF2-40B4-BE49-F238E27FC236}">
                <a16:creationId xmlns:a16="http://schemas.microsoft.com/office/drawing/2014/main" id="{E9B12630-0AA6-4775-A60A-D523B1D5F8DB}"/>
              </a:ext>
            </a:extLst>
          </p:cNvPr>
          <p:cNvCxnSpPr/>
          <p:nvPr/>
        </p:nvCxnSpPr>
        <p:spPr>
          <a:xfrm flipV="1">
            <a:off x="6837363" y="3933825"/>
            <a:ext cx="234950"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Ευθύγραμμο βέλος σύνδεσης 29">
            <a:extLst>
              <a:ext uri="{FF2B5EF4-FFF2-40B4-BE49-F238E27FC236}">
                <a16:creationId xmlns:a16="http://schemas.microsoft.com/office/drawing/2014/main" id="{3C553F13-C6FD-4BDD-B9AB-27FFAC1C513E}"/>
              </a:ext>
            </a:extLst>
          </p:cNvPr>
          <p:cNvCxnSpPr/>
          <p:nvPr/>
        </p:nvCxnSpPr>
        <p:spPr>
          <a:xfrm flipV="1">
            <a:off x="5508625" y="3933825"/>
            <a:ext cx="287338"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Ευθύγραμμο βέλος σύνδεσης 31">
            <a:extLst>
              <a:ext uri="{FF2B5EF4-FFF2-40B4-BE49-F238E27FC236}">
                <a16:creationId xmlns:a16="http://schemas.microsoft.com/office/drawing/2014/main" id="{32D58DC0-25D0-474D-AB33-31BD814E6DB2}"/>
              </a:ext>
            </a:extLst>
          </p:cNvPr>
          <p:cNvCxnSpPr/>
          <p:nvPr/>
        </p:nvCxnSpPr>
        <p:spPr>
          <a:xfrm flipH="1">
            <a:off x="3492500" y="3030538"/>
            <a:ext cx="287338"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Ευθύγραμμο βέλος σύνδεσης 33">
            <a:extLst>
              <a:ext uri="{FF2B5EF4-FFF2-40B4-BE49-F238E27FC236}">
                <a16:creationId xmlns:a16="http://schemas.microsoft.com/office/drawing/2014/main" id="{A4A66EC4-E9F2-4568-B1E3-89074C58F7D5}"/>
              </a:ext>
            </a:extLst>
          </p:cNvPr>
          <p:cNvCxnSpPr/>
          <p:nvPr/>
        </p:nvCxnSpPr>
        <p:spPr>
          <a:xfrm flipH="1" flipV="1">
            <a:off x="3492500" y="3933825"/>
            <a:ext cx="287338" cy="2873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Ευθύγραμμο βέλος σύνδεσης 35">
            <a:extLst>
              <a:ext uri="{FF2B5EF4-FFF2-40B4-BE49-F238E27FC236}">
                <a16:creationId xmlns:a16="http://schemas.microsoft.com/office/drawing/2014/main" id="{ABA270F1-575E-4FCE-B098-98AA1AB47C2C}"/>
              </a:ext>
            </a:extLst>
          </p:cNvPr>
          <p:cNvCxnSpPr/>
          <p:nvPr/>
        </p:nvCxnSpPr>
        <p:spPr>
          <a:xfrm>
            <a:off x="6443663" y="2852738"/>
            <a:ext cx="393700" cy="3111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Ευθύγραμμο βέλος σύνδεσης 37">
            <a:extLst>
              <a:ext uri="{FF2B5EF4-FFF2-40B4-BE49-F238E27FC236}">
                <a16:creationId xmlns:a16="http://schemas.microsoft.com/office/drawing/2014/main" id="{5DFBF405-0736-4D69-A6A5-9D2AA171688C}"/>
              </a:ext>
            </a:extLst>
          </p:cNvPr>
          <p:cNvCxnSpPr/>
          <p:nvPr/>
        </p:nvCxnSpPr>
        <p:spPr>
          <a:xfrm flipH="1">
            <a:off x="2484438" y="2852738"/>
            <a:ext cx="431800" cy="40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Ευθύγραμμο βέλος σύνδεσης 39">
            <a:extLst>
              <a:ext uri="{FF2B5EF4-FFF2-40B4-BE49-F238E27FC236}">
                <a16:creationId xmlns:a16="http://schemas.microsoft.com/office/drawing/2014/main" id="{8DB92D5B-D977-4A8D-8B09-DF3D82F142CA}"/>
              </a:ext>
            </a:extLst>
          </p:cNvPr>
          <p:cNvCxnSpPr/>
          <p:nvPr/>
        </p:nvCxnSpPr>
        <p:spPr>
          <a:xfrm flipH="1" flipV="1">
            <a:off x="2484438" y="3933825"/>
            <a:ext cx="215900" cy="3587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178" name="TextBox 40">
            <a:extLst>
              <a:ext uri="{FF2B5EF4-FFF2-40B4-BE49-F238E27FC236}">
                <a16:creationId xmlns:a16="http://schemas.microsoft.com/office/drawing/2014/main" id="{CFF3F847-3EE5-4FCC-9171-E045F126D633}"/>
              </a:ext>
            </a:extLst>
          </p:cNvPr>
          <p:cNvSpPr txBox="1">
            <a:spLocks noChangeArrowheads="1"/>
          </p:cNvSpPr>
          <p:nvPr/>
        </p:nvSpPr>
        <p:spPr bwMode="auto">
          <a:xfrm>
            <a:off x="1363663" y="3573463"/>
            <a:ext cx="15113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600">
                <a:solidFill>
                  <a:srgbClr val="FFFF00"/>
                </a:solidFill>
                <a:cs typeface="Arial" panose="020B0604020202020204" pitchFamily="34" charset="0"/>
              </a:rPr>
              <a:t>↓ συμπτώματα</a:t>
            </a:r>
          </a:p>
        </p:txBody>
      </p:sp>
      <p:sp>
        <p:nvSpPr>
          <p:cNvPr id="92179" name="TextBox 43">
            <a:extLst>
              <a:ext uri="{FF2B5EF4-FFF2-40B4-BE49-F238E27FC236}">
                <a16:creationId xmlns:a16="http://schemas.microsoft.com/office/drawing/2014/main" id="{16A73C1B-1FED-4E9C-9575-A5AB3D1D0752}"/>
              </a:ext>
            </a:extLst>
          </p:cNvPr>
          <p:cNvSpPr txBox="1">
            <a:spLocks noChangeArrowheads="1"/>
          </p:cNvSpPr>
          <p:nvPr/>
        </p:nvSpPr>
        <p:spPr bwMode="auto">
          <a:xfrm>
            <a:off x="3132138" y="3573463"/>
            <a:ext cx="647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600">
                <a:solidFill>
                  <a:srgbClr val="FFFF00"/>
                </a:solidFill>
                <a:cs typeface="Arial" panose="020B0604020202020204" pitchFamily="34" charset="0"/>
              </a:rPr>
              <a:t>↓</a:t>
            </a:r>
            <a:r>
              <a:rPr lang="en-US" altLang="el-GR" sz="1600">
                <a:solidFill>
                  <a:srgbClr val="FFFF00"/>
                </a:solidFill>
                <a:cs typeface="Arial" panose="020B0604020202020204" pitchFamily="34" charset="0"/>
              </a:rPr>
              <a:t> </a:t>
            </a:r>
            <a:r>
              <a:rPr lang="el-GR" altLang="el-GR" sz="1600">
                <a:solidFill>
                  <a:srgbClr val="FFFF00"/>
                </a:solidFill>
                <a:cs typeface="Arial" panose="020B0604020202020204" pitchFamily="34" charset="0"/>
              </a:rPr>
              <a:t>ΒΥ</a:t>
            </a:r>
          </a:p>
        </p:txBody>
      </p:sp>
      <p:sp>
        <p:nvSpPr>
          <p:cNvPr id="92180" name="TextBox 45">
            <a:extLst>
              <a:ext uri="{FF2B5EF4-FFF2-40B4-BE49-F238E27FC236}">
                <a16:creationId xmlns:a16="http://schemas.microsoft.com/office/drawing/2014/main" id="{6F44D723-F344-4174-A776-6AAA7853FF0E}"/>
              </a:ext>
            </a:extLst>
          </p:cNvPr>
          <p:cNvSpPr txBox="1">
            <a:spLocks noChangeArrowheads="1"/>
          </p:cNvSpPr>
          <p:nvPr/>
        </p:nvSpPr>
        <p:spPr bwMode="auto">
          <a:xfrm>
            <a:off x="6837363" y="3487738"/>
            <a:ext cx="16224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l-GR" sz="1600">
                <a:solidFill>
                  <a:srgbClr val="FFFF00"/>
                </a:solidFill>
                <a:cs typeface="Arial" panose="020B0604020202020204" pitchFamily="34" charset="0"/>
              </a:rPr>
              <a:t>↓“remodelling”</a:t>
            </a:r>
            <a:endParaRPr lang="el-GR" altLang="el-GR" sz="1600">
              <a:solidFill>
                <a:srgbClr val="FFFF00"/>
              </a:solidFill>
              <a:cs typeface="Arial" panose="020B0604020202020204" pitchFamily="34" charset="0"/>
            </a:endParaRPr>
          </a:p>
        </p:txBody>
      </p:sp>
      <p:sp>
        <p:nvSpPr>
          <p:cNvPr id="92181" name="TextBox 46">
            <a:extLst>
              <a:ext uri="{FF2B5EF4-FFF2-40B4-BE49-F238E27FC236}">
                <a16:creationId xmlns:a16="http://schemas.microsoft.com/office/drawing/2014/main" id="{A322BFD2-D423-4E3E-9305-F34059D14AD9}"/>
              </a:ext>
            </a:extLst>
          </p:cNvPr>
          <p:cNvSpPr txBox="1">
            <a:spLocks noChangeArrowheads="1"/>
          </p:cNvSpPr>
          <p:nvPr/>
        </p:nvSpPr>
        <p:spPr bwMode="auto">
          <a:xfrm>
            <a:off x="3968750" y="3573463"/>
            <a:ext cx="14398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600">
                <a:solidFill>
                  <a:srgbClr val="FFFF00"/>
                </a:solidFill>
                <a:cs typeface="Arial" panose="020B0604020202020204" pitchFamily="34" charset="0"/>
              </a:rPr>
              <a:t>↓παροξύνσεις</a:t>
            </a:r>
          </a:p>
        </p:txBody>
      </p:sp>
      <p:sp>
        <p:nvSpPr>
          <p:cNvPr id="92182" name="TextBox 47">
            <a:extLst>
              <a:ext uri="{FF2B5EF4-FFF2-40B4-BE49-F238E27FC236}">
                <a16:creationId xmlns:a16="http://schemas.microsoft.com/office/drawing/2014/main" id="{1F381F8C-EDA0-4CAA-9B7F-5562AB90E243}"/>
              </a:ext>
            </a:extLst>
          </p:cNvPr>
          <p:cNvSpPr txBox="1">
            <a:spLocks noChangeArrowheads="1"/>
          </p:cNvSpPr>
          <p:nvPr/>
        </p:nvSpPr>
        <p:spPr bwMode="auto">
          <a:xfrm>
            <a:off x="5524500" y="3489325"/>
            <a:ext cx="13287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600">
                <a:solidFill>
                  <a:srgbClr val="FFFF00"/>
                </a:solidFill>
                <a:cs typeface="Arial" panose="020B0604020202020204" pitchFamily="34" charset="0"/>
              </a:rPr>
              <a:t>↑  Αναπν. λειτουργίας</a:t>
            </a:r>
          </a:p>
        </p:txBody>
      </p:sp>
      <p:pic>
        <p:nvPicPr>
          <p:cNvPr id="2" name="Recorded Sound">
            <a:hlinkClick r:id="" action="ppaction://media"/>
            <a:extLst>
              <a:ext uri="{FF2B5EF4-FFF2-40B4-BE49-F238E27FC236}">
                <a16:creationId xmlns:a16="http://schemas.microsoft.com/office/drawing/2014/main" id="{AEC14B20-BCBE-4F5F-8DA1-75B50EA7951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92391" y="53141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F8038901-C824-477C-B76B-80AA54128D90}"/>
              </a:ext>
            </a:extLst>
          </p:cNvPr>
          <p:cNvSpPr>
            <a:spLocks noGrp="1" noChangeArrowheads="1"/>
          </p:cNvSpPr>
          <p:nvPr>
            <p:ph type="body" sz="half" idx="3"/>
          </p:nvPr>
        </p:nvSpPr>
        <p:spPr>
          <a:xfrm>
            <a:off x="323850" y="404813"/>
            <a:ext cx="8589963" cy="4176712"/>
          </a:xfrm>
        </p:spPr>
        <p:txBody>
          <a:bodyPr/>
          <a:lstStyle/>
          <a:p>
            <a:pPr eaLnBrk="1" hangingPunct="1">
              <a:lnSpc>
                <a:spcPct val="80000"/>
              </a:lnSpc>
              <a:buFont typeface="Wingdings" panose="05000000000000000000" pitchFamily="2" charset="2"/>
              <a:buNone/>
              <a:defRPr/>
            </a:pPr>
            <a:r>
              <a:rPr lang="el-GR" altLang="el-GR" sz="2800"/>
              <a:t>	</a:t>
            </a:r>
            <a:r>
              <a:rPr lang="el-GR" altLang="el-GR" sz="1800" i="1">
                <a:effectLst/>
              </a:rPr>
              <a:t>		     </a:t>
            </a:r>
            <a:r>
              <a:rPr lang="el-GR" altLang="el-GR" sz="1800" b="1" i="1">
                <a:solidFill>
                  <a:srgbClr val="00FF00"/>
                </a:solidFill>
              </a:rPr>
              <a:t>ΡΥΘΜΙΣΤΙΚΑ</a:t>
            </a:r>
            <a:r>
              <a:rPr lang="el-GR" altLang="el-GR" sz="1800" b="1" i="1">
                <a:effectLst/>
              </a:rPr>
              <a:t> (ΘΕΡΑΠΕΙΑ ΣΥΝΤΗΡΗΣΗΣ )</a:t>
            </a:r>
          </a:p>
          <a:p>
            <a:pPr eaLnBrk="1" hangingPunct="1">
              <a:lnSpc>
                <a:spcPct val="80000"/>
              </a:lnSpc>
              <a:buFont typeface="Wingdings" panose="05000000000000000000" pitchFamily="2" charset="2"/>
              <a:buNone/>
              <a:defRPr/>
            </a:pPr>
            <a:r>
              <a:rPr lang="el-GR" altLang="el-GR" sz="1800" b="1" i="1">
                <a:effectLst/>
              </a:rPr>
              <a:t>ΦΑΡΜΑΚΑ   </a:t>
            </a:r>
          </a:p>
          <a:p>
            <a:pPr eaLnBrk="1" hangingPunct="1">
              <a:lnSpc>
                <a:spcPct val="80000"/>
              </a:lnSpc>
              <a:buFont typeface="Wingdings" panose="05000000000000000000" pitchFamily="2" charset="2"/>
              <a:buNone/>
              <a:defRPr/>
            </a:pPr>
            <a:r>
              <a:rPr lang="el-GR" altLang="el-GR" sz="1800" i="1">
                <a:effectLst/>
              </a:rPr>
              <a:t>			     </a:t>
            </a:r>
            <a:r>
              <a:rPr lang="el-GR" altLang="el-GR" sz="1800" b="1" i="1">
                <a:solidFill>
                  <a:srgbClr val="00FF00"/>
                </a:solidFill>
              </a:rPr>
              <a:t>ΑΝΑΚΟΥΦΙΣΤΙΚΑ </a:t>
            </a:r>
            <a:r>
              <a:rPr lang="el-GR" altLang="el-GR" sz="1800" b="1" i="1">
                <a:effectLst/>
              </a:rPr>
              <a:t>(ΘΕΡΑΠΕΙΑ ΑΝΑΚΟΥΦΗΣΗΣ )</a:t>
            </a:r>
          </a:p>
          <a:p>
            <a:pPr eaLnBrk="1" hangingPunct="1">
              <a:lnSpc>
                <a:spcPct val="80000"/>
              </a:lnSpc>
              <a:buFont typeface="Wingdings" panose="05000000000000000000" pitchFamily="2" charset="2"/>
              <a:buNone/>
              <a:defRPr/>
            </a:pPr>
            <a:endParaRPr lang="el-GR" altLang="el-GR" sz="1800" b="1" i="1">
              <a:effectLst/>
            </a:endParaRPr>
          </a:p>
          <a:p>
            <a:pPr eaLnBrk="1" hangingPunct="1">
              <a:lnSpc>
                <a:spcPct val="80000"/>
              </a:lnSpc>
              <a:buFont typeface="Wingdings" panose="05000000000000000000" pitchFamily="2" charset="2"/>
              <a:buNone/>
              <a:defRPr/>
            </a:pPr>
            <a:r>
              <a:rPr lang="el-GR" altLang="el-GR" sz="1800" b="1" i="1">
                <a:effectLst/>
              </a:rPr>
              <a:t>				          Ρ.Ο.</a:t>
            </a:r>
          </a:p>
          <a:p>
            <a:pPr eaLnBrk="1" hangingPunct="1">
              <a:lnSpc>
                <a:spcPct val="80000"/>
              </a:lnSpc>
              <a:buFont typeface="Wingdings" panose="05000000000000000000" pitchFamily="2" charset="2"/>
              <a:buNone/>
              <a:defRPr/>
            </a:pPr>
            <a:r>
              <a:rPr lang="el-GR" altLang="el-GR" sz="1800" b="1" i="1">
                <a:effectLst/>
              </a:rPr>
              <a:t>ΟΔΟΣ ΧΟΡΗΓΗΣΗΣ                    εισπνοές (</a:t>
            </a:r>
            <a:r>
              <a:rPr lang="en-US" altLang="el-GR" sz="1800" b="1" i="1">
                <a:effectLst/>
              </a:rPr>
              <a:t>MDIs</a:t>
            </a:r>
            <a:r>
              <a:rPr lang="el-GR" altLang="el-GR" sz="1800" b="1" i="1">
                <a:effectLst/>
              </a:rPr>
              <a:t> ,</a:t>
            </a:r>
            <a:r>
              <a:rPr lang="en-US" altLang="el-GR" sz="1800" b="1" i="1">
                <a:effectLst/>
              </a:rPr>
              <a:t>DPIS</a:t>
            </a:r>
            <a:r>
              <a:rPr lang="el-GR" altLang="el-GR" sz="1800" b="1" i="1">
                <a:effectLst/>
              </a:rPr>
              <a:t> ,Νεφελοποιητές )</a:t>
            </a:r>
          </a:p>
          <a:p>
            <a:pPr eaLnBrk="1" hangingPunct="1">
              <a:lnSpc>
                <a:spcPct val="80000"/>
              </a:lnSpc>
              <a:buFont typeface="Wingdings" panose="05000000000000000000" pitchFamily="2" charset="2"/>
              <a:buNone/>
              <a:defRPr/>
            </a:pPr>
            <a:r>
              <a:rPr lang="el-GR" altLang="el-GR" sz="1800" b="1" i="1">
                <a:effectLst/>
              </a:rPr>
              <a:t>				          Παρεντερικά ( Υ.Δ., Ι.Μ. , </a:t>
            </a:r>
            <a:r>
              <a:rPr lang="en-US" altLang="el-GR" sz="1800" b="1" i="1">
                <a:effectLst/>
              </a:rPr>
              <a:t>I</a:t>
            </a:r>
            <a:r>
              <a:rPr lang="el-GR" altLang="el-GR" sz="1800" b="1" i="1">
                <a:effectLst/>
              </a:rPr>
              <a:t>.</a:t>
            </a:r>
            <a:r>
              <a:rPr lang="en-US" altLang="el-GR" sz="1800" b="1" i="1">
                <a:effectLst/>
              </a:rPr>
              <a:t>V</a:t>
            </a:r>
            <a:r>
              <a:rPr lang="el-GR" altLang="el-GR" sz="1800" b="1" i="1">
                <a:effectLst/>
              </a:rPr>
              <a:t>.)</a:t>
            </a:r>
          </a:p>
          <a:p>
            <a:pPr eaLnBrk="1" hangingPunct="1">
              <a:lnSpc>
                <a:spcPct val="80000"/>
              </a:lnSpc>
              <a:buFont typeface="Wingdings" panose="05000000000000000000" pitchFamily="2" charset="2"/>
              <a:buNone/>
              <a:defRPr/>
            </a:pPr>
            <a:endParaRPr lang="el-GR" altLang="el-GR" sz="1800" b="1" i="1">
              <a:effectLst/>
            </a:endParaRPr>
          </a:p>
          <a:p>
            <a:pPr eaLnBrk="1" hangingPunct="1">
              <a:lnSpc>
                <a:spcPct val="80000"/>
              </a:lnSpc>
              <a:buFont typeface="Wingdings" panose="05000000000000000000" pitchFamily="2" charset="2"/>
              <a:buNone/>
              <a:defRPr/>
            </a:pPr>
            <a:endParaRPr lang="el-GR" altLang="el-GR" sz="1800" i="1">
              <a:effectLst/>
            </a:endParaRPr>
          </a:p>
          <a:p>
            <a:pPr eaLnBrk="1" hangingPunct="1">
              <a:lnSpc>
                <a:spcPct val="80000"/>
              </a:lnSpc>
              <a:buFont typeface="Wingdings" panose="05000000000000000000" pitchFamily="2" charset="2"/>
              <a:buNone/>
              <a:defRPr/>
            </a:pPr>
            <a:r>
              <a:rPr lang="el-GR" altLang="el-GR" sz="1800" b="1" i="1">
                <a:effectLst/>
              </a:rPr>
              <a:t>* </a:t>
            </a:r>
            <a:r>
              <a:rPr lang="el-GR" altLang="el-GR" sz="2000" b="1" i="1">
                <a:solidFill>
                  <a:srgbClr val="FF9900"/>
                </a:solidFill>
              </a:rPr>
              <a:t>Πλεονεκτήματα  εισπνοών</a:t>
            </a:r>
            <a:r>
              <a:rPr lang="el-GR" altLang="el-GR" sz="2000" i="1">
                <a:effectLst/>
              </a:rPr>
              <a:t>:  Ταχύτερη δράση</a:t>
            </a:r>
          </a:p>
          <a:p>
            <a:pPr eaLnBrk="1" hangingPunct="1">
              <a:lnSpc>
                <a:spcPct val="80000"/>
              </a:lnSpc>
              <a:buFont typeface="Wingdings" panose="05000000000000000000" pitchFamily="2" charset="2"/>
              <a:buNone/>
              <a:defRPr/>
            </a:pPr>
            <a:r>
              <a:rPr lang="el-GR" altLang="el-GR" sz="2000" i="1">
                <a:effectLst/>
              </a:rPr>
              <a:t>				        Ελαχιστοποίηση Παρενεργειών</a:t>
            </a:r>
          </a:p>
          <a:p>
            <a:pPr eaLnBrk="1" hangingPunct="1">
              <a:lnSpc>
                <a:spcPct val="80000"/>
              </a:lnSpc>
              <a:buFont typeface="Wingdings" panose="05000000000000000000" pitchFamily="2" charset="2"/>
              <a:buNone/>
              <a:defRPr/>
            </a:pPr>
            <a:r>
              <a:rPr lang="el-GR" altLang="el-GR" sz="2000" i="1">
                <a:effectLst/>
              </a:rPr>
              <a:t>				        Μεγάλες συγκεντρώσεις στους αεραγωγούς</a:t>
            </a:r>
            <a:endParaRPr lang="en-US" altLang="el-GR" sz="2000" i="1">
              <a:effectLst/>
            </a:endParaRPr>
          </a:p>
        </p:txBody>
      </p:sp>
      <p:sp>
        <p:nvSpPr>
          <p:cNvPr id="93187" name="Line 4">
            <a:extLst>
              <a:ext uri="{FF2B5EF4-FFF2-40B4-BE49-F238E27FC236}">
                <a16:creationId xmlns:a16="http://schemas.microsoft.com/office/drawing/2014/main" id="{17383B97-BF1E-4D4E-92E5-3AE71AD302F7}"/>
              </a:ext>
            </a:extLst>
          </p:cNvPr>
          <p:cNvSpPr>
            <a:spLocks noChangeShapeType="1"/>
          </p:cNvSpPr>
          <p:nvPr/>
        </p:nvSpPr>
        <p:spPr bwMode="auto">
          <a:xfrm flipV="1">
            <a:off x="1763713" y="692150"/>
            <a:ext cx="504825" cy="217488"/>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93188" name="Line 5">
            <a:extLst>
              <a:ext uri="{FF2B5EF4-FFF2-40B4-BE49-F238E27FC236}">
                <a16:creationId xmlns:a16="http://schemas.microsoft.com/office/drawing/2014/main" id="{A1B75690-6B48-4794-A442-A4849B3F1B5E}"/>
              </a:ext>
            </a:extLst>
          </p:cNvPr>
          <p:cNvSpPr>
            <a:spLocks noChangeShapeType="1"/>
          </p:cNvSpPr>
          <p:nvPr/>
        </p:nvSpPr>
        <p:spPr bwMode="auto">
          <a:xfrm>
            <a:off x="1763713" y="908050"/>
            <a:ext cx="504825" cy="288925"/>
          </a:xfrm>
          <a:prstGeom prst="line">
            <a:avLst/>
          </a:prstGeom>
          <a:noFill/>
          <a:ln w="3810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93189" name="Line 6">
            <a:extLst>
              <a:ext uri="{FF2B5EF4-FFF2-40B4-BE49-F238E27FC236}">
                <a16:creationId xmlns:a16="http://schemas.microsoft.com/office/drawing/2014/main" id="{4DE3AE3D-4BF2-443B-8F9A-CE595F725A52}"/>
              </a:ext>
            </a:extLst>
          </p:cNvPr>
          <p:cNvSpPr>
            <a:spLocks noChangeShapeType="1"/>
          </p:cNvSpPr>
          <p:nvPr/>
        </p:nvSpPr>
        <p:spPr bwMode="auto">
          <a:xfrm>
            <a:off x="3059113" y="1557338"/>
            <a:ext cx="0" cy="935037"/>
          </a:xfrm>
          <a:prstGeom prst="line">
            <a:avLst/>
          </a:prstGeom>
          <a:noFill/>
          <a:ln w="57150">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sp>
        <p:nvSpPr>
          <p:cNvPr id="93190" name="Line 7">
            <a:extLst>
              <a:ext uri="{FF2B5EF4-FFF2-40B4-BE49-F238E27FC236}">
                <a16:creationId xmlns:a16="http://schemas.microsoft.com/office/drawing/2014/main" id="{7CD15F1A-17F0-4EE1-BB7D-8901864197D9}"/>
              </a:ext>
            </a:extLst>
          </p:cNvPr>
          <p:cNvSpPr>
            <a:spLocks noChangeShapeType="1"/>
          </p:cNvSpPr>
          <p:nvPr/>
        </p:nvSpPr>
        <p:spPr bwMode="auto">
          <a:xfrm>
            <a:off x="3059113" y="2060575"/>
            <a:ext cx="504825" cy="0"/>
          </a:xfrm>
          <a:prstGeom prst="line">
            <a:avLst/>
          </a:prstGeom>
          <a:noFill/>
          <a:ln w="76200">
            <a:solidFill>
              <a:srgbClr val="FF99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pic>
        <p:nvPicPr>
          <p:cNvPr id="93191" name="Picture 8" descr="nebulizer-use-series">
            <a:extLst>
              <a:ext uri="{FF2B5EF4-FFF2-40B4-BE49-F238E27FC236}">
                <a16:creationId xmlns:a16="http://schemas.microsoft.com/office/drawing/2014/main" id="{98073EE9-3697-4C2C-A774-60724C20F410}"/>
              </a:ext>
            </a:extLst>
          </p:cNvPr>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l="14336" t="5484" r="17863" b="9773"/>
          <a:stretch>
            <a:fillRect/>
          </a:stretch>
        </p:blipFill>
        <p:spPr bwMode="auto">
          <a:xfrm>
            <a:off x="5003800" y="4221163"/>
            <a:ext cx="21590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2" name="Picture 9" descr="spacer-use-series">
            <a:extLst>
              <a:ext uri="{FF2B5EF4-FFF2-40B4-BE49-F238E27FC236}">
                <a16:creationId xmlns:a16="http://schemas.microsoft.com/office/drawing/2014/main" id="{3DA27238-9AB4-40AB-A376-40F91B852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050" t="7037" r="17241" b="10474"/>
          <a:stretch>
            <a:fillRect/>
          </a:stretch>
        </p:blipFill>
        <p:spPr bwMode="auto">
          <a:xfrm>
            <a:off x="7092950" y="4868863"/>
            <a:ext cx="205105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3" name="Picture 10" descr="SERETIDE">
            <a:extLst>
              <a:ext uri="{FF2B5EF4-FFF2-40B4-BE49-F238E27FC236}">
                <a16:creationId xmlns:a16="http://schemas.microsoft.com/office/drawing/2014/main" id="{BA581167-2A99-4A00-9E2A-903D792250B9}"/>
              </a:ext>
            </a:extLst>
          </p:cNvPr>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1979613" y="4149725"/>
            <a:ext cx="1898650" cy="1935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3194" name="Picture 11" descr="19405">
            <a:extLst>
              <a:ext uri="{FF2B5EF4-FFF2-40B4-BE49-F238E27FC236}">
                <a16:creationId xmlns:a16="http://schemas.microsoft.com/office/drawing/2014/main" id="{DDBE7F94-B62A-4806-94D3-339EBC0E2F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5054" t="6195" r="17415" b="13551"/>
          <a:stretch>
            <a:fillRect/>
          </a:stretch>
        </p:blipFill>
        <p:spPr bwMode="auto">
          <a:xfrm>
            <a:off x="0" y="4986338"/>
            <a:ext cx="1979613"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95" name="Picture 12" descr="turbuhaler_step1">
            <a:extLst>
              <a:ext uri="{FF2B5EF4-FFF2-40B4-BE49-F238E27FC236}">
                <a16:creationId xmlns:a16="http://schemas.microsoft.com/office/drawing/2014/main" id="{13D83AC5-0BBB-4097-A6C4-7B4EC14450C2}"/>
              </a:ext>
            </a:extLst>
          </p:cNvPr>
          <p:cNvPicPr>
            <a:picLocks noGrp="1" noChangeAspect="1" noChangeArrowheads="1"/>
          </p:cNvPicPr>
          <p:nvPr>
            <p:ph sz="quarter" idx="1"/>
          </p:nvPr>
        </p:nvPicPr>
        <p:blipFill>
          <a:blip r:embed="rId8">
            <a:extLst>
              <a:ext uri="{28A0092B-C50C-407E-A947-70E740481C1C}">
                <a14:useLocalDpi xmlns:a14="http://schemas.microsoft.com/office/drawing/2010/main" val="0"/>
              </a:ext>
            </a:extLst>
          </a:blip>
          <a:srcRect l="16367" t="4118" r="22482" b="18800"/>
          <a:stretch>
            <a:fillRect/>
          </a:stretch>
        </p:blipFill>
        <p:spPr>
          <a:xfrm>
            <a:off x="3779838" y="4797425"/>
            <a:ext cx="1708150" cy="2060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a:extLst>
              <a:ext uri="{FF2B5EF4-FFF2-40B4-BE49-F238E27FC236}">
                <a16:creationId xmlns:a16="http://schemas.microsoft.com/office/drawing/2014/main" id="{92124A93-C763-4855-9F51-8BE820B192B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8475" y="227687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AE9DB826-6255-4EC3-9454-83E8A157D84E}"/>
              </a:ext>
            </a:extLst>
          </p:cNvPr>
          <p:cNvSpPr>
            <a:spLocks noGrp="1" noChangeArrowheads="1"/>
          </p:cNvSpPr>
          <p:nvPr>
            <p:ph type="title"/>
          </p:nvPr>
        </p:nvSpPr>
        <p:spPr>
          <a:xfrm>
            <a:off x="468313" y="260350"/>
            <a:ext cx="8229600" cy="739775"/>
          </a:xfrm>
        </p:spPr>
        <p:txBody>
          <a:bodyPr/>
          <a:lstStyle/>
          <a:p>
            <a:pPr eaLnBrk="1" hangingPunct="1">
              <a:defRPr/>
            </a:pPr>
            <a:r>
              <a:rPr lang="el-GR" altLang="el-GR" sz="3600" b="1" i="1"/>
              <a:t>ΡΥΘΜΙΣΤΙΚΑ ΦΑΡΜΑΚΑ</a:t>
            </a:r>
            <a:endParaRPr lang="en-US" altLang="el-GR" sz="3600" b="1" i="1"/>
          </a:p>
        </p:txBody>
      </p:sp>
      <p:sp>
        <p:nvSpPr>
          <p:cNvPr id="51203" name="Rectangle 3">
            <a:extLst>
              <a:ext uri="{FF2B5EF4-FFF2-40B4-BE49-F238E27FC236}">
                <a16:creationId xmlns:a16="http://schemas.microsoft.com/office/drawing/2014/main" id="{B72161A4-A66E-4857-96A7-2823EE3DCABD}"/>
              </a:ext>
            </a:extLst>
          </p:cNvPr>
          <p:cNvSpPr>
            <a:spLocks noGrp="1" noChangeArrowheads="1"/>
          </p:cNvSpPr>
          <p:nvPr>
            <p:ph type="body" idx="1"/>
          </p:nvPr>
        </p:nvSpPr>
        <p:spPr>
          <a:xfrm>
            <a:off x="323850" y="1484313"/>
            <a:ext cx="8820150" cy="4681537"/>
          </a:xfrm>
        </p:spPr>
        <p:txBody>
          <a:bodyPr/>
          <a:lstStyle/>
          <a:p>
            <a:pPr marL="0" indent="0" eaLnBrk="1" hangingPunct="1">
              <a:lnSpc>
                <a:spcPct val="110000"/>
              </a:lnSpc>
              <a:buClr>
                <a:srgbClr val="00FF00"/>
              </a:buClr>
              <a:buNone/>
              <a:defRPr/>
            </a:pPr>
            <a:r>
              <a:rPr lang="el-GR" altLang="el-GR" sz="2400" b="1" i="1" dirty="0"/>
              <a:t>Εισπνεόμενα </a:t>
            </a:r>
            <a:r>
              <a:rPr lang="el-GR" altLang="el-GR" sz="2400" b="1" i="1" dirty="0" err="1"/>
              <a:t>κορτικοστεροειδή</a:t>
            </a:r>
            <a:endParaRPr lang="el-GR" altLang="el-GR" sz="2400" b="1" i="1" dirty="0"/>
          </a:p>
          <a:p>
            <a:pPr marL="0" indent="0" eaLnBrk="1" hangingPunct="1">
              <a:lnSpc>
                <a:spcPct val="110000"/>
              </a:lnSpc>
              <a:buClr>
                <a:srgbClr val="00FF00"/>
              </a:buClr>
              <a:buNone/>
              <a:defRPr/>
            </a:pPr>
            <a:r>
              <a:rPr lang="el-GR" altLang="el-GR" sz="2400" b="1" i="1" dirty="0"/>
              <a:t>Εισπνεόμενοι β</a:t>
            </a:r>
            <a:r>
              <a:rPr lang="el-GR" altLang="el-GR" sz="2400" b="1" i="1" baseline="-25000" dirty="0"/>
              <a:t>2 </a:t>
            </a:r>
            <a:r>
              <a:rPr lang="el-GR" altLang="el-GR" sz="2400" b="1" i="1" dirty="0"/>
              <a:t>διεγέρτες μακράς δράσης</a:t>
            </a:r>
          </a:p>
          <a:p>
            <a:pPr marL="660400" indent="-660400" eaLnBrk="1" hangingPunct="1">
              <a:lnSpc>
                <a:spcPct val="110000"/>
              </a:lnSpc>
              <a:buClr>
                <a:srgbClr val="00FF00"/>
              </a:buClr>
              <a:buFont typeface="Wingdings" panose="05000000000000000000" pitchFamily="2" charset="2"/>
              <a:buAutoNum type="romanLcPeriod"/>
              <a:defRPr/>
            </a:pPr>
            <a:endParaRPr lang="en-US" altLang="el-GR" sz="2400" b="1" i="1" dirty="0"/>
          </a:p>
          <a:p>
            <a:pPr marL="0" indent="0" eaLnBrk="1" hangingPunct="1">
              <a:lnSpc>
                <a:spcPct val="110000"/>
              </a:lnSpc>
              <a:buClr>
                <a:srgbClr val="00FF00"/>
              </a:buClr>
              <a:buNone/>
              <a:defRPr/>
            </a:pPr>
            <a:r>
              <a:rPr lang="el-GR" altLang="el-GR" sz="2000" i="1" dirty="0">
                <a:effectLst/>
              </a:rPr>
              <a:t>Συστηματική χορήγηση </a:t>
            </a:r>
            <a:r>
              <a:rPr lang="el-GR" altLang="el-GR" sz="2000" i="1" dirty="0" err="1">
                <a:effectLst/>
              </a:rPr>
              <a:t>κορτικοστεροειδών</a:t>
            </a:r>
            <a:endParaRPr lang="el-GR" altLang="el-GR" sz="2000" i="1" dirty="0">
              <a:effectLst/>
            </a:endParaRPr>
          </a:p>
          <a:p>
            <a:pPr marL="0" indent="0" eaLnBrk="1" hangingPunct="1">
              <a:lnSpc>
                <a:spcPct val="110000"/>
              </a:lnSpc>
              <a:buClr>
                <a:srgbClr val="00FF00"/>
              </a:buClr>
              <a:buNone/>
              <a:defRPr/>
            </a:pPr>
            <a:r>
              <a:rPr lang="el-GR" altLang="el-GR" sz="2000" i="1" dirty="0">
                <a:effectLst/>
              </a:rPr>
              <a:t>Νατριούχος </a:t>
            </a:r>
            <a:r>
              <a:rPr lang="el-GR" altLang="el-GR" sz="2000" i="1" dirty="0" err="1">
                <a:effectLst/>
              </a:rPr>
              <a:t>Κρομογλυκίνη</a:t>
            </a:r>
            <a:r>
              <a:rPr lang="en-US" altLang="el-GR" sz="2000" i="1" dirty="0">
                <a:effectLst/>
              </a:rPr>
              <a:t> </a:t>
            </a:r>
            <a:r>
              <a:rPr lang="el-GR" altLang="el-GR" sz="2000" i="1" dirty="0">
                <a:effectLst/>
              </a:rPr>
              <a:t>( </a:t>
            </a:r>
            <a:r>
              <a:rPr lang="en-US" altLang="el-GR" sz="2000" i="1" dirty="0">
                <a:effectLst/>
              </a:rPr>
              <a:t>LOMUDAL</a:t>
            </a:r>
            <a:r>
              <a:rPr lang="el-GR" altLang="el-GR" sz="2000" i="1" dirty="0">
                <a:effectLst/>
              </a:rPr>
              <a:t>)</a:t>
            </a:r>
            <a:r>
              <a:rPr lang="el-GR" altLang="el-GR" sz="2000" dirty="0"/>
              <a:t> </a:t>
            </a:r>
            <a:endParaRPr lang="el-GR" altLang="el-GR" sz="2000" i="1" dirty="0">
              <a:effectLst/>
            </a:endParaRPr>
          </a:p>
          <a:p>
            <a:pPr marL="0" indent="0" eaLnBrk="1" hangingPunct="1">
              <a:lnSpc>
                <a:spcPct val="110000"/>
              </a:lnSpc>
              <a:buClr>
                <a:srgbClr val="00FF00"/>
              </a:buClr>
              <a:buNone/>
              <a:defRPr/>
            </a:pPr>
            <a:r>
              <a:rPr lang="el-GR" altLang="el-GR" sz="2000" i="1" dirty="0">
                <a:effectLst/>
              </a:rPr>
              <a:t>Νατριούχος </a:t>
            </a:r>
            <a:r>
              <a:rPr lang="el-GR" altLang="el-GR" sz="2000" i="1" dirty="0" err="1">
                <a:effectLst/>
              </a:rPr>
              <a:t>Νεδοκρομίλη</a:t>
            </a:r>
            <a:r>
              <a:rPr lang="en-US" altLang="el-GR" sz="2000" i="1" dirty="0">
                <a:effectLst/>
              </a:rPr>
              <a:t> </a:t>
            </a:r>
            <a:r>
              <a:rPr lang="el-GR" altLang="el-GR" sz="2000" i="1" dirty="0">
                <a:effectLst/>
              </a:rPr>
              <a:t>(</a:t>
            </a:r>
            <a:r>
              <a:rPr lang="en-US" altLang="el-GR" sz="2000" i="1" dirty="0">
                <a:effectLst/>
              </a:rPr>
              <a:t>TILADE</a:t>
            </a:r>
            <a:r>
              <a:rPr lang="el-GR" altLang="el-GR" sz="2000" i="1" dirty="0">
                <a:effectLst/>
              </a:rPr>
              <a:t> )</a:t>
            </a:r>
          </a:p>
          <a:p>
            <a:pPr marL="0" indent="0" eaLnBrk="1" hangingPunct="1">
              <a:lnSpc>
                <a:spcPct val="110000"/>
              </a:lnSpc>
              <a:buClr>
                <a:srgbClr val="00FF00"/>
              </a:buClr>
              <a:buNone/>
              <a:defRPr/>
            </a:pPr>
            <a:r>
              <a:rPr lang="el-GR" altLang="el-GR" sz="2000" i="1" dirty="0" err="1">
                <a:effectLst/>
              </a:rPr>
              <a:t>Θεοφυλλίνη</a:t>
            </a:r>
            <a:r>
              <a:rPr lang="el-GR" altLang="el-GR" sz="2000" i="1" dirty="0">
                <a:effectLst/>
              </a:rPr>
              <a:t> βραδείας αποδέσμευσης</a:t>
            </a:r>
            <a:endParaRPr lang="el-GR" altLang="el-GR" sz="2000" i="1" u="sng" dirty="0">
              <a:effectLst/>
            </a:endParaRPr>
          </a:p>
          <a:p>
            <a:pPr marL="0" indent="0" eaLnBrk="1" hangingPunct="1">
              <a:lnSpc>
                <a:spcPct val="110000"/>
              </a:lnSpc>
              <a:buClr>
                <a:srgbClr val="00FF00"/>
              </a:buClr>
              <a:buNone/>
              <a:defRPr/>
            </a:pPr>
            <a:r>
              <a:rPr lang="el-GR" altLang="el-GR" sz="2000" i="1" dirty="0">
                <a:effectLst/>
              </a:rPr>
              <a:t> Αναστολείς </a:t>
            </a:r>
            <a:r>
              <a:rPr lang="el-GR" altLang="el-GR" sz="2000" i="1" dirty="0" err="1">
                <a:effectLst/>
              </a:rPr>
              <a:t>Λευκοτριενίων</a:t>
            </a:r>
            <a:endParaRPr lang="el-GR" altLang="el-GR" sz="2000" i="1" dirty="0">
              <a:effectLst/>
            </a:endParaRPr>
          </a:p>
          <a:p>
            <a:pPr marL="0" indent="0" eaLnBrk="1" hangingPunct="1">
              <a:lnSpc>
                <a:spcPct val="110000"/>
              </a:lnSpc>
              <a:buClr>
                <a:srgbClr val="00FF00"/>
              </a:buClr>
              <a:buNone/>
              <a:defRPr/>
            </a:pPr>
            <a:r>
              <a:rPr lang="el-GR" altLang="el-GR" sz="2000" i="1" dirty="0" err="1">
                <a:effectLst/>
              </a:rPr>
              <a:t>Αντι</a:t>
            </a:r>
            <a:r>
              <a:rPr lang="el-GR" altLang="el-GR" sz="2000" i="1" dirty="0">
                <a:effectLst/>
              </a:rPr>
              <a:t> </a:t>
            </a:r>
            <a:r>
              <a:rPr lang="en-US" altLang="el-GR" sz="2000" i="1" dirty="0">
                <a:effectLst/>
              </a:rPr>
              <a:t>– </a:t>
            </a:r>
            <a:r>
              <a:rPr lang="en-US" altLang="el-GR" sz="2000" i="1" dirty="0" err="1">
                <a:effectLst/>
              </a:rPr>
              <a:t>IgE</a:t>
            </a:r>
            <a:endParaRPr lang="en-US" altLang="el-GR" sz="2000" i="1" dirty="0">
              <a:effectLst/>
            </a:endParaRPr>
          </a:p>
        </p:txBody>
      </p:sp>
      <p:pic>
        <p:nvPicPr>
          <p:cNvPr id="2" name="Recorded Sound">
            <a:hlinkClick r:id="" action="ppaction://media"/>
            <a:extLst>
              <a:ext uri="{FF2B5EF4-FFF2-40B4-BE49-F238E27FC236}">
                <a16:creationId xmlns:a16="http://schemas.microsoft.com/office/drawing/2014/main" id="{F88AF015-9B70-4CF8-8920-96F3027C13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20272" y="256490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99F4DD4-988B-47C4-8A25-4204CE96F3A4}"/>
              </a:ext>
            </a:extLst>
          </p:cNvPr>
          <p:cNvSpPr>
            <a:spLocks noGrp="1" noChangeArrowheads="1"/>
          </p:cNvSpPr>
          <p:nvPr>
            <p:ph type="title"/>
          </p:nvPr>
        </p:nvSpPr>
        <p:spPr/>
        <p:txBody>
          <a:bodyPr/>
          <a:lstStyle/>
          <a:p>
            <a:pPr eaLnBrk="1" hangingPunct="1">
              <a:defRPr/>
            </a:pPr>
            <a:r>
              <a:rPr lang="el-GR" altLang="el-GR" sz="3600" b="1" i="1"/>
              <a:t>ΑΝΑΚΟΥΦΙΣΤΙΚΑ ΦΑΡΜΑΚΑ</a:t>
            </a:r>
            <a:endParaRPr lang="en-US" altLang="el-GR" sz="3600" b="1" i="1"/>
          </a:p>
        </p:txBody>
      </p:sp>
      <p:sp>
        <p:nvSpPr>
          <p:cNvPr id="52227" name="Rectangle 3">
            <a:extLst>
              <a:ext uri="{FF2B5EF4-FFF2-40B4-BE49-F238E27FC236}">
                <a16:creationId xmlns:a16="http://schemas.microsoft.com/office/drawing/2014/main" id="{95A7D944-A09E-4E9D-99A3-A496AD75AC90}"/>
              </a:ext>
            </a:extLst>
          </p:cNvPr>
          <p:cNvSpPr>
            <a:spLocks noGrp="1" noChangeArrowheads="1"/>
          </p:cNvSpPr>
          <p:nvPr>
            <p:ph type="body" idx="1"/>
          </p:nvPr>
        </p:nvSpPr>
        <p:spPr>
          <a:xfrm>
            <a:off x="755650" y="1773238"/>
            <a:ext cx="8229600" cy="4033837"/>
          </a:xfrm>
        </p:spPr>
        <p:txBody>
          <a:bodyPr/>
          <a:lstStyle/>
          <a:p>
            <a:pPr eaLnBrk="1" hangingPunct="1">
              <a:lnSpc>
                <a:spcPct val="90000"/>
              </a:lnSpc>
              <a:buClr>
                <a:schemeClr val="tx2"/>
              </a:buClr>
              <a:buSzPct val="105000"/>
              <a:buFont typeface="Wingdings" panose="05000000000000000000" pitchFamily="2" charset="2"/>
              <a:buChar char="v"/>
              <a:defRPr/>
            </a:pPr>
            <a:r>
              <a:rPr lang="el-GR" altLang="el-GR" sz="2400" b="1" i="1" dirty="0"/>
              <a:t>Εισπνεόμενοι β</a:t>
            </a:r>
            <a:r>
              <a:rPr lang="el-GR" altLang="el-GR" sz="2400" b="1" i="1" baseline="-25000" dirty="0"/>
              <a:t>2</a:t>
            </a:r>
            <a:r>
              <a:rPr lang="el-GR" altLang="el-GR" sz="2400" b="1" i="1" dirty="0"/>
              <a:t> – διεγέρτες βραχείας δράσης</a:t>
            </a:r>
          </a:p>
          <a:p>
            <a:pPr eaLnBrk="1" hangingPunct="1">
              <a:lnSpc>
                <a:spcPct val="150000"/>
              </a:lnSpc>
              <a:buClr>
                <a:schemeClr val="tx2"/>
              </a:buClr>
              <a:buSzPct val="105000"/>
              <a:buFont typeface="Wingdings" panose="05000000000000000000" pitchFamily="2" charset="2"/>
              <a:buChar char="v"/>
              <a:defRPr/>
            </a:pPr>
            <a:endParaRPr lang="el-GR" altLang="el-GR" sz="2400" i="1" dirty="0">
              <a:effectLst/>
            </a:endParaRPr>
          </a:p>
          <a:p>
            <a:pPr eaLnBrk="1" hangingPunct="1">
              <a:lnSpc>
                <a:spcPct val="150000"/>
              </a:lnSpc>
              <a:buClr>
                <a:schemeClr val="tx2"/>
              </a:buClr>
              <a:buSzPct val="105000"/>
              <a:buFont typeface="Wingdings" panose="05000000000000000000" pitchFamily="2" charset="2"/>
              <a:buChar char="v"/>
              <a:defRPr/>
            </a:pPr>
            <a:r>
              <a:rPr lang="el-GR" altLang="el-GR" sz="2400" i="1" dirty="0">
                <a:effectLst/>
              </a:rPr>
              <a:t>Συστηματική χορήγηση </a:t>
            </a:r>
            <a:r>
              <a:rPr lang="el-GR" altLang="el-GR" sz="2400" i="1" dirty="0" err="1">
                <a:effectLst/>
              </a:rPr>
              <a:t>κορτικοστεροειδών</a:t>
            </a:r>
            <a:endParaRPr lang="el-GR" altLang="el-GR" sz="2400" i="1" dirty="0">
              <a:effectLst/>
            </a:endParaRPr>
          </a:p>
          <a:p>
            <a:pPr eaLnBrk="1" hangingPunct="1">
              <a:lnSpc>
                <a:spcPct val="150000"/>
              </a:lnSpc>
              <a:buClr>
                <a:schemeClr val="tx2"/>
              </a:buClr>
              <a:buSzPct val="105000"/>
              <a:buFont typeface="Wingdings" panose="05000000000000000000" pitchFamily="2" charset="2"/>
              <a:buChar char="v"/>
              <a:defRPr/>
            </a:pPr>
            <a:r>
              <a:rPr lang="el-GR" altLang="el-GR" sz="2400" i="1" dirty="0" err="1">
                <a:effectLst/>
              </a:rPr>
              <a:t>Αντιχολινεργικά</a:t>
            </a:r>
            <a:endParaRPr lang="el-GR" altLang="el-GR" sz="2400" i="1" dirty="0">
              <a:effectLst/>
            </a:endParaRPr>
          </a:p>
          <a:p>
            <a:pPr eaLnBrk="1" hangingPunct="1">
              <a:lnSpc>
                <a:spcPct val="150000"/>
              </a:lnSpc>
              <a:buClr>
                <a:schemeClr val="tx2"/>
              </a:buClr>
              <a:buSzPct val="105000"/>
              <a:buFont typeface="Wingdings" panose="05000000000000000000" pitchFamily="2" charset="2"/>
              <a:buChar char="v"/>
              <a:defRPr/>
            </a:pPr>
            <a:r>
              <a:rPr lang="el-GR" altLang="el-GR" sz="2400" i="1" dirty="0" err="1">
                <a:effectLst/>
              </a:rPr>
              <a:t>Θεοφυλλίνη</a:t>
            </a:r>
            <a:r>
              <a:rPr lang="el-GR" altLang="el-GR" sz="2400" i="1" dirty="0">
                <a:effectLst/>
              </a:rPr>
              <a:t> βραχείας δράσης</a:t>
            </a:r>
          </a:p>
        </p:txBody>
      </p:sp>
      <p:sp>
        <p:nvSpPr>
          <p:cNvPr id="95236" name="Rectangle 4">
            <a:extLst>
              <a:ext uri="{FF2B5EF4-FFF2-40B4-BE49-F238E27FC236}">
                <a16:creationId xmlns:a16="http://schemas.microsoft.com/office/drawing/2014/main" id="{96627061-D13F-4E8C-A179-6B46849CABAD}"/>
              </a:ext>
            </a:extLst>
          </p:cNvPr>
          <p:cNvSpPr>
            <a:spLocks noChangeArrowheads="1"/>
          </p:cNvSpPr>
          <p:nvPr/>
        </p:nvSpPr>
        <p:spPr bwMode="auto">
          <a:xfrm>
            <a:off x="4400550" y="3276600"/>
            <a:ext cx="3429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42792" tIns="0" rIns="0" bIns="0" anchor="ctr">
            <a:spAutoFit/>
          </a:bodyPr>
          <a:lstStyle>
            <a:lvl1pPr eaLnBrk="0" hangingPunct="0">
              <a:spcBef>
                <a:spcPct val="20000"/>
              </a:spcBef>
              <a:buClr>
                <a:schemeClr val="hlink"/>
              </a:buClr>
              <a:buFont typeface="Wingdings" panose="05000000000000000000" pitchFamily="2" charset="2"/>
              <a:buChar char="§"/>
              <a:tabLst>
                <a:tab pos="228600" algn="l"/>
              </a:tabLst>
              <a:defRPr sz="3200">
                <a:solidFill>
                  <a:schemeClr val="tx1"/>
                </a:solidFill>
                <a:latin typeface="Arial" panose="020B0604020202020204" pitchFamily="34" charset="0"/>
              </a:defRPr>
            </a:lvl1pPr>
            <a:lvl2pPr marL="742950" indent="-285750" eaLnBrk="0" hangingPunct="0">
              <a:spcBef>
                <a:spcPct val="20000"/>
              </a:spcBef>
              <a:buChar char="–"/>
              <a:tabLst>
                <a:tab pos="228600" algn="l"/>
              </a:tabLst>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tabLst>
                <a:tab pos="228600" algn="l"/>
              </a:tabLst>
              <a:defRPr sz="2400">
                <a:solidFill>
                  <a:schemeClr val="tx1"/>
                </a:solidFill>
                <a:latin typeface="Arial" panose="020B0604020202020204" pitchFamily="34" charset="0"/>
              </a:defRPr>
            </a:lvl3pPr>
            <a:lvl4pPr marL="1600200" indent="-228600" eaLnBrk="0" hangingPunct="0">
              <a:spcBef>
                <a:spcPct val="20000"/>
              </a:spcBef>
              <a:buChar char="–"/>
              <a:tabLst>
                <a:tab pos="228600" algn="l"/>
              </a:tabLst>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tabLst>
                <a:tab pos="2286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tabLst>
                <a:tab pos="2286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tabLst>
                <a:tab pos="2286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tabLst>
                <a:tab pos="2286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tabLst>
                <a:tab pos="228600" algn="l"/>
              </a:tabLst>
              <a:defRPr sz="2000">
                <a:solidFill>
                  <a:schemeClr val="tx1"/>
                </a:solidFill>
                <a:latin typeface="Arial" panose="020B0604020202020204" pitchFamily="34" charset="0"/>
              </a:defRPr>
            </a:lvl9pPr>
          </a:lstStyle>
          <a:p>
            <a:pPr algn="ctr" eaLnBrk="1" hangingPunct="1">
              <a:spcBef>
                <a:spcPct val="0"/>
              </a:spcBef>
              <a:buClrTx/>
              <a:buFontTx/>
              <a:buNone/>
            </a:pPr>
            <a:endParaRPr lang="el-GR" altLang="el-GR" sz="2000">
              <a:cs typeface="Arial" panose="020B0604020202020204" pitchFamily="34" charset="0"/>
            </a:endParaRPr>
          </a:p>
        </p:txBody>
      </p:sp>
      <p:pic>
        <p:nvPicPr>
          <p:cNvPr id="2" name="Recorded Sound">
            <a:hlinkClick r:id="" action="ppaction://media"/>
            <a:extLst>
              <a:ext uri="{FF2B5EF4-FFF2-40B4-BE49-F238E27FC236}">
                <a16:creationId xmlns:a16="http://schemas.microsoft.com/office/drawing/2014/main" id="{9990DB10-0B3E-4ACA-BEEE-41621D40C2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32240" y="47251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D5893647-78BD-465C-A227-DF993518B868}"/>
              </a:ext>
            </a:extLst>
          </p:cNvPr>
          <p:cNvSpPr>
            <a:spLocks noGrp="1" noChangeArrowheads="1"/>
          </p:cNvSpPr>
          <p:nvPr>
            <p:ph type="title"/>
          </p:nvPr>
        </p:nvSpPr>
        <p:spPr>
          <a:xfrm>
            <a:off x="468313" y="260350"/>
            <a:ext cx="8229600" cy="1143000"/>
          </a:xfrm>
        </p:spPr>
        <p:txBody>
          <a:bodyPr/>
          <a:lstStyle/>
          <a:p>
            <a:pPr eaLnBrk="1" hangingPunct="1">
              <a:defRPr/>
            </a:pPr>
            <a:r>
              <a:rPr lang="el-GR" altLang="el-GR" sz="2400" b="1" i="1" u="sng" dirty="0"/>
              <a:t>ΕΙΣΠΝΕΟΜΕΝΟΙ  β</a:t>
            </a:r>
            <a:r>
              <a:rPr lang="el-GR" altLang="el-GR" sz="2400" b="1" i="1" u="sng" baseline="-25000" dirty="0"/>
              <a:t>2 </a:t>
            </a:r>
            <a:r>
              <a:rPr lang="el-GR" altLang="el-GR" sz="2400" b="1" i="1" u="sng" dirty="0"/>
              <a:t>ΔΙΕΓΕΡΤΕΣ ΜΑΚΡΑΣ ΔΡΑΣΗΣ</a:t>
            </a:r>
            <a:r>
              <a:rPr lang="en-US" altLang="el-GR" sz="2400" b="1" i="1" u="sng" dirty="0"/>
              <a:t> (*)</a:t>
            </a:r>
            <a:r>
              <a:rPr lang="el-GR" altLang="el-GR" sz="1800" dirty="0">
                <a:solidFill>
                  <a:schemeClr val="tx1"/>
                </a:solidFill>
                <a:effectLst/>
              </a:rPr>
              <a:t> </a:t>
            </a:r>
            <a:r>
              <a:rPr lang="el-GR" altLang="el-GR" sz="1800" b="1" dirty="0" err="1">
                <a:solidFill>
                  <a:srgbClr val="3AF200"/>
                </a:solidFill>
              </a:rPr>
              <a:t>Σαλμετερόλη</a:t>
            </a:r>
            <a:r>
              <a:rPr lang="el-GR" altLang="el-GR" sz="1800" dirty="0">
                <a:solidFill>
                  <a:schemeClr val="tx1"/>
                </a:solidFill>
                <a:effectLst/>
              </a:rPr>
              <a:t>	</a:t>
            </a:r>
            <a:r>
              <a:rPr lang="en-US" altLang="el-GR" sz="1800" dirty="0">
                <a:solidFill>
                  <a:schemeClr val="tx1"/>
                </a:solidFill>
                <a:effectLst/>
              </a:rPr>
              <a:t>   </a:t>
            </a:r>
            <a:r>
              <a:rPr lang="el-GR" altLang="el-GR" sz="1800" b="1" dirty="0">
                <a:solidFill>
                  <a:srgbClr val="3AF200"/>
                </a:solidFill>
              </a:rPr>
              <a:t> </a:t>
            </a:r>
            <a:r>
              <a:rPr lang="el-GR" altLang="el-GR" sz="1800" b="1" dirty="0" err="1">
                <a:solidFill>
                  <a:srgbClr val="3AF200"/>
                </a:solidFill>
              </a:rPr>
              <a:t>Φορμετερόλη</a:t>
            </a:r>
            <a:endParaRPr lang="el-GR" altLang="el-GR" sz="1800" dirty="0">
              <a:solidFill>
                <a:schemeClr val="tx1"/>
              </a:solidFill>
              <a:effectLst/>
            </a:endParaRPr>
          </a:p>
        </p:txBody>
      </p:sp>
      <p:sp>
        <p:nvSpPr>
          <p:cNvPr id="112644" name="Rectangle 4">
            <a:extLst>
              <a:ext uri="{FF2B5EF4-FFF2-40B4-BE49-F238E27FC236}">
                <a16:creationId xmlns:a16="http://schemas.microsoft.com/office/drawing/2014/main" id="{4FBEB411-7C63-463F-B817-9915B26220B4}"/>
              </a:ext>
            </a:extLst>
          </p:cNvPr>
          <p:cNvSpPr>
            <a:spLocks noGrp="1" noChangeArrowheads="1"/>
          </p:cNvSpPr>
          <p:nvPr>
            <p:ph type="body" sz="half" idx="1"/>
          </p:nvPr>
        </p:nvSpPr>
        <p:spPr>
          <a:xfrm>
            <a:off x="0" y="1600200"/>
            <a:ext cx="4495800" cy="5257800"/>
          </a:xfrm>
        </p:spPr>
        <p:txBody>
          <a:bodyPr/>
          <a:lstStyle/>
          <a:p>
            <a:pPr algn="ctr" eaLnBrk="1" hangingPunct="1">
              <a:lnSpc>
                <a:spcPct val="80000"/>
              </a:lnSpc>
              <a:buFont typeface="Wingdings" panose="05000000000000000000" pitchFamily="2" charset="2"/>
              <a:buNone/>
              <a:defRPr/>
            </a:pPr>
            <a:r>
              <a:rPr lang="el-GR" altLang="el-GR" sz="2000" b="1" u="sng">
                <a:solidFill>
                  <a:srgbClr val="FFB953"/>
                </a:solidFill>
              </a:rPr>
              <a:t>ΜΗΧΑΝΙΣΜΟΣ  ΔΡΑΣΗΣ</a:t>
            </a:r>
            <a:endParaRPr lang="en-US" altLang="el-GR" sz="2000" b="1" u="sng">
              <a:solidFill>
                <a:srgbClr val="FFB953"/>
              </a:solidFill>
            </a:endParaRPr>
          </a:p>
          <a:p>
            <a:pPr eaLnBrk="1" hangingPunct="1">
              <a:lnSpc>
                <a:spcPct val="80000"/>
              </a:lnSpc>
              <a:defRPr/>
            </a:pPr>
            <a:endParaRPr lang="en-US" altLang="el-GR" sz="2000" u="sng"/>
          </a:p>
          <a:p>
            <a:pPr eaLnBrk="1" hangingPunct="1">
              <a:lnSpc>
                <a:spcPct val="80000"/>
              </a:lnSpc>
              <a:buClr>
                <a:schemeClr val="tx2"/>
              </a:buClr>
              <a:buFont typeface="Wingdings" panose="05000000000000000000" pitchFamily="2" charset="2"/>
              <a:buChar char="ü"/>
              <a:defRPr/>
            </a:pPr>
            <a:r>
              <a:rPr lang="el-GR" altLang="el-GR" sz="2000">
                <a:effectLst/>
              </a:rPr>
              <a:t>Χάλαση λείων μυών αεραγωγών</a:t>
            </a:r>
          </a:p>
          <a:p>
            <a:pPr eaLnBrk="1" hangingPunct="1">
              <a:lnSpc>
                <a:spcPct val="80000"/>
              </a:lnSpc>
              <a:buClr>
                <a:schemeClr val="tx2"/>
              </a:buClr>
              <a:buFont typeface="Wingdings" panose="05000000000000000000" pitchFamily="2" charset="2"/>
              <a:buChar char="ü"/>
              <a:defRPr/>
            </a:pPr>
            <a:r>
              <a:rPr lang="el-GR" altLang="el-GR" sz="2000">
                <a:effectLst/>
              </a:rPr>
              <a:t>Ενίσχυση βλεννοκροσσωτής κάθαρσης</a:t>
            </a:r>
          </a:p>
          <a:p>
            <a:pPr eaLnBrk="1" hangingPunct="1">
              <a:lnSpc>
                <a:spcPct val="80000"/>
              </a:lnSpc>
              <a:buClr>
                <a:schemeClr val="tx2"/>
              </a:buClr>
              <a:buFont typeface="Wingdings" panose="05000000000000000000" pitchFamily="2" charset="2"/>
              <a:buChar char="ü"/>
              <a:defRPr/>
            </a:pPr>
            <a:r>
              <a:rPr lang="el-GR" altLang="el-GR" sz="2000">
                <a:effectLst/>
              </a:rPr>
              <a:t>Μείωση διαβατότητας αγγείων</a:t>
            </a:r>
          </a:p>
          <a:p>
            <a:pPr eaLnBrk="1" hangingPunct="1">
              <a:lnSpc>
                <a:spcPct val="80000"/>
              </a:lnSpc>
              <a:buClr>
                <a:schemeClr val="tx2"/>
              </a:buClr>
              <a:buFont typeface="Wingdings" panose="05000000000000000000" pitchFamily="2" charset="2"/>
              <a:buChar char="ü"/>
              <a:defRPr/>
            </a:pPr>
            <a:r>
              <a:rPr lang="el-GR" altLang="el-GR" sz="2000">
                <a:effectLst/>
              </a:rPr>
              <a:t>Περιορισμός φλεγμονής – μεσολαβητών</a:t>
            </a:r>
          </a:p>
          <a:p>
            <a:pPr eaLnBrk="1" hangingPunct="1">
              <a:lnSpc>
                <a:spcPct val="80000"/>
              </a:lnSpc>
              <a:buClr>
                <a:schemeClr val="tx2"/>
              </a:buClr>
              <a:buFont typeface="Wingdings" panose="05000000000000000000" pitchFamily="2" charset="2"/>
              <a:buChar char="ü"/>
              <a:defRPr/>
            </a:pPr>
            <a:r>
              <a:rPr lang="el-GR" altLang="el-GR" sz="2000">
                <a:effectLst/>
              </a:rPr>
              <a:t>Αναστέλλουν πρώιμη και όψιμη αντίδραση</a:t>
            </a:r>
          </a:p>
          <a:p>
            <a:pPr eaLnBrk="1" hangingPunct="1">
              <a:lnSpc>
                <a:spcPct val="80000"/>
              </a:lnSpc>
              <a:buClr>
                <a:schemeClr val="tx2"/>
              </a:buClr>
              <a:buFont typeface="Wingdings" panose="05000000000000000000" pitchFamily="2" charset="2"/>
              <a:buChar char="ü"/>
              <a:defRPr/>
            </a:pPr>
            <a:r>
              <a:rPr lang="el-GR" altLang="el-GR" sz="2000">
                <a:effectLst/>
              </a:rPr>
              <a:t>Δεν επιδρούν στη χρόνια φλεγμονώδη αντίδραση</a:t>
            </a:r>
            <a:endParaRPr lang="el-GR" altLang="el-GR" sz="2000" b="1">
              <a:effectLst/>
            </a:endParaRPr>
          </a:p>
        </p:txBody>
      </p:sp>
      <p:sp>
        <p:nvSpPr>
          <p:cNvPr id="112645" name="Rectangle 5">
            <a:extLst>
              <a:ext uri="{FF2B5EF4-FFF2-40B4-BE49-F238E27FC236}">
                <a16:creationId xmlns:a16="http://schemas.microsoft.com/office/drawing/2014/main" id="{557C2F56-9280-4645-9B73-C85D3D35EE3C}"/>
              </a:ext>
            </a:extLst>
          </p:cNvPr>
          <p:cNvSpPr>
            <a:spLocks noGrp="1" noChangeArrowheads="1"/>
          </p:cNvSpPr>
          <p:nvPr>
            <p:ph type="body" sz="half" idx="2"/>
          </p:nvPr>
        </p:nvSpPr>
        <p:spPr>
          <a:xfrm>
            <a:off x="4648200" y="1600200"/>
            <a:ext cx="4495800" cy="4924425"/>
          </a:xfrm>
        </p:spPr>
        <p:txBody>
          <a:bodyPr/>
          <a:lstStyle/>
          <a:p>
            <a:pPr algn="ctr" eaLnBrk="1" hangingPunct="1">
              <a:lnSpc>
                <a:spcPct val="80000"/>
              </a:lnSpc>
              <a:buFont typeface="Wingdings" panose="05000000000000000000" pitchFamily="2" charset="2"/>
              <a:buNone/>
              <a:defRPr/>
            </a:pPr>
            <a:r>
              <a:rPr lang="el-GR" altLang="el-GR" sz="2000" b="1" u="sng">
                <a:solidFill>
                  <a:srgbClr val="FFB953"/>
                </a:solidFill>
              </a:rPr>
              <a:t>ΘΕΡΑΠΕΥΤΙΚΗ ΑΞΙΑ</a:t>
            </a:r>
            <a:endParaRPr lang="el-GR" altLang="el-GR" sz="2000" u="sng">
              <a:solidFill>
                <a:srgbClr val="FFB953"/>
              </a:solidFill>
            </a:endParaRPr>
          </a:p>
          <a:p>
            <a:pPr eaLnBrk="1" hangingPunct="1">
              <a:lnSpc>
                <a:spcPct val="80000"/>
              </a:lnSpc>
              <a:defRPr/>
            </a:pPr>
            <a:endParaRPr lang="en-US" altLang="el-GR" sz="2000" u="sng">
              <a:solidFill>
                <a:srgbClr val="FFB953"/>
              </a:solidFill>
            </a:endParaRPr>
          </a:p>
          <a:p>
            <a:pPr eaLnBrk="1" hangingPunct="1">
              <a:lnSpc>
                <a:spcPct val="80000"/>
              </a:lnSpc>
              <a:buClr>
                <a:schemeClr val="tx2"/>
              </a:buClr>
              <a:buFont typeface="Wingdings" panose="05000000000000000000" pitchFamily="2" charset="2"/>
              <a:buChar char="ü"/>
              <a:defRPr/>
            </a:pPr>
            <a:r>
              <a:rPr lang="el-GR" altLang="el-GR" sz="2000"/>
              <a:t>Βελτίωση συμπτωμάτων (νυκτερινά )</a:t>
            </a:r>
          </a:p>
          <a:p>
            <a:pPr eaLnBrk="1" hangingPunct="1">
              <a:lnSpc>
                <a:spcPct val="80000"/>
              </a:lnSpc>
              <a:buClr>
                <a:schemeClr val="tx2"/>
              </a:buClr>
              <a:buFont typeface="Wingdings" panose="05000000000000000000" pitchFamily="2" charset="2"/>
              <a:buChar char="ü"/>
              <a:defRPr/>
            </a:pPr>
            <a:r>
              <a:rPr lang="el-GR" altLang="el-GR" sz="2000"/>
              <a:t>Βελτίωση αναπνευστικής λειτουργίας</a:t>
            </a:r>
          </a:p>
          <a:p>
            <a:pPr eaLnBrk="1" hangingPunct="1">
              <a:lnSpc>
                <a:spcPct val="80000"/>
              </a:lnSpc>
              <a:buClr>
                <a:schemeClr val="tx2"/>
              </a:buClr>
              <a:buFont typeface="Wingdings" panose="05000000000000000000" pitchFamily="2" charset="2"/>
              <a:buChar char="ü"/>
              <a:defRPr/>
            </a:pPr>
            <a:r>
              <a:rPr lang="el-GR" altLang="el-GR" sz="2000"/>
              <a:t>Μειώνουν την ανάγκη για β2 βραχείας δράσης</a:t>
            </a:r>
          </a:p>
          <a:p>
            <a:pPr eaLnBrk="1" hangingPunct="1">
              <a:lnSpc>
                <a:spcPct val="80000"/>
              </a:lnSpc>
              <a:buClr>
                <a:schemeClr val="tx2"/>
              </a:buClr>
              <a:buFont typeface="Wingdings" panose="05000000000000000000" pitchFamily="2" charset="2"/>
              <a:buChar char="ü"/>
              <a:defRPr/>
            </a:pPr>
            <a:r>
              <a:rPr lang="el-GR" altLang="el-GR" sz="2000"/>
              <a:t>Συγχορηγούνται με κορτικοειδή</a:t>
            </a:r>
          </a:p>
          <a:p>
            <a:pPr eaLnBrk="1" hangingPunct="1">
              <a:lnSpc>
                <a:spcPct val="80000"/>
              </a:lnSpc>
              <a:buClr>
                <a:schemeClr val="tx2"/>
              </a:buClr>
              <a:buFont typeface="Wingdings" panose="05000000000000000000" pitchFamily="2" charset="2"/>
              <a:buChar char="ü"/>
              <a:defRPr/>
            </a:pPr>
            <a:r>
              <a:rPr lang="el-GR" altLang="el-GR" sz="2000"/>
              <a:t>Χρήσιμοι για πρόληψη  «άσκησης»</a:t>
            </a:r>
            <a:endParaRPr lang="el-GR" altLang="el-GR" sz="2000" b="1"/>
          </a:p>
          <a:p>
            <a:pPr eaLnBrk="1" hangingPunct="1">
              <a:lnSpc>
                <a:spcPct val="80000"/>
              </a:lnSpc>
              <a:buClr>
                <a:schemeClr val="tx2"/>
              </a:buClr>
              <a:buFont typeface="Wingdings" panose="05000000000000000000" pitchFamily="2" charset="2"/>
              <a:buChar char="ü"/>
              <a:defRPr/>
            </a:pPr>
            <a:endParaRPr lang="en-US" altLang="el-GR" sz="2000" b="1"/>
          </a:p>
          <a:p>
            <a:pPr algn="ctr" eaLnBrk="1" hangingPunct="1">
              <a:lnSpc>
                <a:spcPct val="80000"/>
              </a:lnSpc>
              <a:buClr>
                <a:schemeClr val="tx2"/>
              </a:buClr>
              <a:buFont typeface="Wingdings" panose="05000000000000000000" pitchFamily="2" charset="2"/>
              <a:buNone/>
              <a:defRPr/>
            </a:pPr>
            <a:r>
              <a:rPr lang="en-US" altLang="el-GR" sz="2000" b="1"/>
              <a:t> </a:t>
            </a:r>
            <a:r>
              <a:rPr lang="el-GR" altLang="el-GR" sz="2000" b="1" u="sng">
                <a:solidFill>
                  <a:srgbClr val="FFB953"/>
                </a:solidFill>
              </a:rPr>
              <a:t>ΑΝΕΠΙΘΥΜΗΤΕΣ ΕΝΕΡΓΕΙΕΣ</a:t>
            </a:r>
            <a:endParaRPr lang="el-GR" altLang="el-GR" sz="2000" u="sng">
              <a:solidFill>
                <a:srgbClr val="FFB953"/>
              </a:solidFill>
            </a:endParaRPr>
          </a:p>
          <a:p>
            <a:pPr eaLnBrk="1" hangingPunct="1">
              <a:lnSpc>
                <a:spcPct val="80000"/>
              </a:lnSpc>
              <a:buClr>
                <a:schemeClr val="tx2"/>
              </a:buClr>
              <a:buFont typeface="Wingdings" panose="05000000000000000000" pitchFamily="2" charset="2"/>
              <a:buChar char="ü"/>
              <a:defRPr/>
            </a:pPr>
            <a:r>
              <a:rPr lang="el-GR" altLang="el-GR" sz="2000"/>
              <a:t>Καρδιοαγγειακή διέγερση</a:t>
            </a:r>
          </a:p>
          <a:p>
            <a:pPr eaLnBrk="1" hangingPunct="1">
              <a:lnSpc>
                <a:spcPct val="80000"/>
              </a:lnSpc>
              <a:buClr>
                <a:schemeClr val="tx2"/>
              </a:buClr>
              <a:buFont typeface="Wingdings" panose="05000000000000000000" pitchFamily="2" charset="2"/>
              <a:buChar char="ü"/>
              <a:defRPr/>
            </a:pPr>
            <a:r>
              <a:rPr lang="el-GR" altLang="el-GR" sz="2000"/>
              <a:t>Τρόμος</a:t>
            </a:r>
          </a:p>
          <a:p>
            <a:pPr eaLnBrk="1" hangingPunct="1">
              <a:lnSpc>
                <a:spcPct val="80000"/>
              </a:lnSpc>
              <a:buClr>
                <a:schemeClr val="tx2"/>
              </a:buClr>
              <a:buFont typeface="Wingdings" panose="05000000000000000000" pitchFamily="2" charset="2"/>
              <a:buChar char="ü"/>
              <a:defRPr/>
            </a:pPr>
            <a:r>
              <a:rPr lang="el-GR" altLang="el-GR" sz="2000"/>
              <a:t>Υποκαλιαιμία</a:t>
            </a:r>
          </a:p>
          <a:p>
            <a:pPr eaLnBrk="1" hangingPunct="1">
              <a:lnSpc>
                <a:spcPct val="80000"/>
              </a:lnSpc>
              <a:buClr>
                <a:schemeClr val="tx2"/>
              </a:buClr>
              <a:buFont typeface="Wingdings" panose="05000000000000000000" pitchFamily="2" charset="2"/>
              <a:buChar char="ü"/>
              <a:defRPr/>
            </a:pPr>
            <a:endParaRPr lang="el-GR" altLang="el-GR" sz="2000"/>
          </a:p>
        </p:txBody>
      </p:sp>
      <p:sp>
        <p:nvSpPr>
          <p:cNvPr id="96261" name="Rectangle 6">
            <a:extLst>
              <a:ext uri="{FF2B5EF4-FFF2-40B4-BE49-F238E27FC236}">
                <a16:creationId xmlns:a16="http://schemas.microsoft.com/office/drawing/2014/main" id="{4DA10537-B5B8-47BA-A167-73672715DB4D}"/>
              </a:ext>
            </a:extLst>
          </p:cNvPr>
          <p:cNvSpPr>
            <a:spLocks noChangeArrowheads="1"/>
          </p:cNvSpPr>
          <p:nvPr/>
        </p:nvSpPr>
        <p:spPr bwMode="auto">
          <a:xfrm>
            <a:off x="468313" y="5373688"/>
            <a:ext cx="1512887" cy="503237"/>
          </a:xfrm>
          <a:prstGeom prst="rect">
            <a:avLst/>
          </a:prstGeom>
          <a:solidFill>
            <a:srgbClr val="E8B9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sp>
        <p:nvSpPr>
          <p:cNvPr id="112647" name="Text Box 7">
            <a:extLst>
              <a:ext uri="{FF2B5EF4-FFF2-40B4-BE49-F238E27FC236}">
                <a16:creationId xmlns:a16="http://schemas.microsoft.com/office/drawing/2014/main" id="{914D042C-B7C0-4DC5-A718-5AB3D5BA5B66}"/>
              </a:ext>
            </a:extLst>
          </p:cNvPr>
          <p:cNvSpPr txBox="1">
            <a:spLocks noChangeArrowheads="1"/>
          </p:cNvSpPr>
          <p:nvPr/>
        </p:nvSpPr>
        <p:spPr bwMode="auto">
          <a:xfrm>
            <a:off x="395288" y="5445125"/>
            <a:ext cx="15843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el-GR" sz="2000" b="1" i="1">
                <a:solidFill>
                  <a:schemeClr val="tx2"/>
                </a:solidFill>
                <a:effectLst>
                  <a:outerShdw blurRad="38100" dist="38100" dir="2700000" algn="tl">
                    <a:srgbClr val="000000"/>
                  </a:outerShdw>
                </a:effectLst>
                <a:cs typeface="Arial" charset="0"/>
              </a:rPr>
              <a:t>(*)  LABA</a:t>
            </a:r>
            <a:endParaRPr lang="el-GR" altLang="el-GR" sz="2000" b="1" i="1">
              <a:solidFill>
                <a:schemeClr val="tx2"/>
              </a:solidFill>
              <a:effectLst>
                <a:outerShdw blurRad="38100" dist="38100" dir="2700000" algn="tl">
                  <a:srgbClr val="000000"/>
                </a:outerShdw>
              </a:effectLst>
              <a:cs typeface="Arial" charset="0"/>
            </a:endParaRPr>
          </a:p>
        </p:txBody>
      </p:sp>
      <p:sp>
        <p:nvSpPr>
          <p:cNvPr id="112648" name="Rectangle 8">
            <a:extLst>
              <a:ext uri="{FF2B5EF4-FFF2-40B4-BE49-F238E27FC236}">
                <a16:creationId xmlns:a16="http://schemas.microsoft.com/office/drawing/2014/main" id="{012FEE34-C40B-4D1A-A7DE-C4939DFA9894}"/>
              </a:ext>
            </a:extLst>
          </p:cNvPr>
          <p:cNvSpPr>
            <a:spLocks noChangeArrowheads="1"/>
          </p:cNvSpPr>
          <p:nvPr/>
        </p:nvSpPr>
        <p:spPr bwMode="auto">
          <a:xfrm>
            <a:off x="323850" y="6491288"/>
            <a:ext cx="27622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l-GR" altLang="el-GR" b="1" dirty="0">
                <a:solidFill>
                  <a:schemeClr val="tx2"/>
                </a:solidFill>
                <a:effectLst>
                  <a:outerShdw blurRad="38100" dist="38100" dir="2700000" algn="tl">
                    <a:srgbClr val="000000"/>
                  </a:outerShdw>
                </a:effectLst>
                <a:cs typeface="Arial" charset="0"/>
              </a:rPr>
              <a:t>(</a:t>
            </a:r>
            <a:r>
              <a:rPr lang="el-GR" altLang="el-GR" dirty="0">
                <a:solidFill>
                  <a:srgbClr val="33CC33"/>
                </a:solidFill>
                <a:cs typeface="Arial" charset="0"/>
              </a:rPr>
              <a:t> </a:t>
            </a:r>
            <a:r>
              <a:rPr lang="el-GR" altLang="el-GR" b="1" dirty="0">
                <a:solidFill>
                  <a:srgbClr val="33CC33"/>
                </a:solidFill>
                <a:effectLst>
                  <a:outerShdw blurRad="38100" dist="38100" dir="2700000" algn="tl">
                    <a:srgbClr val="000000"/>
                  </a:outerShdw>
                </a:effectLst>
                <a:cs typeface="Arial" charset="0"/>
              </a:rPr>
              <a:t>(</a:t>
            </a:r>
            <a:r>
              <a:rPr lang="el-GR" altLang="el-GR" b="1" dirty="0" err="1">
                <a:solidFill>
                  <a:srgbClr val="33CC33"/>
                </a:solidFill>
                <a:effectLst>
                  <a:outerShdw blurRad="38100" dist="38100" dir="2700000" algn="tl">
                    <a:srgbClr val="000000"/>
                  </a:outerShdw>
                </a:effectLst>
                <a:cs typeface="Arial" charset="0"/>
              </a:rPr>
              <a:t>indacaterol</a:t>
            </a:r>
            <a:r>
              <a:rPr lang="el-GR" altLang="el-GR" b="1" dirty="0">
                <a:solidFill>
                  <a:srgbClr val="33CC33"/>
                </a:solidFill>
                <a:effectLst>
                  <a:outerShdw blurRad="38100" dist="38100" dir="2700000" algn="tl">
                    <a:srgbClr val="000000"/>
                  </a:outerShdw>
                </a:effectLst>
                <a:cs typeface="Arial" charset="0"/>
              </a:rPr>
              <a:t>)</a:t>
            </a:r>
            <a:r>
              <a:rPr lang="el-GR" altLang="el-GR" dirty="0">
                <a:solidFill>
                  <a:srgbClr val="33CC33"/>
                </a:solidFill>
                <a:cs typeface="Arial" charset="0"/>
              </a:rPr>
              <a:t>        </a:t>
            </a:r>
            <a:r>
              <a:rPr lang="el-GR" altLang="el-GR" dirty="0">
                <a:cs typeface="Arial" charset="0"/>
              </a:rPr>
              <a:t>24</a:t>
            </a:r>
            <a:r>
              <a:rPr lang="en-US" altLang="el-GR" dirty="0">
                <a:cs typeface="Arial" charset="0"/>
              </a:rPr>
              <a:t>h</a:t>
            </a:r>
            <a:r>
              <a:rPr lang="el-GR" altLang="el-GR" dirty="0">
                <a:solidFill>
                  <a:srgbClr val="33CC33"/>
                </a:solidFill>
                <a:cs typeface="Arial" charset="0"/>
              </a:rPr>
              <a:t> </a:t>
            </a:r>
          </a:p>
        </p:txBody>
      </p:sp>
      <p:sp>
        <p:nvSpPr>
          <p:cNvPr id="96264" name="Line 9">
            <a:extLst>
              <a:ext uri="{FF2B5EF4-FFF2-40B4-BE49-F238E27FC236}">
                <a16:creationId xmlns:a16="http://schemas.microsoft.com/office/drawing/2014/main" id="{82367AA4-AFBA-46B4-B491-F80FFB29AEDB}"/>
              </a:ext>
            </a:extLst>
          </p:cNvPr>
          <p:cNvSpPr>
            <a:spLocks noChangeShapeType="1"/>
          </p:cNvSpPr>
          <p:nvPr/>
        </p:nvSpPr>
        <p:spPr bwMode="auto">
          <a:xfrm>
            <a:off x="0" y="6453188"/>
            <a:ext cx="9144000" cy="0"/>
          </a:xfrm>
          <a:prstGeom prst="line">
            <a:avLst/>
          </a:prstGeom>
          <a:noFill/>
          <a:ln w="57150">
            <a:solidFill>
              <a:srgbClr val="9191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l-GR"/>
          </a:p>
        </p:txBody>
      </p:sp>
      <p:pic>
        <p:nvPicPr>
          <p:cNvPr id="2" name="Recorded Sound">
            <a:hlinkClick r:id="" action="ppaction://media"/>
            <a:extLst>
              <a:ext uri="{FF2B5EF4-FFF2-40B4-BE49-F238E27FC236}">
                <a16:creationId xmlns:a16="http://schemas.microsoft.com/office/drawing/2014/main" id="{E794B0A2-AC51-4AFD-A5F6-E7074B5B16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554059" y="5537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0E8123E0-11AF-46B2-A290-87490485550F}"/>
              </a:ext>
            </a:extLst>
          </p:cNvPr>
          <p:cNvSpPr>
            <a:spLocks noGrp="1" noChangeArrowheads="1"/>
          </p:cNvSpPr>
          <p:nvPr>
            <p:ph type="title"/>
          </p:nvPr>
        </p:nvSpPr>
        <p:spPr>
          <a:xfrm>
            <a:off x="395288" y="0"/>
            <a:ext cx="8229600" cy="1143000"/>
          </a:xfrm>
        </p:spPr>
        <p:txBody>
          <a:bodyPr/>
          <a:lstStyle/>
          <a:p>
            <a:pPr eaLnBrk="1" hangingPunct="1">
              <a:defRPr/>
            </a:pPr>
            <a:r>
              <a:rPr lang="el-GR" altLang="el-GR" b="1" i="1" u="sng" dirty="0"/>
              <a:t>ΑΝΤΙΧΟΛΙΝΕΡΓΙΚΑ</a:t>
            </a:r>
            <a:br>
              <a:rPr lang="el-GR" altLang="el-GR" b="1" i="1" u="sng" dirty="0"/>
            </a:br>
            <a:r>
              <a:rPr lang="el-GR" altLang="el-GR" sz="2000" b="1" i="1" dirty="0">
                <a:solidFill>
                  <a:schemeClr val="tx1"/>
                </a:solidFill>
              </a:rPr>
              <a:t>ΒΡΩΜΙΟΥΧΟ  ΙΠΡΑΤΡΟΠΙΟ 		</a:t>
            </a:r>
            <a:endParaRPr lang="el-GR" altLang="el-GR" sz="2000" b="1" i="1" dirty="0">
              <a:solidFill>
                <a:srgbClr val="00FF00"/>
              </a:solidFill>
            </a:endParaRPr>
          </a:p>
        </p:txBody>
      </p:sp>
      <p:sp>
        <p:nvSpPr>
          <p:cNvPr id="114691" name="Rectangle 3">
            <a:extLst>
              <a:ext uri="{FF2B5EF4-FFF2-40B4-BE49-F238E27FC236}">
                <a16:creationId xmlns:a16="http://schemas.microsoft.com/office/drawing/2014/main" id="{79C66E43-5622-4229-A227-E803722823B6}"/>
              </a:ext>
            </a:extLst>
          </p:cNvPr>
          <p:cNvSpPr>
            <a:spLocks noGrp="1" noChangeArrowheads="1"/>
          </p:cNvSpPr>
          <p:nvPr>
            <p:ph type="body" sz="half" idx="1"/>
          </p:nvPr>
        </p:nvSpPr>
        <p:spPr>
          <a:xfrm>
            <a:off x="0" y="2349500"/>
            <a:ext cx="4464050" cy="3816350"/>
          </a:xfrm>
        </p:spPr>
        <p:txBody>
          <a:bodyPr/>
          <a:lstStyle/>
          <a:p>
            <a:pPr eaLnBrk="1" hangingPunct="1">
              <a:lnSpc>
                <a:spcPct val="80000"/>
              </a:lnSpc>
              <a:buFont typeface="Wingdings" panose="05000000000000000000" pitchFamily="2" charset="2"/>
              <a:buNone/>
              <a:defRPr/>
            </a:pPr>
            <a:endParaRPr lang="el-GR" altLang="el-GR" sz="1800" b="1"/>
          </a:p>
          <a:p>
            <a:pPr algn="ctr" eaLnBrk="1" hangingPunct="1">
              <a:lnSpc>
                <a:spcPct val="80000"/>
              </a:lnSpc>
              <a:buFont typeface="Wingdings" panose="05000000000000000000" pitchFamily="2" charset="2"/>
              <a:buNone/>
              <a:defRPr/>
            </a:pPr>
            <a:r>
              <a:rPr lang="el-GR" altLang="el-GR" sz="2000" b="1" u="sng">
                <a:solidFill>
                  <a:srgbClr val="FFB953"/>
                </a:solidFill>
              </a:rPr>
              <a:t>ΜΗΧΑΝΙΣΜΟΣ  ΔΡΑΣΗΣ</a:t>
            </a:r>
            <a:endParaRPr lang="en-US" altLang="el-GR" sz="2000" b="1" u="sng"/>
          </a:p>
          <a:p>
            <a:pPr eaLnBrk="1" hangingPunct="1">
              <a:lnSpc>
                <a:spcPct val="80000"/>
              </a:lnSpc>
              <a:buClr>
                <a:schemeClr val="tx2"/>
              </a:buClr>
              <a:buFont typeface="Wingdings" panose="05000000000000000000" pitchFamily="2" charset="2"/>
              <a:buChar char="ü"/>
              <a:defRPr/>
            </a:pPr>
            <a:r>
              <a:rPr lang="el-GR" altLang="el-GR" sz="2000"/>
              <a:t> Αναστολή ακετυλχολίνης στους Μ2  Μουσκαρινικούς   υποδοχείς των λείων μυικών ινών</a:t>
            </a:r>
          </a:p>
          <a:p>
            <a:pPr eaLnBrk="1" hangingPunct="1">
              <a:lnSpc>
                <a:spcPct val="80000"/>
              </a:lnSpc>
              <a:buClr>
                <a:schemeClr val="tx2"/>
              </a:buClr>
              <a:buFont typeface="Wingdings" panose="05000000000000000000" pitchFamily="2" charset="2"/>
              <a:buChar char="ü"/>
              <a:defRPr/>
            </a:pPr>
            <a:endParaRPr lang="el-GR" altLang="el-GR" sz="2000"/>
          </a:p>
          <a:p>
            <a:pPr eaLnBrk="1" hangingPunct="1">
              <a:lnSpc>
                <a:spcPct val="80000"/>
              </a:lnSpc>
              <a:buClr>
                <a:schemeClr val="tx2"/>
              </a:buClr>
              <a:buFont typeface="Wingdings" panose="05000000000000000000" pitchFamily="2" charset="2"/>
              <a:buChar char="ü"/>
              <a:defRPr/>
            </a:pPr>
            <a:r>
              <a:rPr lang="el-GR" altLang="el-GR" sz="2000"/>
              <a:t>Διαστολή μικρών και μεγάλων αεραγωγών</a:t>
            </a:r>
          </a:p>
          <a:p>
            <a:pPr eaLnBrk="1" hangingPunct="1">
              <a:lnSpc>
                <a:spcPct val="80000"/>
              </a:lnSpc>
              <a:buClr>
                <a:schemeClr val="tx2"/>
              </a:buClr>
              <a:buFont typeface="Wingdings" panose="05000000000000000000" pitchFamily="2" charset="2"/>
              <a:buChar char="ü"/>
              <a:defRPr/>
            </a:pPr>
            <a:endParaRPr lang="el-GR" altLang="el-GR" sz="2000"/>
          </a:p>
          <a:p>
            <a:pPr eaLnBrk="1" hangingPunct="1">
              <a:lnSpc>
                <a:spcPct val="80000"/>
              </a:lnSpc>
              <a:buClr>
                <a:schemeClr val="tx2"/>
              </a:buClr>
              <a:buFont typeface="Wingdings" panose="05000000000000000000" pitchFamily="2" charset="2"/>
              <a:buChar char="ü"/>
              <a:defRPr/>
            </a:pPr>
            <a:r>
              <a:rPr lang="el-GR" altLang="el-GR" sz="2000"/>
              <a:t>Ιδιαίτερα σε βρογχόσπασμο από β-</a:t>
            </a:r>
            <a:r>
              <a:rPr lang="en-US" altLang="el-GR" sz="2000"/>
              <a:t>blockers</a:t>
            </a:r>
          </a:p>
          <a:p>
            <a:pPr eaLnBrk="1" hangingPunct="1">
              <a:lnSpc>
                <a:spcPct val="80000"/>
              </a:lnSpc>
              <a:buClr>
                <a:schemeClr val="tx2"/>
              </a:buClr>
              <a:buFont typeface="Wingdings" panose="05000000000000000000" pitchFamily="2" charset="2"/>
              <a:buChar char="ü"/>
              <a:defRPr/>
            </a:pPr>
            <a:endParaRPr lang="el-GR" altLang="el-GR" sz="2000"/>
          </a:p>
          <a:p>
            <a:pPr eaLnBrk="1" hangingPunct="1">
              <a:lnSpc>
                <a:spcPct val="80000"/>
              </a:lnSpc>
              <a:buClr>
                <a:schemeClr val="tx2"/>
              </a:buClr>
              <a:buFont typeface="Wingdings" panose="05000000000000000000" pitchFamily="2" charset="2"/>
              <a:buChar char="ü"/>
              <a:defRPr/>
            </a:pPr>
            <a:r>
              <a:rPr lang="el-GR" altLang="el-GR" sz="2000"/>
              <a:t>Συνεργική δράση με  β</a:t>
            </a:r>
            <a:r>
              <a:rPr lang="el-GR" altLang="el-GR" sz="2000" baseline="-25000"/>
              <a:t>2 </a:t>
            </a:r>
            <a:r>
              <a:rPr lang="el-GR" altLang="el-GR" sz="2000"/>
              <a:t>διεγέρτες</a:t>
            </a:r>
          </a:p>
        </p:txBody>
      </p:sp>
      <p:sp>
        <p:nvSpPr>
          <p:cNvPr id="114692" name="Rectangle 4">
            <a:extLst>
              <a:ext uri="{FF2B5EF4-FFF2-40B4-BE49-F238E27FC236}">
                <a16:creationId xmlns:a16="http://schemas.microsoft.com/office/drawing/2014/main" id="{69331978-4FA1-4767-9F6F-BC912758EB17}"/>
              </a:ext>
            </a:extLst>
          </p:cNvPr>
          <p:cNvSpPr>
            <a:spLocks noGrp="1" noChangeArrowheads="1"/>
          </p:cNvSpPr>
          <p:nvPr>
            <p:ph type="body" sz="half" idx="2"/>
          </p:nvPr>
        </p:nvSpPr>
        <p:spPr>
          <a:xfrm>
            <a:off x="4648200" y="2708275"/>
            <a:ext cx="4495800" cy="3097213"/>
          </a:xfrm>
        </p:spPr>
        <p:txBody>
          <a:bodyPr/>
          <a:lstStyle/>
          <a:p>
            <a:pPr algn="ctr" eaLnBrk="1" hangingPunct="1">
              <a:lnSpc>
                <a:spcPct val="80000"/>
              </a:lnSpc>
              <a:buFont typeface="Wingdings" panose="05000000000000000000" pitchFamily="2" charset="2"/>
              <a:buNone/>
              <a:defRPr/>
            </a:pPr>
            <a:r>
              <a:rPr lang="el-GR" altLang="el-GR" sz="2000" b="1" u="sng">
                <a:solidFill>
                  <a:srgbClr val="FFB953"/>
                </a:solidFill>
              </a:rPr>
              <a:t>ΑΝΕΠΙΘΥΜΗΤΕΣ ΕΝΕΡΓΕΙΕΣ : </a:t>
            </a:r>
            <a:endParaRPr lang="en-US" altLang="el-GR" sz="2000" b="1" u="sng">
              <a:solidFill>
                <a:srgbClr val="FFB953"/>
              </a:solidFill>
            </a:endParaRPr>
          </a:p>
          <a:p>
            <a:pPr lvl="1" eaLnBrk="1" hangingPunct="1">
              <a:lnSpc>
                <a:spcPct val="80000"/>
              </a:lnSpc>
              <a:buClr>
                <a:schemeClr val="tx2"/>
              </a:buClr>
              <a:buFont typeface="Wingdings" pitchFamily="2" charset="2"/>
              <a:buChar char="ü"/>
              <a:defRPr/>
            </a:pPr>
            <a:r>
              <a:rPr lang="el-GR" altLang="el-GR" sz="2000"/>
              <a:t>Ζάλη </a:t>
            </a:r>
          </a:p>
          <a:p>
            <a:pPr lvl="1" eaLnBrk="1" hangingPunct="1">
              <a:lnSpc>
                <a:spcPct val="80000"/>
              </a:lnSpc>
              <a:buClr>
                <a:schemeClr val="tx2"/>
              </a:buClr>
              <a:buFont typeface="Wingdings" pitchFamily="2" charset="2"/>
              <a:buChar char="ü"/>
              <a:defRPr/>
            </a:pPr>
            <a:r>
              <a:rPr lang="el-GR" altLang="el-GR" sz="2000"/>
              <a:t>Άσχημη γεύση </a:t>
            </a:r>
          </a:p>
          <a:p>
            <a:pPr lvl="1" eaLnBrk="1" hangingPunct="1">
              <a:lnSpc>
                <a:spcPct val="80000"/>
              </a:lnSpc>
              <a:buClr>
                <a:schemeClr val="tx2"/>
              </a:buClr>
              <a:buFont typeface="Wingdings" pitchFamily="2" charset="2"/>
              <a:buChar char="ü"/>
              <a:defRPr/>
            </a:pPr>
            <a:r>
              <a:rPr lang="el-GR" altLang="el-GR" sz="2000"/>
              <a:t>Ξηρότης στόματος</a:t>
            </a:r>
          </a:p>
          <a:p>
            <a:pPr eaLnBrk="1" hangingPunct="1">
              <a:lnSpc>
                <a:spcPct val="80000"/>
              </a:lnSpc>
              <a:buFont typeface="Wingdings" panose="05000000000000000000" pitchFamily="2" charset="2"/>
              <a:buNone/>
              <a:defRPr/>
            </a:pPr>
            <a:r>
              <a:rPr lang="el-GR" altLang="el-GR" sz="2000"/>
              <a:t> </a:t>
            </a:r>
          </a:p>
          <a:p>
            <a:pPr eaLnBrk="1" hangingPunct="1">
              <a:lnSpc>
                <a:spcPct val="80000"/>
              </a:lnSpc>
              <a:buFont typeface="Wingdings" panose="05000000000000000000" pitchFamily="2" charset="2"/>
              <a:buNone/>
              <a:defRPr/>
            </a:pPr>
            <a:r>
              <a:rPr lang="el-GR" altLang="el-GR" sz="2000"/>
              <a:t>	</a:t>
            </a:r>
          </a:p>
          <a:p>
            <a:pPr eaLnBrk="1" hangingPunct="1">
              <a:lnSpc>
                <a:spcPct val="80000"/>
              </a:lnSpc>
              <a:buFont typeface="Wingdings" panose="05000000000000000000" pitchFamily="2" charset="2"/>
              <a:buNone/>
              <a:defRPr/>
            </a:pPr>
            <a:r>
              <a:rPr lang="el-GR" altLang="el-GR" sz="2000" b="1" i="1">
                <a:solidFill>
                  <a:srgbClr val="FFB953"/>
                </a:solidFill>
              </a:rPr>
              <a:t>	</a:t>
            </a:r>
            <a:r>
              <a:rPr lang="el-GR" altLang="el-GR" sz="2000" b="1" i="1" u="sng">
                <a:solidFill>
                  <a:srgbClr val="FFB953"/>
                </a:solidFill>
              </a:rPr>
              <a:t>Προσοχή στη χορήγηση : </a:t>
            </a:r>
          </a:p>
          <a:p>
            <a:pPr lvl="1" eaLnBrk="1" hangingPunct="1">
              <a:lnSpc>
                <a:spcPct val="80000"/>
              </a:lnSpc>
              <a:buClr>
                <a:schemeClr val="tx2"/>
              </a:buClr>
              <a:buFont typeface="Wingdings" pitchFamily="2" charset="2"/>
              <a:buChar char="ü"/>
              <a:defRPr/>
            </a:pPr>
            <a:r>
              <a:rPr lang="el-GR" altLang="el-GR" sz="2000"/>
              <a:t>Γλαύκωμα οξείας γωνίας </a:t>
            </a:r>
          </a:p>
          <a:p>
            <a:pPr lvl="1" eaLnBrk="1" hangingPunct="1">
              <a:lnSpc>
                <a:spcPct val="80000"/>
              </a:lnSpc>
              <a:buClr>
                <a:schemeClr val="tx2"/>
              </a:buClr>
              <a:buFont typeface="Wingdings" pitchFamily="2" charset="2"/>
              <a:buChar char="ü"/>
              <a:defRPr/>
            </a:pPr>
            <a:r>
              <a:rPr lang="el-GR" altLang="el-GR" sz="2000"/>
              <a:t>Υπερτροφία προστάτη </a:t>
            </a:r>
          </a:p>
          <a:p>
            <a:pPr eaLnBrk="1" hangingPunct="1">
              <a:lnSpc>
                <a:spcPct val="80000"/>
              </a:lnSpc>
              <a:defRPr/>
            </a:pPr>
            <a:endParaRPr lang="el-GR" altLang="el-GR" sz="2000"/>
          </a:p>
        </p:txBody>
      </p:sp>
      <p:sp>
        <p:nvSpPr>
          <p:cNvPr id="98309" name="Rectangle 5">
            <a:extLst>
              <a:ext uri="{FF2B5EF4-FFF2-40B4-BE49-F238E27FC236}">
                <a16:creationId xmlns:a16="http://schemas.microsoft.com/office/drawing/2014/main" id="{B14B4D1C-355B-4D89-B345-22B83FA1C269}"/>
              </a:ext>
            </a:extLst>
          </p:cNvPr>
          <p:cNvSpPr>
            <a:spLocks noChangeArrowheads="1"/>
          </p:cNvSpPr>
          <p:nvPr/>
        </p:nvSpPr>
        <p:spPr bwMode="auto">
          <a:xfrm>
            <a:off x="684213" y="1341438"/>
            <a:ext cx="7343775" cy="792162"/>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sp>
        <p:nvSpPr>
          <p:cNvPr id="114694" name="Text Box 6">
            <a:extLst>
              <a:ext uri="{FF2B5EF4-FFF2-40B4-BE49-F238E27FC236}">
                <a16:creationId xmlns:a16="http://schemas.microsoft.com/office/drawing/2014/main" id="{062BDC28-444B-4CCD-ABE0-25187F2148B6}"/>
              </a:ext>
            </a:extLst>
          </p:cNvPr>
          <p:cNvSpPr txBox="1">
            <a:spLocks noChangeArrowheads="1"/>
          </p:cNvSpPr>
          <p:nvPr/>
        </p:nvSpPr>
        <p:spPr bwMode="auto">
          <a:xfrm>
            <a:off x="684213" y="1412875"/>
            <a:ext cx="72739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l-GR" altLang="el-GR" sz="2000" b="1">
                <a:effectLst>
                  <a:outerShdw blurRad="38100" dist="38100" dir="2700000" algn="tl">
                    <a:srgbClr val="000000"/>
                  </a:outerShdw>
                </a:effectLst>
                <a:cs typeface="Arial" charset="0"/>
              </a:rPr>
              <a:t>ΤΡΟΠΟΣ ΧΟΡΗΓΗΣΗΣ</a:t>
            </a:r>
            <a:r>
              <a:rPr lang="el-GR" altLang="el-GR" sz="2000">
                <a:effectLst>
                  <a:outerShdw blurRad="38100" dist="38100" dir="2700000" algn="tl">
                    <a:srgbClr val="000000"/>
                  </a:outerShdw>
                </a:effectLst>
                <a:cs typeface="Arial" charset="0"/>
              </a:rPr>
              <a:t>: Εισπνοές ,διάλυμα νεφελοποίησης</a:t>
            </a:r>
            <a:endParaRPr lang="el-GR" altLang="el-GR" sz="2000" b="1">
              <a:effectLst>
                <a:outerShdw blurRad="38100" dist="38100" dir="2700000" algn="tl">
                  <a:srgbClr val="000000"/>
                </a:outerShdw>
              </a:effectLst>
              <a:cs typeface="Arial" charset="0"/>
            </a:endParaRPr>
          </a:p>
          <a:p>
            <a:pPr>
              <a:defRPr/>
            </a:pPr>
            <a:r>
              <a:rPr lang="el-GR" altLang="el-GR" sz="2000" b="1">
                <a:effectLst>
                  <a:outerShdw blurRad="38100" dist="38100" dir="2700000" algn="tl">
                    <a:srgbClr val="000000"/>
                  </a:outerShdw>
                </a:effectLst>
                <a:cs typeface="Arial" charset="0"/>
              </a:rPr>
              <a:t>ΔΙΑΡΚΕΙΑ ΔΡΑΣΗΣ:</a:t>
            </a:r>
            <a:r>
              <a:rPr lang="el-GR" altLang="el-GR" sz="2000">
                <a:effectLst>
                  <a:outerShdw blurRad="38100" dist="38100" dir="2700000" algn="tl">
                    <a:srgbClr val="000000"/>
                  </a:outerShdw>
                </a:effectLst>
                <a:cs typeface="Arial" charset="0"/>
              </a:rPr>
              <a:t>  </a:t>
            </a:r>
            <a:r>
              <a:rPr lang="el-GR" altLang="el-GR" sz="2000" b="1">
                <a:solidFill>
                  <a:srgbClr val="00FF00"/>
                </a:solidFill>
                <a:effectLst>
                  <a:outerShdw blurRad="38100" dist="38100" dir="2700000" algn="tl">
                    <a:srgbClr val="000000"/>
                  </a:outerShdw>
                </a:effectLst>
                <a:cs typeface="Arial" charset="0"/>
              </a:rPr>
              <a:t>6 – 8</a:t>
            </a:r>
            <a:r>
              <a:rPr lang="el-GR" altLang="el-GR" sz="2000" b="1">
                <a:effectLst>
                  <a:outerShdw blurRad="38100" dist="38100" dir="2700000" algn="tl">
                    <a:srgbClr val="000000"/>
                  </a:outerShdw>
                </a:effectLst>
                <a:cs typeface="Arial" charset="0"/>
              </a:rPr>
              <a:t>  ώρες</a:t>
            </a:r>
          </a:p>
        </p:txBody>
      </p:sp>
      <p:sp>
        <p:nvSpPr>
          <p:cNvPr id="98311" name="Rectangle 7">
            <a:extLst>
              <a:ext uri="{FF2B5EF4-FFF2-40B4-BE49-F238E27FC236}">
                <a16:creationId xmlns:a16="http://schemas.microsoft.com/office/drawing/2014/main" id="{C20B3FAE-DB61-4BD0-A7D2-0662B9E9D13A}"/>
              </a:ext>
            </a:extLst>
          </p:cNvPr>
          <p:cNvSpPr>
            <a:spLocks noChangeArrowheads="1"/>
          </p:cNvSpPr>
          <p:nvPr/>
        </p:nvSpPr>
        <p:spPr bwMode="auto">
          <a:xfrm>
            <a:off x="0" y="6308725"/>
            <a:ext cx="9144000" cy="549275"/>
          </a:xfrm>
          <a:prstGeom prst="rect">
            <a:avLst/>
          </a:prstGeom>
          <a:solidFill>
            <a:srgbClr val="626294"/>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latin typeface="Tahoma" panose="020B0604030504040204" pitchFamily="34" charset="0"/>
              <a:cs typeface="Arial" panose="020B0604020202020204" pitchFamily="34" charset="0"/>
            </a:endParaRPr>
          </a:p>
        </p:txBody>
      </p:sp>
      <p:sp>
        <p:nvSpPr>
          <p:cNvPr id="114696" name="Text Box 8">
            <a:extLst>
              <a:ext uri="{FF2B5EF4-FFF2-40B4-BE49-F238E27FC236}">
                <a16:creationId xmlns:a16="http://schemas.microsoft.com/office/drawing/2014/main" id="{81557554-650C-4BB4-B593-45F8A880C9A0}"/>
              </a:ext>
            </a:extLst>
          </p:cNvPr>
          <p:cNvSpPr txBox="1">
            <a:spLocks noChangeArrowheads="1"/>
          </p:cNvSpPr>
          <p:nvPr/>
        </p:nvSpPr>
        <p:spPr bwMode="auto">
          <a:xfrm>
            <a:off x="323850" y="6461125"/>
            <a:ext cx="882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l-GR" altLang="el-GR" sz="2000" b="1" i="1">
                <a:solidFill>
                  <a:srgbClr val="00FF00"/>
                </a:solidFill>
                <a:effectLst>
                  <a:outerShdw blurRad="38100" dist="38100" dir="2700000" algn="tl">
                    <a:srgbClr val="000000"/>
                  </a:outerShdw>
                </a:effectLst>
                <a:cs typeface="Arial" charset="0"/>
              </a:rPr>
              <a:t>Ιδιαίτερη αξία σε κρίση άσθματος, σε συνδυασμό με β2 διεγέρτη</a:t>
            </a:r>
          </a:p>
        </p:txBody>
      </p:sp>
      <p:pic>
        <p:nvPicPr>
          <p:cNvPr id="2" name="Recorded Sound">
            <a:hlinkClick r:id="" action="ppaction://media"/>
            <a:extLst>
              <a:ext uri="{FF2B5EF4-FFF2-40B4-BE49-F238E27FC236}">
                <a16:creationId xmlns:a16="http://schemas.microsoft.com/office/drawing/2014/main" id="{836DEBBD-E3E7-461F-A7E4-00279DBF1A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84168" y="567655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B830158B-9B07-4385-B75E-41C0886045A7}"/>
              </a:ext>
            </a:extLst>
          </p:cNvPr>
          <p:cNvSpPr>
            <a:spLocks noGrp="1" noChangeArrowheads="1"/>
          </p:cNvSpPr>
          <p:nvPr>
            <p:ph type="title"/>
          </p:nvPr>
        </p:nvSpPr>
        <p:spPr>
          <a:xfrm>
            <a:off x="395288" y="0"/>
            <a:ext cx="8229600" cy="1143000"/>
          </a:xfrm>
        </p:spPr>
        <p:txBody>
          <a:bodyPr/>
          <a:lstStyle/>
          <a:p>
            <a:pPr eaLnBrk="1" hangingPunct="1">
              <a:defRPr/>
            </a:pPr>
            <a:r>
              <a:rPr lang="el-GR" altLang="el-GR" b="1" i="1" u="sng"/>
              <a:t>ΘΕΟΦΥΛΛΙΝΗ (</a:t>
            </a:r>
            <a:r>
              <a:rPr lang="en-US" altLang="el-GR" b="1" i="1" u="sng"/>
              <a:t>SR)</a:t>
            </a:r>
            <a:br>
              <a:rPr lang="en-US" altLang="el-GR" b="1" i="1" u="sng"/>
            </a:br>
            <a:r>
              <a:rPr lang="el-GR" altLang="el-GR" sz="2400" b="1" i="1"/>
              <a:t>ΒΡΑΔΕΙΑΣ ΑΠΟΔΕΣΜΕΥΣΗΣ</a:t>
            </a:r>
          </a:p>
        </p:txBody>
      </p:sp>
      <p:sp>
        <p:nvSpPr>
          <p:cNvPr id="116739" name="Rectangle 3">
            <a:extLst>
              <a:ext uri="{FF2B5EF4-FFF2-40B4-BE49-F238E27FC236}">
                <a16:creationId xmlns:a16="http://schemas.microsoft.com/office/drawing/2014/main" id="{426CEE01-139F-4768-B6D1-4AAAB1838E1E}"/>
              </a:ext>
            </a:extLst>
          </p:cNvPr>
          <p:cNvSpPr>
            <a:spLocks noGrp="1" noChangeArrowheads="1"/>
          </p:cNvSpPr>
          <p:nvPr>
            <p:ph type="body" idx="1"/>
          </p:nvPr>
        </p:nvSpPr>
        <p:spPr>
          <a:xfrm>
            <a:off x="539750" y="1341438"/>
            <a:ext cx="8893175" cy="5516562"/>
          </a:xfrm>
        </p:spPr>
        <p:txBody>
          <a:bodyPr/>
          <a:lstStyle/>
          <a:p>
            <a:pPr eaLnBrk="1" hangingPunct="1">
              <a:lnSpc>
                <a:spcPct val="80000"/>
              </a:lnSpc>
              <a:buFont typeface="Wingdings" panose="05000000000000000000" pitchFamily="2" charset="2"/>
              <a:buNone/>
              <a:defRPr/>
            </a:pPr>
            <a:r>
              <a:rPr lang="el-GR" altLang="el-GR" sz="1800" b="1">
                <a:solidFill>
                  <a:srgbClr val="FFB953"/>
                </a:solidFill>
              </a:rPr>
              <a:t>ΔΡΑΣΗ</a:t>
            </a:r>
            <a:r>
              <a:rPr lang="el-GR" altLang="el-GR" sz="1800" b="1"/>
              <a:t> (</a:t>
            </a:r>
            <a:r>
              <a:rPr lang="el-GR" altLang="el-GR" sz="1800"/>
              <a:t> Αναστολή φωσφοδιεστεράσης (</a:t>
            </a:r>
            <a:r>
              <a:rPr lang="en-US" altLang="el-GR" sz="1800"/>
              <a:t>PDE</a:t>
            </a:r>
            <a:r>
              <a:rPr lang="el-GR" altLang="el-GR" sz="1800"/>
              <a:t>), </a:t>
            </a:r>
            <a:r>
              <a:rPr lang="en-US" altLang="el-GR" sz="1800"/>
              <a:t>cAMP</a:t>
            </a:r>
            <a:r>
              <a:rPr lang="el-GR" altLang="el-GR" sz="1800"/>
              <a:t>)</a:t>
            </a:r>
          </a:p>
          <a:p>
            <a:pPr lvl="1" eaLnBrk="1" hangingPunct="1">
              <a:lnSpc>
                <a:spcPct val="80000"/>
              </a:lnSpc>
              <a:buClr>
                <a:schemeClr val="tx2"/>
              </a:buClr>
              <a:buFont typeface="Wingdings" pitchFamily="2" charset="2"/>
              <a:buChar char="ü"/>
              <a:defRPr/>
            </a:pPr>
            <a:r>
              <a:rPr lang="el-GR" altLang="el-GR" sz="1600"/>
              <a:t>Χάλαση λείων μυικών ινών των βρόγχων</a:t>
            </a:r>
          </a:p>
          <a:p>
            <a:pPr lvl="1" eaLnBrk="1" hangingPunct="1">
              <a:lnSpc>
                <a:spcPct val="80000"/>
              </a:lnSpc>
              <a:buClr>
                <a:schemeClr val="tx2"/>
              </a:buClr>
              <a:buFont typeface="Wingdings" pitchFamily="2" charset="2"/>
              <a:buChar char="ü"/>
              <a:defRPr/>
            </a:pPr>
            <a:r>
              <a:rPr lang="el-GR" altLang="el-GR" sz="1600"/>
              <a:t>Αύξηση βλεννοκροσσωτής  κάθαρσης</a:t>
            </a:r>
          </a:p>
          <a:p>
            <a:pPr lvl="1" eaLnBrk="1" hangingPunct="1">
              <a:lnSpc>
                <a:spcPct val="80000"/>
              </a:lnSpc>
              <a:buClr>
                <a:schemeClr val="tx2"/>
              </a:buClr>
              <a:buFont typeface="Wingdings" pitchFamily="2" charset="2"/>
              <a:buChar char="ü"/>
              <a:defRPr/>
            </a:pPr>
            <a:r>
              <a:rPr lang="el-GR" altLang="el-GR" sz="1600"/>
              <a:t>Αναστολή απελευθέρωσης μεσολαβητων</a:t>
            </a:r>
          </a:p>
          <a:p>
            <a:pPr lvl="1" eaLnBrk="1" hangingPunct="1">
              <a:lnSpc>
                <a:spcPct val="80000"/>
              </a:lnSpc>
              <a:buClr>
                <a:schemeClr val="tx2"/>
              </a:buClr>
              <a:buFont typeface="Wingdings" pitchFamily="2" charset="2"/>
              <a:buChar char="ü"/>
              <a:defRPr/>
            </a:pPr>
            <a:r>
              <a:rPr lang="el-GR" altLang="el-GR" sz="1600"/>
              <a:t>Μείωση οιδήματος από αύξηση διαβατότητας</a:t>
            </a:r>
          </a:p>
          <a:p>
            <a:pPr lvl="1" eaLnBrk="1" hangingPunct="1">
              <a:lnSpc>
                <a:spcPct val="80000"/>
              </a:lnSpc>
              <a:buClr>
                <a:schemeClr val="tx2"/>
              </a:buClr>
              <a:buFont typeface="Wingdings" pitchFamily="2" charset="2"/>
              <a:buChar char="ü"/>
              <a:defRPr/>
            </a:pPr>
            <a:r>
              <a:rPr lang="el-GR" altLang="el-GR" sz="1600"/>
              <a:t>Ελάττωση Πνευμονικής υπέρτασης και αύξηση κλάσματος εξώθησης δεξιάς κοιλίας</a:t>
            </a:r>
          </a:p>
          <a:p>
            <a:pPr lvl="1" eaLnBrk="1" hangingPunct="1">
              <a:lnSpc>
                <a:spcPct val="80000"/>
              </a:lnSpc>
              <a:buClr>
                <a:schemeClr val="tx2"/>
              </a:buClr>
              <a:buFont typeface="Wingdings" pitchFamily="2" charset="2"/>
              <a:buChar char="ü"/>
              <a:defRPr/>
            </a:pPr>
            <a:r>
              <a:rPr lang="el-GR" altLang="el-GR" sz="1600"/>
              <a:t>Αύξηση συσταλτικότητας διαφράγματος</a:t>
            </a:r>
          </a:p>
          <a:p>
            <a:pPr lvl="1" eaLnBrk="1" hangingPunct="1">
              <a:lnSpc>
                <a:spcPct val="80000"/>
              </a:lnSpc>
              <a:buClr>
                <a:schemeClr val="tx2"/>
              </a:buClr>
              <a:buFont typeface="Wingdings" pitchFamily="2" charset="2"/>
              <a:buChar char="ü"/>
              <a:defRPr/>
            </a:pPr>
            <a:r>
              <a:rPr lang="el-GR" altLang="el-GR" sz="1600"/>
              <a:t>Κεντρική διέγερση αερισμού</a:t>
            </a:r>
            <a:endParaRPr lang="el-GR" altLang="el-GR" sz="1600" b="1"/>
          </a:p>
          <a:p>
            <a:pPr eaLnBrk="1" hangingPunct="1">
              <a:lnSpc>
                <a:spcPct val="80000"/>
              </a:lnSpc>
              <a:buFont typeface="Wingdings" panose="05000000000000000000" pitchFamily="2" charset="2"/>
              <a:buNone/>
              <a:defRPr/>
            </a:pPr>
            <a:endParaRPr lang="el-GR" altLang="el-GR" sz="1800" b="1"/>
          </a:p>
          <a:p>
            <a:pPr eaLnBrk="1" hangingPunct="1">
              <a:lnSpc>
                <a:spcPct val="80000"/>
              </a:lnSpc>
              <a:buFont typeface="Wingdings" panose="05000000000000000000" pitchFamily="2" charset="2"/>
              <a:buNone/>
              <a:defRPr/>
            </a:pPr>
            <a:r>
              <a:rPr lang="el-GR" altLang="el-GR" sz="1800" b="1">
                <a:solidFill>
                  <a:srgbClr val="FFB953"/>
                </a:solidFill>
              </a:rPr>
              <a:t>ΘΕΡΑΠΕΥΤΙΚΗ ΑΞΙΑ:</a:t>
            </a:r>
            <a:r>
              <a:rPr lang="el-GR" altLang="el-GR" sz="1800" b="1"/>
              <a:t> </a:t>
            </a:r>
            <a:r>
              <a:rPr lang="el-GR" altLang="el-GR" sz="1800"/>
              <a:t>Μακροχρόνια χορήγηση </a:t>
            </a:r>
            <a:r>
              <a:rPr lang="el-GR" altLang="el-GR" sz="1800">
                <a:sym typeface="Symbol" pitchFamily="18" charset="2"/>
              </a:rPr>
              <a:t></a:t>
            </a:r>
            <a:endParaRPr lang="el-GR" altLang="el-GR" sz="1800"/>
          </a:p>
          <a:p>
            <a:pPr lvl="1" eaLnBrk="1" hangingPunct="1">
              <a:lnSpc>
                <a:spcPct val="80000"/>
              </a:lnSpc>
              <a:buFontTx/>
              <a:buNone/>
              <a:defRPr/>
            </a:pPr>
            <a:r>
              <a:rPr lang="el-GR" altLang="el-GR" sz="1600"/>
              <a:t>Ικανοποιητικό έλεγχο συμπτωμάτων  (ιδίως νυκτερινών )</a:t>
            </a:r>
          </a:p>
          <a:p>
            <a:pPr lvl="1" eaLnBrk="1" hangingPunct="1">
              <a:lnSpc>
                <a:spcPct val="80000"/>
              </a:lnSpc>
              <a:buFontTx/>
              <a:buNone/>
              <a:defRPr/>
            </a:pPr>
            <a:r>
              <a:rPr lang="el-GR" altLang="el-GR" sz="1600"/>
              <a:t>Βελτίωση αναπνευστικής λειτουργίας</a:t>
            </a:r>
            <a:r>
              <a:rPr lang="en-US" altLang="el-GR" sz="1600"/>
              <a:t>, </a:t>
            </a:r>
          </a:p>
          <a:p>
            <a:pPr lvl="1" eaLnBrk="1" hangingPunct="1">
              <a:lnSpc>
                <a:spcPct val="80000"/>
              </a:lnSpc>
              <a:buFontTx/>
              <a:buNone/>
              <a:defRPr/>
            </a:pPr>
            <a:r>
              <a:rPr lang="el-GR" altLang="el-GR" sz="1600">
                <a:effectLst/>
              </a:rPr>
              <a:t>Λιγότερο δραστική έναντι β2 διεγερτών</a:t>
            </a:r>
          </a:p>
          <a:p>
            <a:pPr eaLnBrk="1" hangingPunct="1">
              <a:lnSpc>
                <a:spcPct val="80000"/>
              </a:lnSpc>
              <a:buFont typeface="Wingdings" panose="05000000000000000000" pitchFamily="2" charset="2"/>
              <a:buNone/>
              <a:defRPr/>
            </a:pPr>
            <a:endParaRPr lang="el-GR" altLang="el-GR" sz="1800" b="1"/>
          </a:p>
          <a:p>
            <a:pPr eaLnBrk="1" hangingPunct="1">
              <a:lnSpc>
                <a:spcPct val="80000"/>
              </a:lnSpc>
              <a:buFont typeface="Wingdings" panose="05000000000000000000" pitchFamily="2" charset="2"/>
              <a:buNone/>
              <a:defRPr/>
            </a:pPr>
            <a:r>
              <a:rPr lang="el-GR" altLang="el-GR" sz="1800" b="1">
                <a:solidFill>
                  <a:srgbClr val="FFB953"/>
                </a:solidFill>
              </a:rPr>
              <a:t>ΑΝΕΠΙΘΥΜΗΤΕΣ ΕΝΕΡΓΕΙΕΣ:</a:t>
            </a:r>
            <a:endParaRPr lang="el-GR" altLang="el-GR" sz="1800">
              <a:solidFill>
                <a:srgbClr val="FFB953"/>
              </a:solidFill>
            </a:endParaRPr>
          </a:p>
          <a:p>
            <a:pPr eaLnBrk="1" hangingPunct="1">
              <a:lnSpc>
                <a:spcPct val="80000"/>
              </a:lnSpc>
              <a:buFont typeface="Wingdings" panose="05000000000000000000" pitchFamily="2" charset="2"/>
              <a:buNone/>
              <a:defRPr/>
            </a:pPr>
            <a:r>
              <a:rPr lang="el-GR" altLang="el-GR" sz="1800"/>
              <a:t>	ΓΕΣ: Ναυτία – έμετος</a:t>
            </a:r>
          </a:p>
          <a:p>
            <a:pPr eaLnBrk="1" hangingPunct="1">
              <a:lnSpc>
                <a:spcPct val="80000"/>
              </a:lnSpc>
              <a:buFont typeface="Wingdings" panose="05000000000000000000" pitchFamily="2" charset="2"/>
              <a:buNone/>
              <a:defRPr/>
            </a:pPr>
            <a:r>
              <a:rPr lang="el-GR" altLang="el-GR" sz="1800"/>
              <a:t>	ΚΑΡΔΙΟΑΝ/ΚΟ:  Ταχυκαρδία  - Αρρυθμίες</a:t>
            </a:r>
          </a:p>
          <a:p>
            <a:pPr eaLnBrk="1" hangingPunct="1">
              <a:lnSpc>
                <a:spcPct val="80000"/>
              </a:lnSpc>
              <a:buFont typeface="Wingdings" panose="05000000000000000000" pitchFamily="2" charset="2"/>
              <a:buNone/>
              <a:defRPr/>
            </a:pPr>
            <a:r>
              <a:rPr lang="el-GR" altLang="el-GR" sz="1800"/>
              <a:t>			    Διέγερση Αναπνευστικού κέντρου</a:t>
            </a:r>
          </a:p>
          <a:p>
            <a:pPr eaLnBrk="1" hangingPunct="1">
              <a:lnSpc>
                <a:spcPct val="80000"/>
              </a:lnSpc>
              <a:buFont typeface="Wingdings" panose="05000000000000000000" pitchFamily="2" charset="2"/>
              <a:buNone/>
              <a:defRPr/>
            </a:pPr>
            <a:r>
              <a:rPr lang="el-GR" altLang="el-GR" sz="1800"/>
              <a:t>	ΔΗΛΗΤΗΡΙΑΣΗ: Σπασμοί  - Θάνατος</a:t>
            </a:r>
          </a:p>
          <a:p>
            <a:pPr eaLnBrk="1" hangingPunct="1">
              <a:lnSpc>
                <a:spcPct val="80000"/>
              </a:lnSpc>
              <a:buClr>
                <a:schemeClr val="tx2"/>
              </a:buClr>
              <a:buSzPct val="120000"/>
              <a:buFont typeface="Wingdings" panose="05000000000000000000" pitchFamily="2" charset="2"/>
              <a:buNone/>
              <a:defRPr/>
            </a:pPr>
            <a:r>
              <a:rPr lang="el-GR" altLang="el-GR" sz="1800"/>
              <a:t> </a:t>
            </a:r>
          </a:p>
          <a:p>
            <a:pPr eaLnBrk="1" hangingPunct="1">
              <a:lnSpc>
                <a:spcPct val="80000"/>
              </a:lnSpc>
              <a:buClr>
                <a:schemeClr val="tx2"/>
              </a:buClr>
              <a:buSzPct val="120000"/>
              <a:buFont typeface="Wingdings" panose="05000000000000000000" pitchFamily="2" charset="2"/>
              <a:buChar char="Ø"/>
              <a:defRPr/>
            </a:pPr>
            <a:r>
              <a:rPr lang="en-US" altLang="el-GR" sz="1800"/>
              <a:t>(</a:t>
            </a:r>
            <a:r>
              <a:rPr lang="el-GR" altLang="el-GR" sz="1800"/>
              <a:t>συνιστάται συστηματική παρακολούθηση </a:t>
            </a:r>
            <a:r>
              <a:rPr lang="el-GR" altLang="el-GR" sz="1800" b="1"/>
              <a:t>επιπέδων αίματος</a:t>
            </a:r>
            <a:r>
              <a:rPr lang="el-GR" altLang="el-GR" sz="1800"/>
              <a:t>: </a:t>
            </a:r>
            <a:r>
              <a:rPr lang="el-GR" altLang="el-GR" sz="1800" b="1">
                <a:solidFill>
                  <a:schemeClr val="tx2"/>
                </a:solidFill>
              </a:rPr>
              <a:t>5-15μ</a:t>
            </a:r>
            <a:r>
              <a:rPr lang="en-US" altLang="el-GR" sz="1800" b="1">
                <a:solidFill>
                  <a:schemeClr val="tx2"/>
                </a:solidFill>
              </a:rPr>
              <a:t>g/ml</a:t>
            </a:r>
            <a:r>
              <a:rPr lang="el-GR" altLang="el-GR" sz="1800"/>
              <a:t>)</a:t>
            </a:r>
          </a:p>
        </p:txBody>
      </p:sp>
      <p:pic>
        <p:nvPicPr>
          <p:cNvPr id="2" name="Recorded Sound">
            <a:hlinkClick r:id="" action="ppaction://media"/>
            <a:extLst>
              <a:ext uri="{FF2B5EF4-FFF2-40B4-BE49-F238E27FC236}">
                <a16:creationId xmlns:a16="http://schemas.microsoft.com/office/drawing/2014/main" id="{EA9319E4-1D1D-45EC-AE3B-EB90A03195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0392" y="39330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27A63080-6463-40B6-84B4-789CD2B66553}"/>
              </a:ext>
            </a:extLst>
          </p:cNvPr>
          <p:cNvSpPr>
            <a:spLocks noGrp="1" noChangeArrowheads="1"/>
          </p:cNvSpPr>
          <p:nvPr>
            <p:ph type="title"/>
          </p:nvPr>
        </p:nvSpPr>
        <p:spPr>
          <a:xfrm>
            <a:off x="468313" y="260350"/>
            <a:ext cx="8229600" cy="417513"/>
          </a:xfrm>
        </p:spPr>
        <p:txBody>
          <a:bodyPr/>
          <a:lstStyle/>
          <a:p>
            <a:pPr eaLnBrk="1" hangingPunct="1">
              <a:defRPr/>
            </a:pPr>
            <a:r>
              <a:rPr lang="el-GR" altLang="el-GR" sz="3200" b="1" i="1"/>
              <a:t>ΕΙΣΠΝΕΟΜΕΝΑ ΚΟΡΤΙΚΟΕΙΔΗ</a:t>
            </a:r>
          </a:p>
        </p:txBody>
      </p:sp>
      <p:sp>
        <p:nvSpPr>
          <p:cNvPr id="109571" name="Rectangle 3">
            <a:extLst>
              <a:ext uri="{FF2B5EF4-FFF2-40B4-BE49-F238E27FC236}">
                <a16:creationId xmlns:a16="http://schemas.microsoft.com/office/drawing/2014/main" id="{0ABC83CC-46C7-4A45-A1FF-4581F5C3E2AB}"/>
              </a:ext>
            </a:extLst>
          </p:cNvPr>
          <p:cNvSpPr>
            <a:spLocks noGrp="1" noChangeArrowheads="1"/>
          </p:cNvSpPr>
          <p:nvPr>
            <p:ph type="body" sz="half" idx="1"/>
          </p:nvPr>
        </p:nvSpPr>
        <p:spPr>
          <a:xfrm>
            <a:off x="0" y="1052513"/>
            <a:ext cx="4211638" cy="5187950"/>
          </a:xfrm>
        </p:spPr>
        <p:txBody>
          <a:bodyPr/>
          <a:lstStyle/>
          <a:p>
            <a:pPr algn="ctr" eaLnBrk="1" hangingPunct="1">
              <a:buFont typeface="Wingdings" panose="05000000000000000000" pitchFamily="2" charset="2"/>
              <a:buNone/>
              <a:defRPr/>
            </a:pPr>
            <a:r>
              <a:rPr lang="el-GR" altLang="el-GR" sz="2000" b="1" u="sng" dirty="0">
                <a:solidFill>
                  <a:srgbClr val="FFB953"/>
                </a:solidFill>
              </a:rPr>
              <a:t>ΔΡΑΣΗ</a:t>
            </a:r>
          </a:p>
          <a:p>
            <a:pPr eaLnBrk="1" hangingPunct="1">
              <a:buClr>
                <a:schemeClr val="tx2"/>
              </a:buClr>
              <a:buFont typeface="Wingdings" panose="05000000000000000000" pitchFamily="2" charset="2"/>
              <a:buChar char="ü"/>
              <a:defRPr/>
            </a:pPr>
            <a:endParaRPr lang="el-GR" altLang="el-GR" sz="1800" dirty="0">
              <a:solidFill>
                <a:srgbClr val="FFB953"/>
              </a:solidFill>
            </a:endParaRPr>
          </a:p>
          <a:p>
            <a:pPr eaLnBrk="1" hangingPunct="1">
              <a:buClr>
                <a:schemeClr val="tx2"/>
              </a:buClr>
              <a:buFont typeface="Wingdings" panose="05000000000000000000" pitchFamily="2" charset="2"/>
              <a:buChar char="ü"/>
              <a:defRPr/>
            </a:pPr>
            <a:r>
              <a:rPr lang="el-GR" altLang="el-GR" sz="1800" dirty="0"/>
              <a:t>Ελαττώνουν τα συμπτώματα</a:t>
            </a:r>
          </a:p>
          <a:p>
            <a:pPr eaLnBrk="1" hangingPunct="1">
              <a:buClr>
                <a:schemeClr val="tx2"/>
              </a:buClr>
              <a:buFont typeface="Wingdings" panose="05000000000000000000" pitchFamily="2" charset="2"/>
              <a:buChar char="ü"/>
              <a:defRPr/>
            </a:pPr>
            <a:r>
              <a:rPr lang="el-GR" altLang="el-GR" sz="1800" dirty="0"/>
              <a:t>Βελτιώνουν την ποιότητα ζωής</a:t>
            </a:r>
          </a:p>
          <a:p>
            <a:pPr eaLnBrk="1" hangingPunct="1">
              <a:buClr>
                <a:schemeClr val="tx2"/>
              </a:buClr>
              <a:buFont typeface="Wingdings" panose="05000000000000000000" pitchFamily="2" charset="2"/>
              <a:buChar char="ü"/>
              <a:defRPr/>
            </a:pPr>
            <a:r>
              <a:rPr lang="el-GR" altLang="el-GR" sz="1800" dirty="0"/>
              <a:t>Βελτιώνουν την πνευμονική λειτουργία</a:t>
            </a:r>
          </a:p>
          <a:p>
            <a:pPr eaLnBrk="1" hangingPunct="1">
              <a:buClr>
                <a:schemeClr val="tx2"/>
              </a:buClr>
              <a:buFont typeface="Wingdings" panose="05000000000000000000" pitchFamily="2" charset="2"/>
              <a:buChar char="ü"/>
              <a:defRPr/>
            </a:pPr>
            <a:r>
              <a:rPr lang="el-GR" altLang="el-GR" sz="1800" dirty="0"/>
              <a:t>Μειώνουν την </a:t>
            </a:r>
            <a:r>
              <a:rPr lang="el-GR" altLang="el-GR" sz="1800" dirty="0" err="1"/>
              <a:t>υπεραντιδραστικότητα</a:t>
            </a:r>
            <a:r>
              <a:rPr lang="el-GR" altLang="el-GR" sz="1800" dirty="0"/>
              <a:t> των αεραγωγών</a:t>
            </a:r>
          </a:p>
          <a:p>
            <a:pPr eaLnBrk="1" hangingPunct="1">
              <a:buClr>
                <a:schemeClr val="tx2"/>
              </a:buClr>
              <a:buFont typeface="Wingdings" panose="05000000000000000000" pitchFamily="2" charset="2"/>
              <a:buChar char="ü"/>
              <a:defRPr/>
            </a:pPr>
            <a:r>
              <a:rPr lang="el-GR" altLang="el-GR" sz="1800" dirty="0"/>
              <a:t>Ελέγχουν την φλεγμονή των αεραγωγών</a:t>
            </a:r>
          </a:p>
          <a:p>
            <a:pPr eaLnBrk="1" hangingPunct="1">
              <a:buClr>
                <a:schemeClr val="tx2"/>
              </a:buClr>
              <a:buFont typeface="Wingdings" panose="05000000000000000000" pitchFamily="2" charset="2"/>
              <a:buChar char="ü"/>
              <a:defRPr/>
            </a:pPr>
            <a:r>
              <a:rPr lang="el-GR" altLang="el-GR" sz="1800" dirty="0"/>
              <a:t>Μειώνουν την σοβαρότητα και συχνότητα των εξάρσεων</a:t>
            </a:r>
          </a:p>
          <a:p>
            <a:pPr eaLnBrk="1" hangingPunct="1">
              <a:buClr>
                <a:schemeClr val="tx2"/>
              </a:buClr>
              <a:buFont typeface="Wingdings" panose="05000000000000000000" pitchFamily="2" charset="2"/>
              <a:buChar char="ü"/>
              <a:defRPr/>
            </a:pPr>
            <a:r>
              <a:rPr lang="el-GR" altLang="el-GR" sz="1800" dirty="0"/>
              <a:t>Μειώνουν την θνητότητα </a:t>
            </a:r>
          </a:p>
        </p:txBody>
      </p:sp>
      <p:sp>
        <p:nvSpPr>
          <p:cNvPr id="109572" name="Rectangle 4">
            <a:extLst>
              <a:ext uri="{FF2B5EF4-FFF2-40B4-BE49-F238E27FC236}">
                <a16:creationId xmlns:a16="http://schemas.microsoft.com/office/drawing/2014/main" id="{26AECACE-187A-44F1-8258-41767E24B303}"/>
              </a:ext>
            </a:extLst>
          </p:cNvPr>
          <p:cNvSpPr>
            <a:spLocks noGrp="1" noChangeArrowheads="1"/>
          </p:cNvSpPr>
          <p:nvPr>
            <p:ph type="body" sz="half" idx="2"/>
          </p:nvPr>
        </p:nvSpPr>
        <p:spPr>
          <a:xfrm>
            <a:off x="4356100" y="981075"/>
            <a:ext cx="5111750" cy="5187950"/>
          </a:xfrm>
        </p:spPr>
        <p:txBody>
          <a:bodyPr/>
          <a:lstStyle/>
          <a:p>
            <a:pPr algn="ctr" eaLnBrk="1" hangingPunct="1">
              <a:buFont typeface="Wingdings" panose="05000000000000000000" pitchFamily="2" charset="2"/>
              <a:buNone/>
              <a:defRPr/>
            </a:pPr>
            <a:r>
              <a:rPr lang="el-GR" altLang="el-GR" sz="2000" b="1" u="sng" dirty="0">
                <a:solidFill>
                  <a:srgbClr val="FFB953"/>
                </a:solidFill>
                <a:effectLst/>
              </a:rPr>
              <a:t>ΑΝΕΠΙΘΥΜΗΤΕΣ ΕΝΕΡΓΕΙΕΣ</a:t>
            </a:r>
          </a:p>
          <a:p>
            <a:pPr eaLnBrk="1" hangingPunct="1">
              <a:buFont typeface="Wingdings" panose="05000000000000000000" pitchFamily="2" charset="2"/>
              <a:buNone/>
              <a:defRPr/>
            </a:pPr>
            <a:r>
              <a:rPr lang="el-GR" altLang="el-GR" sz="2000" b="1" i="1" dirty="0">
                <a:solidFill>
                  <a:srgbClr val="00FF00"/>
                </a:solidFill>
              </a:rPr>
              <a:t>Τοπικές:</a:t>
            </a:r>
            <a:r>
              <a:rPr lang="el-GR" altLang="el-GR" sz="2000" u="sng" dirty="0">
                <a:solidFill>
                  <a:srgbClr val="00FF00"/>
                </a:solidFill>
              </a:rPr>
              <a:t> </a:t>
            </a:r>
            <a:endParaRPr lang="el-GR" altLang="el-GR" sz="2000" dirty="0">
              <a:solidFill>
                <a:srgbClr val="00FF00"/>
              </a:solidFill>
              <a:effectLst/>
            </a:endParaRPr>
          </a:p>
          <a:p>
            <a:pPr eaLnBrk="1" hangingPunct="1">
              <a:buClr>
                <a:schemeClr val="tx2"/>
              </a:buClr>
              <a:buFont typeface="Wingdings" panose="05000000000000000000" pitchFamily="2" charset="2"/>
              <a:buChar char="ü"/>
              <a:defRPr/>
            </a:pPr>
            <a:r>
              <a:rPr lang="el-GR" altLang="el-GR" sz="1800" dirty="0" err="1">
                <a:effectLst/>
              </a:rPr>
              <a:t>Καντιτίαση</a:t>
            </a:r>
            <a:endParaRPr lang="el-GR" altLang="el-GR" sz="1800" dirty="0">
              <a:effectLst/>
            </a:endParaRPr>
          </a:p>
          <a:p>
            <a:pPr eaLnBrk="1" hangingPunct="1">
              <a:buClr>
                <a:schemeClr val="tx2"/>
              </a:buClr>
              <a:buFont typeface="Wingdings" panose="05000000000000000000" pitchFamily="2" charset="2"/>
              <a:buChar char="ü"/>
              <a:defRPr/>
            </a:pPr>
            <a:r>
              <a:rPr lang="el-GR" altLang="el-GR" sz="1800" dirty="0">
                <a:effectLst/>
              </a:rPr>
              <a:t>Δυσφωνία </a:t>
            </a:r>
          </a:p>
          <a:p>
            <a:pPr eaLnBrk="1" hangingPunct="1">
              <a:buClr>
                <a:schemeClr val="tx2"/>
              </a:buClr>
              <a:buFont typeface="Wingdings" panose="05000000000000000000" pitchFamily="2" charset="2"/>
              <a:buChar char="ü"/>
              <a:defRPr/>
            </a:pPr>
            <a:r>
              <a:rPr lang="el-GR" altLang="el-GR" sz="1800" dirty="0">
                <a:effectLst/>
              </a:rPr>
              <a:t>Βήχας</a:t>
            </a:r>
          </a:p>
          <a:p>
            <a:pPr eaLnBrk="1" hangingPunct="1">
              <a:buFont typeface="Wingdings" panose="05000000000000000000" pitchFamily="2" charset="2"/>
              <a:buNone/>
              <a:defRPr/>
            </a:pPr>
            <a:r>
              <a:rPr lang="el-GR" altLang="el-GR" sz="2000" b="1" i="1" dirty="0">
                <a:solidFill>
                  <a:srgbClr val="00FF00"/>
                </a:solidFill>
                <a:effectLst/>
              </a:rPr>
              <a:t>Συστηματικές:</a:t>
            </a:r>
          </a:p>
          <a:p>
            <a:pPr eaLnBrk="1" hangingPunct="1">
              <a:buFont typeface="Wingdings" panose="05000000000000000000" pitchFamily="2" charset="2"/>
              <a:buNone/>
              <a:defRPr/>
            </a:pPr>
            <a:endParaRPr lang="el-GR" altLang="el-GR" sz="1600" dirty="0">
              <a:effectLst/>
            </a:endParaRPr>
          </a:p>
          <a:p>
            <a:pPr eaLnBrk="1" hangingPunct="1">
              <a:buClr>
                <a:schemeClr val="tx2"/>
              </a:buClr>
              <a:buFont typeface="Wingdings" panose="05000000000000000000" pitchFamily="2" charset="2"/>
              <a:buChar char="ü"/>
              <a:defRPr/>
            </a:pPr>
            <a:r>
              <a:rPr lang="el-GR" altLang="el-GR" sz="1800" dirty="0">
                <a:effectLst/>
              </a:rPr>
              <a:t>Μώλωπες </a:t>
            </a:r>
          </a:p>
          <a:p>
            <a:pPr eaLnBrk="1" hangingPunct="1">
              <a:buClr>
                <a:schemeClr val="tx2"/>
              </a:buClr>
              <a:buFont typeface="Wingdings" panose="05000000000000000000" pitchFamily="2" charset="2"/>
              <a:buChar char="ü"/>
              <a:defRPr/>
            </a:pPr>
            <a:r>
              <a:rPr lang="el-GR" altLang="el-GR" sz="1800" dirty="0">
                <a:effectLst/>
              </a:rPr>
              <a:t>Καταστολή Επινεφριδίων </a:t>
            </a:r>
          </a:p>
          <a:p>
            <a:pPr eaLnBrk="1" hangingPunct="1">
              <a:buClr>
                <a:schemeClr val="tx2"/>
              </a:buClr>
              <a:buFont typeface="Wingdings" panose="05000000000000000000" pitchFamily="2" charset="2"/>
              <a:buChar char="ü"/>
              <a:defRPr/>
            </a:pPr>
            <a:r>
              <a:rPr lang="el-GR" altLang="el-GR" sz="1800" dirty="0">
                <a:effectLst/>
              </a:rPr>
              <a:t>Μείωση οστικής πυκνότητας</a:t>
            </a:r>
          </a:p>
          <a:p>
            <a:pPr eaLnBrk="1" hangingPunct="1">
              <a:buClr>
                <a:schemeClr val="tx2"/>
              </a:buClr>
              <a:buFont typeface="Wingdings" panose="05000000000000000000" pitchFamily="2" charset="2"/>
              <a:buChar char="ü"/>
              <a:defRPr/>
            </a:pPr>
            <a:r>
              <a:rPr lang="el-GR" altLang="el-GR" sz="1800" dirty="0">
                <a:effectLst/>
              </a:rPr>
              <a:t>Δεν </a:t>
            </a:r>
            <a:r>
              <a:rPr lang="el-GR" altLang="el-GR" sz="1800" dirty="0" err="1">
                <a:effectLst/>
              </a:rPr>
              <a:t>υπαρχουν</a:t>
            </a:r>
            <a:r>
              <a:rPr lang="el-GR" altLang="el-GR" sz="1800" dirty="0">
                <a:effectLst/>
              </a:rPr>
              <a:t> ενδείξεις ότι αυξάνουν τον κίνδυνο λοιμώξεων</a:t>
            </a:r>
          </a:p>
          <a:p>
            <a:pPr eaLnBrk="1" hangingPunct="1">
              <a:buClr>
                <a:schemeClr val="tx2"/>
              </a:buClr>
              <a:buFont typeface="Wingdings" panose="05000000000000000000" pitchFamily="2" charset="2"/>
              <a:buChar char="ü"/>
              <a:defRPr/>
            </a:pPr>
            <a:r>
              <a:rPr lang="el-GR" altLang="el-GR" sz="1800" dirty="0">
                <a:effectLst/>
              </a:rPr>
              <a:t>Δεν αντενδείκνυνται σε Πνευμονική Φυματίωση</a:t>
            </a:r>
          </a:p>
        </p:txBody>
      </p:sp>
      <p:pic>
        <p:nvPicPr>
          <p:cNvPr id="2" name="Recorded Sound">
            <a:hlinkClick r:id="" action="ppaction://media"/>
            <a:extLst>
              <a:ext uri="{FF2B5EF4-FFF2-40B4-BE49-F238E27FC236}">
                <a16:creationId xmlns:a16="http://schemas.microsoft.com/office/drawing/2014/main" id="{6BF733DF-4B99-4093-94F5-161E1AADD2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884368" y="19888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ABE97681-3865-46AE-A950-C3FE92A3D640}"/>
              </a:ext>
            </a:extLst>
          </p:cNvPr>
          <p:cNvSpPr>
            <a:spLocks noGrp="1" noChangeArrowheads="1"/>
          </p:cNvSpPr>
          <p:nvPr>
            <p:ph type="title"/>
          </p:nvPr>
        </p:nvSpPr>
        <p:spPr/>
        <p:txBody>
          <a:bodyPr/>
          <a:lstStyle/>
          <a:p>
            <a:pPr eaLnBrk="1" hangingPunct="1">
              <a:defRPr/>
            </a:pPr>
            <a:r>
              <a:rPr lang="el-GR" altLang="el-GR" b="1">
                <a:solidFill>
                  <a:srgbClr val="FFFF00"/>
                </a:solidFill>
              </a:rPr>
              <a:t>ΕΙΔΙΚΗ ΑΝΟΣΟΘΕΡΑΠΕΙΑ</a:t>
            </a:r>
          </a:p>
        </p:txBody>
      </p:sp>
      <p:sp>
        <p:nvSpPr>
          <p:cNvPr id="120835" name="Rectangle 3">
            <a:extLst>
              <a:ext uri="{FF2B5EF4-FFF2-40B4-BE49-F238E27FC236}">
                <a16:creationId xmlns:a16="http://schemas.microsoft.com/office/drawing/2014/main" id="{C197FD1F-08E0-4FA0-BB66-57F8D9F1823B}"/>
              </a:ext>
            </a:extLst>
          </p:cNvPr>
          <p:cNvSpPr>
            <a:spLocks noGrp="1" noChangeArrowheads="1"/>
          </p:cNvSpPr>
          <p:nvPr>
            <p:ph type="body" idx="1"/>
          </p:nvPr>
        </p:nvSpPr>
        <p:spPr/>
        <p:txBody>
          <a:bodyPr/>
          <a:lstStyle/>
          <a:p>
            <a:pPr>
              <a:lnSpc>
                <a:spcPct val="90000"/>
              </a:lnSpc>
              <a:spcBef>
                <a:spcPct val="50000"/>
              </a:spcBef>
              <a:buClr>
                <a:srgbClr val="FFFF00"/>
              </a:buClr>
              <a:buSzPct val="65000"/>
              <a:buFont typeface="Wingdings" panose="05000000000000000000" pitchFamily="2" charset="2"/>
              <a:buChar char=""/>
              <a:defRPr/>
            </a:pPr>
            <a:r>
              <a:rPr lang="el-GR" altLang="el-GR" sz="2000" i="1">
                <a:solidFill>
                  <a:srgbClr val="FFFFFF"/>
                </a:solidFill>
                <a:effectLst/>
              </a:rPr>
              <a:t>Ιδιαίτερο όφελος οι ασθενείς με αλλεργική ρινίτιδα</a:t>
            </a:r>
          </a:p>
          <a:p>
            <a:pPr>
              <a:lnSpc>
                <a:spcPct val="90000"/>
              </a:lnSpc>
              <a:spcBef>
                <a:spcPct val="50000"/>
              </a:spcBef>
              <a:buClr>
                <a:srgbClr val="FFFF00"/>
              </a:buClr>
              <a:buSzPct val="65000"/>
              <a:buFont typeface="Wingdings" panose="05000000000000000000" pitchFamily="2" charset="2"/>
              <a:buChar char=""/>
              <a:defRPr/>
            </a:pPr>
            <a:endParaRPr lang="el-GR" altLang="el-GR" sz="2000" i="1">
              <a:solidFill>
                <a:srgbClr val="FFFFFF"/>
              </a:solidFill>
              <a:effectLst/>
            </a:endParaRPr>
          </a:p>
          <a:p>
            <a:pPr>
              <a:lnSpc>
                <a:spcPct val="90000"/>
              </a:lnSpc>
              <a:spcBef>
                <a:spcPct val="50000"/>
              </a:spcBef>
              <a:buClr>
                <a:srgbClr val="FFFF00"/>
              </a:buClr>
              <a:buSzPct val="65000"/>
              <a:buFont typeface="Wingdings" panose="05000000000000000000" pitchFamily="2" charset="2"/>
              <a:buChar char=""/>
              <a:defRPr/>
            </a:pPr>
            <a:r>
              <a:rPr lang="el-GR" altLang="el-GR" sz="2000" i="1">
                <a:solidFill>
                  <a:srgbClr val="FFFFFF"/>
                </a:solidFill>
                <a:effectLst/>
              </a:rPr>
              <a:t>Περιορισμένος ο ρόλος της στο άσθμα</a:t>
            </a:r>
          </a:p>
          <a:p>
            <a:pPr>
              <a:lnSpc>
                <a:spcPct val="90000"/>
              </a:lnSpc>
              <a:spcBef>
                <a:spcPct val="50000"/>
              </a:spcBef>
              <a:buClr>
                <a:srgbClr val="FFFF00"/>
              </a:buClr>
              <a:buSzPct val="65000"/>
              <a:buFont typeface="Wingdings" panose="05000000000000000000" pitchFamily="2" charset="2"/>
              <a:buChar char=""/>
              <a:defRPr/>
            </a:pPr>
            <a:endParaRPr lang="el-GR" altLang="el-GR" sz="2000" i="1">
              <a:solidFill>
                <a:srgbClr val="FFFFFF"/>
              </a:solidFill>
              <a:effectLst/>
            </a:endParaRPr>
          </a:p>
          <a:p>
            <a:pPr>
              <a:lnSpc>
                <a:spcPct val="90000"/>
              </a:lnSpc>
              <a:spcBef>
                <a:spcPct val="50000"/>
              </a:spcBef>
              <a:buClr>
                <a:srgbClr val="FFFF00"/>
              </a:buClr>
              <a:buSzPct val="65000"/>
              <a:buFont typeface="Wingdings" panose="05000000000000000000" pitchFamily="2" charset="2"/>
              <a:buChar char=""/>
              <a:defRPr/>
            </a:pPr>
            <a:r>
              <a:rPr lang="el-GR" altLang="el-GR" sz="2000" i="1">
                <a:solidFill>
                  <a:srgbClr val="FFFFFF"/>
                </a:solidFill>
                <a:effectLst/>
              </a:rPr>
              <a:t>Να εξετάζεται στην περίπτωση που παρά την αυστηρή αποφυγή του αλλεργιογόνου και την εξάντληση της φαρμακευτικής αγωγής το άσθμα παραμένει μη ελεγχόμενο</a:t>
            </a:r>
          </a:p>
          <a:p>
            <a:pPr>
              <a:lnSpc>
                <a:spcPct val="90000"/>
              </a:lnSpc>
              <a:spcBef>
                <a:spcPct val="50000"/>
              </a:spcBef>
              <a:buClr>
                <a:srgbClr val="FFFF00"/>
              </a:buClr>
              <a:buSzPct val="65000"/>
              <a:buFont typeface="Wingdings" panose="05000000000000000000" pitchFamily="2" charset="2"/>
              <a:buChar char=""/>
              <a:defRPr/>
            </a:pPr>
            <a:endParaRPr lang="el-GR" altLang="el-GR" sz="2000" i="1">
              <a:solidFill>
                <a:srgbClr val="FFFFFF"/>
              </a:solidFill>
              <a:effectLst/>
            </a:endParaRPr>
          </a:p>
          <a:p>
            <a:pPr>
              <a:lnSpc>
                <a:spcPct val="90000"/>
              </a:lnSpc>
              <a:spcBef>
                <a:spcPct val="50000"/>
              </a:spcBef>
              <a:buClr>
                <a:srgbClr val="FFFF00"/>
              </a:buClr>
              <a:buSzPct val="65000"/>
              <a:buFont typeface="Wingdings" panose="05000000000000000000" pitchFamily="2" charset="2"/>
              <a:buChar char=""/>
              <a:defRPr/>
            </a:pPr>
            <a:r>
              <a:rPr lang="el-GR" altLang="el-GR" sz="2000" i="1">
                <a:solidFill>
                  <a:srgbClr val="FFFFFF"/>
                </a:solidFill>
                <a:effectLst/>
              </a:rPr>
              <a:t>Μόνο από εξειδικευμένο γιατρό</a:t>
            </a:r>
          </a:p>
          <a:p>
            <a:pPr>
              <a:lnSpc>
                <a:spcPct val="90000"/>
              </a:lnSpc>
              <a:spcBef>
                <a:spcPct val="50000"/>
              </a:spcBef>
              <a:buClr>
                <a:srgbClr val="FFFF00"/>
              </a:buClr>
              <a:buSzPct val="65000"/>
              <a:buFont typeface="Wingdings" panose="05000000000000000000" pitchFamily="2" charset="2"/>
              <a:buNone/>
              <a:defRPr/>
            </a:pPr>
            <a:endParaRPr lang="en-US" altLang="el-GR" sz="2000" i="1">
              <a:solidFill>
                <a:srgbClr val="FFFFFF"/>
              </a:solidFill>
              <a:effectLst/>
            </a:endParaRPr>
          </a:p>
          <a:p>
            <a:pPr eaLnBrk="1" hangingPunct="1">
              <a:defRPr/>
            </a:pPr>
            <a:endParaRPr lang="el-GR" altLang="el-GR" sz="2000" i="1"/>
          </a:p>
        </p:txBody>
      </p:sp>
      <p:pic>
        <p:nvPicPr>
          <p:cNvPr id="2" name="Recorded Sound">
            <a:hlinkClick r:id="" action="ppaction://media"/>
            <a:extLst>
              <a:ext uri="{FF2B5EF4-FFF2-40B4-BE49-F238E27FC236}">
                <a16:creationId xmlns:a16="http://schemas.microsoft.com/office/drawing/2014/main" id="{A94B68B5-7ACC-4775-82E5-E2EB76FECD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40352" y="191683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E7742DBC-DFE1-427D-B434-43EBD4BB9E0F}"/>
              </a:ext>
            </a:extLst>
          </p:cNvPr>
          <p:cNvSpPr>
            <a:spLocks noGrp="1" noChangeArrowheads="1"/>
          </p:cNvSpPr>
          <p:nvPr>
            <p:ph type="title"/>
          </p:nvPr>
        </p:nvSpPr>
        <p:spPr>
          <a:xfrm>
            <a:off x="468313" y="0"/>
            <a:ext cx="8229600" cy="620713"/>
          </a:xfrm>
        </p:spPr>
        <p:txBody>
          <a:bodyPr/>
          <a:lstStyle/>
          <a:p>
            <a:pPr eaLnBrk="1" hangingPunct="1">
              <a:defRPr/>
            </a:pPr>
            <a:r>
              <a:rPr lang="el-GR" altLang="el-GR" sz="3600" b="1" i="1"/>
              <a:t>ΘΕΡΑΠΕΙΑ ΑΣΘΜΑΤΟΣ ΑΝΑ ΣΤΑΔΙΟ</a:t>
            </a:r>
            <a:endParaRPr lang="en-US" altLang="el-GR" sz="3600" b="1" i="1"/>
          </a:p>
        </p:txBody>
      </p:sp>
      <p:graphicFrame>
        <p:nvGraphicFramePr>
          <p:cNvPr id="53294" name="Group 46">
            <a:extLst>
              <a:ext uri="{FF2B5EF4-FFF2-40B4-BE49-F238E27FC236}">
                <a16:creationId xmlns:a16="http://schemas.microsoft.com/office/drawing/2014/main" id="{A762C650-D769-4204-85F4-EF1FC24F7516}"/>
              </a:ext>
            </a:extLst>
          </p:cNvPr>
          <p:cNvGraphicFramePr>
            <a:graphicFrameLocks noGrp="1"/>
          </p:cNvGraphicFramePr>
          <p:nvPr>
            <p:ph idx="1"/>
          </p:nvPr>
        </p:nvGraphicFramePr>
        <p:xfrm>
          <a:off x="0" y="750888"/>
          <a:ext cx="9144000" cy="6021388"/>
        </p:xfrm>
        <a:graphic>
          <a:graphicData uri="http://schemas.openxmlformats.org/drawingml/2006/table">
            <a:tbl>
              <a:tblPr/>
              <a:tblGrid>
                <a:gridCol w="2917825">
                  <a:extLst>
                    <a:ext uri="{9D8B030D-6E8A-4147-A177-3AD203B41FA5}">
                      <a16:colId xmlns:a16="http://schemas.microsoft.com/office/drawing/2014/main" val="20000"/>
                    </a:ext>
                  </a:extLst>
                </a:gridCol>
                <a:gridCol w="6226175">
                  <a:extLst>
                    <a:ext uri="{9D8B030D-6E8A-4147-A177-3AD203B41FA5}">
                      <a16:colId xmlns:a16="http://schemas.microsoft.com/office/drawing/2014/main" val="20001"/>
                    </a:ext>
                  </a:extLst>
                </a:gridCol>
              </a:tblGrid>
              <a:tr h="898525">
                <a:tc gridSpan="2">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chemeClr val="hlink"/>
                          </a:solidFill>
                          <a:effectLst/>
                          <a:latin typeface="Arial" charset="0"/>
                          <a:cs typeface="Arial" charset="0"/>
                        </a:rPr>
                        <a:t>Σε όλα τα στάδια μαζί με την ρυθμιστική αγωγή χορήγηση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rgbClr val="FF9900"/>
                          </a:solidFill>
                          <a:effectLst>
                            <a:outerShdw blurRad="38100" dist="38100" dir="2700000" algn="tl">
                              <a:srgbClr val="000000"/>
                            </a:outerShdw>
                          </a:effectLst>
                          <a:latin typeface="Arial" charset="0"/>
                          <a:cs typeface="Arial" charset="0"/>
                        </a:rPr>
                        <a:t>β</a:t>
                      </a:r>
                      <a:r>
                        <a:rPr kumimoji="0" lang="el-GR" altLang="el-GR" sz="2000" b="1" i="1" u="none" strike="noStrike" cap="none" normalizeH="0" baseline="-25000">
                          <a:ln>
                            <a:noFill/>
                          </a:ln>
                          <a:solidFill>
                            <a:srgbClr val="FF9900"/>
                          </a:solidFill>
                          <a:effectLst>
                            <a:outerShdw blurRad="38100" dist="38100" dir="2700000" algn="tl">
                              <a:srgbClr val="000000"/>
                            </a:outerShdw>
                          </a:effectLst>
                          <a:latin typeface="Arial" charset="0"/>
                          <a:cs typeface="Arial" charset="0"/>
                        </a:rPr>
                        <a:t>2</a:t>
                      </a:r>
                      <a:r>
                        <a:rPr kumimoji="0" lang="el-GR" altLang="el-GR" sz="2000" b="1" i="1" u="none" strike="noStrike" cap="none" normalizeH="0" baseline="0">
                          <a:ln>
                            <a:noFill/>
                          </a:ln>
                          <a:solidFill>
                            <a:srgbClr val="FF9900"/>
                          </a:solidFill>
                          <a:effectLst>
                            <a:outerShdw blurRad="38100" dist="38100" dir="2700000" algn="tl">
                              <a:srgbClr val="000000"/>
                            </a:outerShdw>
                          </a:effectLst>
                          <a:latin typeface="Arial" charset="0"/>
                          <a:cs typeface="Arial" charset="0"/>
                        </a:rPr>
                        <a:t> διεγερτών</a:t>
                      </a:r>
                      <a:r>
                        <a:rPr kumimoji="0" lang="el-GR" altLang="el-GR" sz="2000" b="1" i="1" u="none" strike="noStrike" cap="none" normalizeH="0" baseline="0">
                          <a:ln>
                            <a:noFill/>
                          </a:ln>
                          <a:solidFill>
                            <a:schemeClr val="hlink"/>
                          </a:solidFill>
                          <a:effectLst/>
                          <a:latin typeface="Arial" charset="0"/>
                          <a:cs typeface="Arial" charset="0"/>
                        </a:rPr>
                        <a:t>  κατ’ επίκληση έως </a:t>
                      </a:r>
                      <a:r>
                        <a:rPr kumimoji="0" lang="el-GR" altLang="el-GR" sz="2000" b="1" i="1" u="none" strike="noStrike" cap="none" normalizeH="0" baseline="0">
                          <a:ln>
                            <a:noFill/>
                          </a:ln>
                          <a:solidFill>
                            <a:schemeClr val="hlink"/>
                          </a:solidFill>
                          <a:effectLst>
                            <a:outerShdw blurRad="38100" dist="38100" dir="2700000" algn="tl">
                              <a:srgbClr val="000000"/>
                            </a:outerShdw>
                          </a:effectLst>
                          <a:latin typeface="Arial" charset="0"/>
                          <a:cs typeface="Arial" charset="0"/>
                        </a:rPr>
                        <a:t>3-4 φορές την ημέρα</a:t>
                      </a:r>
                      <a:endParaRPr kumimoji="0" lang="en-US" altLang="el-GR" sz="2000" b="1" i="1" u="none" strike="noStrike" cap="none" normalizeH="0" baseline="0">
                        <a:ln>
                          <a:noFill/>
                        </a:ln>
                        <a:solidFill>
                          <a:schemeClr val="hlink"/>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l-GR"/>
                    </a:p>
                  </a:txBody>
                  <a:tcPr/>
                </a:tc>
                <a:extLst>
                  <a:ext uri="{0D108BD9-81ED-4DB2-BD59-A6C34878D82A}">
                    <a16:rowId xmlns:a16="http://schemas.microsoft.com/office/drawing/2014/main" val="10000"/>
                  </a:ext>
                </a:extLst>
              </a:tr>
              <a:tr h="774700">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996633"/>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chemeClr val="bg1"/>
                          </a:solidFill>
                          <a:effectLst>
                            <a:outerShdw blurRad="38100" dist="38100" dir="2700000" algn="tl">
                              <a:srgbClr val="000000"/>
                            </a:outerShdw>
                          </a:effectLst>
                          <a:latin typeface="Arial" charset="0"/>
                          <a:cs typeface="Arial" charset="0"/>
                        </a:rPr>
                        <a:t>ΚΑΘΗΜΕΡΙΝΗ ΡΥΘΜΙΣΤΙΚΗ ΑΓΩΓΗ</a:t>
                      </a:r>
                      <a:endParaRPr kumimoji="0" lang="en-US" altLang="el-GR" sz="2000" b="1" i="1" u="none" strike="noStrike" cap="none" normalizeH="0" baseline="0">
                        <a:ln>
                          <a:noFill/>
                        </a:ln>
                        <a:solidFill>
                          <a:schemeClr val="bg1"/>
                        </a:solidFill>
                        <a:effectLst>
                          <a:outerShdw blurRad="38100" dist="38100" dir="2700000" algn="tl">
                            <a:srgbClr val="000000"/>
                          </a:outerShdw>
                        </a:effectLst>
                        <a:latin typeface="Arial" charset="0"/>
                        <a:cs typeface="Arial" charset="0"/>
                      </a:endParaRPr>
                    </a:p>
                  </a:txBody>
                  <a:tcP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rgbClr val="FF9900"/>
                    </a:solidFill>
                  </a:tcPr>
                </a:tc>
                <a:extLst>
                  <a:ext uri="{0D108BD9-81ED-4DB2-BD59-A6C34878D82A}">
                    <a16:rowId xmlns:a16="http://schemas.microsoft.com/office/drawing/2014/main" val="10001"/>
                  </a:ext>
                </a:extLst>
              </a:tr>
              <a:tr h="628650">
                <a:tc rowSpan="4">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rPr>
                        <a:t>Ελεγχόμενο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rPr>
                        <a:t>Μερικώς ελεγχόμενο</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rPr>
                        <a:t>Μη ελεγχόμενο</a:t>
                      </a:r>
                      <a:endParaRPr kumimoji="0" lang="en-US" altLang="el-GR" sz="2000" b="1" i="1" u="none" strike="noStrike" cap="none" normalizeH="0" baseline="0">
                        <a:ln>
                          <a:noFill/>
                        </a:ln>
                        <a:solidFill>
                          <a:srgbClr val="434365"/>
                        </a:solidFill>
                        <a:effectLst>
                          <a:outerShdw blurRad="38100" dist="38100" dir="2700000" algn="tl">
                            <a:srgbClr val="000000"/>
                          </a:outerShdw>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5715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FF9900"/>
                        </a:gs>
                        <a:gs pos="100000">
                          <a:schemeClr val="tx2"/>
                        </a:gs>
                      </a:gsLst>
                      <a:lin ang="5400000" scaled="1"/>
                    </a:gradFill>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altLang="el-GR" sz="2000" b="0" i="1" u="none" strike="noStrike" cap="none" normalizeH="0" baseline="0">
                          <a:ln>
                            <a:noFill/>
                          </a:ln>
                          <a:solidFill>
                            <a:schemeClr val="tx1"/>
                          </a:solidFill>
                          <a:effectLst/>
                          <a:latin typeface="Arial" charset="0"/>
                          <a:cs typeface="Arial" charset="0"/>
                        </a:rPr>
                        <a:t>O</a:t>
                      </a:r>
                      <a:r>
                        <a:rPr kumimoji="0" lang="el-GR" altLang="el-GR" sz="2000" b="0" i="1" u="none" strike="noStrike" cap="none" normalizeH="0" baseline="0">
                          <a:ln>
                            <a:noFill/>
                          </a:ln>
                          <a:solidFill>
                            <a:schemeClr val="tx1"/>
                          </a:solidFill>
                          <a:effectLst/>
                          <a:latin typeface="Arial" charset="0"/>
                          <a:cs typeface="Arial" charset="0"/>
                        </a:rPr>
                        <a:t>ΧΙ απαραίτητα</a:t>
                      </a:r>
                      <a:endParaRPr kumimoji="0" lang="en-US" altLang="el-GR" sz="2000" b="0" i="1" u="none" strike="noStrike" cap="none" normalizeH="0" baseline="0">
                        <a:ln>
                          <a:noFill/>
                        </a:ln>
                        <a:solidFill>
                          <a:schemeClr val="tx1"/>
                        </a:solidFill>
                        <a:effectLst/>
                        <a:latin typeface="Arial" charset="0"/>
                        <a:cs typeface="Arial" charset="0"/>
                      </a:endParaRPr>
                    </a:p>
                  </a:txBody>
                  <a:tcP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04863">
                <a:tc vMerge="1">
                  <a:txBody>
                    <a:bodyPr/>
                    <a:lstStyle/>
                    <a:p>
                      <a:endParaRPr lang="el-GR"/>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0" i="1" u="none" strike="noStrike" cap="none" normalizeH="0" baseline="0">
                          <a:ln>
                            <a:noFill/>
                          </a:ln>
                          <a:solidFill>
                            <a:schemeClr val="tx1"/>
                          </a:solidFill>
                          <a:effectLst/>
                          <a:latin typeface="Arial" charset="0"/>
                          <a:cs typeface="Arial" charset="0"/>
                        </a:rPr>
                        <a:t>Χαμηλής δόσης εισπνεόμενα κορτικοειδή</a:t>
                      </a:r>
                      <a:endParaRPr kumimoji="0" lang="en-US" altLang="el-GR" sz="2000" b="0" i="1" u="none" strike="noStrike" cap="none" normalizeH="0" baseline="0">
                        <a:ln>
                          <a:noFill/>
                        </a:ln>
                        <a:solidFill>
                          <a:schemeClr val="tx1"/>
                        </a:solidFill>
                        <a:effectLst/>
                        <a:latin typeface="Arial" charset="0"/>
                        <a:cs typeface="Arial" charset="0"/>
                      </a:endParaRPr>
                    </a:p>
                  </a:txBody>
                  <a:tcP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5813">
                <a:tc vMerge="1">
                  <a:txBody>
                    <a:bodyPr/>
                    <a:lstStyle/>
                    <a:p>
                      <a:endParaRPr lang="el-GR"/>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a:ln>
                            <a:noFill/>
                          </a:ln>
                          <a:solidFill>
                            <a:schemeClr val="tx1"/>
                          </a:solidFill>
                          <a:effectLst/>
                          <a:latin typeface="Arial" charset="0"/>
                          <a:cs typeface="Arial" charset="0"/>
                        </a:rPr>
                        <a:t>Εισπνεόμενα κορτικοειδή +  β</a:t>
                      </a:r>
                      <a:r>
                        <a:rPr kumimoji="0" lang="el-GR" altLang="el-GR" sz="2000" b="1" i="1" u="none" strike="noStrike" cap="none" normalizeH="0" baseline="-25000">
                          <a:ln>
                            <a:noFill/>
                          </a:ln>
                          <a:solidFill>
                            <a:schemeClr val="tx1"/>
                          </a:solidFill>
                          <a:effectLst/>
                          <a:latin typeface="Arial" charset="0"/>
                          <a:cs typeface="Arial" charset="0"/>
                        </a:rPr>
                        <a:t>2</a:t>
                      </a:r>
                      <a:r>
                        <a:rPr kumimoji="0" lang="el-GR" altLang="el-GR" sz="2000" b="1" i="1" u="none" strike="noStrike" cap="none" normalizeH="0" baseline="0">
                          <a:ln>
                            <a:noFill/>
                          </a:ln>
                          <a:solidFill>
                            <a:schemeClr val="tx1"/>
                          </a:solidFill>
                          <a:effectLst/>
                          <a:latin typeface="Arial" charset="0"/>
                          <a:cs typeface="Arial" charset="0"/>
                        </a:rPr>
                        <a:t> μακράς</a:t>
                      </a:r>
                      <a:r>
                        <a:rPr kumimoji="0" lang="en-US" altLang="el-GR" sz="2000" b="1" i="1" u="none" strike="noStrike" cap="none" normalizeH="0" baseline="0">
                          <a:ln>
                            <a:noFill/>
                          </a:ln>
                          <a:solidFill>
                            <a:schemeClr val="tx1"/>
                          </a:solidFill>
                          <a:effectLst/>
                          <a:latin typeface="Arial" charset="0"/>
                          <a:cs typeface="Arial" charset="0"/>
                        </a:rPr>
                        <a:t> </a:t>
                      </a:r>
                      <a:r>
                        <a:rPr kumimoji="0" lang="el-GR" altLang="el-GR" sz="2000" b="1" i="1" u="none" strike="noStrike" cap="none" normalizeH="0" baseline="0">
                          <a:ln>
                            <a:noFill/>
                          </a:ln>
                          <a:solidFill>
                            <a:schemeClr val="tx1"/>
                          </a:solidFill>
                          <a:effectLst/>
                          <a:latin typeface="Arial" charset="0"/>
                          <a:cs typeface="Arial" charset="0"/>
                        </a:rPr>
                        <a:t>δράσης</a:t>
                      </a:r>
                      <a:endParaRPr kumimoji="0" lang="en-US" altLang="el-GR" sz="2000" b="1" i="1" u="none" strike="noStrike" cap="none" normalizeH="0" baseline="0">
                        <a:ln>
                          <a:noFill/>
                        </a:ln>
                        <a:solidFill>
                          <a:schemeClr val="tx1"/>
                        </a:solidFill>
                        <a:effectLst/>
                        <a:latin typeface="Arial" charset="0"/>
                        <a:cs typeface="Arial" charset="0"/>
                      </a:endParaRPr>
                    </a:p>
                  </a:txBody>
                  <a:tcP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128837">
                <a:tc vMerge="1">
                  <a:txBody>
                    <a:bodyPr/>
                    <a:lstStyle/>
                    <a:p>
                      <a:endParaRPr lang="el-GR"/>
                    </a:p>
                  </a:txBody>
                  <a:tcPr/>
                </a:tc>
                <a:tc>
                  <a:txBody>
                    <a:bodyPr/>
                    <a:lstStyle>
                      <a:lvl1pPr>
                        <a:spcBef>
                          <a:spcPct val="20000"/>
                        </a:spcBef>
                        <a:buClr>
                          <a:schemeClr val="hlink"/>
                        </a:buClr>
                        <a:buSzPct val="80000"/>
                        <a:buFont typeface="Wingdings" pitchFamily="2" charset="2"/>
                        <a:defRPr sz="2800">
                          <a:solidFill>
                            <a:schemeClr val="tx1"/>
                          </a:solidFill>
                          <a:effectLst>
                            <a:outerShdw blurRad="38100" dist="38100" dir="2700000" algn="tl">
                              <a:srgbClr val="000000"/>
                            </a:outerShdw>
                          </a:effectLst>
                          <a:latin typeface="Tahoma" pitchFamily="34" charset="0"/>
                          <a:cs typeface="Arial" charset="0"/>
                        </a:defRPr>
                      </a:lvl1pPr>
                      <a:lvl2pPr>
                        <a:spcBef>
                          <a:spcPct val="20000"/>
                        </a:spcBef>
                        <a:buClr>
                          <a:schemeClr val="tx1"/>
                        </a:buClr>
                        <a:defRPr sz="2400">
                          <a:solidFill>
                            <a:schemeClr val="tx1"/>
                          </a:solidFill>
                          <a:effectLst>
                            <a:outerShdw blurRad="38100" dist="38100" dir="2700000" algn="tl">
                              <a:srgbClr val="000000"/>
                            </a:outerShdw>
                          </a:effectLst>
                          <a:latin typeface="Tahoma" pitchFamily="34" charset="0"/>
                          <a:cs typeface="Arial" charset="0"/>
                        </a:defRPr>
                      </a:lvl2pPr>
                      <a:lvl3pPr>
                        <a:spcBef>
                          <a:spcPct val="20000"/>
                        </a:spcBef>
                        <a:buClr>
                          <a:schemeClr val="hlink"/>
                        </a:buClr>
                        <a:buFont typeface="Wingdings" pitchFamily="2" charset="2"/>
                        <a:defRPr sz="2000">
                          <a:solidFill>
                            <a:schemeClr val="tx1"/>
                          </a:solidFill>
                          <a:effectLst>
                            <a:outerShdw blurRad="38100" dist="38100" dir="2700000" algn="tl">
                              <a:srgbClr val="000000"/>
                            </a:outerShdw>
                          </a:effectLst>
                          <a:latin typeface="Tahoma" pitchFamily="34" charset="0"/>
                          <a:cs typeface="Arial" charset="0"/>
                        </a:defRPr>
                      </a:lvl3pPr>
                      <a:lvl4pPr>
                        <a:spcBef>
                          <a:spcPct val="20000"/>
                        </a:spcBef>
                        <a:defRPr>
                          <a:solidFill>
                            <a:schemeClr val="tx1"/>
                          </a:solidFill>
                          <a:effectLst>
                            <a:outerShdw blurRad="38100" dist="38100" dir="2700000" algn="tl">
                              <a:srgbClr val="000000"/>
                            </a:outerShdw>
                          </a:effectLst>
                          <a:latin typeface="Tahoma" pitchFamily="34" charset="0"/>
                          <a:cs typeface="Arial" charset="0"/>
                        </a:defRPr>
                      </a:lvl4pPr>
                      <a:lvl5pPr>
                        <a:spcBef>
                          <a:spcPct val="20000"/>
                        </a:spcBef>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5pPr>
                      <a:lvl6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6pPr>
                      <a:lvl7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7pPr>
                      <a:lvl8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8pPr>
                      <a:lvl9pPr fontAlgn="base">
                        <a:spcBef>
                          <a:spcPct val="20000"/>
                        </a:spcBef>
                        <a:spcAft>
                          <a:spcPct val="0"/>
                        </a:spcAft>
                        <a:buClr>
                          <a:schemeClr val="hlink"/>
                        </a:buClr>
                        <a:buFont typeface="Wingdings" pitchFamily="2" charset="2"/>
                        <a:defRPr>
                          <a:solidFill>
                            <a:schemeClr val="tx1"/>
                          </a:solidFill>
                          <a:effectLst>
                            <a:outerShdw blurRad="38100" dist="38100" dir="2700000" algn="tl">
                              <a:srgbClr val="000000"/>
                            </a:outerShdw>
                          </a:effectLst>
                          <a:latin typeface="Tahoma" pitchFamily="34" charset="0"/>
                          <a:cs typeface="Arial" charset="0"/>
                        </a:defRPr>
                      </a:lvl9pPr>
                    </a:lstStyle>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dirty="0">
                          <a:ln>
                            <a:noFill/>
                          </a:ln>
                          <a:solidFill>
                            <a:schemeClr val="tx1"/>
                          </a:solidFill>
                          <a:effectLst/>
                          <a:latin typeface="Arial" charset="0"/>
                          <a:cs typeface="Arial" charset="0"/>
                        </a:rPr>
                        <a:t>Υψηλής δόσης εισπνεόμενα κορτικοειδή </a:t>
                      </a:r>
                      <a:endParaRPr kumimoji="0" lang="en-US" altLang="el-GR" sz="2000" b="1" i="1"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dirty="0">
                          <a:ln>
                            <a:noFill/>
                          </a:ln>
                          <a:solidFill>
                            <a:schemeClr val="tx1"/>
                          </a:solidFill>
                          <a:effectLst/>
                          <a:latin typeface="Arial" charset="0"/>
                          <a:cs typeface="Arial" charset="0"/>
                        </a:rPr>
                        <a:t>+        </a:t>
                      </a:r>
                      <a:endParaRPr kumimoji="0" lang="en-US" altLang="el-GR" sz="2000" b="1" i="1"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l-GR" altLang="el-GR" sz="2000" b="1" i="1" u="none" strike="noStrike" cap="none" normalizeH="0" baseline="0" dirty="0">
                          <a:ln>
                            <a:noFill/>
                          </a:ln>
                          <a:solidFill>
                            <a:schemeClr val="tx1"/>
                          </a:solidFill>
                          <a:effectLst/>
                          <a:latin typeface="Arial" charset="0"/>
                          <a:cs typeface="Arial" charset="0"/>
                        </a:rPr>
                        <a:t> β</a:t>
                      </a:r>
                      <a:r>
                        <a:rPr kumimoji="0" lang="el-GR" altLang="el-GR" sz="2000" b="1" i="1" u="none" strike="noStrike" cap="none" normalizeH="0" baseline="-25000" dirty="0">
                          <a:ln>
                            <a:noFill/>
                          </a:ln>
                          <a:solidFill>
                            <a:schemeClr val="tx1"/>
                          </a:solidFill>
                          <a:effectLst/>
                          <a:latin typeface="Arial" charset="0"/>
                          <a:cs typeface="Arial" charset="0"/>
                        </a:rPr>
                        <a:t>2</a:t>
                      </a:r>
                      <a:r>
                        <a:rPr kumimoji="0" lang="el-GR" altLang="el-GR" sz="2000" b="1" i="1" u="none" strike="noStrike" cap="none" normalizeH="0" baseline="0" dirty="0">
                          <a:ln>
                            <a:noFill/>
                          </a:ln>
                          <a:solidFill>
                            <a:schemeClr val="tx1"/>
                          </a:solidFill>
                          <a:effectLst/>
                          <a:latin typeface="Arial" charset="0"/>
                          <a:cs typeface="Arial" charset="0"/>
                        </a:rPr>
                        <a:t> μακράς δράσης </a:t>
                      </a:r>
                      <a:endParaRPr kumimoji="0" lang="en-US" altLang="el-GR" sz="2000" b="1" i="1" u="none" strike="noStrike" cap="none" normalizeH="0" baseline="0" dirty="0">
                        <a:ln>
                          <a:noFill/>
                        </a:ln>
                        <a:solidFill>
                          <a:schemeClr val="tx1"/>
                        </a:solidFill>
                        <a:effectLst/>
                        <a:latin typeface="Arial" charset="0"/>
                        <a:cs typeface="Arial" charset="0"/>
                      </a:endParaRPr>
                    </a:p>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l-GR" altLang="el-GR" sz="2000" b="0" i="1"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n-US" altLang="el-GR" sz="2000" b="0" i="1" u="none" strike="noStrike" cap="none" normalizeH="0" baseline="0" dirty="0">
                          <a:ln>
                            <a:noFill/>
                          </a:ln>
                          <a:solidFill>
                            <a:schemeClr val="tx1"/>
                          </a:solidFill>
                          <a:effectLst/>
                          <a:latin typeface="Arial" charset="0"/>
                          <a:cs typeface="Arial" charset="0"/>
                        </a:rPr>
                        <a:t>SR</a:t>
                      </a:r>
                      <a:r>
                        <a:rPr kumimoji="0" lang="el-GR" altLang="el-GR" sz="2000" b="0" i="1" u="none" strike="noStrike" cap="none" normalizeH="0" baseline="0" dirty="0">
                          <a:ln>
                            <a:noFill/>
                          </a:ln>
                          <a:solidFill>
                            <a:schemeClr val="tx1"/>
                          </a:solidFill>
                          <a:effectLst/>
                          <a:latin typeface="Arial" charset="0"/>
                          <a:cs typeface="Arial" charset="0"/>
                        </a:rPr>
                        <a:t> </a:t>
                      </a:r>
                      <a:r>
                        <a:rPr kumimoji="0" lang="el-GR" altLang="el-GR" sz="2000" b="0" i="1" u="none" strike="noStrike" cap="none" normalizeH="0" baseline="0" dirty="0" err="1">
                          <a:ln>
                            <a:noFill/>
                          </a:ln>
                          <a:solidFill>
                            <a:schemeClr val="tx1"/>
                          </a:solidFill>
                          <a:effectLst/>
                          <a:latin typeface="Arial" charset="0"/>
                          <a:cs typeface="Arial" charset="0"/>
                        </a:rPr>
                        <a:t>Θεοφυλλίνη</a:t>
                      </a:r>
                      <a:r>
                        <a:rPr kumimoji="0" lang="el-GR" altLang="el-GR" sz="2000" b="0" i="1" u="none" strike="noStrike" cap="none" normalizeH="0" baseline="0" dirty="0">
                          <a:ln>
                            <a:noFill/>
                          </a:ln>
                          <a:solidFill>
                            <a:schemeClr val="tx1"/>
                          </a:solidFill>
                          <a:effectLst/>
                          <a:latin typeface="Arial" charset="0"/>
                          <a:cs typeface="Arial" charset="0"/>
                        </a:rPr>
                        <a:t> / </a:t>
                      </a:r>
                      <a:r>
                        <a:rPr kumimoji="0" lang="el-GR" altLang="el-GR" sz="2000" b="0" i="1" u="none" strike="noStrike" cap="none" normalizeH="0" baseline="0" dirty="0" err="1">
                          <a:ln>
                            <a:noFill/>
                          </a:ln>
                          <a:solidFill>
                            <a:schemeClr val="tx1"/>
                          </a:solidFill>
                          <a:effectLst/>
                          <a:latin typeface="Arial" charset="0"/>
                          <a:cs typeface="Arial" charset="0"/>
                        </a:rPr>
                        <a:t>αντι-λευκοτριενικά</a:t>
                      </a:r>
                      <a:r>
                        <a:rPr kumimoji="0" lang="el-GR" altLang="el-GR" sz="2000" b="0" i="1" u="none" strike="noStrike" cap="none" normalizeH="0" baseline="0" dirty="0">
                          <a:ln>
                            <a:noFill/>
                          </a:ln>
                          <a:solidFill>
                            <a:schemeClr val="tx1"/>
                          </a:solidFill>
                          <a:effectLst/>
                          <a:latin typeface="Arial" charset="0"/>
                          <a:cs typeface="Arial" charset="0"/>
                        </a:rPr>
                        <a:t> </a:t>
                      </a:r>
                    </a:p>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n-US" altLang="el-GR" sz="2000" b="0" i="1" u="none" strike="noStrike" cap="none" normalizeH="0" baseline="0" dirty="0">
                          <a:ln>
                            <a:noFill/>
                          </a:ln>
                          <a:solidFill>
                            <a:schemeClr val="tx1"/>
                          </a:solidFill>
                          <a:effectLst/>
                          <a:latin typeface="Arial" charset="0"/>
                          <a:cs typeface="Arial" charset="0"/>
                        </a:rPr>
                        <a:t>P.O.</a:t>
                      </a:r>
                      <a:r>
                        <a:rPr kumimoji="0" lang="el-GR" altLang="el-GR" sz="2000" b="0" i="1" u="none" strike="noStrike" cap="none" normalizeH="0" baseline="0" dirty="0">
                          <a:ln>
                            <a:noFill/>
                          </a:ln>
                          <a:solidFill>
                            <a:schemeClr val="tx1"/>
                          </a:solidFill>
                          <a:effectLst/>
                          <a:latin typeface="Arial" charset="0"/>
                          <a:cs typeface="Arial" charset="0"/>
                        </a:rPr>
                        <a:t>Κορτικοειδή </a:t>
                      </a:r>
                    </a:p>
                    <a:p>
                      <a:pPr marL="0" marR="0" lvl="0" indent="0" algn="ctr" defTabSz="914400" rtl="0" eaLnBrk="1" fontAlgn="base" latinLnBrk="0" hangingPunct="1">
                        <a:lnSpc>
                          <a:spcPct val="70000"/>
                        </a:lnSpc>
                        <a:spcBef>
                          <a:spcPct val="20000"/>
                        </a:spcBef>
                        <a:spcAft>
                          <a:spcPct val="0"/>
                        </a:spcAft>
                        <a:buClr>
                          <a:schemeClr val="hlink"/>
                        </a:buClr>
                        <a:buSzPct val="80000"/>
                        <a:buFont typeface="Wingdings" pitchFamily="2" charset="2"/>
                        <a:buNone/>
                        <a:tabLst/>
                      </a:pPr>
                      <a:r>
                        <a:rPr kumimoji="0" lang="el-GR" altLang="el-GR" sz="2000" b="0" i="1" u="none" strike="noStrike" cap="none" normalizeH="0" baseline="0" dirty="0" err="1">
                          <a:ln>
                            <a:noFill/>
                          </a:ln>
                          <a:solidFill>
                            <a:schemeClr val="tx1"/>
                          </a:solidFill>
                          <a:effectLst/>
                          <a:latin typeface="Arial" charset="0"/>
                          <a:cs typeface="Arial" charset="0"/>
                        </a:rPr>
                        <a:t>αντι</a:t>
                      </a:r>
                      <a:r>
                        <a:rPr kumimoji="0" lang="el-GR" altLang="el-GR" sz="2000" b="0" i="1" u="none" strike="noStrike" cap="none" normalizeH="0" baseline="0" dirty="0">
                          <a:ln>
                            <a:noFill/>
                          </a:ln>
                          <a:solidFill>
                            <a:schemeClr val="tx1"/>
                          </a:solidFill>
                          <a:effectLst/>
                          <a:latin typeface="Arial" charset="0"/>
                          <a:cs typeface="Arial" charset="0"/>
                        </a:rPr>
                        <a:t>- </a:t>
                      </a:r>
                      <a:r>
                        <a:rPr kumimoji="0" lang="en-US" altLang="el-GR" sz="2000" b="0" i="1" u="none" strike="noStrike" cap="none" normalizeH="0" baseline="0" dirty="0" err="1">
                          <a:ln>
                            <a:noFill/>
                          </a:ln>
                          <a:solidFill>
                            <a:schemeClr val="tx1"/>
                          </a:solidFill>
                          <a:effectLst/>
                          <a:latin typeface="Arial" charset="0"/>
                          <a:cs typeface="Arial" charset="0"/>
                        </a:rPr>
                        <a:t>IgE</a:t>
                      </a:r>
                      <a:endParaRPr kumimoji="0" lang="en-US" altLang="el-GR" sz="2000" b="0" i="0" u="none" strike="noStrike" cap="none" normalizeH="0" baseline="0" dirty="0">
                        <a:ln>
                          <a:noFill/>
                        </a:ln>
                        <a:solidFill>
                          <a:schemeClr val="tx1"/>
                        </a:solidFill>
                        <a:effectLst>
                          <a:outerShdw blurRad="38100" dist="38100" dir="2700000" algn="tl">
                            <a:srgbClr val="000000"/>
                          </a:outerShdw>
                        </a:effectLst>
                        <a:latin typeface="Arial" charset="0"/>
                        <a:cs typeface="Arial" charset="0"/>
                      </a:endParaRPr>
                    </a:p>
                  </a:txBody>
                  <a:tcPr horzOverflow="overflow">
                    <a:lnL w="5715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2" name="Recorded Sound">
            <a:hlinkClick r:id="" action="ppaction://media"/>
            <a:extLst>
              <a:ext uri="{FF2B5EF4-FFF2-40B4-BE49-F238E27FC236}">
                <a16:creationId xmlns:a16="http://schemas.microsoft.com/office/drawing/2014/main" id="{6333C08A-AF62-416E-9288-B7321CD738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131840" y="580231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8E79A774-B29F-459D-A6F1-99FDBF3C9CEE}"/>
              </a:ext>
            </a:extLst>
          </p:cNvPr>
          <p:cNvSpPr>
            <a:spLocks noGrp="1" noRot="1" noChangeArrowheads="1"/>
          </p:cNvSpPr>
          <p:nvPr>
            <p:ph type="title"/>
          </p:nvPr>
        </p:nvSpPr>
        <p:spPr>
          <a:xfrm>
            <a:off x="323850" y="404813"/>
            <a:ext cx="8510588" cy="3344862"/>
          </a:xfrm>
        </p:spPr>
        <p:txBody>
          <a:bodyPr/>
          <a:lstStyle/>
          <a:p>
            <a:pPr algn="l" eaLnBrk="1" hangingPunct="1">
              <a:defRPr/>
            </a:pPr>
            <a:r>
              <a:rPr lang="el-GR" altLang="el-GR" sz="5400">
                <a:solidFill>
                  <a:srgbClr val="FFFF00"/>
                </a:solidFill>
              </a:rPr>
              <a:t>Βρογχικό άσθμα ή αλλεργικό άσθμα </a:t>
            </a:r>
            <a:r>
              <a:rPr lang="en-GB" altLang="el-GR" sz="5400">
                <a:solidFill>
                  <a:srgbClr val="FFFF00"/>
                </a:solidFill>
              </a:rPr>
              <a:t>:</a:t>
            </a:r>
            <a:r>
              <a:rPr lang="el-GR" altLang="el-GR" sz="5400">
                <a:solidFill>
                  <a:srgbClr val="FFFF00"/>
                </a:solidFill>
              </a:rPr>
              <a:t> </a:t>
            </a:r>
            <a:endParaRPr lang="el-GR" altLang="el-GR" sz="5400"/>
          </a:p>
        </p:txBody>
      </p:sp>
      <p:sp>
        <p:nvSpPr>
          <p:cNvPr id="139267" name="Rectangle 3">
            <a:extLst>
              <a:ext uri="{FF2B5EF4-FFF2-40B4-BE49-F238E27FC236}">
                <a16:creationId xmlns:a16="http://schemas.microsoft.com/office/drawing/2014/main" id="{D9C7209A-2D86-42AB-BA71-B10168E19563}"/>
              </a:ext>
            </a:extLst>
          </p:cNvPr>
          <p:cNvSpPr>
            <a:spLocks noGrp="1" noRot="1" noChangeArrowheads="1"/>
          </p:cNvSpPr>
          <p:nvPr>
            <p:ph type="body" idx="1"/>
          </p:nvPr>
        </p:nvSpPr>
        <p:spPr>
          <a:xfrm>
            <a:off x="323850" y="2205038"/>
            <a:ext cx="8540750" cy="3697287"/>
          </a:xfrm>
        </p:spPr>
        <p:txBody>
          <a:bodyPr/>
          <a:lstStyle/>
          <a:p>
            <a:pPr algn="ctr" eaLnBrk="1" hangingPunct="1">
              <a:buFont typeface="Wingdings" panose="05000000000000000000" pitchFamily="2" charset="2"/>
              <a:buNone/>
              <a:defRPr/>
            </a:pPr>
            <a:endParaRPr lang="el-GR" altLang="el-GR" sz="4000"/>
          </a:p>
          <a:p>
            <a:pPr algn="ctr" eaLnBrk="1" hangingPunct="1">
              <a:defRPr/>
            </a:pPr>
            <a:endParaRPr lang="el-GR" altLang="el-GR" sz="4000"/>
          </a:p>
        </p:txBody>
      </p:sp>
      <p:sp>
        <p:nvSpPr>
          <p:cNvPr id="139268" name="Text Box 4">
            <a:extLst>
              <a:ext uri="{FF2B5EF4-FFF2-40B4-BE49-F238E27FC236}">
                <a16:creationId xmlns:a16="http://schemas.microsoft.com/office/drawing/2014/main" id="{E1F0AA6C-8095-4EB5-A1E4-0AA9298AB794}"/>
              </a:ext>
            </a:extLst>
          </p:cNvPr>
          <p:cNvSpPr txBox="1">
            <a:spLocks noChangeArrowheads="1"/>
          </p:cNvSpPr>
          <p:nvPr/>
        </p:nvSpPr>
        <p:spPr bwMode="auto">
          <a:xfrm>
            <a:off x="0" y="3357563"/>
            <a:ext cx="9144000" cy="2101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el-GR" altLang="el-GR" sz="4400">
                <a:solidFill>
                  <a:schemeClr val="tx2"/>
                </a:solidFill>
                <a:effectLst>
                  <a:outerShdw blurRad="38100" dist="38100" dir="2700000" algn="tl">
                    <a:srgbClr val="000000"/>
                  </a:outerShdw>
                </a:effectLst>
              </a:rPr>
              <a:t>Το βρογχικό άσθμα μπορεί να είναι αλλεργικό ή </a:t>
            </a:r>
            <a:br>
              <a:rPr lang="el-GR" altLang="el-GR" sz="4400">
                <a:solidFill>
                  <a:schemeClr val="tx2"/>
                </a:solidFill>
                <a:effectLst>
                  <a:outerShdw blurRad="38100" dist="38100" dir="2700000" algn="tl">
                    <a:srgbClr val="000000"/>
                  </a:outerShdw>
                </a:effectLst>
              </a:rPr>
            </a:br>
            <a:r>
              <a:rPr lang="el-GR" altLang="el-GR" sz="4400">
                <a:solidFill>
                  <a:schemeClr val="tx2"/>
                </a:solidFill>
                <a:effectLst>
                  <a:outerShdw blurRad="38100" dist="38100" dir="2700000" algn="tl">
                    <a:srgbClr val="000000"/>
                  </a:outerShdw>
                </a:effectLst>
              </a:rPr>
              <a:t>όχι αλλεργικό (ενδογενές)</a:t>
            </a:r>
          </a:p>
        </p:txBody>
      </p:sp>
      <p:pic>
        <p:nvPicPr>
          <p:cNvPr id="2" name="Recorded Sound">
            <a:hlinkClick r:id="" action="ppaction://media"/>
            <a:extLst>
              <a:ext uri="{FF2B5EF4-FFF2-40B4-BE49-F238E27FC236}">
                <a16:creationId xmlns:a16="http://schemas.microsoft.com/office/drawing/2014/main" id="{4BE45FD4-19A3-4D1B-A8EB-192CA2CCD3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24328" y="580473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orlandolungdoctors.com/blog/wp-content/uploads/2012/02/HappyNew_Year1-300x199.jpg">
            <a:extLst>
              <a:ext uri="{FF2B5EF4-FFF2-40B4-BE49-F238E27FC236}">
                <a16:creationId xmlns:a16="http://schemas.microsoft.com/office/drawing/2014/main" id="{261E7828-A229-4FE2-BDD8-6A3518F0E2F3}"/>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491038" y="4652963"/>
            <a:ext cx="2857500" cy="1895475"/>
          </a:xfrm>
          <a:noFill/>
          <a:extLst>
            <a:ext uri="{909E8E84-426E-40DD-AFC4-6F175D3DCCD1}">
              <a14:hiddenFill xmlns:a14="http://schemas.microsoft.com/office/drawing/2010/main">
                <a:solidFill>
                  <a:srgbClr val="FFFFFF"/>
                </a:solidFill>
              </a14:hiddenFill>
            </a:ext>
          </a:extLst>
        </p:spPr>
      </p:pic>
      <p:sp>
        <p:nvSpPr>
          <p:cNvPr id="104451" name="TextBox 3">
            <a:extLst>
              <a:ext uri="{FF2B5EF4-FFF2-40B4-BE49-F238E27FC236}">
                <a16:creationId xmlns:a16="http://schemas.microsoft.com/office/drawing/2014/main" id="{B37F471C-C089-40DE-8D68-3F277FA798D6}"/>
              </a:ext>
            </a:extLst>
          </p:cNvPr>
          <p:cNvSpPr txBox="1">
            <a:spLocks noChangeArrowheads="1"/>
          </p:cNvSpPr>
          <p:nvPr/>
        </p:nvSpPr>
        <p:spPr bwMode="auto">
          <a:xfrm>
            <a:off x="179388" y="692150"/>
            <a:ext cx="8640762"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000">
                <a:solidFill>
                  <a:srgbClr val="002060"/>
                </a:solidFill>
                <a:cs typeface="Arial" panose="020B0604020202020204" pitchFamily="34" charset="0"/>
              </a:rPr>
              <a:t>Οι ασθενείς με ήπιο άσθμα αποτελούν τη μεγάλη πλειονότητα των ασθματικών σε ποσοστό που φθάνει το 70% (σιωπηλή πλειονότητα).</a:t>
            </a:r>
          </a:p>
          <a:p>
            <a:pPr eaLnBrk="1" hangingPunct="1">
              <a:spcBef>
                <a:spcPct val="0"/>
              </a:spcBef>
              <a:buClrTx/>
              <a:buFontTx/>
              <a:buNone/>
            </a:pPr>
            <a:endParaRPr lang="el-GR" altLang="el-GR" sz="2000">
              <a:solidFill>
                <a:srgbClr val="002060"/>
              </a:solidFill>
              <a:cs typeface="Arial" panose="020B0604020202020204" pitchFamily="34" charset="0"/>
            </a:endParaRPr>
          </a:p>
          <a:p>
            <a:pPr eaLnBrk="1" hangingPunct="1">
              <a:spcBef>
                <a:spcPct val="0"/>
              </a:spcBef>
              <a:buClrTx/>
              <a:buFontTx/>
              <a:buNone/>
            </a:pPr>
            <a:r>
              <a:rPr lang="el-GR" altLang="el-GR" sz="2000">
                <a:solidFill>
                  <a:srgbClr val="002060"/>
                </a:solidFill>
                <a:cs typeface="Arial" panose="020B0604020202020204" pitchFamily="34" charset="0"/>
              </a:rPr>
              <a:t>Οι τρέχουσες θέσεις ομοφωνίας της </a:t>
            </a:r>
            <a:r>
              <a:rPr lang="en-US" altLang="el-GR" sz="2000">
                <a:solidFill>
                  <a:srgbClr val="002060"/>
                </a:solidFill>
                <a:cs typeface="Arial" panose="020B0604020202020204" pitchFamily="34" charset="0"/>
              </a:rPr>
              <a:t>GINA </a:t>
            </a:r>
            <a:r>
              <a:rPr lang="el-GR" altLang="el-GR" sz="2000">
                <a:solidFill>
                  <a:srgbClr val="002060"/>
                </a:solidFill>
                <a:cs typeface="Arial" panose="020B0604020202020204" pitchFamily="34" charset="0"/>
              </a:rPr>
              <a:t>συνιστούν θεραπεία με χαμηλή δόση </a:t>
            </a:r>
            <a:r>
              <a:rPr lang="en-US" altLang="el-GR" sz="2000">
                <a:solidFill>
                  <a:srgbClr val="002060"/>
                </a:solidFill>
                <a:cs typeface="Arial" panose="020B0604020202020204" pitchFamily="34" charset="0"/>
              </a:rPr>
              <a:t>ICS </a:t>
            </a:r>
            <a:r>
              <a:rPr lang="el-GR" altLang="el-GR" sz="2000">
                <a:solidFill>
                  <a:srgbClr val="002060"/>
                </a:solidFill>
                <a:cs typeface="Arial" panose="020B0604020202020204" pitchFamily="34" charset="0"/>
              </a:rPr>
              <a:t>για ασθματικούς ασθενείς στο βήμα 2 που ουσιαστικά είναι ασθενείς με ήπιο επιμένον άσθμα σύμφωνα με την προηγούμενη ταξινόμηση.</a:t>
            </a:r>
          </a:p>
          <a:p>
            <a:pPr eaLnBrk="1" hangingPunct="1">
              <a:spcBef>
                <a:spcPct val="0"/>
              </a:spcBef>
              <a:buClrTx/>
              <a:buFontTx/>
              <a:buNone/>
            </a:pPr>
            <a:endParaRPr lang="el-GR" altLang="el-GR" sz="2000">
              <a:solidFill>
                <a:srgbClr val="002060"/>
              </a:solidFill>
              <a:cs typeface="Arial" panose="020B0604020202020204" pitchFamily="34" charset="0"/>
            </a:endParaRPr>
          </a:p>
          <a:p>
            <a:pPr eaLnBrk="1" hangingPunct="1">
              <a:spcBef>
                <a:spcPct val="0"/>
              </a:spcBef>
              <a:buClrTx/>
              <a:buFontTx/>
              <a:buNone/>
            </a:pPr>
            <a:r>
              <a:rPr lang="el-GR" altLang="el-GR" sz="2000">
                <a:solidFill>
                  <a:srgbClr val="002060"/>
                </a:solidFill>
                <a:cs typeface="Arial" panose="020B0604020202020204" pitchFamily="34" charset="0"/>
              </a:rPr>
              <a:t>Η χορήγηση της χαμηλής δόσης </a:t>
            </a:r>
            <a:r>
              <a:rPr lang="en-US" altLang="el-GR" sz="2000">
                <a:solidFill>
                  <a:srgbClr val="002060"/>
                </a:solidFill>
                <a:cs typeface="Arial" panose="020B0604020202020204" pitchFamily="34" charset="0"/>
              </a:rPr>
              <a:t>ICS </a:t>
            </a:r>
            <a:r>
              <a:rPr lang="el-GR" altLang="el-GR" sz="2000">
                <a:solidFill>
                  <a:srgbClr val="002060"/>
                </a:solidFill>
                <a:cs typeface="Arial" panose="020B0604020202020204" pitchFamily="34" charset="0"/>
              </a:rPr>
              <a:t>προτείνετε να διαρκεί τουλάχιστο 3 μήνες ώστε να είναι εφικτό να φανεί θεραπευτικό όφελος.</a:t>
            </a:r>
          </a:p>
        </p:txBody>
      </p:sp>
      <p:pic>
        <p:nvPicPr>
          <p:cNvPr id="2" name="Recorded Sound">
            <a:hlinkClick r:id="" action="ppaction://media"/>
            <a:extLst>
              <a:ext uri="{FF2B5EF4-FFF2-40B4-BE49-F238E27FC236}">
                <a16:creationId xmlns:a16="http://schemas.microsoft.com/office/drawing/2014/main" id="{B0848E24-31B3-40D2-ADB9-C23BC8ECA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411760" y="5295900"/>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1CD1BC8-AF63-47F0-889E-F293FECB5C64}"/>
              </a:ext>
            </a:extLst>
          </p:cNvPr>
          <p:cNvSpPr>
            <a:spLocks noGrp="1"/>
          </p:cNvSpPr>
          <p:nvPr>
            <p:ph idx="1"/>
          </p:nvPr>
        </p:nvSpPr>
        <p:spPr>
          <a:xfrm>
            <a:off x="755650" y="476250"/>
            <a:ext cx="7378700" cy="2592388"/>
          </a:xfrm>
        </p:spPr>
        <p:txBody>
          <a:bodyPr>
            <a:normAutofit/>
          </a:bodyPr>
          <a:lstStyle/>
          <a:p>
            <a:pPr marL="0" indent="0">
              <a:buFont typeface="Wingdings" panose="05000000000000000000" pitchFamily="2" charset="2"/>
              <a:buNone/>
              <a:defRPr/>
            </a:pPr>
            <a:r>
              <a:rPr lang="el-GR" sz="2400" dirty="0">
                <a:solidFill>
                  <a:srgbClr val="FFFF00"/>
                </a:solidFill>
                <a:cs typeface="Arial" pitchFamily="34" charset="0"/>
              </a:rPr>
              <a:t>Δεν υπάρχουν επαρκή δεδομένα που να υποστηρίζουν τη διαλείπουσα αγωγή στο ήπιο επιμένον άσθμα! </a:t>
            </a:r>
          </a:p>
          <a:p>
            <a:pPr marL="0" indent="0">
              <a:buFont typeface="Wingdings" panose="05000000000000000000" pitchFamily="2" charset="2"/>
              <a:buNone/>
              <a:defRPr/>
            </a:pPr>
            <a:r>
              <a:rPr lang="el-GR" sz="2400" dirty="0">
                <a:solidFill>
                  <a:srgbClr val="FFFF00"/>
                </a:solidFill>
                <a:cs typeface="Arial" pitchFamily="34" charset="0"/>
              </a:rPr>
              <a:t>Στη κλινική πράξη είναι σύνηθες ο ασθματικός όταν νιώσει «καλά» να εγκαταλείπει την θεραπευτική του αγωγή! </a:t>
            </a:r>
          </a:p>
          <a:p>
            <a:pPr marL="0" indent="0">
              <a:buFont typeface="Wingdings" panose="05000000000000000000" pitchFamily="2" charset="2"/>
              <a:buNone/>
              <a:defRPr/>
            </a:pPr>
            <a:endParaRPr lang="el-GR" sz="2400" dirty="0">
              <a:solidFill>
                <a:srgbClr val="FFFF00"/>
              </a:solidFill>
              <a:cs typeface="Arial" pitchFamily="34" charset="0"/>
            </a:endParaRPr>
          </a:p>
        </p:txBody>
      </p:sp>
      <p:pic>
        <p:nvPicPr>
          <p:cNvPr id="105475" name="Picture 2" descr="C:\Users\Penny\Desktop\imagesCACDA64V.jpg">
            <a:extLst>
              <a:ext uri="{FF2B5EF4-FFF2-40B4-BE49-F238E27FC236}">
                <a16:creationId xmlns:a16="http://schemas.microsoft.com/office/drawing/2014/main" id="{970223B5-2006-43CD-B910-0C24CF6AC5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708400"/>
            <a:ext cx="2862262"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Box 3">
            <a:extLst>
              <a:ext uri="{FF2B5EF4-FFF2-40B4-BE49-F238E27FC236}">
                <a16:creationId xmlns:a16="http://schemas.microsoft.com/office/drawing/2014/main" id="{65E3FFF1-F453-4278-8E97-EB8AB43E4B15}"/>
              </a:ext>
            </a:extLst>
          </p:cNvPr>
          <p:cNvSpPr txBox="1">
            <a:spLocks noChangeArrowheads="1"/>
          </p:cNvSpPr>
          <p:nvPr/>
        </p:nvSpPr>
        <p:spPr bwMode="auto">
          <a:xfrm>
            <a:off x="755650" y="3870325"/>
            <a:ext cx="41036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n-US" altLang="el-GR" sz="1800"/>
              <a:t>Gupta et Weiss, 2009</a:t>
            </a:r>
          </a:p>
          <a:p>
            <a:pPr eaLnBrk="1" hangingPunct="1">
              <a:spcBef>
                <a:spcPct val="0"/>
              </a:spcBef>
              <a:buClrTx/>
              <a:buFontTx/>
              <a:buNone/>
            </a:pPr>
            <a:r>
              <a:rPr lang="en-US" altLang="el-GR" sz="1800"/>
              <a:t>Kandane-Rathnayake et al, 2009</a:t>
            </a:r>
            <a:endParaRPr lang="el-GR" altLang="el-GR" sz="1800"/>
          </a:p>
        </p:txBody>
      </p:sp>
      <p:pic>
        <p:nvPicPr>
          <p:cNvPr id="2" name="Recorded Sound">
            <a:hlinkClick r:id="" action="ppaction://media"/>
            <a:extLst>
              <a:ext uri="{FF2B5EF4-FFF2-40B4-BE49-F238E27FC236}">
                <a16:creationId xmlns:a16="http://schemas.microsoft.com/office/drawing/2014/main" id="{F5247745-9F23-4F1C-91AD-22E14D075E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5696" y="53181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4" descr="http://healthandcommunicationnetwork.files.wordpress.com/2010/02/spiritualpilgrim-1.jpg">
            <a:extLst>
              <a:ext uri="{FF2B5EF4-FFF2-40B4-BE49-F238E27FC236}">
                <a16:creationId xmlns:a16="http://schemas.microsoft.com/office/drawing/2014/main" id="{8C5F3B0C-51B5-4DB1-BCAD-8B0548D57BA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500563" y="3284538"/>
            <a:ext cx="4286250" cy="3409950"/>
          </a:xfrm>
          <a:noFill/>
          <a:extLst>
            <a:ext uri="{909E8E84-426E-40DD-AFC4-6F175D3DCCD1}">
              <a14:hiddenFill xmlns:a14="http://schemas.microsoft.com/office/drawing/2010/main">
                <a:solidFill>
                  <a:srgbClr val="FFFFFF"/>
                </a:solidFill>
              </a14:hiddenFill>
            </a:ext>
          </a:extLst>
        </p:spPr>
      </p:pic>
      <p:sp>
        <p:nvSpPr>
          <p:cNvPr id="110595" name="TextBox 4">
            <a:extLst>
              <a:ext uri="{FF2B5EF4-FFF2-40B4-BE49-F238E27FC236}">
                <a16:creationId xmlns:a16="http://schemas.microsoft.com/office/drawing/2014/main" id="{8857C17D-4123-46B4-BAAA-3733DE8E916D}"/>
              </a:ext>
            </a:extLst>
          </p:cNvPr>
          <p:cNvSpPr txBox="1">
            <a:spLocks noChangeArrowheads="1"/>
          </p:cNvSpPr>
          <p:nvPr/>
        </p:nvSpPr>
        <p:spPr bwMode="auto">
          <a:xfrm>
            <a:off x="755650" y="765175"/>
            <a:ext cx="7561263"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000">
                <a:cs typeface="Arial" panose="020B0604020202020204" pitchFamily="34" charset="0"/>
              </a:rPr>
              <a:t>Άσθμα ίδιου σταδίου και βαρύτητας αποτελεί μια ετερογενή νόσο (γενετικό υπόστρωμα) και η εξατομικευμένη προσέγγιση του ασθματικού από το γιατρό δίνει τα καλύτερα θεραπευτικά αποτελέσματα. </a:t>
            </a:r>
          </a:p>
        </p:txBody>
      </p:sp>
      <p:pic>
        <p:nvPicPr>
          <p:cNvPr id="2" name="Recorded Sound">
            <a:hlinkClick r:id="" action="ppaction://media"/>
            <a:extLst>
              <a:ext uri="{FF2B5EF4-FFF2-40B4-BE49-F238E27FC236}">
                <a16:creationId xmlns:a16="http://schemas.microsoft.com/office/drawing/2014/main" id="{9AD2EA3E-AC47-409D-9121-14CCA0E16C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35696" y="39330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a:extLst>
              <a:ext uri="{FF2B5EF4-FFF2-40B4-BE49-F238E27FC236}">
                <a16:creationId xmlns:a16="http://schemas.microsoft.com/office/drawing/2014/main" id="{686182F3-9952-4D7A-BBBF-F86E4861ABBD}"/>
              </a:ext>
            </a:extLst>
          </p:cNvPr>
          <p:cNvSpPr>
            <a:spLocks noGrp="1" noRot="1" noChangeArrowheads="1"/>
          </p:cNvSpPr>
          <p:nvPr>
            <p:ph type="title"/>
          </p:nvPr>
        </p:nvSpPr>
        <p:spPr/>
        <p:txBody>
          <a:bodyPr/>
          <a:lstStyle/>
          <a:p>
            <a:pPr eaLnBrk="1" hangingPunct="1">
              <a:defRPr/>
            </a:pPr>
            <a:r>
              <a:rPr lang="el-GR" altLang="el-GR" sz="4000" dirty="0">
                <a:solidFill>
                  <a:schemeClr val="hlink"/>
                </a:solidFill>
              </a:rPr>
              <a:t>  Οι ασθματικοί μπορούν:</a:t>
            </a:r>
            <a:endParaRPr lang="en-US" altLang="el-GR" sz="4000" dirty="0">
              <a:solidFill>
                <a:schemeClr val="hlink"/>
              </a:solidFill>
            </a:endParaRPr>
          </a:p>
        </p:txBody>
      </p:sp>
      <p:sp>
        <p:nvSpPr>
          <p:cNvPr id="174083" name="Rectangle 3">
            <a:extLst>
              <a:ext uri="{FF2B5EF4-FFF2-40B4-BE49-F238E27FC236}">
                <a16:creationId xmlns:a16="http://schemas.microsoft.com/office/drawing/2014/main" id="{C23AD519-8747-4989-9BA6-56FDEDF33DB6}"/>
              </a:ext>
            </a:extLst>
          </p:cNvPr>
          <p:cNvSpPr>
            <a:spLocks noGrp="1" noRot="1" noChangeArrowheads="1"/>
          </p:cNvSpPr>
          <p:nvPr>
            <p:ph type="body" idx="1"/>
          </p:nvPr>
        </p:nvSpPr>
        <p:spPr>
          <a:xfrm>
            <a:off x="301625" y="1676400"/>
            <a:ext cx="8447088" cy="4992688"/>
          </a:xfrm>
        </p:spPr>
        <p:txBody>
          <a:bodyPr/>
          <a:lstStyle/>
          <a:p>
            <a:pPr eaLnBrk="1" hangingPunct="1">
              <a:defRPr/>
            </a:pPr>
            <a:r>
              <a:rPr lang="el-GR" altLang="el-GR" dirty="0"/>
              <a:t>Να απολαμβάνουν μια φυσιολογική ζωή με όσο το δυνατό λιγότερα συμπτώματα (έως και καθόλου)</a:t>
            </a:r>
          </a:p>
          <a:p>
            <a:pPr eaLnBrk="1" hangingPunct="1">
              <a:defRPr/>
            </a:pPr>
            <a:r>
              <a:rPr lang="el-GR" altLang="el-GR" dirty="0"/>
              <a:t>Να μην έχουν συμπτώματα κατά τη διάρκεια του ύπνου</a:t>
            </a:r>
            <a:endParaRPr lang="en-US" altLang="el-GR" dirty="0"/>
          </a:p>
          <a:p>
            <a:pPr eaLnBrk="1" hangingPunct="1">
              <a:defRPr/>
            </a:pPr>
            <a:r>
              <a:rPr lang="el-GR" altLang="el-GR" dirty="0"/>
              <a:t>Να προλαμβάνουν τις κρίσεις άσθματος</a:t>
            </a:r>
            <a:endParaRPr lang="en-US" altLang="el-GR" dirty="0"/>
          </a:p>
          <a:p>
            <a:pPr eaLnBrk="1" hangingPunct="1">
              <a:defRPr/>
            </a:pPr>
            <a:r>
              <a:rPr lang="el-GR" altLang="el-GR" dirty="0"/>
              <a:t>Να έχουν την καλύτερη θεραπεία με τις λιγότερες   παρενέργειες</a:t>
            </a:r>
            <a:endParaRPr lang="en-US" altLang="el-GR" dirty="0"/>
          </a:p>
        </p:txBody>
      </p:sp>
      <p:pic>
        <p:nvPicPr>
          <p:cNvPr id="2" name="Recorded Sound">
            <a:hlinkClick r:id="" action="ppaction://media"/>
            <a:extLst>
              <a:ext uri="{FF2B5EF4-FFF2-40B4-BE49-F238E27FC236}">
                <a16:creationId xmlns:a16="http://schemas.microsoft.com/office/drawing/2014/main" id="{0F602C05-F8E9-4B97-ABAD-876EF2E3A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68344" y="57332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655A22B-D567-479C-9731-382F684C99B0}"/>
              </a:ext>
            </a:extLst>
          </p:cNvPr>
          <p:cNvSpPr>
            <a:spLocks noGrp="1"/>
          </p:cNvSpPr>
          <p:nvPr>
            <p:ph type="title"/>
          </p:nvPr>
        </p:nvSpPr>
        <p:spPr>
          <a:xfrm>
            <a:off x="1009650" y="476250"/>
            <a:ext cx="7124700" cy="1512888"/>
          </a:xfrm>
        </p:spPr>
        <p:txBody>
          <a:bodyPr/>
          <a:lstStyle/>
          <a:p>
            <a:pPr>
              <a:defRPr/>
            </a:pPr>
            <a:r>
              <a:rPr lang="el-GR" sz="2800" dirty="0">
                <a:solidFill>
                  <a:srgbClr val="FFFF00"/>
                </a:solidFill>
                <a:cs typeface="Arial" pitchFamily="34" charset="0"/>
              </a:rPr>
              <a:t>Μελλοντική θεραπεία  δίνοντας έμφαση στους </a:t>
            </a:r>
            <a:r>
              <a:rPr lang="el-GR" sz="2800" dirty="0" err="1">
                <a:solidFill>
                  <a:srgbClr val="FFFF00"/>
                </a:solidFill>
                <a:cs typeface="Arial" pitchFamily="34" charset="0"/>
              </a:rPr>
              <a:t>φαινότυπους</a:t>
            </a:r>
            <a:r>
              <a:rPr lang="el-GR" sz="2800" dirty="0">
                <a:solidFill>
                  <a:srgbClr val="FFFF00"/>
                </a:solidFill>
                <a:cs typeface="Arial" pitchFamily="34" charset="0"/>
              </a:rPr>
              <a:t> άσθματος, τείνει να είναι </a:t>
            </a:r>
            <a:r>
              <a:rPr lang="el-GR" sz="2800" dirty="0" err="1">
                <a:solidFill>
                  <a:srgbClr val="FFFF00"/>
                </a:solidFill>
                <a:cs typeface="Arial" pitchFamily="34" charset="0"/>
              </a:rPr>
              <a:t>στοχευμένη</a:t>
            </a:r>
            <a:r>
              <a:rPr lang="el-GR" sz="2800" dirty="0">
                <a:solidFill>
                  <a:srgbClr val="FFFF00"/>
                </a:solidFill>
                <a:cs typeface="Arial" pitchFamily="34" charset="0"/>
              </a:rPr>
              <a:t> και εξατομικευμένη! </a:t>
            </a:r>
          </a:p>
        </p:txBody>
      </p:sp>
      <p:pic>
        <p:nvPicPr>
          <p:cNvPr id="111619" name="Picture 3">
            <a:extLst>
              <a:ext uri="{FF2B5EF4-FFF2-40B4-BE49-F238E27FC236}">
                <a16:creationId xmlns:a16="http://schemas.microsoft.com/office/drawing/2014/main" id="{42A468CB-FC98-485F-A21F-9296E0CEFF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2454275"/>
            <a:ext cx="23812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1620" name="Picture 5" descr="http://t2.gstatic.com/images?q=tbn:ANd9GcSVwuX0Y3aAI5JUoz5lTmt-Wh4uW76ues7InLbiFzNdrJ0752u3">
            <a:extLst>
              <a:ext uri="{FF2B5EF4-FFF2-40B4-BE49-F238E27FC236}">
                <a16:creationId xmlns:a16="http://schemas.microsoft.com/office/drawing/2014/main" id="{11877BB5-252E-4B67-A61D-3CC0527CD6FC}"/>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3492500" y="2454275"/>
            <a:ext cx="5543550" cy="4214813"/>
          </a:xfr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16F44EDB-0EE8-4921-AA7D-3B3ED6FF4B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4850" y="45672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06D0C92B-1519-4A9A-9D32-82ECB72DE83A}"/>
              </a:ext>
            </a:extLst>
          </p:cNvPr>
          <p:cNvSpPr>
            <a:spLocks noGrp="1" noRot="1" noChangeArrowheads="1"/>
          </p:cNvSpPr>
          <p:nvPr>
            <p:ph type="title"/>
          </p:nvPr>
        </p:nvSpPr>
        <p:spPr>
          <a:xfrm>
            <a:off x="633413" y="0"/>
            <a:ext cx="8510587" cy="1325563"/>
          </a:xfrm>
        </p:spPr>
        <p:txBody>
          <a:bodyPr/>
          <a:lstStyle/>
          <a:p>
            <a:pPr eaLnBrk="1" hangingPunct="1">
              <a:defRPr/>
            </a:pPr>
            <a:r>
              <a:rPr lang="el-GR" altLang="el-GR"/>
              <a:t> </a:t>
            </a:r>
            <a:r>
              <a:rPr lang="el-GR" altLang="el-GR">
                <a:solidFill>
                  <a:schemeClr val="hlink"/>
                </a:solidFill>
              </a:rPr>
              <a:t>ΒΡΟΓΧΙΚΟ ΑΣΘΜΑ</a:t>
            </a:r>
            <a:r>
              <a:rPr lang="el-GR" altLang="el-GR"/>
              <a:t> </a:t>
            </a:r>
          </a:p>
        </p:txBody>
      </p:sp>
      <p:sp>
        <p:nvSpPr>
          <p:cNvPr id="109571" name="Rectangle 3">
            <a:extLst>
              <a:ext uri="{FF2B5EF4-FFF2-40B4-BE49-F238E27FC236}">
                <a16:creationId xmlns:a16="http://schemas.microsoft.com/office/drawing/2014/main" id="{11B7A23B-7C1E-4797-BB8E-BE20EAC88BB1}"/>
              </a:ext>
            </a:extLst>
          </p:cNvPr>
          <p:cNvSpPr>
            <a:spLocks noGrp="1" noRot="1" noChangeArrowheads="1"/>
          </p:cNvSpPr>
          <p:nvPr>
            <p:ph type="body" idx="1"/>
          </p:nvPr>
        </p:nvSpPr>
        <p:spPr>
          <a:xfrm>
            <a:off x="323850" y="1341438"/>
            <a:ext cx="8540750" cy="5111750"/>
          </a:xfrm>
        </p:spPr>
        <p:txBody>
          <a:bodyPr/>
          <a:lstStyle/>
          <a:p>
            <a:pPr eaLnBrk="1" hangingPunct="1">
              <a:lnSpc>
                <a:spcPct val="90000"/>
              </a:lnSpc>
              <a:defRPr/>
            </a:pPr>
            <a:r>
              <a:rPr lang="el-GR" altLang="el-GR" sz="2800"/>
              <a:t>ΕΙΝΑΙ ΤΟ ΙΔΙΟ με </a:t>
            </a:r>
            <a:r>
              <a:rPr lang="en-GB" altLang="el-GR" sz="2800"/>
              <a:t>:</a:t>
            </a:r>
            <a:r>
              <a:rPr lang="el-GR" altLang="el-GR" sz="2800"/>
              <a:t> </a:t>
            </a:r>
          </a:p>
          <a:p>
            <a:pPr algn="ctr" eaLnBrk="1" hangingPunct="1">
              <a:lnSpc>
                <a:spcPct val="90000"/>
              </a:lnSpc>
              <a:buFont typeface="Wingdings" panose="05000000000000000000" pitchFamily="2" charset="2"/>
              <a:buNone/>
              <a:defRPr/>
            </a:pPr>
            <a:r>
              <a:rPr lang="el-GR" altLang="el-GR" sz="2800"/>
              <a:t>Ασθματική βρογχίτιδα</a:t>
            </a:r>
          </a:p>
          <a:p>
            <a:pPr algn="ctr" eaLnBrk="1" hangingPunct="1">
              <a:lnSpc>
                <a:spcPct val="90000"/>
              </a:lnSpc>
              <a:buFont typeface="Wingdings" panose="05000000000000000000" pitchFamily="2" charset="2"/>
              <a:buNone/>
              <a:defRPr/>
            </a:pPr>
            <a:r>
              <a:rPr lang="el-GR" altLang="el-GR" sz="2800"/>
              <a:t>Σπαστική βρογχίτιδα</a:t>
            </a:r>
          </a:p>
          <a:p>
            <a:pPr algn="ctr" eaLnBrk="1" hangingPunct="1">
              <a:lnSpc>
                <a:spcPct val="90000"/>
              </a:lnSpc>
              <a:buFont typeface="Wingdings" panose="05000000000000000000" pitchFamily="2" charset="2"/>
              <a:buNone/>
              <a:defRPr/>
            </a:pPr>
            <a:r>
              <a:rPr lang="el-GR" altLang="el-GR" sz="2800"/>
              <a:t>Βρογχικά</a:t>
            </a:r>
          </a:p>
          <a:p>
            <a:pPr algn="ctr" eaLnBrk="1" hangingPunct="1">
              <a:lnSpc>
                <a:spcPct val="90000"/>
              </a:lnSpc>
              <a:buFont typeface="Wingdings" panose="05000000000000000000" pitchFamily="2" charset="2"/>
              <a:buNone/>
              <a:defRPr/>
            </a:pPr>
            <a:r>
              <a:rPr lang="el-GR" altLang="el-GR" sz="2800"/>
              <a:t>Άσθμα </a:t>
            </a:r>
          </a:p>
          <a:p>
            <a:pPr algn="ctr" eaLnBrk="1" hangingPunct="1">
              <a:lnSpc>
                <a:spcPct val="90000"/>
              </a:lnSpc>
              <a:buFont typeface="Wingdings" panose="05000000000000000000" pitchFamily="2" charset="2"/>
              <a:buNone/>
              <a:defRPr/>
            </a:pPr>
            <a:endParaRPr lang="el-GR" altLang="el-GR" sz="2800"/>
          </a:p>
          <a:p>
            <a:pPr eaLnBrk="1" hangingPunct="1">
              <a:lnSpc>
                <a:spcPct val="90000"/>
              </a:lnSpc>
              <a:defRPr/>
            </a:pPr>
            <a:r>
              <a:rPr lang="el-GR" altLang="el-GR" sz="2800"/>
              <a:t>ΔΕΝ ΕΙΝΑΙ ΤΟ ΙΔΙΟ με </a:t>
            </a:r>
            <a:r>
              <a:rPr lang="en-GB" altLang="el-GR" sz="2800"/>
              <a:t>:</a:t>
            </a:r>
            <a:endParaRPr lang="el-GR" altLang="el-GR" sz="2800"/>
          </a:p>
          <a:p>
            <a:pPr algn="ctr" eaLnBrk="1" hangingPunct="1">
              <a:lnSpc>
                <a:spcPct val="90000"/>
              </a:lnSpc>
              <a:buFont typeface="Wingdings" panose="05000000000000000000" pitchFamily="2" charset="2"/>
              <a:buNone/>
              <a:defRPr/>
            </a:pPr>
            <a:r>
              <a:rPr lang="el-GR" altLang="el-GR" sz="2800"/>
              <a:t>Χρόνια βρογχίτιδα</a:t>
            </a:r>
          </a:p>
          <a:p>
            <a:pPr algn="ctr" eaLnBrk="1" hangingPunct="1">
              <a:lnSpc>
                <a:spcPct val="90000"/>
              </a:lnSpc>
              <a:buFont typeface="Wingdings" panose="05000000000000000000" pitchFamily="2" charset="2"/>
              <a:buNone/>
              <a:defRPr/>
            </a:pPr>
            <a:r>
              <a:rPr lang="el-GR" altLang="el-GR" sz="2800"/>
              <a:t>Πνευμονικό οίδημα</a:t>
            </a:r>
          </a:p>
          <a:p>
            <a:pPr algn="ctr" eaLnBrk="1" hangingPunct="1">
              <a:lnSpc>
                <a:spcPct val="90000"/>
              </a:lnSpc>
              <a:buFont typeface="Wingdings" panose="05000000000000000000" pitchFamily="2" charset="2"/>
              <a:buNone/>
              <a:defRPr/>
            </a:pPr>
            <a:r>
              <a:rPr lang="el-GR" altLang="el-GR" sz="2800"/>
              <a:t>Πνευμονικό εμφύσημα</a:t>
            </a:r>
          </a:p>
          <a:p>
            <a:pPr eaLnBrk="1" hangingPunct="1">
              <a:lnSpc>
                <a:spcPct val="90000"/>
              </a:lnSpc>
              <a:buFont typeface="Wingdings" panose="05000000000000000000" pitchFamily="2" charset="2"/>
              <a:buNone/>
              <a:defRPr/>
            </a:pPr>
            <a:endParaRPr lang="el-GR" altLang="el-GR" sz="2800"/>
          </a:p>
        </p:txBody>
      </p:sp>
      <p:pic>
        <p:nvPicPr>
          <p:cNvPr id="2" name="Recorded Sound">
            <a:hlinkClick r:id="" action="ppaction://media"/>
            <a:extLst>
              <a:ext uri="{FF2B5EF4-FFF2-40B4-BE49-F238E27FC236}">
                <a16:creationId xmlns:a16="http://schemas.microsoft.com/office/drawing/2014/main" id="{3DCEEF1F-76AA-4FB8-B9FE-8BB89909ED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12360" y="5516562"/>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l-GR"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l-GR"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Clouds</Template>
  <TotalTime>3333</TotalTime>
  <Words>3167</Words>
  <Application>Microsoft Office PowerPoint</Application>
  <PresentationFormat>On-screen Show (4:3)</PresentationFormat>
  <Paragraphs>647</Paragraphs>
  <Slides>84</Slides>
  <Notes>34</Notes>
  <HiddenSlides>0</HiddenSlides>
  <MMClips>85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84</vt:i4>
      </vt:variant>
    </vt:vector>
  </HeadingPairs>
  <TitlesOfParts>
    <vt:vector size="93" baseType="lpstr">
      <vt:lpstr>Arial</vt:lpstr>
      <vt:lpstr>Arial Black</vt:lpstr>
      <vt:lpstr>Impact</vt:lpstr>
      <vt:lpstr>Optima</vt:lpstr>
      <vt:lpstr>Tahoma</vt:lpstr>
      <vt:lpstr>Times New Roman</vt:lpstr>
      <vt:lpstr>VectoraLH-Bold</vt:lpstr>
      <vt:lpstr>Wingdings</vt:lpstr>
      <vt:lpstr>Clouds</vt:lpstr>
      <vt:lpstr>Τι είναι Άσθμα ; </vt:lpstr>
      <vt:lpstr>Ο ασθενής με Άσθμα :</vt:lpstr>
      <vt:lpstr>Tο άσθμα είναι ένα μεγάλο πρόβλημα υγείας</vt:lpstr>
      <vt:lpstr>PowerPoint Presentation</vt:lpstr>
      <vt:lpstr>PowerPoint Presentation</vt:lpstr>
      <vt:lpstr>Άσθμα </vt:lpstr>
      <vt:lpstr>PowerPoint Presentation</vt:lpstr>
      <vt:lpstr>Βρογχικό άσθμα ή αλλεργικό άσθμα : </vt:lpstr>
      <vt:lpstr> ΒΡΟΓΧΙΚΟ ΑΣΘΜΑ </vt:lpstr>
      <vt:lpstr>PowerPoint Presentation</vt:lpstr>
      <vt:lpstr>PowerPoint Presentation</vt:lpstr>
      <vt:lpstr>PowerPoint Presentation</vt:lpstr>
      <vt:lpstr>PowerPoint Presentation</vt:lpstr>
      <vt:lpstr>Έλεγχος για ΒHR στο άσθμα  όταν :</vt:lpstr>
      <vt:lpstr>Έλεγχος BHR</vt:lpstr>
      <vt:lpstr>        Εκτίμηση βρογχικής          υπεραντιδραστικότητας -</vt:lpstr>
      <vt:lpstr>    Μηχανήματα για βρογχική πρόκληση</vt:lpstr>
      <vt:lpstr>Σπιρομέτρηση Προτυποίηση μεθόδου κατά την εκτίμηση της BHR</vt:lpstr>
      <vt:lpstr>PowerPoint Presentation</vt:lpstr>
      <vt:lpstr>Βρογχική πρόκληση με  μεταχολίνη</vt:lpstr>
      <vt:lpstr>Εκτίμηση βρογχικής υπεραντιδραστικότητας (BHR)</vt:lpstr>
      <vt:lpstr>Μέτρο αξιολόγησης της  ΒΗR</vt:lpstr>
      <vt:lpstr>Βρογχική υπεραντιδραστικότητα</vt:lpstr>
      <vt:lpstr>Βρογχική υπεραντιδραστικότητα</vt:lpstr>
      <vt:lpstr>Aσθμα και BHR</vt:lpstr>
      <vt:lpstr> Θετική πρόκληση με μεταχολίνη   </vt:lpstr>
      <vt:lpstr>Συμβολή της πρόκλησης με μεταχολίνη στη διάγνωση άσθματος</vt:lpstr>
      <vt:lpstr>   ΑΣΘΜΑ        ψευδώς αρνητική πρόκληση με μεταχολίνη        </vt:lpstr>
      <vt:lpstr>Άσθμα από άσκηση</vt:lpstr>
      <vt:lpstr>Cough variant asthma (άσθμα που εκδηλώνεται με βήχα)</vt:lpstr>
      <vt:lpstr>Σπιρομετρικές τιμές και άσθμα</vt:lpstr>
      <vt:lpstr>Μηχανισμοί που εμπλέκονται στην Aσυμπτωματική BHR</vt:lpstr>
      <vt:lpstr>Η προγνωστική  αξία της πρόκλησης αυξάνει όταν τα συμπτώματα του άσθματος εμφανίζονται :</vt:lpstr>
      <vt:lpstr>H εκτίμηση BHR συμβάλλει :</vt:lpstr>
      <vt:lpstr>Ποια είναι τα συμπτώματα του άσθματος ?</vt:lpstr>
      <vt:lpstr>PowerPoint Presentation</vt:lpstr>
      <vt:lpstr>PowerPoint Presentation</vt:lpstr>
      <vt:lpstr>PowerPoint Presentation</vt:lpstr>
      <vt:lpstr>Τι συμβαίνει όταν έχουμε κρίση άσθματος ?</vt:lpstr>
      <vt:lpstr>πνεύμονες</vt:lpstr>
      <vt:lpstr>PowerPoint Presentation</vt:lpstr>
      <vt:lpstr>PowerPoint Presentation</vt:lpstr>
      <vt:lpstr>PowerPoint Presentation</vt:lpstr>
      <vt:lpstr>PowerPoint Presentation</vt:lpstr>
      <vt:lpstr>ΠΑΘΟΛΟΓΟΑΝΑΤΟΜΙΑ</vt:lpstr>
      <vt:lpstr>Πολλοί άνθρωποι με άσθμα έχουν συγχρόνως :</vt:lpstr>
      <vt:lpstr>Ρινίτιδα και Άσθμα:ομοιότητες και διαφορές ανώτερων και κατώτερων αεραγωγών</vt:lpstr>
      <vt:lpstr>PowerPoint Presentation</vt:lpstr>
      <vt:lpstr>Ασθμα : συχνά είναι μόνο βήχας</vt:lpstr>
      <vt:lpstr>Τι   προκαλεί συμπτώματα άσθματος  ;</vt:lpstr>
      <vt:lpstr>  2. Τροφές</vt:lpstr>
      <vt:lpstr>PowerPoint Presentation</vt:lpstr>
      <vt:lpstr>Τι προκαλεί συμπτώματα άσθματος ;</vt:lpstr>
      <vt:lpstr>Τι   προκαλεί συμπτώματα άσθματος  ;</vt:lpstr>
      <vt:lpstr>PowerPoint Presentation</vt:lpstr>
      <vt:lpstr>PowerPoint Presentation</vt:lpstr>
      <vt:lpstr>Είναι το άσθμα κληρονομικό ;</vt:lpstr>
      <vt:lpstr>Παράγοντες που αυξάνουν τη συχνότητα του άσθματος</vt:lpstr>
      <vt:lpstr>Θα πάθουν άσθμα τα παιδάκια ;</vt:lpstr>
      <vt:lpstr>Άσθμα και περιβάλλον</vt:lpstr>
      <vt:lpstr>Ασθμα και κύηση </vt:lpstr>
      <vt:lpstr>Μεγάλο μέγεθος οικογένειας     </vt:lpstr>
      <vt:lpstr>Υπάρχει θεραπεία για το άσθμα ?</vt:lpstr>
      <vt:lpstr>Διακυμάνσεις ασθματικών συμπτωμάτων  </vt:lpstr>
      <vt:lpstr>Πως επιτυγχάνεται ο έλεγχος του άσθματος</vt:lpstr>
      <vt:lpstr>Πως επιτυγχάνεται ο έλεγχος του άσθματος</vt:lpstr>
      <vt:lpstr>PowerPoint Presentation</vt:lpstr>
      <vt:lpstr>ΕΠΙΠΕΔΑ ΕΛΕΓΧΟΥ ΑΣΘΜΑΤΟΣ </vt:lpstr>
      <vt:lpstr>Πως ελέγχονται οι κρίσεις άσθματος</vt:lpstr>
      <vt:lpstr>PowerPoint Presentation</vt:lpstr>
      <vt:lpstr>PowerPoint Presentation</vt:lpstr>
      <vt:lpstr>ΡΥΘΜΙΣΤΙΚΑ ΦΑΡΜΑΚΑ</vt:lpstr>
      <vt:lpstr>ΑΝΑΚΟΥΦΙΣΤΙΚΑ ΦΑΡΜΑΚΑ</vt:lpstr>
      <vt:lpstr>ΕΙΣΠΝΕΟΜΕΝΟΙ  β2 ΔΙΕΓΕΡΤΕΣ ΜΑΚΡΑΣ ΔΡΑΣΗΣ (*) Σαλμετερόλη     Φορμετερόλη</vt:lpstr>
      <vt:lpstr>ΑΝΤΙΧΟΛΙΝΕΡΓΙΚΑ ΒΡΩΜΙΟΥΧΟ  ΙΠΡΑΤΡΟΠΙΟ   </vt:lpstr>
      <vt:lpstr>ΘΕΟΦΥΛΛΙΝΗ (SR) ΒΡΑΔΕΙΑΣ ΑΠΟΔΕΣΜΕΥΣΗΣ</vt:lpstr>
      <vt:lpstr>ΕΙΣΠΝΕΟΜΕΝΑ ΚΟΡΤΙΚΟΕΙΔΗ</vt:lpstr>
      <vt:lpstr>ΕΙΔΙΚΗ ΑΝΟΣΟΘΕΡΑΠΕΙΑ</vt:lpstr>
      <vt:lpstr>ΘΕΡΑΠΕΙΑ ΑΣΘΜΑΤΟΣ ΑΝΑ ΣΤΑΔΙΟ</vt:lpstr>
      <vt:lpstr>PowerPoint Presentation</vt:lpstr>
      <vt:lpstr>PowerPoint Presentation</vt:lpstr>
      <vt:lpstr>PowerPoint Presentation</vt:lpstr>
      <vt:lpstr>  Οι ασθματικοί μπορούν:</vt:lpstr>
      <vt:lpstr>Μελλοντική θεραπεία  δίνοντας έμφαση στους φαινότυπους άσθματος, τείνει να είναι στοχευμένη και εξατομικευμένη! </vt:lpstr>
    </vt:vector>
  </TitlesOfParts>
  <Company>NHLBI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NAEPP Coordinating Committee</dc:title>
  <dc:creator>Terri Williams</dc:creator>
  <cp:lastModifiedBy>penny</cp:lastModifiedBy>
  <cp:revision>268</cp:revision>
  <dcterms:created xsi:type="dcterms:W3CDTF">2000-09-11T20:23:32Z</dcterms:created>
  <dcterms:modified xsi:type="dcterms:W3CDTF">2020-04-23T18:40:44Z</dcterms:modified>
</cp:coreProperties>
</file>