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6" r:id="rId11"/>
    <p:sldId id="268" r:id="rId12"/>
    <p:sldId id="267" r:id="rId13"/>
    <p:sldId id="269" r:id="rId14"/>
    <p:sldId id="272" r:id="rId15"/>
    <p:sldId id="265" r:id="rId16"/>
    <p:sldId id="271" r:id="rId17"/>
    <p:sldId id="270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78" r:id="rId27"/>
    <p:sldId id="282" r:id="rId28"/>
    <p:sldId id="283" r:id="rId29"/>
    <p:sldId id="285" r:id="rId30"/>
    <p:sldId id="284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6" r:id="rId39"/>
    <p:sldId id="297" r:id="rId40"/>
    <p:sldId id="298" r:id="rId41"/>
    <p:sldId id="293" r:id="rId42"/>
    <p:sldId id="294" r:id="rId43"/>
    <p:sldId id="295" r:id="rId44"/>
    <p:sldId id="299" r:id="rId45"/>
    <p:sldId id="300" r:id="rId46"/>
    <p:sldId id="301" r:id="rId47"/>
    <p:sldId id="306" r:id="rId48"/>
    <p:sldId id="302" r:id="rId49"/>
    <p:sldId id="303" r:id="rId50"/>
    <p:sldId id="304" r:id="rId51"/>
    <p:sldId id="307" r:id="rId52"/>
    <p:sldId id="305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6" r:id="rId61"/>
    <p:sldId id="317" r:id="rId62"/>
    <p:sldId id="315" r:id="rId63"/>
    <p:sldId id="322" r:id="rId64"/>
    <p:sldId id="319" r:id="rId65"/>
    <p:sldId id="318" r:id="rId66"/>
    <p:sldId id="320" r:id="rId67"/>
    <p:sldId id="321" r:id="rId68"/>
    <p:sldId id="323" r:id="rId6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B652A-734E-4928-BE8D-8E97610F3B5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3884A-62E8-447D-BC11-7E69FE17197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884A-62E8-447D-BC11-7E69FE171972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884A-62E8-447D-BC11-7E69FE171972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Απόφραξη λεμφαγγείων από φυσαλίδες</a:t>
            </a:r>
          </a:p>
          <a:p>
            <a:r>
              <a:rPr lang="el-GR" dirty="0" smtClean="0"/>
              <a:t>Απόφραξη</a:t>
            </a:r>
            <a:r>
              <a:rPr lang="el-GR" baseline="0" dirty="0" smtClean="0"/>
              <a:t> φλεβών δέρματος από φυσαλίδες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884A-62E8-447D-BC11-7E69FE171972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884A-62E8-447D-BC11-7E69FE171972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884A-62E8-447D-BC11-7E69FE171972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884A-62E8-447D-BC11-7E69FE171972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ttps://pdf.sciencedirectassets.com/271312/1-s2.0-S0300297700X02100/1-s2.0-0300297795000402/main.pdf?X-Amz-Security-Token=IQoJb3JpZ2luX2VjEGkaCXVzLWVhc3QtMSJIMEYCIQCcszpXE0LfYc4Wr3qjGWSxyrNGWR6us28wiiUuce5VMgIhAKV2GZsuv3RMz0Mf%2FOymuaT0uutn9rQybpq%2BnyM8b1WuKrMFCHIQBRoMMDU5MDAzNTQ2ODY1IgwsGPlczPouKyMkO5gqkAVRE4dKToRzrbyOk4XNUxGOaUo0FcrZYRKWc9DVTlBlIYySRc%2FGWCPMXAFeuW02JGya6PYBW7QKOTh8hWfdacTTNYgRCf8doOd7hFEDhfcMwxyD6L9A7kr3pG4SOO7VNyrKmnDre5HG3Fi7ug54Jpq9YbfemQuYTSxhrdP471K3ieNJGC695VcepdnQ%2FimO8Oejycssn86xgyko88bVssgAxoB4Q4jm3wGo12LaCA%2BIQSIwnk7XMVeE3dVoLEqc95Ao9HnfAfH5hkpKDFpSv2oUsBx4L6ZmRTnXK6T9mpKTHxsMp6PVAhvMFqMTbbOu6a%2BJQKFVXD7UmN0O2JxNIGP4cMeCcyQ1I%2FhFSTfzh9WCWeiqm43%2F%2FKAoNiwWvMHkdBOPS4G2eYIPZ4SZSdmkCoVnyXBaSTyuQGEkbol6yQPzJZVqPcuIkvdkh48LH7112WkSfuUJEqWQHjhHDbmNBtFryA2PIKCT8L%2Fi0UB6Dkc37qo9Ri%2Fum7hwkvWVG7VUv8IJjl1xKNe6M%2BA1yRk5mOeU%2FVYhck9CNU%2F5hyRzF%2FZemV2rP8yyVocIxY6o8yWLioDq2h0kfRZTenUAIpajAXo1s0%2B6A%2Fy6ypRpzxMpMX7KnNpVnrjoVLUW%2ByOKUraX%2FAstJ8nMYlTFQtVQNaLx0qhIACJ5DIH0NjQkM7YmMwEcxK4DKMIFet5HEmT3CVSXq81SRb2NN3%2BPpwg3%2BIyEFdF0FLt%2Bo0fpXLTbYaVEKAClKl617IvJEoAG7oF%2BXM2SroDCYADeuvYErZHxajHZqDHlPPnCvBgxwszbPoAQNl9JUxcdJL1sSJoygSWpg5kJ1F8PsEw%2Bz5qiOi2XlI3E%2BePKMYk5TINypaqjQLspxxoCHjD5iP%2BoBjqwAYyPqTS3GtwSnG96vRpGMly8c4fGyFPj3Q5UAEjMIOWDWIxmmzi3KZ%2BQQKDtn4u0YDoGG8vrKuld19VX3ARmE6T9jMYdGYMPA0%2BBGwDj0oMQJQJCi%2FX3vuj3GRhQXNrHg7vUfb9eFZU9A%2FCTYnaNpWFOoT4QBNvItA51CotOefW79o6qzGXpqLE9S1JU7JQ6klj%2BTIB8%2F9CxGkT7TiQ63IO%2FqZH5P33hsLPUgW8Uk%2BIJ&amp;X-Amz-Algorithm=AWS4-HMAC-SHA256&amp;X-Amz-Date=20231006T090447Z&amp;X-Amz-SignedHeaders=host&amp;X-Amz-Expires=300&amp;X-Amz-Credential=ASIAQ3PHCVTYUOM45H7S%2F20231006%2Fus-east-1%2Fs3%2Faws4_request&amp;X-Amz-Signature=0532f13008c1e82ff16bce98f5f2172cc3bb2f51d5dcd210e4502f7135ad3df5&amp;hash=0cbf77ed40325610d41db838245cd2f5292355e6a7619f3a423d39794fb6aea5&amp;host=68042c943591013ac2b2430a89b270f6af2c76d8dfd086a07176afe7c76c2c61&amp;pii=0300297795000402&amp;tid=spdf-f5d96107-6689-42a2-bc28-0fce910be05e&amp;sid=1d50099e96369449739a17a700bb8b9b6430gxrqb&amp;type=client&amp;tsoh=d3d3LnNjaWVuY2VkaXJlY3QuY29t&amp;ua=1d145a555401000b575603&amp;rr=811cbd28fe386f5c&amp;cc=g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884A-62E8-447D-BC11-7E69FE171972}" type="slidenum">
              <a:rPr lang="el-GR" smtClean="0"/>
              <a:pPr/>
              <a:t>55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ttps://pdf.sciencedirectassets.com/271312/1-s2.0-S0300297700X02100/1-s2.0-0300297795000402/main.pdf?X-Amz-Security-Token=IQoJb3JpZ2luX2VjEGkaCXVzLWVhc3QtMSJIMEYCIQCcszpXE0LfYc4Wr3qjGWSxyrNGWR6us28wiiUuce5VMgIhAKV2GZsuv3RMz0Mf%2FOymuaT0uutn9rQybpq%2BnyM8b1WuKrMFCHIQBRoMMDU5MDAzNTQ2ODY1IgwsGPlczPouKyMkO5gqkAVRE4dKToRzrbyOk4XNUxGOaUo0FcrZYRKWc9DVTlBlIYySRc%2FGWCPMXAFeuW02JGya6PYBW7QKOTh8hWfdacTTNYgRCf8doOd7hFEDhfcMwxyD6L9A7kr3pG4SOO7VNyrKmnDre5HG3Fi7ug54Jpq9YbfemQuYTSxhrdP471K3ieNJGC695VcepdnQ%2FimO8Oejycssn86xgyko88bVssgAxoB4Q4jm3wGo12LaCA%2BIQSIwnk7XMVeE3dVoLEqc95Ao9HnfAfH5hkpKDFpSv2oUsBx4L6ZmRTnXK6T9mpKTHxsMp6PVAhvMFqMTbbOu6a%2BJQKFVXD7UmN0O2JxNIGP4cMeCcyQ1I%2FhFSTfzh9WCWeiqm43%2F%2FKAoNiwWvMHkdBOPS4G2eYIPZ4SZSdmkCoVnyXBaSTyuQGEkbol6yQPzJZVqPcuIkvdkh48LH7112WkSfuUJEqWQHjhHDbmNBtFryA2PIKCT8L%2Fi0UB6Dkc37qo9Ri%2Fum7hwkvWVG7VUv8IJjl1xKNe6M%2BA1yRk5mOeU%2FVYhck9CNU%2F5hyRzF%2FZemV2rP8yyVocIxY6o8yWLioDq2h0kfRZTenUAIpajAXo1s0%2B6A%2Fy6ypRpzxMpMX7KnNpVnrjoVLUW%2ByOKUraX%2FAstJ8nMYlTFQtVQNaLx0qhIACJ5DIH0NjQkM7YmMwEcxK4DKMIFet5HEmT3CVSXq81SRb2NN3%2BPpwg3%2BIyEFdF0FLt%2Bo0fpXLTbYaVEKAClKl617IvJEoAG7oF%2BXM2SroDCYADeuvYErZHxajHZqDHlPPnCvBgxwszbPoAQNl9JUxcdJL1sSJoygSWpg5kJ1F8PsEw%2Bz5qiOi2XlI3E%2BePKMYk5TINypaqjQLspxxoCHjD5iP%2BoBjqwAYyPqTS3GtwSnG96vRpGMly8c4fGyFPj3Q5UAEjMIOWDWIxmmzi3KZ%2BQQKDtn4u0YDoGG8vrKuld19VX3ARmE6T9jMYdGYMPA0%2BBGwDj0oMQJQJCi%2FX3vuj3GRhQXNrHg7vUfb9eFZU9A%2FCTYnaNpWFOoT4QBNvItA51CotOefW79o6qzGXpqLE9S1JU7JQ6klj%2BTIB8%2F9CxGkT7TiQ63IO%2FqZH5P33hsLPUgW8Uk%2BIJ&amp;X-Amz-Algorithm=AWS4-HMAC-SHA256&amp;X-Amz-Date=20231006T090447Z&amp;X-Amz-SignedHeaders=host&amp;X-Amz-Expires=300&amp;X-Amz-Credential=ASIAQ3PHCVTYUOM45H7S%2F20231006%2Fus-east-1%2Fs3%2Faws4_request&amp;X-Amz-Signature=0532f13008c1e82ff16bce98f5f2172cc3bb2f51d5dcd210e4502f7135ad3df5&amp;hash=0cbf77ed40325610d41db838245cd2f5292355e6a7619f3a423d39794fb6aea5&amp;host=68042c943591013ac2b2430a89b270f6af2c76d8dfd086a07176afe7c76c2c61&amp;pii=0300297795000402&amp;tid=spdf-f5d96107-6689-42a2-bc28-0fce910be05e&amp;sid=1d50099e96369449739a17a700bb8b9b6430gxrqb&amp;type=client&amp;tsoh=d3d3LnNjaWVuY2VkaXJlY3QuY29t&amp;ua=1d145a555401000b575603&amp;rr=811cbd28fe386f5c&amp;cc=g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884A-62E8-447D-BC11-7E69FE171972}" type="slidenum">
              <a:rPr lang="el-GR" smtClean="0"/>
              <a:pPr/>
              <a:t>56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79CB-CCE1-4793-9C14-81D22185C4B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2EC-13D6-43BD-83CA-0C4B6FFBBE9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79CB-CCE1-4793-9C14-81D22185C4B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2EC-13D6-43BD-83CA-0C4B6FFBBE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79CB-CCE1-4793-9C14-81D22185C4B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2EC-13D6-43BD-83CA-0C4B6FFBBE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79CB-CCE1-4793-9C14-81D22185C4B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2EC-13D6-43BD-83CA-0C4B6FFBBE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79CB-CCE1-4793-9C14-81D22185C4B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2EC-13D6-43BD-83CA-0C4B6FFBBE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79CB-CCE1-4793-9C14-81D22185C4B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2EC-13D6-43BD-83CA-0C4B6FFBBE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79CB-CCE1-4793-9C14-81D22185C4B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2EC-13D6-43BD-83CA-0C4B6FFBBE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79CB-CCE1-4793-9C14-81D22185C4B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2EC-13D6-43BD-83CA-0C4B6FFBBE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79CB-CCE1-4793-9C14-81D22185C4B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2EC-13D6-43BD-83CA-0C4B6FFBBE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79CB-CCE1-4793-9C14-81D22185C4B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2EC-13D6-43BD-83CA-0C4B6FFBBE9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FA879CB-CCE1-4793-9C14-81D22185C4B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C1372EC-13D6-43BD-83CA-0C4B6FFBBE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FA879CB-CCE1-4793-9C14-81D22185C4BC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1372EC-13D6-43BD-83CA-0C4B6FFBBE9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Επείγουσες καταστάσεις από περιβαλλοντική έκθεση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42976" y="5357826"/>
            <a:ext cx="6858048" cy="1752600"/>
          </a:xfrm>
        </p:spPr>
        <p:txBody>
          <a:bodyPr>
            <a:normAutofit lnSpcReduction="10000"/>
          </a:bodyPr>
          <a:lstStyle/>
          <a:p>
            <a:r>
              <a:rPr lang="el-GR" dirty="0" err="1" smtClean="0"/>
              <a:t>Νταβίδη</a:t>
            </a:r>
            <a:r>
              <a:rPr lang="el-GR" dirty="0" smtClean="0"/>
              <a:t> Στυλιανή</a:t>
            </a:r>
          </a:p>
          <a:p>
            <a:r>
              <a:rPr lang="el-GR" dirty="0" smtClean="0"/>
              <a:t>Επικουρικός Παθολόγος – Επιμελήτρια Β</a:t>
            </a:r>
          </a:p>
          <a:p>
            <a:r>
              <a:rPr lang="el-GR" dirty="0" smtClean="0"/>
              <a:t>Κλινική Παθολογικής Φυσιολογίας</a:t>
            </a:r>
          </a:p>
          <a:p>
            <a:r>
              <a:rPr lang="el-GR" dirty="0" smtClean="0"/>
              <a:t>ΓΝΑ «Λαϊκό»</a:t>
            </a:r>
          </a:p>
          <a:p>
            <a:r>
              <a:rPr lang="el-GR" dirty="0" smtClean="0"/>
              <a:t>Υπεύθυνοι Καθηγητές: </a:t>
            </a:r>
            <a:r>
              <a:rPr lang="el-GR" dirty="0" err="1" smtClean="0"/>
              <a:t>Βουλγαρέλης</a:t>
            </a:r>
            <a:r>
              <a:rPr lang="el-GR" dirty="0" smtClean="0"/>
              <a:t> Μιχαήλ, </a:t>
            </a:r>
            <a:r>
              <a:rPr lang="el-GR" dirty="0" err="1" smtClean="0"/>
              <a:t>Βλαχογιαννόπουλος</a:t>
            </a:r>
            <a:r>
              <a:rPr lang="el-GR" dirty="0" smtClean="0"/>
              <a:t> Παναγιώτης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Case report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ΠΙ Πεδινής, Ιωάννινα</a:t>
            </a:r>
          </a:p>
          <a:p>
            <a:r>
              <a:rPr lang="el-GR" dirty="0" smtClean="0"/>
              <a:t>17χρονος, ποδοσφαιριστής </a:t>
            </a:r>
          </a:p>
          <a:p>
            <a:r>
              <a:rPr lang="el-GR" dirty="0" smtClean="0"/>
              <a:t>Ιστορικό πτώσης στο ποδόσφαιρο μετά από </a:t>
            </a:r>
            <a:r>
              <a:rPr lang="en-US" dirty="0" smtClean="0"/>
              <a:t>tackling</a:t>
            </a:r>
            <a:r>
              <a:rPr lang="el-GR" dirty="0" smtClean="0"/>
              <a:t> και τραυματισμού του δεξιού δείκτη </a:t>
            </a:r>
          </a:p>
          <a:p>
            <a:r>
              <a:rPr lang="el-GR" dirty="0" smtClean="0"/>
              <a:t>Πρώτες βοήθειες στο γήπεδο: περίδεση με ελαστικό επίδεσμο του δακτύλου με </a:t>
            </a:r>
            <a:r>
              <a:rPr lang="en-US" dirty="0" smtClean="0"/>
              <a:t>gel </a:t>
            </a:r>
            <a:r>
              <a:rPr lang="el-GR" dirty="0" err="1" smtClean="0"/>
              <a:t>παγοκύστη</a:t>
            </a:r>
            <a:r>
              <a:rPr lang="el-GR" dirty="0" smtClean="0"/>
              <a:t> σε άμεση επαφή με το δέρμα </a:t>
            </a:r>
          </a:p>
          <a:p>
            <a:r>
              <a:rPr lang="el-GR" dirty="0" smtClean="0"/>
              <a:t>Οδηγία για αφαίρεση του επιδέσμου σε λίγα λεπτά</a:t>
            </a:r>
          </a:p>
          <a:p>
            <a:r>
              <a:rPr lang="el-GR" dirty="0" smtClean="0"/>
              <a:t>Μετά από 2 ώρες…</a:t>
            </a:r>
          </a:p>
          <a:p>
            <a:r>
              <a:rPr lang="el-GR" dirty="0" smtClean="0"/>
              <a:t>Ερυθρότητα και οίδημα δεξιού δείκτη και </a:t>
            </a:r>
            <a:r>
              <a:rPr lang="el-GR" dirty="0" err="1" smtClean="0"/>
              <a:t>κερκιδικής</a:t>
            </a:r>
            <a:r>
              <a:rPr lang="el-GR" dirty="0" smtClean="0"/>
              <a:t> επιφάνειας δεξιού μέσου δακτύλου</a:t>
            </a:r>
          </a:p>
          <a:p>
            <a:endParaRPr lang="el-GR" dirty="0"/>
          </a:p>
        </p:txBody>
      </p:sp>
      <p:pic>
        <p:nvPicPr>
          <p:cNvPr id="4" name="3 - Εικόνα" descr="αρχείο λήψης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42852"/>
            <a:ext cx="3109917" cy="2329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επίσκεψη στο ΠΙ Πεδινής</a:t>
            </a:r>
          </a:p>
          <a:p>
            <a:r>
              <a:rPr lang="en-US" dirty="0" smtClean="0"/>
              <a:t>Ro </a:t>
            </a:r>
            <a:r>
              <a:rPr lang="el-GR" dirty="0" smtClean="0"/>
              <a:t>άνω άκρου αρνητική για κάταγμα, ύποπτη για ήπιο </a:t>
            </a:r>
            <a:r>
              <a:rPr lang="el-GR" dirty="0" err="1" smtClean="0"/>
              <a:t>εξάρθρημα</a:t>
            </a:r>
            <a:r>
              <a:rPr lang="el-GR" dirty="0" smtClean="0"/>
              <a:t> δεξιού δείκτη</a:t>
            </a:r>
          </a:p>
          <a:p>
            <a:r>
              <a:rPr lang="el-GR" dirty="0" smtClean="0"/>
              <a:t>Οδηγίες εξόδου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1062-6050-49-1-97-f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643050"/>
            <a:ext cx="6312321" cy="2050293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500166" y="3857628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 Καλά οριοθετημένη, μεγάλη, συρρέουσα πομφόλυγα στο σημείο επαφής με την </a:t>
            </a:r>
            <a:r>
              <a:rPr lang="el-GR" sz="2000" dirty="0" err="1" smtClean="0"/>
              <a:t>παγοκύστη</a:t>
            </a:r>
            <a:r>
              <a:rPr lang="el-GR" sz="2000" dirty="0" smtClean="0"/>
              <a:t> του δείκτη με αιμορραγικές περιοχές κυρίως στην </a:t>
            </a:r>
            <a:r>
              <a:rPr lang="el-GR" sz="2000" dirty="0" err="1" smtClean="0"/>
              <a:t>καμπτική</a:t>
            </a:r>
            <a:r>
              <a:rPr lang="el-GR" sz="2000" dirty="0" smtClean="0"/>
              <a:t> επιφάνεια των δακτύλων και </a:t>
            </a:r>
            <a:r>
              <a:rPr lang="el-GR" sz="2000" dirty="0" err="1" smtClean="0"/>
              <a:t>κυανωτική</a:t>
            </a:r>
            <a:r>
              <a:rPr lang="el-GR" sz="2000" dirty="0" smtClean="0"/>
              <a:t> χροιά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Ψυχρό δάκτυλο, ανώδυνο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Απουσία τριχοειδικής </a:t>
            </a:r>
            <a:r>
              <a:rPr lang="el-GR" sz="2000" dirty="0" err="1" smtClean="0"/>
              <a:t>επαναπλήρωσης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Υπαισθησία δακτύλου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Πομφόλυγα στην </a:t>
            </a:r>
            <a:r>
              <a:rPr lang="el-GR" sz="2000" dirty="0" err="1" smtClean="0"/>
              <a:t>κερκιδική</a:t>
            </a:r>
            <a:r>
              <a:rPr lang="el-GR" sz="2000" dirty="0" smtClean="0"/>
              <a:t> επιφάνεια μέσου δακτύλου χωρίς λοιπά παθολογικά ευρήματα</a:t>
            </a:r>
            <a:endParaRPr lang="el-GR" sz="2000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24 ώρες μετά…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714480" y="857232"/>
            <a:ext cx="5614998" cy="971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επίσκεψη στο ΠΙ Πεδινής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Διαφορική Διάγνωση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Κρυοπαγήματα ή </a:t>
            </a:r>
            <a:r>
              <a:rPr lang="el-GR" dirty="0" err="1" smtClean="0"/>
              <a:t>χείμετλα</a:t>
            </a:r>
            <a:r>
              <a:rPr lang="el-GR" dirty="0" smtClean="0"/>
              <a:t> ή χιονίστρες</a:t>
            </a:r>
          </a:p>
          <a:p>
            <a:r>
              <a:rPr lang="el-GR" dirty="0" smtClean="0"/>
              <a:t>Χημικό ή άλλο έγκαυμα</a:t>
            </a:r>
          </a:p>
          <a:p>
            <a:r>
              <a:rPr lang="el-GR" dirty="0" smtClean="0"/>
              <a:t>Αλλεργική αντίδραση</a:t>
            </a:r>
          </a:p>
          <a:p>
            <a:r>
              <a:rPr lang="el-GR" dirty="0" smtClean="0"/>
              <a:t>Κάταγμα</a:t>
            </a:r>
          </a:p>
          <a:p>
            <a:r>
              <a:rPr lang="el-GR" dirty="0" smtClean="0"/>
              <a:t>Σύνδρομο διαμερίσματος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Κρυοπαγήματα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Έκθεση σε &lt;0*</a:t>
            </a:r>
            <a:r>
              <a:rPr lang="en-US" dirty="0" smtClean="0"/>
              <a:t>C</a:t>
            </a:r>
            <a:endParaRPr lang="el-GR" dirty="0" smtClean="0"/>
          </a:p>
          <a:p>
            <a:r>
              <a:rPr lang="el-GR" dirty="0" err="1" smtClean="0"/>
              <a:t>Προδιαθεσικοί</a:t>
            </a:r>
            <a:r>
              <a:rPr lang="el-GR" dirty="0" smtClean="0"/>
              <a:t> παράγοντες: υποθερμία, εξάντληση, αλκοόλ-μειωμένη κρίση, φάρμακα (β-</a:t>
            </a:r>
            <a:r>
              <a:rPr lang="en-US" dirty="0" smtClean="0"/>
              <a:t>blockers)</a:t>
            </a:r>
            <a:r>
              <a:rPr lang="el-GR" dirty="0" smtClean="0"/>
              <a:t>, ΠΑΝ, κάπνισμα</a:t>
            </a:r>
          </a:p>
          <a:p>
            <a:r>
              <a:rPr lang="el-GR" dirty="0" smtClean="0"/>
              <a:t>Συνήθως σε δάκτυλα, μύτη, αυτιά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Κρυοπαγήματα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en-US" b="0" dirty="0" smtClean="0"/>
                        <a:t>Classification</a:t>
                      </a:r>
                      <a:r>
                        <a:rPr lang="el-GR" b="0" dirty="0" smtClean="0"/>
                        <a:t> </a:t>
                      </a:r>
                      <a:r>
                        <a:rPr lang="en-US" b="0" dirty="0" smtClean="0"/>
                        <a:t>McAdams</a:t>
                      </a:r>
                      <a:endParaRPr lang="en-US" b="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Depth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Characteristics</a:t>
                      </a:r>
                    </a:p>
                  </a:txBody>
                  <a:tcPr marL="91439" marR="91439" anchor="ctr"/>
                </a:tc>
              </a:tr>
              <a:tr h="370840"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Superficial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endParaRPr lang="el-GR" b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endParaRPr lang="el-GR" b="0"/>
                    </a:p>
                  </a:txBody>
                  <a:tcPr marL="91439" marR="91439" anchor="ctr"/>
                </a:tc>
              </a:tr>
              <a:tr h="370840"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 First degree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Superficial skin involvement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Edema, erythema</a:t>
                      </a:r>
                    </a:p>
                  </a:txBody>
                  <a:tcPr marL="91439" marR="91439" anchor="ctr"/>
                </a:tc>
              </a:tr>
              <a:tr h="370840"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 Second degree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Full-thickness skin involvement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Blistering, desquamation</a:t>
                      </a:r>
                    </a:p>
                  </a:txBody>
                  <a:tcPr marL="91439" marR="91439" anchor="ctr"/>
                </a:tc>
              </a:tr>
              <a:tr h="370840"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Deep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endParaRPr lang="el-GR" b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endParaRPr lang="el-GR" b="0"/>
                    </a:p>
                  </a:txBody>
                  <a:tcPr marL="91439" marR="91439" anchor="ctr"/>
                </a:tc>
              </a:tr>
              <a:tr h="370840"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 Third degree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Subcutaneous tissue involvement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Blue-gray discoloration, hemorrhagic blisters</a:t>
                      </a:r>
                    </a:p>
                  </a:txBody>
                  <a:tcPr marL="91439" marR="91439" anchor="ctr"/>
                </a:tc>
              </a:tr>
              <a:tr h="370840"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 Fourth degree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b="0"/>
                        <a:t>Deep tissue involvement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b="0" dirty="0"/>
                        <a:t>Deep necrosis to muscle, tendon, bone, etc</a:t>
                      </a:r>
                    </a:p>
                  </a:txBody>
                  <a:tcPr marL="91439" marR="9143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-s2.0-S0020138322005186-g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7406883" cy="4214842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714480" y="4929198"/>
            <a:ext cx="24288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dirty="0" smtClean="0"/>
              <a:t>Συμμετοχή δέρματος+ υποδορίου ιστού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/>
              <a:t>Αιμωδίες, οίδημα, υπεραιμία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/>
              <a:t>Επώδυνη </a:t>
            </a:r>
            <a:r>
              <a:rPr lang="el-GR" sz="1400" dirty="0" err="1" smtClean="0"/>
              <a:t>επαναθέρμανση</a:t>
            </a:r>
            <a:endParaRPr lang="el-GR" sz="1400" dirty="0" smtClean="0"/>
          </a:p>
          <a:p>
            <a:pPr>
              <a:buFont typeface="Arial" pitchFamily="34" charset="0"/>
              <a:buChar char="•"/>
            </a:pPr>
            <a:r>
              <a:rPr lang="el-GR" sz="1400" dirty="0" smtClean="0"/>
              <a:t>Εξέλιξη σε πομφόλυγα και μαύρη εσχάρα  που αποπίπτει εντός 3 εβδομάδων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000628" y="4929198"/>
            <a:ext cx="1428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dirty="0" smtClean="0"/>
              <a:t>Συμμετοχή +νεύρων/μυών/</a:t>
            </a:r>
            <a:r>
              <a:rPr lang="el-GR" sz="1400" dirty="0" err="1" smtClean="0"/>
              <a:t>οστο</a:t>
            </a:r>
            <a:r>
              <a:rPr lang="el-GR" sz="1400" dirty="0" smtClean="0"/>
              <a:t>ύ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/>
              <a:t>Παραμονή λευκής χροιάς δέρματος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/>
              <a:t>Αιμορραγικές </a:t>
            </a:r>
            <a:r>
              <a:rPr lang="el-GR" sz="1400" dirty="0" err="1" smtClean="0"/>
              <a:t>πομφολυγες</a:t>
            </a:r>
            <a:endParaRPr lang="el-GR" sz="1400" dirty="0" smtClean="0"/>
          </a:p>
          <a:p>
            <a:pPr>
              <a:buFont typeface="Arial" pitchFamily="34" charset="0"/>
              <a:buChar char="•"/>
            </a:pPr>
            <a:endParaRPr lang="el-GR" sz="1400" dirty="0"/>
          </a:p>
        </p:txBody>
      </p:sp>
      <p:sp>
        <p:nvSpPr>
          <p:cNvPr id="7" name="6 - TextBox"/>
          <p:cNvSpPr txBox="1"/>
          <p:nvPr/>
        </p:nvSpPr>
        <p:spPr>
          <a:xfrm>
            <a:off x="7000892" y="507207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Κυάνωση</a:t>
            </a:r>
          </a:p>
          <a:p>
            <a:r>
              <a:rPr lang="el-GR" dirty="0" smtClean="0"/>
              <a:t>Νέκρωση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Επιπολής</a:t>
            </a:r>
            <a:r>
              <a:rPr lang="el-GR" dirty="0" smtClean="0"/>
              <a:t> κρυοπαγήματα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Διόρθωση υποθερμίας</a:t>
            </a:r>
          </a:p>
          <a:p>
            <a:r>
              <a:rPr lang="el-GR" dirty="0" err="1" smtClean="0"/>
              <a:t>Επαναθέρμανση</a:t>
            </a:r>
            <a:r>
              <a:rPr lang="el-GR" dirty="0" smtClean="0"/>
              <a:t> προσβεβλημένης περιοχής</a:t>
            </a:r>
          </a:p>
          <a:p>
            <a:pPr>
              <a:buFont typeface="Wingdings" pitchFamily="2" charset="2"/>
              <a:buChar char="Ø"/>
            </a:pPr>
            <a:r>
              <a:rPr lang="el-GR" dirty="0" err="1" smtClean="0"/>
              <a:t>Εμβύθιση</a:t>
            </a:r>
            <a:r>
              <a:rPr lang="el-GR" dirty="0" smtClean="0"/>
              <a:t> σε νερό 37-39*</a:t>
            </a:r>
            <a:r>
              <a:rPr lang="en-US" dirty="0" smtClean="0"/>
              <a:t>C</a:t>
            </a:r>
            <a:r>
              <a:rPr lang="el-GR" dirty="0" smtClean="0"/>
              <a:t> για 30 λεπτά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Αναλγησία και </a:t>
            </a:r>
            <a:r>
              <a:rPr lang="el-GR" dirty="0" err="1" smtClean="0"/>
              <a:t>ιβουπροφαίνη</a:t>
            </a:r>
            <a:endParaRPr lang="el-GR" dirty="0" smtClean="0"/>
          </a:p>
          <a:p>
            <a:r>
              <a:rPr lang="el-GR" dirty="0" smtClean="0"/>
              <a:t>Οδηγίες εξόδου: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Ανύψωση άκρου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Τοπική υγιεινή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Άμεση κινητοποίηση</a:t>
            </a:r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 τω </a:t>
            </a:r>
            <a:r>
              <a:rPr lang="el-GR" dirty="0" err="1" smtClean="0"/>
              <a:t>βάθει</a:t>
            </a:r>
            <a:r>
              <a:rPr lang="el-GR" dirty="0" smtClean="0"/>
              <a:t> κρυοπαγήματα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Εις χειρουργούς για περαιτέρω αντιμετώπιση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Case report</a:t>
            </a:r>
            <a:endParaRPr lang="el-GR" sz="3600" dirty="0"/>
          </a:p>
        </p:txBody>
      </p:sp>
      <p:pic>
        <p:nvPicPr>
          <p:cNvPr id="4" name="3 - Θέση περιεχομένου" descr="Webp.net-resizeimage-36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68" y="142852"/>
            <a:ext cx="5197508" cy="2598754"/>
          </a:xfrm>
        </p:spPr>
      </p:pic>
      <p:sp>
        <p:nvSpPr>
          <p:cNvPr id="5" name="4 - TextBox"/>
          <p:cNvSpPr txBox="1"/>
          <p:nvPr/>
        </p:nvSpPr>
        <p:spPr>
          <a:xfrm>
            <a:off x="214282" y="1500174"/>
            <a:ext cx="32861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Στρατόπεδο Έβρου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Μέσα Φλεβάρη</a:t>
            </a:r>
            <a:r>
              <a:rPr lang="en-US" sz="2400" dirty="0" smtClean="0"/>
              <a:t> (1-5*C)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Στρατιώτης 22 ετών με αιμωδίες άκρων ποδών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ΚΕ: ψυχρά άκρα πόδια, ωχρά, βρεγμένες κάλτσες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6" name="5 - Εικόνα" descr="Trench_fo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071810"/>
            <a:ext cx="3357586" cy="3510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Case report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KY N</a:t>
            </a:r>
            <a:r>
              <a:rPr lang="el-GR" dirty="0" err="1" smtClean="0"/>
              <a:t>ευροκοπίου</a:t>
            </a:r>
            <a:r>
              <a:rPr lang="el-GR" dirty="0" smtClean="0"/>
              <a:t> </a:t>
            </a:r>
          </a:p>
          <a:p>
            <a:r>
              <a:rPr lang="el-GR" dirty="0" smtClean="0"/>
              <a:t>Αρχές Φλεβάρη-Θ:[-5;5]*</a:t>
            </a:r>
            <a:r>
              <a:rPr lang="en-US" dirty="0" smtClean="0"/>
              <a:t>C</a:t>
            </a:r>
            <a:endParaRPr lang="el-GR" dirty="0" smtClean="0"/>
          </a:p>
          <a:p>
            <a:r>
              <a:rPr lang="el-GR" dirty="0" smtClean="0"/>
              <a:t>34χρονη σε κώμα με συνοδεία αστυνομίας</a:t>
            </a:r>
          </a:p>
          <a:p>
            <a:r>
              <a:rPr lang="el-GR" dirty="0" smtClean="0"/>
              <a:t>Δήλωση εξαφάνισης προ 7ημέρου</a:t>
            </a:r>
          </a:p>
          <a:p>
            <a:r>
              <a:rPr lang="el-GR" dirty="0" err="1" smtClean="0"/>
              <a:t>Ανευρέθη</a:t>
            </a:r>
            <a:r>
              <a:rPr lang="el-GR" dirty="0" smtClean="0"/>
              <a:t> κοντά στο δάσος, πεσμένη στο χιόνι</a:t>
            </a:r>
          </a:p>
          <a:p>
            <a:r>
              <a:rPr lang="el-GR" dirty="0" smtClean="0"/>
              <a:t>ΑΑ: χρήση </a:t>
            </a:r>
            <a:r>
              <a:rPr lang="en-US" dirty="0" smtClean="0"/>
              <a:t>iv </a:t>
            </a:r>
            <a:r>
              <a:rPr lang="el-GR" dirty="0" smtClean="0"/>
              <a:t>ουσιών, κατάθλιψη, ενεργός αυτοκτονικός ιδεασμός</a:t>
            </a:r>
          </a:p>
          <a:p>
            <a:endParaRPr lang="el-GR" dirty="0"/>
          </a:p>
        </p:txBody>
      </p:sp>
      <p:pic>
        <p:nvPicPr>
          <p:cNvPr id="5" name="4 - Εικόνα" descr="Nevrokopi_xionismeno_grtimes_05_02_2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57166"/>
            <a:ext cx="3467597" cy="2375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57158" y="214291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Trench foot</a:t>
            </a:r>
            <a:r>
              <a:rPr lang="el-GR" sz="2800" dirty="0" smtClean="0"/>
              <a:t> = «το πόδι των χαρακωμάτων»</a:t>
            </a:r>
            <a:endParaRPr lang="el-GR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642910" y="857232"/>
            <a:ext cx="4714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Μετά από πολύωρη παραμονή σε κρύο νερό ή βρεγμένες μπότες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Σε θερμοκρασίες &gt;0*</a:t>
            </a:r>
            <a:r>
              <a:rPr lang="en-US" sz="2400" dirty="0" smtClean="0"/>
              <a:t>C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err="1" smtClean="0"/>
              <a:t>Παθοφυσιολογία</a:t>
            </a:r>
            <a:r>
              <a:rPr lang="el-GR" sz="2400" dirty="0" smtClean="0"/>
              <a:t>: </a:t>
            </a:r>
          </a:p>
          <a:p>
            <a:r>
              <a:rPr lang="el-GR" sz="2400" dirty="0" err="1" smtClean="0"/>
              <a:t>αγγειόσπασμος</a:t>
            </a:r>
            <a:r>
              <a:rPr lang="el-GR" sz="2400" dirty="0" smtClean="0"/>
              <a:t> -&gt;ισχαιμία-&gt; βλάβη νευρικών απολήξεων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Στην </a:t>
            </a:r>
            <a:r>
              <a:rPr lang="el-GR" sz="2400" dirty="0" err="1" smtClean="0"/>
              <a:t>επαναθέρμανση</a:t>
            </a:r>
            <a:r>
              <a:rPr lang="el-GR" sz="2400" dirty="0" smtClean="0"/>
              <a:t>-&gt;οίδημα, ερυθρότητα, άλγος-&gt;πομφόλυγες</a:t>
            </a:r>
            <a:endParaRPr lang="el-GR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571472" y="4143380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Αντιμετώπιση: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err="1" smtClean="0"/>
              <a:t>Επαναθέρμανση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Διατήρηση σε στεγνό, καθαρό, θερμό περιβάλλον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Διατήρηση σε θέση ανύψωσης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Συνήθης η πλήρης ανάρρωση </a:t>
            </a:r>
            <a:endParaRPr lang="el-GR" sz="2400" dirty="0"/>
          </a:p>
        </p:txBody>
      </p:sp>
      <p:pic>
        <p:nvPicPr>
          <p:cNvPr id="8" name="7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14290"/>
            <a:ext cx="1600200" cy="2857500"/>
          </a:xfrm>
          <a:prstGeom prst="rect">
            <a:avLst/>
          </a:prstGeom>
        </p:spPr>
      </p:pic>
      <p:pic>
        <p:nvPicPr>
          <p:cNvPr id="9" name="8 - Εικόνα" descr="gettyimages-152241959-594x5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658" y="3357562"/>
            <a:ext cx="3107308" cy="2286016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5643570" y="5643578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Γαλλία, 1945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Case report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ΚΥ Τήνου</a:t>
            </a:r>
          </a:p>
          <a:p>
            <a:r>
              <a:rPr lang="el-GR" dirty="0" smtClean="0"/>
              <a:t>46χρονος με ιστορικό επιληψίας και νοητικής υστέρησης έπεσε μέσα σε πισίνα ξενοδοχείου, ενώ καθόταν στην άκρη</a:t>
            </a:r>
          </a:p>
          <a:p>
            <a:r>
              <a:rPr lang="el-GR" dirty="0" smtClean="0"/>
              <a:t>Μάρτυρες δηλώνουν πως ανασύρθηκε μετά από 1 λεπτό </a:t>
            </a:r>
            <a:r>
              <a:rPr lang="el-GR" dirty="0" err="1" smtClean="0"/>
              <a:t>εμβύθισης</a:t>
            </a:r>
            <a:endParaRPr lang="el-GR" dirty="0" smtClean="0"/>
          </a:p>
          <a:p>
            <a:r>
              <a:rPr lang="el-GR" dirty="0" smtClean="0"/>
              <a:t>Χωρίς τις αισθήσεις του</a:t>
            </a:r>
          </a:p>
          <a:p>
            <a:r>
              <a:rPr lang="el-GR" dirty="0" smtClean="0"/>
              <a:t>Διακομιδή με ΕΚΑΒ χωρίς </a:t>
            </a:r>
            <a:r>
              <a:rPr lang="el-GR" dirty="0" err="1" smtClean="0"/>
              <a:t>διασώστη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4 - Εικόνα" descr="mr-mrs-white-tinos-bouti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42876"/>
            <a:ext cx="3071834" cy="204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Στο ΤΕΠ</a:t>
            </a:r>
            <a:r>
              <a:rPr lang="en-US" dirty="0" smtClean="0"/>
              <a:t>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n-US" sz="2800" dirty="0" smtClean="0"/>
              <a:t>open</a:t>
            </a:r>
            <a:endParaRPr lang="el-GR" sz="2800" dirty="0" smtClean="0"/>
          </a:p>
          <a:p>
            <a:r>
              <a:rPr lang="el-GR" sz="2800" dirty="0" smtClean="0"/>
              <a:t>Β</a:t>
            </a:r>
            <a:r>
              <a:rPr lang="en-US" sz="2800" dirty="0" smtClean="0"/>
              <a:t>: RR 29/min, SpO2 60% (FiO2 21%), </a:t>
            </a:r>
            <a:r>
              <a:rPr lang="el-GR" sz="2800" dirty="0" smtClean="0"/>
              <a:t>ΜΜΡ </a:t>
            </a:r>
            <a:r>
              <a:rPr lang="el-GR" sz="2800" dirty="0" err="1" smtClean="0"/>
              <a:t>άμφω</a:t>
            </a:r>
            <a:r>
              <a:rPr lang="el-GR" sz="2800" dirty="0" smtClean="0"/>
              <a:t> </a:t>
            </a:r>
          </a:p>
          <a:p>
            <a:r>
              <a:rPr lang="en-US" sz="2800" dirty="0" smtClean="0"/>
              <a:t>C: 107bpm, BP 150/80mmHg</a:t>
            </a:r>
            <a:r>
              <a:rPr lang="el-GR" sz="2800" dirty="0" smtClean="0"/>
              <a:t>, </a:t>
            </a:r>
            <a:r>
              <a:rPr lang="en-US" sz="2800" dirty="0" smtClean="0"/>
              <a:t>SR</a:t>
            </a:r>
          </a:p>
          <a:p>
            <a:r>
              <a:rPr lang="en-US" sz="2800" dirty="0" smtClean="0"/>
              <a:t>D: GCS 13/15 (E3,V4,M5)</a:t>
            </a:r>
            <a:r>
              <a:rPr lang="el-GR" sz="2800" dirty="0" smtClean="0"/>
              <a:t>, Θ 36.5*</a:t>
            </a:r>
            <a:r>
              <a:rPr lang="en-US" sz="2800" dirty="0" smtClean="0"/>
              <a:t>C</a:t>
            </a:r>
            <a:r>
              <a:rPr lang="el-GR" sz="2800" dirty="0" smtClean="0"/>
              <a:t>,</a:t>
            </a:r>
          </a:p>
          <a:p>
            <a:pPr>
              <a:buNone/>
            </a:pPr>
            <a:r>
              <a:rPr lang="en-US" sz="2800" dirty="0" err="1" smtClean="0"/>
              <a:t>Glu</a:t>
            </a:r>
            <a:r>
              <a:rPr lang="en-US" sz="2800" dirty="0" smtClean="0"/>
              <a:t> 24mg/dl</a:t>
            </a:r>
          </a:p>
          <a:p>
            <a:r>
              <a:rPr lang="en-US" sz="2800" dirty="0" smtClean="0"/>
              <a:t>E: </a:t>
            </a:r>
            <a:r>
              <a:rPr lang="el-GR" sz="2800" dirty="0" smtClean="0"/>
              <a:t>βρεγμένος ρουχισμός</a:t>
            </a:r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6143636" y="1428736"/>
            <a:ext cx="30003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Ημικαθιστή</a:t>
            </a: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θέση, ΜΜΕ,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 </a:t>
            </a: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θώρακος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iv </a:t>
            </a: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πρόσβαση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amp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Kalorose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άπαξ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Έναρξη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1lt D/W 10%  -&gt;40cc/h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l-GR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</a:t>
            </a: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Μέτρηση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Glu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σε 15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</a:t>
            </a:r>
            <a:endParaRPr lang="el-G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Αφαίρεση ρουχισμού, στεγνά σεντόνια, κουβέρτες</a:t>
            </a:r>
            <a:endParaRPr lang="el-G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85786" y="550070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214414" y="535782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Απόφαση για διακομιδή σε νοσοκομείο!</a:t>
            </a:r>
            <a:endParaRPr lang="el-G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Διακομιδή στο ΓΝ Σύρου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ΑΒ</a:t>
            </a:r>
            <a:r>
              <a:rPr lang="en-US" dirty="0" smtClean="0"/>
              <a:t>Gs</a:t>
            </a:r>
            <a:endParaRPr lang="el-GR" dirty="0" smtClean="0"/>
          </a:p>
          <a:p>
            <a:r>
              <a:rPr lang="el-GR" dirty="0" smtClean="0"/>
              <a:t>Πλήρης ΕΕ</a:t>
            </a:r>
          </a:p>
          <a:p>
            <a:r>
              <a:rPr lang="en-US" dirty="0" smtClean="0"/>
              <a:t>Ro </a:t>
            </a:r>
            <a:r>
              <a:rPr lang="el-GR" dirty="0" smtClean="0"/>
              <a:t>θώρακος</a:t>
            </a:r>
          </a:p>
          <a:p>
            <a:r>
              <a:rPr lang="en-US" dirty="0" smtClean="0"/>
              <a:t>CT </a:t>
            </a:r>
            <a:r>
              <a:rPr lang="el-GR" dirty="0" smtClean="0"/>
              <a:t>εγκεφάλου αρνητική για οξεία παθολογία</a:t>
            </a:r>
          </a:p>
          <a:p>
            <a:r>
              <a:rPr lang="en-US" dirty="0" smtClean="0"/>
              <a:t>CT </a:t>
            </a:r>
            <a:r>
              <a:rPr lang="el-GR" dirty="0" smtClean="0"/>
              <a:t>θώρακος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ABGs </a:t>
            </a:r>
            <a:r>
              <a:rPr lang="el-GR" dirty="0" smtClean="0"/>
              <a:t>στην εισαγωγή</a:t>
            </a:r>
            <a:endParaRPr lang="el-GR" dirty="0"/>
          </a:p>
        </p:txBody>
      </p:sp>
      <p:pic>
        <p:nvPicPr>
          <p:cNvPr id="4" name="3 - Θέση περιεχομένου" descr="table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643050"/>
            <a:ext cx="3486954" cy="4525963"/>
          </a:xfrm>
        </p:spPr>
      </p:pic>
      <p:sp>
        <p:nvSpPr>
          <p:cNvPr id="5" name="4 - Ορθογώνιο"/>
          <p:cNvSpPr/>
          <p:nvPr/>
        </p:nvSpPr>
        <p:spPr>
          <a:xfrm>
            <a:off x="2428860" y="2571744"/>
            <a:ext cx="2000264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l-GR" sz="1600" dirty="0" smtClean="0"/>
              <a:t>Οξεία αναπνευστική </a:t>
            </a:r>
            <a:r>
              <a:rPr lang="el-GR" sz="1600" dirty="0" err="1" smtClean="0"/>
              <a:t>αλκάλωση</a:t>
            </a:r>
            <a:r>
              <a:rPr lang="el-GR" sz="1600" dirty="0" smtClean="0"/>
              <a:t> </a:t>
            </a:r>
            <a:r>
              <a:rPr lang="el-GR" sz="1600" dirty="0" err="1" smtClean="0"/>
              <a:t>αντιρροπούμενη</a:t>
            </a:r>
            <a:endParaRPr lang="el-GR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l-GR" sz="1600" dirty="0" smtClean="0"/>
              <a:t>Σοβαρή αναπνευστική ανεπάρκεια τύπου 1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600" dirty="0" smtClean="0"/>
              <a:t>Υψηλό γαλακτικό</a:t>
            </a:r>
          </a:p>
          <a:p>
            <a:pPr algn="ctr"/>
            <a:endParaRPr lang="el-GR" dirty="0"/>
          </a:p>
        </p:txBody>
      </p:sp>
      <p:pic>
        <p:nvPicPr>
          <p:cNvPr id="6" name="5 - Εικόνα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000240"/>
            <a:ext cx="4086556" cy="2019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GettyImages-635878206-25ee9a42856f41cfab948730745806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42852"/>
            <a:ext cx="3786214" cy="2526668"/>
          </a:xfrm>
        </p:spPr>
      </p:pic>
      <p:sp>
        <p:nvSpPr>
          <p:cNvPr id="7" name="6 - TextBox"/>
          <p:cNvSpPr txBox="1"/>
          <p:nvPr/>
        </p:nvSpPr>
        <p:spPr>
          <a:xfrm>
            <a:off x="571472" y="2714620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ΜΕΜΑ+ Κλίση κεφαλής 30*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Συνθήκες: </a:t>
            </a:r>
          </a:p>
          <a:p>
            <a:r>
              <a:rPr lang="en-US" sz="2800" u="sng" dirty="0" smtClean="0"/>
              <a:t>Pressure Support (PS)= </a:t>
            </a:r>
            <a:r>
              <a:rPr lang="en-US" sz="2800" dirty="0" smtClean="0"/>
              <a:t>12cmH2O (</a:t>
            </a:r>
            <a:r>
              <a:rPr lang="el-GR" sz="2800" dirty="0" smtClean="0"/>
              <a:t>για </a:t>
            </a:r>
            <a:r>
              <a:rPr lang="en-US" sz="2800" dirty="0" smtClean="0"/>
              <a:t>VT 6-8ml/kg)</a:t>
            </a:r>
          </a:p>
          <a:p>
            <a:r>
              <a:rPr lang="en-US" sz="2800" u="sng" dirty="0" smtClean="0"/>
              <a:t>Positive end-expiratory pressure (PEEP)</a:t>
            </a:r>
            <a:r>
              <a:rPr lang="en-US" sz="2800" dirty="0" smtClean="0"/>
              <a:t>= 5cm H2O</a:t>
            </a:r>
          </a:p>
          <a:p>
            <a:r>
              <a:rPr lang="en-US" sz="2800" u="sng" dirty="0" smtClean="0"/>
              <a:t>FiO2 50%</a:t>
            </a:r>
            <a:r>
              <a:rPr lang="en-US" sz="2800" dirty="0" smtClean="0"/>
              <a:t> (</a:t>
            </a:r>
            <a:r>
              <a:rPr lang="el-GR" sz="2800" dirty="0" smtClean="0"/>
              <a:t>για </a:t>
            </a:r>
            <a:r>
              <a:rPr lang="en-US" sz="2800" dirty="0" smtClean="0"/>
              <a:t>SpO2 </a:t>
            </a:r>
            <a:r>
              <a:rPr lang="en-US" sz="2800" dirty="0" smtClean="0"/>
              <a:t>≥90% or PaO2≥ 60 mmHg)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Monitor </a:t>
            </a:r>
            <a:r>
              <a:rPr lang="el-GR" sz="2800" dirty="0" smtClean="0"/>
              <a:t>ζωτικών 24ώρου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ig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1958975"/>
            <a:ext cx="7524750" cy="4257675"/>
          </a:xfrm>
        </p:spPr>
      </p:pic>
      <p:sp>
        <p:nvSpPr>
          <p:cNvPr id="5" name="4 - TextBox"/>
          <p:cNvSpPr txBox="1"/>
          <p:nvPr/>
        </p:nvSpPr>
        <p:spPr>
          <a:xfrm>
            <a:off x="1000100" y="571501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Εικόνα συμβατή με μη </a:t>
            </a:r>
            <a:r>
              <a:rPr lang="el-GR" sz="2400" dirty="0" err="1" smtClean="0"/>
              <a:t>καρδιογενές</a:t>
            </a:r>
            <a:r>
              <a:rPr lang="el-GR" sz="2400" dirty="0" smtClean="0"/>
              <a:t> πνευμονικό οίδημα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Μεταφορά σε ΜΕΘ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571472" y="164305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dirty="0" smtClean="0"/>
              <a:t>ΜΑΦ ΓΝ Σύρου ή ΜΕΘ σε ΓΝΑ εφημερεύον??</a:t>
            </a:r>
            <a:endParaRPr lang="el-GR" sz="3200" i="1" dirty="0"/>
          </a:p>
        </p:txBody>
      </p:sp>
      <p:pic>
        <p:nvPicPr>
          <p:cNvPr id="4" name="3 - Εικόνα" descr="O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71744"/>
            <a:ext cx="3929090" cy="2362200"/>
          </a:xfrm>
          <a:prstGeom prst="rect">
            <a:avLst/>
          </a:prstGeom>
        </p:spPr>
      </p:pic>
      <p:pic>
        <p:nvPicPr>
          <p:cNvPr id="5" name="4 - Εικόνα" descr="62203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500306"/>
            <a:ext cx="3887751" cy="2435367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214810" y="357187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vs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Πνιγμός ή </a:t>
            </a:r>
            <a:r>
              <a:rPr lang="el-GR" dirty="0" err="1" smtClean="0"/>
              <a:t>παρ’ολίγον</a:t>
            </a:r>
            <a:r>
              <a:rPr lang="el-GR" dirty="0" smtClean="0"/>
              <a:t> πνιγμός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/>
              <a:t>Wet drowning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err="1" smtClean="0"/>
              <a:t>εισρόφηση</a:t>
            </a:r>
            <a:r>
              <a:rPr lang="el-GR" dirty="0" smtClean="0"/>
              <a:t> ικανής ποσότητας υγρού στους πνεύμονες</a:t>
            </a:r>
          </a:p>
          <a:p>
            <a:pPr>
              <a:buFont typeface="Symbol"/>
              <a:buChar char="Þ"/>
            </a:pPr>
            <a:r>
              <a:rPr lang="el-GR" dirty="0" err="1" smtClean="0"/>
              <a:t>αγγειόσπασμος</a:t>
            </a:r>
            <a:r>
              <a:rPr lang="el-GR" dirty="0" smtClean="0"/>
              <a:t> στο πνευμονικό δίκτυο</a:t>
            </a:r>
          </a:p>
          <a:p>
            <a:pPr>
              <a:buFont typeface="Symbol"/>
              <a:buChar char="Þ"/>
            </a:pPr>
            <a:r>
              <a:rPr lang="el-GR" dirty="0" smtClean="0"/>
              <a:t>πνευμονική υπέρταση</a:t>
            </a:r>
          </a:p>
          <a:p>
            <a:pPr>
              <a:buFont typeface="Symbol"/>
              <a:buChar char="Þ"/>
            </a:pPr>
            <a:r>
              <a:rPr lang="en-US" dirty="0" smtClean="0"/>
              <a:t>V/Q</a:t>
            </a:r>
            <a:r>
              <a:rPr lang="el-GR" dirty="0" smtClean="0"/>
              <a:t> </a:t>
            </a:r>
            <a:r>
              <a:rPr lang="en-US" dirty="0" smtClean="0"/>
              <a:t>mismatch</a:t>
            </a:r>
            <a:endParaRPr lang="el-GR" dirty="0" smtClean="0"/>
          </a:p>
          <a:p>
            <a:pPr>
              <a:buFont typeface="Symbol"/>
              <a:buChar char="Þ"/>
            </a:pPr>
            <a:r>
              <a:rPr lang="el-GR" dirty="0" smtClean="0"/>
              <a:t>καταστροφή </a:t>
            </a:r>
            <a:r>
              <a:rPr lang="el-GR" dirty="0" err="1" smtClean="0"/>
              <a:t>επιφανειοδραστικού</a:t>
            </a:r>
            <a:r>
              <a:rPr lang="el-GR" dirty="0" smtClean="0"/>
              <a:t> παράγοντα</a:t>
            </a:r>
          </a:p>
          <a:p>
            <a:pPr>
              <a:buFont typeface="Symbol"/>
              <a:buChar char="Þ"/>
            </a:pPr>
            <a:r>
              <a:rPr lang="el-GR" dirty="0" smtClean="0"/>
              <a:t>σύγκλειση κυψελίδων</a:t>
            </a:r>
          </a:p>
          <a:p>
            <a:pPr>
              <a:buFont typeface="Symbol"/>
              <a:buChar char="Þ"/>
            </a:pPr>
            <a:r>
              <a:rPr lang="el-GR" dirty="0" smtClean="0"/>
              <a:t> μειωμένη </a:t>
            </a:r>
            <a:r>
              <a:rPr lang="en-US" dirty="0" smtClean="0"/>
              <a:t>compliance </a:t>
            </a:r>
            <a:r>
              <a:rPr lang="el-GR" dirty="0" smtClean="0"/>
              <a:t>πνευμόνων</a:t>
            </a:r>
          </a:p>
          <a:p>
            <a:pPr>
              <a:buFont typeface="Symbol"/>
              <a:buChar char="Þ"/>
            </a:pPr>
            <a:r>
              <a:rPr lang="el-GR" dirty="0" err="1" smtClean="0"/>
              <a:t>ατελεκτασία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928662" y="1857364"/>
            <a:ext cx="6786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Wet drowning</a:t>
            </a:r>
          </a:p>
          <a:p>
            <a:r>
              <a:rPr lang="el-GR" sz="3200" dirty="0" smtClean="0"/>
              <a:t>Οξεία αναπνευστική ανεπάρκεια</a:t>
            </a:r>
          </a:p>
          <a:p>
            <a:r>
              <a:rPr lang="en-US" sz="3200" dirty="0" smtClean="0"/>
              <a:t>ABGs: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Υπερκαπνία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Υποξία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Μικτή μεταβολική/αναπνευστική </a:t>
            </a:r>
            <a:r>
              <a:rPr lang="el-GR" sz="3200" dirty="0" err="1" smtClean="0"/>
              <a:t>αλκάλωση</a:t>
            </a:r>
            <a:endParaRPr lang="el-GR" sz="3200" dirty="0" smtClean="0"/>
          </a:p>
        </p:txBody>
      </p:sp>
      <p:sp>
        <p:nvSpPr>
          <p:cNvPr id="3" name="2 - TextBox"/>
          <p:cNvSpPr txBox="1"/>
          <p:nvPr/>
        </p:nvSpPr>
        <p:spPr>
          <a:xfrm>
            <a:off x="714348" y="571480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prstClr val="black"/>
                </a:solidFill>
                <a:ea typeface="+mj-ea"/>
                <a:cs typeface="+mj-cs"/>
              </a:rPr>
              <a:t>Πνιγμός ή </a:t>
            </a:r>
            <a:r>
              <a:rPr lang="el-GR" sz="4400" dirty="0" err="1" smtClean="0">
                <a:solidFill>
                  <a:prstClr val="black"/>
                </a:solidFill>
                <a:ea typeface="+mj-ea"/>
                <a:cs typeface="+mj-cs"/>
              </a:rPr>
              <a:t>παρ’ολίγον</a:t>
            </a:r>
            <a:r>
              <a:rPr lang="el-GR" sz="4400" dirty="0" smtClean="0">
                <a:solidFill>
                  <a:prstClr val="black"/>
                </a:solidFill>
                <a:ea typeface="+mj-ea"/>
                <a:cs typeface="+mj-cs"/>
              </a:rPr>
              <a:t> πνιγμός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προσέγγιση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ΑΒ</a:t>
            </a:r>
            <a:r>
              <a:rPr lang="en-US" dirty="0" smtClean="0"/>
              <a:t>CDE</a:t>
            </a:r>
            <a:endParaRPr lang="el-GR" dirty="0" smtClean="0"/>
          </a:p>
          <a:p>
            <a:r>
              <a:rPr lang="el-GR" dirty="0" smtClean="0"/>
              <a:t>Α: </a:t>
            </a:r>
            <a:r>
              <a:rPr lang="el-GR" dirty="0" smtClean="0"/>
              <a:t>ανοιχτός</a:t>
            </a:r>
            <a:r>
              <a:rPr lang="en-US" dirty="0" smtClean="0"/>
              <a:t>?</a:t>
            </a:r>
            <a:endParaRPr lang="el-GR" dirty="0" smtClean="0"/>
          </a:p>
          <a:p>
            <a:r>
              <a:rPr lang="el-GR" dirty="0" smtClean="0"/>
              <a:t>Β: </a:t>
            </a:r>
            <a:r>
              <a:rPr lang="en-US" dirty="0" smtClean="0"/>
              <a:t>RR 6/min, SpO2 (-)</a:t>
            </a:r>
            <a:endParaRPr lang="el-GR" dirty="0" smtClean="0"/>
          </a:p>
          <a:p>
            <a:r>
              <a:rPr lang="en-US" dirty="0" smtClean="0"/>
              <a:t>C: 30bpm</a:t>
            </a:r>
            <a:r>
              <a:rPr lang="el-GR" dirty="0"/>
              <a:t>-</a:t>
            </a:r>
            <a:r>
              <a:rPr lang="en-US" dirty="0" smtClean="0"/>
              <a:t>SR, </a:t>
            </a:r>
            <a:r>
              <a:rPr lang="el-GR" dirty="0" smtClean="0"/>
              <a:t>ΑΠ</a:t>
            </a:r>
            <a:r>
              <a:rPr lang="en-US" dirty="0" smtClean="0"/>
              <a:t> (-), </a:t>
            </a:r>
            <a:r>
              <a:rPr lang="el-GR" dirty="0" smtClean="0"/>
              <a:t>αψηλάφητος σφυγμός, αργή τριχοειδική </a:t>
            </a:r>
            <a:r>
              <a:rPr lang="el-GR" dirty="0" err="1" smtClean="0"/>
              <a:t>επαναπλήρωση</a:t>
            </a:r>
            <a:endParaRPr lang="en-US" dirty="0" smtClean="0"/>
          </a:p>
          <a:p>
            <a:r>
              <a:rPr lang="en-US" dirty="0" smtClean="0"/>
              <a:t>D: </a:t>
            </a:r>
            <a:r>
              <a:rPr lang="el-GR" dirty="0" smtClean="0"/>
              <a:t>Θ </a:t>
            </a:r>
            <a:r>
              <a:rPr lang="en-US" dirty="0" smtClean="0"/>
              <a:t>23°C, GCS 4/15, </a:t>
            </a:r>
            <a:r>
              <a:rPr lang="el-GR" dirty="0" smtClean="0"/>
              <a:t>κόρες σε μύση, μη αντιδρώσες, </a:t>
            </a:r>
            <a:r>
              <a:rPr lang="el-GR" dirty="0" err="1" smtClean="0"/>
              <a:t>κυανωτικά</a:t>
            </a:r>
            <a:r>
              <a:rPr lang="el-GR" dirty="0" smtClean="0"/>
              <a:t> άκρα, οιδηματώδη, στιλπνά</a:t>
            </a:r>
          </a:p>
          <a:p>
            <a:r>
              <a:rPr lang="en-US" dirty="0" smtClean="0"/>
              <a:t>E:</a:t>
            </a:r>
            <a:r>
              <a:rPr lang="el-GR" dirty="0" smtClean="0"/>
              <a:t> βρεγμένα ρούχα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3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857232"/>
            <a:ext cx="3210407" cy="2547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Πνιγμός ή </a:t>
            </a:r>
            <a:r>
              <a:rPr lang="el-GR" dirty="0" err="1" smtClean="0"/>
              <a:t>παρ’ολίγον</a:t>
            </a:r>
            <a:r>
              <a:rPr lang="el-GR" dirty="0" smtClean="0"/>
              <a:t> πνιγμός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u="sng" dirty="0" smtClean="0"/>
              <a:t>Λεπτομέρειες:</a:t>
            </a:r>
          </a:p>
          <a:p>
            <a:r>
              <a:rPr lang="el-GR" dirty="0" smtClean="0"/>
              <a:t>Μόλυνση υδάτων με χημικά απόβλητα</a:t>
            </a:r>
          </a:p>
          <a:p>
            <a:pPr>
              <a:buNone/>
            </a:pPr>
            <a:r>
              <a:rPr lang="el-GR" dirty="0" smtClean="0"/>
              <a:t>=&gt;περαιτέρω βλάβη πνευμονικού παρεγχύματος</a:t>
            </a:r>
          </a:p>
          <a:p>
            <a:r>
              <a:rPr lang="el-GR" dirty="0" smtClean="0"/>
              <a:t>Περιεκτικότητα νερού σε ηλεκτρολύτες (θαλασσινό, νερό πισίνας)</a:t>
            </a:r>
          </a:p>
          <a:p>
            <a:r>
              <a:rPr lang="el-GR" dirty="0" err="1" smtClean="0"/>
              <a:t>Εισρόφηση</a:t>
            </a:r>
            <a:r>
              <a:rPr lang="el-GR" dirty="0" smtClean="0"/>
              <a:t> γαστρικού περιεχομένου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Πνιγμός ή </a:t>
            </a:r>
            <a:r>
              <a:rPr lang="el-GR" dirty="0" err="1" smtClean="0"/>
              <a:t>παρ’ολίγον</a:t>
            </a:r>
            <a:r>
              <a:rPr lang="el-GR" dirty="0" smtClean="0"/>
              <a:t> πνιγμός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/>
          <a:lstStyle/>
          <a:p>
            <a:r>
              <a:rPr lang="en-US" u="sng" dirty="0" smtClean="0"/>
              <a:t>Dry drowning</a:t>
            </a:r>
            <a:r>
              <a:rPr lang="el-GR" u="sng" dirty="0" smtClean="0"/>
              <a:t>= </a:t>
            </a:r>
            <a:r>
              <a:rPr lang="el-GR" dirty="0" smtClean="0"/>
              <a:t> επίμονος </a:t>
            </a:r>
            <a:r>
              <a:rPr lang="el-GR" dirty="0" err="1" smtClean="0"/>
              <a:t>λαρυγγόσπασμος</a:t>
            </a:r>
            <a:r>
              <a:rPr lang="el-GR" dirty="0" smtClean="0"/>
              <a:t> μετά από </a:t>
            </a:r>
            <a:r>
              <a:rPr lang="el-GR" dirty="0" err="1" smtClean="0"/>
              <a:t>εισρόφηση</a:t>
            </a:r>
            <a:r>
              <a:rPr lang="el-GR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=&gt;ασφυξία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=&gt;</a:t>
            </a:r>
            <a:r>
              <a:rPr lang="el-GR" dirty="0" smtClean="0"/>
              <a:t> παραγωγή παχύρρευστης αφρίζουσας </a:t>
            </a:r>
            <a:r>
              <a:rPr lang="el-GR" dirty="0" err="1" smtClean="0"/>
              <a:t>βλέννης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Πνιγμός ή </a:t>
            </a:r>
            <a:r>
              <a:rPr lang="el-GR" dirty="0" err="1" smtClean="0"/>
              <a:t>παρ’ολίγον</a:t>
            </a:r>
            <a:r>
              <a:rPr lang="el-GR" dirty="0" smtClean="0"/>
              <a:t> πνιγμός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i="1" dirty="0" smtClean="0"/>
              <a:t>«Πόση ώρα μετά είναι βιώσιμος ένας άνθρωπος με πνιγμονή στο νερό και χωρίς νευρολογικά ελλείμματα?»</a:t>
            </a:r>
          </a:p>
          <a:p>
            <a:r>
              <a:rPr lang="en-US" i="1" u="sng" dirty="0" smtClean="0"/>
              <a:t>Mammalian diving reflex</a:t>
            </a:r>
          </a:p>
          <a:p>
            <a:pPr>
              <a:buFontTx/>
              <a:buChar char="-"/>
            </a:pPr>
            <a:r>
              <a:rPr lang="el-GR" dirty="0" smtClean="0"/>
              <a:t>Κυρίως σε μικρά παιδιά </a:t>
            </a:r>
          </a:p>
          <a:p>
            <a:pPr>
              <a:buFontTx/>
              <a:buChar char="-"/>
            </a:pPr>
            <a:r>
              <a:rPr lang="el-GR" dirty="0" smtClean="0"/>
              <a:t>&gt;60 λεπτά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- Κρύο νερό=&gt; ενεργοποίηση απολήξεων προσωπικού νεύρου</a:t>
            </a:r>
          </a:p>
          <a:p>
            <a:pPr>
              <a:buNone/>
            </a:pPr>
            <a:r>
              <a:rPr lang="el-GR" dirty="0" smtClean="0"/>
              <a:t>-</a:t>
            </a:r>
            <a:r>
              <a:rPr lang="el-GR" dirty="0" err="1" smtClean="0"/>
              <a:t>Υποξία</a:t>
            </a:r>
            <a:r>
              <a:rPr lang="el-GR" dirty="0" smtClean="0"/>
              <a:t>=&gt; ενεργοποίηση </a:t>
            </a:r>
            <a:r>
              <a:rPr lang="el-GR" dirty="0" err="1" smtClean="0"/>
              <a:t>χημειοϋποδοχέων</a:t>
            </a:r>
            <a:r>
              <a:rPr lang="el-GR" dirty="0" smtClean="0"/>
              <a:t> καρωτιδικού σωματίου</a:t>
            </a:r>
          </a:p>
          <a:p>
            <a:pPr>
              <a:buFont typeface="Symbol"/>
              <a:buChar char="Þ"/>
            </a:pPr>
            <a:r>
              <a:rPr lang="el-GR" i="1" dirty="0" smtClean="0"/>
              <a:t>Βραδυκαρδία, </a:t>
            </a:r>
            <a:r>
              <a:rPr lang="el-GR" i="1" dirty="0" err="1" smtClean="0"/>
              <a:t>αγγειόσπασμος</a:t>
            </a:r>
            <a:r>
              <a:rPr lang="el-GR" i="1" dirty="0" smtClean="0"/>
              <a:t> σε δέρμα, ΓΕΣ, </a:t>
            </a:r>
            <a:r>
              <a:rPr lang="el-GR" i="1" dirty="0" err="1" smtClean="0"/>
              <a:t>μυοσκελετικό</a:t>
            </a:r>
            <a:endParaRPr lang="el-GR" i="1" dirty="0" smtClean="0"/>
          </a:p>
          <a:p>
            <a:pPr>
              <a:buNone/>
            </a:pPr>
            <a:r>
              <a:rPr lang="el-GR" dirty="0" smtClean="0"/>
              <a:t>+ Υποθερμία (καλός προγνωστικός παράγοντας)</a:t>
            </a:r>
          </a:p>
          <a:p>
            <a:pPr>
              <a:buFont typeface="Symbol"/>
              <a:buChar char="Þ"/>
            </a:pPr>
            <a:r>
              <a:rPr lang="el-GR" i="1" dirty="0" smtClean="0"/>
              <a:t>Επιβράδυνση μεταβολισμού</a:t>
            </a:r>
          </a:p>
          <a:p>
            <a:pPr>
              <a:buFont typeface="Symbol"/>
              <a:buChar char="Þ"/>
            </a:pPr>
            <a:r>
              <a:rPr lang="el-GR" i="1" dirty="0" smtClean="0"/>
              <a:t> Προστασία από εγκεφαλική </a:t>
            </a:r>
            <a:r>
              <a:rPr lang="el-GR" i="1" dirty="0" err="1" smtClean="0"/>
              <a:t>υποξία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Πνιγμός ή </a:t>
            </a:r>
            <a:r>
              <a:rPr lang="el-GR" dirty="0" err="1" smtClean="0"/>
              <a:t>παρ’ολίγον</a:t>
            </a:r>
            <a:r>
              <a:rPr lang="el-GR" dirty="0" smtClean="0"/>
              <a:t> πνιγμός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5007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sz="4600" dirty="0" smtClean="0"/>
              <a:t>Αντιμετώπιση</a:t>
            </a:r>
          </a:p>
          <a:p>
            <a:r>
              <a:rPr lang="el-GR" sz="4600" dirty="0" smtClean="0"/>
              <a:t>Προσέγγιση </a:t>
            </a:r>
            <a:r>
              <a:rPr lang="en-US" sz="4600" dirty="0" smtClean="0"/>
              <a:t>ABCDE</a:t>
            </a:r>
            <a:endParaRPr lang="el-GR" sz="4600" dirty="0" smtClean="0"/>
          </a:p>
          <a:p>
            <a:r>
              <a:rPr lang="el-GR" sz="4600" dirty="0" smtClean="0"/>
              <a:t>Προσοχή σε συνυπάρχουσα ΚΕΚ-ακινητοποίηση με σκληρό κολάρο του αυχένα</a:t>
            </a:r>
          </a:p>
          <a:p>
            <a:r>
              <a:rPr lang="el-GR" sz="4600" dirty="0" smtClean="0"/>
              <a:t>Διατήρηση αεραγωγού</a:t>
            </a:r>
          </a:p>
          <a:p>
            <a:pPr>
              <a:buFont typeface="Wingdings" pitchFamily="2" charset="2"/>
              <a:buChar char="Ø"/>
            </a:pPr>
            <a:r>
              <a:rPr lang="el-GR" sz="4600" dirty="0" smtClean="0"/>
              <a:t>Αναρρόφηση ανωτέρου αναπνευστικού</a:t>
            </a:r>
          </a:p>
          <a:p>
            <a:pPr>
              <a:buFont typeface="Wingdings" pitchFamily="2" charset="2"/>
              <a:buChar char="Ø"/>
            </a:pPr>
            <a:r>
              <a:rPr lang="el-GR" sz="4600" dirty="0" smtClean="0"/>
              <a:t>Επαρκής οξυγόνωση-100% </a:t>
            </a:r>
            <a:r>
              <a:rPr lang="en-US" sz="4600" dirty="0" smtClean="0"/>
              <a:t>FiO2+/- PEEP</a:t>
            </a:r>
            <a:endParaRPr lang="el-GR" sz="4600" dirty="0" smtClean="0"/>
          </a:p>
          <a:p>
            <a:pPr>
              <a:buFont typeface="Wingdings" pitchFamily="2" charset="2"/>
              <a:buChar char="Ø"/>
            </a:pPr>
            <a:r>
              <a:rPr lang="el-GR" sz="4600" dirty="0" smtClean="0"/>
              <a:t>Διόρθωση </a:t>
            </a:r>
            <a:r>
              <a:rPr lang="el-GR" sz="4600" dirty="0" err="1" smtClean="0"/>
              <a:t>υποξίας</a:t>
            </a:r>
            <a:endParaRPr lang="el-GR" sz="4600" dirty="0" smtClean="0"/>
          </a:p>
          <a:p>
            <a:pPr>
              <a:buFont typeface="Wingdings" pitchFamily="2" charset="2"/>
              <a:buChar char="Ø"/>
            </a:pPr>
            <a:r>
              <a:rPr lang="el-GR" sz="4600" dirty="0" smtClean="0"/>
              <a:t>Διασωλήνωση</a:t>
            </a:r>
            <a:r>
              <a:rPr lang="en-US" sz="4600" dirty="0" smtClean="0"/>
              <a:t>-</a:t>
            </a:r>
            <a:r>
              <a:rPr lang="el-GR" sz="4600" dirty="0" smtClean="0"/>
              <a:t>πότε?</a:t>
            </a:r>
          </a:p>
          <a:p>
            <a:pPr marL="514350" indent="-514350">
              <a:buAutoNum type="arabicPeriod"/>
            </a:pPr>
            <a:r>
              <a:rPr lang="el-GR" sz="4600" dirty="0" smtClean="0"/>
              <a:t>ΑΑ τύπου 1 ή 2 παρά τα συντηρητικά μέτρα</a:t>
            </a:r>
          </a:p>
          <a:p>
            <a:pPr marL="514350" indent="-514350">
              <a:buAutoNum type="arabicPeriod"/>
            </a:pPr>
            <a:r>
              <a:rPr lang="el-GR" sz="4600" dirty="0" smtClean="0"/>
              <a:t>ΟΠΟ</a:t>
            </a:r>
            <a:endParaRPr lang="en-US" sz="4600" dirty="0" smtClean="0"/>
          </a:p>
          <a:p>
            <a:pPr marL="514350" indent="-514350">
              <a:buAutoNum type="arabicPeriod"/>
            </a:pPr>
            <a:r>
              <a:rPr lang="el-GR" sz="4600" dirty="0" smtClean="0"/>
              <a:t>Προστασία αεραγωγού-κώμα</a:t>
            </a:r>
          </a:p>
          <a:p>
            <a:pPr marL="514350" indent="-514350">
              <a:buAutoNum type="arabicPeriod"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Πνιγμός ή </a:t>
            </a:r>
            <a:r>
              <a:rPr lang="el-GR" dirty="0" err="1" smtClean="0"/>
              <a:t>παρ’ολίγον</a:t>
            </a:r>
            <a:r>
              <a:rPr lang="el-GR" dirty="0" smtClean="0"/>
              <a:t> πνιγμός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Σε ανακοπή-&gt; Προσέγγιση </a:t>
            </a:r>
            <a:r>
              <a:rPr lang="en-US" dirty="0" smtClean="0"/>
              <a:t>CPR</a:t>
            </a:r>
          </a:p>
          <a:p>
            <a:r>
              <a:rPr lang="el-GR" dirty="0" smtClean="0"/>
              <a:t>Σε συνυπάρχουσα υποθερμία-&gt;άμεση </a:t>
            </a:r>
            <a:r>
              <a:rPr lang="el-GR" dirty="0" err="1" smtClean="0"/>
              <a:t>επαναθέρμανση</a:t>
            </a:r>
            <a:r>
              <a:rPr lang="el-GR" dirty="0" smtClean="0"/>
              <a:t> και αφαίρεση βρεγμένου ρουχισμού</a:t>
            </a:r>
          </a:p>
          <a:p>
            <a:r>
              <a:rPr lang="el-GR" dirty="0" smtClean="0"/>
              <a:t>Τοποθέτηση </a:t>
            </a:r>
            <a:r>
              <a:rPr lang="en-US" dirty="0" err="1" smtClean="0"/>
              <a:t>levin</a:t>
            </a:r>
            <a:r>
              <a:rPr lang="el-GR" dirty="0" smtClean="0"/>
              <a:t> σε παροχέτευση</a:t>
            </a:r>
          </a:p>
          <a:p>
            <a:r>
              <a:rPr lang="el-GR" dirty="0" smtClean="0"/>
              <a:t>Πλήρης Ε/Ε, </a:t>
            </a:r>
            <a:r>
              <a:rPr lang="en-US" dirty="0" smtClean="0"/>
              <a:t>ABGs</a:t>
            </a:r>
            <a:endParaRPr lang="el-GR" dirty="0" smtClean="0"/>
          </a:p>
          <a:p>
            <a:r>
              <a:rPr lang="el-GR" dirty="0" smtClean="0"/>
              <a:t>ΗΚΓ</a:t>
            </a:r>
          </a:p>
          <a:p>
            <a:r>
              <a:rPr lang="en-US" dirty="0" smtClean="0"/>
              <a:t>Ro </a:t>
            </a:r>
            <a:r>
              <a:rPr lang="el-GR" dirty="0" smtClean="0"/>
              <a:t>θώρακος</a:t>
            </a:r>
          </a:p>
          <a:p>
            <a:r>
              <a:rPr lang="el-GR" dirty="0" smtClean="0"/>
              <a:t>Τοξικολογικός έλεγχος</a:t>
            </a:r>
          </a:p>
          <a:p>
            <a:r>
              <a:rPr lang="el-GR" dirty="0" smtClean="0"/>
              <a:t>Αντιβιοτική αγωγή ιδίως αν μολυσμένη η πηγή</a:t>
            </a:r>
          </a:p>
          <a:p>
            <a:r>
              <a:rPr lang="el-GR" dirty="0" smtClean="0"/>
              <a:t>Θεραπευτική βρογχοσκόπηση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Case report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ΓΝ Ζακύνθου</a:t>
            </a:r>
            <a:endParaRPr lang="en-US" dirty="0" smtClean="0"/>
          </a:p>
          <a:p>
            <a:r>
              <a:rPr lang="en-US" dirty="0" smtClean="0"/>
              <a:t>24</a:t>
            </a:r>
            <a:r>
              <a:rPr lang="el-GR" dirty="0" err="1" smtClean="0"/>
              <a:t>χρονος</a:t>
            </a:r>
            <a:r>
              <a:rPr lang="el-GR" dirty="0" smtClean="0"/>
              <a:t> Άγγλος με </a:t>
            </a:r>
          </a:p>
          <a:p>
            <a:pPr>
              <a:buNone/>
            </a:pPr>
            <a:r>
              <a:rPr lang="el-GR" dirty="0" smtClean="0"/>
              <a:t>θωρακικό άλγος</a:t>
            </a:r>
          </a:p>
          <a:p>
            <a:r>
              <a:rPr lang="el-GR" dirty="0" smtClean="0"/>
              <a:t>Προ ωρών για πρώτη φορά </a:t>
            </a:r>
            <a:r>
              <a:rPr lang="en-US" dirty="0" smtClean="0"/>
              <a:t>scuba diving </a:t>
            </a:r>
            <a:r>
              <a:rPr lang="el-GR" dirty="0" smtClean="0"/>
              <a:t>στα 6 μέτρα για 20 λεπτά και στα 12 μέτρα για 20 λεπτά</a:t>
            </a:r>
            <a:endParaRPr lang="en-US" dirty="0" smtClean="0"/>
          </a:p>
          <a:p>
            <a:r>
              <a:rPr lang="el-GR" dirty="0" smtClean="0"/>
              <a:t>Δεν αναφέρεται επεισόδιο πανικού κατά την ανάδυση</a:t>
            </a:r>
          </a:p>
          <a:p>
            <a:r>
              <a:rPr lang="el-GR" dirty="0" smtClean="0"/>
              <a:t>Δύο ώρες μετά τη 2</a:t>
            </a:r>
            <a:r>
              <a:rPr lang="el-GR" baseline="30000" dirty="0" smtClean="0"/>
              <a:t>η</a:t>
            </a:r>
            <a:r>
              <a:rPr lang="el-GR" dirty="0" smtClean="0"/>
              <a:t> κατάδυση έναρξη </a:t>
            </a:r>
            <a:r>
              <a:rPr lang="el-GR" dirty="0" err="1" smtClean="0"/>
              <a:t>συσφικτικού</a:t>
            </a:r>
            <a:r>
              <a:rPr lang="el-GR" dirty="0" smtClean="0"/>
              <a:t> </a:t>
            </a:r>
            <a:r>
              <a:rPr lang="el-GR" dirty="0" err="1" smtClean="0"/>
              <a:t>προκάρδιου</a:t>
            </a:r>
            <a:r>
              <a:rPr lang="el-GR" dirty="0" smtClean="0"/>
              <a:t> άλγους </a:t>
            </a:r>
          </a:p>
          <a:p>
            <a:r>
              <a:rPr lang="el-GR" dirty="0" err="1" smtClean="0"/>
              <a:t>Συνοδά</a:t>
            </a:r>
            <a:r>
              <a:rPr lang="el-GR" dirty="0" smtClean="0"/>
              <a:t>: υποδόριες φυσαλίδες αριστερής τραχηλικής βάσης με άλγος αυχένα</a:t>
            </a:r>
          </a:p>
          <a:p>
            <a:r>
              <a:rPr lang="el-GR" dirty="0" smtClean="0"/>
              <a:t>Χωρίς: αιμόπτυση, δύσπνοια, βήχα</a:t>
            </a:r>
          </a:p>
          <a:p>
            <a:r>
              <a:rPr lang="el-GR" dirty="0" smtClean="0"/>
              <a:t>ΑΑ: καπνιστής </a:t>
            </a:r>
            <a:endParaRPr lang="el-GR" dirty="0"/>
          </a:p>
        </p:txBody>
      </p:sp>
      <p:pic>
        <p:nvPicPr>
          <p:cNvPr id="4" name="3 - Εικόνα" descr="kanela-studios-zakynthos-activities-scuba-diving-645028-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14290"/>
            <a:ext cx="3357554" cy="251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προσέγγιση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10000"/>
          </a:bodyPr>
          <a:lstStyle/>
          <a:p>
            <a:r>
              <a:rPr lang="el-GR" u="sng" dirty="0" smtClean="0"/>
              <a:t>ΚΕ</a:t>
            </a:r>
            <a:r>
              <a:rPr lang="el-GR" dirty="0" smtClean="0"/>
              <a:t>:</a:t>
            </a:r>
          </a:p>
          <a:p>
            <a:pPr>
              <a:buNone/>
            </a:pPr>
            <a:r>
              <a:rPr lang="el-GR" sz="2800" dirty="0" smtClean="0"/>
              <a:t>ΑΠ 130/70</a:t>
            </a:r>
            <a:r>
              <a:rPr lang="en-US" sz="2800" dirty="0" smtClean="0"/>
              <a:t>mmHg,</a:t>
            </a:r>
            <a:r>
              <a:rPr lang="el-GR" sz="2800" dirty="0" smtClean="0"/>
              <a:t> </a:t>
            </a:r>
            <a:r>
              <a:rPr lang="el-GR" sz="2800" dirty="0" err="1" smtClean="0"/>
              <a:t>Σφύξεις</a:t>
            </a:r>
            <a:r>
              <a:rPr lang="el-GR" sz="2800" dirty="0" smtClean="0"/>
              <a:t> 83/λεπτό, Θ 36.6*</a:t>
            </a:r>
            <a:r>
              <a:rPr lang="en-US" sz="2800" dirty="0" smtClean="0"/>
              <a:t>C, SpO2</a:t>
            </a:r>
            <a:r>
              <a:rPr lang="el-GR" sz="2800" dirty="0" smtClean="0"/>
              <a:t> 99% (</a:t>
            </a:r>
            <a:r>
              <a:rPr lang="en-US" sz="2800" dirty="0" smtClean="0"/>
              <a:t>FiO2 21%)</a:t>
            </a:r>
          </a:p>
          <a:p>
            <a:pPr>
              <a:buNone/>
            </a:pPr>
            <a:r>
              <a:rPr lang="el-GR" sz="2800" dirty="0" smtClean="0"/>
              <a:t>Καρδιά: καρδιακοί τόνοι ευκρινείς, ρυθμικοί</a:t>
            </a:r>
          </a:p>
          <a:p>
            <a:pPr>
              <a:buNone/>
            </a:pPr>
            <a:r>
              <a:rPr lang="el-GR" sz="2800" dirty="0" smtClean="0"/>
              <a:t>Αναπνευστικό: χωρίς παθολογικά ευρήματα</a:t>
            </a:r>
          </a:p>
          <a:p>
            <a:pPr>
              <a:buNone/>
            </a:pPr>
            <a:r>
              <a:rPr lang="el-GR" sz="2800" dirty="0" smtClean="0"/>
              <a:t>Κοιλία: ΕΗ παρόντες, ΜΕΑ, υποχόνδρια σπλάχνα αψηλάφητα</a:t>
            </a:r>
          </a:p>
          <a:p>
            <a:pPr>
              <a:buNone/>
            </a:pPr>
            <a:r>
              <a:rPr lang="el-GR" sz="2800" dirty="0" smtClean="0"/>
              <a:t>Άκρα: χωρίς παθολογικά ευρήματα</a:t>
            </a:r>
          </a:p>
          <a:p>
            <a:pPr>
              <a:buNone/>
            </a:pPr>
            <a:r>
              <a:rPr lang="el-GR" sz="2800" dirty="0" smtClean="0"/>
              <a:t>ΑΝΕ: </a:t>
            </a:r>
            <a:r>
              <a:rPr lang="en-US" sz="2800" dirty="0" smtClean="0"/>
              <a:t>GCS 15/15</a:t>
            </a: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u="sng" dirty="0" smtClean="0"/>
              <a:t>Α</a:t>
            </a:r>
            <a:r>
              <a:rPr lang="en-US" sz="2800" u="sng" dirty="0" smtClean="0"/>
              <a:t>BGs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n-US" sz="2800" dirty="0" smtClean="0"/>
              <a:t>pH 7.43, pCO2 37mmHg, pO2 95mmHg, HCO3 23mmol/l</a:t>
            </a:r>
          </a:p>
          <a:p>
            <a:pPr>
              <a:buNone/>
            </a:pPr>
            <a:r>
              <a:rPr lang="el-GR" sz="2800" u="sng" dirty="0" smtClean="0"/>
              <a:t>ΗΚΓ</a:t>
            </a:r>
            <a:r>
              <a:rPr lang="el-GR" sz="2800" dirty="0" smtClean="0"/>
              <a:t>: </a:t>
            </a:r>
            <a:r>
              <a:rPr lang="el-GR" sz="2800" dirty="0" err="1" smtClean="0"/>
              <a:t>φλεβοκομβικός</a:t>
            </a:r>
            <a:r>
              <a:rPr lang="el-GR" sz="2800" dirty="0" smtClean="0"/>
              <a:t> ρυθμός με συχνότητα 80/λεπτό</a:t>
            </a:r>
          </a:p>
          <a:p>
            <a:r>
              <a:rPr lang="el-GR" sz="2800" u="sng" dirty="0" smtClean="0"/>
              <a:t>Ε/Ε</a:t>
            </a:r>
          </a:p>
          <a:p>
            <a:r>
              <a:rPr lang="en-US" sz="2800" u="sng" dirty="0" smtClean="0"/>
              <a:t>Ro </a:t>
            </a:r>
            <a:r>
              <a:rPr lang="el-GR" sz="2800" u="sng" dirty="0" smtClean="0"/>
              <a:t>θώρακος</a:t>
            </a:r>
            <a:endParaRPr lang="en-US" sz="2800" u="sng" dirty="0" smtClean="0"/>
          </a:p>
          <a:p>
            <a:pPr>
              <a:buNone/>
            </a:pP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HMJ-50-66-g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14290"/>
            <a:ext cx="4687261" cy="5317351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571736" y="571501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err="1" smtClean="0"/>
              <a:t>Πνευμομεσοθωράκιο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3200" dirty="0" err="1" smtClean="0"/>
              <a:t>Βαρότραυμα</a:t>
            </a:r>
            <a:r>
              <a:rPr lang="el-GR" sz="3200" dirty="0" smtClean="0"/>
              <a:t> ανόδου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71612"/>
            <a:ext cx="85011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dirty="0" smtClean="0"/>
              <a:t>= </a:t>
            </a:r>
            <a:r>
              <a:rPr lang="el-GR" sz="1600" dirty="0" smtClean="0"/>
              <a:t>Βλάβη του πνευμονικού παρεγχύματος κατά την ανάδυση λόγω αύξησης</a:t>
            </a:r>
            <a:endParaRPr lang="en-US" sz="1600" dirty="0" smtClean="0"/>
          </a:p>
          <a:p>
            <a:pPr>
              <a:buNone/>
            </a:pPr>
            <a:r>
              <a:rPr lang="el-GR" sz="1600" dirty="0" smtClean="0"/>
              <a:t> του πνευμονικού όγκου από παγίδευση αέρα</a:t>
            </a:r>
          </a:p>
          <a:p>
            <a:pPr>
              <a:buNone/>
            </a:pPr>
            <a:r>
              <a:rPr lang="el-GR" sz="1600" dirty="0" smtClean="0"/>
              <a:t>*Σύμφωνα με το </a:t>
            </a:r>
            <a:r>
              <a:rPr lang="el-GR" sz="1600" b="1" dirty="0" smtClean="0"/>
              <a:t>νόμο του </a:t>
            </a:r>
            <a:r>
              <a:rPr lang="el-GR" sz="1600" b="1" dirty="0" err="1" smtClean="0"/>
              <a:t>Boyle</a:t>
            </a:r>
            <a:r>
              <a:rPr lang="el-GR" sz="1600" dirty="0" smtClean="0"/>
              <a:t>, που ισχύει για τις ισοθερμικές μεταβολές των αερίων, όταν ελαττώνεται η πίεση, πρέπει υποχρεωτικά να αυξηθεί ο όγκος του αερίου, τόσο ώστε το γινόμενο όγκου και πίεσης να μένει σταθερό</a:t>
            </a:r>
            <a:r>
              <a:rPr lang="en-US" sz="1600" dirty="0" smtClean="0"/>
              <a:t> (P1V1=P2V2)</a:t>
            </a:r>
            <a:endParaRPr lang="el-GR" sz="1600" dirty="0" smtClean="0"/>
          </a:p>
          <a:p>
            <a:pPr>
              <a:buNone/>
            </a:pPr>
            <a:r>
              <a:rPr lang="el-GR" sz="1600" dirty="0" smtClean="0"/>
              <a:t>*Άρα κατά την ανάδυση</a:t>
            </a:r>
            <a:r>
              <a:rPr lang="en-US" sz="1600" dirty="0" smtClean="0"/>
              <a:t>,</a:t>
            </a:r>
            <a:r>
              <a:rPr lang="el-GR" sz="1600" dirty="0" smtClean="0"/>
              <a:t> που μειώνεται η εξωτερική πίεση</a:t>
            </a:r>
            <a:r>
              <a:rPr lang="en-US" sz="1600" dirty="0" smtClean="0"/>
              <a:t>,</a:t>
            </a:r>
            <a:r>
              <a:rPr lang="el-GR" sz="1600" dirty="0" smtClean="0"/>
              <a:t> πρέπει να αυξηθεί ο όγκος του αέρα μέσα στον πνεύμονα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*E</a:t>
            </a:r>
            <a:r>
              <a:rPr lang="el-GR" sz="1600" dirty="0" err="1" smtClean="0"/>
              <a:t>φ'όσον</a:t>
            </a:r>
            <a:r>
              <a:rPr lang="el-GR" sz="1600" dirty="0" smtClean="0"/>
              <a:t> ο αυτοδύτης εμποδίσει τη διαφυγή του αέρα προς το εξωτερικό περιβάλλον συγκρατώντας την αναπνοή του, οι πνεύμονες θα διαταθούν, </a:t>
            </a:r>
            <a:r>
              <a:rPr lang="el-GR" sz="1600" dirty="0" err="1" smtClean="0"/>
              <a:t>καί</a:t>
            </a:r>
            <a:r>
              <a:rPr lang="el-GR" sz="1600" dirty="0" smtClean="0"/>
              <a:t> κάποια στιγμή θα διαρραγούν.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*</a:t>
            </a:r>
            <a:r>
              <a:rPr lang="el-GR" sz="1600" dirty="0" smtClean="0"/>
              <a:t>Το περιθώριο διάτασης του πνεύμονα είναι γενικώς πολύ μικρό. Το 50% των ανθρώπων θα υποστούν κλινικά έκδηλο </a:t>
            </a:r>
            <a:r>
              <a:rPr lang="el-GR" sz="1600" dirty="0" err="1" smtClean="0"/>
              <a:t>βαροτραύμα</a:t>
            </a:r>
            <a:r>
              <a:rPr lang="el-GR" sz="1600" dirty="0" smtClean="0"/>
              <a:t> του πνεύμονα αν αναδυθούν χωρίς εκπνοή από βάθος 1.80m</a:t>
            </a:r>
          </a:p>
          <a:p>
            <a:pPr>
              <a:buNone/>
            </a:pPr>
            <a:r>
              <a:rPr lang="el-GR" sz="1600" u="sng" dirty="0" smtClean="0"/>
              <a:t>Μηχανισμοί: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 smtClean="0"/>
              <a:t>Ακούσια ή εκούσια συγκράτηση εκπνοής </a:t>
            </a:r>
            <a:r>
              <a:rPr lang="el-GR" sz="1600" u="sng" dirty="0" smtClean="0"/>
              <a:t>(</a:t>
            </a:r>
            <a:r>
              <a:rPr lang="en-US" sz="1600" u="sng" dirty="0" smtClean="0"/>
              <a:t>breath holding) </a:t>
            </a:r>
            <a:r>
              <a:rPr lang="el-GR" sz="1600" dirty="0" smtClean="0"/>
              <a:t>κατά την ανάδυση πχ λόγω βήχα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1600" dirty="0" smtClean="0"/>
              <a:t>Εκούσιος </a:t>
            </a:r>
            <a:r>
              <a:rPr lang="el-GR" sz="1600" dirty="0" err="1" smtClean="0"/>
              <a:t>λαρυγγόσπασμος</a:t>
            </a:r>
            <a:r>
              <a:rPr lang="el-GR" sz="1600" dirty="0" smtClean="0"/>
              <a:t> κατά την ανάδυση δύτη λόγω κρίσης πανικού ή απώλειας συνείδησης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 smtClean="0"/>
              <a:t>Αιφνίδια αύξηση εισπνεόμενου όγκου από τον εξοπλισμό </a:t>
            </a:r>
            <a:r>
              <a:rPr lang="en-US" sz="1600" dirty="0" smtClean="0"/>
              <a:t> SCUBA</a:t>
            </a:r>
            <a:endParaRPr lang="el-GR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1600" dirty="0" smtClean="0"/>
              <a:t>Ταχεία ανάδυση</a:t>
            </a:r>
          </a:p>
        </p:txBody>
      </p:sp>
      <p:pic>
        <p:nvPicPr>
          <p:cNvPr id="4" name="3 - Εικόνα" descr="o-dwdekalogos-tou-kalou-duti.w_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42852"/>
            <a:ext cx="1643050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3600" dirty="0" err="1" smtClean="0"/>
              <a:t>Βαρότραυμα</a:t>
            </a:r>
            <a:r>
              <a:rPr lang="el-GR" sz="3600" dirty="0" smtClean="0"/>
              <a:t> ανόδου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500174"/>
            <a:ext cx="8258204" cy="4768865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l-GR" sz="2000" b="1" u="sng" dirty="0" err="1" smtClean="0"/>
              <a:t>Πνευμομεσοθωράκιο</a:t>
            </a:r>
            <a:endParaRPr lang="en-US" sz="2000" b="1" u="sng" dirty="0" smtClean="0"/>
          </a:p>
          <a:p>
            <a:pPr marL="514350" indent="-514350">
              <a:buNone/>
            </a:pPr>
            <a:r>
              <a:rPr lang="en-US" sz="2000" dirty="0" smtClean="0"/>
              <a:t>= </a:t>
            </a:r>
            <a:r>
              <a:rPr lang="el-GR" sz="2000" dirty="0" smtClean="0"/>
              <a:t>ρήξη κυψελίδων-&gt;διαρροή αέρα κατά μήκος των βρόγχων προς καρδιά και μεγάλα αγγεία </a:t>
            </a:r>
          </a:p>
          <a:p>
            <a:pPr marL="514350" indent="-514350">
              <a:buNone/>
            </a:pPr>
            <a:r>
              <a:rPr lang="el-GR" sz="2000" dirty="0" smtClean="0"/>
              <a:t>-&gt; φυσαλίδες αέρα μέσα στο λίπος του </a:t>
            </a:r>
            <a:r>
              <a:rPr lang="el-GR" sz="2000" dirty="0" err="1" smtClean="0"/>
              <a:t>μεσοθωρακίου</a:t>
            </a:r>
            <a:r>
              <a:rPr lang="el-GR" sz="2000" dirty="0" smtClean="0"/>
              <a:t> και του τραχήλου </a:t>
            </a:r>
          </a:p>
          <a:p>
            <a:pPr marL="514350" indent="-514350">
              <a:buNone/>
            </a:pPr>
            <a:r>
              <a:rPr lang="el-GR" sz="2000" dirty="0" smtClean="0"/>
              <a:t>&gt;&gt; </a:t>
            </a:r>
            <a:r>
              <a:rPr lang="el-GR" sz="2000" dirty="0" err="1" smtClean="0"/>
              <a:t>Προκάρδιο</a:t>
            </a:r>
            <a:r>
              <a:rPr lang="el-GR" sz="2000" dirty="0" smtClean="0"/>
              <a:t> άλγος, δυσφορία, υποδόριο εμφύσημα, σημείο </a:t>
            </a:r>
            <a:r>
              <a:rPr lang="el-GR" sz="2000" dirty="0" err="1" smtClean="0"/>
              <a:t>κριγμού</a:t>
            </a:r>
            <a:endParaRPr lang="el-GR" sz="2000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el-GR" sz="2000" b="1" u="sng" dirty="0" smtClean="0"/>
              <a:t>Πνευμοθώρακας</a:t>
            </a:r>
          </a:p>
          <a:p>
            <a:pPr marL="514350" indent="-514350">
              <a:buNone/>
            </a:pPr>
            <a:r>
              <a:rPr lang="el-GR" sz="2000" dirty="0" smtClean="0"/>
              <a:t>= ρήξη κυψελίδων στην ελεύθερη επιφάνεια του πνεύμονα -&gt; μετανάστευση αέρα προς το </a:t>
            </a:r>
            <a:r>
              <a:rPr lang="el-GR" sz="2000" dirty="0" err="1" smtClean="0"/>
              <a:t>ημιθωράκιο</a:t>
            </a:r>
            <a:endParaRPr lang="el-GR" sz="2000" dirty="0" smtClean="0"/>
          </a:p>
          <a:p>
            <a:pPr marL="514350" indent="-514350">
              <a:buNone/>
            </a:pPr>
            <a:r>
              <a:rPr lang="el-GR" sz="2000" dirty="0" smtClean="0"/>
              <a:t>&gt;&gt; Θωρακικό άλγος, Δύσπνοια, Ταχύπνοια, Κυάνωση, Αιμοδυναμική αστάθεια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l-GR" sz="2000" b="1" u="sng" dirty="0" smtClean="0"/>
              <a:t>Αρτηριακή εμβολή αέρα</a:t>
            </a:r>
          </a:p>
          <a:p>
            <a:pPr marL="514350" indent="-514350">
              <a:buNone/>
            </a:pPr>
            <a:r>
              <a:rPr lang="el-GR" sz="2000" dirty="0" smtClean="0"/>
              <a:t>= ρήξη κυψελίδων </a:t>
            </a:r>
            <a:r>
              <a:rPr lang="el-GR" sz="2000" dirty="0" err="1" smtClean="0"/>
              <a:t>ενδοπαρεγχυματικά</a:t>
            </a:r>
            <a:r>
              <a:rPr lang="el-GR" sz="2000" dirty="0" smtClean="0"/>
              <a:t> και είσοδος στα αγγεία της πνευμονικής κυκλοφορίας -&gt; εμβολή στα αγγεία του εγκεφάλου ή στις στεφανιαίες</a:t>
            </a:r>
          </a:p>
          <a:p>
            <a:pPr marL="514350" indent="-514350">
              <a:buNone/>
            </a:pPr>
            <a:r>
              <a:rPr lang="el-GR" sz="2000" dirty="0" smtClean="0"/>
              <a:t>&gt;&gt; Αιμόπτυση, Δύσπνοια, Κυάνωση, Νευρολογικά ελλείμματα (σπασμοί, απώλεια συνείδησης, πάρεση, </a:t>
            </a:r>
            <a:r>
              <a:rPr lang="el-GR" sz="2000" dirty="0" err="1" smtClean="0"/>
              <a:t>πληγία</a:t>
            </a:r>
            <a:r>
              <a:rPr lang="el-GR" sz="2000" dirty="0" smtClean="0"/>
              <a:t> άκρων)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αντίδραση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v </a:t>
            </a:r>
            <a:r>
              <a:rPr lang="el-GR" dirty="0" smtClean="0"/>
              <a:t>πρόσβαση</a:t>
            </a:r>
            <a:r>
              <a:rPr lang="en-US" dirty="0" smtClean="0"/>
              <a:t> x2</a:t>
            </a:r>
            <a:endParaRPr lang="el-GR" dirty="0" smtClean="0"/>
          </a:p>
          <a:p>
            <a:r>
              <a:rPr lang="el-GR" dirty="0" smtClean="0"/>
              <a:t>Ν/</a:t>
            </a:r>
            <a:r>
              <a:rPr lang="en-US" dirty="0" smtClean="0"/>
              <a:t>S </a:t>
            </a:r>
            <a:r>
              <a:rPr lang="el-GR" dirty="0" smtClean="0"/>
              <a:t>1000</a:t>
            </a:r>
            <a:r>
              <a:rPr lang="en-US" dirty="0" smtClean="0"/>
              <a:t>ml-&gt; </a:t>
            </a:r>
            <a:r>
              <a:rPr lang="el-GR" dirty="0" err="1" smtClean="0"/>
              <a:t>κρουνιδόν</a:t>
            </a:r>
            <a:endParaRPr lang="el-GR" dirty="0" smtClean="0"/>
          </a:p>
          <a:p>
            <a:r>
              <a:rPr lang="en-US" dirty="0" smtClean="0"/>
              <a:t>Foley</a:t>
            </a:r>
            <a:endParaRPr lang="el-GR" dirty="0" smtClean="0"/>
          </a:p>
          <a:p>
            <a:r>
              <a:rPr lang="el-GR" dirty="0" smtClean="0"/>
              <a:t>Ζεστές κουβέρτες</a:t>
            </a:r>
          </a:p>
          <a:p>
            <a:r>
              <a:rPr lang="el-GR" dirty="0" smtClean="0"/>
              <a:t>ΕΚΑΒ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dirty="0" err="1" smtClean="0"/>
              <a:t>Βαρότραυμα</a:t>
            </a:r>
            <a:r>
              <a:rPr lang="el-GR" sz="3600" dirty="0" smtClean="0"/>
              <a:t> ανόδου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u="sng" dirty="0" err="1" smtClean="0"/>
              <a:t>Προδιαθεσικοί</a:t>
            </a:r>
            <a:r>
              <a:rPr lang="el-GR" u="sng" dirty="0" smtClean="0"/>
              <a:t> παράγοντες</a:t>
            </a:r>
          </a:p>
          <a:p>
            <a:pPr>
              <a:buNone/>
            </a:pPr>
            <a:r>
              <a:rPr lang="el-GR" dirty="0" smtClean="0"/>
              <a:t>= καταστάσεις αυξημένης παγίδευσης αέρα</a:t>
            </a:r>
          </a:p>
          <a:p>
            <a:pPr>
              <a:buNone/>
            </a:pPr>
            <a:r>
              <a:rPr lang="el-GR" dirty="0" smtClean="0"/>
              <a:t>= μηχανισμός βαλβίδας με είσοδο αέρα χωρίς έξοδο </a:t>
            </a:r>
          </a:p>
          <a:p>
            <a:pPr marL="514350" indent="-514350">
              <a:buAutoNum type="arabicPeriod"/>
            </a:pPr>
            <a:r>
              <a:rPr lang="el-GR" dirty="0" smtClean="0"/>
              <a:t>Βρογχικό άσθμα</a:t>
            </a:r>
          </a:p>
          <a:p>
            <a:pPr marL="514350" indent="-514350">
              <a:buAutoNum type="arabicPeriod"/>
            </a:pPr>
            <a:r>
              <a:rPr lang="el-GR" dirty="0" smtClean="0"/>
              <a:t>Οξεία/ χρόνια βρογχίτιδα</a:t>
            </a:r>
          </a:p>
          <a:p>
            <a:pPr marL="514350" indent="-514350">
              <a:buAutoNum type="arabicPeriod"/>
            </a:pPr>
            <a:r>
              <a:rPr lang="el-GR" dirty="0" smtClean="0"/>
              <a:t>Λοιμώξεις κατωτέρου αναπνευστικού</a:t>
            </a:r>
          </a:p>
          <a:p>
            <a:pPr marL="514350" indent="-514350">
              <a:buAutoNum type="arabicPeriod"/>
            </a:pPr>
            <a:r>
              <a:rPr lang="el-GR" dirty="0" smtClean="0"/>
              <a:t>ΤΒ</a:t>
            </a:r>
          </a:p>
          <a:p>
            <a:pPr marL="514350" indent="-514350">
              <a:buAutoNum type="arabicPeriod"/>
            </a:pPr>
            <a:r>
              <a:rPr lang="en-US" dirty="0" smtClean="0"/>
              <a:t>Ca</a:t>
            </a:r>
            <a:r>
              <a:rPr lang="el-GR" dirty="0" smtClean="0"/>
              <a:t> πνεύμονα</a:t>
            </a:r>
          </a:p>
          <a:p>
            <a:pPr marL="514350" indent="-514350">
              <a:buAutoNum type="arabicPeriod"/>
            </a:pPr>
            <a:r>
              <a:rPr lang="el-GR" dirty="0" smtClean="0"/>
              <a:t>Ασβεστοποιημένοι λεμφαδένες</a:t>
            </a:r>
          </a:p>
          <a:p>
            <a:pPr marL="514350" indent="-514350">
              <a:buAutoNum type="arabicPeriod"/>
            </a:pPr>
            <a:r>
              <a:rPr lang="el-GR" dirty="0" smtClean="0"/>
              <a:t>Πνευμονικές κύστεις-εμφύσημα</a:t>
            </a:r>
          </a:p>
          <a:p>
            <a:pPr marL="514350" indent="-514350">
              <a:buAutoNum type="arabicPeriod"/>
            </a:pPr>
            <a:r>
              <a:rPr lang="el-GR" u="sng" dirty="0" smtClean="0"/>
              <a:t>Κάπνισμα</a:t>
            </a:r>
            <a:r>
              <a:rPr lang="el-GR" dirty="0" smtClean="0"/>
              <a:t> (αυξημένες εκκρίσεις)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Πίσω στο περιστατικό</a:t>
            </a:r>
            <a:br>
              <a:rPr lang="el-GR" dirty="0" smtClean="0"/>
            </a:br>
            <a:r>
              <a:rPr lang="el-GR" dirty="0" smtClean="0"/>
              <a:t>- Πρώτη αντιμετώπιση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</a:p>
          <a:p>
            <a:r>
              <a:rPr lang="el-GR" dirty="0" smtClean="0"/>
              <a:t>Οξυγονοθεραπεία </a:t>
            </a:r>
            <a:r>
              <a:rPr lang="en-US" dirty="0" smtClean="0"/>
              <a:t>HFNC</a:t>
            </a:r>
          </a:p>
          <a:p>
            <a:r>
              <a:rPr lang="el-GR" dirty="0" smtClean="0"/>
              <a:t>Κρυσταλλοειδή</a:t>
            </a:r>
          </a:p>
          <a:p>
            <a:r>
              <a:rPr lang="el-GR" dirty="0" smtClean="0"/>
              <a:t>ΕΕ</a:t>
            </a:r>
            <a:r>
              <a:rPr lang="en-US" dirty="0" smtClean="0"/>
              <a:t>+HK</a:t>
            </a:r>
            <a:r>
              <a:rPr lang="el-GR" dirty="0" smtClean="0"/>
              <a:t>Γ επανέλεγχος χωρίς μεταβολή</a:t>
            </a:r>
          </a:p>
          <a:p>
            <a:r>
              <a:rPr lang="el-GR" dirty="0" smtClean="0"/>
              <a:t>Μετά από 24 ώρες </a:t>
            </a:r>
            <a:r>
              <a:rPr lang="el-GR" dirty="0" err="1" smtClean="0"/>
              <a:t>αεριομετρικά</a:t>
            </a:r>
            <a:r>
              <a:rPr lang="el-GR" dirty="0" smtClean="0"/>
              <a:t> επαρκής αλλά χωρίς βελτίωση </a:t>
            </a:r>
            <a:r>
              <a:rPr lang="el-GR" dirty="0" err="1" smtClean="0"/>
              <a:t>προκάρδιου</a:t>
            </a:r>
            <a:r>
              <a:rPr lang="el-GR" dirty="0" smtClean="0"/>
              <a:t> άλγους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CT </a:t>
            </a:r>
            <a:r>
              <a:rPr lang="el-GR" dirty="0" smtClean="0"/>
              <a:t>θώρακος 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HMJ-50-66-g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429156" cy="3857653"/>
          </a:xfrm>
          <a:prstGeom prst="rect">
            <a:avLst/>
          </a:prstGeom>
        </p:spPr>
      </p:pic>
      <p:pic>
        <p:nvPicPr>
          <p:cNvPr id="3" name="2 - Εικόνα" descr="DHMJ-50-66-g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143248"/>
            <a:ext cx="4733365" cy="3112034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500034" y="4286256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err="1" smtClean="0"/>
              <a:t>Πνευμομεσοθωράκιο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Μικρός πνευμοθώρακας δεξιά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Υποδόριο εμφύσημα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Χειρουργική-Θ/Χ εκτίμηση-&gt;συντηρητική αντιμετώπιση</a:t>
            </a:r>
          </a:p>
          <a:p>
            <a:r>
              <a:rPr lang="el-GR" dirty="0" smtClean="0"/>
              <a:t>Μετά από 72 ώρες κλινική βελτίωση-οδηγίες εξόδου</a:t>
            </a:r>
          </a:p>
          <a:p>
            <a:r>
              <a:rPr lang="el-GR" dirty="0" smtClean="0"/>
              <a:t>Σύσταση για μακροχρόνια αποφυγή καταδύσεων (το 2</a:t>
            </a:r>
            <a:r>
              <a:rPr lang="el-GR" baseline="30000" dirty="0" smtClean="0"/>
              <a:t>ο</a:t>
            </a:r>
            <a:r>
              <a:rPr lang="el-GR" dirty="0" smtClean="0"/>
              <a:t> επεισόδιο πάντα πιο θορυβώδες)</a:t>
            </a:r>
          </a:p>
          <a:p>
            <a:r>
              <a:rPr lang="el-GR" dirty="0" smtClean="0"/>
              <a:t>Σύσταση για επιστροφή στη </a:t>
            </a:r>
            <a:r>
              <a:rPr lang="en-US" dirty="0" smtClean="0"/>
              <a:t>UK</a:t>
            </a:r>
            <a:r>
              <a:rPr lang="el-GR" dirty="0" smtClean="0"/>
              <a:t> μετά 2 εβδομάδες (μετά πλήρη εξάλειψη </a:t>
            </a:r>
            <a:r>
              <a:rPr lang="el-GR" dirty="0" err="1" smtClean="0"/>
              <a:t>πνευμομεσοθωρακίου</a:t>
            </a:r>
            <a:r>
              <a:rPr lang="el-GR" dirty="0" smtClean="0"/>
              <a:t>-πνευμοθώρακα)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dirty="0" err="1" smtClean="0"/>
              <a:t>Βαρότραυμα</a:t>
            </a:r>
            <a:r>
              <a:rPr lang="el-GR" sz="3600" dirty="0" smtClean="0"/>
              <a:t> καθόδου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857364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Τραυματική κατάσταση του πνευμονικού</a:t>
            </a:r>
          </a:p>
          <a:p>
            <a:pPr>
              <a:buNone/>
            </a:pPr>
            <a:r>
              <a:rPr lang="el-GR" sz="2400" dirty="0" smtClean="0"/>
              <a:t> ιστού λόγω κατάδυσης σε εκπνοή</a:t>
            </a:r>
          </a:p>
          <a:p>
            <a:r>
              <a:rPr lang="el-GR" sz="2400" dirty="0" smtClean="0"/>
              <a:t>Σύνθλιψη του πνεύμονα από μεγάλη εξωτερική πίεση και μικρό όγκο αέρα στους πνεύμονες </a:t>
            </a:r>
          </a:p>
          <a:p>
            <a:r>
              <a:rPr lang="el-GR" sz="2400" dirty="0" smtClean="0"/>
              <a:t>Στους αυτοδύτες γίνεται σχεδόν πάντα κατά λάθος, αν συμβεί να βαθύνουν απότομα ενώ βρίσκονται σε εκπνοή </a:t>
            </a:r>
          </a:p>
          <a:p>
            <a:r>
              <a:rPr lang="el-GR" sz="2400" dirty="0" smtClean="0"/>
              <a:t>Αιμόπτυση, οξεία αναπνευστική ανεπάρκεια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4285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Νόσος των δυτών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Ή καταδυτική νόσος ή νόσος από </a:t>
            </a:r>
            <a:r>
              <a:rPr lang="el-GR" dirty="0" err="1" smtClean="0"/>
              <a:t>αποσυμπίεση</a:t>
            </a:r>
            <a:r>
              <a:rPr lang="el-GR" dirty="0" smtClean="0"/>
              <a:t> (</a:t>
            </a:r>
            <a:r>
              <a:rPr lang="en-US" dirty="0" smtClean="0"/>
              <a:t>decompression illness)</a:t>
            </a:r>
            <a:endParaRPr lang="el-GR" dirty="0" smtClean="0"/>
          </a:p>
          <a:p>
            <a:r>
              <a:rPr lang="el-GR" dirty="0" err="1" smtClean="0"/>
              <a:t>Ενδαγγειακός</a:t>
            </a:r>
            <a:r>
              <a:rPr lang="el-GR" dirty="0" smtClean="0"/>
              <a:t> σχηματισμός φυσαλίδων ΝΟ</a:t>
            </a:r>
          </a:p>
          <a:p>
            <a:r>
              <a:rPr lang="el-GR" dirty="0" smtClean="0"/>
              <a:t>Διαλύονται κατά την κατάδυση (αύξηση ατμοσφαιρικής πίεσης)</a:t>
            </a:r>
          </a:p>
          <a:p>
            <a:r>
              <a:rPr lang="el-GR" dirty="0" smtClean="0"/>
              <a:t>Εκλύονται κατά την ανάδυση ( ελάττωση πίεσης)</a:t>
            </a:r>
          </a:p>
          <a:p>
            <a:r>
              <a:rPr lang="el-GR" dirty="0" smtClean="0"/>
              <a:t>Βλάβη στη </a:t>
            </a:r>
            <a:r>
              <a:rPr lang="el-GR" dirty="0" err="1" smtClean="0"/>
              <a:t>μικροαγγειακή</a:t>
            </a:r>
            <a:r>
              <a:rPr lang="el-GR" dirty="0" smtClean="0"/>
              <a:t> κυκλοφορία </a:t>
            </a:r>
          </a:p>
          <a:p>
            <a:pPr>
              <a:buNone/>
            </a:pPr>
            <a:r>
              <a:rPr lang="en-US" dirty="0" smtClean="0"/>
              <a:t>=&gt;</a:t>
            </a:r>
            <a:r>
              <a:rPr lang="el-GR" dirty="0" smtClean="0"/>
              <a:t>ισχαιμία ιστών + ενεργοποίηση λευκοκυττάρων, αιμοπεταλίων, παραγόντων πήξης και συμπληρώματος</a:t>
            </a:r>
          </a:p>
          <a:p>
            <a:r>
              <a:rPr lang="el-GR" dirty="0" smtClean="0"/>
              <a:t>ΚΝΣ( ιδιαίτερα ΝΜ), πνεύμονες</a:t>
            </a:r>
          </a:p>
          <a:p>
            <a:r>
              <a:rPr lang="el-GR" dirty="0" smtClean="0"/>
              <a:t>Εμβολή αέρα η πιο σοβαρή μορφή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Νόσος των δυτών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ΚΕ συνήθως εντός 6 ωρών από την ανάδυση</a:t>
            </a:r>
          </a:p>
          <a:p>
            <a:r>
              <a:rPr lang="el-GR" dirty="0" smtClean="0"/>
              <a:t>(15 λεπτά έως αρκετές ώρες μετά την ανάδυση)</a:t>
            </a:r>
          </a:p>
          <a:p>
            <a:pPr>
              <a:buNone/>
            </a:pPr>
            <a:r>
              <a:rPr lang="el-GR" b="1" dirty="0" smtClean="0"/>
              <a:t>Ήπια μορφή</a:t>
            </a:r>
            <a:r>
              <a:rPr lang="el-GR" dirty="0" smtClean="0"/>
              <a:t>:</a:t>
            </a:r>
          </a:p>
          <a:p>
            <a:r>
              <a:rPr lang="el-GR" u="sng" dirty="0" err="1" smtClean="0"/>
              <a:t>Μυοσκελετικό</a:t>
            </a:r>
            <a:r>
              <a:rPr lang="el-GR" dirty="0" smtClean="0"/>
              <a:t> -&gt; </a:t>
            </a:r>
            <a:r>
              <a:rPr lang="el-GR" dirty="0" err="1" smtClean="0"/>
              <a:t>μυικό</a:t>
            </a:r>
            <a:r>
              <a:rPr lang="el-GR" dirty="0" smtClean="0"/>
              <a:t> ή περιαρθρικό άλγος, προοδευτικό επιδεινούμενο σε ώμο/ αγκώνα/ γόνατο</a:t>
            </a:r>
          </a:p>
          <a:p>
            <a:r>
              <a:rPr lang="el-GR" u="sng" dirty="0" smtClean="0"/>
              <a:t>Λεμφικό</a:t>
            </a:r>
            <a:r>
              <a:rPr lang="el-GR" dirty="0" smtClean="0"/>
              <a:t> -&gt; </a:t>
            </a:r>
            <a:r>
              <a:rPr lang="el-GR" dirty="0" err="1" smtClean="0"/>
              <a:t>λεμφοίδημα</a:t>
            </a:r>
            <a:r>
              <a:rPr lang="el-GR" dirty="0" smtClean="0"/>
              <a:t>, επώδυνη </a:t>
            </a:r>
            <a:r>
              <a:rPr lang="el-GR" dirty="0" err="1" smtClean="0"/>
              <a:t>λεμφαδενική</a:t>
            </a:r>
            <a:r>
              <a:rPr lang="el-GR" dirty="0" smtClean="0"/>
              <a:t> διόγκωση</a:t>
            </a:r>
          </a:p>
          <a:p>
            <a:r>
              <a:rPr lang="el-GR" u="sng" dirty="0" smtClean="0"/>
              <a:t>Δέρμα</a:t>
            </a:r>
            <a:r>
              <a:rPr lang="el-GR" dirty="0" smtClean="0"/>
              <a:t> -&gt; κνησμός και εξανθήματα</a:t>
            </a:r>
          </a:p>
          <a:p>
            <a:pPr>
              <a:buNone/>
            </a:pPr>
            <a:r>
              <a:rPr lang="el-GR" dirty="0" smtClean="0"/>
              <a:t>-&gt; </a:t>
            </a:r>
            <a:r>
              <a:rPr lang="el-GR" i="1" dirty="0" smtClean="0"/>
              <a:t>χαρακτηριστικό</a:t>
            </a:r>
            <a:r>
              <a:rPr lang="el-GR" dirty="0" smtClean="0"/>
              <a:t> ερύθημα στη ράχη ή στήθος με γραμμοειδή πορφυρόχροα </a:t>
            </a:r>
            <a:r>
              <a:rPr lang="el-GR" dirty="0" err="1" smtClean="0"/>
              <a:t>εντυπώματα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7203085.fig.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0"/>
            <a:ext cx="2925694" cy="3786192"/>
          </a:xfrm>
          <a:prstGeom prst="rect">
            <a:avLst/>
          </a:prstGeom>
        </p:spPr>
      </p:pic>
      <p:pic>
        <p:nvPicPr>
          <p:cNvPr id="4" name="3 - Εικόνα" descr="Skin-pattern-of-livedo-racemosa-in-patients-with-decompression-illn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428736"/>
            <a:ext cx="3868082" cy="3857628"/>
          </a:xfrm>
          <a:prstGeom prst="rect">
            <a:avLst/>
          </a:prstGeom>
        </p:spPr>
      </p:pic>
      <p:pic>
        <p:nvPicPr>
          <p:cNvPr id="5" name="4 - Εικόνα" descr="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286256"/>
            <a:ext cx="2928958" cy="219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Νόσος των δυτών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Σοβαρή μορφή:</a:t>
            </a:r>
          </a:p>
          <a:p>
            <a:pPr marL="514350" indent="-514350">
              <a:buFont typeface="+mj-lt"/>
              <a:buAutoNum type="arabicPeriod"/>
            </a:pPr>
            <a:r>
              <a:rPr lang="el-GR" u="sng" dirty="0" smtClean="0"/>
              <a:t>Πνευμονική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-&gt; Απόφραξη πνευμονικών τριχοειδών-&gt;αύξηση πνευμονικών πιέσεων-&gt;πνευμονική υπέρταση-&gt;σύσπαση </a:t>
            </a:r>
            <a:r>
              <a:rPr lang="el-GR" dirty="0" err="1" smtClean="0"/>
              <a:t>βρογχιολίων</a:t>
            </a:r>
            <a:r>
              <a:rPr lang="el-GR" dirty="0" smtClean="0"/>
              <a:t> και </a:t>
            </a:r>
            <a:r>
              <a:rPr lang="el-GR" dirty="0" err="1" smtClean="0"/>
              <a:t>περιβρογχικό</a:t>
            </a:r>
            <a:r>
              <a:rPr lang="el-GR" dirty="0" smtClean="0"/>
              <a:t> οίδημα</a:t>
            </a:r>
          </a:p>
          <a:p>
            <a:pPr>
              <a:buNone/>
            </a:pPr>
            <a:r>
              <a:rPr lang="el-GR" dirty="0" smtClean="0"/>
              <a:t>-&gt;αύξηση του φυσιολογικού νεκρού χώρου </a:t>
            </a:r>
          </a:p>
          <a:p>
            <a:pPr>
              <a:buNone/>
            </a:pPr>
            <a:r>
              <a:rPr lang="el-GR" dirty="0" smtClean="0"/>
              <a:t>-&gt; μείωση </a:t>
            </a:r>
            <a:r>
              <a:rPr lang="en-US" dirty="0" smtClean="0"/>
              <a:t>V/Q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-&gt; βήχας/ δύσπνοια-ταχύπνοια /θωρακικό άλγος /αιμόπτυση / βαριά </a:t>
            </a:r>
            <a:r>
              <a:rPr lang="el-GR" dirty="0" err="1" smtClean="0"/>
              <a:t>υποξαιμία</a:t>
            </a:r>
            <a:r>
              <a:rPr lang="el-GR" dirty="0" smtClean="0"/>
              <a:t>-καταδυτικό </a:t>
            </a:r>
            <a:r>
              <a:rPr lang="en-US" dirty="0" smtClean="0"/>
              <a:t>ARDS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Νόσος των δυτών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/>
              <a:t>Σοβαρή μορφή:</a:t>
            </a:r>
          </a:p>
          <a:p>
            <a:pPr>
              <a:buNone/>
            </a:pPr>
            <a:r>
              <a:rPr lang="el-GR" dirty="0" smtClean="0"/>
              <a:t>2. </a:t>
            </a:r>
            <a:r>
              <a:rPr lang="el-GR" u="sng" dirty="0" smtClean="0"/>
              <a:t>Νευρολογική</a:t>
            </a:r>
          </a:p>
          <a:p>
            <a:pPr>
              <a:buNone/>
            </a:pPr>
            <a:r>
              <a:rPr lang="el-GR" dirty="0" smtClean="0"/>
              <a:t>Α) Κεφαλαλγία, ίλιγγοι, </a:t>
            </a:r>
            <a:r>
              <a:rPr lang="el-GR" dirty="0" err="1" smtClean="0"/>
              <a:t>εμβοές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Β) Διαταραχές όρασης, προσανατολισμού, συμπεριφοράς, ισορροπίας</a:t>
            </a:r>
          </a:p>
          <a:p>
            <a:pPr>
              <a:buNone/>
            </a:pPr>
            <a:r>
              <a:rPr lang="el-GR" dirty="0" smtClean="0"/>
              <a:t>Γ) Αισθητικές διαταραχές κάτω άκρων (παραισθησίες, υπαισθησίες), </a:t>
            </a:r>
            <a:r>
              <a:rPr lang="el-GR" dirty="0" err="1" smtClean="0"/>
              <a:t>μυική</a:t>
            </a:r>
            <a:r>
              <a:rPr lang="el-GR" dirty="0" smtClean="0"/>
              <a:t> αδυναμία, διαταραχές κινητικότητας (έως </a:t>
            </a:r>
            <a:r>
              <a:rPr lang="el-GR" dirty="0" err="1" smtClean="0"/>
              <a:t>παραπάρεση</a:t>
            </a:r>
            <a:r>
              <a:rPr lang="el-GR" dirty="0" smtClean="0"/>
              <a:t>, παραπληγία με </a:t>
            </a:r>
            <a:r>
              <a:rPr lang="el-GR" dirty="0" err="1" smtClean="0"/>
              <a:t>ορθοκυστικές</a:t>
            </a:r>
            <a:r>
              <a:rPr lang="el-GR" dirty="0" smtClean="0"/>
              <a:t> διαταραχές)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ΤΕΠ Νοσοκομείου</a:t>
            </a:r>
            <a:r>
              <a:rPr lang="en-US" dirty="0" smtClean="0"/>
              <a:t>- 2</a:t>
            </a:r>
            <a:r>
              <a:rPr lang="el-GR" baseline="30000" dirty="0" smtClean="0"/>
              <a:t>η</a:t>
            </a:r>
            <a:r>
              <a:rPr lang="el-GR" dirty="0" smtClean="0"/>
              <a:t> προσέγγιση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</a:t>
            </a:r>
            <a:r>
              <a:rPr lang="el-GR" dirty="0" smtClean="0"/>
              <a:t>: κλειστός-&gt; </a:t>
            </a:r>
            <a:r>
              <a:rPr lang="el-GR" dirty="0" err="1" smtClean="0"/>
              <a:t>στοματοφαρυγγικός</a:t>
            </a:r>
            <a:r>
              <a:rPr lang="el-GR" dirty="0" smtClean="0"/>
              <a:t> σωλήνας και </a:t>
            </a:r>
            <a:r>
              <a:rPr lang="en-US" dirty="0" smtClean="0"/>
              <a:t>MME</a:t>
            </a:r>
          </a:p>
          <a:p>
            <a:r>
              <a:rPr lang="en-US" dirty="0" smtClean="0"/>
              <a:t>B: RR 8/min, SpO2 (-)</a:t>
            </a:r>
          </a:p>
          <a:p>
            <a:r>
              <a:rPr lang="en-US" dirty="0" smtClean="0"/>
              <a:t>C: 40bpm- SR, BP (-)</a:t>
            </a:r>
          </a:p>
          <a:p>
            <a:r>
              <a:rPr lang="en-US" dirty="0" smtClean="0"/>
              <a:t>D: GCS 3/15, T 20*C</a:t>
            </a:r>
          </a:p>
          <a:p>
            <a:r>
              <a:rPr lang="en-US" dirty="0" smtClean="0"/>
              <a:t>E</a:t>
            </a:r>
            <a:r>
              <a:rPr lang="el-GR" dirty="0" smtClean="0"/>
              <a:t>: (-)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Αναισθησιολόγος για Διασωλήνωση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ΚΦΓ+</a:t>
            </a:r>
            <a:r>
              <a:rPr lang="en-US" dirty="0" smtClean="0"/>
              <a:t> monitor 24</a:t>
            </a:r>
            <a:r>
              <a:rPr lang="el-GR" dirty="0" err="1" smtClean="0"/>
              <a:t>ώρου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2lt L/R </a:t>
            </a:r>
            <a:r>
              <a:rPr lang="el-GR" dirty="0" smtClean="0"/>
              <a:t>προθερμασμένα στους 41*</a:t>
            </a:r>
            <a:r>
              <a:rPr lang="en-US" dirty="0" smtClean="0"/>
              <a:t>C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ABGs, E/E, </a:t>
            </a:r>
            <a:r>
              <a:rPr lang="el-GR" dirty="0" smtClean="0"/>
              <a:t>Κ/α βιολογικών υγρών, τοξικολογικές (+ επίπεδα αλκοόλ)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Ro </a:t>
            </a:r>
            <a:r>
              <a:rPr lang="el-GR" dirty="0" smtClean="0"/>
              <a:t>θώρακος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CT </a:t>
            </a:r>
            <a:r>
              <a:rPr lang="el-GR" dirty="0" smtClean="0"/>
              <a:t>εγκεφάλου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K</a:t>
            </a:r>
            <a:r>
              <a:rPr lang="el-GR" dirty="0" smtClean="0"/>
              <a:t>ΡΧ εκτίμηση με το ερώτημα </a:t>
            </a:r>
            <a:r>
              <a:rPr lang="en-US" dirty="0" smtClean="0"/>
              <a:t>ECMO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ΜΕΘ εκτίμηση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Νόσος των δυτών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 smtClean="0"/>
              <a:t>Σοβαρή μορφή:</a:t>
            </a:r>
          </a:p>
          <a:p>
            <a:pPr>
              <a:buNone/>
            </a:pPr>
            <a:r>
              <a:rPr lang="el-GR" dirty="0" smtClean="0"/>
              <a:t>3. </a:t>
            </a:r>
            <a:r>
              <a:rPr lang="el-GR" u="sng" dirty="0" smtClean="0"/>
              <a:t>Κυκλοφορικό </a:t>
            </a:r>
            <a:r>
              <a:rPr lang="en-US" u="sng" dirty="0" smtClean="0"/>
              <a:t>shock</a:t>
            </a:r>
            <a:endParaRPr lang="el-GR" u="sng" dirty="0" smtClean="0"/>
          </a:p>
          <a:p>
            <a:pPr>
              <a:buFontTx/>
              <a:buChar char="-"/>
            </a:pPr>
            <a:r>
              <a:rPr lang="el-GR" dirty="0" smtClean="0"/>
              <a:t>Από αύξηση τριχοειδικής διαπερατότητας </a:t>
            </a:r>
          </a:p>
          <a:p>
            <a:pPr>
              <a:buNone/>
            </a:pPr>
            <a:r>
              <a:rPr lang="el-GR" dirty="0" smtClean="0"/>
              <a:t>-&gt;</a:t>
            </a:r>
            <a:r>
              <a:rPr lang="el-GR" dirty="0" err="1" smtClean="0"/>
              <a:t>εξαγγείωση</a:t>
            </a:r>
            <a:r>
              <a:rPr lang="el-GR" dirty="0" smtClean="0"/>
              <a:t> -&gt;</a:t>
            </a:r>
            <a:r>
              <a:rPr lang="el-GR" dirty="0" err="1" smtClean="0"/>
              <a:t>υπογκαιμία</a:t>
            </a:r>
            <a:endParaRPr lang="el-GR" dirty="0" smtClean="0"/>
          </a:p>
          <a:p>
            <a:pPr>
              <a:buFontTx/>
              <a:buChar char="-"/>
            </a:pPr>
            <a:r>
              <a:rPr lang="el-GR" dirty="0" smtClean="0"/>
              <a:t>Από απώλεια αγγειακού τόνου (ΚΝΣ συμμετοχή)</a:t>
            </a:r>
          </a:p>
          <a:p>
            <a:pPr>
              <a:buFontTx/>
              <a:buChar char="-"/>
            </a:pPr>
            <a:r>
              <a:rPr lang="el-GR" dirty="0" smtClean="0"/>
              <a:t>Από καταστολή μυοκαρδίου (από </a:t>
            </a:r>
            <a:r>
              <a:rPr lang="el-GR" dirty="0" err="1" smtClean="0"/>
              <a:t>υποξία+οξέωση</a:t>
            </a:r>
            <a:r>
              <a:rPr lang="el-GR" dirty="0" smtClean="0"/>
              <a:t>)</a:t>
            </a:r>
          </a:p>
          <a:p>
            <a:pPr>
              <a:buFontTx/>
              <a:buChar char="-"/>
            </a:pPr>
            <a:r>
              <a:rPr lang="el-GR" dirty="0" smtClean="0"/>
              <a:t>Από οξεία πνευμονική βλάβη -&gt;ΠΥ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/>
              <a:t>Αντιμετώπιση: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- Ο2 με ΜΜΕ και ενδοφλέβια ενυδάτωση, αποφυγή αναλγητικών</a:t>
            </a:r>
          </a:p>
          <a:p>
            <a:pPr>
              <a:buNone/>
            </a:pPr>
            <a:r>
              <a:rPr lang="el-GR" dirty="0" smtClean="0"/>
              <a:t>- </a:t>
            </a:r>
            <a:r>
              <a:rPr lang="el-GR" dirty="0" err="1" smtClean="0"/>
              <a:t>Υπερβαρική</a:t>
            </a:r>
            <a:r>
              <a:rPr lang="el-GR" dirty="0" smtClean="0"/>
              <a:t> Μονάδα για θεραπευτική </a:t>
            </a:r>
            <a:r>
              <a:rPr lang="el-GR" dirty="0" err="1" smtClean="0"/>
              <a:t>επανασυμπίεση</a:t>
            </a:r>
            <a:r>
              <a:rPr lang="el-GR" dirty="0" smtClean="0"/>
              <a:t> και </a:t>
            </a:r>
            <a:r>
              <a:rPr lang="el-GR" dirty="0" err="1" smtClean="0"/>
              <a:t>επαναδιάλυση</a:t>
            </a:r>
            <a:r>
              <a:rPr lang="el-GR" dirty="0" smtClean="0"/>
              <a:t> φυσαλίδων αέρα και αιμοδυναμική σταθεροποίηση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3c02c_3e89964ed09b45139f4ebb3f3d890dbdmv2_d_3000_2000_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Case report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/>
          <a:lstStyle/>
          <a:p>
            <a:r>
              <a:rPr lang="el-GR" dirty="0" smtClean="0"/>
              <a:t>Αγροτικός ιατρός-6μηνη εκπαίδευση στο ΓΝΑ «Ο Ευαγγελισμός»</a:t>
            </a:r>
          </a:p>
          <a:p>
            <a:r>
              <a:rPr lang="el-GR" dirty="0" smtClean="0"/>
              <a:t>Μέσα Ιούλη</a:t>
            </a:r>
          </a:p>
          <a:p>
            <a:r>
              <a:rPr lang="el-GR" dirty="0" smtClean="0"/>
              <a:t>72χρονος </a:t>
            </a:r>
            <a:r>
              <a:rPr lang="el-GR" dirty="0" err="1" smtClean="0"/>
              <a:t>ανευρέθη</a:t>
            </a:r>
            <a:r>
              <a:rPr lang="el-GR" dirty="0" smtClean="0"/>
              <a:t> στο δρόμο από το ΕΚΑΒ στις 16:00 χωρίς επίπεδο συνείδησης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astegos_kalokai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143116"/>
            <a:ext cx="2852731" cy="195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582594"/>
          </a:xfrm>
        </p:spPr>
        <p:txBody>
          <a:bodyPr>
            <a:normAutofit fontScale="90000"/>
          </a:bodyPr>
          <a:lstStyle/>
          <a:p>
            <a:pPr algn="l"/>
            <a:r>
              <a:rPr lang="el-GR" sz="3600" dirty="0" smtClean="0"/>
              <a:t>Στο ΤΕΠ-</a:t>
            </a:r>
            <a:r>
              <a:rPr lang="en-US" sz="3600" dirty="0" smtClean="0"/>
              <a:t> box </a:t>
            </a:r>
            <a:r>
              <a:rPr lang="el-GR" sz="3600" dirty="0" smtClean="0"/>
              <a:t>ανάνηψης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06" y="1643050"/>
            <a:ext cx="5286412" cy="4883153"/>
          </a:xfrm>
        </p:spPr>
        <p:txBody>
          <a:bodyPr>
            <a:noAutofit/>
          </a:bodyPr>
          <a:lstStyle/>
          <a:p>
            <a:r>
              <a:rPr lang="el-GR" sz="1600" b="1" dirty="0" smtClean="0"/>
              <a:t>Α: </a:t>
            </a:r>
            <a:r>
              <a:rPr lang="el-GR" sz="1600" dirty="0" smtClean="0"/>
              <a:t>; </a:t>
            </a:r>
            <a:r>
              <a:rPr lang="el-GR" sz="1600" i="1" dirty="0" smtClean="0">
                <a:solidFill>
                  <a:srgbClr val="FF0000"/>
                </a:solidFill>
              </a:rPr>
              <a:t>-&gt; τοποθέτηση </a:t>
            </a:r>
            <a:r>
              <a:rPr lang="el-GR" sz="1600" i="1" dirty="0" err="1" smtClean="0">
                <a:solidFill>
                  <a:srgbClr val="FF0000"/>
                </a:solidFill>
              </a:rPr>
              <a:t>στοματοφαρυγγικού</a:t>
            </a:r>
            <a:r>
              <a:rPr lang="el-GR" sz="1600" i="1" dirty="0" smtClean="0">
                <a:solidFill>
                  <a:srgbClr val="FF0000"/>
                </a:solidFill>
              </a:rPr>
              <a:t> και Ο2 με ΜΜΕ!</a:t>
            </a:r>
          </a:p>
          <a:p>
            <a:r>
              <a:rPr lang="el-GR" sz="1600" b="1" dirty="0" smtClean="0"/>
              <a:t>Β</a:t>
            </a:r>
            <a:r>
              <a:rPr lang="en-US" sz="1600" b="1" dirty="0" smtClean="0"/>
              <a:t>: </a:t>
            </a:r>
            <a:r>
              <a:rPr lang="el-GR" sz="1600" dirty="0" smtClean="0"/>
              <a:t>διάχυτοι </a:t>
            </a:r>
            <a:r>
              <a:rPr lang="el-GR" sz="1600" dirty="0" err="1" smtClean="0"/>
              <a:t>τρίζοντες</a:t>
            </a:r>
            <a:r>
              <a:rPr lang="el-GR" sz="1600" dirty="0" smtClean="0"/>
              <a:t> </a:t>
            </a:r>
            <a:r>
              <a:rPr lang="el-GR" sz="1600" dirty="0" err="1" smtClean="0"/>
              <a:t>άμφω</a:t>
            </a:r>
            <a:r>
              <a:rPr lang="el-GR" sz="1600" dirty="0" smtClean="0"/>
              <a:t>, </a:t>
            </a:r>
            <a:r>
              <a:rPr lang="en-US" sz="1600" dirty="0" smtClean="0"/>
              <a:t>SpO2 ;</a:t>
            </a:r>
            <a:endParaRPr lang="el-GR" sz="1600" dirty="0" smtClean="0"/>
          </a:p>
          <a:p>
            <a:r>
              <a:rPr lang="en-US" sz="1600" b="1" dirty="0" smtClean="0"/>
              <a:t>C: </a:t>
            </a:r>
            <a:r>
              <a:rPr lang="en-US" sz="1600" dirty="0" smtClean="0"/>
              <a:t>A</a:t>
            </a:r>
            <a:r>
              <a:rPr lang="el-GR" sz="1600" dirty="0" smtClean="0"/>
              <a:t>Π 130/80</a:t>
            </a:r>
            <a:r>
              <a:rPr lang="en-US" sz="1600" dirty="0" smtClean="0"/>
              <a:t>mmHg, </a:t>
            </a:r>
            <a:r>
              <a:rPr lang="el-GR" sz="1600" dirty="0" smtClean="0"/>
              <a:t>130</a:t>
            </a:r>
            <a:r>
              <a:rPr lang="en-US" sz="1600" dirty="0" err="1" smtClean="0"/>
              <a:t>bpm</a:t>
            </a:r>
            <a:r>
              <a:rPr lang="el-GR" sz="1600" dirty="0" smtClean="0"/>
              <a:t>, </a:t>
            </a:r>
            <a:r>
              <a:rPr lang="en-US" sz="1600" dirty="0" smtClean="0"/>
              <a:t>SR, LBBB </a:t>
            </a:r>
            <a:r>
              <a:rPr lang="en-US" sz="1600" i="1" dirty="0" smtClean="0">
                <a:solidFill>
                  <a:srgbClr val="FF0000"/>
                </a:solidFill>
              </a:rPr>
              <a:t>-&gt;</a:t>
            </a:r>
            <a:r>
              <a:rPr lang="el-GR" sz="1600" i="1" dirty="0" smtClean="0">
                <a:solidFill>
                  <a:srgbClr val="FF0000"/>
                </a:solidFill>
              </a:rPr>
              <a:t>τοποθέτηση 2</a:t>
            </a:r>
            <a:r>
              <a:rPr lang="en-US" sz="1600" i="1" dirty="0" smtClean="0">
                <a:solidFill>
                  <a:srgbClr val="FF0000"/>
                </a:solidFill>
              </a:rPr>
              <a:t>x</a:t>
            </a:r>
            <a:r>
              <a:rPr lang="el-GR" sz="1600" i="1" dirty="0" smtClean="0">
                <a:solidFill>
                  <a:srgbClr val="FF0000"/>
                </a:solidFill>
              </a:rPr>
              <a:t> περιφερικών γραμμών!</a:t>
            </a:r>
            <a:endParaRPr lang="en-US" sz="1600" i="1" dirty="0" smtClean="0">
              <a:solidFill>
                <a:srgbClr val="FF0000"/>
              </a:solidFill>
            </a:endParaRPr>
          </a:p>
          <a:p>
            <a:r>
              <a:rPr lang="en-US" sz="1600" b="1" dirty="0" smtClean="0"/>
              <a:t>D</a:t>
            </a:r>
            <a:r>
              <a:rPr lang="el-GR" sz="1600" b="1" dirty="0" smtClean="0"/>
              <a:t>: </a:t>
            </a:r>
            <a:r>
              <a:rPr lang="en-US" sz="1600" dirty="0" smtClean="0"/>
              <a:t>GCS </a:t>
            </a:r>
            <a:r>
              <a:rPr lang="el-GR" sz="1600" dirty="0" smtClean="0"/>
              <a:t>5/15 (αντιδρά στα επώδυνα), χωρίς εστιακή Ν/Λ σημειολογία, χωρίς υπερτονία/ αυχενική δυσκαμψία</a:t>
            </a:r>
          </a:p>
          <a:p>
            <a:pPr>
              <a:buNone/>
            </a:pPr>
            <a:r>
              <a:rPr lang="el-GR" sz="1600" dirty="0" smtClean="0">
                <a:solidFill>
                  <a:srgbClr val="FF0000"/>
                </a:solidFill>
              </a:rPr>
              <a:t> -&gt; </a:t>
            </a:r>
            <a:r>
              <a:rPr lang="el-GR" sz="1600" i="1" dirty="0" smtClean="0">
                <a:solidFill>
                  <a:srgbClr val="FF0000"/>
                </a:solidFill>
              </a:rPr>
              <a:t>διασωλήνωση!</a:t>
            </a:r>
          </a:p>
          <a:p>
            <a:pPr>
              <a:buNone/>
            </a:pPr>
            <a:r>
              <a:rPr lang="el-GR" sz="1600" dirty="0" smtClean="0"/>
              <a:t>με ωχρό, ξηρό, θερμό δέρμα, Θ</a:t>
            </a:r>
            <a:r>
              <a:rPr lang="en-US" sz="1600" dirty="0" smtClean="0"/>
              <a:t>=</a:t>
            </a:r>
            <a:r>
              <a:rPr lang="el-GR" sz="1600" dirty="0" smtClean="0"/>
              <a:t> 42*</a:t>
            </a:r>
            <a:r>
              <a:rPr lang="en-US" sz="1600" dirty="0" smtClean="0"/>
              <a:t>C</a:t>
            </a:r>
            <a:r>
              <a:rPr lang="el-GR" sz="1600" dirty="0" smtClean="0"/>
              <a:t> </a:t>
            </a:r>
          </a:p>
          <a:p>
            <a:pPr>
              <a:buNone/>
            </a:pPr>
            <a:r>
              <a:rPr lang="el-GR" sz="1600" i="1" dirty="0" smtClean="0">
                <a:solidFill>
                  <a:srgbClr val="FF0000"/>
                </a:solidFill>
              </a:rPr>
              <a:t>-&gt;κρύα, βρεγμένα σεντόνια, </a:t>
            </a:r>
            <a:r>
              <a:rPr lang="en-US" sz="1600" i="1" dirty="0" smtClean="0">
                <a:solidFill>
                  <a:srgbClr val="FF0000"/>
                </a:solidFill>
              </a:rPr>
              <a:t>iv </a:t>
            </a:r>
            <a:r>
              <a:rPr lang="el-GR" sz="1600" i="1" dirty="0" smtClean="0">
                <a:solidFill>
                  <a:srgbClr val="FF0000"/>
                </a:solidFill>
              </a:rPr>
              <a:t>παγωμένα κρυσταλλοειδή </a:t>
            </a:r>
            <a:r>
              <a:rPr lang="el-GR" sz="1600" i="1" dirty="0" err="1" smtClean="0">
                <a:solidFill>
                  <a:srgbClr val="FF0000"/>
                </a:solidFill>
              </a:rPr>
              <a:t>κρουνιδόν</a:t>
            </a:r>
            <a:r>
              <a:rPr lang="el-GR" sz="1600" i="1" dirty="0" smtClean="0">
                <a:solidFill>
                  <a:srgbClr val="FF0000"/>
                </a:solidFill>
              </a:rPr>
              <a:t>! </a:t>
            </a:r>
            <a:endParaRPr lang="en-US" sz="1600" i="1" dirty="0" smtClean="0">
              <a:solidFill>
                <a:srgbClr val="FF0000"/>
              </a:solidFill>
            </a:endParaRPr>
          </a:p>
          <a:p>
            <a:r>
              <a:rPr lang="en-US" sz="1600" b="1" dirty="0" smtClean="0"/>
              <a:t>E: </a:t>
            </a:r>
            <a:r>
              <a:rPr lang="el-GR" sz="1600" dirty="0" smtClean="0"/>
              <a:t>απόπνοια αλκοόλ</a:t>
            </a:r>
            <a:r>
              <a:rPr lang="el-GR" sz="1600" dirty="0" smtClean="0">
                <a:solidFill>
                  <a:srgbClr val="FF0000"/>
                </a:solidFill>
              </a:rPr>
              <a:t>-&gt;</a:t>
            </a:r>
            <a:r>
              <a:rPr lang="el-GR" sz="1600" i="1" dirty="0" smtClean="0">
                <a:solidFill>
                  <a:srgbClr val="FF0000"/>
                </a:solidFill>
              </a:rPr>
              <a:t>τοξικολογικές!</a:t>
            </a:r>
            <a:r>
              <a:rPr lang="el-GR" sz="1600" i="1" dirty="0" smtClean="0"/>
              <a:t>, </a:t>
            </a:r>
            <a:r>
              <a:rPr lang="en-US" sz="1600" dirty="0" err="1" smtClean="0"/>
              <a:t>foley</a:t>
            </a:r>
            <a:r>
              <a:rPr lang="en-US" sz="1600" dirty="0" smtClean="0"/>
              <a:t>-&gt; </a:t>
            </a:r>
            <a:r>
              <a:rPr lang="el-GR" sz="1600" dirty="0" smtClean="0"/>
              <a:t>σκούρα κόκκινα ούρα</a:t>
            </a:r>
            <a:endParaRPr lang="en-US" sz="1600" dirty="0" smtClean="0"/>
          </a:p>
          <a:p>
            <a:r>
              <a:rPr lang="en-US" sz="1600" b="1" dirty="0" smtClean="0"/>
              <a:t>ABGs: </a:t>
            </a:r>
            <a:r>
              <a:rPr lang="el-GR" sz="1600" dirty="0" smtClean="0"/>
              <a:t>αναπνευστική ανεπάρκεια τύπου 1, </a:t>
            </a:r>
            <a:r>
              <a:rPr lang="en-US" sz="1600" dirty="0" smtClean="0"/>
              <a:t>Lac 2.83mmol/l</a:t>
            </a:r>
            <a:endParaRPr lang="el-GR" sz="1600" dirty="0" smtClean="0"/>
          </a:p>
          <a:p>
            <a:r>
              <a:rPr lang="el-GR" sz="1600" b="1" dirty="0" smtClean="0"/>
              <a:t>Ε/Ε: </a:t>
            </a:r>
            <a:r>
              <a:rPr lang="en-US" sz="1600" dirty="0" smtClean="0"/>
              <a:t>WBC 23.000/</a:t>
            </a:r>
            <a:r>
              <a:rPr lang="el-GR" sz="1600" dirty="0" smtClean="0"/>
              <a:t>μ</a:t>
            </a:r>
            <a:r>
              <a:rPr lang="en-US" sz="1600" dirty="0" smtClean="0"/>
              <a:t>l</a:t>
            </a:r>
            <a:r>
              <a:rPr lang="el-GR" sz="1600" dirty="0" smtClean="0"/>
              <a:t>,</a:t>
            </a:r>
            <a:r>
              <a:rPr lang="en-US" sz="1600" dirty="0" smtClean="0"/>
              <a:t> PLT 20.000x10^6/</a:t>
            </a:r>
            <a:r>
              <a:rPr lang="el-GR" sz="1600" dirty="0" smtClean="0"/>
              <a:t>μ</a:t>
            </a:r>
            <a:r>
              <a:rPr lang="en-US" sz="1600" dirty="0" smtClean="0"/>
              <a:t>l, PT 33sec, </a:t>
            </a:r>
            <a:r>
              <a:rPr lang="el-GR" sz="1600" dirty="0" err="1" smtClean="0"/>
              <a:t>ινωδογόνο</a:t>
            </a:r>
            <a:r>
              <a:rPr lang="el-GR" sz="1600" dirty="0" smtClean="0"/>
              <a:t> </a:t>
            </a:r>
            <a:r>
              <a:rPr lang="el-GR" sz="1600" dirty="0" err="1" smtClean="0"/>
              <a:t>εφο</a:t>
            </a:r>
            <a:r>
              <a:rPr lang="el-GR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 smtClean="0"/>
              <a:t>Cre</a:t>
            </a:r>
            <a:r>
              <a:rPr lang="en-US" sz="1600" dirty="0" smtClean="0"/>
              <a:t> 1.68mg/dl, CRP/TKE</a:t>
            </a:r>
            <a:r>
              <a:rPr lang="el-GR" sz="1600" dirty="0" smtClean="0"/>
              <a:t> </a:t>
            </a:r>
            <a:r>
              <a:rPr lang="el-GR" sz="1600" dirty="0" err="1" smtClean="0"/>
              <a:t>εφο</a:t>
            </a:r>
            <a:r>
              <a:rPr lang="en-US" sz="1600" dirty="0" smtClean="0"/>
              <a:t>, Uric acid 14.76mg/dl, Na 119mmol/l, K 5.1mmol/l, Ca 5.82</a:t>
            </a:r>
            <a:r>
              <a:rPr lang="el-GR" sz="1600" dirty="0" smtClean="0"/>
              <a:t>, Α</a:t>
            </a:r>
            <a:r>
              <a:rPr lang="en-US" sz="1600" dirty="0" smtClean="0"/>
              <a:t>lb 2.7g/dl, ALT 1700 U/l, AST 3010 U/l, LDH 5700 U/l, CK 15.450 U/l, Amyl 238 U/l, (B1 79nmol/l)</a:t>
            </a:r>
            <a:r>
              <a:rPr lang="el-GR" sz="1600" dirty="0" smtClean="0"/>
              <a:t>, </a:t>
            </a:r>
          </a:p>
          <a:p>
            <a:pPr>
              <a:buNone/>
            </a:pPr>
            <a:r>
              <a:rPr lang="el-GR" sz="1600" dirty="0" smtClean="0"/>
              <a:t>        ΓΟ:</a:t>
            </a:r>
            <a:r>
              <a:rPr lang="el-GR" sz="1600" i="1" u="sng" dirty="0" smtClean="0"/>
              <a:t> </a:t>
            </a:r>
            <a:r>
              <a:rPr lang="el-GR" sz="1600" i="1" u="sng" dirty="0" err="1" smtClean="0"/>
              <a:t>μυοσφαιρινουρία</a:t>
            </a:r>
            <a:endParaRPr lang="el-GR" sz="1600" i="1" u="sng" dirty="0" smtClean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214942" y="2357430"/>
          <a:ext cx="3786213" cy="28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71"/>
                <a:gridCol w="1262071"/>
                <a:gridCol w="1262071"/>
              </a:tblGrid>
              <a:tr h="212222">
                <a:tc gridSpan="3">
                  <a:txBody>
                    <a:bodyPr/>
                    <a:lstStyle/>
                    <a:p>
                      <a:r>
                        <a:rPr lang="en-US" sz="1050" dirty="0" smtClean="0"/>
                        <a:t>Drugs interferin</a:t>
                      </a:r>
                      <a:r>
                        <a:rPr lang="en-US" sz="1050" baseline="0" dirty="0" smtClean="0"/>
                        <a:t>g with heat loss</a:t>
                      </a:r>
                      <a:endParaRPr lang="el-G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47272">
                <a:tc>
                  <a:txBody>
                    <a:bodyPr/>
                    <a:lstStyle/>
                    <a:p>
                      <a:endParaRPr lang="el-G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Decreased</a:t>
                      </a:r>
                      <a:r>
                        <a:rPr lang="en-US" sz="1050" b="1" baseline="0" dirty="0" smtClean="0"/>
                        <a:t> heat loss</a:t>
                      </a:r>
                      <a:endParaRPr lang="el-GR" sz="10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Increased heat production</a:t>
                      </a:r>
                      <a:endParaRPr lang="el-GR" sz="1050" b="1" dirty="0"/>
                    </a:p>
                  </a:txBody>
                  <a:tcPr/>
                </a:tc>
              </a:tr>
              <a:tr h="713914">
                <a:tc>
                  <a:txBody>
                    <a:bodyPr/>
                    <a:lstStyle/>
                    <a:p>
                      <a:r>
                        <a:rPr lang="en-US" sz="1050" i="1" dirty="0" smtClean="0"/>
                        <a:t>Cardiovascular</a:t>
                      </a:r>
                      <a:endParaRPr lang="el-GR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Ethanol</a:t>
                      </a:r>
                    </a:p>
                    <a:p>
                      <a:r>
                        <a:rPr lang="el-GR" sz="1050" dirty="0" smtClean="0"/>
                        <a:t>Β-</a:t>
                      </a:r>
                      <a:r>
                        <a:rPr lang="en-US" sz="1050" dirty="0" smtClean="0"/>
                        <a:t>blockers</a:t>
                      </a:r>
                    </a:p>
                    <a:p>
                      <a:r>
                        <a:rPr lang="en-US" sz="1050" dirty="0" smtClean="0"/>
                        <a:t>Vasoconstrictors</a:t>
                      </a:r>
                      <a:r>
                        <a:rPr lang="en-US" sz="1050" baseline="0" dirty="0" smtClean="0"/>
                        <a:t> </a:t>
                      </a:r>
                      <a:endParaRPr lang="el-G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err="1" smtClean="0"/>
                        <a:t>Tricyclic</a:t>
                      </a:r>
                      <a:r>
                        <a:rPr lang="en-US" sz="1050" b="1" dirty="0" smtClean="0"/>
                        <a:t> antidepressants</a:t>
                      </a:r>
                    </a:p>
                    <a:p>
                      <a:r>
                        <a:rPr lang="en-US" sz="1050" b="1" dirty="0" smtClean="0"/>
                        <a:t>MAO</a:t>
                      </a:r>
                      <a:r>
                        <a:rPr lang="en-US" sz="1050" b="1" baseline="0" dirty="0" smtClean="0"/>
                        <a:t> inhibitors</a:t>
                      </a:r>
                    </a:p>
                    <a:p>
                      <a:r>
                        <a:rPr lang="en-US" sz="1050" b="1" baseline="0" dirty="0" smtClean="0"/>
                        <a:t>Amphetamines</a:t>
                      </a:r>
                      <a:endParaRPr lang="el-GR" sz="1050" b="1" dirty="0"/>
                    </a:p>
                  </a:txBody>
                  <a:tcPr/>
                </a:tc>
              </a:tr>
              <a:tr h="84777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Decreased</a:t>
                      </a:r>
                      <a:r>
                        <a:rPr lang="en-US" sz="1050" baseline="0" dirty="0" smtClean="0"/>
                        <a:t> sweat production</a:t>
                      </a:r>
                      <a:endParaRPr lang="el-G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Antiparkinsonian</a:t>
                      </a:r>
                      <a:r>
                        <a:rPr lang="en-US" sz="1050" dirty="0" smtClean="0"/>
                        <a:t> agents</a:t>
                      </a:r>
                    </a:p>
                    <a:p>
                      <a:r>
                        <a:rPr lang="en-US" sz="1050" dirty="0" err="1" smtClean="0"/>
                        <a:t>Anticholinergics</a:t>
                      </a:r>
                      <a:endParaRPr lang="en-US" sz="1050" dirty="0" smtClean="0"/>
                    </a:p>
                    <a:p>
                      <a:r>
                        <a:rPr lang="en-US" sz="1050" dirty="0" err="1" smtClean="0"/>
                        <a:t>Phenothiazines</a:t>
                      </a:r>
                      <a:endParaRPr lang="en-US" sz="1050" dirty="0" smtClean="0"/>
                    </a:p>
                    <a:p>
                      <a:r>
                        <a:rPr lang="en-US" sz="1050" dirty="0" smtClean="0"/>
                        <a:t>Antihistamines</a:t>
                      </a:r>
                      <a:endParaRPr lang="el-G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Cocaine</a:t>
                      </a:r>
                    </a:p>
                    <a:p>
                      <a:r>
                        <a:rPr lang="en-US" sz="1050" b="1" dirty="0" err="1" smtClean="0"/>
                        <a:t>Salicylates</a:t>
                      </a:r>
                      <a:endParaRPr lang="en-US" sz="1050" b="1" dirty="0" smtClean="0"/>
                    </a:p>
                    <a:p>
                      <a:r>
                        <a:rPr lang="en-US" sz="1050" b="1" dirty="0" smtClean="0"/>
                        <a:t>Thyroid</a:t>
                      </a:r>
                      <a:r>
                        <a:rPr lang="en-US" sz="1050" b="1" baseline="0" dirty="0" smtClean="0"/>
                        <a:t> agonists</a:t>
                      </a:r>
                    </a:p>
                    <a:p>
                      <a:r>
                        <a:rPr lang="en-US" sz="1050" b="1" baseline="0" dirty="0" err="1" smtClean="0"/>
                        <a:t>Sympathicomime</a:t>
                      </a:r>
                      <a:r>
                        <a:rPr lang="el-GR" sz="1050" b="1" baseline="0" dirty="0" smtClean="0"/>
                        <a:t>-</a:t>
                      </a:r>
                      <a:r>
                        <a:rPr lang="en-US" sz="1050" b="1" baseline="0" dirty="0" smtClean="0"/>
                        <a:t>tics</a:t>
                      </a:r>
                      <a:endParaRPr lang="el-GR" sz="1050" b="1" dirty="0"/>
                    </a:p>
                  </a:txBody>
                  <a:tcPr/>
                </a:tc>
              </a:tr>
              <a:tr h="48232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Dehydration</a:t>
                      </a:r>
                      <a:endParaRPr lang="el-G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Diuretics</a:t>
                      </a:r>
                    </a:p>
                    <a:p>
                      <a:r>
                        <a:rPr lang="en-US" sz="1050" dirty="0" smtClean="0"/>
                        <a:t>Laxatives</a:t>
                      </a:r>
                    </a:p>
                    <a:p>
                      <a:r>
                        <a:rPr lang="en-US" sz="1050" b="1" dirty="0" smtClean="0"/>
                        <a:t>Ethanol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05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Απεικονιστικά τι ζητάω?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 </a:t>
            </a:r>
            <a:r>
              <a:rPr lang="el-GR" dirty="0" smtClean="0"/>
              <a:t>θώρακος: (-)</a:t>
            </a:r>
          </a:p>
          <a:p>
            <a:r>
              <a:rPr lang="en-US" dirty="0" smtClean="0"/>
              <a:t>CT </a:t>
            </a:r>
            <a:r>
              <a:rPr lang="el-GR" dirty="0" smtClean="0"/>
              <a:t>εγκεφάλου: (-)</a:t>
            </a:r>
            <a:endParaRPr lang="en-US" dirty="0" smtClean="0"/>
          </a:p>
          <a:p>
            <a:r>
              <a:rPr lang="en-US" dirty="0" smtClean="0"/>
              <a:t>CT </a:t>
            </a:r>
            <a:r>
              <a:rPr lang="el-GR" dirty="0" smtClean="0"/>
              <a:t>κοιλίας: (-) για κάτι οξύ, (+) για εικόνα συμβατή με παλαιά αιμορραγία επινεφριδίων </a:t>
            </a:r>
            <a:r>
              <a:rPr lang="el-GR" dirty="0" err="1" smtClean="0"/>
              <a:t>άμφω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Επόμενες ενέργειες?</a:t>
            </a:r>
          </a:p>
          <a:p>
            <a:r>
              <a:rPr lang="el-GR" dirty="0" smtClean="0"/>
              <a:t>ΟΝΠ (-) για κύτταρα</a:t>
            </a:r>
          </a:p>
          <a:p>
            <a:r>
              <a:rPr lang="el-GR" dirty="0" smtClean="0"/>
              <a:t>ΑΙΜΚ, ΟΥΡΚ (-)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Αρχική διάγνωση?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000" b="1" i="1" dirty="0" smtClean="0"/>
              <a:t>Θερμοπληξία</a:t>
            </a:r>
            <a:endParaRPr lang="en-US" sz="3000" b="1" i="1" dirty="0" smtClean="0"/>
          </a:p>
          <a:p>
            <a:r>
              <a:rPr lang="el-GR" sz="2400" dirty="0" smtClean="0"/>
              <a:t>Θ&gt;41*</a:t>
            </a:r>
            <a:r>
              <a:rPr lang="en-US" sz="2400" dirty="0" smtClean="0"/>
              <a:t>C</a:t>
            </a:r>
            <a:endParaRPr lang="el-GR" sz="2400" dirty="0" smtClean="0"/>
          </a:p>
          <a:p>
            <a:r>
              <a:rPr lang="el-GR" sz="2400" dirty="0" smtClean="0"/>
              <a:t>Παράγοντες κινδύνου: </a:t>
            </a:r>
          </a:p>
          <a:p>
            <a:pPr>
              <a:buFont typeface="Courier New" pitchFamily="49" charset="0"/>
              <a:buChar char="o"/>
            </a:pPr>
            <a:r>
              <a:rPr lang="el-GR" sz="1800" dirty="0" smtClean="0"/>
              <a:t>Κατάχρηση αλκοόλ ή στέρηση</a:t>
            </a:r>
          </a:p>
          <a:p>
            <a:pPr>
              <a:buFont typeface="Courier New" pitchFamily="49" charset="0"/>
              <a:buChar char="o"/>
            </a:pPr>
            <a:r>
              <a:rPr lang="el-GR" sz="1800" dirty="0" smtClean="0"/>
              <a:t>Καρδιακή νόσος</a:t>
            </a:r>
          </a:p>
          <a:p>
            <a:pPr>
              <a:buFont typeface="Courier New" pitchFamily="49" charset="0"/>
              <a:buChar char="o"/>
            </a:pPr>
            <a:r>
              <a:rPr lang="el-GR" sz="1800" dirty="0" smtClean="0"/>
              <a:t>Καταστάσεις που προκαλούν </a:t>
            </a:r>
            <a:r>
              <a:rPr lang="el-GR" sz="1800" dirty="0" err="1" smtClean="0"/>
              <a:t>υπογκαιμία</a:t>
            </a:r>
            <a:r>
              <a:rPr lang="el-GR" sz="1800" dirty="0" smtClean="0"/>
              <a:t>/</a:t>
            </a:r>
            <a:r>
              <a:rPr lang="el-GR" sz="1800" dirty="0" err="1" smtClean="0"/>
              <a:t>υπονατριαιμία</a:t>
            </a:r>
            <a:endParaRPr lang="el-GR" sz="1800" dirty="0" smtClean="0"/>
          </a:p>
          <a:p>
            <a:pPr>
              <a:buFont typeface="Courier New" pitchFamily="49" charset="0"/>
              <a:buChar char="o"/>
            </a:pPr>
            <a:r>
              <a:rPr lang="el-GR" sz="1800" dirty="0" smtClean="0"/>
              <a:t>Φάρμακα</a:t>
            </a:r>
          </a:p>
          <a:p>
            <a:r>
              <a:rPr lang="el-GR" sz="2400" dirty="0" smtClean="0"/>
              <a:t>ΚΕ:</a:t>
            </a:r>
          </a:p>
          <a:p>
            <a:pPr>
              <a:buFont typeface="Courier New" pitchFamily="49" charset="0"/>
              <a:buChar char="o"/>
            </a:pPr>
            <a:r>
              <a:rPr lang="el-GR" sz="1800" u="sng" dirty="0" smtClean="0"/>
              <a:t>ΚΝΣ</a:t>
            </a:r>
            <a:r>
              <a:rPr lang="el-GR" sz="1800" dirty="0" smtClean="0"/>
              <a:t>: οίδημα+ </a:t>
            </a:r>
            <a:r>
              <a:rPr lang="el-GR" sz="1800" dirty="0" err="1" smtClean="0"/>
              <a:t>πετεχειώδεις</a:t>
            </a:r>
            <a:r>
              <a:rPr lang="el-GR" sz="1800" dirty="0" smtClean="0"/>
              <a:t> αιμορραγίες =&gt;εστιακά Ν/Λ ελλείμματα, σύγχυση, </a:t>
            </a:r>
            <a:r>
              <a:rPr lang="en-US" sz="1800" dirty="0" smtClean="0"/>
              <a:t>delirium,</a:t>
            </a:r>
            <a:r>
              <a:rPr lang="el-GR" sz="1800" dirty="0" smtClean="0"/>
              <a:t> κώμα, μυδρίαση, δυσκαμψία</a:t>
            </a:r>
          </a:p>
          <a:p>
            <a:pPr>
              <a:buFont typeface="Courier New" pitchFamily="49" charset="0"/>
              <a:buChar char="o"/>
            </a:pPr>
            <a:r>
              <a:rPr lang="el-GR" sz="1800" u="sng" dirty="0" err="1" smtClean="0"/>
              <a:t>Μυική</a:t>
            </a:r>
            <a:r>
              <a:rPr lang="el-GR" sz="1800" u="sng" dirty="0" smtClean="0"/>
              <a:t> βλάβη</a:t>
            </a:r>
            <a:r>
              <a:rPr lang="el-GR" sz="1800" dirty="0" smtClean="0"/>
              <a:t>: </a:t>
            </a:r>
            <a:r>
              <a:rPr lang="el-GR" sz="1800" dirty="0" err="1" smtClean="0"/>
              <a:t>μυικά</a:t>
            </a:r>
            <a:r>
              <a:rPr lang="el-GR" sz="1800" dirty="0" smtClean="0"/>
              <a:t> ένζυμα+ μυοσφαιρίνη+ ουρικό οξύ+ Κ+ </a:t>
            </a:r>
            <a:r>
              <a:rPr lang="en-US" sz="1800" dirty="0" smtClean="0"/>
              <a:t>PO4-</a:t>
            </a:r>
          </a:p>
          <a:p>
            <a:pPr>
              <a:buFont typeface="Courier New" pitchFamily="49" charset="0"/>
              <a:buChar char="o"/>
            </a:pPr>
            <a:r>
              <a:rPr lang="el-GR" sz="1800" u="sng" dirty="0" smtClean="0"/>
              <a:t>Ήπαρ</a:t>
            </a:r>
            <a:r>
              <a:rPr lang="el-GR" sz="1800" dirty="0" smtClean="0"/>
              <a:t>: ίκτερος μετά από 24 ώρες</a:t>
            </a:r>
          </a:p>
          <a:p>
            <a:pPr>
              <a:buFont typeface="Courier New" pitchFamily="49" charset="0"/>
              <a:buChar char="o"/>
            </a:pPr>
            <a:r>
              <a:rPr lang="el-GR" sz="1800" u="sng" dirty="0" smtClean="0"/>
              <a:t>Αίμα</a:t>
            </a:r>
            <a:r>
              <a:rPr lang="el-GR" sz="1800" dirty="0" smtClean="0"/>
              <a:t>: ΔΕΠ, </a:t>
            </a:r>
            <a:r>
              <a:rPr lang="el-GR" sz="1800" dirty="0" err="1" smtClean="0"/>
              <a:t>θρομβοπενία</a:t>
            </a:r>
            <a:r>
              <a:rPr lang="el-GR" sz="1800" dirty="0" smtClean="0"/>
              <a:t>, </a:t>
            </a:r>
            <a:r>
              <a:rPr lang="el-GR" sz="1800" dirty="0" err="1" smtClean="0"/>
              <a:t>λευκοκυττάρωση</a:t>
            </a:r>
            <a:r>
              <a:rPr lang="el-GR" sz="1800" dirty="0" smtClean="0"/>
              <a:t>=&gt; πορφύρα, μέλαινα, αιματουρία</a:t>
            </a:r>
          </a:p>
          <a:p>
            <a:pPr>
              <a:buFont typeface="Courier New" pitchFamily="49" charset="0"/>
              <a:buChar char="o"/>
            </a:pPr>
            <a:r>
              <a:rPr lang="el-GR" sz="1800" u="sng" dirty="0" err="1" smtClean="0"/>
              <a:t>Οξεοβασική</a:t>
            </a:r>
            <a:r>
              <a:rPr lang="el-GR" sz="1800" dirty="0" smtClean="0"/>
              <a:t>: ΜΟ, ΑΑ, υπογλυκαιμία, </a:t>
            </a:r>
            <a:r>
              <a:rPr lang="el-GR" sz="1800" dirty="0" err="1" smtClean="0"/>
              <a:t>υπερ</a:t>
            </a:r>
            <a:r>
              <a:rPr lang="el-GR" sz="1800" dirty="0" smtClean="0"/>
              <a:t>- ή </a:t>
            </a:r>
            <a:r>
              <a:rPr lang="el-GR" sz="1800" dirty="0" err="1" smtClean="0"/>
              <a:t>υποκαλιαιμία</a:t>
            </a:r>
            <a:endParaRPr lang="el-GR" sz="18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Αντιμετώπιση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i="1" dirty="0" smtClean="0"/>
              <a:t>Θερμοπληξία</a:t>
            </a:r>
            <a:endParaRPr lang="en-US" sz="2800" b="1" i="1" dirty="0" smtClean="0"/>
          </a:p>
          <a:p>
            <a:r>
              <a:rPr lang="el-GR" sz="2400" dirty="0" smtClean="0"/>
              <a:t>Αφαίρεση ρουχισμού</a:t>
            </a:r>
          </a:p>
          <a:p>
            <a:r>
              <a:rPr lang="el-GR" sz="2400" dirty="0" smtClean="0"/>
              <a:t>Διασφάλιση αεραγωγού</a:t>
            </a:r>
          </a:p>
          <a:p>
            <a:r>
              <a:rPr lang="el-GR" sz="2400" dirty="0" smtClean="0"/>
              <a:t>ΟΧΙ ασπιρίνη/</a:t>
            </a:r>
            <a:r>
              <a:rPr lang="el-GR" sz="2400" dirty="0" err="1" smtClean="0"/>
              <a:t>παρακεταμόλη</a:t>
            </a:r>
            <a:endParaRPr lang="el-GR" sz="2400" dirty="0" smtClean="0"/>
          </a:p>
          <a:p>
            <a:r>
              <a:rPr lang="en-US" sz="2400" dirty="0" smtClean="0"/>
              <a:t>Cooling techniques</a:t>
            </a:r>
            <a:r>
              <a:rPr lang="el-GR" sz="2400" dirty="0" smtClean="0"/>
              <a:t> έως Θ&lt;39*</a:t>
            </a:r>
            <a:r>
              <a:rPr lang="en-US" sz="2400" dirty="0" smtClean="0"/>
              <a:t>C</a:t>
            </a:r>
          </a:p>
          <a:p>
            <a:r>
              <a:rPr lang="en-US" sz="2400" dirty="0" smtClean="0"/>
              <a:t>Iv</a:t>
            </a:r>
            <a:r>
              <a:rPr lang="el-GR" sz="2400" dirty="0" smtClean="0"/>
              <a:t> ενυδάτωση συντηρητικά</a:t>
            </a:r>
          </a:p>
          <a:p>
            <a:r>
              <a:rPr lang="el-GR" sz="2400" dirty="0" smtClean="0"/>
              <a:t>Επί </a:t>
            </a:r>
            <a:r>
              <a:rPr lang="el-GR" sz="2400" dirty="0" err="1" smtClean="0"/>
              <a:t>μυοσφαιρινουρίας</a:t>
            </a:r>
            <a:r>
              <a:rPr lang="el-GR" sz="2400" dirty="0" smtClean="0"/>
              <a:t>-&gt; επαρκής ενυδάτωση, </a:t>
            </a:r>
            <a:r>
              <a:rPr lang="el-GR" sz="2400" dirty="0" err="1" smtClean="0"/>
              <a:t>διττανθρακικά</a:t>
            </a:r>
            <a:r>
              <a:rPr lang="el-GR" sz="2400" dirty="0" smtClean="0"/>
              <a:t> +/- </a:t>
            </a:r>
            <a:r>
              <a:rPr lang="el-GR" sz="2400" dirty="0" err="1" smtClean="0"/>
              <a:t>μαννιτόλη</a:t>
            </a:r>
            <a:endParaRPr lang="el-GR" sz="2400" dirty="0" smtClean="0"/>
          </a:p>
          <a:p>
            <a:pPr>
              <a:buNone/>
            </a:pPr>
            <a:endParaRPr lang="en-US" dirty="0" smtClean="0"/>
          </a:p>
          <a:p>
            <a:endParaRPr lang="el-GR" dirty="0"/>
          </a:p>
        </p:txBody>
      </p:sp>
      <p:pic>
        <p:nvPicPr>
          <p:cNvPr id="4" name="3 - Εικόνα" descr="slide_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409577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Ηλεκτροπληξία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Συχνή κατά την πρώτη παιδική ηλικία (οπότε τα παιδιά έρχονται σε επαφή με ηλεκτρικά καλώδια και πρίζες)</a:t>
            </a:r>
          </a:p>
          <a:p>
            <a:r>
              <a:rPr lang="el-GR" dirty="0" smtClean="0"/>
              <a:t>Συχνά κατά την έναρξη της εργασίας, ιδίως άρρενες μέσης ηλικίας που απασχολούνται σε κατασκευαστικές ή ηλεκτρολογικές εταιρείες</a:t>
            </a:r>
          </a:p>
          <a:p>
            <a:r>
              <a:rPr lang="el-GR" dirty="0" smtClean="0"/>
              <a:t> </a:t>
            </a:r>
            <a:r>
              <a:rPr lang="el-GR" dirty="0" err="1" smtClean="0"/>
              <a:t>Κεραυνοπληξίες</a:t>
            </a:r>
            <a:r>
              <a:rPr lang="el-GR" dirty="0" smtClean="0"/>
              <a:t> συχνές κατά τους θερινούς μήνες στη διάρκεια δραστηριοτήτων </a:t>
            </a:r>
            <a:r>
              <a:rPr lang="el-GR" dirty="0" smtClean="0"/>
              <a:t>στ</a:t>
            </a:r>
            <a:r>
              <a:rPr lang="el-GR" dirty="0" smtClean="0"/>
              <a:t>ην</a:t>
            </a:r>
            <a:r>
              <a:rPr lang="el-GR" dirty="0" smtClean="0"/>
              <a:t> </a:t>
            </a:r>
            <a:r>
              <a:rPr lang="el-GR" dirty="0" smtClean="0"/>
              <a:t>ύπαιθρο- πολύ υψηλό ποσοστό θνητότητας (~30%) και αναπηρίας (~75%)</a:t>
            </a:r>
            <a:endParaRPr lang="el-GR" dirty="0"/>
          </a:p>
        </p:txBody>
      </p:sp>
      <p:pic>
        <p:nvPicPr>
          <p:cNvPr id="4" name="3 - Εικόνα" descr="arcfl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2357431" cy="1674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3600" dirty="0" smtClean="0"/>
              <a:t>Ηλεκτροπληξία-</a:t>
            </a:r>
            <a:br>
              <a:rPr lang="el-GR" sz="3600" dirty="0" smtClean="0"/>
            </a:br>
            <a:r>
              <a:rPr lang="el-GR" sz="3600" dirty="0" smtClean="0"/>
              <a:t>μηχανισμοί σωματικής βλάβης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ηλεκτρική ενέργεια </a:t>
            </a:r>
            <a:r>
              <a:rPr lang="el-GR" u="sng" dirty="0" smtClean="0"/>
              <a:t>μετατρέπεται σε θερμική</a:t>
            </a:r>
            <a:r>
              <a:rPr lang="el-GR" dirty="0" smtClean="0"/>
              <a:t>, προκαλώντας επιφανειακά αλλά και εσωτερικά </a:t>
            </a:r>
            <a:r>
              <a:rPr lang="el-GR" dirty="0" smtClean="0"/>
              <a:t>εγκαύματα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το ηλεκτρικό ρεύμα μπορεί να δράσει </a:t>
            </a:r>
            <a:r>
              <a:rPr lang="el-GR" u="sng" dirty="0" smtClean="0"/>
              <a:t>απευθείας πάνω στους ιστούς </a:t>
            </a:r>
            <a:r>
              <a:rPr lang="el-GR" dirty="0" smtClean="0"/>
              <a:t>και να τους προκαλέσει βλάβη και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είναι δυνατό να προκληθεί </a:t>
            </a:r>
            <a:r>
              <a:rPr lang="el-GR" u="sng" dirty="0" smtClean="0"/>
              <a:t>αμβλύ τραύμα </a:t>
            </a:r>
            <a:r>
              <a:rPr lang="el-GR" dirty="0" smtClean="0"/>
              <a:t>από την έντονη σύσπαση μυών ή την πτώση στο έδαφος μετά την ηλεκτροπληξία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3200" dirty="0" smtClean="0"/>
              <a:t>Ηλεκτροπληξία</a:t>
            </a:r>
            <a:br>
              <a:rPr lang="el-GR" sz="3200" dirty="0" smtClean="0"/>
            </a:br>
            <a:r>
              <a:rPr lang="el-GR" sz="3200" dirty="0" smtClean="0"/>
              <a:t>~ τάση του ρεύματος</a:t>
            </a: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840303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l-GR" sz="2000" b="1" dirty="0" smtClean="0"/>
              <a:t>Χαμηλής τάσης (&lt;1.000 </a:t>
            </a:r>
            <a:r>
              <a:rPr lang="el-GR" sz="2000" b="1" dirty="0" err="1" smtClean="0"/>
              <a:t>Volt</a:t>
            </a:r>
            <a:r>
              <a:rPr lang="el-GR" sz="2000" b="1" dirty="0" smtClean="0"/>
              <a:t>): </a:t>
            </a:r>
          </a:p>
          <a:p>
            <a:pPr marL="514350" indent="-514350"/>
            <a:r>
              <a:rPr lang="el-GR" sz="2000" dirty="0" smtClean="0"/>
              <a:t> το 80% των ηλεκτρικών </a:t>
            </a:r>
          </a:p>
          <a:p>
            <a:pPr marL="514350" indent="-514350"/>
            <a:r>
              <a:rPr lang="el-GR" sz="2000" dirty="0" smtClean="0"/>
              <a:t>κυρίως </a:t>
            </a:r>
            <a:r>
              <a:rPr lang="el-GR" sz="2000" u="sng" dirty="0" smtClean="0"/>
              <a:t>οικιακά ατυχήματα</a:t>
            </a:r>
            <a:r>
              <a:rPr lang="el-GR" sz="2000" dirty="0" smtClean="0"/>
              <a:t>, αφού η τάση του οικιακού ρεύματος είναι 220 </a:t>
            </a:r>
            <a:r>
              <a:rPr lang="el-GR" sz="2000" dirty="0" err="1" smtClean="0"/>
              <a:t>Volt</a:t>
            </a:r>
            <a:r>
              <a:rPr lang="el-GR" sz="2000" dirty="0" smtClean="0"/>
              <a:t> στην Ευρώπη και 110 στην Αμερική</a:t>
            </a:r>
          </a:p>
          <a:p>
            <a:pPr marL="514350" indent="-514350"/>
            <a:r>
              <a:rPr lang="el-GR" sz="2000" dirty="0" smtClean="0"/>
              <a:t>η θνητότητα τους είναι σχετικά χαμηλή (3 στα 100 άτομα αποβιώνουν)</a:t>
            </a:r>
          </a:p>
          <a:p>
            <a:pPr marL="514350" indent="-514350">
              <a:buNone/>
            </a:pPr>
            <a:r>
              <a:rPr lang="el-GR" sz="2000" dirty="0" smtClean="0"/>
              <a:t>2)      </a:t>
            </a:r>
            <a:r>
              <a:rPr lang="el-GR" sz="2000" b="1" dirty="0" smtClean="0"/>
              <a:t>Υψηλής τάσης (&gt;1.000 </a:t>
            </a:r>
            <a:r>
              <a:rPr lang="el-GR" sz="2000" b="1" dirty="0" err="1" smtClean="0"/>
              <a:t>Volt</a:t>
            </a:r>
            <a:r>
              <a:rPr lang="el-GR" sz="2000" b="1" dirty="0" smtClean="0"/>
              <a:t>):  </a:t>
            </a:r>
          </a:p>
          <a:p>
            <a:pPr marL="514350" indent="-514350"/>
            <a:r>
              <a:rPr lang="el-GR" sz="2000" dirty="0" smtClean="0"/>
              <a:t>τα </a:t>
            </a:r>
            <a:r>
              <a:rPr lang="el-GR" sz="2000" u="sng" dirty="0" smtClean="0"/>
              <a:t>βιομηχανικά ατυχήματα</a:t>
            </a:r>
            <a:r>
              <a:rPr lang="el-GR" sz="2000" dirty="0" smtClean="0"/>
              <a:t>, αυτά που προκαλούνται από καλώδια υψηλής τάσης (π.χ. επαφή με χαρταετό) και οι </a:t>
            </a:r>
            <a:r>
              <a:rPr lang="el-GR" sz="2000" u="sng" dirty="0" err="1" smtClean="0"/>
              <a:t>κεραυνοπληξίες</a:t>
            </a:r>
            <a:endParaRPr lang="el-GR" sz="2000" dirty="0" smtClean="0"/>
          </a:p>
          <a:p>
            <a:pPr marL="514350" indent="-514350"/>
            <a:r>
              <a:rPr lang="el-GR" sz="2000" dirty="0" smtClean="0"/>
              <a:t>πιο επικίνδυνα από τα χαμηλής τάσης ατυχήματα</a:t>
            </a:r>
          </a:p>
          <a:p>
            <a:pPr marL="514350" indent="-514350"/>
            <a:r>
              <a:rPr lang="el-GR" sz="2000" dirty="0" smtClean="0"/>
              <a:t>σοβαρότερα εγκαύματα</a:t>
            </a:r>
          </a:p>
          <a:p>
            <a:pPr marL="514350" indent="-514350"/>
            <a:r>
              <a:rPr lang="el-GR" sz="2000" dirty="0" smtClean="0"/>
              <a:t>συχνότερες και πιο επικίνδυνες καρδιακές αρρυθμίες (ακόμα και ύστερα από πάροδο 24 ωρών)</a:t>
            </a:r>
          </a:p>
          <a:p>
            <a:pPr marL="514350" indent="-514350"/>
            <a:r>
              <a:rPr lang="el-GR" sz="2000" dirty="0" smtClean="0"/>
              <a:t>ιδιαίτερα υψηλό ποσοστό θνητότητας (~30%)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Υποθερμία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/>
          <a:lstStyle/>
          <a:p>
            <a:pPr>
              <a:buNone/>
            </a:pPr>
            <a:r>
              <a:rPr lang="el-GR" sz="2400" u="sng" dirty="0" smtClean="0"/>
              <a:t>Ταξινόμηση</a:t>
            </a:r>
          </a:p>
          <a:p>
            <a:r>
              <a:rPr lang="el-GR" sz="2400" dirty="0" smtClean="0"/>
              <a:t>Ήπια:     32-35*</a:t>
            </a:r>
            <a:r>
              <a:rPr lang="en-US" sz="2400" dirty="0" smtClean="0"/>
              <a:t>C</a:t>
            </a:r>
          </a:p>
          <a:p>
            <a:r>
              <a:rPr lang="el-GR" sz="2400" dirty="0" smtClean="0"/>
              <a:t>Μέτρια: 30-32*</a:t>
            </a:r>
            <a:r>
              <a:rPr lang="en-US" sz="2400" dirty="0" smtClean="0"/>
              <a:t>C</a:t>
            </a:r>
          </a:p>
          <a:p>
            <a:r>
              <a:rPr lang="el-GR" sz="2400" dirty="0" smtClean="0"/>
              <a:t>Σοβαρή: &lt;30*</a:t>
            </a:r>
            <a:r>
              <a:rPr lang="en-US" sz="2400" dirty="0" smtClean="0"/>
              <a:t>C</a:t>
            </a:r>
            <a:endParaRPr lang="el-GR" sz="2400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929190" y="1357298"/>
            <a:ext cx="39290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Κλινική Εικόνα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Απάθεια, αμνησία, αταξία, δυσαρθρία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Λήθαργος, </a:t>
            </a:r>
            <a:r>
              <a:rPr lang="el-GR" sz="2400" dirty="0" err="1" smtClean="0"/>
              <a:t>εισρόφηση</a:t>
            </a:r>
            <a:r>
              <a:rPr lang="el-GR" sz="2400" dirty="0" smtClean="0"/>
              <a:t>, κώμα, βραδυκαρδία, καταστολή αναπνευστικού, μυϊκή</a:t>
            </a:r>
            <a:r>
              <a:rPr lang="en-US" sz="2400" dirty="0" smtClean="0"/>
              <a:t> </a:t>
            </a:r>
            <a:r>
              <a:rPr lang="el-GR" sz="2400" dirty="0" smtClean="0"/>
              <a:t>δυσκαμψία </a:t>
            </a:r>
          </a:p>
          <a:p>
            <a:r>
              <a:rPr lang="el-GR" sz="2400" u="sng" dirty="0" smtClean="0"/>
              <a:t>ΗΚΓ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 </a:t>
            </a:r>
            <a:r>
              <a:rPr lang="el-GR" sz="2400" dirty="0" smtClean="0"/>
              <a:t>Παράταση </a:t>
            </a:r>
            <a:r>
              <a:rPr lang="en-US" sz="2400" dirty="0" smtClean="0"/>
              <a:t>QRS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J waves- Osborn waves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 </a:t>
            </a:r>
            <a:r>
              <a:rPr lang="el-GR" sz="2400" dirty="0" smtClean="0"/>
              <a:t>διαταραχές </a:t>
            </a:r>
            <a:r>
              <a:rPr lang="el-GR" sz="2400" dirty="0" err="1" smtClean="0"/>
              <a:t>επαναπόλωσης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AF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SR </a:t>
            </a:r>
            <a:r>
              <a:rPr lang="el-GR" sz="2400" dirty="0" smtClean="0"/>
              <a:t>βραδυκαρδία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 </a:t>
            </a:r>
            <a:r>
              <a:rPr lang="en-US" sz="2400" dirty="0" smtClean="0"/>
              <a:t> VF</a:t>
            </a:r>
            <a:endParaRPr lang="el-GR" sz="2400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2000232" y="342900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“4Hs-4Ts”</a:t>
            </a:r>
            <a:endParaRPr lang="el-G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3200" dirty="0" smtClean="0"/>
              <a:t>Ηλεκτροπληξία</a:t>
            </a:r>
            <a:br>
              <a:rPr lang="el-GR" sz="3200" dirty="0" smtClean="0"/>
            </a:br>
            <a:r>
              <a:rPr lang="el-GR" sz="3200" dirty="0" smtClean="0"/>
              <a:t>~ ένταση του ρεύματος</a:t>
            </a: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571900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l-GR" sz="2400" b="1" dirty="0" smtClean="0"/>
              <a:t>Ένταση &lt;16 </a:t>
            </a:r>
            <a:r>
              <a:rPr lang="el-GR" sz="2400" b="1" dirty="0" err="1" smtClean="0"/>
              <a:t>mΑ</a:t>
            </a:r>
            <a:r>
              <a:rPr lang="el-GR" sz="2400" b="1" dirty="0" smtClean="0"/>
              <a:t> </a:t>
            </a:r>
            <a:r>
              <a:rPr lang="el-GR" sz="2400" dirty="0" smtClean="0"/>
              <a:t>επιτρέπει στο θύμα να αποσύρει το χέρι του από την πηγή</a:t>
            </a:r>
          </a:p>
          <a:p>
            <a:pPr marL="514350" indent="-514350">
              <a:buAutoNum type="arabicParenR"/>
            </a:pPr>
            <a:r>
              <a:rPr lang="el-GR" sz="2400" b="1" dirty="0" smtClean="0"/>
              <a:t>Ένταση &gt;16</a:t>
            </a:r>
            <a:r>
              <a:rPr lang="en-US" sz="2400" b="1" dirty="0" err="1" smtClean="0"/>
              <a:t>mA</a:t>
            </a:r>
            <a:r>
              <a:rPr lang="el-GR" sz="2400" b="1" dirty="0" smtClean="0"/>
              <a:t> </a:t>
            </a:r>
            <a:r>
              <a:rPr lang="el-GR" sz="2400" dirty="0" smtClean="0"/>
              <a:t>προκαλεί ακούσια σύσπαση των μυών του χεριού, ώστε το άτομο μένει προσκολλημένο στην πηγή του ρεύματος</a:t>
            </a:r>
          </a:p>
          <a:p>
            <a:pPr marL="514350" indent="-514350">
              <a:buAutoNum type="arabicParenR"/>
            </a:pPr>
            <a:r>
              <a:rPr lang="el-GR" sz="2400" b="1" dirty="0" smtClean="0"/>
              <a:t>Ένταση μεταξύ 50 -100 </a:t>
            </a:r>
            <a:r>
              <a:rPr lang="el-GR" sz="2400" b="1" dirty="0" err="1" smtClean="0"/>
              <a:t>mA</a:t>
            </a:r>
            <a:r>
              <a:rPr lang="el-GR" sz="2400" b="1" dirty="0" smtClean="0"/>
              <a:t> </a:t>
            </a:r>
            <a:r>
              <a:rPr lang="el-GR" sz="2400" dirty="0" smtClean="0"/>
              <a:t>προκαλεί κοιλιακή μαρμαρυγή</a:t>
            </a:r>
          </a:p>
          <a:p>
            <a:pPr marL="514350" indent="-514350">
              <a:buAutoNum type="arabicParenR"/>
            </a:pPr>
            <a:r>
              <a:rPr lang="el-GR" sz="2400" b="1" dirty="0" smtClean="0"/>
              <a:t>Ένταση &gt;2Α </a:t>
            </a:r>
            <a:r>
              <a:rPr lang="el-GR" sz="2400" dirty="0" smtClean="0"/>
              <a:t>προκαλεί καρδιακή </a:t>
            </a:r>
            <a:r>
              <a:rPr lang="el-GR" sz="2400" dirty="0" err="1" smtClean="0"/>
              <a:t>ασυστολία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3200" dirty="0" smtClean="0"/>
              <a:t>Ηλεκτροπληξία</a:t>
            </a:r>
            <a:br>
              <a:rPr lang="el-GR" sz="3200" dirty="0" smtClean="0"/>
            </a:br>
            <a:r>
              <a:rPr lang="el-GR" sz="3200" dirty="0" smtClean="0"/>
              <a:t>~συνεχές ή εναλλασσόμενο ρεύμα</a:t>
            </a: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endParaRPr lang="el-GR" sz="2400" b="1" dirty="0" smtClean="0"/>
          </a:p>
          <a:p>
            <a:pPr marL="514350" indent="-514350">
              <a:buAutoNum type="arabicParenR"/>
            </a:pPr>
            <a:r>
              <a:rPr lang="el-GR" sz="2400" b="1" dirty="0" smtClean="0"/>
              <a:t>Συνεχές (</a:t>
            </a:r>
            <a:r>
              <a:rPr lang="en-US" sz="2400" b="1" dirty="0" smtClean="0"/>
              <a:t>DC)</a:t>
            </a:r>
            <a:r>
              <a:rPr lang="el-GR" sz="2400" b="1" dirty="0" smtClean="0"/>
              <a:t>: </a:t>
            </a:r>
            <a:r>
              <a:rPr lang="el-GR" sz="2400" dirty="0" smtClean="0"/>
              <a:t>σιδηροδρόμου, μπαταριών, αστραπής</a:t>
            </a:r>
          </a:p>
          <a:p>
            <a:pPr marL="514350" indent="-514350">
              <a:buAutoNum type="arabicParenR"/>
            </a:pPr>
            <a:endParaRPr lang="el-GR" sz="2400" b="1" dirty="0" smtClean="0"/>
          </a:p>
          <a:p>
            <a:pPr marL="514350" indent="-514350">
              <a:buAutoNum type="arabicParenR"/>
            </a:pPr>
            <a:r>
              <a:rPr lang="el-GR" sz="2400" b="1" dirty="0" smtClean="0"/>
              <a:t>Εναλλασσόμενο (</a:t>
            </a:r>
            <a:r>
              <a:rPr lang="en-US" sz="2400" b="1" dirty="0" smtClean="0"/>
              <a:t>AC):</a:t>
            </a:r>
            <a:r>
              <a:rPr lang="el-GR" sz="2400" b="1" dirty="0" smtClean="0"/>
              <a:t> </a:t>
            </a:r>
            <a:r>
              <a:rPr lang="el-GR" sz="2400" dirty="0" smtClean="0"/>
              <a:t>οικιακό</a:t>
            </a:r>
          </a:p>
          <a:p>
            <a:pPr marL="514350" indent="-514350"/>
            <a:r>
              <a:rPr lang="el-GR" sz="2400" dirty="0" smtClean="0"/>
              <a:t>Πιο επικίνδυνο</a:t>
            </a:r>
          </a:p>
          <a:p>
            <a:pPr marL="514350" indent="-514350"/>
            <a:r>
              <a:rPr lang="el-GR" sz="2400" dirty="0" smtClean="0"/>
              <a:t>Συνεχείς μυϊκές συσπάσεις- αδυναμία απομάκρυνσης μέλους από ηλεκτρική πηγή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3200" dirty="0" smtClean="0"/>
              <a:t>Ηλεκτροπληξία</a:t>
            </a:r>
            <a:br>
              <a:rPr lang="el-GR" sz="3200" dirty="0" smtClean="0"/>
            </a:br>
            <a:r>
              <a:rPr lang="el-GR" sz="3200" dirty="0" smtClean="0"/>
              <a:t>~ άλλοι παράγοντες</a:t>
            </a:r>
            <a:endParaRPr lang="el-GR" sz="3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i="1" dirty="0" smtClean="0"/>
              <a:t>Συχνότητα</a:t>
            </a:r>
            <a:r>
              <a:rPr lang="el-GR" b="1" dirty="0" smtClean="0"/>
              <a:t> ρεύματος</a:t>
            </a:r>
            <a:r>
              <a:rPr lang="el-GR" dirty="0" smtClean="0"/>
              <a:t>: του οικιακού είναι 50 </a:t>
            </a:r>
            <a:r>
              <a:rPr lang="el-GR" dirty="0" err="1" smtClean="0"/>
              <a:t>Hz</a:t>
            </a:r>
            <a:r>
              <a:rPr lang="el-GR" dirty="0" smtClean="0"/>
              <a:t> και θεωρείται επικίνδυνη για πρόκληση αρρυθμιών </a:t>
            </a:r>
          </a:p>
          <a:p>
            <a:r>
              <a:rPr lang="el-GR" b="1" i="1" dirty="0" smtClean="0"/>
              <a:t>Αντίσταση</a:t>
            </a:r>
            <a:r>
              <a:rPr lang="el-GR" dirty="0" smtClean="0"/>
              <a:t> που προβάλλει το σώμα στη ροή του ηλεκτρισμού: η υγρασία του δέρματος ελαττώνει επικίνδυνα την αντίσταση του και διευκολύνει τη δίοδο του ρεύματος</a:t>
            </a:r>
          </a:p>
          <a:p>
            <a:r>
              <a:rPr lang="el-GR" b="1" i="1" dirty="0" smtClean="0"/>
              <a:t>Διάρκεια επαφής </a:t>
            </a:r>
            <a:r>
              <a:rPr lang="el-GR" dirty="0" smtClean="0"/>
              <a:t>του ατόμου με την ηλεκτρική πηγή</a:t>
            </a:r>
          </a:p>
          <a:p>
            <a:r>
              <a:rPr lang="el-GR" b="1" i="1" dirty="0" smtClean="0"/>
              <a:t>Διαδρομή του ρεύματος </a:t>
            </a:r>
            <a:r>
              <a:rPr lang="el-GR" dirty="0" smtClean="0"/>
              <a:t>μέσω του σώματος και συνεπώς το είδος των εσωτερικών οργάνων που πλήττεται κατά μήκος αυτής της διαδρομής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ypes-of-Electrical-Bur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-142900"/>
            <a:ext cx="750098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3200" dirty="0" smtClean="0"/>
              <a:t>Ηλεκτροπληξία</a:t>
            </a:r>
            <a:br>
              <a:rPr lang="el-GR" sz="32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dirty="0"/>
          </a:p>
        </p:txBody>
      </p:sp>
      <p:pic>
        <p:nvPicPr>
          <p:cNvPr id="7" name="6 - Θέση περιεχομένου" descr="Exit-and-Entry-Points-electrical-bur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1986838" cy="2822307"/>
          </a:xfrm>
          <a:prstGeom prst="rect">
            <a:avLst/>
          </a:prstGeom>
        </p:spPr>
      </p:pic>
      <p:pic>
        <p:nvPicPr>
          <p:cNvPr id="4" name="3 - Εικόνα" descr="Examples+of+Electrical+Injur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750447"/>
            <a:ext cx="4143404" cy="3107553"/>
          </a:xfrm>
          <a:prstGeom prst="rect">
            <a:avLst/>
          </a:prstGeom>
        </p:spPr>
      </p:pic>
      <p:pic>
        <p:nvPicPr>
          <p:cNvPr id="6" name="5 - Εικόνα" descr="istockphoto-589975658-612x6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500174"/>
            <a:ext cx="1865376" cy="1231392"/>
          </a:xfrm>
          <a:prstGeom prst="rect">
            <a:avLst/>
          </a:prstGeom>
        </p:spPr>
      </p:pic>
      <p:pic>
        <p:nvPicPr>
          <p:cNvPr id="8" name="7 - Εικόνα" descr="Lightning-Strik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642918"/>
            <a:ext cx="3701615" cy="5254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Πρώτη αντιμετώπιση-</a:t>
            </a:r>
            <a:br>
              <a:rPr lang="el-GR" dirty="0" smtClean="0"/>
            </a:br>
            <a:r>
              <a:rPr lang="el-GR" i="1" dirty="0" smtClean="0"/>
              <a:t>ως </a:t>
            </a:r>
            <a:r>
              <a:rPr lang="el-GR" i="1" dirty="0" err="1" smtClean="0"/>
              <a:t>Πολυτραυματία</a:t>
            </a:r>
            <a:r>
              <a:rPr lang="el-GR" i="1" dirty="0" smtClean="0"/>
              <a:t>!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A: </a:t>
            </a:r>
            <a:r>
              <a:rPr lang="el-GR" dirty="0" smtClean="0"/>
              <a:t>ηλεκτρικά εγκαύματα στοματικής κοιλότητας προκαλούν οίδημα και απόφραξη αεραγωγού</a:t>
            </a:r>
            <a:endParaRPr lang="en-US" dirty="0" smtClean="0"/>
          </a:p>
          <a:p>
            <a:r>
              <a:rPr lang="en-US" dirty="0" smtClean="0"/>
              <a:t>B: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n-US" dirty="0" smtClean="0"/>
              <a:t>C:</a:t>
            </a:r>
            <a:r>
              <a:rPr lang="el-GR" dirty="0" smtClean="0"/>
              <a:t> </a:t>
            </a:r>
            <a:r>
              <a:rPr lang="en-US" dirty="0" smtClean="0"/>
              <a:t>AF, </a:t>
            </a:r>
            <a:r>
              <a:rPr lang="el-GR" dirty="0" smtClean="0"/>
              <a:t>ανάσπαση </a:t>
            </a:r>
            <a:r>
              <a:rPr lang="en-US" dirty="0" smtClean="0"/>
              <a:t>ST</a:t>
            </a:r>
            <a:r>
              <a:rPr lang="el-GR" dirty="0" smtClean="0"/>
              <a:t>, διαταραχές Τ</a:t>
            </a:r>
            <a:r>
              <a:rPr lang="en-US" dirty="0" smtClean="0"/>
              <a:t>-&gt;</a:t>
            </a:r>
            <a:r>
              <a:rPr lang="el-GR" dirty="0" smtClean="0"/>
              <a:t> </a:t>
            </a:r>
            <a:r>
              <a:rPr lang="en-US" dirty="0" smtClean="0"/>
              <a:t>monitor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*</a:t>
            </a:r>
            <a:r>
              <a:rPr lang="el-GR" dirty="0" err="1" smtClean="0"/>
              <a:t>ασυστολία</a:t>
            </a:r>
            <a:r>
              <a:rPr lang="el-GR" dirty="0" smtClean="0"/>
              <a:t>, </a:t>
            </a:r>
            <a:r>
              <a:rPr lang="en-US" dirty="0" smtClean="0"/>
              <a:t>VF</a:t>
            </a:r>
            <a:r>
              <a:rPr lang="el-GR" dirty="0" smtClean="0"/>
              <a:t>-&gt; </a:t>
            </a:r>
            <a:r>
              <a:rPr lang="en-US" dirty="0" smtClean="0"/>
              <a:t>CPR</a:t>
            </a:r>
          </a:p>
          <a:p>
            <a:r>
              <a:rPr lang="en-US" dirty="0" smtClean="0"/>
              <a:t>D:</a:t>
            </a:r>
            <a:r>
              <a:rPr lang="el-GR" dirty="0" smtClean="0"/>
              <a:t> εγκαύματα εισόδου-εξόδου, μυϊκές βλάβες, ακινητοποίηση ΣΣ, </a:t>
            </a:r>
            <a:r>
              <a:rPr lang="el-GR" dirty="0" err="1" smtClean="0"/>
              <a:t>μυοσφαιρινουρία</a:t>
            </a:r>
            <a:endParaRPr lang="en-US" dirty="0" smtClean="0"/>
          </a:p>
          <a:p>
            <a:r>
              <a:rPr lang="en-US" dirty="0" smtClean="0"/>
              <a:t>E: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Ηλεκτροπληξία- κριτήρια εξόδου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Ασυμπτωματικός</a:t>
            </a:r>
            <a:r>
              <a:rPr lang="el-GR" dirty="0" smtClean="0"/>
              <a:t> ασθενής</a:t>
            </a:r>
          </a:p>
          <a:p>
            <a:r>
              <a:rPr lang="el-GR" dirty="0" smtClean="0"/>
              <a:t>Με ελάσσονα εγκαύματα </a:t>
            </a:r>
          </a:p>
          <a:p>
            <a:r>
              <a:rPr lang="el-GR" dirty="0" smtClean="0"/>
              <a:t>Από χαμηλής τάσης </a:t>
            </a:r>
            <a:r>
              <a:rPr lang="el-GR" dirty="0" err="1" smtClean="0"/>
              <a:t>εναλασσόμενο</a:t>
            </a:r>
            <a:r>
              <a:rPr lang="el-GR" dirty="0" smtClean="0"/>
              <a:t> ρεύμα</a:t>
            </a:r>
          </a:p>
          <a:p>
            <a:r>
              <a:rPr lang="el-GR" dirty="0" smtClean="0"/>
              <a:t>Με ΗΚΓ </a:t>
            </a:r>
            <a:r>
              <a:rPr lang="el-GR" dirty="0" err="1" smtClean="0"/>
              <a:t>κφ</a:t>
            </a:r>
            <a:endParaRPr lang="el-GR" dirty="0" smtClean="0"/>
          </a:p>
          <a:p>
            <a:r>
              <a:rPr lang="el-GR" dirty="0" smtClean="0"/>
              <a:t>Με ελεύθερο ΑΑ για καρδιαγγειακή νόσο</a:t>
            </a:r>
          </a:p>
          <a:p>
            <a:r>
              <a:rPr lang="el-GR" dirty="0" smtClean="0"/>
              <a:t>Χωρίς </a:t>
            </a:r>
            <a:r>
              <a:rPr lang="el-GR" dirty="0" err="1" smtClean="0"/>
              <a:t>μυοσφαιρινουρία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Ευχαριστώ για την προσοχή σας!</a:t>
            </a:r>
            <a:endParaRPr lang="el-GR" sz="4000" dirty="0"/>
          </a:p>
        </p:txBody>
      </p:sp>
      <p:pic>
        <p:nvPicPr>
          <p:cNvPr id="4" name="3 - Εικόνα" descr="agrotiko-iatre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786058"/>
            <a:ext cx="4643422" cy="3482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</a:t>
            </a:r>
            <a:r>
              <a:rPr lang="en-US" dirty="0" smtClean="0"/>
              <a:t>XFORD HANDBOOK OF EMERGENCY MEDICINE, 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40331-232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41" y="2643182"/>
            <a:ext cx="4886359" cy="4071966"/>
          </a:xfrm>
          <a:prstGeom prst="rect">
            <a:avLst/>
          </a:prstGeom>
        </p:spPr>
      </p:pic>
      <p:pic>
        <p:nvPicPr>
          <p:cNvPr id="2" name="1 - Εικόνα" descr="20140331-2323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4643438" cy="4092774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2571736" y="357166"/>
            <a:ext cx="445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Reversible causes of cardiac arrest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1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14488"/>
            <a:ext cx="7398540" cy="3728171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071670" y="92867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Osborn waves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Υποθερμία</a:t>
            </a:r>
            <a:br>
              <a:rPr lang="el-GR" dirty="0" smtClean="0"/>
            </a:br>
            <a:r>
              <a:rPr lang="el-GR" dirty="0" smtClean="0"/>
              <a:t>Τρόποι </a:t>
            </a:r>
            <a:r>
              <a:rPr lang="el-GR" dirty="0" err="1" smtClean="0"/>
              <a:t>επαναθέρμανσης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dirty="0" smtClean="0"/>
              <a:t>Παθητική </a:t>
            </a:r>
            <a:r>
              <a:rPr lang="el-GR" dirty="0" err="1" smtClean="0"/>
              <a:t>επαναθέρμανση</a:t>
            </a:r>
            <a:endParaRPr lang="el-GR" dirty="0" smtClean="0"/>
          </a:p>
          <a:p>
            <a:r>
              <a:rPr lang="el-GR" dirty="0" smtClean="0"/>
              <a:t>Κυρίως σε ήπια υποθερμία</a:t>
            </a:r>
          </a:p>
          <a:p>
            <a:r>
              <a:rPr lang="el-GR" dirty="0" smtClean="0"/>
              <a:t>Ζεστό δωμάτιο-40-45*</a:t>
            </a:r>
            <a:r>
              <a:rPr lang="en-US" dirty="0" smtClean="0"/>
              <a:t>C</a:t>
            </a:r>
            <a:endParaRPr lang="el-GR" dirty="0" smtClean="0"/>
          </a:p>
          <a:p>
            <a:r>
              <a:rPr lang="el-GR" dirty="0" smtClean="0"/>
              <a:t>Αφαίρεση βρεγμένου ρουχισμού</a:t>
            </a:r>
          </a:p>
          <a:p>
            <a:r>
              <a:rPr lang="el-GR" dirty="0" smtClean="0"/>
              <a:t>Μάλλινες κουβέρτες, πλαστικά σεντόνια</a:t>
            </a:r>
          </a:p>
          <a:p>
            <a:r>
              <a:rPr lang="el-GR" i="1" dirty="0" smtClean="0"/>
              <a:t>Επιθυμητός ρυθμός </a:t>
            </a:r>
            <a:r>
              <a:rPr lang="el-GR" i="1" dirty="0" err="1" smtClean="0"/>
              <a:t>επαναθέρμανσης</a:t>
            </a:r>
            <a:r>
              <a:rPr lang="el-GR" i="1" dirty="0" smtClean="0"/>
              <a:t>: 0.5-2*</a:t>
            </a:r>
            <a:r>
              <a:rPr lang="en-US" i="1" dirty="0" smtClean="0"/>
              <a:t>C/hr</a:t>
            </a:r>
            <a:r>
              <a:rPr lang="el-GR" i="1" dirty="0" smtClean="0"/>
              <a:t> (κίνδυνος για εγκεφαλικό ή πνευμονικό οίδημα)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Ενεργή </a:t>
            </a:r>
            <a:r>
              <a:rPr lang="el-GR" dirty="0" err="1" smtClean="0"/>
              <a:t>επαναθέρμανση</a:t>
            </a:r>
            <a:endParaRPr lang="el-GR" dirty="0" smtClean="0"/>
          </a:p>
          <a:p>
            <a:r>
              <a:rPr lang="el-GR" dirty="0" smtClean="0"/>
              <a:t>Μπάνιο στους 41*</a:t>
            </a:r>
            <a:r>
              <a:rPr lang="en-US" dirty="0" smtClean="0"/>
              <a:t>C</a:t>
            </a:r>
            <a:r>
              <a:rPr lang="el-GR" dirty="0" smtClean="0"/>
              <a:t> (Όχι σε τραυματίες, </a:t>
            </a:r>
            <a:r>
              <a:rPr lang="el-GR" dirty="0" err="1" smtClean="0"/>
              <a:t>διασωληνωμένους</a:t>
            </a:r>
            <a:r>
              <a:rPr lang="el-GR" dirty="0" smtClean="0"/>
              <a:t>)</a:t>
            </a:r>
          </a:p>
          <a:p>
            <a:r>
              <a:rPr lang="el-GR" dirty="0" smtClean="0"/>
              <a:t>Θερμαινόμενες κουβέρτες</a:t>
            </a:r>
          </a:p>
          <a:p>
            <a:r>
              <a:rPr lang="en-US" dirty="0" smtClean="0"/>
              <a:t>iv</a:t>
            </a:r>
            <a:r>
              <a:rPr lang="el-GR" dirty="0" smtClean="0"/>
              <a:t> θερμά κρυσταλλοειδή</a:t>
            </a:r>
            <a:endParaRPr lang="en-US" dirty="0" smtClean="0"/>
          </a:p>
          <a:p>
            <a:r>
              <a:rPr lang="el-GR" dirty="0" err="1" smtClean="0"/>
              <a:t>Ενδοπεριτοναϊκή</a:t>
            </a:r>
            <a:r>
              <a:rPr lang="el-GR" dirty="0" smtClean="0"/>
              <a:t> έγχυση κρυσταλλοειδών θερμασμένων στους 45*</a:t>
            </a:r>
            <a:r>
              <a:rPr lang="en-US" dirty="0" smtClean="0"/>
              <a:t>C </a:t>
            </a:r>
            <a:endParaRPr lang="el-GR" dirty="0" smtClean="0"/>
          </a:p>
          <a:p>
            <a:r>
              <a:rPr lang="el-GR" dirty="0" smtClean="0"/>
              <a:t>Σύνδεση σε Ε</a:t>
            </a:r>
            <a:r>
              <a:rPr lang="en-US" dirty="0" smtClean="0"/>
              <a:t>CMO</a:t>
            </a:r>
            <a:r>
              <a:rPr lang="el-GR" dirty="0" smtClean="0"/>
              <a:t>- εξωσωματική κυκλοφορία με </a:t>
            </a:r>
            <a:r>
              <a:rPr lang="el-GR" dirty="0" smtClean="0"/>
              <a:t>καρδιοπνευμονικό </a:t>
            </a:r>
            <a:r>
              <a:rPr lang="en-US" dirty="0" smtClean="0"/>
              <a:t>bypass </a:t>
            </a:r>
            <a:endParaRPr lang="el-GR" dirty="0" smtClean="0"/>
          </a:p>
          <a:p>
            <a:r>
              <a:rPr lang="el-GR" i="1" dirty="0" smtClean="0"/>
              <a:t>Σε καρδιακή ανακοπή ή σοβαρή υποθερμία</a:t>
            </a:r>
          </a:p>
          <a:p>
            <a:r>
              <a:rPr lang="el-GR" i="1" dirty="0" smtClean="0"/>
              <a:t>Ρυθμός </a:t>
            </a:r>
            <a:r>
              <a:rPr lang="el-GR" i="1" dirty="0" err="1" smtClean="0"/>
              <a:t>επαναθέρμανσης</a:t>
            </a:r>
            <a:r>
              <a:rPr lang="el-GR" i="1" dirty="0" smtClean="0"/>
              <a:t>: 1-2*</a:t>
            </a:r>
            <a:r>
              <a:rPr lang="en-US" i="1" dirty="0" smtClean="0"/>
              <a:t>C/5min</a:t>
            </a:r>
            <a:endParaRPr lang="el-G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Λειτουργική μονάδα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675</TotalTime>
  <Words>2956</Words>
  <Application>Microsoft Office PowerPoint</Application>
  <PresentationFormat>Προβολή στην οθόνη (4:3)</PresentationFormat>
  <Paragraphs>514</Paragraphs>
  <Slides>68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68</vt:i4>
      </vt:variant>
    </vt:vector>
  </HeadingPairs>
  <TitlesOfParts>
    <vt:vector size="69" baseType="lpstr">
      <vt:lpstr>Λειτουργική μονάδα</vt:lpstr>
      <vt:lpstr>Επείγουσες καταστάσεις από περιβαλλοντική έκθεση</vt:lpstr>
      <vt:lpstr>Case report</vt:lpstr>
      <vt:lpstr>Πρώτη προσέγγιση</vt:lpstr>
      <vt:lpstr>Πρώτη αντίδραση</vt:lpstr>
      <vt:lpstr>ΤΕΠ Νοσοκομείου- 2η προσέγγιση</vt:lpstr>
      <vt:lpstr>Υποθερμία</vt:lpstr>
      <vt:lpstr>Διαφάνεια 7</vt:lpstr>
      <vt:lpstr>Διαφάνεια 8</vt:lpstr>
      <vt:lpstr>Υποθερμία Τρόποι επαναθέρμανσης</vt:lpstr>
      <vt:lpstr>Case report </vt:lpstr>
      <vt:lpstr>Διαφάνεια 11</vt:lpstr>
      <vt:lpstr>Διαφάνεια 12</vt:lpstr>
      <vt:lpstr>Διαφορική Διάγνωση</vt:lpstr>
      <vt:lpstr>Κρυοπαγήματα</vt:lpstr>
      <vt:lpstr>Κρυοπαγήματα</vt:lpstr>
      <vt:lpstr>Διαφάνεια 16</vt:lpstr>
      <vt:lpstr>Επιπολής κρυοπαγήματα</vt:lpstr>
      <vt:lpstr>Εν τω βάθει κρυοπαγήματα </vt:lpstr>
      <vt:lpstr>Case report</vt:lpstr>
      <vt:lpstr>Διαφάνεια 20</vt:lpstr>
      <vt:lpstr>Case report</vt:lpstr>
      <vt:lpstr>Στο ΤΕΠ…</vt:lpstr>
      <vt:lpstr>Διακομιδή στο ΓΝ Σύρου</vt:lpstr>
      <vt:lpstr>ABGs στην εισαγωγή</vt:lpstr>
      <vt:lpstr>Διαφάνεια 25</vt:lpstr>
      <vt:lpstr>Διαφάνεια 26</vt:lpstr>
      <vt:lpstr>Μεταφορά σε ΜΕΘ</vt:lpstr>
      <vt:lpstr>Πνιγμός ή παρ’ολίγον πνιγμός</vt:lpstr>
      <vt:lpstr>Διαφάνεια 29</vt:lpstr>
      <vt:lpstr>Πνιγμός ή παρ’ολίγον πνιγμός</vt:lpstr>
      <vt:lpstr>Πνιγμός ή παρ’ολίγον πνιγμός</vt:lpstr>
      <vt:lpstr>Πνιγμός ή παρ’ολίγον πνιγμός</vt:lpstr>
      <vt:lpstr>Πνιγμός ή παρ’ολίγον πνιγμός</vt:lpstr>
      <vt:lpstr>Πνιγμός ή παρ’ολίγον πνιγμός</vt:lpstr>
      <vt:lpstr>Case report</vt:lpstr>
      <vt:lpstr>Πρώτη προσέγγιση</vt:lpstr>
      <vt:lpstr>Διαφάνεια 37</vt:lpstr>
      <vt:lpstr>Βαρότραυμα ανόδου</vt:lpstr>
      <vt:lpstr>Βαρότραυμα ανόδου</vt:lpstr>
      <vt:lpstr>Βαρότραυμα ανόδου</vt:lpstr>
      <vt:lpstr>Πίσω στο περιστατικό - Πρώτη αντιμετώπιση</vt:lpstr>
      <vt:lpstr>Διαφάνεια 42</vt:lpstr>
      <vt:lpstr>Διαφάνεια 43</vt:lpstr>
      <vt:lpstr>Βαρότραυμα καθόδου</vt:lpstr>
      <vt:lpstr>Νόσος των δυτών</vt:lpstr>
      <vt:lpstr>Νόσος των δυτών</vt:lpstr>
      <vt:lpstr>Διαφάνεια 47</vt:lpstr>
      <vt:lpstr>Νόσος των δυτών</vt:lpstr>
      <vt:lpstr>Νόσος των δυτών</vt:lpstr>
      <vt:lpstr>Νόσος των δυτών</vt:lpstr>
      <vt:lpstr>Διαφάνεια 51</vt:lpstr>
      <vt:lpstr>Case report</vt:lpstr>
      <vt:lpstr>Στο ΤΕΠ- box ανάνηψης</vt:lpstr>
      <vt:lpstr>Απεικονιστικά τι ζητάω?</vt:lpstr>
      <vt:lpstr>Αρχική διάγνωση?</vt:lpstr>
      <vt:lpstr>Αντιμετώπιση</vt:lpstr>
      <vt:lpstr>Ηλεκτροπληξία</vt:lpstr>
      <vt:lpstr>Ηλεκτροπληξία- μηχανισμοί σωματικής βλάβης</vt:lpstr>
      <vt:lpstr>Ηλεκτροπληξία ~ τάση του ρεύματος </vt:lpstr>
      <vt:lpstr>Ηλεκτροπληξία ~ ένταση του ρεύματος </vt:lpstr>
      <vt:lpstr>Ηλεκτροπληξία ~συνεχές ή εναλλασσόμενο ρεύμα </vt:lpstr>
      <vt:lpstr>Ηλεκτροπληξία ~ άλλοι παράγοντες</vt:lpstr>
      <vt:lpstr>Διαφάνεια 63</vt:lpstr>
      <vt:lpstr>Ηλεκτροπληξία  </vt:lpstr>
      <vt:lpstr>Πρώτη αντιμετώπιση- ως Πολυτραυματία!</vt:lpstr>
      <vt:lpstr>Ηλεκτροπληξία- κριτήρια εξόδου</vt:lpstr>
      <vt:lpstr>Ευχαριστώ για την προσοχή σας!</vt:lpstr>
      <vt:lpstr>Βιβλιογραφία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emergencies</dc:title>
  <dc:creator>l4libr_ae</dc:creator>
  <cp:lastModifiedBy>User</cp:lastModifiedBy>
  <cp:revision>266</cp:revision>
  <dcterms:created xsi:type="dcterms:W3CDTF">2023-09-19T06:32:43Z</dcterms:created>
  <dcterms:modified xsi:type="dcterms:W3CDTF">2023-10-22T20:46:55Z</dcterms:modified>
</cp:coreProperties>
</file>