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87" r:id="rId2"/>
    <p:sldId id="395" r:id="rId3"/>
    <p:sldId id="399" r:id="rId4"/>
    <p:sldId id="330" r:id="rId5"/>
    <p:sldId id="346" r:id="rId6"/>
    <p:sldId id="453" r:id="rId7"/>
    <p:sldId id="331" r:id="rId8"/>
    <p:sldId id="334" r:id="rId9"/>
    <p:sldId id="454" r:id="rId10"/>
    <p:sldId id="455" r:id="rId11"/>
    <p:sldId id="335" r:id="rId12"/>
    <p:sldId id="456" r:id="rId13"/>
    <p:sldId id="336" r:id="rId14"/>
    <p:sldId id="337" r:id="rId15"/>
    <p:sldId id="338" r:id="rId16"/>
    <p:sldId id="339" r:id="rId17"/>
    <p:sldId id="348" r:id="rId18"/>
    <p:sldId id="352" r:id="rId19"/>
    <p:sldId id="353" r:id="rId20"/>
    <p:sldId id="349" r:id="rId21"/>
    <p:sldId id="351" r:id="rId22"/>
    <p:sldId id="421" r:id="rId23"/>
    <p:sldId id="355" r:id="rId24"/>
    <p:sldId id="425" r:id="rId25"/>
    <p:sldId id="403" r:id="rId26"/>
    <p:sldId id="404" r:id="rId27"/>
    <p:sldId id="409" r:id="rId28"/>
    <p:sldId id="405" r:id="rId29"/>
    <p:sldId id="448" r:id="rId30"/>
    <p:sldId id="396" r:id="rId31"/>
    <p:sldId id="449" r:id="rId32"/>
    <p:sldId id="380" r:id="rId33"/>
    <p:sldId id="407" r:id="rId34"/>
    <p:sldId id="457" r:id="rId35"/>
    <p:sldId id="458" r:id="rId36"/>
    <p:sldId id="491" r:id="rId37"/>
    <p:sldId id="461" r:id="rId38"/>
    <p:sldId id="462" r:id="rId39"/>
    <p:sldId id="492" r:id="rId40"/>
    <p:sldId id="465" r:id="rId41"/>
    <p:sldId id="493" r:id="rId42"/>
    <p:sldId id="467" r:id="rId43"/>
    <p:sldId id="498" r:id="rId44"/>
    <p:sldId id="501" r:id="rId45"/>
    <p:sldId id="502" r:id="rId46"/>
    <p:sldId id="499" r:id="rId47"/>
    <p:sldId id="472" r:id="rId48"/>
    <p:sldId id="473" r:id="rId49"/>
    <p:sldId id="475" r:id="rId50"/>
    <p:sldId id="476" r:id="rId51"/>
    <p:sldId id="477" r:id="rId52"/>
    <p:sldId id="478" r:id="rId53"/>
    <p:sldId id="479" r:id="rId54"/>
    <p:sldId id="495" r:id="rId55"/>
    <p:sldId id="481" r:id="rId56"/>
    <p:sldId id="482" r:id="rId57"/>
    <p:sldId id="483" r:id="rId58"/>
    <p:sldId id="484" r:id="rId59"/>
    <p:sldId id="497" r:id="rId60"/>
    <p:sldId id="488" r:id="rId61"/>
    <p:sldId id="500" r:id="rId62"/>
  </p:sldIdLst>
  <p:sldSz cx="9144000" cy="6858000" type="screen4x3"/>
  <p:notesSz cx="6815138" cy="99425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4" autoAdjust="0"/>
    <p:restoredTop sz="94670" autoAdjust="0"/>
  </p:normalViewPr>
  <p:slideViewPr>
    <p:cSldViewPr>
      <p:cViewPr varScale="1">
        <p:scale>
          <a:sx n="110" d="100"/>
          <a:sy n="110" d="100"/>
        </p:scale>
        <p:origin x="152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xmlns="" id="{4EAD99D1-DE0D-48CB-BDD3-62910F007B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xmlns="" id="{5B3A1C37-B54F-4772-8C94-33D3E64B222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215044" name="Rectangle 4">
            <a:extLst>
              <a:ext uri="{FF2B5EF4-FFF2-40B4-BE49-F238E27FC236}">
                <a16:creationId xmlns:a16="http://schemas.microsoft.com/office/drawing/2014/main" xmlns="" id="{BC3626CB-260E-4557-AFD7-B8FD2AC5513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527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215045" name="Rectangle 5">
            <a:extLst>
              <a:ext uri="{FF2B5EF4-FFF2-40B4-BE49-F238E27FC236}">
                <a16:creationId xmlns:a16="http://schemas.microsoft.com/office/drawing/2014/main" xmlns="" id="{404A393B-231B-471D-90C8-DEDCE9F1E1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0800" y="9444038"/>
            <a:ext cx="29527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D6120E8-677D-45AE-9DD3-CE427015596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19648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xmlns="" id="{D1487BD3-D272-41CF-BD2D-8A142C7A47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xmlns="" id="{FB80642D-AC20-41EE-8B3C-A6C6786A0C1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144568BB-8D88-40EE-93CA-40151BF69B0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9381" name="Rectangle 5">
            <a:extLst>
              <a:ext uri="{FF2B5EF4-FFF2-40B4-BE49-F238E27FC236}">
                <a16:creationId xmlns:a16="http://schemas.microsoft.com/office/drawing/2014/main" xmlns="" id="{2A8497DB-D3D6-44D1-822A-514CC2F968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2813"/>
            <a:ext cx="5453062" cy="44735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noProof="0"/>
              <a:t>Δεύτερου επιπέδου</a:t>
            </a:r>
          </a:p>
          <a:p>
            <a:pPr lvl="2"/>
            <a:r>
              <a:rPr lang="el-GR" altLang="el-GR" noProof="0"/>
              <a:t>Τρίτου επιπέδου</a:t>
            </a:r>
          </a:p>
          <a:p>
            <a:pPr lvl="3"/>
            <a:r>
              <a:rPr lang="el-GR" altLang="el-GR" noProof="0"/>
              <a:t>Τέταρτου επιπέδου</a:t>
            </a:r>
          </a:p>
          <a:p>
            <a:pPr lvl="4"/>
            <a:r>
              <a:rPr lang="el-GR" altLang="el-GR" noProof="0"/>
              <a:t>Πέμπτου επιπέδου</a:t>
            </a:r>
          </a:p>
        </p:txBody>
      </p:sp>
      <p:sp>
        <p:nvSpPr>
          <p:cNvPr id="229382" name="Rectangle 6">
            <a:extLst>
              <a:ext uri="{FF2B5EF4-FFF2-40B4-BE49-F238E27FC236}">
                <a16:creationId xmlns:a16="http://schemas.microsoft.com/office/drawing/2014/main" xmlns="" id="{6F6334A3-9B7A-438D-ADC1-DD7C8C669F1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527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229383" name="Rectangle 7">
            <a:extLst>
              <a:ext uri="{FF2B5EF4-FFF2-40B4-BE49-F238E27FC236}">
                <a16:creationId xmlns:a16="http://schemas.microsoft.com/office/drawing/2014/main" xmlns="" id="{E05BE7BE-D840-4605-ADBA-48EAC8801A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800" y="9444038"/>
            <a:ext cx="295275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BD77962-6F12-425F-AF1E-E7D40A998E9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07438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016210F-67A0-4CF2-858C-ED11D161D3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4F3C4B9-1591-4F8D-AE4E-7B34911FBA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23F88FC-06E4-419E-BDE0-ED4D9BEA12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5A71F-482E-42E7-A1EC-B03F3AB7BEB3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05691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3066FE5-FDDD-4E95-A33E-17A0730A1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1A2A36E-8FBA-4AAB-AB82-7B637B308F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D34E60D-E777-4955-8824-A2DE63180A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6D493-A6FC-446F-80D5-5CFC5CEBF3EC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84752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E03ADF7-CF22-4805-A851-F58110B98E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5C6E5CD-A53E-41D5-A63F-D1034F30B6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771B684-13E1-45F2-B8E9-AF8D2F8F57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90981-9DF1-4287-9127-2B7ED6542855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44750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8C7FE1F-E65F-4175-816A-4CB23083D0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E406E92-7640-4EDE-8A46-698118CE7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E72D205-EDE4-4131-8E16-1824DD80B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7B395-4382-46FF-9F1D-4E9FDEA83447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30175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897C10F-CF03-491D-A35E-484246305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11DF17A-013D-4308-8069-4871A0BBE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C347F9F-15BC-4631-9041-88F75AAFD8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05AD6-2A24-47B0-96F7-6A76E94703D0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91655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6EE214-5A80-4EC3-B421-4450EF4D6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24832E-5564-4293-B5D7-F9EA815A19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311DB7-2BEC-46C6-8F6D-6BC66BAB22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C1012-C1E4-4408-9DE7-23814A540F77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99167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B9F49E3-D665-4591-8779-FCC89FC78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C226979-4FE6-4E87-BFB0-AB19D7EB64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0C371FF-5947-4FC2-8325-985BF57677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D36DC-3EF4-4223-B53F-9D14F87D3250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31556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A2A9DAA-9EBD-402F-924D-F18FE81146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37C028E8-1F17-4B97-ADB8-339EDA2A26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D813044-CCDC-4808-AB42-FA4143413A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4C5E2-F86A-49F1-A905-9B11FE01E902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14747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34C1EE0B-08FF-40E1-A0F9-7E8E70198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6C981A6-EF45-41BE-B6E3-D8AF792AED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D3B15F2-469B-4DE0-8672-E343B2409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3ABA2-3B86-4C3F-B70B-91F8E18600F2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75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AB015AB-5DA0-4204-9753-B98D93FE1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5133A1-4CC1-4F06-BD64-B57A2CA50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5974323-601D-4FB6-9816-B36899C997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D6671-9069-43B4-9626-E52DA7DD50D8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93508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3C0311B-05AE-4B82-8443-B1EEBF43B5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8AF34A-FDBC-44AF-84ED-6C940B6655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28EB3B-BC19-4500-81FE-56C9A47646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587A7-B05C-4138-8BE5-5E0B45649DA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97725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4A7CAF60-5C2C-4D5C-8D82-95C281F273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3B25C4F1-1AE9-447C-A257-C803EA192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DA2FB4A-9C1F-45AA-A4B6-9F98E8554E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E694A634-6051-47E6-9CFF-4B25F77E163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D1CC9C49-BFD9-430A-AEFF-EF8456A1A7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628580A-E762-4FF6-8C1F-8F85C8883ED6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3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3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5F1C4282-3E2A-4E2E-8A08-E783FA0201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552" y="3429000"/>
            <a:ext cx="8278812" cy="1871663"/>
          </a:xfrm>
        </p:spPr>
        <p:txBody>
          <a:bodyPr/>
          <a:lstStyle/>
          <a:p>
            <a:pPr eaLnBrk="1" hangingPunct="1"/>
            <a:r>
              <a:rPr lang="el-GR" altLang="el-GR" sz="3600" dirty="0">
                <a:solidFill>
                  <a:schemeClr val="accent2"/>
                </a:solidFill>
              </a:rPr>
              <a:t/>
            </a:r>
            <a:br>
              <a:rPr lang="el-GR" altLang="el-GR" sz="3600" dirty="0">
                <a:solidFill>
                  <a:schemeClr val="accent2"/>
                </a:solidFill>
              </a:rPr>
            </a:br>
            <a:r>
              <a:rPr lang="el-GR" altLang="el-GR" sz="3600" dirty="0">
                <a:solidFill>
                  <a:schemeClr val="accent2"/>
                </a:solidFill>
                <a:latin typeface="Arial Nova" panose="020B0604020202020204" pitchFamily="34" charset="0"/>
                <a:cs typeface="Aldhabi" panose="020B0604020202020204" pitchFamily="2" charset="-78"/>
              </a:rPr>
              <a:t>ΣΥΣΤΗΜΑΤΙΚΟΣ ΕΡΥΘΗΜΑΤΩΔΗΣ ΛΥΚΟΣ</a:t>
            </a:r>
            <a:r>
              <a:rPr lang="el-GR" altLang="el-GR" sz="3600" dirty="0">
                <a:solidFill>
                  <a:schemeClr val="accent2"/>
                </a:solidFill>
                <a:latin typeface="Arial Nova" panose="020B0604020202020204" pitchFamily="34" charset="0"/>
              </a:rPr>
              <a:t/>
            </a:r>
            <a:br>
              <a:rPr lang="el-GR" altLang="el-GR" sz="3600" dirty="0">
                <a:solidFill>
                  <a:schemeClr val="accent2"/>
                </a:solidFill>
                <a:latin typeface="Arial Nova" panose="020B0604020202020204" pitchFamily="34" charset="0"/>
              </a:rPr>
            </a:br>
            <a:r>
              <a:rPr lang="el-GR" altLang="el-GR" sz="3600" dirty="0">
                <a:solidFill>
                  <a:schemeClr val="accent2"/>
                </a:solidFill>
                <a:latin typeface="Arial Nova" panose="020B0604020202020204" pitchFamily="34" charset="0"/>
              </a:rPr>
              <a:t/>
            </a:r>
            <a:br>
              <a:rPr lang="el-GR" altLang="el-GR" sz="3600" dirty="0">
                <a:solidFill>
                  <a:schemeClr val="accent2"/>
                </a:solidFill>
                <a:latin typeface="Arial Nova" panose="020B0604020202020204" pitchFamily="34" charset="0"/>
              </a:rPr>
            </a:br>
            <a:r>
              <a:rPr lang="el-GR" altLang="el-GR" sz="3600" dirty="0">
                <a:solidFill>
                  <a:schemeClr val="accent2"/>
                </a:solidFill>
                <a:latin typeface="Arial Nova" panose="020B0604020202020204" pitchFamily="34" charset="0"/>
              </a:rPr>
              <a:t>Κλειώ Μαυραγάνη</a:t>
            </a:r>
            <a:br>
              <a:rPr lang="el-GR" altLang="el-GR" sz="3600" dirty="0">
                <a:solidFill>
                  <a:schemeClr val="accent2"/>
                </a:solidFill>
                <a:latin typeface="Arial Nova" panose="020B0604020202020204" pitchFamily="34" charset="0"/>
              </a:rPr>
            </a:br>
            <a:r>
              <a:rPr lang="el-GR" altLang="el-GR" sz="3600" dirty="0">
                <a:solidFill>
                  <a:schemeClr val="accent2"/>
                </a:solidFill>
              </a:rPr>
              <a:t/>
            </a:r>
            <a:br>
              <a:rPr lang="el-GR" altLang="el-GR" sz="3600" dirty="0">
                <a:solidFill>
                  <a:schemeClr val="accent2"/>
                </a:solidFill>
              </a:rPr>
            </a:br>
            <a:r>
              <a:rPr lang="el-GR" altLang="el-GR" sz="3600" dirty="0">
                <a:solidFill>
                  <a:schemeClr val="accent2"/>
                </a:solidFill>
              </a:rPr>
              <a:t/>
            </a:r>
            <a:br>
              <a:rPr lang="el-GR" altLang="el-GR" sz="3600" dirty="0">
                <a:solidFill>
                  <a:schemeClr val="accent2"/>
                </a:solidFill>
              </a:rPr>
            </a:br>
            <a:r>
              <a:rPr lang="el-GR" altLang="el-GR" sz="3600" dirty="0">
                <a:solidFill>
                  <a:schemeClr val="accent2"/>
                </a:solidFill>
              </a:rPr>
              <a:t/>
            </a:r>
            <a:br>
              <a:rPr lang="el-GR" altLang="el-GR" sz="3600" dirty="0">
                <a:solidFill>
                  <a:schemeClr val="accent2"/>
                </a:solidFill>
              </a:rPr>
            </a:br>
            <a:r>
              <a:rPr lang="el-GR" altLang="el-GR" sz="3600" dirty="0">
                <a:solidFill>
                  <a:schemeClr val="accent2"/>
                </a:solidFill>
              </a:rPr>
              <a:t/>
            </a:r>
            <a:br>
              <a:rPr lang="el-GR" altLang="el-GR" sz="3600" dirty="0">
                <a:solidFill>
                  <a:schemeClr val="accent2"/>
                </a:solidFill>
              </a:rPr>
            </a:br>
            <a:r>
              <a:rPr lang="el-GR" altLang="el-GR" sz="3600" dirty="0">
                <a:solidFill>
                  <a:schemeClr val="accent2"/>
                </a:solidFill>
              </a:rPr>
              <a:t>						</a:t>
            </a:r>
            <a:endParaRPr lang="en-US" altLang="el-GR" sz="2400" i="1" dirty="0">
              <a:solidFill>
                <a:schemeClr val="accent2"/>
              </a:solidFill>
            </a:endParaRPr>
          </a:p>
        </p:txBody>
      </p:sp>
      <p:pic>
        <p:nvPicPr>
          <p:cNvPr id="8" name="Ήχος 7">
            <a:hlinkClick r:id="" action="ppaction://media"/>
            <a:extLst>
              <a:ext uri="{FF2B5EF4-FFF2-40B4-BE49-F238E27FC236}">
                <a16:creationId xmlns:a16="http://schemas.microsoft.com/office/drawing/2014/main" xmlns="" id="{1F67C3C1-74C9-416C-9A11-146C75AF9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xmlns="" id="{EA9F36A5-5211-42A9-8399-B91A4D15F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09600"/>
            <a:ext cx="906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>ΣΥΣΤΗΜΑΤΙΚΟΣ ΕΡΥΘΗΜΑΤΩΔΗΣ ΛΥΚΟΣ-</a:t>
            </a:r>
            <a:r>
              <a:rPr lang="en-US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/>
            </a:r>
            <a:b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Πολλαπλά προσωπεία</a:t>
            </a:r>
            <a:endParaRPr lang="en-US" altLang="el-GR" sz="3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xmlns="" id="{AA49825D-E051-494F-904D-ECF59BBF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8305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Πολυσυστηματική</a:t>
            </a:r>
            <a:r>
              <a:rPr lang="el-GR" altLang="el-GR" sz="2400" dirty="0">
                <a:latin typeface="Tahoma" panose="020B0604030504040204" pitchFamily="34" charset="0"/>
              </a:rPr>
              <a:t> νόσος</a:t>
            </a:r>
            <a:r>
              <a:rPr lang="en-US" altLang="el-GR" sz="2400" dirty="0">
                <a:latin typeface="Tahoma" panose="020B0604030504040204" pitchFamily="34" charset="0"/>
              </a:rPr>
              <a:t> </a:t>
            </a:r>
            <a:r>
              <a:rPr lang="el-GR" altLang="el-GR" sz="2400" dirty="0">
                <a:latin typeface="Tahoma" panose="020B0604030504040204" pitchFamily="34" charset="0"/>
              </a:rPr>
              <a:t>-</a:t>
            </a:r>
            <a:r>
              <a:rPr lang="en-US" altLang="el-GR" sz="2400" dirty="0">
                <a:latin typeface="Tahoma" panose="020B0604030504040204" pitchFamily="34" charset="0"/>
              </a:rPr>
              <a:t> </a:t>
            </a:r>
            <a:r>
              <a:rPr lang="el-GR" altLang="el-GR" sz="2400" dirty="0" err="1">
                <a:latin typeface="Tahoma" panose="020B0604030504040204" pitchFamily="34" charset="0"/>
              </a:rPr>
              <a:t>οργανοειδική</a:t>
            </a: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Υποκλινική</a:t>
            </a:r>
            <a:r>
              <a:rPr lang="el-GR" altLang="el-GR" sz="2400" dirty="0">
                <a:latin typeface="Tahoma" panose="020B0604030504040204" pitchFamily="34" charset="0"/>
              </a:rPr>
              <a:t>.....</a:t>
            </a:r>
            <a:r>
              <a:rPr lang="el-GR" altLang="el-GR" sz="2400" b="1" dirty="0">
                <a:latin typeface="Tahoma" panose="020B0604030504040204" pitchFamily="34" charset="0"/>
              </a:rPr>
              <a:t>Μέτρια</a:t>
            </a:r>
            <a:r>
              <a:rPr lang="el-GR" altLang="el-GR" sz="2400" dirty="0">
                <a:latin typeface="Tahoma" panose="020B0604030504040204" pitchFamily="34" charset="0"/>
              </a:rPr>
              <a:t>.....Σοβαρή </a:t>
            </a: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Πολύμορφη κλινική εικόνα ενός προσβεβλημένου οργάνου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Ειδικές ομάδες </a:t>
            </a:r>
            <a:r>
              <a:rPr lang="en-US" altLang="el-GR" sz="2400" dirty="0">
                <a:latin typeface="Tahoma" panose="020B0604030504040204" pitchFamily="34" charset="0"/>
              </a:rPr>
              <a:t/>
            </a:r>
            <a:br>
              <a:rPr lang="en-US" altLang="el-GR" sz="2400" dirty="0">
                <a:latin typeface="Tahoma" panose="020B0604030504040204" pitchFamily="34" charset="0"/>
              </a:rPr>
            </a:b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071B94B3-B9C2-42E3-86A9-85560EC8C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"/>
    </mc:Choice>
    <mc:Fallback xmlns="">
      <p:transition spd="slow" advTm="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xmlns="" id="{85C47A39-6AAB-4300-A059-461D4FE7D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Ασθενής 4</a:t>
            </a:r>
            <a:r>
              <a:rPr lang="en-US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: </a:t>
            </a:r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Γυναίκα 40 ετών</a:t>
            </a:r>
            <a:endParaRPr lang="en-US" altLang="el-GR" sz="40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xmlns="" id="{0AEF0E12-45D2-4A93-8F63-B841A490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1800" b="1" dirty="0">
                <a:latin typeface="Tahoma" panose="020B0604030504040204" pitchFamily="34" charset="0"/>
              </a:rPr>
              <a:t>Αιτία προσέλευσης</a:t>
            </a:r>
            <a:r>
              <a:rPr lang="en-US" altLang="el-GR" sz="1800" b="1" dirty="0">
                <a:latin typeface="Tahoma" panose="020B0604030504040204" pitchFamily="34" charset="0"/>
              </a:rPr>
              <a:t>:</a:t>
            </a:r>
            <a:r>
              <a:rPr lang="en-US" altLang="el-GR" sz="1800" dirty="0">
                <a:latin typeface="Tahoma" panose="020B0604030504040204" pitchFamily="34" charset="0"/>
              </a:rPr>
              <a:t> </a:t>
            </a:r>
            <a:r>
              <a:rPr lang="el-GR" altLang="el-GR" sz="1800" dirty="0">
                <a:latin typeface="Tahoma" panose="020B0604030504040204" pitchFamily="34" charset="0"/>
              </a:rPr>
              <a:t>χαμηλή πυρετική κίνηση από διμήνου, αρθραλγίες, μυαλγίες, εύκολη κόπωση</a:t>
            </a:r>
            <a:endParaRPr lang="en-US" altLang="el-GR" sz="1800" dirty="0">
              <a:latin typeface="Tahoma" panose="020B0604030504040204" pitchFamily="34" charset="0"/>
            </a:endParaRPr>
          </a:p>
          <a:p>
            <a:pPr eaLnBrk="1" hangingPunct="1"/>
            <a:endParaRPr lang="en-US" altLang="el-GR" sz="1800" dirty="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1800" b="1" dirty="0">
                <a:latin typeface="Tahoma" panose="020B0604030504040204" pitchFamily="34" charset="0"/>
              </a:rPr>
              <a:t>Φυσική εξέταση</a:t>
            </a:r>
            <a:r>
              <a:rPr lang="en-US" altLang="el-GR" sz="1800" b="1" dirty="0">
                <a:latin typeface="Tahoma" panose="020B0604030504040204" pitchFamily="34" charset="0"/>
              </a:rPr>
              <a:t>:</a:t>
            </a:r>
            <a:r>
              <a:rPr lang="en-US" altLang="el-GR" sz="1800" dirty="0">
                <a:latin typeface="Tahoma" panose="020B0604030504040204" pitchFamily="34" charset="0"/>
              </a:rPr>
              <a:t> </a:t>
            </a:r>
            <a:r>
              <a:rPr lang="el-GR" altLang="el-GR" sz="1800" dirty="0">
                <a:latin typeface="Tahoma" panose="020B0604030504040204" pitchFamily="34" charset="0"/>
              </a:rPr>
              <a:t>αρνητική</a:t>
            </a:r>
          </a:p>
          <a:p>
            <a:pPr eaLnBrk="1" hangingPunct="1"/>
            <a:endParaRPr lang="el-GR" altLang="el-GR" sz="1800" dirty="0">
              <a:latin typeface="Tahoma" panose="020B0604030504040204" pitchFamily="34" charset="0"/>
            </a:endParaRPr>
          </a:p>
          <a:p>
            <a:pPr eaLnBrk="1" hangingPunct="1"/>
            <a:r>
              <a:rPr lang="en-US" altLang="el-GR" sz="1800" b="1" dirty="0">
                <a:latin typeface="Tahoma" panose="020B0604030504040204" pitchFamily="34" charset="0"/>
              </a:rPr>
              <a:t>E</a:t>
            </a:r>
            <a:r>
              <a:rPr lang="el-GR" altLang="el-GR" sz="1800" b="1" dirty="0" err="1">
                <a:latin typeface="Tahoma" panose="020B0604030504040204" pitchFamily="34" charset="0"/>
              </a:rPr>
              <a:t>ργαστηριακός</a:t>
            </a:r>
            <a:r>
              <a:rPr lang="el-GR" altLang="el-GR" sz="1800" b="1" dirty="0">
                <a:latin typeface="Tahoma" panose="020B0604030504040204" pitchFamily="34" charset="0"/>
              </a:rPr>
              <a:t> έλεγχος</a:t>
            </a:r>
            <a:r>
              <a:rPr lang="en-US" altLang="el-GR" sz="1800" b="1" dirty="0">
                <a:latin typeface="Tahoma" panose="020B0604030504040204" pitchFamily="34" charset="0"/>
              </a:rPr>
              <a:t>:</a:t>
            </a:r>
            <a:r>
              <a:rPr lang="el-GR" altLang="el-GR" sz="1800" b="1" dirty="0">
                <a:latin typeface="Tahoma" panose="020B0604030504040204" pitchFamily="34" charset="0"/>
              </a:rPr>
              <a:t>                                                                                          </a:t>
            </a:r>
            <a:r>
              <a:rPr lang="en-US" altLang="el-GR" sz="1800" dirty="0">
                <a:latin typeface="Tahoma" panose="020B0604030504040204" pitchFamily="34" charset="0"/>
              </a:rPr>
              <a:t> </a:t>
            </a:r>
            <a:r>
              <a:rPr lang="el-GR" altLang="el-GR" sz="1800" dirty="0">
                <a:latin typeface="Tahoma" panose="020B0604030504040204" pitchFamily="34" charset="0"/>
              </a:rPr>
              <a:t> -</a:t>
            </a:r>
            <a:r>
              <a:rPr lang="en-US" altLang="el-GR" sz="1800" dirty="0">
                <a:latin typeface="Tahoma" panose="020B0604030504040204" pitchFamily="34" charset="0"/>
              </a:rPr>
              <a:t>Ht:40%, WBC: 3500/mm</a:t>
            </a:r>
            <a:r>
              <a:rPr lang="en-US" altLang="el-GR" sz="1800" baseline="30000" dirty="0">
                <a:latin typeface="Tahoma" panose="020B0604030504040204" pitchFamily="34" charset="0"/>
              </a:rPr>
              <a:t>3</a:t>
            </a:r>
            <a:r>
              <a:rPr lang="el-GR" altLang="el-GR" sz="1800" baseline="30000" dirty="0">
                <a:latin typeface="Tahoma" panose="020B0604030504040204" pitchFamily="34" charset="0"/>
              </a:rPr>
              <a:t>, </a:t>
            </a:r>
            <a:r>
              <a:rPr lang="el-GR" altLang="el-GR" sz="1800" dirty="0">
                <a:latin typeface="Tahoma" panose="020B0604030504040204" pitchFamily="34" charset="0"/>
              </a:rPr>
              <a:t>αιμοπετάλια </a:t>
            </a:r>
            <a:r>
              <a:rPr lang="el-GR" altLang="el-GR" sz="1800" dirty="0" err="1">
                <a:latin typeface="Tahoma" panose="020B0604030504040204" pitchFamily="34" charset="0"/>
              </a:rPr>
              <a:t>κ.φ</a:t>
            </a:r>
            <a:r>
              <a:rPr lang="el-GR" altLang="el-GR" sz="1800" dirty="0">
                <a:latin typeface="Tahoma" panose="020B0604030504040204" pitchFamily="34" charset="0"/>
              </a:rPr>
              <a:t>. </a:t>
            </a:r>
          </a:p>
          <a:p>
            <a:pPr eaLnBrk="1" hangingPunct="1">
              <a:buFontTx/>
              <a:buNone/>
            </a:pPr>
            <a:r>
              <a:rPr lang="el-GR" altLang="el-GR" sz="1800" dirty="0">
                <a:latin typeface="Tahoma" panose="020B0604030504040204" pitchFamily="34" charset="0"/>
              </a:rPr>
              <a:t>     -</a:t>
            </a:r>
            <a:r>
              <a:rPr lang="en-US" altLang="el-GR" sz="1800" dirty="0">
                <a:latin typeface="Tahoma" panose="020B0604030504040204" pitchFamily="34" charset="0"/>
              </a:rPr>
              <a:t>SGOT: 90, SGPT: 65, TKE: 50mm/h</a:t>
            </a:r>
            <a:r>
              <a:rPr lang="el-GR" altLang="el-GR" sz="1800" dirty="0">
                <a:latin typeface="Tahoma" panose="020B0604030504040204" pitchFamily="34" charset="0"/>
              </a:rPr>
              <a:t>,</a:t>
            </a:r>
            <a:r>
              <a:rPr lang="en-US" altLang="el-GR" sz="1800" dirty="0">
                <a:latin typeface="Tahoma" panose="020B0604030504040204" pitchFamily="34" charset="0"/>
              </a:rPr>
              <a:t> </a:t>
            </a:r>
            <a:r>
              <a:rPr lang="el-GR" altLang="el-GR" sz="1800" dirty="0">
                <a:latin typeface="Tahoma" panose="020B0604030504040204" pitchFamily="34" charset="0"/>
              </a:rPr>
              <a:t>Γεν ούρων</a:t>
            </a:r>
            <a:r>
              <a:rPr lang="en-US" altLang="el-GR" sz="1800" dirty="0">
                <a:latin typeface="Tahoma" panose="020B0604030504040204" pitchFamily="34" charset="0"/>
              </a:rPr>
              <a:t>: </a:t>
            </a:r>
            <a:r>
              <a:rPr lang="el-GR" altLang="el-GR" sz="1800" dirty="0" err="1">
                <a:latin typeface="Tahoma" panose="020B0604030504040204" pitchFamily="34" charset="0"/>
              </a:rPr>
              <a:t>κ.φ</a:t>
            </a:r>
            <a:r>
              <a:rPr lang="el-GR" altLang="el-GR" sz="1800" dirty="0">
                <a:latin typeface="Tahoma" panose="020B0604030504040204" pitchFamily="34" charset="0"/>
              </a:rPr>
              <a:t>.                                                                                                       -ΑΝΑ+ 1/320, στικτός φθορισμός, αντί-</a:t>
            </a:r>
            <a:r>
              <a:rPr lang="en-US" altLang="el-GR" sz="1800" dirty="0">
                <a:latin typeface="Tahoma" panose="020B0604030504040204" pitchFamily="34" charset="0"/>
              </a:rPr>
              <a:t>Ro+, </a:t>
            </a:r>
            <a:r>
              <a:rPr lang="el-GR" altLang="el-GR" sz="1800" dirty="0">
                <a:latin typeface="Tahoma" panose="020B0604030504040204" pitchFamily="34" charset="0"/>
              </a:rPr>
              <a:t>αντί-</a:t>
            </a:r>
            <a:r>
              <a:rPr lang="en-US" altLang="el-GR" sz="1800" dirty="0">
                <a:latin typeface="Tahoma" panose="020B0604030504040204" pitchFamily="34" charset="0"/>
              </a:rPr>
              <a:t>DNA</a:t>
            </a:r>
            <a:r>
              <a:rPr lang="el-GR" altLang="el-GR" sz="1800" dirty="0">
                <a:latin typeface="Tahoma" panose="020B0604030504040204" pitchFamily="34" charset="0"/>
              </a:rPr>
              <a:t>-</a:t>
            </a:r>
            <a:r>
              <a:rPr lang="en-US" altLang="el-GR" sz="1800" dirty="0">
                <a:latin typeface="Tahoma" panose="020B0604030504040204" pitchFamily="34" charset="0"/>
              </a:rPr>
              <a:t>,</a:t>
            </a:r>
          </a:p>
          <a:p>
            <a:pPr eaLnBrk="1" hangingPunct="1">
              <a:buFontTx/>
              <a:buNone/>
            </a:pPr>
            <a:r>
              <a:rPr lang="en-US" altLang="el-GR" sz="1800" dirty="0">
                <a:latin typeface="Tahoma" panose="020B0604030504040204" pitchFamily="34" charset="0"/>
              </a:rPr>
              <a:t>       C3:80mg/dl, C4:20mg/dl.</a:t>
            </a:r>
          </a:p>
          <a:p>
            <a:pPr eaLnBrk="1" hangingPunct="1">
              <a:buFontTx/>
              <a:buNone/>
            </a:pPr>
            <a:endParaRPr lang="en-US" altLang="el-GR" sz="1800" dirty="0">
              <a:latin typeface="Tahoma" panose="020B0604030504040204" pitchFamily="34" charset="0"/>
            </a:endParaRPr>
          </a:p>
          <a:p>
            <a:pPr eaLnBrk="1" hangingPunct="1"/>
            <a:r>
              <a:rPr lang="en-US" altLang="el-GR" sz="1800" b="1" dirty="0">
                <a:latin typeface="Tahoma" panose="020B0604030504040204" pitchFamily="34" charset="0"/>
              </a:rPr>
              <a:t>Bio</a:t>
            </a:r>
            <a:r>
              <a:rPr lang="el-GR" altLang="el-GR" sz="1800" b="1" dirty="0" err="1">
                <a:latin typeface="Tahoma" panose="020B0604030504040204" pitchFamily="34" charset="0"/>
              </a:rPr>
              <a:t>ψία</a:t>
            </a:r>
            <a:r>
              <a:rPr lang="el-GR" altLang="el-GR" sz="1800" b="1" dirty="0">
                <a:latin typeface="Tahoma" panose="020B0604030504040204" pitchFamily="34" charset="0"/>
              </a:rPr>
              <a:t> ήπατος</a:t>
            </a:r>
            <a:r>
              <a:rPr lang="en-US" altLang="el-GR" sz="1800" b="1" dirty="0">
                <a:latin typeface="Tahoma" panose="020B0604030504040204" pitchFamily="34" charset="0"/>
              </a:rPr>
              <a:t>:  </a:t>
            </a:r>
            <a:r>
              <a:rPr lang="el-GR" altLang="el-GR" sz="1800" dirty="0">
                <a:latin typeface="Tahoma" panose="020B0604030504040204" pitchFamily="34" charset="0"/>
              </a:rPr>
              <a:t>Χρόνια ενεργός ηπατίτιδα χωρίς στοιχεία </a:t>
            </a:r>
            <a:r>
              <a:rPr lang="el-GR" altLang="el-GR" sz="1800" dirty="0" err="1">
                <a:latin typeface="Tahoma" panose="020B0604030504040204" pitchFamily="34" charset="0"/>
              </a:rPr>
              <a:t>ηπατοκυτταρικής</a:t>
            </a:r>
            <a:r>
              <a:rPr lang="el-GR" altLang="el-GR" sz="1800" dirty="0">
                <a:latin typeface="Tahoma" panose="020B0604030504040204" pitchFamily="34" charset="0"/>
              </a:rPr>
              <a:t> νέκρωσης</a:t>
            </a:r>
          </a:p>
          <a:p>
            <a:pPr eaLnBrk="1" hangingPunct="1"/>
            <a:endParaRPr lang="el-GR" altLang="el-GR" sz="1800" dirty="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1800" b="1" dirty="0">
                <a:latin typeface="Tahoma" panose="020B0604030504040204" pitchFamily="34" charset="0"/>
              </a:rPr>
              <a:t>Διάγνωση</a:t>
            </a:r>
            <a:r>
              <a:rPr lang="en-US" altLang="el-GR" sz="1800" b="1" dirty="0">
                <a:latin typeface="Tahoma" panose="020B0604030504040204" pitchFamily="34" charset="0"/>
              </a:rPr>
              <a:t>:</a:t>
            </a:r>
            <a:r>
              <a:rPr lang="en-US" altLang="el-GR" sz="1800" dirty="0">
                <a:latin typeface="Tahoma" panose="020B0604030504040204" pitchFamily="34" charset="0"/>
              </a:rPr>
              <a:t> </a:t>
            </a:r>
            <a:r>
              <a:rPr lang="el-GR" altLang="el-GR" sz="1800" dirty="0">
                <a:latin typeface="Tahoma" panose="020B0604030504040204" pitchFamily="34" charset="0"/>
              </a:rPr>
              <a:t>Συστηματικός </a:t>
            </a:r>
            <a:r>
              <a:rPr lang="el-GR" altLang="el-GR" sz="1800" dirty="0" err="1">
                <a:latin typeface="Tahoma" panose="020B0604030504040204" pitchFamily="34" charset="0"/>
              </a:rPr>
              <a:t>Ερυθηματώδης</a:t>
            </a:r>
            <a:r>
              <a:rPr lang="el-GR" altLang="el-GR" sz="1800" dirty="0">
                <a:latin typeface="Tahoma" panose="020B0604030504040204" pitchFamily="34" charset="0"/>
              </a:rPr>
              <a:t> Λύκος-Ηπατική προσβολή</a:t>
            </a:r>
          </a:p>
          <a:p>
            <a:pPr eaLnBrk="1" hangingPunct="1"/>
            <a:endParaRPr lang="en-US" altLang="el-GR" sz="1800" dirty="0">
              <a:latin typeface="Tahoma" panose="020B0604030504040204" pitchFamily="34" charset="0"/>
            </a:endParaRPr>
          </a:p>
        </p:txBody>
      </p:sp>
      <p:pic>
        <p:nvPicPr>
          <p:cNvPr id="12292" name="Picture 6">
            <a:extLst>
              <a:ext uri="{FF2B5EF4-FFF2-40B4-BE49-F238E27FC236}">
                <a16:creationId xmlns:a16="http://schemas.microsoft.com/office/drawing/2014/main" xmlns="" id="{9A2AC3B8-3642-4850-A17D-D1E48B3FC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9129" r="3520" b="4718"/>
          <a:stretch>
            <a:fillRect/>
          </a:stretch>
        </p:blipFill>
        <p:spPr bwMode="auto">
          <a:xfrm>
            <a:off x="6356350" y="1989138"/>
            <a:ext cx="20891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F503DF2A-018D-448C-A333-993A81BEA7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80"/>
    </mc:Choice>
    <mc:Fallback xmlns="">
      <p:transition spd="slow" advTm="7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xmlns="" id="{3713F135-CA3C-4B62-880C-415A68013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09600"/>
            <a:ext cx="906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>ΣΥΣΤΗΜΑΤΙΚΟΣ ΕΡΥΘΗΜΑΤΩΔΗΣ ΛΥΚΟΣ-</a:t>
            </a:r>
            <a:r>
              <a:rPr lang="en-US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/>
            </a:r>
            <a:b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Πολλαπλά προσωπεία</a:t>
            </a:r>
            <a:endParaRPr lang="en-US" altLang="el-GR" sz="3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xmlns="" id="{B493C9FF-C8B6-45AB-AA35-72368607A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8305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Πολυσυστηματική</a:t>
            </a:r>
            <a:r>
              <a:rPr lang="el-GR" altLang="el-GR" sz="2400" dirty="0">
                <a:latin typeface="Tahoma" panose="020B0604030504040204" pitchFamily="34" charset="0"/>
              </a:rPr>
              <a:t> νόσος</a:t>
            </a:r>
            <a:r>
              <a:rPr lang="en-US" altLang="el-GR" sz="2400" dirty="0">
                <a:latin typeface="Tahoma" panose="020B0604030504040204" pitchFamily="34" charset="0"/>
              </a:rPr>
              <a:t> </a:t>
            </a:r>
            <a:r>
              <a:rPr lang="el-GR" altLang="el-GR" sz="2400" dirty="0">
                <a:latin typeface="Tahoma" panose="020B0604030504040204" pitchFamily="34" charset="0"/>
              </a:rPr>
              <a:t>-</a:t>
            </a:r>
            <a:r>
              <a:rPr lang="en-US" altLang="el-GR" sz="2400" dirty="0">
                <a:latin typeface="Tahoma" panose="020B0604030504040204" pitchFamily="34" charset="0"/>
              </a:rPr>
              <a:t> </a:t>
            </a:r>
            <a:r>
              <a:rPr lang="el-GR" altLang="el-GR" sz="2400" dirty="0" err="1">
                <a:latin typeface="Tahoma" panose="020B0604030504040204" pitchFamily="34" charset="0"/>
              </a:rPr>
              <a:t>οργανοειδική</a:t>
            </a: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Υποκλινική</a:t>
            </a:r>
            <a:r>
              <a:rPr lang="el-GR" altLang="el-GR" sz="2400" dirty="0">
                <a:latin typeface="Tahoma" panose="020B0604030504040204" pitchFamily="34" charset="0"/>
              </a:rPr>
              <a:t>.....Μέτρια.....</a:t>
            </a:r>
            <a:r>
              <a:rPr lang="el-GR" altLang="el-GR" sz="2400" b="1" dirty="0">
                <a:latin typeface="Tahoma" panose="020B0604030504040204" pitchFamily="34" charset="0"/>
              </a:rPr>
              <a:t>Σοβαρή</a:t>
            </a:r>
            <a:r>
              <a:rPr lang="el-GR" altLang="el-GR" sz="2400" dirty="0">
                <a:latin typeface="Tahoma" panose="020B060403050404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Πολύμορφη κλινική εικόνα ενός προσβεβλημένου οργάνου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Ειδικές ομάδες </a:t>
            </a:r>
            <a:r>
              <a:rPr lang="en-US" altLang="el-GR" sz="2400" dirty="0">
                <a:latin typeface="Tahoma" panose="020B0604030504040204" pitchFamily="34" charset="0"/>
              </a:rPr>
              <a:t/>
            </a:r>
            <a:br>
              <a:rPr lang="en-US" altLang="el-GR" sz="2400" dirty="0">
                <a:latin typeface="Tahoma" panose="020B0604030504040204" pitchFamily="34" charset="0"/>
              </a:rPr>
            </a:b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13E31C7E-98C4-4F50-AE05-592328719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5"/>
    </mc:Choice>
    <mc:Fallback xmlns="">
      <p:transition spd="slow" advTm="1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xmlns="" id="{86112331-AD4F-478B-82F2-C7E6901415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Ασθενής 5</a:t>
            </a:r>
            <a:r>
              <a:rPr lang="en-US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: </a:t>
            </a:r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Γυναίκα </a:t>
            </a:r>
            <a:r>
              <a:rPr lang="en-US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25</a:t>
            </a:r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 ετών</a:t>
            </a:r>
            <a:endParaRPr lang="en-US" altLang="el-GR" sz="40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C9ABF9E6-F9A8-4E21-A8F0-B571614D2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l-GR" sz="2000" b="1">
                <a:latin typeface="Tahoma" panose="020B0604030504040204" pitchFamily="34" charset="0"/>
              </a:rPr>
              <a:t>Αιτία προσέλευσης</a:t>
            </a:r>
            <a:r>
              <a:rPr lang="en-US" altLang="el-GR" sz="2000" b="1">
                <a:latin typeface="Tahoma" panose="020B0604030504040204" pitchFamily="34" charset="0"/>
              </a:rPr>
              <a:t>:</a:t>
            </a:r>
            <a:r>
              <a:rPr lang="en-US" altLang="el-GR" sz="2000">
                <a:latin typeface="Tahoma" panose="020B0604030504040204" pitchFamily="34" charset="0"/>
              </a:rPr>
              <a:t> </a:t>
            </a:r>
            <a:r>
              <a:rPr lang="el-GR" altLang="el-GR" sz="2000">
                <a:latin typeface="Tahoma" panose="020B0604030504040204" pitchFamily="34" charset="0"/>
              </a:rPr>
              <a:t>εξάνθημα κάτω άκρων από διετίας, αρθραλγίες από έτους, εύκολη κόπωση, ιστορικό πυρετού από εβδομάδας και γενικευμένο εξάνθημα</a:t>
            </a:r>
          </a:p>
          <a:p>
            <a:pPr eaLnBrk="1" hangingPunct="1"/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000" b="1">
                <a:latin typeface="Tahoma" panose="020B0604030504040204" pitchFamily="34" charset="0"/>
              </a:rPr>
              <a:t>Φυσική εξέταση</a:t>
            </a:r>
            <a:r>
              <a:rPr lang="en-US" altLang="el-GR" sz="2000" b="1">
                <a:latin typeface="Tahoma" panose="020B0604030504040204" pitchFamily="34" charset="0"/>
              </a:rPr>
              <a:t>:</a:t>
            </a:r>
            <a:endParaRPr lang="el-GR" altLang="el-GR" sz="2000" b="1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</a:t>
            </a:r>
            <a:r>
              <a:rPr lang="en-US" altLang="el-GR" sz="2000">
                <a:latin typeface="Tahoma" panose="020B0604030504040204" pitchFamily="34" charset="0"/>
              </a:rPr>
              <a:t> </a:t>
            </a:r>
            <a:r>
              <a:rPr lang="el-GR" altLang="el-GR" sz="2000">
                <a:latin typeface="Tahoma" panose="020B0604030504040204" pitchFamily="34" charset="0"/>
              </a:rPr>
              <a:t>-ΑΠ</a:t>
            </a:r>
            <a:r>
              <a:rPr lang="en-US" altLang="el-GR" sz="2000">
                <a:latin typeface="Tahoma" panose="020B0604030504040204" pitchFamily="34" charset="0"/>
              </a:rPr>
              <a:t>: 160/110mmHg, T:40</a:t>
            </a:r>
            <a:r>
              <a:rPr lang="en-US" altLang="el-GR" sz="2000" baseline="30000">
                <a:latin typeface="Tahoma" panose="020B0604030504040204" pitchFamily="34" charset="0"/>
              </a:rPr>
              <a:t>o</a:t>
            </a:r>
            <a:r>
              <a:rPr lang="en-US" altLang="el-GR" sz="2000">
                <a:latin typeface="Tahoma" panose="020B0604030504040204" pitchFamily="34" charset="0"/>
              </a:rPr>
              <a:t>C</a:t>
            </a:r>
            <a:endParaRPr lang="el-GR" altLang="el-GR" sz="20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</a:t>
            </a:r>
            <a:r>
              <a:rPr lang="en-US" altLang="el-GR" sz="2000">
                <a:latin typeface="Tahoma" panose="020B0604030504040204" pitchFamily="34" charset="0"/>
              </a:rPr>
              <a:t> </a:t>
            </a:r>
            <a:r>
              <a:rPr lang="el-GR" altLang="el-GR" sz="2000">
                <a:latin typeface="Tahoma" panose="020B0604030504040204" pitchFamily="34" charset="0"/>
              </a:rPr>
              <a:t>-εξάνθημα κηλιδοβλατιδώδες/πετεχειώδες/ νεκρωτικό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-λεμφαδενοπάθεια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-ταχυκαρδία/καλπαστικός ρυθμός</a:t>
            </a:r>
            <a:endParaRPr lang="en-US" altLang="el-GR" sz="200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617FD8C0-DDEE-41C0-98CC-0148A618FF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08"/>
    </mc:Choice>
    <mc:Fallback xmlns="">
      <p:transition spd="slow" advTm="37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BD8EBD46-66C6-4A98-8E01-80677BEFF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Ασθενής 5</a:t>
            </a:r>
            <a:endParaRPr lang="en-US" altLang="el-GR" sz="40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xmlns="" id="{BA9989D8-30F9-445C-87FD-0BFEC27EF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752600"/>
            <a:ext cx="8839200" cy="4114800"/>
          </a:xfrm>
        </p:spPr>
        <p:txBody>
          <a:bodyPr/>
          <a:lstStyle/>
          <a:p>
            <a:pPr eaLnBrk="1" hangingPunct="1"/>
            <a:r>
              <a:rPr lang="el-GR" altLang="el-GR" sz="2000" b="1" dirty="0">
                <a:latin typeface="Tahoma" panose="020B0604030504040204" pitchFamily="34" charset="0"/>
              </a:rPr>
              <a:t>Εργαστηριακός έλεγχος</a:t>
            </a:r>
            <a:r>
              <a:rPr lang="en-US" altLang="el-GR" sz="2000" b="1" dirty="0">
                <a:latin typeface="Tahoma" panose="020B0604030504040204" pitchFamily="34" charset="0"/>
              </a:rPr>
              <a:t>:</a:t>
            </a:r>
            <a:endParaRPr lang="el-GR" altLang="el-GR" sz="2000" b="1" dirty="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400" dirty="0">
                <a:latin typeface="Tahoma" panose="020B0604030504040204" pitchFamily="34" charset="0"/>
              </a:rPr>
              <a:t>    -</a:t>
            </a:r>
            <a:r>
              <a:rPr lang="el-GR" altLang="el-GR" sz="2000" dirty="0">
                <a:latin typeface="Tahoma" panose="020B0604030504040204" pitchFamily="34" charset="0"/>
              </a:rPr>
              <a:t>Η</a:t>
            </a:r>
            <a:r>
              <a:rPr lang="en-US" altLang="el-GR" sz="2000" dirty="0">
                <a:latin typeface="Tahoma" panose="020B0604030504040204" pitchFamily="34" charset="0"/>
              </a:rPr>
              <a:t>t: 20%, WBC:3000/mm</a:t>
            </a:r>
            <a:r>
              <a:rPr lang="en-US" altLang="el-GR" sz="2000" baseline="30000" dirty="0">
                <a:latin typeface="Tahoma" panose="020B0604030504040204" pitchFamily="34" charset="0"/>
              </a:rPr>
              <a:t>3,  </a:t>
            </a:r>
            <a:r>
              <a:rPr lang="el-GR" altLang="el-GR" sz="2000" dirty="0">
                <a:latin typeface="Tahoma" panose="020B0604030504040204" pitchFamily="34" charset="0"/>
              </a:rPr>
              <a:t>αιμοπετάλια 5000/</a:t>
            </a:r>
            <a:r>
              <a:rPr lang="en-US" altLang="el-GR" sz="2000" dirty="0">
                <a:latin typeface="Tahoma" panose="020B0604030504040204" pitchFamily="34" charset="0"/>
              </a:rPr>
              <a:t>mm</a:t>
            </a:r>
            <a:r>
              <a:rPr lang="el-GR" altLang="el-GR" sz="2000" baseline="30000" dirty="0">
                <a:latin typeface="Tahoma" panose="020B0604030504040204" pitchFamily="34" charset="0"/>
              </a:rPr>
              <a:t>3</a:t>
            </a:r>
            <a:r>
              <a:rPr lang="el-GR" altLang="el-GR" sz="2000" dirty="0">
                <a:latin typeface="Tahoma" panose="020B0604030504040204" pitchFamily="34" charset="0"/>
              </a:rPr>
              <a:t>,</a:t>
            </a:r>
            <a:r>
              <a:rPr lang="en-US" altLang="el-GR" sz="2000" baseline="30000" dirty="0">
                <a:latin typeface="Tahoma" panose="020B0604030504040204" pitchFamily="34" charset="0"/>
              </a:rPr>
              <a:t> </a:t>
            </a:r>
            <a:r>
              <a:rPr lang="el-GR" altLang="el-GR" sz="2000" dirty="0">
                <a:latin typeface="Tahoma" panose="020B0604030504040204" pitchFamily="34" charset="0"/>
              </a:rPr>
              <a:t>ΤΚΕ=146</a:t>
            </a:r>
            <a:r>
              <a:rPr lang="en-US" altLang="el-GR" sz="2000" dirty="0">
                <a:latin typeface="Tahoma" panose="020B0604030504040204" pitchFamily="34" charset="0"/>
              </a:rPr>
              <a:t>mm</a:t>
            </a:r>
            <a:r>
              <a:rPr lang="el-GR" altLang="el-GR" sz="2000" dirty="0">
                <a:latin typeface="Tahoma" panose="020B0604030504040204" pitchFamily="34" charset="0"/>
              </a:rPr>
              <a:t>/</a:t>
            </a:r>
            <a:r>
              <a:rPr lang="en-US" altLang="el-GR" sz="2000" dirty="0">
                <a:latin typeface="Tahoma" panose="020B0604030504040204" pitchFamily="34" charset="0"/>
              </a:rPr>
              <a:t>h</a:t>
            </a:r>
            <a:endParaRPr lang="el-GR" altLang="el-GR" sz="2000" baseline="30000" dirty="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000" dirty="0">
                <a:latin typeface="Tahoma" panose="020B0604030504040204" pitchFamily="34" charset="0"/>
              </a:rPr>
              <a:t>     -</a:t>
            </a:r>
            <a:r>
              <a:rPr lang="el-GR" altLang="el-GR" sz="2000" dirty="0" err="1">
                <a:latin typeface="Tahoma" panose="020B0604030504040204" pitchFamily="34" charset="0"/>
              </a:rPr>
              <a:t>Κρεατινίνη</a:t>
            </a:r>
            <a:r>
              <a:rPr lang="en-US" altLang="el-GR" sz="2000" dirty="0">
                <a:latin typeface="Tahoma" panose="020B0604030504040204" pitchFamily="34" charset="0"/>
              </a:rPr>
              <a:t> 2.6 mg/dl</a:t>
            </a:r>
            <a:endParaRPr lang="el-GR" altLang="el-GR" sz="2000" dirty="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000" dirty="0">
                <a:latin typeface="Tahoma" panose="020B0604030504040204" pitchFamily="34" charset="0"/>
              </a:rPr>
              <a:t>     -Γεν ούρων</a:t>
            </a:r>
            <a:r>
              <a:rPr lang="en-US" altLang="el-GR" sz="2000" dirty="0">
                <a:latin typeface="Tahoma" panose="020B0604030504040204" pitchFamily="34" charset="0"/>
              </a:rPr>
              <a:t>: </a:t>
            </a:r>
            <a:r>
              <a:rPr lang="el-GR" altLang="el-GR" sz="2000" dirty="0" err="1">
                <a:latin typeface="Tahoma" panose="020B0604030504040204" pitchFamily="34" charset="0"/>
              </a:rPr>
              <a:t>ερυθροκυτταρικοί</a:t>
            </a:r>
            <a:r>
              <a:rPr lang="el-GR" altLang="el-GR" sz="2000" dirty="0">
                <a:latin typeface="Tahoma" panose="020B0604030504040204" pitchFamily="34" charset="0"/>
              </a:rPr>
              <a:t> κύλινδροι, </a:t>
            </a:r>
            <a:r>
              <a:rPr lang="el-GR" altLang="el-GR" sz="2000" dirty="0" err="1">
                <a:latin typeface="Tahoma" panose="020B0604030504040204" pitchFamily="34" charset="0"/>
              </a:rPr>
              <a:t>πρωτεϊνουρία</a:t>
            </a:r>
            <a:r>
              <a:rPr lang="en-US" altLang="el-GR" sz="2000" dirty="0">
                <a:latin typeface="Tahoma" panose="020B0604030504040204" pitchFamily="34" charset="0"/>
              </a:rPr>
              <a:t> </a:t>
            </a:r>
            <a:r>
              <a:rPr lang="el-GR" altLang="el-GR" sz="2000" dirty="0">
                <a:latin typeface="Tahoma" panose="020B0604030504040204" pitchFamily="34" charset="0"/>
              </a:rPr>
              <a:t>(&gt;6</a:t>
            </a:r>
            <a:r>
              <a:rPr lang="en-US" altLang="el-GR" sz="2000" dirty="0">
                <a:latin typeface="Tahoma" panose="020B0604030504040204" pitchFamily="34" charset="0"/>
              </a:rPr>
              <a:t>g/24</a:t>
            </a:r>
            <a:r>
              <a:rPr lang="el-GR" altLang="el-GR" sz="2000" dirty="0" err="1">
                <a:latin typeface="Tahoma" panose="020B0604030504040204" pitchFamily="34" charset="0"/>
              </a:rPr>
              <a:t>ωρο</a:t>
            </a:r>
            <a:r>
              <a:rPr lang="el-GR" altLang="el-GR" sz="2000" dirty="0">
                <a:latin typeface="Tahoma" panose="020B0604030504040204" pitchFamily="34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el-GR" altLang="el-GR" sz="2400" dirty="0">
                <a:latin typeface="Tahoma" panose="020B0604030504040204" pitchFamily="34" charset="0"/>
              </a:rPr>
              <a:t>    -</a:t>
            </a:r>
            <a:r>
              <a:rPr lang="el-GR" altLang="el-GR" sz="2000" dirty="0">
                <a:latin typeface="Tahoma" panose="020B0604030504040204" pitchFamily="34" charset="0"/>
              </a:rPr>
              <a:t>ΑΝΑ </a:t>
            </a:r>
            <a:r>
              <a:rPr lang="en-US" altLang="el-GR" sz="2000" dirty="0">
                <a:latin typeface="Tahoma" panose="020B0604030504040204" pitchFamily="34" charset="0"/>
              </a:rPr>
              <a:t>positive 1:640</a:t>
            </a:r>
            <a:r>
              <a:rPr lang="el-GR" altLang="el-GR" sz="2000" dirty="0">
                <a:latin typeface="Tahoma" panose="020B0604030504040204" pitchFamily="34" charset="0"/>
              </a:rPr>
              <a:t> διάχυτος</a:t>
            </a:r>
            <a:r>
              <a:rPr lang="en-US" altLang="el-GR" sz="2000" dirty="0">
                <a:latin typeface="Tahoma" panose="020B0604030504040204" pitchFamily="34" charset="0"/>
              </a:rPr>
              <a:t>, </a:t>
            </a:r>
            <a:r>
              <a:rPr lang="el-GR" altLang="el-GR" sz="2000" dirty="0">
                <a:latin typeface="Tahoma" panose="020B0604030504040204" pitchFamily="34" charset="0"/>
              </a:rPr>
              <a:t>αντί-</a:t>
            </a:r>
            <a:r>
              <a:rPr lang="en-US" altLang="el-GR" sz="2000" dirty="0">
                <a:latin typeface="Tahoma" panose="020B0604030504040204" pitchFamily="34" charset="0"/>
              </a:rPr>
              <a:t>DNA:</a:t>
            </a:r>
            <a:r>
              <a:rPr lang="el-GR" altLang="el-GR" sz="2000" dirty="0">
                <a:latin typeface="Tahoma" panose="020B0604030504040204" pitchFamily="34" charset="0"/>
              </a:rPr>
              <a:t>600 </a:t>
            </a:r>
            <a:r>
              <a:rPr lang="en-US" altLang="el-GR" sz="2000" dirty="0">
                <a:latin typeface="Tahoma" panose="020B0604030504040204" pitchFamily="34" charset="0"/>
              </a:rPr>
              <a:t>U</a:t>
            </a:r>
            <a:r>
              <a:rPr lang="el-GR" altLang="el-GR" sz="2000" dirty="0">
                <a:latin typeface="Tahoma" panose="020B0604030504040204" pitchFamily="34" charset="0"/>
              </a:rPr>
              <a:t> </a:t>
            </a:r>
            <a:r>
              <a:rPr lang="en-US" altLang="el-GR" sz="2000" dirty="0">
                <a:latin typeface="Tahoma" panose="020B0604030504040204" pitchFamily="34" charset="0"/>
              </a:rPr>
              <a:t>(</a:t>
            </a:r>
            <a:r>
              <a:rPr lang="el-GR" altLang="el-GR" sz="2000" dirty="0" err="1">
                <a:latin typeface="Tahoma" panose="020B0604030504040204" pitchFamily="34" charset="0"/>
              </a:rPr>
              <a:t>φ.τ</a:t>
            </a:r>
            <a:r>
              <a:rPr lang="el-GR" altLang="el-GR" sz="2000" dirty="0">
                <a:latin typeface="Tahoma" panose="020B0604030504040204" pitchFamily="34" charset="0"/>
              </a:rPr>
              <a:t>. 0-100),  </a:t>
            </a:r>
            <a:r>
              <a:rPr lang="en-US" altLang="el-GR" sz="2000" dirty="0">
                <a:latin typeface="Tahoma" panose="020B0604030504040204" pitchFamily="34" charset="0"/>
              </a:rPr>
              <a:t>  C3=45mg/dl,  C4=9mg/dl</a:t>
            </a:r>
            <a:endParaRPr lang="el-GR" altLang="el-GR" sz="2000" dirty="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000" b="1" dirty="0">
                <a:latin typeface="Tahoma" panose="020B0604030504040204" pitchFamily="34" charset="0"/>
              </a:rPr>
              <a:t>Θεραπεία</a:t>
            </a:r>
            <a:r>
              <a:rPr lang="en-US" altLang="el-GR" sz="2000" b="1" dirty="0">
                <a:latin typeface="Tahoma" panose="020B0604030504040204" pitchFamily="34" charset="0"/>
              </a:rPr>
              <a:t>:</a:t>
            </a:r>
            <a:r>
              <a:rPr lang="el-GR" altLang="el-GR" sz="2800" dirty="0">
                <a:latin typeface="Tahoma" panose="020B0604030504040204" pitchFamily="34" charset="0"/>
              </a:rPr>
              <a:t> </a:t>
            </a:r>
            <a:r>
              <a:rPr lang="el-GR" altLang="el-GR" sz="2000" dirty="0" err="1">
                <a:latin typeface="Tahoma" panose="020B0604030504040204" pitchFamily="34" charset="0"/>
              </a:rPr>
              <a:t>Πρεδνιζόνη</a:t>
            </a:r>
            <a:r>
              <a:rPr lang="el-GR" altLang="el-GR" sz="2000" dirty="0">
                <a:latin typeface="Tahoma" panose="020B0604030504040204" pitchFamily="34" charset="0"/>
              </a:rPr>
              <a:t> 1</a:t>
            </a:r>
            <a:r>
              <a:rPr lang="en-US" altLang="el-GR" sz="2000" dirty="0">
                <a:latin typeface="Tahoma" panose="020B0604030504040204" pitchFamily="34" charset="0"/>
              </a:rPr>
              <a:t>mg/kg B</a:t>
            </a:r>
            <a:r>
              <a:rPr lang="el-GR" altLang="el-GR" sz="2000" dirty="0">
                <a:latin typeface="Tahoma" panose="020B0604030504040204" pitchFamily="34" charset="0"/>
              </a:rPr>
              <a:t>Σ</a:t>
            </a:r>
            <a:r>
              <a:rPr lang="en-US" altLang="el-GR" sz="2000" dirty="0">
                <a:latin typeface="Tahoma" panose="020B0604030504040204" pitchFamily="34" charset="0"/>
              </a:rPr>
              <a:t>, IVIG</a:t>
            </a:r>
            <a:endParaRPr lang="el-GR" altLang="el-GR" sz="2000" dirty="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000" b="1" dirty="0" err="1">
                <a:latin typeface="Tahoma" panose="020B0604030504040204" pitchFamily="34" charset="0"/>
              </a:rPr>
              <a:t>Εκβαση</a:t>
            </a:r>
            <a:r>
              <a:rPr lang="en-US" altLang="el-GR" sz="2000" b="1" dirty="0">
                <a:latin typeface="Tahoma" panose="020B0604030504040204" pitchFamily="34" charset="0"/>
              </a:rPr>
              <a:t>:</a:t>
            </a:r>
            <a:r>
              <a:rPr lang="el-GR" altLang="el-GR" sz="2800" dirty="0">
                <a:latin typeface="Tahoma" panose="020B0604030504040204" pitchFamily="34" charset="0"/>
              </a:rPr>
              <a:t> </a:t>
            </a:r>
            <a:r>
              <a:rPr lang="el-GR" altLang="el-GR" sz="2000" dirty="0">
                <a:latin typeface="Tahoma" panose="020B0604030504040204" pitchFamily="34" charset="0"/>
              </a:rPr>
              <a:t>Θάνατος, εγκεφαλική αιμορραγία</a:t>
            </a:r>
            <a:endParaRPr lang="en-US" altLang="el-GR" sz="2000" dirty="0">
              <a:latin typeface="Tahoma" panose="020B0604030504040204" pitchFamily="34" charset="0"/>
            </a:endParaRPr>
          </a:p>
        </p:txBody>
      </p:sp>
      <p:pic>
        <p:nvPicPr>
          <p:cNvPr id="6" name="Ήχος 5">
            <a:hlinkClick r:id="" action="ppaction://media"/>
            <a:extLst>
              <a:ext uri="{FF2B5EF4-FFF2-40B4-BE49-F238E27FC236}">
                <a16:creationId xmlns:a16="http://schemas.microsoft.com/office/drawing/2014/main" xmlns="" id="{0E4D81F3-A0D9-414E-8601-82737DBA5A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51"/>
    </mc:Choice>
    <mc:Fallback xmlns="">
      <p:transition spd="slow" advTm="7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2247B0B0-79CF-4386-AC45-FCA8EFB913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</a:t>
            </a:r>
            <a:endParaRPr lang="en-US" altLang="el-GR" sz="3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F40FF53B-297C-483E-BBBA-997F24E9930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0400" y="2057400"/>
            <a:ext cx="44196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Ήπια νόσος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-Αρθραλγίες/Μυαλγίες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-Ορογονίτιδα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-Δερματική προσβολή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-Έλκη βλεννογόνων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-Ηπατίτιδα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-λεμφαδενοπάθεια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-σπληνομεγαλία</a:t>
            </a:r>
          </a:p>
          <a:p>
            <a:pPr eaLnBrk="1" hangingPunct="1">
              <a:buFontTx/>
              <a:buNone/>
            </a:pPr>
            <a:endParaRPr lang="el-GR" altLang="el-GR" sz="2000" b="1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l-GR" altLang="el-GR" sz="2400" b="1">
              <a:latin typeface="Tahoma" panose="020B0604030504040204" pitchFamily="34" charset="0"/>
            </a:endParaRP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xmlns="" id="{B1E7ABCA-D94C-4BE7-B94A-322DE825EFF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2057400"/>
            <a:ext cx="29718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Σοβαρή νόσος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-Σπειραματονεφρίτιδα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-Νόσος ΚΝΣ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-Θρομβοπενική πορφύρα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-Πνευμονική αιμορραγία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-Μεσεντέριος αγγειίτιδα</a:t>
            </a:r>
            <a:endParaRPr lang="en-US" altLang="el-GR" sz="2000">
              <a:latin typeface="Tahoma" panose="020B0604030504040204" pitchFamily="34" charset="0"/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xmlns="" id="{0933339F-8FC4-43EB-89D5-899844647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400"/>
            <a:ext cx="289560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Υποκλινική νόσος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-Λευκοπενία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-ΑΝΑ+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-αντί-</a:t>
            </a:r>
            <a:r>
              <a:rPr lang="en-US" altLang="el-GR" sz="2000">
                <a:latin typeface="Tahoma" panose="020B0604030504040204" pitchFamily="34" charset="0"/>
              </a:rPr>
              <a:t>Ro+</a:t>
            </a:r>
            <a:endParaRPr lang="el-GR" altLang="el-GR" sz="2000">
              <a:latin typeface="Tahoma" panose="020B0604030504040204" pitchFamily="34" charset="0"/>
            </a:endParaRPr>
          </a:p>
        </p:txBody>
      </p:sp>
      <p:pic>
        <p:nvPicPr>
          <p:cNvPr id="4" name="Ήχος 3">
            <a:hlinkClick r:id="" action="ppaction://media"/>
            <a:extLst>
              <a:ext uri="{FF2B5EF4-FFF2-40B4-BE49-F238E27FC236}">
                <a16:creationId xmlns:a16="http://schemas.microsoft.com/office/drawing/2014/main" xmlns="" id="{910EB298-9682-4836-BC71-3A76DEEA8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12"/>
    </mc:Choice>
    <mc:Fallback xmlns="">
      <p:transition spd="slow" advTm="4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xmlns="" id="{AC8D9E43-8ECD-4DD6-B982-71B8CFC50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09600"/>
            <a:ext cx="8077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 -Πολλαπλά προσωπεία</a:t>
            </a:r>
            <a:endParaRPr lang="en-US" altLang="el-GR" sz="3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xmlns="" id="{143A7B1A-B0EA-410B-A5CA-4081C2664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286000"/>
            <a:ext cx="8305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Πολυσυστηματική</a:t>
            </a:r>
            <a:r>
              <a:rPr lang="el-GR" altLang="el-GR" sz="2400" dirty="0">
                <a:latin typeface="Tahoma" panose="020B0604030504040204" pitchFamily="34" charset="0"/>
              </a:rPr>
              <a:t> νόσος-</a:t>
            </a:r>
            <a:r>
              <a:rPr lang="el-GR" altLang="el-GR" sz="2400" dirty="0" err="1">
                <a:latin typeface="Tahoma" panose="020B0604030504040204" pitchFamily="34" charset="0"/>
              </a:rPr>
              <a:t>οργανοειδική</a:t>
            </a: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Μέτρια.....Σοβαρή </a:t>
            </a: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b="1" dirty="0">
                <a:latin typeface="Tahoma" panose="020B0604030504040204" pitchFamily="34" charset="0"/>
              </a:rPr>
              <a:t>Πολύμορφη κλινική εικόνα ενός προσβεβλημένου οργάνου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b="1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Ειδικές ομάδες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1FFC1B68-4C8D-4FCC-9F8B-C4380F1F1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4"/>
    </mc:Choice>
    <mc:Fallback xmlns="">
      <p:transition spd="slow" advTm="1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F4926755-9F04-45E7-BB0D-A3BD342BD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Συστηματικός Ερυθηματώδης Λύκος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7845FC5C-268D-4390-84E1-217ADF859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Πολύμορφη κλινική εικόνα προσβεβλημένου οργάνου/συστήματος</a:t>
            </a:r>
          </a:p>
          <a:p>
            <a:pPr eaLnBrk="1" hangingPunct="1"/>
            <a:r>
              <a:rPr lang="el-GR" altLang="el-GR" sz="2800" b="1">
                <a:latin typeface="Tahoma" panose="020B0604030504040204" pitchFamily="34" charset="0"/>
              </a:rPr>
              <a:t>Δέρμα</a:t>
            </a:r>
            <a:r>
              <a:rPr lang="en-US" altLang="el-GR" sz="2800" b="1">
                <a:latin typeface="Tahoma" panose="020B0604030504040204" pitchFamily="34" charset="0"/>
              </a:rPr>
              <a:t> -</a:t>
            </a:r>
            <a:r>
              <a:rPr lang="el-GR" altLang="el-GR" sz="2800" b="1">
                <a:latin typeface="Tahoma" panose="020B0604030504040204" pitchFamily="34" charset="0"/>
              </a:rPr>
              <a:t> Βλεννογόνοι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Μυοσκελετικό </a:t>
            </a:r>
            <a:endParaRPr lang="el-GR" altLang="el-GR" sz="2800" b="1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Καρδιά/Πνεύμονες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Νεφρά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ΚΝΣ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Γαστρεντερικό </a:t>
            </a: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n-US" altLang="el-GR" sz="2800">
              <a:latin typeface="Tahoma" panose="020B0604030504040204" pitchFamily="34" charset="0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C616805C-9502-4E16-A2C6-0CA3642EA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"/>
    </mc:Choice>
    <mc:Fallback xmlns="">
      <p:transition spd="slow" advTm="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AAFEA6EC-AAB0-4CCC-A32C-C94A5EC42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Συστηματικός Ερυθηματώδης Λύκος-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    Δερματικές εκδηλώσεις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xmlns="" id="{B79474BF-52D9-4C7C-91F0-4B56E226F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Ειδικές για λύκο</a:t>
            </a:r>
            <a:endParaRPr lang="en-US" altLang="el-GR" sz="2800" b="1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400" b="1">
                <a:solidFill>
                  <a:srgbClr val="CC0000"/>
                </a:solidFill>
                <a:latin typeface="Tahoma" panose="020B0604030504040204" pitchFamily="34" charset="0"/>
              </a:rPr>
              <a:t>   </a:t>
            </a:r>
            <a:r>
              <a:rPr lang="en-US" altLang="el-GR" sz="2400" b="1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Οξείες</a:t>
            </a:r>
            <a:r>
              <a:rPr lang="el-GR" altLang="el-GR" sz="2000">
                <a:latin typeface="Tahoma" panose="020B0604030504040204" pitchFamily="34" charset="0"/>
              </a:rPr>
              <a:t> (εξάνθημα πεταλούδας, γενικευμένο ερύθημα,   		          φυσαλιδώδης ερυθηματώδης λύκος)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   </a:t>
            </a:r>
            <a:r>
              <a:rPr lang="en-US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Υποξύς δερματικός λύκος</a:t>
            </a:r>
            <a:r>
              <a:rPr lang="el-GR" altLang="el-GR" sz="2000">
                <a:latin typeface="Tahoma" panose="020B0604030504040204" pitchFamily="34" charset="0"/>
              </a:rPr>
              <a:t>  (δακτυλιοειδές, ψωριασιόμορφο)</a:t>
            </a:r>
          </a:p>
          <a:p>
            <a:pPr eaLnBrk="1" hangingPunct="1">
              <a:buFontTx/>
              <a:buNone/>
            </a:pPr>
            <a:endParaRPr lang="el-GR" altLang="el-GR" sz="20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</a:t>
            </a:r>
            <a:r>
              <a:rPr lang="en-US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Χρόνιος λύκος</a:t>
            </a:r>
            <a:r>
              <a:rPr lang="el-GR" altLang="el-GR" sz="2000">
                <a:latin typeface="Tahoma" panose="020B0604030504040204" pitchFamily="34" charset="0"/>
              </a:rPr>
              <a:t> (εντοπισμένος, γενικευμένος</a:t>
            </a:r>
            <a:r>
              <a:rPr lang="en-US" altLang="el-GR" sz="2000">
                <a:latin typeface="Tahoma" panose="020B0604030504040204" pitchFamily="34" charset="0"/>
              </a:rPr>
              <a:t>)</a:t>
            </a:r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Μη ειδικές για λύκο</a:t>
            </a:r>
            <a:r>
              <a:rPr lang="en-US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:</a:t>
            </a:r>
            <a:r>
              <a:rPr lang="en-US" altLang="el-GR" sz="2800">
                <a:latin typeface="Tahoma" panose="020B0604030504040204" pitchFamily="34" charset="0"/>
              </a:rPr>
              <a:t> </a:t>
            </a:r>
            <a:endParaRPr lang="el-GR" altLang="el-GR" sz="28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  -</a:t>
            </a:r>
            <a:r>
              <a:rPr lang="el-GR" altLang="el-GR" sz="2000">
                <a:latin typeface="Tahoma" panose="020B0604030504040204" pitchFamily="34" charset="0"/>
              </a:rPr>
              <a:t>αλωπεκία (διάχυτη ή γυροειδής)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-κνιδωτικές βλάβες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-αγγειίτιδα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-δικτυωτή πελίδνωση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-στοματικά έλκη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-συνοδές δερματικές βλάβες (ψωρίαση, ομαλός λειχήνας, πορφυρία)</a:t>
            </a:r>
          </a:p>
          <a:p>
            <a:pPr eaLnBrk="1" hangingPunct="1"/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endParaRPr lang="en-US" altLang="el-GR" sz="20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el-GR" sz="2000">
              <a:latin typeface="Tahoma" panose="020B0604030504040204" pitchFamily="34" charset="0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02534826-0D4D-4B5A-949F-917DB3F5F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30"/>
    </mc:Choice>
    <mc:Fallback xmlns="">
      <p:transition spd="slow" advTm="5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xmlns="" id="{866B8623-1243-4F0E-903A-A8EA814FB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16083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xmlns="" id="{6C84158C-5E7A-4625-A754-51A5F6C84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606675"/>
            <a:ext cx="3751263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Εξάνθημα πεταλούδας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l-GR" sz="90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l-GR" altLang="el-GR" sz="2400">
                <a:latin typeface="Tahoma" panose="020B0604030504040204" pitchFamily="34" charset="0"/>
              </a:rPr>
              <a:t>Ειδικό εύρημα</a:t>
            </a:r>
            <a:r>
              <a:rPr lang="en-US" altLang="el-GR" sz="2400">
                <a:latin typeface="Tahoma" panose="020B0604030504040204" pitchFamily="34" charset="0"/>
              </a:rPr>
              <a:t> </a:t>
            </a:r>
            <a:endParaRPr lang="el-GR" altLang="el-GR" sz="24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l-GR" altLang="el-GR" sz="2400">
                <a:latin typeface="Tahoma" panose="020B0604030504040204" pitchFamily="34" charset="0"/>
              </a:rPr>
              <a:t>Σπάνιο</a:t>
            </a:r>
            <a:r>
              <a:rPr lang="en-US" altLang="el-GR" sz="2400">
                <a:latin typeface="Tahoma" panose="020B0604030504040204" pitchFamily="34" charset="0"/>
              </a:rPr>
              <a:t> (&lt;10%)</a:t>
            </a:r>
          </a:p>
        </p:txBody>
      </p:sp>
      <p:pic>
        <p:nvPicPr>
          <p:cNvPr id="22532" name="Picture 4" descr="butterfly">
            <a:extLst>
              <a:ext uri="{FF2B5EF4-FFF2-40B4-BE49-F238E27FC236}">
                <a16:creationId xmlns:a16="http://schemas.microsoft.com/office/drawing/2014/main" xmlns="" id="{FBED4D97-15DF-4400-875A-3004F3ABD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F1967E90-3789-4D02-AFB3-533951621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9"/>
    </mc:Choice>
    <mc:Fallback xmlns="">
      <p:transition spd="slow" advTm="11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26">
            <a:extLst>
              <a:ext uri="{FF2B5EF4-FFF2-40B4-BE49-F238E27FC236}">
                <a16:creationId xmlns:a16="http://schemas.microsoft.com/office/drawing/2014/main" xmlns="" id="{3FD952C7-F320-47B0-8D0C-B62CEF524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b="1">
              <a:solidFill>
                <a:schemeClr val="hlink"/>
              </a:solidFill>
            </a:endParaRPr>
          </a:p>
        </p:txBody>
      </p:sp>
      <p:sp>
        <p:nvSpPr>
          <p:cNvPr id="1044" name="Rectangle 1027">
            <a:extLst>
              <a:ext uri="{FF2B5EF4-FFF2-40B4-BE49-F238E27FC236}">
                <a16:creationId xmlns:a16="http://schemas.microsoft.com/office/drawing/2014/main" xmlns="" id="{50FB1D67-FE9A-4107-B4C0-A9CDF431E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0"/>
            <a:ext cx="40465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Πρότυπο </a:t>
            </a:r>
            <a:r>
              <a:rPr lang="el-GR" altLang="el-GR" sz="2400" dirty="0" err="1">
                <a:latin typeface="Tahoma" panose="020B0604030504040204" pitchFamily="34" charset="0"/>
              </a:rPr>
              <a:t>αυτοανόσων</a:t>
            </a:r>
            <a:r>
              <a:rPr lang="el-GR" altLang="el-GR" sz="2400" dirty="0">
                <a:latin typeface="Tahoma" panose="020B0604030504040204" pitchFamily="34" charset="0"/>
              </a:rPr>
              <a:t> συστηματικών νοσημάτων</a:t>
            </a:r>
          </a:p>
          <a:p>
            <a:pPr eaLnBrk="1" hangingPunct="1">
              <a:lnSpc>
                <a:spcPct val="8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Παθογένεια</a:t>
            </a:r>
            <a:r>
              <a:rPr lang="en-US" altLang="el-GR" sz="2400" dirty="0">
                <a:latin typeface="Tahoma" panose="020B0604030504040204" pitchFamily="34" charset="0"/>
              </a:rPr>
              <a:t>: </a:t>
            </a:r>
            <a:r>
              <a:rPr lang="el-GR" altLang="el-GR" sz="2400" dirty="0">
                <a:latin typeface="Tahoma" panose="020B0604030504040204" pitchFamily="34" charset="0"/>
              </a:rPr>
              <a:t>έμφυτη και επίκτητη ανοσία (</a:t>
            </a:r>
            <a:r>
              <a:rPr lang="el-GR" altLang="el-GR" sz="2400" dirty="0" err="1">
                <a:latin typeface="Tahoma" panose="020B0604030504040204" pitchFamily="34" charset="0"/>
              </a:rPr>
              <a:t>χυμική</a:t>
            </a:r>
            <a:r>
              <a:rPr lang="el-GR" altLang="el-GR" sz="2400" dirty="0">
                <a:latin typeface="Tahoma" panose="020B0604030504040204" pitchFamily="34" charset="0"/>
              </a:rPr>
              <a:t> και κυτταρική ανοσία)</a:t>
            </a:r>
          </a:p>
          <a:p>
            <a:pPr eaLnBrk="1" hangingPunct="1">
              <a:lnSpc>
                <a:spcPct val="8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Συχνότητα</a:t>
            </a:r>
            <a:r>
              <a:rPr lang="en-US" altLang="el-GR" sz="2400" dirty="0">
                <a:latin typeface="Tahoma" panose="020B0604030504040204" pitchFamily="34" charset="0"/>
              </a:rPr>
              <a:t>: 0.3/1000</a:t>
            </a:r>
          </a:p>
          <a:p>
            <a:pPr eaLnBrk="1" hangingPunct="1">
              <a:lnSpc>
                <a:spcPct val="8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l-GR" sz="2400" b="1" dirty="0">
                <a:latin typeface="Tahoma" panose="020B0604030504040204" pitchFamily="34" charset="0"/>
              </a:rPr>
              <a:t>♀/♂</a:t>
            </a:r>
            <a:r>
              <a:rPr lang="en-US" altLang="el-GR" sz="2400" dirty="0">
                <a:latin typeface="Tahoma" panose="020B0604030504040204" pitchFamily="34" charset="0"/>
              </a:rPr>
              <a:t> : 10/1</a:t>
            </a: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Παγκόσμια κατανομή</a:t>
            </a: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l-GR" sz="1900" b="1" dirty="0"/>
          </a:p>
          <a:p>
            <a:pPr eaLnBrk="1" hangingPunct="1">
              <a:lnSpc>
                <a:spcPct val="80000"/>
              </a:lnSpc>
            </a:pPr>
            <a:endParaRPr lang="en-US" altLang="el-GR" sz="1900" b="1" dirty="0"/>
          </a:p>
          <a:p>
            <a:pPr eaLnBrk="1" hangingPunct="1">
              <a:lnSpc>
                <a:spcPct val="80000"/>
              </a:lnSpc>
            </a:pPr>
            <a:endParaRPr lang="el-GR" altLang="el-GR" sz="1900" b="1" dirty="0"/>
          </a:p>
          <a:p>
            <a:pPr eaLnBrk="1" hangingPunct="1">
              <a:lnSpc>
                <a:spcPct val="80000"/>
              </a:lnSpc>
            </a:pPr>
            <a:endParaRPr lang="el-GR" altLang="el-GR" sz="1900" b="1" dirty="0"/>
          </a:p>
          <a:p>
            <a:pPr eaLnBrk="1" hangingPunct="1">
              <a:lnSpc>
                <a:spcPct val="80000"/>
              </a:lnSpc>
            </a:pPr>
            <a:endParaRPr lang="el-GR" altLang="el-GR" sz="1900" b="1" dirty="0"/>
          </a:p>
          <a:p>
            <a:pPr eaLnBrk="1" hangingPunct="1">
              <a:lnSpc>
                <a:spcPct val="80000"/>
              </a:lnSpc>
            </a:pPr>
            <a:endParaRPr lang="el-GR" altLang="el-GR" sz="2500" b="1" dirty="0"/>
          </a:p>
          <a:p>
            <a:pPr eaLnBrk="1" hangingPunct="1">
              <a:lnSpc>
                <a:spcPct val="80000"/>
              </a:lnSpc>
            </a:pPr>
            <a:endParaRPr lang="el-GR" altLang="el-GR" sz="2500" dirty="0"/>
          </a:p>
          <a:p>
            <a:pPr eaLnBrk="1" hangingPunct="1">
              <a:lnSpc>
                <a:spcPct val="80000"/>
              </a:lnSpc>
            </a:pPr>
            <a:endParaRPr lang="el-GR" altLang="el-GR" sz="2500" dirty="0"/>
          </a:p>
          <a:p>
            <a:pPr eaLnBrk="1" hangingPunct="1">
              <a:lnSpc>
                <a:spcPct val="80000"/>
              </a:lnSpc>
            </a:pPr>
            <a:endParaRPr lang="el-GR" altLang="el-GR" sz="2500" dirty="0"/>
          </a:p>
          <a:p>
            <a:pPr eaLnBrk="1" hangingPunct="1">
              <a:lnSpc>
                <a:spcPct val="80000"/>
              </a:lnSpc>
            </a:pPr>
            <a:endParaRPr lang="el-GR" altLang="el-GR" sz="2500" dirty="0"/>
          </a:p>
        </p:txBody>
      </p:sp>
      <p:grpSp>
        <p:nvGrpSpPr>
          <p:cNvPr id="2" name="Diagram 6">
            <a:extLst>
              <a:ext uri="{FF2B5EF4-FFF2-40B4-BE49-F238E27FC236}">
                <a16:creationId xmlns:a16="http://schemas.microsoft.com/office/drawing/2014/main" xmlns="" id="{F40C6BCA-A6A8-4854-8240-214139EE5E7A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2332038"/>
            <a:ext cx="4038600" cy="4525962"/>
            <a:chOff x="2151" y="919"/>
            <a:chExt cx="2137" cy="2431"/>
          </a:xfrm>
        </p:grpSpPr>
        <p:sp>
          <p:nvSpPr>
            <p:cNvPr id="4" name="_s1028">
              <a:extLst>
                <a:ext uri="{FF2B5EF4-FFF2-40B4-BE49-F238E27FC236}">
                  <a16:creationId xmlns:a16="http://schemas.microsoft.com/office/drawing/2014/main" xmlns="" id="{74B6A22D-EAB7-40D2-9CB4-5DE708109A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03" y="1800"/>
              <a:ext cx="208" cy="1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_s1029">
              <a:extLst>
                <a:ext uri="{FF2B5EF4-FFF2-40B4-BE49-F238E27FC236}">
                  <a16:creationId xmlns:a16="http://schemas.microsoft.com/office/drawing/2014/main" xmlns="" id="{359037DE-1D34-4732-B66A-0C042D7FD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7" y="1368"/>
              <a:ext cx="534" cy="5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ΣΤΟΜΑ</a:t>
              </a:r>
            </a:p>
          </p:txBody>
        </p:sp>
        <p:sp>
          <p:nvSpPr>
            <p:cNvPr id="6" name="_s1030">
              <a:extLst>
                <a:ext uri="{FF2B5EF4-FFF2-40B4-BE49-F238E27FC236}">
                  <a16:creationId xmlns:a16="http://schemas.microsoft.com/office/drawing/2014/main" xmlns="" id="{5FE51548-588F-417B-AD74-60F4BBEAA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99" y="2193"/>
              <a:ext cx="261" cy="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_s1031">
              <a:extLst>
                <a:ext uri="{FF2B5EF4-FFF2-40B4-BE49-F238E27FC236}">
                  <a16:creationId xmlns:a16="http://schemas.microsoft.com/office/drawing/2014/main" xmlns="" id="{3EDEDC45-14E3-4A1C-8EDE-8A37AA88D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2045"/>
              <a:ext cx="534" cy="5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55044" tIns="27522" rIns="55044" bIns="27522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cs typeface="Times New Roman" panose="02020603050405020304" pitchFamily="18" charset="0"/>
                </a:rPr>
                <a:t>ΚΝΣ</a:t>
              </a:r>
            </a:p>
          </p:txBody>
        </p:sp>
        <p:sp>
          <p:nvSpPr>
            <p:cNvPr id="8" name="_s1032">
              <a:extLst>
                <a:ext uri="{FF2B5EF4-FFF2-40B4-BE49-F238E27FC236}">
                  <a16:creationId xmlns:a16="http://schemas.microsoft.com/office/drawing/2014/main" xmlns="" id="{8224EC7C-9A90-43A9-99EA-3F4200D666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87" y="2373"/>
              <a:ext cx="117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_s1033">
              <a:extLst>
                <a:ext uri="{FF2B5EF4-FFF2-40B4-BE49-F238E27FC236}">
                  <a16:creationId xmlns:a16="http://schemas.microsoft.com/office/drawing/2014/main" xmlns="" id="{36E51488-C084-4C34-AD00-1FDB54406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6" y="2587"/>
              <a:ext cx="534" cy="5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71007" tIns="35503" rIns="71007" bIns="355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n-US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cs typeface="Times New Roman" panose="02020603050405020304" pitchFamily="18" charset="0"/>
                </a:rPr>
                <a:t>ΑΙΜΑ</a:t>
              </a:r>
            </a:p>
          </p:txBody>
        </p:sp>
        <p:sp>
          <p:nvSpPr>
            <p:cNvPr id="10" name="_s1034">
              <a:extLst>
                <a:ext uri="{FF2B5EF4-FFF2-40B4-BE49-F238E27FC236}">
                  <a16:creationId xmlns:a16="http://schemas.microsoft.com/office/drawing/2014/main" xmlns="" id="{A3F833FD-D039-4A9C-B6B5-66DBE1046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5" y="2373"/>
              <a:ext cx="115" cy="2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_s1035">
              <a:extLst>
                <a:ext uri="{FF2B5EF4-FFF2-40B4-BE49-F238E27FC236}">
                  <a16:creationId xmlns:a16="http://schemas.microsoft.com/office/drawing/2014/main" xmlns="" id="{77F50DB0-DD63-49AC-8957-47D5C0016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" y="2587"/>
              <a:ext cx="534" cy="5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71007" tIns="35503" rIns="0" bIns="355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cs typeface="Times New Roman" panose="02020603050405020304" pitchFamily="18" charset="0"/>
                </a:rPr>
                <a:t>ΝΕΦΡΙΚΗ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cs typeface="Times New Roman" panose="02020603050405020304" pitchFamily="18" charset="0"/>
                </a:rPr>
                <a:t>ΠΡΟΣΒΟΛΗ</a:t>
              </a:r>
            </a:p>
          </p:txBody>
        </p:sp>
        <p:sp>
          <p:nvSpPr>
            <p:cNvPr id="12" name="_s1036">
              <a:extLst>
                <a:ext uri="{FF2B5EF4-FFF2-40B4-BE49-F238E27FC236}">
                  <a16:creationId xmlns:a16="http://schemas.microsoft.com/office/drawing/2014/main" xmlns="" id="{1E1D1580-AEF0-414D-AD87-B3578B6FC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9" y="2192"/>
              <a:ext cx="260" cy="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_s1037">
              <a:extLst>
                <a:ext uri="{FF2B5EF4-FFF2-40B4-BE49-F238E27FC236}">
                  <a16:creationId xmlns:a16="http://schemas.microsoft.com/office/drawing/2014/main" xmlns="" id="{650B9777-727E-4F90-A2E2-2E19C8FEA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" y="2044"/>
              <a:ext cx="534" cy="5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71007" tIns="35503" rIns="71007" bIns="355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n-US" sz="13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cs typeface="Times New Roman" panose="02020603050405020304" pitchFamily="18" charset="0"/>
                </a:rPr>
                <a:t>ΑΦΣ</a:t>
              </a:r>
            </a:p>
          </p:txBody>
        </p:sp>
        <p:sp>
          <p:nvSpPr>
            <p:cNvPr id="14" name="_s1038">
              <a:extLst>
                <a:ext uri="{FF2B5EF4-FFF2-40B4-BE49-F238E27FC236}">
                  <a16:creationId xmlns:a16="http://schemas.microsoft.com/office/drawing/2014/main" xmlns="" id="{2ED6A4EE-093A-423C-8258-620AA3DDEE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27" y="1801"/>
              <a:ext cx="209" cy="1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_s1039">
              <a:extLst>
                <a:ext uri="{FF2B5EF4-FFF2-40B4-BE49-F238E27FC236}">
                  <a16:creationId xmlns:a16="http://schemas.microsoft.com/office/drawing/2014/main" xmlns="" id="{8898FC3E-BC02-4BF8-8290-10B708CB5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" y="1367"/>
              <a:ext cx="534" cy="5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71007" tIns="35503" rIns="71007" bIns="355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cs typeface="Times New Roman" panose="02020603050405020304" pitchFamily="18" charset="0"/>
                </a:rPr>
                <a:t>ΔΕΡΜΑ</a:t>
              </a:r>
            </a:p>
          </p:txBody>
        </p:sp>
        <p:sp>
          <p:nvSpPr>
            <p:cNvPr id="16" name="_s1040">
              <a:extLst>
                <a:ext uri="{FF2B5EF4-FFF2-40B4-BE49-F238E27FC236}">
                  <a16:creationId xmlns:a16="http://schemas.microsoft.com/office/drawing/2014/main" xmlns="" id="{F809FCA2-240E-420B-8A0C-E53B3D43C4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9" y="1600"/>
              <a:ext cx="0" cy="2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_s1041">
              <a:extLst>
                <a:ext uri="{FF2B5EF4-FFF2-40B4-BE49-F238E27FC236}">
                  <a16:creationId xmlns:a16="http://schemas.microsoft.com/office/drawing/2014/main" xmlns="" id="{A67D1225-7252-4D82-AED9-00AFF3D67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2" y="1066"/>
              <a:ext cx="534" cy="5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71007" tIns="35503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anose="020B0604030504040204" pitchFamily="34" charset="0"/>
                  <a:cs typeface="Times New Roman" panose="02020603050405020304" pitchFamily="18" charset="0"/>
                </a:rPr>
                <a:t>ΑΡΘΡΩΣΕΙΣ</a:t>
              </a:r>
            </a:p>
          </p:txBody>
        </p:sp>
        <p:sp>
          <p:nvSpPr>
            <p:cNvPr id="18" name="_s1042">
              <a:extLst>
                <a:ext uri="{FF2B5EF4-FFF2-40B4-BE49-F238E27FC236}">
                  <a16:creationId xmlns:a16="http://schemas.microsoft.com/office/drawing/2014/main" xmlns="" id="{12DFFD12-3D2B-49AD-B984-280A1B837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2" y="1867"/>
              <a:ext cx="534" cy="53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71007" tIns="35503" rIns="71007" bIns="35503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en-US" sz="1300" b="1" i="0" u="none" strike="noStrike" cap="none" normalizeH="0" baseline="0">
                  <a:ln>
                    <a:noFill/>
                  </a:ln>
                  <a:solidFill>
                    <a:srgbClr val="FF3399"/>
                  </a:solidFill>
                  <a:effectLst/>
                  <a:latin typeface="Tahoma" panose="020B0604030504040204" pitchFamily="34" charset="0"/>
                  <a:cs typeface="Times New Roman" panose="02020603050405020304" pitchFamily="18" charset="0"/>
                </a:rPr>
                <a:t>ΣΕΛ</a:t>
              </a:r>
            </a:p>
          </p:txBody>
        </p:sp>
      </p:grpSp>
      <p:sp>
        <p:nvSpPr>
          <p:cNvPr id="1045" name="Rectangle 1045">
            <a:extLst>
              <a:ext uri="{FF2B5EF4-FFF2-40B4-BE49-F238E27FC236}">
                <a16:creationId xmlns:a16="http://schemas.microsoft.com/office/drawing/2014/main" xmlns="" id="{97B814A1-B63F-4903-9DF8-DA8DE2E68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>
                <a:solidFill>
                  <a:schemeClr val="tx2"/>
                </a:solidFill>
              </a:rPr>
              <a:t/>
            </a:r>
            <a:br>
              <a:rPr lang="el-GR" altLang="el-GR" sz="4400">
                <a:solidFill>
                  <a:schemeClr val="tx2"/>
                </a:solidFill>
              </a:rPr>
            </a:br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 (ΣΕΛ)</a:t>
            </a: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D011E06E-2875-44A0-869E-7E9D9AA19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xmlns="" id="{41A8AB20-6ECA-4B30-A66D-A95713F48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2133600"/>
            <a:ext cx="5432425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xmlns="" id="{EB2FC754-42EE-49FC-8DE6-F012D09A9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49275"/>
            <a:ext cx="480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Υποξύς δερματικός λύκος</a:t>
            </a:r>
            <a:endParaRPr lang="en-US" altLang="el-GR" sz="28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xmlns="" id="{A2E99497-2068-41B4-8B63-CD38E552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93925"/>
            <a:ext cx="52070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latin typeface="STKaiti" panose="020B0503020204020204" pitchFamily="2" charset="-122"/>
                <a:ea typeface="STKaiti" panose="020B0503020204020204" pitchFamily="2" charset="-122"/>
              </a:rPr>
              <a:t>7-27% των ασθενών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latin typeface="STKaiti" panose="020B0503020204020204" pitchFamily="2" charset="-122"/>
                <a:ea typeface="STKaiti" panose="020B0503020204020204" pitchFamily="2" charset="-122"/>
              </a:rPr>
              <a:t>Καυκάσιες γυναίκες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latin typeface="STKaiti" panose="020B0503020204020204" pitchFamily="2" charset="-122"/>
                <a:ea typeface="STKaiti" panose="020B0503020204020204" pitchFamily="2" charset="-122"/>
              </a:rPr>
              <a:t>Μη </a:t>
            </a:r>
            <a:r>
              <a:rPr lang="el-GR" altLang="el-GR" sz="2000" dirty="0" err="1">
                <a:latin typeface="STKaiti" panose="020B0503020204020204" pitchFamily="2" charset="-122"/>
                <a:ea typeface="STKaiti" panose="020B0503020204020204" pitchFamily="2" charset="-122"/>
              </a:rPr>
              <a:t>ουλωτικές</a:t>
            </a:r>
            <a:r>
              <a:rPr lang="el-GR" altLang="el-GR" sz="2000" dirty="0">
                <a:latin typeface="STKaiti" panose="020B0503020204020204" pitchFamily="2" charset="-122"/>
                <a:ea typeface="STKaiti" panose="020B0503020204020204" pitchFamily="2" charset="-122"/>
              </a:rPr>
              <a:t> βλάβες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latin typeface="STKaiti" panose="020B0503020204020204" pitchFamily="2" charset="-122"/>
                <a:ea typeface="STKaiti" panose="020B0503020204020204" pitchFamily="2" charset="-122"/>
              </a:rPr>
              <a:t>Αντί-</a:t>
            </a:r>
            <a:r>
              <a:rPr lang="en-US" altLang="el-GR" sz="2000" dirty="0">
                <a:latin typeface="STKaiti" panose="020B0503020204020204" pitchFamily="2" charset="-122"/>
                <a:ea typeface="STKaiti" panose="020B0503020204020204" pitchFamily="2" charset="-122"/>
              </a:rPr>
              <a:t>Ro/SSA </a:t>
            </a:r>
            <a:endParaRPr lang="el-GR" altLang="el-GR" sz="2000" dirty="0">
              <a:latin typeface="STKaiti" panose="020B0503020204020204" pitchFamily="2" charset="-122"/>
              <a:ea typeface="STKaiti" panose="020B0503020204020204" pitchFamily="2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el-GR" altLang="el-GR" sz="2000" dirty="0">
                <a:latin typeface="STKaiti" panose="020B0503020204020204" pitchFamily="2" charset="-122"/>
                <a:ea typeface="STKaiti" panose="020B0503020204020204" pitchFamily="2" charset="-122"/>
              </a:rPr>
              <a:t>Εξάνθημα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l-GR" altLang="el-GR" sz="1800" dirty="0">
                <a:latin typeface="STKaiti" panose="020B0503020204020204" pitchFamily="2" charset="-122"/>
                <a:ea typeface="STKaiti" panose="020B0503020204020204" pitchFamily="2" charset="-122"/>
              </a:rPr>
              <a:t>Δακτυλιοειδές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l-GR" altLang="el-GR" sz="1800" dirty="0" err="1">
                <a:latin typeface="STKaiti" panose="020B0503020204020204" pitchFamily="2" charset="-122"/>
                <a:ea typeface="STKaiti" panose="020B0503020204020204" pitchFamily="2" charset="-122"/>
              </a:rPr>
              <a:t>Ψωρασιόμορφο</a:t>
            </a:r>
            <a:endParaRPr lang="en-US" altLang="el-GR" sz="2000" dirty="0">
              <a:latin typeface="STKaiti" panose="020B0503020204020204" pitchFamily="2" charset="-122"/>
              <a:ea typeface="STKaiti" panose="020B0503020204020204" pitchFamily="2" charset="-122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F4C7AB30-ADDD-4318-A756-E368D6670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91"/>
    </mc:Choice>
    <mc:Fallback xmlns="">
      <p:transition spd="slow" advTm="27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>
            <a:extLst>
              <a:ext uri="{FF2B5EF4-FFF2-40B4-BE49-F238E27FC236}">
                <a16:creationId xmlns:a16="http://schemas.microsoft.com/office/drawing/2014/main" xmlns="" id="{6CF00934-A536-4F06-A2ED-EC0838C25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6858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Υποξύς δερματικός λύκος-Κλινικές εκδηλώσεις</a:t>
            </a:r>
            <a:endParaRPr lang="en-US" altLang="el-GR" sz="28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03464" name="Group 40">
            <a:extLst>
              <a:ext uri="{FF2B5EF4-FFF2-40B4-BE49-F238E27FC236}">
                <a16:creationId xmlns:a16="http://schemas.microsoft.com/office/drawing/2014/main" xmlns="" id="{F47C312F-47DD-44D7-85C1-E02B63B3D420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1844675"/>
          <a:ext cx="6527800" cy="5129214"/>
        </p:xfrm>
        <a:graphic>
          <a:graphicData uri="http://schemas.openxmlformats.org/drawingml/2006/table">
            <a:tbl>
              <a:tblPr/>
              <a:tblGrid>
                <a:gridCol w="3479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Κλινικές εκδηλώσεις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l-GR" altLang="el-G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30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Αρθρίτιδα/αρθραλγίες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74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Πυρετός/κόπωση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37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Μυαλγίες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22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Προσβολή ΚΝΣ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19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Νεφρική προσβολή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11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9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Ορογονίτιδα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7</a:t>
                      </a:r>
                      <a:endParaRPr kumimoji="0" lang="el-GR" altLang="el-G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230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Φαινόμενο</a:t>
                      </a:r>
                      <a:r>
                        <a:rPr kumimoji="0" lang="en-US" alt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 Raynaud’s</a:t>
                      </a:r>
                      <a:endParaRPr kumimoji="0" lang="el-GR" alt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7</a:t>
                      </a:r>
                      <a:endParaRPr kumimoji="0" lang="el-GR" altLang="el-G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DD568E4A-9D88-4C84-8456-90D2D7D97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5"/>
    </mc:Choice>
    <mc:Fallback xmlns="">
      <p:transition spd="slow" advTm="13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E96F21D6-A652-4E54-A181-4DB05734B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4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7657BF4C-E5C8-44EE-87EB-E0EC73815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"/>
            <a:ext cx="7772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endParaRPr lang="el-GR" altLang="el-GR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el-GR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l-GR" sz="2800">
                <a:latin typeface="Tahoma" panose="020B0604030504040204" pitchFamily="34" charset="0"/>
              </a:rPr>
              <a:t>-</a:t>
            </a:r>
            <a:r>
              <a:rPr lang="el-GR" altLang="el-GR" sz="2800">
                <a:latin typeface="Tahoma" panose="020B0604030504040204" pitchFamily="34" charset="0"/>
              </a:rPr>
              <a:t>ΑΝΑ</a:t>
            </a:r>
            <a:r>
              <a:rPr lang="en-US" altLang="el-GR" sz="2800">
                <a:latin typeface="Tahoma" panose="020B0604030504040204" pitchFamily="34" charset="0"/>
              </a:rPr>
              <a:t>: 80%</a:t>
            </a:r>
            <a:endParaRPr lang="el-GR" altLang="el-GR" sz="28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el-GR" sz="28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l-GR" sz="2800">
                <a:latin typeface="Tahoma" panose="020B0604030504040204" pitchFamily="34" charset="0"/>
              </a:rPr>
              <a:t>-A</a:t>
            </a:r>
            <a:r>
              <a:rPr lang="el-GR" altLang="el-GR" sz="2800">
                <a:latin typeface="Tahoma" panose="020B0604030504040204" pitchFamily="34" charset="0"/>
              </a:rPr>
              <a:t>ντί-</a:t>
            </a:r>
            <a:r>
              <a:rPr lang="en-US" altLang="el-GR" sz="2800">
                <a:latin typeface="Tahoma" panose="020B0604030504040204" pitchFamily="34" charset="0"/>
              </a:rPr>
              <a:t>Ro </a:t>
            </a:r>
            <a:r>
              <a:rPr lang="el-GR" altLang="el-GR" sz="2800">
                <a:latin typeface="Tahoma" panose="020B0604030504040204" pitchFamily="34" charset="0"/>
              </a:rPr>
              <a:t>ή αντί-</a:t>
            </a:r>
            <a:r>
              <a:rPr lang="en-US" altLang="el-GR" sz="2800">
                <a:latin typeface="Tahoma" panose="020B0604030504040204" pitchFamily="34" charset="0"/>
              </a:rPr>
              <a:t>La: 67%</a:t>
            </a:r>
            <a:endParaRPr lang="el-GR" altLang="el-GR" sz="28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el-GR" sz="28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l-GR" sz="2800">
                <a:latin typeface="Tahoma" panose="020B0604030504040204" pitchFamily="34" charset="0"/>
              </a:rPr>
              <a:t>-A</a:t>
            </a:r>
            <a:r>
              <a:rPr lang="el-GR" altLang="el-GR" sz="2800">
                <a:latin typeface="Tahoma" panose="020B0604030504040204" pitchFamily="34" charset="0"/>
              </a:rPr>
              <a:t>ντί-</a:t>
            </a:r>
            <a:r>
              <a:rPr lang="en-US" altLang="el-GR" sz="2800">
                <a:latin typeface="Tahoma" panose="020B0604030504040204" pitchFamily="34" charset="0"/>
              </a:rPr>
              <a:t>ds DNA: 15%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xmlns="" id="{FDD1FE3A-911E-404C-995E-F7F7DF0B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457200"/>
            <a:ext cx="61341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Υποξύς δερματικός λύκος- Ορολογικές διαταραχές</a:t>
            </a:r>
            <a:endParaRPr lang="en-US" altLang="el-GR" sz="28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6FB4304E-F461-4A3A-A14B-E727C5A10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8"/>
    </mc:Choice>
    <mc:Fallback xmlns="">
      <p:transition spd="slow" advTm="10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>
            <a:extLst>
              <a:ext uri="{FF2B5EF4-FFF2-40B4-BE49-F238E27FC236}">
                <a16:creationId xmlns:a16="http://schemas.microsoft.com/office/drawing/2014/main" xmlns="" id="{DBFC5199-CF26-4228-8ACF-6F7F4E57C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4813"/>
            <a:ext cx="5676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Χρόνιος δερματικός λύκος</a:t>
            </a:r>
            <a:endParaRPr lang="en-US" altLang="el-GR" sz="28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xmlns="" id="{791BBF55-583D-4987-B57D-F4B0824E2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33600"/>
            <a:ext cx="576103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-</a:t>
            </a:r>
            <a:r>
              <a:rPr lang="en-US" altLang="el-GR" sz="2400">
                <a:latin typeface="Tahoma" panose="020B0604030504040204" pitchFamily="34" charset="0"/>
              </a:rPr>
              <a:t>15-30%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-εκδήλωση συστηματικής νόσου ή μεμονωμένη εκδήλωση απουσία αυτοαντι-σωμάτων </a:t>
            </a:r>
            <a:r>
              <a:rPr lang="el-GR" altLang="el-GR" sz="2000" i="1">
                <a:latin typeface="Tahoma" panose="020B0604030504040204" pitchFamily="34" charset="0"/>
              </a:rPr>
              <a:t>(εξέλιξη σε ΣΕΛ σπάνια, 2-10%)</a:t>
            </a:r>
            <a:r>
              <a:rPr lang="el-GR" altLang="el-GR" sz="2400"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l-GR" altLang="el-GR" sz="24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-πρόσωπο, τριχωτό κεφαλής, τράχηλος, πίσω από τα αυτιά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-κεντρική ατροφία/ουλή</a:t>
            </a:r>
          </a:p>
        </p:txBody>
      </p:sp>
      <p:pic>
        <p:nvPicPr>
          <p:cNvPr id="26628" name="Picture 5">
            <a:extLst>
              <a:ext uri="{FF2B5EF4-FFF2-40B4-BE49-F238E27FC236}">
                <a16:creationId xmlns:a16="http://schemas.microsoft.com/office/drawing/2014/main" xmlns="" id="{5EBFA1B4-BD3D-4FDB-B484-17134771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429000"/>
            <a:ext cx="2667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6" descr="dle7">
            <a:extLst>
              <a:ext uri="{FF2B5EF4-FFF2-40B4-BE49-F238E27FC236}">
                <a16:creationId xmlns:a16="http://schemas.microsoft.com/office/drawing/2014/main" xmlns="" id="{2A8DA890-2ED9-4AB4-9727-CA4681B9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81000"/>
            <a:ext cx="2590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Ήχος 3">
            <a:hlinkClick r:id="" action="ppaction://media"/>
            <a:extLst>
              <a:ext uri="{FF2B5EF4-FFF2-40B4-BE49-F238E27FC236}">
                <a16:creationId xmlns:a16="http://schemas.microsoft.com/office/drawing/2014/main" xmlns="" id="{1DB46523-F518-4C8E-8598-165642FA7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8"/>
    </mc:Choice>
    <mc:Fallback xmlns="">
      <p:transition spd="slow" advTm="3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xmlns="" id="{1EDC7D7B-C0A8-4DFB-9B12-3841968C0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Συστηματικός Ερυθηματώδης Λύκος-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    Δερματικές εκδηλώσεις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xmlns="" id="{F5C3D33E-5373-4BF1-AFBE-DECF4AC7F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Ειδικές για λύκο</a:t>
            </a:r>
            <a:endParaRPr lang="en-US" altLang="el-GR" sz="2800" b="1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800">
                <a:solidFill>
                  <a:srgbClr val="CC0000"/>
                </a:solidFill>
                <a:latin typeface="Tahoma" panose="020B0604030504040204" pitchFamily="34" charset="0"/>
              </a:rPr>
              <a:t>    </a:t>
            </a:r>
            <a:r>
              <a:rPr lang="en-US" altLang="el-GR" sz="2400" b="1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Οξείες</a:t>
            </a:r>
            <a:r>
              <a:rPr lang="el-GR" altLang="el-GR" sz="2000">
                <a:latin typeface="Tahoma" panose="020B0604030504040204" pitchFamily="34" charset="0"/>
              </a:rPr>
              <a:t> (εξάνθημα πεταλούδας, γενικευμένο ερύθημα,   		          φυσαλιδώδης ερυθηματώδης λύκος)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   </a:t>
            </a:r>
            <a:r>
              <a:rPr lang="en-US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Υποξύς δερματικός λύκος</a:t>
            </a:r>
            <a:r>
              <a:rPr lang="el-GR" altLang="el-GR" sz="2000">
                <a:latin typeface="Tahoma" panose="020B0604030504040204" pitchFamily="34" charset="0"/>
              </a:rPr>
              <a:t>  (δακτυλιοειδές, ψωριασιόμορφο)</a:t>
            </a:r>
          </a:p>
          <a:p>
            <a:pPr eaLnBrk="1" hangingPunct="1">
              <a:buFontTx/>
              <a:buNone/>
            </a:pPr>
            <a:endParaRPr lang="el-GR" altLang="el-GR" sz="20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</a:t>
            </a:r>
            <a:r>
              <a:rPr lang="en-US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Χρόνιος λύκος</a:t>
            </a:r>
            <a:r>
              <a:rPr lang="el-GR" altLang="el-GR" sz="2000">
                <a:latin typeface="Tahoma" panose="020B0604030504040204" pitchFamily="34" charset="0"/>
              </a:rPr>
              <a:t> (εντοπισμένος, γενικευμένος, </a:t>
            </a:r>
            <a:r>
              <a:rPr lang="en-US" altLang="el-GR" sz="2000">
                <a:latin typeface="Tahoma" panose="020B0604030504040204" pitchFamily="34" charset="0"/>
              </a:rPr>
              <a:t>profundus)</a:t>
            </a:r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Μη ειδικές για λύκο</a:t>
            </a:r>
            <a:r>
              <a:rPr lang="en-US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:</a:t>
            </a:r>
            <a:r>
              <a:rPr lang="en-US" altLang="el-GR" sz="2800">
                <a:latin typeface="Tahoma" panose="020B0604030504040204" pitchFamily="34" charset="0"/>
              </a:rPr>
              <a:t> </a:t>
            </a:r>
            <a:endParaRPr lang="el-GR" altLang="el-GR" sz="28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  -</a:t>
            </a:r>
            <a:r>
              <a:rPr lang="el-GR" altLang="el-GR" sz="2000">
                <a:latin typeface="Tahoma" panose="020B0604030504040204" pitchFamily="34" charset="0"/>
              </a:rPr>
              <a:t>αλωπεκία</a:t>
            </a:r>
            <a:r>
              <a:rPr lang="en-US" altLang="el-GR" sz="2000">
                <a:latin typeface="Tahoma" panose="020B0604030504040204" pitchFamily="34" charset="0"/>
              </a:rPr>
              <a:t> </a:t>
            </a:r>
            <a:r>
              <a:rPr lang="el-GR" altLang="el-GR" sz="2000">
                <a:latin typeface="Tahoma" panose="020B0604030504040204" pitchFamily="34" charset="0"/>
              </a:rPr>
              <a:t>(διάχυτη ή γυροειδής)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-κνιδωτικές βλάβες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</a:t>
            </a:r>
            <a:r>
              <a:rPr lang="el-GR" altLang="el-GR" sz="2000" b="1">
                <a:latin typeface="Tahoma" panose="020B0604030504040204" pitchFamily="34" charset="0"/>
              </a:rPr>
              <a:t>στοματικά έλκη</a:t>
            </a:r>
          </a:p>
          <a:p>
            <a:pPr eaLnBrk="1" hangingPunct="1">
              <a:buFontTx/>
              <a:buNone/>
            </a:pPr>
            <a:r>
              <a:rPr lang="en-US" altLang="el-GR" sz="2000">
                <a:latin typeface="Tahoma" panose="020B0604030504040204" pitchFamily="34" charset="0"/>
              </a:rPr>
              <a:t>  </a:t>
            </a:r>
            <a:r>
              <a:rPr lang="el-GR" altLang="el-GR" sz="2000">
                <a:latin typeface="Tahoma" panose="020B0604030504040204" pitchFamily="34" charset="0"/>
              </a:rPr>
              <a:t>-αγγειίτιδα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-δικτυωτή πελίδνωση</a:t>
            </a:r>
          </a:p>
          <a:p>
            <a:pPr eaLnBrk="1" hangingPunct="1">
              <a:buFontTx/>
              <a:buNone/>
            </a:pPr>
            <a:r>
              <a:rPr lang="en-US" altLang="el-GR" sz="2000">
                <a:latin typeface="Tahoma" panose="020B0604030504040204" pitchFamily="34" charset="0"/>
              </a:rPr>
              <a:t>  </a:t>
            </a:r>
            <a:r>
              <a:rPr lang="el-GR" altLang="el-GR" sz="2000">
                <a:latin typeface="Tahoma" panose="020B0604030504040204" pitchFamily="34" charset="0"/>
              </a:rPr>
              <a:t>-συνοδές δερματικές βλάβες (ψωρίαση, ομαλός λειχήνας, πορφυρία)</a:t>
            </a:r>
          </a:p>
          <a:p>
            <a:pPr eaLnBrk="1" hangingPunct="1"/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endParaRPr lang="en-US" altLang="el-GR" sz="20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el-GR" sz="200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E1BED19C-CAC6-4108-AF6C-3B1606A1A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0"/>
    </mc:Choice>
    <mc:Fallback xmlns="">
      <p:transition spd="slow" advTm="7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4736A138-3D74-4373-99CC-1D5385F27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</a:t>
            </a:r>
            <a:b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</a:br>
            <a:endParaRPr lang="el-GR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Προσβολή της στοματικής κοιλότητας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xmlns="" id="{08724119-9074-4FD2-B99F-D5B803953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41600"/>
            <a:ext cx="5699125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Νεκρωτικές βλάβες των χειλέων</a:t>
            </a:r>
            <a:endParaRPr lang="en-US" altLang="el-GR" sz="2400">
              <a:latin typeface="Tahoma" panose="020B0604030504040204" pitchFamily="34" charset="0"/>
            </a:endParaRPr>
          </a:p>
          <a:p>
            <a:pPr eaLnBrk="1" hangingPunct="1"/>
            <a:endParaRPr lang="el-GR" altLang="el-GR" sz="24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Έλκη στοματικού βλεννογόνου</a:t>
            </a:r>
            <a:endParaRPr lang="en-US" altLang="el-GR" sz="2400">
              <a:latin typeface="Tahoma" panose="020B0604030504040204" pitchFamily="34" charset="0"/>
            </a:endParaRPr>
          </a:p>
          <a:p>
            <a:pPr eaLnBrk="1" hangingPunct="1"/>
            <a:endParaRPr lang="el-GR" altLang="el-GR" sz="2400">
              <a:latin typeface="Tahoma" panose="020B0604030504040204" pitchFamily="34" charset="0"/>
            </a:endParaRPr>
          </a:p>
          <a:p>
            <a:pPr eaLnBrk="1" hangingPunct="1"/>
            <a:endParaRPr lang="el-GR" altLang="el-GR" sz="24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Ξηρότητα βλεννογόνων 	      </a:t>
            </a:r>
            <a:r>
              <a:rPr lang="el-GR" altLang="el-GR" sz="2400" i="1">
                <a:latin typeface="Tahoma" panose="020B0604030504040204" pitchFamily="34" charset="0"/>
              </a:rPr>
              <a:t>(</a:t>
            </a:r>
            <a:r>
              <a:rPr lang="el-GR" altLang="el-GR" sz="2400" i="1"/>
              <a:t>σύνδρομο </a:t>
            </a:r>
            <a:r>
              <a:rPr lang="en-US" altLang="el-GR" sz="2400" i="1"/>
              <a:t>Sjögren</a:t>
            </a:r>
            <a:r>
              <a:rPr lang="el-GR" altLang="el-GR" sz="2400" i="1"/>
              <a:t>)</a:t>
            </a:r>
          </a:p>
        </p:txBody>
      </p:sp>
      <p:sp>
        <p:nvSpPr>
          <p:cNvPr id="28676" name="AutoShape 4">
            <a:extLst>
              <a:ext uri="{FF2B5EF4-FFF2-40B4-BE49-F238E27FC236}">
                <a16:creationId xmlns:a16="http://schemas.microsoft.com/office/drawing/2014/main" xmlns="" id="{7FB43F12-3E15-4490-BC06-CF1153FBC23F}"/>
              </a:ext>
            </a:extLst>
          </p:cNvPr>
          <p:cNvSpPr>
            <a:spLocks/>
          </p:cNvSpPr>
          <p:nvPr/>
        </p:nvSpPr>
        <p:spPr bwMode="auto">
          <a:xfrm>
            <a:off x="5148263" y="2852738"/>
            <a:ext cx="431800" cy="1008062"/>
          </a:xfrm>
          <a:prstGeom prst="rightBrace">
            <a:avLst>
              <a:gd name="adj1" fmla="val 1945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xmlns="" id="{408373A3-4FBA-482D-8A8B-2679E0A25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3116263"/>
            <a:ext cx="3563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/>
              <a:t>Πολυσυστηματικός - οξύς</a:t>
            </a:r>
          </a:p>
        </p:txBody>
      </p:sp>
      <p:sp>
        <p:nvSpPr>
          <p:cNvPr id="28678" name="AutoShape 6">
            <a:extLst>
              <a:ext uri="{FF2B5EF4-FFF2-40B4-BE49-F238E27FC236}">
                <a16:creationId xmlns:a16="http://schemas.microsoft.com/office/drawing/2014/main" xmlns="" id="{0FB69FAE-58C9-4E4C-B227-2D5953BA3C6E}"/>
              </a:ext>
            </a:extLst>
          </p:cNvPr>
          <p:cNvSpPr>
            <a:spLocks/>
          </p:cNvSpPr>
          <p:nvPr/>
        </p:nvSpPr>
        <p:spPr bwMode="auto">
          <a:xfrm>
            <a:off x="5076825" y="4868863"/>
            <a:ext cx="431800" cy="1008062"/>
          </a:xfrm>
          <a:prstGeom prst="rightBrace">
            <a:avLst>
              <a:gd name="adj1" fmla="val 1945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xmlns="" id="{45D40BDB-467A-4D9F-8051-9318071AC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132388"/>
            <a:ext cx="2663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/>
              <a:t>Ήπιος-γεροντικός</a:t>
            </a: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CF154DAA-6C1F-4082-8F81-E8B533249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7"/>
    </mc:Choice>
    <mc:Fallback xmlns="">
      <p:transition spd="slow" advTm="25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E7808E01-F07A-4D7C-8232-E099564D3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</a:t>
            </a:r>
            <a:endParaRPr lang="en-US" altLang="el-GR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/>
            </a:r>
            <a:b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Νεκρωτικές βλάβες των χειλέων</a:t>
            </a:r>
          </a:p>
        </p:txBody>
      </p:sp>
      <p:pic>
        <p:nvPicPr>
          <p:cNvPr id="29699" name="Picture 3" descr="0025">
            <a:extLst>
              <a:ext uri="{FF2B5EF4-FFF2-40B4-BE49-F238E27FC236}">
                <a16:creationId xmlns:a16="http://schemas.microsoft.com/office/drawing/2014/main" xmlns="" id="{52FF575E-FE07-46C8-A09A-5184DDC7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3684588" cy="2232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0026">
            <a:extLst>
              <a:ext uri="{FF2B5EF4-FFF2-40B4-BE49-F238E27FC236}">
                <a16:creationId xmlns:a16="http://schemas.microsoft.com/office/drawing/2014/main" xmlns="" id="{F0FBC921-B3AA-4314-BD4F-002F55565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2565400"/>
            <a:ext cx="3679825" cy="2232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813E4179-7ED3-4CF8-A739-43F2F9CD8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7"/>
    </mc:Choice>
    <mc:Fallback xmlns="">
      <p:transition spd="slow" advTm="1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xmlns="" id="{1E1D9695-27D8-4479-A176-14BAF2F40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7848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     Συστηματικός Ερυθηματώδης Λύκος-</a:t>
            </a:r>
            <a:r>
              <a:rPr lang="el-GR" altLang="el-GR" sz="2400" b="1">
                <a:solidFill>
                  <a:schemeClr val="accent2"/>
                </a:solidFill>
                <a:latin typeface="Tahoma" panose="020B0604030504040204" pitchFamily="34" charset="0"/>
              </a:rPr>
              <a:t>                                                              			</a:t>
            </a: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Στοματικά έλκη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30723" name="Picture 3" descr="0027">
            <a:extLst>
              <a:ext uri="{FF2B5EF4-FFF2-40B4-BE49-F238E27FC236}">
                <a16:creationId xmlns:a16="http://schemas.microsoft.com/office/drawing/2014/main" xmlns="" id="{B9BD8579-226C-4CC3-B78E-D77171D50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093913"/>
            <a:ext cx="3833812" cy="2682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0028">
            <a:extLst>
              <a:ext uri="{FF2B5EF4-FFF2-40B4-BE49-F238E27FC236}">
                <a16:creationId xmlns:a16="http://schemas.microsoft.com/office/drawing/2014/main" xmlns="" id="{002D4B11-BB74-4EC8-BA09-949E20F8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57400"/>
            <a:ext cx="3759200" cy="27193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98E11D79-EEEE-4E0A-AD51-2BF476FE0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2"/>
    </mc:Choice>
    <mc:Fallback xmlns="">
      <p:transition spd="slow" advTm="5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xmlns="" id="{436BF9AA-BAD1-4298-88AF-2B37D3106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/>
            </a:r>
            <a:b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Στοματικά έλκη</a:t>
            </a: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/Διαφορική Διάγνωση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0E064B7D-1BF7-4C77-8FBA-C1E21B898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51025"/>
            <a:ext cx="822960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Καντιντίαση</a:t>
            </a:r>
          </a:p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Ιογενείς λοιμώξεις (έρπης, κλπ)</a:t>
            </a:r>
            <a:endParaRPr lang="en-US" altLang="el-GR" sz="2400">
              <a:latin typeface="Tahoma" panose="020B0604030504040204" pitchFamily="34" charset="0"/>
            </a:endParaRPr>
          </a:p>
        </p:txBody>
      </p:sp>
      <p:pic>
        <p:nvPicPr>
          <p:cNvPr id="31748" name="Picture 4" descr="0031">
            <a:extLst>
              <a:ext uri="{FF2B5EF4-FFF2-40B4-BE49-F238E27FC236}">
                <a16:creationId xmlns:a16="http://schemas.microsoft.com/office/drawing/2014/main" xmlns="" id="{E183C467-2FD8-49E6-8F67-40D135ED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3505200" cy="2370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0032">
            <a:extLst>
              <a:ext uri="{FF2B5EF4-FFF2-40B4-BE49-F238E27FC236}">
                <a16:creationId xmlns:a16="http://schemas.microsoft.com/office/drawing/2014/main" xmlns="" id="{E94A3476-6F7A-489F-A9B7-BEE96766F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3575050" cy="2370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9C6F9581-2CD6-477F-86E4-FB176120D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9"/>
    </mc:Choice>
    <mc:Fallback xmlns="">
      <p:transition spd="slow" advTm="9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xmlns="" id="{E5275B81-1274-42C8-916C-00BCC2D2E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Συστηματικός Ερυθηματώδης Λύκος-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    Δερματικές εκδηλώσεις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xmlns="" id="{BA300C61-09F5-4352-984A-0692BAE4B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Ειδικές για λύκο</a:t>
            </a:r>
            <a:endParaRPr lang="en-US" altLang="el-GR" sz="2800" b="1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800">
                <a:solidFill>
                  <a:srgbClr val="CC0000"/>
                </a:solidFill>
                <a:latin typeface="Tahoma" panose="020B0604030504040204" pitchFamily="34" charset="0"/>
              </a:rPr>
              <a:t>  </a:t>
            </a:r>
            <a:r>
              <a:rPr lang="en-US" altLang="el-GR" sz="2400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Οξείες</a:t>
            </a:r>
            <a:r>
              <a:rPr lang="el-GR" altLang="el-GR" sz="2000">
                <a:latin typeface="Tahoma" panose="020B0604030504040204" pitchFamily="34" charset="0"/>
              </a:rPr>
              <a:t> (εξάνθημα πεταλούδας, γενικευμένο ερύθημα,   		          φυσαλιδώδης ερυθηματώδης λύκος)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   </a:t>
            </a:r>
            <a:r>
              <a:rPr lang="en-US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Υποξύς δερματικός λύκος</a:t>
            </a:r>
            <a:r>
              <a:rPr lang="el-GR" altLang="el-GR" sz="2000">
                <a:latin typeface="Tahoma" panose="020B0604030504040204" pitchFamily="34" charset="0"/>
              </a:rPr>
              <a:t>  (δακτυλιοειδές, ψωριασιόμορφο)</a:t>
            </a:r>
          </a:p>
          <a:p>
            <a:pPr eaLnBrk="1" hangingPunct="1">
              <a:buFontTx/>
              <a:buNone/>
            </a:pPr>
            <a:endParaRPr lang="el-GR" altLang="el-GR" sz="20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</a:t>
            </a:r>
            <a:r>
              <a:rPr lang="en-US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Χρόνιος λύκος</a:t>
            </a:r>
            <a:r>
              <a:rPr lang="el-GR" altLang="el-GR" sz="2000">
                <a:latin typeface="Tahoma" panose="020B0604030504040204" pitchFamily="34" charset="0"/>
              </a:rPr>
              <a:t> (εντοπισμένος, γενικευμένος, </a:t>
            </a:r>
            <a:r>
              <a:rPr lang="en-US" altLang="el-GR" sz="2000">
                <a:latin typeface="Tahoma" panose="020B0604030504040204" pitchFamily="34" charset="0"/>
              </a:rPr>
              <a:t>profundus)</a:t>
            </a:r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Μη ειδικές για λύκο</a:t>
            </a:r>
            <a:r>
              <a:rPr lang="en-US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:</a:t>
            </a:r>
            <a:r>
              <a:rPr lang="en-US" altLang="el-GR" sz="2800" b="1">
                <a:latin typeface="Tahoma" panose="020B0604030504040204" pitchFamily="34" charset="0"/>
              </a:rPr>
              <a:t> </a:t>
            </a:r>
            <a:endParaRPr lang="el-GR" altLang="el-GR" sz="2800" b="1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  -</a:t>
            </a:r>
            <a:r>
              <a:rPr lang="el-GR" altLang="el-GR" sz="2000">
                <a:latin typeface="Tahoma" panose="020B0604030504040204" pitchFamily="34" charset="0"/>
              </a:rPr>
              <a:t>αλωπεκία</a:t>
            </a:r>
            <a:r>
              <a:rPr lang="en-US" altLang="el-GR" sz="2000">
                <a:latin typeface="Tahoma" panose="020B0604030504040204" pitchFamily="34" charset="0"/>
              </a:rPr>
              <a:t> </a:t>
            </a:r>
            <a:r>
              <a:rPr lang="el-GR" altLang="el-GR" sz="2000">
                <a:latin typeface="Tahoma" panose="020B0604030504040204" pitchFamily="34" charset="0"/>
              </a:rPr>
              <a:t>(διάχυτη ή γυροειδής)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-κνιδωτικές βλάβες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-στοματικά έλκη</a:t>
            </a:r>
          </a:p>
          <a:p>
            <a:pPr eaLnBrk="1" hangingPunct="1">
              <a:buFontTx/>
              <a:buNone/>
            </a:pPr>
            <a:r>
              <a:rPr lang="en-US" altLang="el-GR" sz="2000">
                <a:latin typeface="Tahoma" panose="020B0604030504040204" pitchFamily="34" charset="0"/>
              </a:rPr>
              <a:t>  </a:t>
            </a:r>
            <a:r>
              <a:rPr lang="el-GR" altLang="el-GR" sz="2000" b="1">
                <a:latin typeface="Tahoma" panose="020B0604030504040204" pitchFamily="34" charset="0"/>
              </a:rPr>
              <a:t>-δικτυωτή πελίδνωση</a:t>
            </a:r>
            <a:r>
              <a:rPr lang="en-US" altLang="el-GR" sz="2000" b="1">
                <a:latin typeface="Tahoma" panose="020B0604030504040204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el-GR" sz="2000">
                <a:latin typeface="Tahoma" panose="020B0604030504040204" pitchFamily="34" charset="0"/>
              </a:rPr>
              <a:t>  </a:t>
            </a:r>
            <a:r>
              <a:rPr lang="el-GR" altLang="el-GR" sz="2000">
                <a:latin typeface="Tahoma" panose="020B0604030504040204" pitchFamily="34" charset="0"/>
              </a:rPr>
              <a:t>-αγγειίτιδα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-συνοδές δερματικές βλάβες (ψωρίαση, ομαλός λειχήνας, πορφυρία)</a:t>
            </a:r>
          </a:p>
          <a:p>
            <a:pPr eaLnBrk="1" hangingPunct="1"/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endParaRPr lang="en-US" altLang="el-GR" sz="20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el-GR" sz="2000">
              <a:latin typeface="Tahoma" panose="020B0604030504040204" pitchFamily="34" charset="0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9020829A-8DEB-4068-91E0-6CC4829AB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5"/>
    </mc:Choice>
    <mc:Fallback xmlns="">
      <p:transition spd="slow" advTm="11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C4C69D5C-6549-44CA-BC89-122E2EC049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12938" y="2955925"/>
            <a:ext cx="5468937" cy="2133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680000"/>
                    </a:gs>
                    <a:gs pos="100000">
                      <a:srgbClr val="5200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DDB34E9D-7BB8-49E7-B2EE-58472E1EEB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12938" y="2940050"/>
            <a:ext cx="5468937" cy="2133600"/>
          </a:xfrm>
          <a:prstGeom prst="rect">
            <a:avLst/>
          </a:prstGeom>
          <a:noFill/>
          <a:ln w="158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xmlns="" id="{531E6858-C61D-4A50-8DD2-991EC635EE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73263" y="3287713"/>
            <a:ext cx="425450" cy="1801812"/>
          </a:xfrm>
          <a:prstGeom prst="rect">
            <a:avLst/>
          </a:prstGeom>
          <a:solidFill>
            <a:schemeClr val="folHlink"/>
          </a:solidFill>
          <a:ln w="1587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xmlns="" id="{4D505395-C9BF-4915-A6E4-ABC0450155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20950" y="3436938"/>
            <a:ext cx="425450" cy="1652587"/>
          </a:xfrm>
          <a:prstGeom prst="rect">
            <a:avLst/>
          </a:prstGeom>
          <a:solidFill>
            <a:schemeClr val="folHlink"/>
          </a:solidFill>
          <a:ln w="1587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xmlns="" id="{19F2937C-B896-4DE3-956C-2723FA68D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67050" y="3948113"/>
            <a:ext cx="425450" cy="1141412"/>
          </a:xfrm>
          <a:prstGeom prst="rect">
            <a:avLst/>
          </a:prstGeom>
          <a:solidFill>
            <a:schemeClr val="folHlink"/>
          </a:solidFill>
          <a:ln w="1587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xmlns="" id="{90ABE3C3-7AAB-4E16-A7CE-33662BB277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4738" y="4037013"/>
            <a:ext cx="425450" cy="1052512"/>
          </a:xfrm>
          <a:prstGeom prst="rect">
            <a:avLst/>
          </a:prstGeom>
          <a:solidFill>
            <a:schemeClr val="folHlink"/>
          </a:solidFill>
          <a:ln w="1587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xmlns="" id="{8DAFE03F-A6D5-4F68-9EED-BC3F142EA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60838" y="4097338"/>
            <a:ext cx="428625" cy="992187"/>
          </a:xfrm>
          <a:prstGeom prst="rect">
            <a:avLst/>
          </a:prstGeom>
          <a:solidFill>
            <a:schemeClr val="folHlink"/>
          </a:solidFill>
          <a:ln w="1587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53" name="Rectangle 9">
            <a:extLst>
              <a:ext uri="{FF2B5EF4-FFF2-40B4-BE49-F238E27FC236}">
                <a16:creationId xmlns:a16="http://schemas.microsoft.com/office/drawing/2014/main" xmlns="" id="{39357480-60CC-4C93-A931-DEA01F74F9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08525" y="4306888"/>
            <a:ext cx="427038" cy="78263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54" name="Rectangle 10">
            <a:extLst>
              <a:ext uri="{FF2B5EF4-FFF2-40B4-BE49-F238E27FC236}">
                <a16:creationId xmlns:a16="http://schemas.microsoft.com/office/drawing/2014/main" xmlns="" id="{1A04AC61-8E0D-4D2E-9097-3E51FA0A6B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54625" y="4486275"/>
            <a:ext cx="427038" cy="603250"/>
          </a:xfrm>
          <a:prstGeom prst="rect">
            <a:avLst/>
          </a:prstGeom>
          <a:solidFill>
            <a:schemeClr val="folHlink"/>
          </a:solidFill>
          <a:ln w="1587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55" name="Rectangle 11">
            <a:extLst>
              <a:ext uri="{FF2B5EF4-FFF2-40B4-BE49-F238E27FC236}">
                <a16:creationId xmlns:a16="http://schemas.microsoft.com/office/drawing/2014/main" xmlns="" id="{2D6A844A-7AE3-404C-8A78-B8A2647388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02313" y="4608513"/>
            <a:ext cx="425450" cy="481012"/>
          </a:xfrm>
          <a:prstGeom prst="rect">
            <a:avLst/>
          </a:prstGeom>
          <a:solidFill>
            <a:schemeClr val="folHlink"/>
          </a:solidFill>
          <a:ln w="1587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xmlns="" id="{5815D43B-9D24-4ED3-A7E5-A46A8810C3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48413" y="4818063"/>
            <a:ext cx="425450" cy="271462"/>
          </a:xfrm>
          <a:prstGeom prst="rect">
            <a:avLst/>
          </a:prstGeom>
          <a:solidFill>
            <a:schemeClr val="folHlink"/>
          </a:solidFill>
          <a:ln w="1587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57" name="Rectangle 13">
            <a:extLst>
              <a:ext uri="{FF2B5EF4-FFF2-40B4-BE49-F238E27FC236}">
                <a16:creationId xmlns:a16="http://schemas.microsoft.com/office/drawing/2014/main" xmlns="" id="{76F43F7F-F252-4B71-982C-B03B42C1B5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6100" y="4818063"/>
            <a:ext cx="425450" cy="271462"/>
          </a:xfrm>
          <a:prstGeom prst="rect">
            <a:avLst/>
          </a:prstGeom>
          <a:solidFill>
            <a:schemeClr val="folHlink"/>
          </a:solidFill>
          <a:ln w="1587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6158" name="Line 14">
            <a:extLst>
              <a:ext uri="{FF2B5EF4-FFF2-40B4-BE49-F238E27FC236}">
                <a16:creationId xmlns:a16="http://schemas.microsoft.com/office/drawing/2014/main" xmlns="" id="{920CDBC2-E932-4DF7-9FED-566A19BDD839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912938" y="2955925"/>
            <a:ext cx="1587" cy="2133600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>
            <a:extLst>
              <a:ext uri="{FF2B5EF4-FFF2-40B4-BE49-F238E27FC236}">
                <a16:creationId xmlns:a16="http://schemas.microsoft.com/office/drawing/2014/main" xmlns="" id="{28383751-625C-453B-AE46-E5A4283CCA6C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876425" y="5089525"/>
            <a:ext cx="36513" cy="158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>
            <a:extLst>
              <a:ext uri="{FF2B5EF4-FFF2-40B4-BE49-F238E27FC236}">
                <a16:creationId xmlns:a16="http://schemas.microsoft.com/office/drawing/2014/main" xmlns="" id="{5EEC99ED-EEDC-4D6B-BF23-36F2277CD0A1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876425" y="4667250"/>
            <a:ext cx="36513" cy="158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>
            <a:extLst>
              <a:ext uri="{FF2B5EF4-FFF2-40B4-BE49-F238E27FC236}">
                <a16:creationId xmlns:a16="http://schemas.microsoft.com/office/drawing/2014/main" xmlns="" id="{B2719A50-9B67-4EE6-9E9A-06221580001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876425" y="4248150"/>
            <a:ext cx="36513" cy="158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>
            <a:extLst>
              <a:ext uri="{FF2B5EF4-FFF2-40B4-BE49-F238E27FC236}">
                <a16:creationId xmlns:a16="http://schemas.microsoft.com/office/drawing/2014/main" xmlns="" id="{CDD37D94-766F-41F7-88D4-78F05E4A85E9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876425" y="3797300"/>
            <a:ext cx="36513" cy="158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>
            <a:extLst>
              <a:ext uri="{FF2B5EF4-FFF2-40B4-BE49-F238E27FC236}">
                <a16:creationId xmlns:a16="http://schemas.microsoft.com/office/drawing/2014/main" xmlns="" id="{745131F7-CBC3-4CE5-9939-E035D32A48D9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876425" y="3376613"/>
            <a:ext cx="36513" cy="1587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Line 20">
            <a:extLst>
              <a:ext uri="{FF2B5EF4-FFF2-40B4-BE49-F238E27FC236}">
                <a16:creationId xmlns:a16="http://schemas.microsoft.com/office/drawing/2014/main" xmlns="" id="{AAFF6EC0-F1C1-4722-B743-8D0703F0EC4B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876425" y="2955925"/>
            <a:ext cx="36513" cy="0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5" name="Line 21">
            <a:extLst>
              <a:ext uri="{FF2B5EF4-FFF2-40B4-BE49-F238E27FC236}">
                <a16:creationId xmlns:a16="http://schemas.microsoft.com/office/drawing/2014/main" xmlns="" id="{C4603753-B41D-43FF-98A3-76B3ED356F41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912938" y="5089525"/>
            <a:ext cx="5468937" cy="158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Line 22">
            <a:extLst>
              <a:ext uri="{FF2B5EF4-FFF2-40B4-BE49-F238E27FC236}">
                <a16:creationId xmlns:a16="http://schemas.microsoft.com/office/drawing/2014/main" xmlns="" id="{5B6EE6DD-CE6B-4C0F-9158-0BABC603D25C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1912938" y="5089525"/>
            <a:ext cx="1587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Line 23">
            <a:extLst>
              <a:ext uri="{FF2B5EF4-FFF2-40B4-BE49-F238E27FC236}">
                <a16:creationId xmlns:a16="http://schemas.microsoft.com/office/drawing/2014/main" xmlns="" id="{89C5C4FD-709E-4125-A622-99E2C6C8FE3D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459038" y="5089525"/>
            <a:ext cx="1587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8" name="Line 24">
            <a:extLst>
              <a:ext uri="{FF2B5EF4-FFF2-40B4-BE49-F238E27FC236}">
                <a16:creationId xmlns:a16="http://schemas.microsoft.com/office/drawing/2014/main" xmlns="" id="{51031A58-13CB-4937-9800-1F129A0446FF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3006725" y="5089525"/>
            <a:ext cx="1588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Line 25">
            <a:extLst>
              <a:ext uri="{FF2B5EF4-FFF2-40B4-BE49-F238E27FC236}">
                <a16:creationId xmlns:a16="http://schemas.microsoft.com/office/drawing/2014/main" xmlns="" id="{C179FF78-1ACD-4FF0-9D01-36080C9BD128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3552825" y="5089525"/>
            <a:ext cx="3175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Line 26">
            <a:extLst>
              <a:ext uri="{FF2B5EF4-FFF2-40B4-BE49-F238E27FC236}">
                <a16:creationId xmlns:a16="http://schemas.microsoft.com/office/drawing/2014/main" xmlns="" id="{784B04BC-F250-4CFD-8326-7A2C9464E1C9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4100513" y="5089525"/>
            <a:ext cx="1587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1" name="Line 27">
            <a:extLst>
              <a:ext uri="{FF2B5EF4-FFF2-40B4-BE49-F238E27FC236}">
                <a16:creationId xmlns:a16="http://schemas.microsoft.com/office/drawing/2014/main" xmlns="" id="{70C53763-DC64-438A-B1DE-A29E3AA05CDD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4648200" y="5089525"/>
            <a:ext cx="1588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2" name="Line 28">
            <a:extLst>
              <a:ext uri="{FF2B5EF4-FFF2-40B4-BE49-F238E27FC236}">
                <a16:creationId xmlns:a16="http://schemas.microsoft.com/office/drawing/2014/main" xmlns="" id="{BE6B3E0A-68C1-42CB-A844-491F0B7DA802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5195888" y="5089525"/>
            <a:ext cx="0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3" name="Line 29">
            <a:extLst>
              <a:ext uri="{FF2B5EF4-FFF2-40B4-BE49-F238E27FC236}">
                <a16:creationId xmlns:a16="http://schemas.microsoft.com/office/drawing/2014/main" xmlns="" id="{F20655B3-C1E9-4FEE-92ED-A1B7AD7D3C7C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5740400" y="5089525"/>
            <a:ext cx="1588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" name="Line 30">
            <a:extLst>
              <a:ext uri="{FF2B5EF4-FFF2-40B4-BE49-F238E27FC236}">
                <a16:creationId xmlns:a16="http://schemas.microsoft.com/office/drawing/2014/main" xmlns="" id="{5E1DE894-5313-4031-B992-E13F52F9B94F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289675" y="5089525"/>
            <a:ext cx="1588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5" name="Line 31">
            <a:extLst>
              <a:ext uri="{FF2B5EF4-FFF2-40B4-BE49-F238E27FC236}">
                <a16:creationId xmlns:a16="http://schemas.microsoft.com/office/drawing/2014/main" xmlns="" id="{705B1D34-D34A-444D-983B-4DA7D96E6DDF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835775" y="5089525"/>
            <a:ext cx="1588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6" name="Line 32">
            <a:extLst>
              <a:ext uri="{FF2B5EF4-FFF2-40B4-BE49-F238E27FC236}">
                <a16:creationId xmlns:a16="http://schemas.microsoft.com/office/drawing/2014/main" xmlns="" id="{C002E8B6-306F-4C2A-AF6F-A496910EC094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7381875" y="5089525"/>
            <a:ext cx="1588" cy="58738"/>
          </a:xfrm>
          <a:prstGeom prst="line">
            <a:avLst/>
          </a:prstGeom>
          <a:noFill/>
          <a:ln w="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7" name="Rectangle 33">
            <a:extLst>
              <a:ext uri="{FF2B5EF4-FFF2-40B4-BE49-F238E27FC236}">
                <a16:creationId xmlns:a16="http://schemas.microsoft.com/office/drawing/2014/main" xmlns="" id="{D09D9C9D-2D6B-471D-BE5C-C7312B5486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7513" y="50069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0</a:t>
            </a:r>
            <a:endParaRPr lang="el-GR" altLang="el-GR" sz="1400"/>
          </a:p>
        </p:txBody>
      </p:sp>
      <p:sp>
        <p:nvSpPr>
          <p:cNvPr id="6178" name="Rectangle 34">
            <a:extLst>
              <a:ext uri="{FF2B5EF4-FFF2-40B4-BE49-F238E27FC236}">
                <a16:creationId xmlns:a16="http://schemas.microsoft.com/office/drawing/2014/main" xmlns="" id="{FE672D83-C804-44B1-A7BC-15ACA4D78E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14488" y="45735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20</a:t>
            </a:r>
            <a:endParaRPr lang="el-GR" altLang="el-GR" sz="1400"/>
          </a:p>
        </p:txBody>
      </p:sp>
      <p:sp>
        <p:nvSpPr>
          <p:cNvPr id="6179" name="Rectangle 35">
            <a:extLst>
              <a:ext uri="{FF2B5EF4-FFF2-40B4-BE49-F238E27FC236}">
                <a16:creationId xmlns:a16="http://schemas.microsoft.com/office/drawing/2014/main" xmlns="" id="{A82B08E6-899F-4954-8F53-CEA75C1437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14488" y="41163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40</a:t>
            </a:r>
            <a:endParaRPr lang="el-GR" altLang="el-GR" sz="1400"/>
          </a:p>
        </p:txBody>
      </p:sp>
      <p:sp>
        <p:nvSpPr>
          <p:cNvPr id="6180" name="Rectangle 36">
            <a:extLst>
              <a:ext uri="{FF2B5EF4-FFF2-40B4-BE49-F238E27FC236}">
                <a16:creationId xmlns:a16="http://schemas.microsoft.com/office/drawing/2014/main" xmlns="" id="{D15C67C5-A2D2-4D1B-A8CD-26D404737C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14488" y="3681413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60</a:t>
            </a:r>
            <a:endParaRPr lang="el-GR" altLang="el-GR" sz="1400"/>
          </a:p>
        </p:txBody>
      </p:sp>
      <p:sp>
        <p:nvSpPr>
          <p:cNvPr id="6181" name="Rectangle 37">
            <a:extLst>
              <a:ext uri="{FF2B5EF4-FFF2-40B4-BE49-F238E27FC236}">
                <a16:creationId xmlns:a16="http://schemas.microsoft.com/office/drawing/2014/main" xmlns="" id="{9E492FFE-46EE-4645-BB19-B58A52B151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14488" y="3281363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80</a:t>
            </a:r>
            <a:endParaRPr lang="el-GR" altLang="el-GR" sz="1400"/>
          </a:p>
        </p:txBody>
      </p:sp>
      <p:sp>
        <p:nvSpPr>
          <p:cNvPr id="6182" name="Rectangle 38">
            <a:extLst>
              <a:ext uri="{FF2B5EF4-FFF2-40B4-BE49-F238E27FC236}">
                <a16:creationId xmlns:a16="http://schemas.microsoft.com/office/drawing/2014/main" xmlns="" id="{D9530B42-2311-4906-80A5-B7128A89E4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3050" y="2881313"/>
            <a:ext cx="295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100</a:t>
            </a:r>
            <a:endParaRPr lang="el-GR" altLang="el-GR" sz="1400"/>
          </a:p>
        </p:txBody>
      </p:sp>
      <p:sp>
        <p:nvSpPr>
          <p:cNvPr id="6183" name="Rectangle 39">
            <a:extLst>
              <a:ext uri="{FF2B5EF4-FFF2-40B4-BE49-F238E27FC236}">
                <a16:creationId xmlns:a16="http://schemas.microsoft.com/office/drawing/2014/main" xmlns="" id="{C4A0099D-F112-49C0-A40B-229CB983935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2700000">
            <a:off x="1449388" y="5334000"/>
            <a:ext cx="9699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δερματικές</a:t>
            </a:r>
            <a:endParaRPr lang="el-GR" altLang="el-GR" sz="1600"/>
          </a:p>
        </p:txBody>
      </p:sp>
      <p:sp>
        <p:nvSpPr>
          <p:cNvPr id="6184" name="Rectangle 40">
            <a:extLst>
              <a:ext uri="{FF2B5EF4-FFF2-40B4-BE49-F238E27FC236}">
                <a16:creationId xmlns:a16="http://schemas.microsoft.com/office/drawing/2014/main" xmlns="" id="{001F5AFD-92AA-4112-8018-09B502DB566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2700000">
            <a:off x="1131888" y="5699125"/>
            <a:ext cx="1890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αρθρίτιδα/αρθραλγία</a:t>
            </a:r>
            <a:endParaRPr lang="el-GR" altLang="el-GR" sz="1600"/>
          </a:p>
        </p:txBody>
      </p:sp>
      <p:sp>
        <p:nvSpPr>
          <p:cNvPr id="6185" name="Rectangle 41">
            <a:extLst>
              <a:ext uri="{FF2B5EF4-FFF2-40B4-BE49-F238E27FC236}">
                <a16:creationId xmlns:a16="http://schemas.microsoft.com/office/drawing/2014/main" xmlns="" id="{CA732464-B265-4C5B-90E3-552BE60A440F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2700000">
            <a:off x="2268538" y="5478463"/>
            <a:ext cx="1241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αιματολογικές</a:t>
            </a:r>
            <a:endParaRPr lang="el-GR" altLang="el-GR" sz="1600"/>
          </a:p>
        </p:txBody>
      </p:sp>
      <p:sp>
        <p:nvSpPr>
          <p:cNvPr id="6186" name="Rectangle 42">
            <a:extLst>
              <a:ext uri="{FF2B5EF4-FFF2-40B4-BE49-F238E27FC236}">
                <a16:creationId xmlns:a16="http://schemas.microsoft.com/office/drawing/2014/main" xmlns="" id="{40F284EF-35E6-43FE-986D-D013690C0B6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2700000">
            <a:off x="3124200" y="5207000"/>
            <a:ext cx="11699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νεφρικές</a:t>
            </a:r>
            <a:endParaRPr lang="el-GR" altLang="el-GR" sz="1600"/>
          </a:p>
        </p:txBody>
      </p:sp>
      <p:sp>
        <p:nvSpPr>
          <p:cNvPr id="6187" name="Rectangle 43">
            <a:extLst>
              <a:ext uri="{FF2B5EF4-FFF2-40B4-BE49-F238E27FC236}">
                <a16:creationId xmlns:a16="http://schemas.microsoft.com/office/drawing/2014/main" xmlns="" id="{205486DD-F4CF-473D-A374-35586F2B2A5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2700000">
            <a:off x="3589338" y="5313363"/>
            <a:ext cx="1100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αγγειακές</a:t>
            </a:r>
            <a:endParaRPr lang="el-GR" altLang="el-GR" sz="1600"/>
          </a:p>
        </p:txBody>
      </p:sp>
      <p:sp>
        <p:nvSpPr>
          <p:cNvPr id="6188" name="Rectangle 44">
            <a:extLst>
              <a:ext uri="{FF2B5EF4-FFF2-40B4-BE49-F238E27FC236}">
                <a16:creationId xmlns:a16="http://schemas.microsoft.com/office/drawing/2014/main" xmlns="" id="{B83CB0BC-44A2-417D-A6FF-CC2864C8920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2700000">
            <a:off x="4073525" y="5464175"/>
            <a:ext cx="9699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στοματικές</a:t>
            </a:r>
            <a:endParaRPr lang="el-GR" altLang="el-GR" sz="1600"/>
          </a:p>
        </p:txBody>
      </p:sp>
      <p:sp>
        <p:nvSpPr>
          <p:cNvPr id="6189" name="Rectangle 45">
            <a:extLst>
              <a:ext uri="{FF2B5EF4-FFF2-40B4-BE49-F238E27FC236}">
                <a16:creationId xmlns:a16="http://schemas.microsoft.com/office/drawing/2014/main" xmlns="" id="{B4A88023-CBB7-4372-9394-D379A6DEBCF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2700000">
            <a:off x="4572000" y="5449888"/>
            <a:ext cx="1028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οφθαλμικές</a:t>
            </a:r>
            <a:endParaRPr lang="el-GR" altLang="el-GR" sz="1600"/>
          </a:p>
        </p:txBody>
      </p:sp>
      <p:sp>
        <p:nvSpPr>
          <p:cNvPr id="6190" name="Rectangle 46">
            <a:extLst>
              <a:ext uri="{FF2B5EF4-FFF2-40B4-BE49-F238E27FC236}">
                <a16:creationId xmlns:a16="http://schemas.microsoft.com/office/drawing/2014/main" xmlns="" id="{470577C5-3756-4529-A858-6894F0B48917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2700000">
            <a:off x="5076825" y="5449888"/>
            <a:ext cx="1109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πνευμονικές</a:t>
            </a:r>
            <a:endParaRPr lang="el-GR" altLang="el-GR" sz="1600"/>
          </a:p>
        </p:txBody>
      </p:sp>
      <p:sp>
        <p:nvSpPr>
          <p:cNvPr id="6191" name="Rectangle 47">
            <a:extLst>
              <a:ext uri="{FF2B5EF4-FFF2-40B4-BE49-F238E27FC236}">
                <a16:creationId xmlns:a16="http://schemas.microsoft.com/office/drawing/2014/main" xmlns="" id="{5E034C38-9135-4247-9F75-D338CE4DC35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2700000">
            <a:off x="5724525" y="5407025"/>
            <a:ext cx="9001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καρδιακές</a:t>
            </a:r>
            <a:endParaRPr lang="el-GR" altLang="el-GR" sz="1600"/>
          </a:p>
        </p:txBody>
      </p:sp>
      <p:sp>
        <p:nvSpPr>
          <p:cNvPr id="6192" name="Rectangle 48">
            <a:extLst>
              <a:ext uri="{FF2B5EF4-FFF2-40B4-BE49-F238E27FC236}">
                <a16:creationId xmlns:a16="http://schemas.microsoft.com/office/drawing/2014/main" xmlns="" id="{A69C13E5-29FE-4FA2-BDE0-6DFFA920964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2700000">
            <a:off x="5724525" y="5594350"/>
            <a:ext cx="1587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>
                <a:latin typeface="Arial" panose="020B0604020202020204" pitchFamily="34" charset="0"/>
              </a:rPr>
              <a:t>νευροψυχιατρικές</a:t>
            </a:r>
          </a:p>
        </p:txBody>
      </p:sp>
      <p:sp>
        <p:nvSpPr>
          <p:cNvPr id="6193" name="Text Box 49">
            <a:extLst>
              <a:ext uri="{FF2B5EF4-FFF2-40B4-BE49-F238E27FC236}">
                <a16:creationId xmlns:a16="http://schemas.microsoft.com/office/drawing/2014/main" xmlns="" id="{1F26E106-0C46-4F29-9369-CF910A676FD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611563" y="6019800"/>
            <a:ext cx="1919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>
                <a:latin typeface="Arial" panose="020B0604020202020204" pitchFamily="34" charset="0"/>
              </a:rPr>
              <a:t>Εκδηλώσεις</a:t>
            </a:r>
          </a:p>
        </p:txBody>
      </p:sp>
      <p:sp>
        <p:nvSpPr>
          <p:cNvPr id="6194" name="Text Box 50">
            <a:extLst>
              <a:ext uri="{FF2B5EF4-FFF2-40B4-BE49-F238E27FC236}">
                <a16:creationId xmlns:a16="http://schemas.microsoft.com/office/drawing/2014/main" xmlns="" id="{0592CE5A-96B8-45AF-A300-55873FFF75D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 rot="-5400000">
            <a:off x="764381" y="3867945"/>
            <a:ext cx="1235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800" b="1"/>
              <a:t>Ποσοστό</a:t>
            </a:r>
          </a:p>
        </p:txBody>
      </p:sp>
      <p:sp>
        <p:nvSpPr>
          <p:cNvPr id="6195" name="Text Box 51">
            <a:extLst>
              <a:ext uri="{FF2B5EF4-FFF2-40B4-BE49-F238E27FC236}">
                <a16:creationId xmlns:a16="http://schemas.microsoft.com/office/drawing/2014/main" xmlns="" id="{2E90720F-69E6-493E-A5DE-C4809FDFA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946400"/>
            <a:ext cx="3098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600" b="1"/>
              <a:t>Διάρκεια Νόσου</a:t>
            </a:r>
            <a:r>
              <a:rPr lang="en-US" altLang="el-GR" sz="1600" b="1"/>
              <a:t>: 8.6 ± 6.2 years</a:t>
            </a:r>
            <a:endParaRPr lang="el-GR" altLang="el-GR" sz="1600" b="1"/>
          </a:p>
        </p:txBody>
      </p:sp>
      <p:sp>
        <p:nvSpPr>
          <p:cNvPr id="6196" name="Text Box 52">
            <a:extLst>
              <a:ext uri="{FF2B5EF4-FFF2-40B4-BE49-F238E27FC236}">
                <a16:creationId xmlns:a16="http://schemas.microsoft.com/office/drawing/2014/main" xmlns="" id="{C0C0808E-F3EF-4E9A-A159-721E6078C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6477000"/>
            <a:ext cx="44021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l-GR" sz="1600" b="1" i="1"/>
              <a:t>Vlachoyiannopoulos PG et al, Lupus 2: 303, 1993</a:t>
            </a:r>
            <a:endParaRPr lang="el-GR" altLang="el-GR" sz="1600" b="1" i="1"/>
          </a:p>
        </p:txBody>
      </p:sp>
      <p:sp>
        <p:nvSpPr>
          <p:cNvPr id="6197" name="Rectangle 53">
            <a:extLst>
              <a:ext uri="{FF2B5EF4-FFF2-40B4-BE49-F238E27FC236}">
                <a16:creationId xmlns:a16="http://schemas.microsoft.com/office/drawing/2014/main" xmlns="" id="{C78B209C-DFD5-4931-A004-716A44AC1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906463"/>
            <a:ext cx="83820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</a:t>
            </a:r>
            <a:b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Συχνότητα Κύριων Κλινικών Εκδηλώσεων</a:t>
            </a:r>
          </a:p>
        </p:txBody>
      </p:sp>
      <p:pic>
        <p:nvPicPr>
          <p:cNvPr id="4" name="Ήχος 3">
            <a:hlinkClick r:id="" action="ppaction://media"/>
            <a:extLst>
              <a:ext uri="{FF2B5EF4-FFF2-40B4-BE49-F238E27FC236}">
                <a16:creationId xmlns:a16="http://schemas.microsoft.com/office/drawing/2014/main" xmlns="" id="{92F495F6-EDB2-4CBA-99C3-B688D0B7A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8"/>
    </mc:Choice>
    <mc:Fallback xmlns="">
      <p:transition spd="slow" advTm="21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xmlns="" id="{7C1D6608-C74B-49CB-AF57-22C724E0B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4436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Δ</a:t>
            </a: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ικτυωτή πελίδνωση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33795" name="Rectangle 5">
            <a:extLst>
              <a:ext uri="{FF2B5EF4-FFF2-40B4-BE49-F238E27FC236}">
                <a16:creationId xmlns:a16="http://schemas.microsoft.com/office/drawing/2014/main" xmlns="" id="{34E0D840-CCF6-415A-9F7E-2F1CD8F4C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81200"/>
            <a:ext cx="51816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9300" indent="-2905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258888" indent="-284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1788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l-GR" altLang="el-GR" sz="2000">
                <a:latin typeface="Tahoma" panose="020B0604030504040204" pitchFamily="34" charset="0"/>
              </a:rPr>
              <a:t>Πρωτοπαθής</a:t>
            </a:r>
          </a:p>
          <a:p>
            <a:pPr eaLnBrk="1" hangingPunct="1">
              <a:lnSpc>
                <a:spcPct val="110000"/>
              </a:lnSpc>
            </a:pPr>
            <a:r>
              <a:rPr lang="el-GR" altLang="el-GR" sz="2000">
                <a:latin typeface="Tahoma" panose="020B0604030504040204" pitchFamily="34" charset="0"/>
              </a:rPr>
              <a:t>Δευτεροπαθής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Νοσήματα συνδετικού ιστού</a:t>
            </a:r>
          </a:p>
          <a:p>
            <a:pPr lvl="2" eaLnBrk="1" hangingPunct="1"/>
            <a:r>
              <a:rPr lang="el-GR" altLang="el-GR" sz="2000">
                <a:latin typeface="Tahoma" panose="020B0604030504040204" pitchFamily="34" charset="0"/>
              </a:rPr>
              <a:t>ΣΕΛ</a:t>
            </a:r>
          </a:p>
          <a:p>
            <a:pPr lvl="2" eaLnBrk="1" hangingPunct="1"/>
            <a:r>
              <a:rPr lang="el-GR" altLang="el-GR" sz="2000">
                <a:latin typeface="Tahoma" panose="020B0604030504040204" pitchFamily="34" charset="0"/>
              </a:rPr>
              <a:t>Σύνδρομο καρδιολιπίνης</a:t>
            </a:r>
          </a:p>
          <a:p>
            <a:pPr lvl="2" eaLnBrk="1" hangingPunct="1"/>
            <a:r>
              <a:rPr lang="el-GR" altLang="el-GR" sz="2000">
                <a:latin typeface="Tahoma" panose="020B0604030504040204" pitchFamily="34" charset="0"/>
              </a:rPr>
              <a:t>Αγγειίτιδα</a:t>
            </a:r>
          </a:p>
          <a:p>
            <a:pPr lvl="2" eaLnBrk="1" hangingPunct="1"/>
            <a:r>
              <a:rPr lang="el-GR" altLang="el-GR" sz="2000">
                <a:latin typeface="Tahoma" panose="020B0604030504040204" pitchFamily="34" charset="0"/>
              </a:rPr>
              <a:t>Κρυοσφαιριναιμία 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Περιφερική αγγειακή νόσος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Υπεργλοιότητα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Υπερπηκτικότητα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Ενδοκρινικά νοσήματα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Φάρμακα </a:t>
            </a:r>
            <a:endParaRPr lang="en-US" altLang="el-GR" sz="2000">
              <a:latin typeface="Tahoma" panose="020B0604030504040204" pitchFamily="34" charset="0"/>
            </a:endParaRPr>
          </a:p>
        </p:txBody>
      </p:sp>
      <p:pic>
        <p:nvPicPr>
          <p:cNvPr id="33796" name="Picture 6" descr="12-C-2 b copy">
            <a:extLst>
              <a:ext uri="{FF2B5EF4-FFF2-40B4-BE49-F238E27FC236}">
                <a16:creationId xmlns:a16="http://schemas.microsoft.com/office/drawing/2014/main" xmlns="" id="{A9B16FE4-5265-46DA-A941-AC82A9A7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442913"/>
            <a:ext cx="2366962" cy="297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7" descr="12-C-2a copy">
            <a:extLst>
              <a:ext uri="{FF2B5EF4-FFF2-40B4-BE49-F238E27FC236}">
                <a16:creationId xmlns:a16="http://schemas.microsoft.com/office/drawing/2014/main" xmlns="" id="{8BDA0281-C707-4BC6-B4DB-9AB536A2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3424238"/>
            <a:ext cx="2368550" cy="3276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Ήχος 4">
            <a:hlinkClick r:id="" action="ppaction://media"/>
            <a:extLst>
              <a:ext uri="{FF2B5EF4-FFF2-40B4-BE49-F238E27FC236}">
                <a16:creationId xmlns:a16="http://schemas.microsoft.com/office/drawing/2014/main" xmlns="" id="{977E998A-C6BE-4E9E-A44F-9C1B7FAF0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4"/>
    </mc:Choice>
    <mc:Fallback xmlns="">
      <p:transition spd="slow" advTm="27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307C556A-92DA-4BD3-9CFC-1ADAC8F1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Συστηματικός Ερυθηματώδης Λύκος-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    Δερματικές εκδηλώσεις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xmlns="" id="{C8A1D86D-9C4F-4F6A-A9D9-B49E0D089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Ειδικές για λύκο</a:t>
            </a:r>
            <a:endParaRPr lang="en-US" altLang="el-GR" sz="2800" b="1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800">
                <a:solidFill>
                  <a:srgbClr val="CC0000"/>
                </a:solidFill>
                <a:latin typeface="Tahoma" panose="020B0604030504040204" pitchFamily="34" charset="0"/>
              </a:rPr>
              <a:t>  </a:t>
            </a:r>
            <a:r>
              <a:rPr lang="en-US" altLang="el-GR" sz="2400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Οξείες</a:t>
            </a:r>
            <a:r>
              <a:rPr lang="el-GR" altLang="el-GR" sz="2000">
                <a:latin typeface="Tahoma" panose="020B0604030504040204" pitchFamily="34" charset="0"/>
              </a:rPr>
              <a:t> (εξάνθημα πεταλούδας, γενικευμένο ερύθημα,   		          φυσαλιδώδης ερυθηματώδης λύκος)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   </a:t>
            </a:r>
            <a:r>
              <a:rPr lang="en-US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Υποξύς δερματικός λύκος</a:t>
            </a:r>
            <a:r>
              <a:rPr lang="el-GR" altLang="el-GR" sz="2000">
                <a:latin typeface="Tahoma" panose="020B0604030504040204" pitchFamily="34" charset="0"/>
              </a:rPr>
              <a:t>  (δακτυλιοειδές, ψωριασιόμορφο)</a:t>
            </a:r>
          </a:p>
          <a:p>
            <a:pPr eaLnBrk="1" hangingPunct="1">
              <a:buFontTx/>
              <a:buNone/>
            </a:pPr>
            <a:endParaRPr lang="el-GR" altLang="el-GR" sz="20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</a:t>
            </a:r>
            <a:r>
              <a:rPr lang="en-US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-</a:t>
            </a:r>
            <a:r>
              <a:rPr lang="el-GR" altLang="el-GR" sz="2000" b="1">
                <a:solidFill>
                  <a:srgbClr val="CC0000"/>
                </a:solidFill>
                <a:latin typeface="Tahoma" panose="020B0604030504040204" pitchFamily="34" charset="0"/>
              </a:rPr>
              <a:t>Χρόνιος λύκος</a:t>
            </a:r>
            <a:r>
              <a:rPr lang="el-GR" altLang="el-GR" sz="2000">
                <a:latin typeface="Tahoma" panose="020B0604030504040204" pitchFamily="34" charset="0"/>
              </a:rPr>
              <a:t> (εντοπισμένος, γενικευμένος, </a:t>
            </a:r>
            <a:r>
              <a:rPr lang="en-US" altLang="el-GR" sz="2000">
                <a:latin typeface="Tahoma" panose="020B0604030504040204" pitchFamily="34" charset="0"/>
              </a:rPr>
              <a:t>profundus)</a:t>
            </a:r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Μη ειδικές για λύκο</a:t>
            </a:r>
            <a:r>
              <a:rPr lang="en-US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:</a:t>
            </a:r>
            <a:r>
              <a:rPr lang="en-US" altLang="el-GR" sz="2800">
                <a:latin typeface="Tahoma" panose="020B0604030504040204" pitchFamily="34" charset="0"/>
              </a:rPr>
              <a:t> </a:t>
            </a:r>
            <a:endParaRPr lang="el-GR" altLang="el-GR" sz="28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  -</a:t>
            </a:r>
            <a:r>
              <a:rPr lang="el-GR" altLang="el-GR" sz="2000">
                <a:latin typeface="Tahoma" panose="020B0604030504040204" pitchFamily="34" charset="0"/>
              </a:rPr>
              <a:t>αλωπεκία</a:t>
            </a:r>
            <a:r>
              <a:rPr lang="en-US" altLang="el-GR" sz="2000">
                <a:latin typeface="Tahoma" panose="020B0604030504040204" pitchFamily="34" charset="0"/>
              </a:rPr>
              <a:t> </a:t>
            </a:r>
            <a:r>
              <a:rPr lang="el-GR" altLang="el-GR" sz="2000">
                <a:latin typeface="Tahoma" panose="020B0604030504040204" pitchFamily="34" charset="0"/>
              </a:rPr>
              <a:t>(διάχυτη ή γυροειδής)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-κνιδωτικές βλάβες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-στοματικά έλκη</a:t>
            </a:r>
          </a:p>
          <a:p>
            <a:pPr eaLnBrk="1" hangingPunct="1">
              <a:buFontTx/>
              <a:buNone/>
            </a:pPr>
            <a:r>
              <a:rPr lang="en-US" altLang="el-GR" sz="2000">
                <a:latin typeface="Tahoma" panose="020B0604030504040204" pitchFamily="34" charset="0"/>
              </a:rPr>
              <a:t>  </a:t>
            </a:r>
            <a:r>
              <a:rPr lang="el-GR" altLang="el-GR" sz="2000">
                <a:latin typeface="Tahoma" panose="020B0604030504040204" pitchFamily="34" charset="0"/>
              </a:rPr>
              <a:t>-δικτυωτή πελίδνωση</a:t>
            </a:r>
            <a:r>
              <a:rPr lang="en-US" altLang="el-GR" sz="2000" b="1">
                <a:latin typeface="Tahoma" panose="020B0604030504040204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el-GR" sz="2000">
                <a:latin typeface="Tahoma" panose="020B0604030504040204" pitchFamily="34" charset="0"/>
              </a:rPr>
              <a:t>  </a:t>
            </a:r>
            <a:r>
              <a:rPr lang="el-GR" altLang="el-GR" sz="2000">
                <a:latin typeface="Tahoma" panose="020B0604030504040204" pitchFamily="34" charset="0"/>
              </a:rPr>
              <a:t>-</a:t>
            </a:r>
            <a:r>
              <a:rPr lang="el-GR" altLang="el-GR" sz="2000" b="1">
                <a:latin typeface="Tahoma" panose="020B0604030504040204" pitchFamily="34" charset="0"/>
              </a:rPr>
              <a:t>αγγειίτιδα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-συνοδές δερματικές βλάβες (ψωρίαση, ομαλός λειχήνας, πορφυρία)</a:t>
            </a:r>
          </a:p>
          <a:p>
            <a:pPr eaLnBrk="1" hangingPunct="1"/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endParaRPr lang="en-US" altLang="el-GR" sz="20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el-GR" sz="200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C470D384-F39E-4172-9109-42568F44B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8"/>
    </mc:Choice>
    <mc:Fallback xmlns="">
      <p:transition spd="slow" advTm="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xmlns="" id="{6CE3656D-AFB8-4831-9428-D5102865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609600"/>
            <a:ext cx="3810000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8EA5B135-66B1-4B84-8FA9-A8254587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 Αγγειιτιδικές βλάβες</a:t>
            </a:r>
            <a:endParaRPr lang="en-US" altLang="el-GR" sz="20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xmlns="" id="{6686F361-D5DE-4A4C-A0F9-A32E60D1B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609600"/>
            <a:ext cx="3733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12" descr="6-C-32 copy">
            <a:extLst>
              <a:ext uri="{FF2B5EF4-FFF2-40B4-BE49-F238E27FC236}">
                <a16:creationId xmlns:a16="http://schemas.microsoft.com/office/drawing/2014/main" xmlns="" id="{057BB0A0-5D2F-4809-A189-DC004065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3657600"/>
            <a:ext cx="4705350" cy="30019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C117E480-20E0-496C-B858-C9E164010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5"/>
    </mc:Choice>
    <mc:Fallback xmlns="">
      <p:transition spd="slow" advTm="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BD1D14E2-1D22-4609-9BC5-5C039F057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00200"/>
            <a:ext cx="78486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sz="2400">
                <a:latin typeface="Tahoma" panose="020B0604030504040204" pitchFamily="34" charset="0"/>
              </a:rPr>
              <a:t>ΔΔ</a:t>
            </a:r>
            <a:r>
              <a:rPr lang="en-US" altLang="el-GR" sz="2400">
                <a:latin typeface="Tahoma" panose="020B0604030504040204" pitchFamily="34" charset="0"/>
              </a:rPr>
              <a:t>: </a:t>
            </a:r>
            <a:endParaRPr lang="el-GR" altLang="el-GR" sz="24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   -Κοκκιωματώδεις λοιμώξεις (</a:t>
            </a:r>
            <a:r>
              <a:rPr lang="en-US" altLang="el-GR" sz="2400">
                <a:latin typeface="Tahoma" panose="020B0604030504040204" pitchFamily="34" charset="0"/>
              </a:rPr>
              <a:t>TB, </a:t>
            </a:r>
            <a:r>
              <a:rPr lang="el-GR" altLang="el-GR" sz="2400">
                <a:latin typeface="Tahoma" panose="020B0604030504040204" pitchFamily="34" charset="0"/>
              </a:rPr>
              <a:t>Λέπρα)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l-GR" altLang="el-GR" sz="24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  - Αγγειίτιδες</a:t>
            </a:r>
            <a:r>
              <a:rPr lang="en-US" altLang="el-GR" sz="2400">
                <a:latin typeface="Tahoma" panose="020B0604030504040204" pitchFamily="34" charset="0"/>
              </a:rPr>
              <a:t> </a:t>
            </a:r>
            <a:r>
              <a:rPr lang="el-GR" altLang="el-GR" sz="2400">
                <a:latin typeface="Tahoma" panose="020B0604030504040204" pitchFamily="34" charset="0"/>
              </a:rPr>
              <a:t>(</a:t>
            </a:r>
            <a:r>
              <a:rPr lang="en-US" altLang="el-GR" sz="2400">
                <a:latin typeface="Tahoma" panose="020B0604030504040204" pitchFamily="34" charset="0"/>
              </a:rPr>
              <a:t>Wegener)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xmlns="" id="{72D14902-24FE-417C-842F-404D58C53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Διάτρηση ρινικού διαφράγματος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xmlns="" id="{653E748A-EAC6-487C-A044-B0860AD4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600"/>
            <a:ext cx="3810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xmlns="" id="{680D110E-1F07-4360-8524-3C3C2F16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83058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 Αγγειιτιδικές βλάβες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69A815B4-03F6-481D-B452-FBA30C1F4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4"/>
    </mc:Choice>
    <mc:Fallback xmlns="">
      <p:transition spd="slow" advTm="1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0C070543-1ACA-4288-93F8-DE5FBDB99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Συστηματικός Ερυθηματώδης Λύκος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DF42B2F-396F-481D-8270-7D1113653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Πολύμορφη κλινική εικόνα προσβεβλημένου οργάνου/συστήματος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Δέρμα </a:t>
            </a:r>
          </a:p>
          <a:p>
            <a:pPr eaLnBrk="1" hangingPunct="1"/>
            <a:r>
              <a:rPr lang="el-GR" altLang="el-GR" sz="2800" b="1">
                <a:latin typeface="Tahoma" panose="020B0604030504040204" pitchFamily="34" charset="0"/>
              </a:rPr>
              <a:t>Μυοσκελετικό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Καρδιά/Πνεύμονες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Νεφρά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ΚΝΣ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Γαστρεντερικό </a:t>
            </a: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n-US" altLang="el-GR" sz="280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2E374BC5-85F6-4BA0-97A3-E4B90BDBB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6"/>
    </mc:Choice>
    <mc:Fallback xmlns="">
      <p:transition spd="slow" advTm="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4BC79CC7-AF3A-466D-9385-DE6600443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 Μυοσκελετικές εκδηλώσεις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xmlns="" id="{8B8D814D-8F5B-484C-8633-97BA62E68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0503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l-GR" altLang="el-GR" sz="2800">
                <a:latin typeface="Tahoma" panose="020B0604030504040204" pitchFamily="34" charset="0"/>
              </a:rPr>
              <a:t>Αρθραλγίες</a:t>
            </a:r>
            <a:r>
              <a:rPr lang="en-US" altLang="el-GR" sz="2800">
                <a:latin typeface="Tahoma" panose="020B0604030504040204" pitchFamily="34" charset="0"/>
              </a:rPr>
              <a:t> (76-100%)</a:t>
            </a:r>
            <a:endParaRPr lang="el-GR" altLang="el-GR" sz="2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800">
                <a:latin typeface="Tahoma" panose="020B0604030504040204" pitchFamily="34" charset="0"/>
              </a:rPr>
              <a:t>Αρθρίτιδα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       συνήθως συμμετρική </a:t>
            </a:r>
            <a:r>
              <a:rPr lang="en-US" altLang="el-GR" sz="2800">
                <a:latin typeface="Tahoma" panose="020B0604030504040204" pitchFamily="34" charset="0"/>
              </a:rPr>
              <a:t>(</a:t>
            </a:r>
            <a:r>
              <a:rPr lang="el-GR" altLang="el-GR" sz="2800">
                <a:latin typeface="Tahoma" panose="020B0604030504040204" pitchFamily="34" charset="0"/>
              </a:rPr>
              <a:t>ΠΧΚ, ΜΚΦ, ΜΦ)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       μη διαβρωτική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       </a:t>
            </a:r>
            <a:r>
              <a:rPr lang="en-US" altLang="el-GR" sz="2800">
                <a:latin typeface="Tahoma" panose="020B0604030504040204" pitchFamily="34" charset="0"/>
              </a:rPr>
              <a:t>Jaccoud</a:t>
            </a:r>
            <a:endParaRPr lang="el-GR" altLang="el-GR" sz="2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800">
                <a:latin typeface="Tahoma" panose="020B0604030504040204" pitchFamily="34" charset="0"/>
              </a:rPr>
              <a:t>Ινομυαλγία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>
                <a:latin typeface="Tahoma" panose="020B0604030504040204" pitchFamily="34" charset="0"/>
              </a:rPr>
              <a:t>Μυοσίτιδα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b="1">
                <a:latin typeface="Tahoma" panose="020B0604030504040204" pitchFamily="34" charset="0"/>
              </a:rPr>
              <a:t>Οστεονέκρωση</a:t>
            </a:r>
            <a:r>
              <a:rPr lang="el-GR" altLang="el-GR" sz="2800">
                <a:latin typeface="Tahoma" panose="020B0604030504040204" pitchFamily="34" charset="0"/>
              </a:rPr>
              <a:t> </a:t>
            </a:r>
            <a:r>
              <a:rPr lang="en-US" altLang="el-GR" sz="2800">
                <a:latin typeface="Tahoma" panose="020B0604030504040204" pitchFamily="34" charset="0"/>
              </a:rPr>
              <a:t>(</a:t>
            </a:r>
            <a:r>
              <a:rPr lang="el-GR" altLang="el-GR" sz="2800">
                <a:latin typeface="Tahoma" panose="020B0604030504040204" pitchFamily="34" charset="0"/>
              </a:rPr>
              <a:t>κορτικοστεροειδή, αντιφωσφολιπιδικά αντισώματα)</a:t>
            </a:r>
            <a:endParaRPr lang="en-US" altLang="el-GR" sz="2800">
              <a:latin typeface="Tahoma" panose="020B0604030504040204" pitchFamily="34" charset="0"/>
            </a:endParaRP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xmlns="" id="{10B02962-0FD0-4A30-B12A-3B15012E7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1"/>
          <a:stretch>
            <a:fillRect/>
          </a:stretch>
        </p:blipFill>
        <p:spPr bwMode="auto">
          <a:xfrm>
            <a:off x="4932363" y="3789363"/>
            <a:ext cx="3262312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Ήχος 6">
            <a:hlinkClick r:id="" action="ppaction://media"/>
            <a:extLst>
              <a:ext uri="{FF2B5EF4-FFF2-40B4-BE49-F238E27FC236}">
                <a16:creationId xmlns:a16="http://schemas.microsoft.com/office/drawing/2014/main" xmlns="" id="{03A917FF-FF88-4AF9-ACF1-44867A32C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57"/>
    </mc:Choice>
    <mc:Fallback xmlns="">
      <p:transition spd="slow" advTm="5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xmlns="" id="{456C0BC6-6FA7-404F-BE39-292943A4A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>
                <a:solidFill>
                  <a:schemeClr val="accent2"/>
                </a:solidFill>
                <a:latin typeface="Tahoma" panose="020B0604030504040204" pitchFamily="34" charset="0"/>
              </a:rPr>
              <a:t>Σημείο ζώνης: </a:t>
            </a:r>
            <a:r>
              <a:rPr lang="en-US" altLang="el-GR" sz="2000">
                <a:solidFill>
                  <a:schemeClr val="accent2"/>
                </a:solidFill>
                <a:latin typeface="Tahoma" panose="020B0604030504040204" pitchFamily="34" charset="0"/>
              </a:rPr>
              <a:t>Z</a:t>
            </a:r>
            <a:r>
              <a:rPr lang="el-GR" altLang="el-GR" sz="2000">
                <a:solidFill>
                  <a:schemeClr val="accent2"/>
                </a:solidFill>
                <a:latin typeface="Tahoma" panose="020B0604030504040204" pitchFamily="34" charset="0"/>
              </a:rPr>
              <a:t>ώνη με </a:t>
            </a:r>
            <a:r>
              <a:rPr lang="en-US" altLang="el-GR" sz="2000">
                <a:solidFill>
                  <a:schemeClr val="accent2"/>
                </a:solidFill>
                <a:latin typeface="Tahoma" panose="020B0604030504040204" pitchFamily="34" charset="0"/>
              </a:rPr>
              <a:t>M</a:t>
            </a:r>
            <a:r>
              <a:rPr lang="el-GR" altLang="el-GR" sz="2000">
                <a:solidFill>
                  <a:schemeClr val="accent2"/>
                </a:solidFill>
                <a:latin typeface="Tahoma" panose="020B0604030504040204" pitchFamily="34" charset="0"/>
              </a:rPr>
              <a:t>ειωμένης Έντασης Σήμα στις T1W και </a:t>
            </a:r>
            <a:r>
              <a:rPr lang="en-US" altLang="el-GR" sz="2000">
                <a:solidFill>
                  <a:schemeClr val="accent2"/>
                </a:solidFill>
                <a:latin typeface="Tahoma" panose="020B0604030504040204" pitchFamily="34" charset="0"/>
              </a:rPr>
              <a:t>T2W </a:t>
            </a:r>
            <a:r>
              <a:rPr lang="el-GR" altLang="el-GR" sz="2000">
                <a:solidFill>
                  <a:schemeClr val="accent2"/>
                </a:solidFill>
                <a:latin typeface="Tahoma" panose="020B0604030504040204" pitchFamily="34" charset="0"/>
              </a:rPr>
              <a:t>ακολουθίες </a:t>
            </a:r>
          </a:p>
        </p:txBody>
      </p:sp>
      <p:grpSp>
        <p:nvGrpSpPr>
          <p:cNvPr id="39939" name="Group 3">
            <a:extLst>
              <a:ext uri="{FF2B5EF4-FFF2-40B4-BE49-F238E27FC236}">
                <a16:creationId xmlns:a16="http://schemas.microsoft.com/office/drawing/2014/main" xmlns="" id="{8953E1A4-9974-41F9-893B-76422E84D56F}"/>
              </a:ext>
            </a:extLst>
          </p:cNvPr>
          <p:cNvGrpSpPr>
            <a:grpSpLocks/>
          </p:cNvGrpSpPr>
          <p:nvPr/>
        </p:nvGrpSpPr>
        <p:grpSpPr bwMode="auto">
          <a:xfrm>
            <a:off x="731838" y="2530475"/>
            <a:ext cx="7456487" cy="3014663"/>
            <a:chOff x="461" y="1598"/>
            <a:chExt cx="4697" cy="1899"/>
          </a:xfrm>
        </p:grpSpPr>
        <p:pic>
          <p:nvPicPr>
            <p:cNvPr id="39943" name="Picture 4" descr="σάρωση0008">
              <a:extLst>
                <a:ext uri="{FF2B5EF4-FFF2-40B4-BE49-F238E27FC236}">
                  <a16:creationId xmlns:a16="http://schemas.microsoft.com/office/drawing/2014/main" xmlns="" id="{9766653B-C73C-49E8-9C65-B26F14D80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" y="1598"/>
              <a:ext cx="1982" cy="1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4" name="Line 5">
              <a:extLst>
                <a:ext uri="{FF2B5EF4-FFF2-40B4-BE49-F238E27FC236}">
                  <a16:creationId xmlns:a16="http://schemas.microsoft.com/office/drawing/2014/main" xmlns="" id="{C13A1E90-D6FD-41C7-99ED-092B36F523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5" y="1905"/>
              <a:ext cx="185" cy="1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5" name="Line 6">
              <a:extLst>
                <a:ext uri="{FF2B5EF4-FFF2-40B4-BE49-F238E27FC236}">
                  <a16:creationId xmlns:a16="http://schemas.microsoft.com/office/drawing/2014/main" xmlns="" id="{175DC12A-0080-47B2-A804-BE67FEE8FE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10" y="2016"/>
              <a:ext cx="185" cy="1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9946" name="Picture 7" descr="σάρωση0004">
              <a:extLst>
                <a:ext uri="{FF2B5EF4-FFF2-40B4-BE49-F238E27FC236}">
                  <a16:creationId xmlns:a16="http://schemas.microsoft.com/office/drawing/2014/main" xmlns="" id="{006367A7-DBDC-42DB-86D9-0C11BCA33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" y="1598"/>
              <a:ext cx="2465" cy="1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47" name="Line 8">
              <a:extLst>
                <a:ext uri="{FF2B5EF4-FFF2-40B4-BE49-F238E27FC236}">
                  <a16:creationId xmlns:a16="http://schemas.microsoft.com/office/drawing/2014/main" xmlns="" id="{90F3BDC8-2ADB-4087-9E86-C449E76C2B5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03751" flipH="1" flipV="1">
              <a:off x="3569" y="2082"/>
              <a:ext cx="220" cy="15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8" name="Line 9">
              <a:extLst>
                <a:ext uri="{FF2B5EF4-FFF2-40B4-BE49-F238E27FC236}">
                  <a16:creationId xmlns:a16="http://schemas.microsoft.com/office/drawing/2014/main" xmlns="" id="{6D14CA94-7A50-48BC-83D9-7B421A5C5EF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03751" flipH="1" flipV="1">
              <a:off x="3327" y="2155"/>
              <a:ext cx="220" cy="15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0" name="Rectangle 10">
            <a:extLst>
              <a:ext uri="{FF2B5EF4-FFF2-40B4-BE49-F238E27FC236}">
                <a16:creationId xmlns:a16="http://schemas.microsoft.com/office/drawing/2014/main" xmlns="" id="{25017F3A-DD33-439E-8271-A90A1EEC2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088" y="457200"/>
            <a:ext cx="59658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   Άσηπτη νέκρωση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39941" name="Text Box 11">
            <a:extLst>
              <a:ext uri="{FF2B5EF4-FFF2-40B4-BE49-F238E27FC236}">
                <a16:creationId xmlns:a16="http://schemas.microsoft.com/office/drawing/2014/main" xmlns="" id="{DFB20D32-3A6F-4F83-92C4-208397522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6518275"/>
            <a:ext cx="393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 i="1"/>
              <a:t>Tektonidou et al., </a:t>
            </a:r>
            <a:r>
              <a:rPr lang="el-GR" altLang="el-GR" sz="1800" i="1"/>
              <a:t>Arthritis Rheum. 2003 </a:t>
            </a:r>
          </a:p>
        </p:txBody>
      </p:sp>
      <p:sp>
        <p:nvSpPr>
          <p:cNvPr id="39942" name="Text Box 14">
            <a:extLst>
              <a:ext uri="{FF2B5EF4-FFF2-40B4-BE49-F238E27FC236}">
                <a16:creationId xmlns:a16="http://schemas.microsoft.com/office/drawing/2014/main" xmlns="" id="{50D5150D-67A6-4156-A7D9-3E0EDE318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9275" y="5840413"/>
            <a:ext cx="5345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dirty="0"/>
              <a:t>ΔΔ: Νόσος, φάρμακα, αλκοόλ, </a:t>
            </a:r>
            <a:r>
              <a:rPr lang="el-GR" altLang="el-GR" sz="2000" dirty="0" err="1"/>
              <a:t>λιποπρωτεϊναιμίες</a:t>
            </a:r>
            <a:r>
              <a:rPr lang="el-GR" altLang="el-GR" sz="2000" dirty="0"/>
              <a:t>;</a:t>
            </a:r>
            <a:endParaRPr lang="en-US" altLang="el-GR" sz="2000" dirty="0"/>
          </a:p>
        </p:txBody>
      </p:sp>
      <p:pic>
        <p:nvPicPr>
          <p:cNvPr id="10" name="Ήχος 9">
            <a:hlinkClick r:id="" action="ppaction://media"/>
            <a:extLst>
              <a:ext uri="{FF2B5EF4-FFF2-40B4-BE49-F238E27FC236}">
                <a16:creationId xmlns:a16="http://schemas.microsoft.com/office/drawing/2014/main" xmlns="" id="{CBE5BE15-DB7A-462A-AF8D-372BCC261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3"/>
    </mc:Choice>
    <mc:Fallback xmlns="">
      <p:transition spd="slow" advTm="3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xmlns="" id="{95691AC9-C4FD-49DB-B7BC-EF4BE8722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Συστηματικός Ερυθηματώδης Λύκος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xmlns="" id="{92FBCB57-AEDC-40DC-A329-30F309B26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Πολύμορφη κλινική εικόνα προσβεβλημένου οργάνου/συστήματος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Δέρμα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Μυοσκελετικό</a:t>
            </a:r>
            <a:r>
              <a:rPr lang="el-GR" altLang="el-GR" sz="2800" b="1">
                <a:latin typeface="Tahoma" panose="020B0604030504040204" pitchFamily="34" charset="0"/>
              </a:rPr>
              <a:t> </a:t>
            </a:r>
          </a:p>
          <a:p>
            <a:pPr eaLnBrk="1" hangingPunct="1"/>
            <a:r>
              <a:rPr lang="el-GR" altLang="el-GR" sz="2800" b="1">
                <a:latin typeface="Tahoma" panose="020B0604030504040204" pitchFamily="34" charset="0"/>
              </a:rPr>
              <a:t>Πνεύμονες/Καρδιά</a:t>
            </a:r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Νεφρά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ΚΝΣ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Γαστρεντερικό </a:t>
            </a: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n-US" altLang="el-GR" sz="280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3F9B0CA0-64B1-46F4-B297-A65FABEB9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7"/>
    </mc:Choice>
    <mc:Fallback xmlns="">
      <p:transition spd="slow" advTm="6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xmlns="" id="{370ED88C-AD38-49A6-AE24-D5B21AE54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228600"/>
            <a:ext cx="5768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</a:t>
            </a: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Πνευμονικές εκδηλώσεις</a:t>
            </a:r>
            <a:endParaRPr lang="en-US" altLang="el-GR" sz="28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xmlns="" id="{E4B6A921-A138-478C-8033-AD573417A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05038"/>
            <a:ext cx="89154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Πλευρίτιδα (30%)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 πλευριτικό υγρό</a:t>
            </a:r>
            <a:r>
              <a:rPr lang="en-US" altLang="el-GR" sz="2000">
                <a:latin typeface="Tahoma" panose="020B0604030504040204" pitchFamily="34" charset="0"/>
              </a:rPr>
              <a:t>: </a:t>
            </a:r>
            <a:r>
              <a:rPr lang="el-GR" altLang="el-GR" sz="2000">
                <a:latin typeface="Tahoma" panose="020B0604030504040204" pitchFamily="34" charset="0"/>
              </a:rPr>
              <a:t>διαυγές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 εξίδρωμα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 φυσιολογικά επίπεδα γλυκόζης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 </a:t>
            </a:r>
            <a:r>
              <a:rPr lang="en-US" altLang="el-GR" sz="2000">
                <a:latin typeface="Tahoma" panose="020B0604030504040204" pitchFamily="34" charset="0"/>
              </a:rPr>
              <a:t>WBC&lt;10000</a:t>
            </a:r>
            <a:endParaRPr lang="el-GR" altLang="el-GR" sz="20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l-GR" sz="2000">
                <a:latin typeface="Tahoma" panose="020B0604030504040204" pitchFamily="34" charset="0"/>
              </a:rPr>
              <a:t> </a:t>
            </a:r>
            <a:r>
              <a:rPr lang="el-GR" altLang="el-GR" sz="2000">
                <a:latin typeface="Tahoma" panose="020B0604030504040204" pitchFamily="34" charset="0"/>
              </a:rPr>
              <a:t>       μειωμένα επίπεδα συμπληρώματος</a:t>
            </a:r>
          </a:p>
          <a:p>
            <a:pPr eaLnBrk="1" hangingPunct="1">
              <a:buFontTx/>
              <a:buNone/>
            </a:pPr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Πνευμονίτιδα </a:t>
            </a:r>
            <a:r>
              <a:rPr lang="el-GR" altLang="el-GR" sz="2200">
                <a:latin typeface="Tahoma" panose="020B0604030504040204" pitchFamily="34" charset="0"/>
              </a:rPr>
              <a:t>(οξεία εμπύρετη πνευμονική προσβολή/ ΔΔ:λοίμωξη)</a:t>
            </a:r>
          </a:p>
          <a:p>
            <a:pPr eaLnBrk="1" hangingPunct="1"/>
            <a:endParaRPr lang="el-GR" altLang="el-GR" sz="22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400"/>
              <a:t>Πλευρίτιδα </a:t>
            </a:r>
            <a:r>
              <a:rPr lang="el-GR" altLang="el-GR" sz="2400" b="1"/>
              <a:t>+</a:t>
            </a:r>
            <a:r>
              <a:rPr lang="el-GR" altLang="el-GR" sz="2400"/>
              <a:t> Πνευμονίτιδα </a:t>
            </a:r>
            <a:r>
              <a:rPr lang="el-GR" altLang="el-GR" sz="2400" b="1"/>
              <a:t>= </a:t>
            </a:r>
            <a:r>
              <a:rPr lang="el-GR" altLang="el-GR" sz="2400" b="1">
                <a:sym typeface="Wingdings" panose="05000000000000000000" pitchFamily="2" charset="2"/>
              </a:rPr>
              <a:t> πιθανότητα ΣΕΛ</a:t>
            </a:r>
            <a:r>
              <a:rPr lang="el-GR" altLang="el-GR">
                <a:latin typeface="Tahoma" panose="020B0604030504040204" pitchFamily="34" charset="0"/>
              </a:rPr>
              <a:t>      </a:t>
            </a:r>
            <a:endParaRPr lang="en-US" altLang="el-GR">
              <a:latin typeface="Tahoma" panose="020B0604030504040204" pitchFamily="34" charset="0"/>
            </a:endParaRPr>
          </a:p>
        </p:txBody>
      </p:sp>
      <p:pic>
        <p:nvPicPr>
          <p:cNvPr id="41988" name="Picture 4" descr="1201844effusion2">
            <a:extLst>
              <a:ext uri="{FF2B5EF4-FFF2-40B4-BE49-F238E27FC236}">
                <a16:creationId xmlns:a16="http://schemas.microsoft.com/office/drawing/2014/main" xmlns="" id="{2F3D615E-0414-4BCE-9E17-D4581DED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060575"/>
            <a:ext cx="30226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Ήχος 4">
            <a:hlinkClick r:id="" action="ppaction://media"/>
            <a:extLst>
              <a:ext uri="{FF2B5EF4-FFF2-40B4-BE49-F238E27FC236}">
                <a16:creationId xmlns:a16="http://schemas.microsoft.com/office/drawing/2014/main" xmlns="" id="{8707CE54-23E5-4226-A462-49C7FEECB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97"/>
    </mc:Choice>
    <mc:Fallback xmlns="">
      <p:transition spd="slow" advTm="3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20C92D3E-E0AC-433E-A505-53D624C29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228600"/>
            <a:ext cx="5768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</a:t>
            </a: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Πνευμονικές εκδηλώσεις</a:t>
            </a:r>
            <a:endParaRPr lang="en-US" altLang="el-GR" sz="28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6DA3E144-5B79-4863-B2BB-B22D0516D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660525"/>
            <a:ext cx="4271963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400"/>
              <a:t>Πνευμονική αιμορραγία </a:t>
            </a:r>
            <a:r>
              <a:rPr lang="el-GR" altLang="el-GR" sz="2000" i="1"/>
              <a:t>(πτώση Η</a:t>
            </a:r>
            <a:r>
              <a:rPr lang="en-US" altLang="el-GR" sz="2000" i="1"/>
              <a:t>t, </a:t>
            </a:r>
            <a:r>
              <a:rPr lang="el-GR" altLang="el-GR" sz="2000" i="1"/>
              <a:t>πνευμονικά διηθήματα)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l-GR" altLang="el-GR" sz="2000" b="1"/>
              <a:t>Διαφορική διάγνωση</a:t>
            </a:r>
          </a:p>
          <a:p>
            <a:pPr lvl="2" eaLnBrk="1" hangingPunct="1"/>
            <a:r>
              <a:rPr lang="el-GR" altLang="el-GR" sz="1800"/>
              <a:t>Σύνδρομο Goodpasture</a:t>
            </a:r>
          </a:p>
          <a:p>
            <a:pPr lvl="2" eaLnBrk="1" hangingPunct="1"/>
            <a:r>
              <a:rPr lang="el-GR" altLang="el-GR" sz="1800"/>
              <a:t>Μικροσκοπική αγγειίτιδα</a:t>
            </a:r>
          </a:p>
          <a:p>
            <a:pPr lvl="2" eaLnBrk="1" hangingPunct="1"/>
            <a:r>
              <a:rPr lang="el-GR" altLang="el-GR" sz="1800"/>
              <a:t>Αντιφωσφολιπιδικό σύνδρομο</a:t>
            </a:r>
          </a:p>
          <a:p>
            <a:pPr lvl="2" eaLnBrk="1" hangingPunct="1"/>
            <a:r>
              <a:rPr lang="el-GR" altLang="el-GR" sz="1800"/>
              <a:t>Λοιμώξεις</a:t>
            </a:r>
          </a:p>
          <a:p>
            <a:pPr lvl="1" eaLnBrk="1" hangingPunct="1">
              <a:buFontTx/>
              <a:buChar char="•"/>
            </a:pPr>
            <a:endParaRPr lang="el-GR" altLang="el-GR" sz="2000"/>
          </a:p>
          <a:p>
            <a:pPr lvl="1" eaLnBrk="1" hangingPunct="1">
              <a:buFontTx/>
              <a:buChar char="•"/>
            </a:pPr>
            <a:endParaRPr lang="el-GR" altLang="el-GR" sz="2000"/>
          </a:p>
          <a:p>
            <a:pPr eaLnBrk="1" hangingPunct="1"/>
            <a:r>
              <a:rPr lang="el-GR" altLang="el-GR" sz="2400"/>
              <a:t>Πνευμονική υπέρταση</a:t>
            </a:r>
          </a:p>
          <a:p>
            <a:pPr eaLnBrk="1" hangingPunct="1"/>
            <a:endParaRPr lang="el-GR" altLang="el-GR" sz="2400"/>
          </a:p>
          <a:p>
            <a:pPr eaLnBrk="1" hangingPunct="1"/>
            <a:endParaRPr lang="el-GR" altLang="el-GR" sz="2400"/>
          </a:p>
          <a:p>
            <a:pPr eaLnBrk="1" hangingPunct="1"/>
            <a:r>
              <a:rPr lang="el-GR" altLang="el-GR" sz="2400"/>
              <a:t>Παράλυση ημιδιαφραγμάτων</a:t>
            </a:r>
            <a:endParaRPr lang="en-US" altLang="el-GR"/>
          </a:p>
        </p:txBody>
      </p:sp>
      <p:grpSp>
        <p:nvGrpSpPr>
          <p:cNvPr id="43012" name="Group 8">
            <a:extLst>
              <a:ext uri="{FF2B5EF4-FFF2-40B4-BE49-F238E27FC236}">
                <a16:creationId xmlns:a16="http://schemas.microsoft.com/office/drawing/2014/main" xmlns="" id="{F60B59BB-A876-4D2A-B060-BFE4B22C963C}"/>
              </a:ext>
            </a:extLst>
          </p:cNvPr>
          <p:cNvGrpSpPr>
            <a:grpSpLocks/>
          </p:cNvGrpSpPr>
          <p:nvPr/>
        </p:nvGrpSpPr>
        <p:grpSpPr bwMode="auto">
          <a:xfrm>
            <a:off x="4498975" y="1700213"/>
            <a:ext cx="4537075" cy="2203450"/>
            <a:chOff x="2780" y="1162"/>
            <a:chExt cx="2822" cy="1298"/>
          </a:xfrm>
        </p:grpSpPr>
        <p:pic>
          <p:nvPicPr>
            <p:cNvPr id="43016" name="Picture 6">
              <a:extLst>
                <a:ext uri="{FF2B5EF4-FFF2-40B4-BE49-F238E27FC236}">
                  <a16:creationId xmlns:a16="http://schemas.microsoft.com/office/drawing/2014/main" xmlns="" id="{1CC8AA08-EB7F-4716-B5BE-1DA403257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>
              <a:fillRect/>
            </a:stretch>
          </p:blipFill>
          <p:spPr bwMode="auto">
            <a:xfrm>
              <a:off x="2780" y="1162"/>
              <a:ext cx="2822" cy="1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17" name="Rectangle 7">
              <a:extLst>
                <a:ext uri="{FF2B5EF4-FFF2-40B4-BE49-F238E27FC236}">
                  <a16:creationId xmlns:a16="http://schemas.microsoft.com/office/drawing/2014/main" xmlns="" id="{8C1D78F6-60AE-4949-9525-0ADA399C0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7" y="2262"/>
              <a:ext cx="1414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 b="1">
                  <a:solidFill>
                    <a:schemeClr val="accent2"/>
                  </a:solidFill>
                </a:rPr>
                <a:t>Πνευμονική αιμορραγία</a:t>
              </a:r>
              <a:endParaRPr lang="en-US" altLang="el-GR" sz="1600" b="1">
                <a:solidFill>
                  <a:schemeClr val="accent2"/>
                </a:solidFill>
              </a:endParaRPr>
            </a:p>
          </p:txBody>
        </p:sp>
      </p:grpSp>
      <p:grpSp>
        <p:nvGrpSpPr>
          <p:cNvPr id="43013" name="Group 10">
            <a:extLst>
              <a:ext uri="{FF2B5EF4-FFF2-40B4-BE49-F238E27FC236}">
                <a16:creationId xmlns:a16="http://schemas.microsoft.com/office/drawing/2014/main" xmlns="" id="{50826CD0-A293-494D-92AD-BD7FF23A9D9D}"/>
              </a:ext>
            </a:extLst>
          </p:cNvPr>
          <p:cNvGrpSpPr>
            <a:grpSpLocks/>
          </p:cNvGrpSpPr>
          <p:nvPr/>
        </p:nvGrpSpPr>
        <p:grpSpPr bwMode="auto">
          <a:xfrm>
            <a:off x="5076825" y="3968750"/>
            <a:ext cx="3168650" cy="2844800"/>
            <a:chOff x="3334" y="2523"/>
            <a:chExt cx="1860" cy="1662"/>
          </a:xfrm>
        </p:grpSpPr>
        <p:pic>
          <p:nvPicPr>
            <p:cNvPr id="43014" name="Picture 5" descr="gr4-midi">
              <a:extLst>
                <a:ext uri="{FF2B5EF4-FFF2-40B4-BE49-F238E27FC236}">
                  <a16:creationId xmlns:a16="http://schemas.microsoft.com/office/drawing/2014/main" xmlns="" id="{D063F39E-B9B9-4CD9-95BD-730464AFE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23"/>
            <a:stretch>
              <a:fillRect/>
            </a:stretch>
          </p:blipFill>
          <p:spPr bwMode="auto">
            <a:xfrm>
              <a:off x="3334" y="2523"/>
              <a:ext cx="1860" cy="1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5" name="Rectangle 9">
              <a:extLst>
                <a:ext uri="{FF2B5EF4-FFF2-40B4-BE49-F238E27FC236}">
                  <a16:creationId xmlns:a16="http://schemas.microsoft.com/office/drawing/2014/main" xmlns="" id="{3BCC27B1-0D4B-403C-B394-4BBC5A833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5" y="3989"/>
              <a:ext cx="1848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 b="1">
                  <a:solidFill>
                    <a:schemeClr val="accent2"/>
                  </a:solidFill>
                </a:rPr>
                <a:t>Παράλυση ημιδιαφραγμάτων</a:t>
              </a:r>
              <a:endParaRPr lang="en-US" altLang="el-GR" sz="1600" b="1">
                <a:solidFill>
                  <a:schemeClr val="accent2"/>
                </a:solidFill>
              </a:endParaRPr>
            </a:p>
          </p:txBody>
        </p:sp>
      </p:grp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145DE9CD-9323-4119-AA47-832F56FAA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4"/>
    </mc:Choice>
    <mc:Fallback xmlns="">
      <p:transition spd="slow" advTm="3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FBFF2B09-5D89-4D42-B0CD-564FBF842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</a:t>
            </a:r>
            <a:r>
              <a:rPr lang="en-US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/>
            </a:r>
            <a:b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l-GR" altLang="el-GR" sz="3200">
                <a:solidFill>
                  <a:schemeClr val="accent2"/>
                </a:solidFill>
                <a:latin typeface="Tahoma" panose="020B0604030504040204" pitchFamily="34" charset="0"/>
              </a:rPr>
              <a:t>Πολλαπλά προσωπεία</a:t>
            </a:r>
            <a:endParaRPr lang="en-US" altLang="el-GR" sz="32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xmlns="" id="{F51055F7-A79C-4689-9C0D-A0105EC7BF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305800" cy="4114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400" b="1" dirty="0" err="1">
                <a:latin typeface="Tahoma" panose="020B0604030504040204" pitchFamily="34" charset="0"/>
              </a:rPr>
              <a:t>Πολυσυστηματική</a:t>
            </a:r>
            <a:r>
              <a:rPr lang="el-GR" altLang="el-GR" sz="2400" b="1" dirty="0">
                <a:latin typeface="Tahoma" panose="020B0604030504040204" pitchFamily="34" charset="0"/>
              </a:rPr>
              <a:t> νόσος</a:t>
            </a:r>
            <a:r>
              <a:rPr lang="en-US" altLang="el-GR" sz="2400" b="1" dirty="0">
                <a:latin typeface="Tahoma" panose="020B0604030504040204" pitchFamily="34" charset="0"/>
              </a:rPr>
              <a:t> </a:t>
            </a:r>
            <a:r>
              <a:rPr lang="el-GR" altLang="el-GR" sz="2400" dirty="0">
                <a:latin typeface="Tahoma" panose="020B0604030504040204" pitchFamily="34" charset="0"/>
              </a:rPr>
              <a:t>-</a:t>
            </a:r>
            <a:r>
              <a:rPr lang="en-US" altLang="el-GR" sz="2400" dirty="0">
                <a:latin typeface="Tahoma" panose="020B0604030504040204" pitchFamily="34" charset="0"/>
              </a:rPr>
              <a:t> </a:t>
            </a:r>
            <a:r>
              <a:rPr lang="el-GR" altLang="el-GR" sz="2400" dirty="0" err="1">
                <a:latin typeface="Tahoma" panose="020B0604030504040204" pitchFamily="34" charset="0"/>
              </a:rPr>
              <a:t>οργανοειδική</a:t>
            </a: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Υποκλινική</a:t>
            </a:r>
            <a:r>
              <a:rPr lang="el-GR" altLang="el-GR" sz="2400" dirty="0">
                <a:latin typeface="Tahoma" panose="020B0604030504040204" pitchFamily="34" charset="0"/>
              </a:rPr>
              <a:t>...... Μέτρια.....Σοβαρή </a:t>
            </a: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Πολύμορφη κλινική εικόνα ενός προσβεβλημένου οργάνου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Ειδικές ομάδες 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</p:txBody>
      </p:sp>
      <p:pic>
        <p:nvPicPr>
          <p:cNvPr id="6" name="Ήχος 5">
            <a:hlinkClick r:id="" action="ppaction://media"/>
            <a:extLst>
              <a:ext uri="{FF2B5EF4-FFF2-40B4-BE49-F238E27FC236}">
                <a16:creationId xmlns:a16="http://schemas.microsoft.com/office/drawing/2014/main" xmlns="" id="{86E7864F-70A9-473B-B078-CD85410ED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1"/>
    </mc:Choice>
    <mc:Fallback xmlns="">
      <p:transition spd="slow" advTm="29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xmlns="" id="{81575DAC-295D-44BA-98AE-CECE51BE1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2266950"/>
            <a:ext cx="44910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Περικαρδίτιδα (6-45%)</a:t>
            </a:r>
          </a:p>
          <a:p>
            <a:pPr eaLnBrk="1" hangingPunct="1"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    </a:t>
            </a:r>
            <a:r>
              <a:rPr lang="el-GR" altLang="el-GR" sz="2000">
                <a:latin typeface="Tahoma" panose="020B0604030504040204" pitchFamily="34" charset="0"/>
              </a:rPr>
              <a:t>τυπική κλινική εικόνα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σπάνιος επιπωματισμός</a:t>
            </a:r>
            <a:r>
              <a:rPr lang="el-GR" altLang="el-GR" sz="2800">
                <a:latin typeface="Tahoma" panose="020B0604030504040204" pitchFamily="34" charset="0"/>
              </a:rPr>
              <a:t>  </a:t>
            </a: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Μυοκαρδίτιδα (&lt;10%)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	Βαρύς- συστηματικός ΣΕΛ</a:t>
            </a:r>
          </a:p>
          <a:p>
            <a:pPr eaLnBrk="1" hangingPunct="1">
              <a:buFontTx/>
              <a:buNone/>
            </a:pPr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Έμφραγμα μυοκαρδίου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xmlns="" id="{6B5A272D-76E8-4A45-9FB6-EE2B5DF8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Καρδιακές εκδηλώσεις</a:t>
            </a:r>
            <a:endParaRPr lang="en-US" altLang="el-GR" sz="28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44036" name="Picture 4" descr="pericarditis-1">
            <a:extLst>
              <a:ext uri="{FF2B5EF4-FFF2-40B4-BE49-F238E27FC236}">
                <a16:creationId xmlns:a16="http://schemas.microsoft.com/office/drawing/2014/main" xmlns="" id="{230E9457-FE18-47EE-A5C9-56E0281DF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1357313"/>
            <a:ext cx="32004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pericarditis_2">
            <a:extLst>
              <a:ext uri="{FF2B5EF4-FFF2-40B4-BE49-F238E27FC236}">
                <a16:creationId xmlns:a16="http://schemas.microsoft.com/office/drawing/2014/main" xmlns="" id="{2A472DA9-B5B8-40C5-825E-1C352BE38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4165600"/>
            <a:ext cx="31686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E0DA31B8-BFA9-4221-84A6-4572754C4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81"/>
    </mc:Choice>
    <mc:Fallback xmlns="">
      <p:transition spd="slow" advTm="2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3051F0C2-6BD2-4F2D-B71E-D0733B91A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62125"/>
            <a:ext cx="8763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Ενδοκαρδίτιδα (</a:t>
            </a:r>
            <a:r>
              <a:rPr lang="en-US" altLang="el-GR" sz="2800">
                <a:latin typeface="Tahoma" panose="020B0604030504040204" pitchFamily="34" charset="0"/>
              </a:rPr>
              <a:t>Libman/Sacks</a:t>
            </a:r>
            <a:r>
              <a:rPr lang="el-GR" altLang="el-GR" sz="2800">
                <a:latin typeface="Tahoma" panose="020B0604030504040204" pitchFamily="34" charset="0"/>
              </a:rPr>
              <a:t>)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l-GR" altLang="el-GR">
                <a:latin typeface="Tahoma" panose="020B0604030504040204" pitchFamily="34" charset="0"/>
              </a:rPr>
              <a:t>αντιφωσφολιπιδικό σύνδρομο</a:t>
            </a:r>
            <a:r>
              <a:rPr lang="el-GR" altLang="el-GR" sz="3200">
                <a:latin typeface="Tahoma" panose="020B0604030504040204" pitchFamily="34" charset="0"/>
              </a:rPr>
              <a:t>      </a:t>
            </a:r>
            <a:endParaRPr lang="en-US" altLang="el-GR" sz="3200">
              <a:latin typeface="Tahoma" panose="020B0604030504040204" pitchFamily="34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xmlns="" id="{7495BC92-E1DA-42FB-B080-1C3891ED6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Καρδιακές εκδηλώσεις</a:t>
            </a:r>
            <a:endParaRPr lang="en-US" altLang="el-GR" sz="28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45060" name="Picture 4" descr="SLE_endocardite_LS_macro">
            <a:extLst>
              <a:ext uri="{FF2B5EF4-FFF2-40B4-BE49-F238E27FC236}">
                <a16:creationId xmlns:a16="http://schemas.microsoft.com/office/drawing/2014/main" xmlns="" id="{3018D7C4-4D31-4239-B3F5-B1191E13F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068638"/>
            <a:ext cx="4392612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E540A29B-B702-467D-940F-47E5EDA09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6"/>
    </mc:Choice>
    <mc:Fallback xmlns="">
      <p:transition spd="slow" advTm="1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xmlns="" id="{FF3CD536-0D8F-4193-9455-080AF4429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 dirty="0">
                <a:solidFill>
                  <a:schemeClr val="accent2"/>
                </a:solidFill>
                <a:latin typeface="Tahoma" panose="020B0604030504040204" pitchFamily="34" charset="0"/>
              </a:rPr>
              <a:t>            Συστηματικός </a:t>
            </a:r>
            <a:r>
              <a:rPr lang="el-GR" altLang="el-GR" sz="2800" dirty="0" err="1">
                <a:solidFill>
                  <a:schemeClr val="accent2"/>
                </a:solidFill>
                <a:latin typeface="Tahoma" panose="020B0604030504040204" pitchFamily="34" charset="0"/>
              </a:rPr>
              <a:t>Ερυθηματώδης</a:t>
            </a:r>
            <a:r>
              <a:rPr lang="el-GR" altLang="el-GR" sz="2800" dirty="0">
                <a:solidFill>
                  <a:schemeClr val="accent2"/>
                </a:solidFill>
                <a:latin typeface="Tahoma" panose="020B0604030504040204" pitchFamily="34" charset="0"/>
              </a:rPr>
              <a:t> Λύκος</a:t>
            </a:r>
            <a:endParaRPr lang="en-US" altLang="el-GR" sz="2800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xmlns="" id="{20A0949F-4EC2-4C32-ADAA-08B1561BA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Πολύμορφη κλινική εικόνα προσβεβλημένου οργάνου/συστήματος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Δέρμα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Μυοσκελετικό</a:t>
            </a:r>
            <a:r>
              <a:rPr lang="el-GR" altLang="el-GR" sz="2800" b="1">
                <a:latin typeface="Tahoma" panose="020B0604030504040204" pitchFamily="34" charset="0"/>
              </a:rPr>
              <a:t>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Καρδιά/Πνεύμονες </a:t>
            </a:r>
          </a:p>
          <a:p>
            <a:pPr eaLnBrk="1" hangingPunct="1"/>
            <a:r>
              <a:rPr lang="el-GR" altLang="el-GR" sz="2800" b="1">
                <a:latin typeface="Tahoma" panose="020B0604030504040204" pitchFamily="34" charset="0"/>
              </a:rPr>
              <a:t>Νεφρά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ΚΝΣ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Γαστρεντερικό </a:t>
            </a: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n-US" altLang="el-GR" sz="2800">
              <a:latin typeface="Tahoma" panose="020B0604030504040204" pitchFamily="34" charset="0"/>
            </a:endParaRPr>
          </a:p>
        </p:txBody>
      </p:sp>
      <p:pic>
        <p:nvPicPr>
          <p:cNvPr id="7" name="Ήχος 6">
            <a:hlinkClick r:id="" action="ppaction://media"/>
            <a:extLst>
              <a:ext uri="{FF2B5EF4-FFF2-40B4-BE49-F238E27FC236}">
                <a16:creationId xmlns:a16="http://schemas.microsoft.com/office/drawing/2014/main" xmlns="" id="{7E050CE6-8191-4BB3-B6BE-52BC692E3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0"/>
    </mc:Choice>
    <mc:Fallback xmlns="">
      <p:transition spd="slow" advTm="5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30DA4BC2-BB95-487D-80B0-59B86F43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96752"/>
            <a:ext cx="9027268" cy="5515583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xmlns="" id="{61A52CEB-D2F0-4E6E-A452-07B15BA5E7DB}"/>
              </a:ext>
            </a:extLst>
          </p:cNvPr>
          <p:cNvSpPr/>
          <p:nvPr/>
        </p:nvSpPr>
        <p:spPr>
          <a:xfrm>
            <a:off x="611560" y="353177"/>
            <a:ext cx="5868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dirty="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</a:t>
            </a:r>
            <a:r>
              <a:rPr lang="el-GR" altLang="el-GR" dirty="0" err="1">
                <a:solidFill>
                  <a:schemeClr val="accent2"/>
                </a:solidFill>
                <a:latin typeface="Tahoma" panose="020B0604030504040204" pitchFamily="34" charset="0"/>
              </a:rPr>
              <a:t>Ερυθηματώδης</a:t>
            </a:r>
            <a:r>
              <a:rPr lang="el-GR" altLang="el-GR" dirty="0">
                <a:solidFill>
                  <a:schemeClr val="accent2"/>
                </a:solidFill>
                <a:latin typeface="Tahoma" panose="020B0604030504040204" pitchFamily="34" charset="0"/>
              </a:rPr>
              <a:t> Λύκος</a:t>
            </a:r>
            <a:endParaRPr lang="en-US" altLang="el-GR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endParaRPr lang="el-GR" dirty="0">
              <a:latin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</a:rPr>
              <a:t>E</a:t>
            </a:r>
            <a:r>
              <a:rPr lang="el-GR" dirty="0" err="1">
                <a:latin typeface="Tahoma" panose="020B0604030504040204" pitchFamily="34" charset="0"/>
              </a:rPr>
              <a:t>κδηλώσεις</a:t>
            </a:r>
            <a:r>
              <a:rPr lang="el-GR" dirty="0">
                <a:latin typeface="Tahoma" panose="020B0604030504040204" pitchFamily="34" charset="0"/>
              </a:rPr>
              <a:t> από τους </a:t>
            </a:r>
            <a:r>
              <a:rPr lang="el-GR" dirty="0" err="1">
                <a:latin typeface="Tahoma" panose="020B0604030504040204" pitchFamily="34" charset="0"/>
              </a:rPr>
              <a:t>νεφρούς</a:t>
            </a:r>
            <a:endParaRPr lang="en-US" dirty="0"/>
          </a:p>
        </p:txBody>
      </p:sp>
      <p:pic>
        <p:nvPicPr>
          <p:cNvPr id="5" name="Ήχος 4">
            <a:hlinkClick r:id="" action="ppaction://media"/>
            <a:extLst>
              <a:ext uri="{FF2B5EF4-FFF2-40B4-BE49-F238E27FC236}">
                <a16:creationId xmlns:a16="http://schemas.microsoft.com/office/drawing/2014/main" xmlns="" id="{FA066824-E79E-442E-B3CA-C60BFB497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6"/>
    </mc:Choice>
    <mc:Fallback xmlns="">
      <p:transition spd="slow" advTm="2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58EDCEE8-815A-4A55-A2CE-B5B6EC7DA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484784"/>
            <a:ext cx="8096250" cy="5057775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xmlns="" id="{FF81ABDE-8584-4264-9FA9-557ECE04F0E1}"/>
              </a:ext>
            </a:extLst>
          </p:cNvPr>
          <p:cNvSpPr/>
          <p:nvPr/>
        </p:nvSpPr>
        <p:spPr>
          <a:xfrm>
            <a:off x="323528" y="116632"/>
            <a:ext cx="5868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dirty="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</a:t>
            </a:r>
            <a:r>
              <a:rPr lang="el-GR" altLang="el-GR" dirty="0" err="1">
                <a:solidFill>
                  <a:schemeClr val="accent2"/>
                </a:solidFill>
                <a:latin typeface="Tahoma" panose="020B0604030504040204" pitchFamily="34" charset="0"/>
              </a:rPr>
              <a:t>Ερυθηματώδης</a:t>
            </a:r>
            <a:r>
              <a:rPr lang="el-GR" altLang="el-GR" dirty="0">
                <a:solidFill>
                  <a:schemeClr val="accent2"/>
                </a:solidFill>
                <a:latin typeface="Tahoma" panose="020B0604030504040204" pitchFamily="34" charset="0"/>
              </a:rPr>
              <a:t> Λύκος</a:t>
            </a:r>
            <a:endParaRPr lang="en-US" altLang="el-GR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endParaRPr lang="el-GR" dirty="0">
              <a:latin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</a:rPr>
              <a:t>I</a:t>
            </a:r>
            <a:r>
              <a:rPr lang="el-GR" dirty="0" err="1">
                <a:latin typeface="Tahoma" panose="020B0604030504040204" pitchFamily="34" charset="0"/>
              </a:rPr>
              <a:t>στοπαθολογική</a:t>
            </a:r>
            <a:r>
              <a:rPr lang="el-GR" dirty="0">
                <a:latin typeface="Tahoma" panose="020B0604030504040204" pitchFamily="34" charset="0"/>
              </a:rPr>
              <a:t> ταξινόμηση</a:t>
            </a:r>
            <a:endParaRPr lang="en-US" dirty="0"/>
          </a:p>
        </p:txBody>
      </p:sp>
      <p:pic>
        <p:nvPicPr>
          <p:cNvPr id="18" name="Ήχος 17">
            <a:hlinkClick r:id="" action="ppaction://media"/>
            <a:extLst>
              <a:ext uri="{FF2B5EF4-FFF2-40B4-BE49-F238E27FC236}">
                <a16:creationId xmlns:a16="http://schemas.microsoft.com/office/drawing/2014/main" xmlns="" id="{F73E678E-F99D-4BC7-A711-E52D990D9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65"/>
    </mc:Choice>
    <mc:Fallback xmlns="">
      <p:transition spd="slow" advTm="126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0BE816BD-2BC5-417D-B4F8-B5AE0AF4C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700808"/>
            <a:ext cx="7893980" cy="4896819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xmlns="" id="{0E4A1B40-B233-4D20-A738-69186F654535}"/>
              </a:ext>
            </a:extLst>
          </p:cNvPr>
          <p:cNvSpPr/>
          <p:nvPr/>
        </p:nvSpPr>
        <p:spPr>
          <a:xfrm>
            <a:off x="323528" y="116632"/>
            <a:ext cx="5868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l-GR" dirty="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</a:t>
            </a:r>
            <a:r>
              <a:rPr lang="el-GR" altLang="el-GR" dirty="0" err="1">
                <a:solidFill>
                  <a:schemeClr val="accent2"/>
                </a:solidFill>
                <a:latin typeface="Tahoma" panose="020B0604030504040204" pitchFamily="34" charset="0"/>
              </a:rPr>
              <a:t>Ερυθηματώδης</a:t>
            </a:r>
            <a:r>
              <a:rPr lang="el-GR" altLang="el-GR" dirty="0">
                <a:solidFill>
                  <a:schemeClr val="accent2"/>
                </a:solidFill>
                <a:latin typeface="Tahoma" panose="020B0604030504040204" pitchFamily="34" charset="0"/>
              </a:rPr>
              <a:t> Λύκος</a:t>
            </a:r>
            <a:endParaRPr lang="en-US" altLang="el-GR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endParaRPr lang="el-GR" dirty="0">
              <a:latin typeface="Tahoma" panose="020B0604030504040204" pitchFamily="34" charset="0"/>
            </a:endParaRPr>
          </a:p>
          <a:p>
            <a:r>
              <a:rPr lang="de-DE" dirty="0">
                <a:latin typeface="Tahoma" panose="020B0604030504040204" pitchFamily="34" charset="0"/>
              </a:rPr>
              <a:t>I</a:t>
            </a:r>
            <a:r>
              <a:rPr lang="el-GR" dirty="0" err="1">
                <a:latin typeface="Tahoma" panose="020B0604030504040204" pitchFamily="34" charset="0"/>
              </a:rPr>
              <a:t>στοπαθολογική</a:t>
            </a:r>
            <a:r>
              <a:rPr lang="el-GR" dirty="0">
                <a:latin typeface="Tahoma" panose="020B0604030504040204" pitchFamily="34" charset="0"/>
              </a:rPr>
              <a:t> ταξινόμηση</a:t>
            </a:r>
            <a:endParaRPr lang="en-US" dirty="0"/>
          </a:p>
        </p:txBody>
      </p:sp>
      <p:pic>
        <p:nvPicPr>
          <p:cNvPr id="5" name="Ήχος 4">
            <a:hlinkClick r:id="" action="ppaction://media"/>
            <a:extLst>
              <a:ext uri="{FF2B5EF4-FFF2-40B4-BE49-F238E27FC236}">
                <a16:creationId xmlns:a16="http://schemas.microsoft.com/office/drawing/2014/main" xmlns="" id="{ECEC6493-28DF-4F9D-8499-EAEC87053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5"/>
    </mc:Choice>
    <mc:Fallback xmlns="">
      <p:transition spd="slow" advTm="1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479F1CDB-6DB9-40CE-BD26-1DEA65229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732" y="1015662"/>
            <a:ext cx="4680520" cy="396117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4547D72D-A062-49F8-BDB1-282ADD8DC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157192"/>
            <a:ext cx="8424936" cy="151216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xmlns="" id="{3FBE4ED9-FFC8-4B3C-9F4C-A251A1C23602}"/>
              </a:ext>
            </a:extLst>
          </p:cNvPr>
          <p:cNvSpPr/>
          <p:nvPr/>
        </p:nvSpPr>
        <p:spPr>
          <a:xfrm>
            <a:off x="107504" y="-1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800" dirty="0">
                <a:latin typeface="Tahoma" panose="020B0604030504040204" pitchFamily="34" charset="0"/>
              </a:rPr>
              <a:t>Histopathology classification of lupus nephritis according to the criteria established by the International Society of Nephrology and the Renal Pathology Society (ISN/RPS) in 2003 revised in 2018</a:t>
            </a:r>
            <a:endParaRPr lang="en-US" dirty="0">
              <a:latin typeface="Tahoma" panose="020B0604030504040204" pitchFamily="34" charset="0"/>
            </a:endParaRPr>
          </a:p>
        </p:txBody>
      </p:sp>
      <p:pic>
        <p:nvPicPr>
          <p:cNvPr id="13" name="Ήχος 12">
            <a:hlinkClick r:id="" action="ppaction://media"/>
            <a:extLst>
              <a:ext uri="{FF2B5EF4-FFF2-40B4-BE49-F238E27FC236}">
                <a16:creationId xmlns:a16="http://schemas.microsoft.com/office/drawing/2014/main" xmlns="" id="{EBAB9158-0CB0-45C5-B89E-0EAF7623E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80"/>
    </mc:Choice>
    <mc:Fallback xmlns="">
      <p:transition spd="slow" advTm="136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D577B666-408C-4D0A-BC54-0656D5A6E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Συστηματικός Ερυθηματώδης Λύκος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xmlns="" id="{422A07F7-0728-4475-8099-8451E2F84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Πολύμορφη κλινική εικόνα προσβεβλημένου οργάνου/συστήματος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Δέρμα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Μυοσκελετικό</a:t>
            </a:r>
            <a:r>
              <a:rPr lang="el-GR" altLang="el-GR" sz="2800" b="1">
                <a:latin typeface="Tahoma" panose="020B0604030504040204" pitchFamily="34" charset="0"/>
              </a:rPr>
              <a:t>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Καρδιά/Πνεύμονες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Νεφρά</a:t>
            </a:r>
          </a:p>
          <a:p>
            <a:pPr eaLnBrk="1" hangingPunct="1"/>
            <a:r>
              <a:rPr lang="el-GR" altLang="el-GR" sz="2800" b="1">
                <a:latin typeface="Tahoma" panose="020B0604030504040204" pitchFamily="34" charset="0"/>
              </a:rPr>
              <a:t>ΚΝΣ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Γαστρεντερικό </a:t>
            </a: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n-US" altLang="el-GR" sz="2800">
              <a:latin typeface="Tahoma" panose="020B0604030504040204" pitchFamily="34" charset="0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9BF9F00A-8B2B-452E-AE69-703E4A08B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4"/>
    </mc:Choice>
    <mc:Fallback xmlns="">
      <p:transition spd="slow" advTm="3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xmlns="" id="{679D49BF-3512-43C5-9F71-007D17DA6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6038"/>
            <a:ext cx="7769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Συστηματικός Ερυθηματώδης Λύκος-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    </a:t>
            </a: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Νευροψυχιατρικές εκδηλώσεις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xmlns="" id="{0A8BAC59-F26A-4454-9D45-25B20D04D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24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Νευρολογικές</a:t>
            </a:r>
          </a:p>
          <a:p>
            <a:pPr eaLnBrk="1" hangingPunct="1"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     </a:t>
            </a:r>
            <a:r>
              <a:rPr lang="el-GR" altLang="el-GR" sz="2000">
                <a:latin typeface="Tahoma" panose="020B0604030504040204" pitchFamily="34" charset="0"/>
              </a:rPr>
              <a:t>-κεφαλαλγίες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-ισχαιμικά εγκεφαλικά επεισόδια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-εγκάρσια μυελίτιδα 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-απομυελινωτικές βλάβες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-επιληψία 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-νευροπάθεια κρανιακών νεύρων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-περιφερική νευροπάθεια</a:t>
            </a:r>
          </a:p>
          <a:p>
            <a:pPr eaLnBrk="1" hangingPunct="1">
              <a:buFontTx/>
              <a:buNone/>
            </a:pPr>
            <a:endParaRPr lang="el-GR" altLang="el-GR" sz="20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Ψυχιατρικές</a:t>
            </a:r>
          </a:p>
          <a:p>
            <a:pPr eaLnBrk="1" hangingPunct="1">
              <a:buFontTx/>
              <a:buNone/>
            </a:pPr>
            <a:r>
              <a:rPr lang="el-GR" altLang="el-GR" sz="2400">
                <a:latin typeface="Tahoma" panose="020B0604030504040204" pitchFamily="34" charset="0"/>
              </a:rPr>
              <a:t>        </a:t>
            </a:r>
            <a:r>
              <a:rPr lang="el-GR" altLang="el-GR" sz="2000">
                <a:latin typeface="Tahoma" panose="020B0604030504040204" pitchFamily="34" charset="0"/>
              </a:rPr>
              <a:t>-ψύχωση</a:t>
            </a:r>
          </a:p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      </a:t>
            </a:r>
            <a:r>
              <a:rPr lang="el-GR" altLang="el-GR" sz="2800">
                <a:latin typeface="Tahoma" panose="020B0604030504040204" pitchFamily="34" charset="0"/>
              </a:rPr>
              <a:t> </a:t>
            </a:r>
            <a:r>
              <a:rPr lang="el-GR" altLang="el-GR" sz="2400">
                <a:latin typeface="Tahoma" panose="020B0604030504040204" pitchFamily="34" charset="0"/>
              </a:rPr>
              <a:t>-</a:t>
            </a:r>
            <a:r>
              <a:rPr lang="el-GR" altLang="el-GR" sz="2000">
                <a:latin typeface="Tahoma" panose="020B0604030504040204" pitchFamily="34" charset="0"/>
              </a:rPr>
              <a:t>οργανικό ψυχοσύνδρομο</a:t>
            </a:r>
            <a:endParaRPr lang="en-US" altLang="el-GR" sz="2000">
              <a:latin typeface="Tahoma" panose="020B0604030504040204" pitchFamily="34" charset="0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678C7052-B7C2-49A2-848E-CB10EA71B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32"/>
    </mc:Choice>
    <mc:Fallback xmlns="">
      <p:transition spd="slow" advTm="2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>
            <a:extLst>
              <a:ext uri="{FF2B5EF4-FFF2-40B4-BE49-F238E27FC236}">
                <a16:creationId xmlns:a16="http://schemas.microsoft.com/office/drawing/2014/main" xmlns="" id="{738483C4-8218-4171-B1CE-A60D224CAE75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524000"/>
            <a:ext cx="7778750" cy="5073650"/>
            <a:chOff x="158" y="164"/>
            <a:chExt cx="5217" cy="4037"/>
          </a:xfrm>
        </p:grpSpPr>
        <p:sp>
          <p:nvSpPr>
            <p:cNvPr id="56324" name="Rectangle 3">
              <a:extLst>
                <a:ext uri="{FF2B5EF4-FFF2-40B4-BE49-F238E27FC236}">
                  <a16:creationId xmlns:a16="http://schemas.microsoft.com/office/drawing/2014/main" xmlns="" id="{197C99CD-9A86-41EF-A6F8-15EFEF51E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164"/>
              <a:ext cx="5217" cy="40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2400"/>
            </a:p>
          </p:txBody>
        </p:sp>
        <p:pic>
          <p:nvPicPr>
            <p:cNvPr id="56325" name="Picture 4" descr="EM1">
              <a:extLst>
                <a:ext uri="{FF2B5EF4-FFF2-40B4-BE49-F238E27FC236}">
                  <a16:creationId xmlns:a16="http://schemas.microsoft.com/office/drawing/2014/main" xmlns="" id="{16292F2D-8BDA-45BC-8FCA-FD0560CB6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2115"/>
              <a:ext cx="1790" cy="2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6" name="Picture 5" descr="EM2">
              <a:extLst>
                <a:ext uri="{FF2B5EF4-FFF2-40B4-BE49-F238E27FC236}">
                  <a16:creationId xmlns:a16="http://schemas.microsoft.com/office/drawing/2014/main" xmlns="" id="{82007A43-49BD-42BA-8744-D4B9D5654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1" t="6837" r="8748"/>
            <a:stretch>
              <a:fillRect/>
            </a:stretch>
          </p:blipFill>
          <p:spPr bwMode="auto">
            <a:xfrm>
              <a:off x="3379" y="164"/>
              <a:ext cx="1798" cy="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7" name="Picture 6" descr="lesao2-les">
              <a:extLst>
                <a:ext uri="{FF2B5EF4-FFF2-40B4-BE49-F238E27FC236}">
                  <a16:creationId xmlns:a16="http://schemas.microsoft.com/office/drawing/2014/main" xmlns="" id="{3936247C-4E90-4385-BB65-D8A71080C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4" t="14052" r="19250" b="3091"/>
            <a:stretch>
              <a:fillRect/>
            </a:stretch>
          </p:blipFill>
          <p:spPr bwMode="auto">
            <a:xfrm>
              <a:off x="1837" y="255"/>
              <a:ext cx="15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8" name="Picture 7" descr="lesao2">
              <a:extLst>
                <a:ext uri="{FF2B5EF4-FFF2-40B4-BE49-F238E27FC236}">
                  <a16:creationId xmlns:a16="http://schemas.microsoft.com/office/drawing/2014/main" xmlns="" id="{87639341-FCC6-4D75-BA48-F17D36313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2" t="7523" r="14679"/>
            <a:stretch>
              <a:fillRect/>
            </a:stretch>
          </p:blipFill>
          <p:spPr bwMode="auto">
            <a:xfrm>
              <a:off x="295" y="210"/>
              <a:ext cx="1519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9" name="Picture 8" descr="lesao4">
              <a:extLst>
                <a:ext uri="{FF2B5EF4-FFF2-40B4-BE49-F238E27FC236}">
                  <a16:creationId xmlns:a16="http://schemas.microsoft.com/office/drawing/2014/main" xmlns="" id="{A41CEF3D-ABBE-4D87-A7DE-7471E49A2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12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205"/>
              <a:ext cx="1595" cy="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0" name="Picture 9" descr="lesao-les4">
              <a:extLst>
                <a:ext uri="{FF2B5EF4-FFF2-40B4-BE49-F238E27FC236}">
                  <a16:creationId xmlns:a16="http://schemas.microsoft.com/office/drawing/2014/main" xmlns="" id="{D87D6568-045B-4EDE-B938-91A6A4097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160"/>
              <a:ext cx="156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1" name="Text Box 10">
              <a:extLst>
                <a:ext uri="{FF2B5EF4-FFF2-40B4-BE49-F238E27FC236}">
                  <a16:creationId xmlns:a16="http://schemas.microsoft.com/office/drawing/2014/main" xmlns="" id="{29DC0922-C05B-42F5-8B0F-0B983A260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" y="346"/>
              <a:ext cx="228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6332" name="Text Box 11">
              <a:extLst>
                <a:ext uri="{FF2B5EF4-FFF2-40B4-BE49-F238E27FC236}">
                  <a16:creationId xmlns:a16="http://schemas.microsoft.com/office/drawing/2014/main" xmlns="" id="{7CF59F48-09BD-4801-9883-70FC8E4157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" y="2340"/>
              <a:ext cx="228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6333" name="Text Box 12">
              <a:extLst>
                <a:ext uri="{FF2B5EF4-FFF2-40B4-BE49-F238E27FC236}">
                  <a16:creationId xmlns:a16="http://schemas.microsoft.com/office/drawing/2014/main" xmlns="" id="{7024DBE1-19F6-47A4-9366-28F49B3BA6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300"/>
              <a:ext cx="227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6334" name="Text Box 13">
              <a:extLst>
                <a:ext uri="{FF2B5EF4-FFF2-40B4-BE49-F238E27FC236}">
                  <a16:creationId xmlns:a16="http://schemas.microsoft.com/office/drawing/2014/main" xmlns="" id="{10CEE478-8BDB-46A9-A3FB-D3DABC487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297"/>
              <a:ext cx="227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6335" name="Text Box 14">
              <a:extLst>
                <a:ext uri="{FF2B5EF4-FFF2-40B4-BE49-F238E27FC236}">
                  <a16:creationId xmlns:a16="http://schemas.microsoft.com/office/drawing/2014/main" xmlns="" id="{A89645FE-8F53-4E49-B155-0FCB0D4DA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300"/>
              <a:ext cx="226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56336" name="Text Box 15">
              <a:extLst>
                <a:ext uri="{FF2B5EF4-FFF2-40B4-BE49-F238E27FC236}">
                  <a16:creationId xmlns:a16="http://schemas.microsoft.com/office/drawing/2014/main" xmlns="" id="{FCDE2D24-90C0-464C-BF92-3C3390ACA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2205"/>
              <a:ext cx="227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l-GR" sz="1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56337" name="Line 16">
              <a:extLst>
                <a:ext uri="{FF2B5EF4-FFF2-40B4-BE49-F238E27FC236}">
                  <a16:creationId xmlns:a16="http://schemas.microsoft.com/office/drawing/2014/main" xmlns="" id="{81444CF2-51A9-45AB-B921-EB9B39A3C9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" y="1616"/>
              <a:ext cx="272" cy="18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8" name="Line 17">
              <a:extLst>
                <a:ext uri="{FF2B5EF4-FFF2-40B4-BE49-F238E27FC236}">
                  <a16:creationId xmlns:a16="http://schemas.microsoft.com/office/drawing/2014/main" xmlns="" id="{9C21A296-CD69-4925-B3EE-4913F5C0B0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" y="3612"/>
              <a:ext cx="272" cy="18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9" name="Line 18">
              <a:extLst>
                <a:ext uri="{FF2B5EF4-FFF2-40B4-BE49-F238E27FC236}">
                  <a16:creationId xmlns:a16="http://schemas.microsoft.com/office/drawing/2014/main" xmlns="" id="{9DE98E7C-5075-4A59-9F8D-C51365DDF0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29" y="1525"/>
              <a:ext cx="226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Line 19">
              <a:extLst>
                <a:ext uri="{FF2B5EF4-FFF2-40B4-BE49-F238E27FC236}">
                  <a16:creationId xmlns:a16="http://schemas.microsoft.com/office/drawing/2014/main" xmlns="" id="{B703BF30-B8BE-4FD8-B227-7D30A360CC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74" y="3521"/>
              <a:ext cx="226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Line 20">
              <a:extLst>
                <a:ext uri="{FF2B5EF4-FFF2-40B4-BE49-F238E27FC236}">
                  <a16:creationId xmlns:a16="http://schemas.microsoft.com/office/drawing/2014/main" xmlns="" id="{6F592697-94F0-4DE3-9CDA-2F616ABAFC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1298"/>
              <a:ext cx="272" cy="18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Line 21">
              <a:extLst>
                <a:ext uri="{FF2B5EF4-FFF2-40B4-BE49-F238E27FC236}">
                  <a16:creationId xmlns:a16="http://schemas.microsoft.com/office/drawing/2014/main" xmlns="" id="{0A4255DF-B4F8-4C6D-9D64-0D1E9AE591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25" y="1071"/>
              <a:ext cx="226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Line 22">
              <a:extLst>
                <a:ext uri="{FF2B5EF4-FFF2-40B4-BE49-F238E27FC236}">
                  <a16:creationId xmlns:a16="http://schemas.microsoft.com/office/drawing/2014/main" xmlns="" id="{4A612417-8EB8-4C47-A991-05712182A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71" y="1434"/>
              <a:ext cx="226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Line 23">
              <a:extLst>
                <a:ext uri="{FF2B5EF4-FFF2-40B4-BE49-F238E27FC236}">
                  <a16:creationId xmlns:a16="http://schemas.microsoft.com/office/drawing/2014/main" xmlns="" id="{30D007E2-77D5-487A-871E-0BFC3555C2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9" y="1026"/>
              <a:ext cx="272" cy="18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Line 24">
              <a:extLst>
                <a:ext uri="{FF2B5EF4-FFF2-40B4-BE49-F238E27FC236}">
                  <a16:creationId xmlns:a16="http://schemas.microsoft.com/office/drawing/2014/main" xmlns="" id="{B7A0519C-6CFC-4588-AFD6-A4EE894D4F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2" y="981"/>
              <a:ext cx="272" cy="18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Line 25">
              <a:extLst>
                <a:ext uri="{FF2B5EF4-FFF2-40B4-BE49-F238E27FC236}">
                  <a16:creationId xmlns:a16="http://schemas.microsoft.com/office/drawing/2014/main" xmlns="" id="{08A4CA6D-24A1-4369-863A-8961BCF969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3" y="1298"/>
              <a:ext cx="272" cy="18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Line 26">
              <a:extLst>
                <a:ext uri="{FF2B5EF4-FFF2-40B4-BE49-F238E27FC236}">
                  <a16:creationId xmlns:a16="http://schemas.microsoft.com/office/drawing/2014/main" xmlns="" id="{5816F7A7-306F-4473-9DF7-9C778DFB9B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58" y="1117"/>
              <a:ext cx="226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8" name="Line 27">
              <a:extLst>
                <a:ext uri="{FF2B5EF4-FFF2-40B4-BE49-F238E27FC236}">
                  <a16:creationId xmlns:a16="http://schemas.microsoft.com/office/drawing/2014/main" xmlns="" id="{886D6E23-7E84-4536-B48C-71F7973E33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58" y="1434"/>
              <a:ext cx="226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9" name="Line 28">
              <a:extLst>
                <a:ext uri="{FF2B5EF4-FFF2-40B4-BE49-F238E27FC236}">
                  <a16:creationId xmlns:a16="http://schemas.microsoft.com/office/drawing/2014/main" xmlns="" id="{0FDA1A2A-9D75-4023-8D0B-B4271E2293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0" y="3113"/>
              <a:ext cx="226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Line 29">
              <a:extLst>
                <a:ext uri="{FF2B5EF4-FFF2-40B4-BE49-F238E27FC236}">
                  <a16:creationId xmlns:a16="http://schemas.microsoft.com/office/drawing/2014/main" xmlns="" id="{2E3DD24F-BC00-4ADC-97A9-601383CD2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71" y="3657"/>
              <a:ext cx="226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1" name="Line 30">
              <a:extLst>
                <a:ext uri="{FF2B5EF4-FFF2-40B4-BE49-F238E27FC236}">
                  <a16:creationId xmlns:a16="http://schemas.microsoft.com/office/drawing/2014/main" xmlns="" id="{BE623E4B-1DFF-47EA-973B-5F43510ADB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40" y="3203"/>
              <a:ext cx="226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2" name="Line 31">
              <a:extLst>
                <a:ext uri="{FF2B5EF4-FFF2-40B4-BE49-F238E27FC236}">
                  <a16:creationId xmlns:a16="http://schemas.microsoft.com/office/drawing/2014/main" xmlns="" id="{7695B64B-929A-4F42-8D14-F28D57C4E1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49" y="3430"/>
              <a:ext cx="226" cy="13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3" name="Line 32">
              <a:extLst>
                <a:ext uri="{FF2B5EF4-FFF2-40B4-BE49-F238E27FC236}">
                  <a16:creationId xmlns:a16="http://schemas.microsoft.com/office/drawing/2014/main" xmlns="" id="{0AD2A417-E8EB-4119-B1A6-9162466744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3" y="3385"/>
              <a:ext cx="272" cy="18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54" name="Line 33">
              <a:extLst>
                <a:ext uri="{FF2B5EF4-FFF2-40B4-BE49-F238E27FC236}">
                  <a16:creationId xmlns:a16="http://schemas.microsoft.com/office/drawing/2014/main" xmlns="" id="{6EC4FC91-2D5E-4596-9F33-5927334366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3" y="3067"/>
              <a:ext cx="272" cy="18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3" name="Rectangle 34">
            <a:extLst>
              <a:ext uri="{FF2B5EF4-FFF2-40B4-BE49-F238E27FC236}">
                <a16:creationId xmlns:a16="http://schemas.microsoft.com/office/drawing/2014/main" xmlns="" id="{7351E9D1-B804-4D93-A1DF-5ABBE52CB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304800"/>
            <a:ext cx="5773738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</a:t>
            </a: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Νευροψυχιατρικές  εκδηλώσεις</a:t>
            </a:r>
          </a:p>
        </p:txBody>
      </p:sp>
      <p:pic>
        <p:nvPicPr>
          <p:cNvPr id="4" name="Ήχος 3">
            <a:hlinkClick r:id="" action="ppaction://media"/>
            <a:extLst>
              <a:ext uri="{FF2B5EF4-FFF2-40B4-BE49-F238E27FC236}">
                <a16:creationId xmlns:a16="http://schemas.microsoft.com/office/drawing/2014/main" xmlns="" id="{E4FE9334-6CA8-4CB1-B9A5-5A9A01DF3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4"/>
    </mc:Choice>
    <mc:Fallback xmlns="">
      <p:transition spd="slow" advTm="1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3F34A92B-A7ED-4BF8-9BB0-7005B54E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Ασθενής </a:t>
            </a:r>
            <a:r>
              <a:rPr lang="en-US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1: </a:t>
            </a:r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Γυναίκα 35 ετών</a:t>
            </a:r>
            <a:endParaRPr lang="en-US" altLang="el-GR" sz="40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AC92CDED-98AB-4DB8-9710-94AE281F3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1800" b="1">
                <a:latin typeface="Tahoma" panose="020B0604030504040204" pitchFamily="34" charset="0"/>
              </a:rPr>
              <a:t>Αιτία προσέλευσης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χαμηλή πυρετική κίνηση, εύκολη κόπωση, ξηρός βήχας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(διάρκειας 3 εβδομάδων), αρθρίτιδα μικρών αρθρώσεων άκρων χειρών, φωτοευαίσθητο εξάνθημα</a:t>
            </a:r>
            <a:endParaRPr lang="en-US" altLang="el-GR" sz="1800">
              <a:latin typeface="Tahoma" panose="020B0604030504040204" pitchFamily="34" charset="0"/>
            </a:endParaRPr>
          </a:p>
          <a:p>
            <a:pPr eaLnBrk="1" hangingPunct="1"/>
            <a:endParaRPr lang="el-GR" altLang="el-GR" sz="18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1800" b="1">
                <a:latin typeface="Tahoma" panose="020B0604030504040204" pitchFamily="34" charset="0"/>
              </a:rPr>
              <a:t>Φυσική εξέταση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l-GR" altLang="el-GR" sz="1800">
                <a:latin typeface="Tahoma" panose="020B0604030504040204" pitchFamily="34" charset="0"/>
              </a:rPr>
              <a:t> </a:t>
            </a:r>
            <a:r>
              <a:rPr lang="en-US" altLang="el-GR" sz="1800">
                <a:latin typeface="Tahoma" panose="020B0604030504040204" pitchFamily="34" charset="0"/>
              </a:rPr>
              <a:t>A</a:t>
            </a:r>
            <a:r>
              <a:rPr lang="el-GR" altLang="el-GR" sz="1800">
                <a:latin typeface="Tahoma" panose="020B0604030504040204" pitchFamily="34" charset="0"/>
              </a:rPr>
              <a:t>Π</a:t>
            </a:r>
            <a:r>
              <a:rPr lang="en-US" altLang="el-GR" sz="1800">
                <a:latin typeface="Tahoma" panose="020B0604030504040204" pitchFamily="34" charset="0"/>
              </a:rPr>
              <a:t>:1</a:t>
            </a:r>
            <a:r>
              <a:rPr lang="el-GR" altLang="el-GR" sz="1800">
                <a:latin typeface="Tahoma" panose="020B0604030504040204" pitchFamily="34" charset="0"/>
              </a:rPr>
              <a:t>20</a:t>
            </a:r>
            <a:r>
              <a:rPr lang="en-US" altLang="el-GR" sz="1800">
                <a:latin typeface="Tahoma" panose="020B0604030504040204" pitchFamily="34" charset="0"/>
              </a:rPr>
              <a:t>-</a:t>
            </a:r>
            <a:r>
              <a:rPr lang="el-GR" altLang="el-GR" sz="1800">
                <a:latin typeface="Tahoma" panose="020B0604030504040204" pitchFamily="34" charset="0"/>
              </a:rPr>
              <a:t>80</a:t>
            </a:r>
            <a:r>
              <a:rPr lang="en-US" altLang="el-GR" sz="1800">
                <a:latin typeface="Tahoma" panose="020B0604030504040204" pitchFamily="34" charset="0"/>
              </a:rPr>
              <a:t>mmHg, </a:t>
            </a:r>
            <a:r>
              <a:rPr lang="el-GR" altLang="el-GR" sz="1800">
                <a:latin typeface="Tahoma" panose="020B0604030504040204" pitchFamily="34" charset="0"/>
              </a:rPr>
              <a:t>σφύξεις 87/</a:t>
            </a:r>
            <a:r>
              <a:rPr lang="en-US" altLang="el-GR" sz="1800">
                <a:latin typeface="Tahoma" panose="020B0604030504040204" pitchFamily="34" charset="0"/>
              </a:rPr>
              <a:t>min, T:37.8</a:t>
            </a:r>
            <a:r>
              <a:rPr lang="en-US" altLang="el-GR" sz="1800" baseline="30000">
                <a:latin typeface="Tahoma" panose="020B0604030504040204" pitchFamily="34" charset="0"/>
              </a:rPr>
              <a:t>o</a:t>
            </a:r>
            <a:r>
              <a:rPr lang="en-US" altLang="el-GR" sz="1800">
                <a:latin typeface="Tahoma" panose="020B0604030504040204" pitchFamily="34" charset="0"/>
              </a:rPr>
              <a:t>C, </a:t>
            </a:r>
            <a:r>
              <a:rPr lang="el-GR" altLang="el-GR" sz="1800">
                <a:latin typeface="Tahoma" panose="020B0604030504040204" pitchFamily="34" charset="0"/>
              </a:rPr>
              <a:t>ελαττωμένο αναπνευστικό ψιθύρισμα αρ πνευμονική βάση</a:t>
            </a:r>
            <a:endParaRPr lang="en-US" altLang="el-GR" sz="1800">
              <a:latin typeface="Tahoma" panose="020B0604030504040204" pitchFamily="34" charset="0"/>
            </a:endParaRPr>
          </a:p>
          <a:p>
            <a:pPr eaLnBrk="1" hangingPunct="1"/>
            <a:endParaRPr lang="el-GR" altLang="el-GR" sz="18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l-GR" sz="1800" b="1">
                <a:latin typeface="Tahoma" panose="020B0604030504040204" pitchFamily="34" charset="0"/>
              </a:rPr>
              <a:t>E</a:t>
            </a:r>
            <a:r>
              <a:rPr lang="el-GR" altLang="el-GR" sz="1800" b="1">
                <a:latin typeface="Tahoma" panose="020B0604030504040204" pitchFamily="34" charset="0"/>
              </a:rPr>
              <a:t>ργαστηριακός έλεγχος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n-US" altLang="el-GR" sz="1800">
                <a:latin typeface="Tahoma" panose="020B0604030504040204" pitchFamily="34" charset="0"/>
              </a:rPr>
              <a:t>                                                                            -Ht:38%, WBC: 3800/mm</a:t>
            </a:r>
            <a:r>
              <a:rPr lang="en-US" altLang="el-GR" sz="1800" baseline="30000">
                <a:latin typeface="Tahoma" panose="020B0604030504040204" pitchFamily="34" charset="0"/>
              </a:rPr>
              <a:t>3</a:t>
            </a:r>
            <a:r>
              <a:rPr lang="el-GR" altLang="el-GR" sz="1800" baseline="30000">
                <a:latin typeface="Tahoma" panose="020B0604030504040204" pitchFamily="34" charset="0"/>
              </a:rPr>
              <a:t>, </a:t>
            </a:r>
            <a:r>
              <a:rPr lang="el-GR" altLang="el-GR" sz="1800">
                <a:latin typeface="Tahoma" panose="020B0604030504040204" pitchFamily="34" charset="0"/>
              </a:rPr>
              <a:t>αιμοπετάλια κ.φ. Γεν ούρων</a:t>
            </a:r>
            <a:r>
              <a:rPr lang="en-US" altLang="el-GR" sz="1800">
                <a:latin typeface="Tahoma" panose="020B0604030504040204" pitchFamily="34" charset="0"/>
              </a:rPr>
              <a:t>: </a:t>
            </a:r>
            <a:r>
              <a:rPr lang="el-GR" altLang="el-GR" sz="1800">
                <a:latin typeface="Tahoma" panose="020B0604030504040204" pitchFamily="34" charset="0"/>
              </a:rPr>
              <a:t>κ.φ. </a:t>
            </a:r>
            <a:r>
              <a:rPr lang="en-US" altLang="el-GR" sz="1800">
                <a:latin typeface="Tahoma" panose="020B0604030504040204" pitchFamily="34" charset="0"/>
              </a:rPr>
              <a:t>                         -</a:t>
            </a:r>
            <a:r>
              <a:rPr lang="el-GR" altLang="el-GR" sz="1800">
                <a:latin typeface="Tahoma" panose="020B0604030504040204" pitchFamily="34" charset="0"/>
              </a:rPr>
              <a:t>Α/α θώρακος</a:t>
            </a:r>
            <a:r>
              <a:rPr lang="en-US" altLang="el-GR" sz="1800">
                <a:latin typeface="Tahoma" panose="020B0604030504040204" pitchFamily="34" charset="0"/>
              </a:rPr>
              <a:t>: </a:t>
            </a:r>
            <a:r>
              <a:rPr lang="el-GR" altLang="el-GR" sz="1800">
                <a:latin typeface="Tahoma" panose="020B0604030504040204" pitchFamily="34" charset="0"/>
              </a:rPr>
              <a:t>πλευριτική συλλογή</a:t>
            </a:r>
            <a:endParaRPr lang="en-US" altLang="el-GR" sz="1800">
              <a:latin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l-GR" sz="1800">
                <a:latin typeface="Tahoma" panose="020B0604030504040204" pitchFamily="34" charset="0"/>
              </a:rPr>
              <a:t>     -</a:t>
            </a:r>
            <a:r>
              <a:rPr lang="el-GR" altLang="el-GR" sz="1800">
                <a:latin typeface="Tahoma" panose="020B0604030504040204" pitchFamily="34" charset="0"/>
              </a:rPr>
              <a:t>Ανάλυση πλευριτικού υγρού</a:t>
            </a:r>
            <a:r>
              <a:rPr lang="en-US" altLang="el-GR" sz="1800">
                <a:latin typeface="Tahoma" panose="020B0604030504040204" pitchFamily="34" charset="0"/>
              </a:rPr>
              <a:t>: </a:t>
            </a:r>
            <a:r>
              <a:rPr lang="el-GR" altLang="el-GR" sz="1800">
                <a:latin typeface="Tahoma" panose="020B0604030504040204" pitchFamily="34" charset="0"/>
              </a:rPr>
              <a:t>εξίδρωμα </a:t>
            </a:r>
            <a:r>
              <a:rPr lang="en-US" altLang="el-GR" sz="1800">
                <a:latin typeface="Tahoma" panose="020B0604030504040204" pitchFamily="34" charset="0"/>
              </a:rPr>
              <a:t>                                                    -</a:t>
            </a:r>
            <a:r>
              <a:rPr lang="el-GR" altLang="el-GR" sz="1800">
                <a:latin typeface="Tahoma" panose="020B0604030504040204" pitchFamily="34" charset="0"/>
              </a:rPr>
              <a:t>Βιοψία υπεζωκότα</a:t>
            </a:r>
            <a:r>
              <a:rPr lang="en-US" altLang="el-GR" sz="1800">
                <a:latin typeface="Tahoma" panose="020B0604030504040204" pitchFamily="34" charset="0"/>
              </a:rPr>
              <a:t>: </a:t>
            </a:r>
            <a:r>
              <a:rPr lang="el-GR" altLang="el-GR" sz="1800">
                <a:latin typeface="Tahoma" panose="020B0604030504040204" pitchFamily="34" charset="0"/>
              </a:rPr>
              <a:t>μη διαγνωστκή</a:t>
            </a:r>
            <a:r>
              <a:rPr lang="en-US" altLang="el-GR" sz="1800">
                <a:latin typeface="Tahoma" panose="020B0604030504040204" pitchFamily="34" charset="0"/>
              </a:rPr>
              <a:t>                                                                  </a:t>
            </a:r>
            <a:r>
              <a:rPr lang="el-GR" altLang="el-GR" sz="1800">
                <a:latin typeface="Tahoma" panose="020B0604030504040204" pitchFamily="34" charset="0"/>
              </a:rPr>
              <a:t> </a:t>
            </a:r>
            <a:r>
              <a:rPr lang="en-US" altLang="el-GR" sz="1800">
                <a:latin typeface="Tahoma" panose="020B0604030504040204" pitchFamily="34" charset="0"/>
              </a:rPr>
              <a:t>-PPD </a:t>
            </a:r>
            <a:r>
              <a:rPr lang="el-GR" altLang="el-GR" sz="1800">
                <a:latin typeface="Tahoma" panose="020B0604030504040204" pitchFamily="34" charset="0"/>
              </a:rPr>
              <a:t>αρνητική</a:t>
            </a:r>
            <a:r>
              <a:rPr lang="en-US" altLang="el-GR" sz="1800">
                <a:latin typeface="Tahoma" panose="020B0604030504040204" pitchFamily="34" charset="0"/>
              </a:rPr>
              <a:t>                                                                                            </a:t>
            </a:r>
            <a:r>
              <a:rPr lang="el-GR" altLang="el-GR" sz="1800">
                <a:latin typeface="Tahoma" panose="020B0604030504040204" pitchFamily="34" charset="0"/>
              </a:rPr>
              <a:t> </a:t>
            </a:r>
            <a:r>
              <a:rPr lang="en-US" altLang="el-GR" sz="1800">
                <a:latin typeface="Tahoma" panose="020B0604030504040204" pitchFamily="34" charset="0"/>
              </a:rPr>
              <a:t>-</a:t>
            </a:r>
            <a:r>
              <a:rPr lang="el-GR" altLang="el-GR" sz="1800">
                <a:latin typeface="Tahoma" panose="020B0604030504040204" pitchFamily="34" charset="0"/>
              </a:rPr>
              <a:t>ΑΝΑ+ 1/640 </a:t>
            </a:r>
            <a:r>
              <a:rPr lang="en-US" altLang="el-GR" sz="1800">
                <a:latin typeface="Tahoma" panose="020B0604030504040204" pitchFamily="34" charset="0"/>
              </a:rPr>
              <a:t>(</a:t>
            </a:r>
            <a:r>
              <a:rPr lang="el-GR" altLang="el-GR" sz="1800">
                <a:latin typeface="Tahoma" panose="020B0604030504040204" pitchFamily="34" charset="0"/>
              </a:rPr>
              <a:t>στικτός φθορισμός</a:t>
            </a:r>
            <a:r>
              <a:rPr lang="en-US" altLang="el-GR" sz="1800">
                <a:latin typeface="Tahoma" panose="020B0604030504040204" pitchFamily="34" charset="0"/>
              </a:rPr>
              <a:t>)</a:t>
            </a:r>
            <a:r>
              <a:rPr lang="el-GR" altLang="el-GR" sz="1800">
                <a:latin typeface="Tahoma" panose="020B0604030504040204" pitchFamily="34" charset="0"/>
              </a:rPr>
              <a:t>,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αντί-</a:t>
            </a:r>
            <a:r>
              <a:rPr lang="en-US" altLang="el-GR" sz="1800">
                <a:latin typeface="Tahoma" panose="020B0604030504040204" pitchFamily="34" charset="0"/>
              </a:rPr>
              <a:t>Ro/SSA(+), </a:t>
            </a:r>
            <a:r>
              <a:rPr lang="el-GR" altLang="el-GR" sz="1800">
                <a:latin typeface="Tahoma" panose="020B0604030504040204" pitchFamily="34" charset="0"/>
              </a:rPr>
              <a:t>αντί-</a:t>
            </a:r>
            <a:r>
              <a:rPr lang="en-US" altLang="el-GR" sz="1800">
                <a:latin typeface="Tahoma" panose="020B0604030504040204" pitchFamily="34" charset="0"/>
              </a:rPr>
              <a:t>DNA: 55 U   (</a:t>
            </a:r>
            <a:r>
              <a:rPr lang="el-GR" altLang="el-GR" sz="1800">
                <a:latin typeface="Tahoma" panose="020B0604030504040204" pitchFamily="34" charset="0"/>
              </a:rPr>
              <a:t>φ.τ</a:t>
            </a:r>
            <a:r>
              <a:rPr lang="en-US" altLang="el-GR" sz="1800">
                <a:latin typeface="Tahoma" panose="020B0604030504040204" pitchFamily="34" charset="0"/>
              </a:rPr>
              <a:t>: 0-100) , C3/C4</a:t>
            </a:r>
            <a:r>
              <a:rPr lang="el-GR" altLang="el-GR" sz="1800">
                <a:latin typeface="Tahoma" panose="020B0604030504040204" pitchFamily="34" charset="0"/>
              </a:rPr>
              <a:t> κφ.</a:t>
            </a:r>
          </a:p>
          <a:p>
            <a:pPr eaLnBrk="1" hangingPunct="1"/>
            <a:endParaRPr lang="el-GR" altLang="el-GR" sz="18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1800" b="1">
                <a:latin typeface="Tahoma" panose="020B0604030504040204" pitchFamily="34" charset="0"/>
              </a:rPr>
              <a:t>Διάγνωση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Συστηματικός Ερυθηματώδης Λύκος (αρθρώσεις, δέρμα, ορογονίτιδα)</a:t>
            </a:r>
          </a:p>
          <a:p>
            <a:pPr eaLnBrk="1" hangingPunct="1"/>
            <a:endParaRPr lang="en-US" altLang="el-GR" sz="1800">
              <a:latin typeface="Tahoma" panose="020B0604030504040204" pitchFamily="34" charset="0"/>
            </a:endParaRPr>
          </a:p>
        </p:txBody>
      </p:sp>
      <p:pic>
        <p:nvPicPr>
          <p:cNvPr id="8" name="Ήχος 7">
            <a:hlinkClick r:id="" action="ppaction://media"/>
            <a:extLst>
              <a:ext uri="{FF2B5EF4-FFF2-40B4-BE49-F238E27FC236}">
                <a16:creationId xmlns:a16="http://schemas.microsoft.com/office/drawing/2014/main" xmlns="" id="{8005CC05-8D5E-48C4-8EB4-D4A8F68E72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49"/>
    </mc:Choice>
    <mc:Fallback xmlns="">
      <p:transition spd="slow" advTm="88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147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xmlns="" id="{C27DACDC-7100-4BAC-B7B3-EA5A70689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   Συστηματικός Ερυθηματώδης Λύκος</a:t>
            </a: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xmlns="" id="{5A570AD2-31F8-4967-B215-CFF92DE09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716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Πολύμορφη κλινική εικόνα προσβεβλημένου οργάνου/συστήματος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Δέρμα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Μυοσκελετικό</a:t>
            </a:r>
            <a:r>
              <a:rPr lang="el-GR" altLang="el-GR" sz="2800" b="1">
                <a:latin typeface="Tahoma" panose="020B0604030504040204" pitchFamily="34" charset="0"/>
              </a:rPr>
              <a:t>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Καρδιά/Πνεύμονες 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Νεφρά</a:t>
            </a:r>
          </a:p>
          <a:p>
            <a:pPr eaLnBrk="1" hangingPunct="1"/>
            <a:r>
              <a:rPr lang="el-GR" altLang="el-GR" sz="2800">
                <a:latin typeface="Tahoma" panose="020B0604030504040204" pitchFamily="34" charset="0"/>
              </a:rPr>
              <a:t>ΚΝΣ</a:t>
            </a:r>
          </a:p>
          <a:p>
            <a:pPr eaLnBrk="1" hangingPunct="1"/>
            <a:r>
              <a:rPr lang="el-GR" altLang="el-GR" sz="2800" b="1">
                <a:latin typeface="Tahoma" panose="020B0604030504040204" pitchFamily="34" charset="0"/>
              </a:rPr>
              <a:t>Γαστρεντερικό </a:t>
            </a:r>
          </a:p>
          <a:p>
            <a:pPr eaLnBrk="1" hangingPunct="1"/>
            <a:endParaRPr lang="el-GR" altLang="el-GR" sz="2800" b="1">
              <a:latin typeface="Tahoma" panose="020B0604030504040204" pitchFamily="34" charset="0"/>
            </a:endParaRPr>
          </a:p>
          <a:p>
            <a:pPr eaLnBrk="1" hangingPunct="1"/>
            <a:endParaRPr lang="el-GR" altLang="el-GR" sz="2800">
              <a:latin typeface="Tahoma" panose="020B0604030504040204" pitchFamily="34" charset="0"/>
            </a:endParaRPr>
          </a:p>
          <a:p>
            <a:pPr eaLnBrk="1" hangingPunct="1"/>
            <a:endParaRPr lang="en-US" altLang="el-GR" sz="280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06ECEAC1-EC4F-439F-925B-34270B222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9"/>
    </mc:Choice>
    <mc:Fallback xmlns="">
      <p:transition spd="slow" advTm="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xmlns="" id="{F485200B-B840-41F4-9BC1-CE8E096F2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8600"/>
            <a:ext cx="79914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Συστηματικός Ερυθηματώδης Λύκος-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        </a:t>
            </a: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Γαστρεντερικές εκδηλώσεις</a:t>
            </a:r>
            <a:endParaRPr lang="en-US" altLang="el-GR" sz="2800" b="1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8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xmlns="" id="{1F34B417-ACD3-4FFC-A793-909C692B4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06588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l-GR" altLang="el-GR" sz="2000">
                <a:latin typeface="Tahoma" panose="020B0604030504040204" pitchFamily="34" charset="0"/>
              </a:rPr>
              <a:t> </a:t>
            </a:r>
          </a:p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Μικροσκοπική κολίτιδα</a:t>
            </a:r>
          </a:p>
          <a:p>
            <a:pPr eaLnBrk="1" hangingPunct="1"/>
            <a:endParaRPr lang="el-GR" altLang="el-GR" sz="24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Παγκρεατίτιδα</a:t>
            </a:r>
          </a:p>
          <a:p>
            <a:pPr eaLnBrk="1" hangingPunct="1"/>
            <a:endParaRPr lang="el-GR" altLang="el-GR" sz="24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Διαταραχές ηπατικής βιοχημείας</a:t>
            </a:r>
          </a:p>
          <a:p>
            <a:pPr eaLnBrk="1" hangingPunct="1"/>
            <a:endParaRPr lang="el-GR" altLang="el-GR" sz="24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Αυτοάνοση ηπατίτιδα/Πρωτοπαθής χολική κίρρωση</a:t>
            </a:r>
            <a:endParaRPr lang="en-US" altLang="el-GR" sz="2400">
              <a:latin typeface="Tahoma" panose="020B0604030504040204" pitchFamily="34" charset="0"/>
            </a:endParaRPr>
          </a:p>
          <a:p>
            <a:pPr eaLnBrk="1" hangingPunct="1"/>
            <a:endParaRPr lang="el-GR" altLang="el-GR" sz="24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Μεσεντέριος αγγειίτιδα (θορυβώδης κλινική εικόνα)</a:t>
            </a:r>
          </a:p>
          <a:p>
            <a:pPr eaLnBrk="1" hangingPunct="1"/>
            <a:endParaRPr lang="en-US" altLang="el-GR" sz="2400">
              <a:latin typeface="Tahoma" panose="020B0604030504040204" pitchFamily="34" charset="0"/>
            </a:endParaRPr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xmlns="" id="{28B370D2-005F-4669-B6D1-5666912B7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715000"/>
            <a:ext cx="73152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l-GR" altLang="el-GR" sz="280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l-GR" altLang="el-GR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l-GR" altLang="el-GR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l-GR" altLang="el-GR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l-GR" altLang="el-GR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l-GR" altLang="el-GR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800">
                <a:latin typeface="Tahoma" panose="020B0604030504040204" pitchFamily="34" charset="0"/>
              </a:rPr>
              <a:t>      </a:t>
            </a:r>
          </a:p>
        </p:txBody>
      </p:sp>
      <p:sp>
        <p:nvSpPr>
          <p:cNvPr id="58373" name="AutoShape 5">
            <a:extLst>
              <a:ext uri="{FF2B5EF4-FFF2-40B4-BE49-F238E27FC236}">
                <a16:creationId xmlns:a16="http://schemas.microsoft.com/office/drawing/2014/main" xmlns="" id="{CA85DA87-23B7-423C-BA95-343F55AD0DA4}"/>
              </a:ext>
            </a:extLst>
          </p:cNvPr>
          <p:cNvSpPr>
            <a:spLocks/>
          </p:cNvSpPr>
          <p:nvPr/>
        </p:nvSpPr>
        <p:spPr bwMode="auto">
          <a:xfrm>
            <a:off x="4140200" y="2205038"/>
            <a:ext cx="647700" cy="719137"/>
          </a:xfrm>
          <a:prstGeom prst="leftBrace">
            <a:avLst>
              <a:gd name="adj1" fmla="val 9252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/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xmlns="" id="{AD23DD3A-8574-4F9A-BEF1-7E7D296F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955800"/>
            <a:ext cx="24192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Λεμφοκυτταρική</a:t>
            </a: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xmlns="" id="{2BE70D4B-6CE2-4021-805C-27B229E4C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5" y="2678113"/>
            <a:ext cx="21804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Κολλαγονώδης</a:t>
            </a:r>
            <a:endParaRPr lang="el-GR" altLang="el-G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F57F311A-3FA2-47D9-BE0E-B69C10ED9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17"/>
    </mc:Choice>
    <mc:Fallback xmlns="">
      <p:transition spd="slow" advTm="18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xmlns="" id="{72BEEEFB-BFCF-44B0-8BF5-288E404A6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Αιματολογικές 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Αναιμία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Λευκοπενία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Θρομβοπενία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Πανκυτταροπενία </a:t>
            </a:r>
          </a:p>
          <a:p>
            <a:pPr eaLnBrk="1" hangingPunct="1"/>
            <a:endParaRPr lang="el-GR" altLang="el-GR" sz="24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2400">
                <a:latin typeface="Tahoma" panose="020B0604030504040204" pitchFamily="34" charset="0"/>
              </a:rPr>
              <a:t>Ορολογικές 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χαμηλά επίπεδα συμπληρώματος</a:t>
            </a:r>
          </a:p>
          <a:p>
            <a:pPr lvl="1" eaLnBrk="1" hangingPunct="1"/>
            <a:r>
              <a:rPr lang="el-GR" altLang="el-GR" sz="2000">
                <a:latin typeface="Tahoma" panose="020B0604030504040204" pitchFamily="34" charset="0"/>
              </a:rPr>
              <a:t>αυτοαντισώματα</a:t>
            </a:r>
          </a:p>
          <a:p>
            <a:pPr eaLnBrk="1" hangingPunct="1"/>
            <a:endParaRPr lang="el-GR" altLang="el-GR" sz="2400">
              <a:latin typeface="Tahoma" panose="020B0604030504040204" pitchFamily="34" charset="0"/>
            </a:endParaRPr>
          </a:p>
          <a:p>
            <a:pPr eaLnBrk="1" hangingPunct="1"/>
            <a:endParaRPr lang="en-US" altLang="el-GR" sz="2400">
              <a:latin typeface="Tahoma" panose="020B060403050404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xmlns="" id="{481CBE51-56E5-4676-8C83-E55153BDC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050" y="457200"/>
            <a:ext cx="57181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chemeClr val="accent2"/>
                </a:solidFill>
                <a:latin typeface="Tahoma" panose="020B0604030504040204" pitchFamily="34" charset="0"/>
              </a:rPr>
              <a:t>ΕΡΓΑΣΤΗΡΙΑΚΕΣ ΕΚΔΗΛΩΣΕΙΣ</a:t>
            </a:r>
            <a:endParaRPr lang="en-US" altLang="el-GR" sz="2800" b="1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E0C7A37A-ADFF-44D9-93FD-B9CCAD804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1"/>
    </mc:Choice>
    <mc:Fallback xmlns="">
      <p:transition spd="slow" advTm="13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xmlns="" id="{DE40DA03-81C1-4DC1-B0E0-761435755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l-GR" sz="4400">
                <a:solidFill>
                  <a:schemeClr val="tx2"/>
                </a:solidFill>
              </a:rPr>
              <a:t/>
            </a:r>
            <a:br>
              <a:rPr lang="hu-HU" altLang="el-GR" sz="4400">
                <a:solidFill>
                  <a:schemeClr val="tx2"/>
                </a:solidFill>
              </a:rPr>
            </a:br>
            <a:r>
              <a:rPr lang="hu-HU" altLang="el-GR" sz="4400">
                <a:solidFill>
                  <a:schemeClr val="tx2"/>
                </a:solidFill>
              </a:rPr>
              <a:t> </a:t>
            </a:r>
            <a:br>
              <a:rPr lang="hu-HU" altLang="el-GR" sz="4400">
                <a:solidFill>
                  <a:schemeClr val="tx2"/>
                </a:solidFill>
              </a:rPr>
            </a:br>
            <a:endParaRPr lang="hu-HU" altLang="el-GR" sz="4400">
              <a:solidFill>
                <a:schemeClr val="tx2"/>
              </a:solidFill>
              <a:latin typeface="Arial CE" panose="020B0604020202020204" pitchFamily="34" charset="0"/>
            </a:endParaRPr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xmlns="" id="{DF06754D-EB72-4928-890D-95AC62FB6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8913"/>
            <a:ext cx="7459663" cy="6583362"/>
          </a:xfrm>
          <a:prstGeom prst="rect">
            <a:avLst/>
          </a:prstGeom>
          <a:noFill/>
          <a:ln>
            <a:noFill/>
          </a:ln>
          <a:effectLst/>
        </p:spPr>
        <p:txBody>
          <a:bodyPr lIns="90488" tIns="44450" rIns="90488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defRPr/>
            </a:pPr>
            <a:r>
              <a:rPr lang="hu-HU" altLang="el-GR" b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hu-HU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Classification c</a:t>
            </a:r>
            <a:r>
              <a:rPr lang="en-GB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riteria for the diagnosis of </a:t>
            </a:r>
            <a:r>
              <a:rPr lang="hu-HU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lupus</a:t>
            </a:r>
            <a:r>
              <a:rPr lang="en-GB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according to the </a:t>
            </a:r>
            <a:r>
              <a:rPr lang="hu-HU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n-GB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merican </a:t>
            </a:r>
            <a:r>
              <a:rPr lang="hu-HU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en-GB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ollege of </a:t>
            </a:r>
            <a:r>
              <a:rPr lang="hu-HU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en-GB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heumatology (</a:t>
            </a:r>
            <a:r>
              <a:rPr lang="hu-HU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ACR</a:t>
            </a:r>
            <a:r>
              <a:rPr lang="en-GB" altLang="el-GR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defRPr/>
            </a:pPr>
            <a:endParaRPr lang="en-GB" altLang="el-GR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GB" altLang="el-GR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1. Butterfly rush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2. Discoid lupus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3. Photosensitivity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4. Oral ulceration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5. Polyarthritis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6. Nephritis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	a. proteinuria over 0.5g/day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	b. cellular casts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7. Pleuritis/pericarditis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8. Neuropsychiatric symptoms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	a. convulsions</a:t>
            </a:r>
          </a:p>
          <a:p>
            <a:pPr>
              <a:defRPr/>
            </a:pPr>
            <a:r>
              <a:rPr lang="en-GB" altLang="el-GR" sz="1800" b="1">
                <a:latin typeface="Arial" pitchFamily="34" charset="0"/>
                <a:cs typeface="Arial" pitchFamily="34" charset="0"/>
              </a:rPr>
              <a:t>	b. psychosis</a:t>
            </a:r>
          </a:p>
          <a:p>
            <a:pPr>
              <a:defRPr/>
            </a:pPr>
            <a:endParaRPr lang="en-GB" altLang="el-GR" sz="1800" b="1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GB" altLang="el-GR" sz="1800" b="1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altLang="el-GR" sz="1800" b="1">
                <a:solidFill>
                  <a:srgbClr val="4B0D03"/>
                </a:solidFill>
                <a:latin typeface="Arial" pitchFamily="34" charset="0"/>
                <a:cs typeface="Arial" pitchFamily="34" charset="0"/>
              </a:rPr>
              <a:t>4 or more symptoms are required for the diagnosis </a:t>
            </a:r>
          </a:p>
          <a:p>
            <a:pPr>
              <a:defRPr/>
            </a:pPr>
            <a:endParaRPr lang="en-GB" altLang="el-GR" sz="1800" b="1">
              <a:solidFill>
                <a:srgbClr val="4B0D03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hu-HU" altLang="el-GR" sz="1800" b="1">
              <a:solidFill>
                <a:srgbClr val="4B0D0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xmlns="" id="{CD85FE1C-BA9F-45DB-BC21-AF4032C51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281238"/>
            <a:ext cx="4260850" cy="32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aematological alterations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	a. haemolytic anaemia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	b. leucopenia (4.0 G/l)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	c. lymphopenia (1.5G/l)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	d. thrombocytopenia (100G/l)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10. Immunologic alterations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	a. anti-dsDNA 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	b. anti-Sm  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	c. anti-CL and/or LA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11. ANA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l-G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197" name="Text Box 5">
            <a:extLst>
              <a:ext uri="{FF2B5EF4-FFF2-40B4-BE49-F238E27FC236}">
                <a16:creationId xmlns:a16="http://schemas.microsoft.com/office/drawing/2014/main" xmlns="" id="{7F9AE947-3603-4B0C-9958-A6E0AB79C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463" y="6127750"/>
            <a:ext cx="2109787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altLang="el-GR" sz="2000" i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M Hochberg, 1997</a:t>
            </a:r>
          </a:p>
        </p:txBody>
      </p:sp>
      <p:sp>
        <p:nvSpPr>
          <p:cNvPr id="60422" name="Text Box 6">
            <a:extLst>
              <a:ext uri="{FF2B5EF4-FFF2-40B4-BE49-F238E27FC236}">
                <a16:creationId xmlns:a16="http://schemas.microsoft.com/office/drawing/2014/main" xmlns="" id="{7833082C-2DD4-4C70-8405-D27AAA8FB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525" y="2022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>
              <a:cs typeface="Arial" panose="020B060402020202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8CF44582-9CA4-4523-9E82-E88A045A1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13"/>
    </mc:Choice>
    <mc:Fallback xmlns="">
      <p:transition spd="slow" advTm="24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06EADE02-9EC8-4FD6-BE14-646E863E1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8" name="Ήχος 7">
            <a:hlinkClick r:id="" action="ppaction://media"/>
            <a:extLst>
              <a:ext uri="{FF2B5EF4-FFF2-40B4-BE49-F238E27FC236}">
                <a16:creationId xmlns:a16="http://schemas.microsoft.com/office/drawing/2014/main" xmlns="" id="{09658DC3-EE9C-43B7-B715-9CF0FCFCE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85"/>
    </mc:Choice>
    <mc:Fallback xmlns="">
      <p:transition spd="slow" advTm="95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xmlns="" id="{BF6465D8-9C58-493C-B4D5-E43C85791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l-GR" sz="4400">
                <a:solidFill>
                  <a:schemeClr val="tx2"/>
                </a:solidFill>
              </a:rPr>
              <a:t/>
            </a:r>
            <a:br>
              <a:rPr lang="hu-HU" altLang="el-GR" sz="4400">
                <a:solidFill>
                  <a:schemeClr val="tx2"/>
                </a:solidFill>
              </a:rPr>
            </a:br>
            <a:endParaRPr lang="hu-HU" altLang="el-GR" sz="4400">
              <a:solidFill>
                <a:schemeClr val="tx2"/>
              </a:solidFill>
              <a:latin typeface="Arial CE" panose="020B0604020202020204" pitchFamily="34" charset="0"/>
            </a:endParaRPr>
          </a:p>
        </p:txBody>
      </p:sp>
      <p:sp>
        <p:nvSpPr>
          <p:cNvPr id="266243" name="Rectangle 3">
            <a:extLst>
              <a:ext uri="{FF2B5EF4-FFF2-40B4-BE49-F238E27FC236}">
                <a16:creationId xmlns:a16="http://schemas.microsoft.com/office/drawing/2014/main" xmlns="" id="{4E793430-6870-4F7C-BDD4-9C453689E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5086350"/>
          </a:xfrm>
          <a:prstGeom prst="rect">
            <a:avLst/>
          </a:prstGeom>
          <a:noFill/>
          <a:ln>
            <a:noFill/>
          </a:ln>
          <a:effectLst/>
        </p:spPr>
        <p:txBody>
          <a:bodyPr lIns="90488" tIns="44450" rIns="90488" bIns="44450">
            <a:spAutoFit/>
          </a:bodyPr>
          <a:lstStyle>
            <a:lvl1pPr marL="457200" indent="-457200" defTabSz="7620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1087438" indent="-457200" defTabSz="7620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724025" indent="-457200" defTabSz="7620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2360613" indent="-457200" defTabSz="7620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997200" indent="-457200" defTabSz="7620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34544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9116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43688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8260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2800">
                <a:solidFill>
                  <a:schemeClr val="accent2"/>
                </a:solidFill>
                <a:latin typeface="Tahoma" pitchFamily="34" charset="0"/>
              </a:rPr>
              <a:t>Συστηματικός Ερυθηματώδης Λύκος </a:t>
            </a:r>
          </a:p>
          <a:p>
            <a:pPr algn="ctr" eaLnBrk="1" hangingPunct="1">
              <a:defRPr/>
            </a:pPr>
            <a:endParaRPr lang="el-GR" altLang="el-GR" sz="2800" b="1">
              <a:solidFill>
                <a:schemeClr val="accent2"/>
              </a:solidFill>
              <a:latin typeface="Tahoma" pitchFamily="34" charset="0"/>
            </a:endParaRPr>
          </a:p>
          <a:p>
            <a:pPr algn="ctr" eaLnBrk="1" hangingPunct="1">
              <a:defRPr/>
            </a:pPr>
            <a:r>
              <a:rPr lang="el-GR" altLang="el-GR" sz="2800" b="1">
                <a:solidFill>
                  <a:schemeClr val="accent2"/>
                </a:solidFill>
                <a:latin typeface="Tahoma" pitchFamily="34" charset="0"/>
              </a:rPr>
              <a:t>ΔΙΑΦΟΡΙΚΗ ΔΙΑΓΝΩΣΗ</a:t>
            </a:r>
            <a:endParaRPr lang="en-US" altLang="el-GR" sz="2800" b="1">
              <a:solidFill>
                <a:schemeClr val="accent2"/>
              </a:solidFill>
              <a:latin typeface="Tahoma" pitchFamily="34" charset="0"/>
            </a:endParaRPr>
          </a:p>
          <a:p>
            <a:pPr eaLnBrk="1" hangingPunct="1">
              <a:defRPr/>
            </a:pPr>
            <a:endParaRPr lang="en-GB" altLang="el-GR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GB" altLang="el-GR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Tx/>
              <a:buAutoNum type="arabicPeriod"/>
              <a:defRPr/>
            </a:pPr>
            <a:r>
              <a:rPr lang="el-GR" altLang="el-GR" sz="2000" b="1">
                <a:solidFill>
                  <a:srgbClr val="4B0D03"/>
                </a:solidFill>
                <a:latin typeface="Arial" pitchFamily="34" charset="0"/>
              </a:rPr>
              <a:t>Βακτηριδιακές λοιμώξεις ( </a:t>
            </a:r>
            <a:r>
              <a:rPr lang="en-US" altLang="el-GR" sz="2000" b="1">
                <a:solidFill>
                  <a:srgbClr val="4B0D03"/>
                </a:solidFill>
                <a:latin typeface="Arial" pitchFamily="34" charset="0"/>
                <a:sym typeface="Wingdings" pitchFamily="2" charset="2"/>
              </a:rPr>
              <a:t></a:t>
            </a:r>
            <a:r>
              <a:rPr lang="el-GR" altLang="el-GR" sz="2000" b="1">
                <a:solidFill>
                  <a:srgbClr val="4B0D03"/>
                </a:solidFill>
                <a:latin typeface="Arial" pitchFamily="34" charset="0"/>
                <a:sym typeface="Wingdings" pitchFamily="2" charset="2"/>
              </a:rPr>
              <a:t> </a:t>
            </a:r>
            <a:r>
              <a:rPr lang="el-GR" altLang="el-GR" sz="2000" b="1">
                <a:solidFill>
                  <a:srgbClr val="4B0D03"/>
                </a:solidFill>
                <a:latin typeface="Arial" pitchFamily="34" charset="0"/>
              </a:rPr>
              <a:t>λευκά, </a:t>
            </a:r>
            <a:r>
              <a:rPr lang="en-US" altLang="el-GR" sz="2000" b="1">
                <a:solidFill>
                  <a:srgbClr val="4B0D03"/>
                </a:solidFill>
                <a:latin typeface="Arial" pitchFamily="34" charset="0"/>
              </a:rPr>
              <a:t>CRP</a:t>
            </a:r>
            <a:r>
              <a:rPr lang="el-GR" altLang="el-GR" sz="2000" b="1">
                <a:solidFill>
                  <a:srgbClr val="4B0D03"/>
                </a:solidFill>
                <a:latin typeface="Arial" pitchFamily="34" charset="0"/>
              </a:rPr>
              <a:t>)</a:t>
            </a:r>
            <a:r>
              <a:rPr lang="en-US" altLang="el-GR" sz="2000" b="1">
                <a:solidFill>
                  <a:srgbClr val="4B0D03"/>
                </a:solidFill>
                <a:latin typeface="Arial" pitchFamily="34" charset="0"/>
              </a:rPr>
              <a:t> </a:t>
            </a:r>
            <a:endParaRPr lang="el-GR" altLang="el-GR" sz="2000" b="1">
              <a:solidFill>
                <a:srgbClr val="4B0D03"/>
              </a:solidFill>
              <a:latin typeface="Arial" pitchFamily="34" charset="0"/>
            </a:endParaRPr>
          </a:p>
          <a:p>
            <a:pPr>
              <a:buFontTx/>
              <a:buAutoNum type="arabicPeriod"/>
              <a:defRPr/>
            </a:pPr>
            <a:endParaRPr lang="el-GR" altLang="el-GR" sz="2000">
              <a:solidFill>
                <a:srgbClr val="4B0D03"/>
              </a:solidFill>
              <a:latin typeface="Arial" pitchFamily="34" charset="0"/>
            </a:endParaRPr>
          </a:p>
          <a:p>
            <a:pPr>
              <a:buFontTx/>
              <a:buAutoNum type="arabicPeriod"/>
              <a:defRPr/>
            </a:pPr>
            <a:r>
              <a:rPr lang="en-US" altLang="el-GR" sz="2200" b="1">
                <a:solidFill>
                  <a:srgbClr val="4B0D03"/>
                </a:solidFill>
              </a:rPr>
              <a:t>AIDS</a:t>
            </a:r>
            <a:endParaRPr lang="en-US" altLang="el-GR" sz="2200" b="1">
              <a:solidFill>
                <a:srgbClr val="4B0D03"/>
              </a:solidFill>
              <a:latin typeface="Arial" pitchFamily="34" charset="0"/>
            </a:endParaRPr>
          </a:p>
          <a:p>
            <a:pPr>
              <a:buFontTx/>
              <a:buAutoNum type="arabicPeriod"/>
              <a:defRPr/>
            </a:pPr>
            <a:endParaRPr lang="en-US" altLang="el-GR" sz="2000">
              <a:solidFill>
                <a:srgbClr val="4B0D03"/>
              </a:solidFill>
              <a:latin typeface="Arial" pitchFamily="34" charset="0"/>
            </a:endParaRPr>
          </a:p>
          <a:p>
            <a:pPr>
              <a:buFontTx/>
              <a:buAutoNum type="arabicPeriod"/>
              <a:defRPr/>
            </a:pPr>
            <a:r>
              <a:rPr lang="el-GR" altLang="el-GR" sz="2000" b="1">
                <a:solidFill>
                  <a:srgbClr val="4B0D03"/>
                </a:solidFill>
                <a:latin typeface="Arial" pitchFamily="34" charset="0"/>
              </a:rPr>
              <a:t>Άλλα πολυσυστηματικά αυτοάνοσα νοσήματα </a:t>
            </a:r>
            <a:endParaRPr lang="en-US" altLang="el-GR" sz="2000" b="1">
              <a:solidFill>
                <a:srgbClr val="4B0D03"/>
              </a:solidFill>
              <a:latin typeface="Arial" pitchFamily="34" charset="0"/>
            </a:endParaRPr>
          </a:p>
          <a:p>
            <a:pPr>
              <a:buFontTx/>
              <a:buAutoNum type="arabicPeriod"/>
              <a:defRPr/>
            </a:pPr>
            <a:endParaRPr lang="en-US" altLang="el-GR" sz="2000" b="1">
              <a:solidFill>
                <a:srgbClr val="4B0D03"/>
              </a:solidFill>
              <a:latin typeface="Arial" pitchFamily="34" charset="0"/>
            </a:endParaRPr>
          </a:p>
          <a:p>
            <a:pPr>
              <a:buFontTx/>
              <a:buAutoNum type="arabicPeriod"/>
              <a:defRPr/>
            </a:pPr>
            <a:r>
              <a:rPr lang="el-GR" altLang="el-GR" sz="2000" b="1">
                <a:solidFill>
                  <a:srgbClr val="4B0D03"/>
                </a:solidFill>
                <a:latin typeface="Arial" pitchFamily="34" charset="0"/>
              </a:rPr>
              <a:t>Αιματολογικά νοσήματα</a:t>
            </a:r>
            <a:r>
              <a:rPr lang="en-US" altLang="el-GR" sz="2000" b="1">
                <a:solidFill>
                  <a:srgbClr val="4B0D03"/>
                </a:solidFill>
                <a:latin typeface="Arial" pitchFamily="34" charset="0"/>
              </a:rPr>
              <a:t> /</a:t>
            </a:r>
            <a:r>
              <a:rPr lang="el-GR" altLang="el-GR" sz="2000" b="1">
                <a:solidFill>
                  <a:srgbClr val="4B0D03"/>
                </a:solidFill>
                <a:latin typeface="Arial" pitchFamily="34" charset="0"/>
              </a:rPr>
              <a:t> λεμφώματα</a:t>
            </a:r>
            <a:r>
              <a:rPr lang="en-GB" altLang="el-GR" sz="2000" b="1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Tx/>
              <a:buAutoNum type="arabicPeriod"/>
              <a:defRPr/>
            </a:pPr>
            <a:endParaRPr lang="en-US" altLang="el-GR" sz="2000" b="1">
              <a:solidFill>
                <a:srgbClr val="4B0D03"/>
              </a:solidFill>
              <a:latin typeface="Arial" pitchFamily="34" charset="0"/>
            </a:endParaRPr>
          </a:p>
          <a:p>
            <a:pPr>
              <a:buFontTx/>
              <a:buAutoNum type="arabicPeriod"/>
              <a:defRPr/>
            </a:pPr>
            <a:r>
              <a:rPr lang="el-GR" altLang="el-GR" sz="2000" b="1">
                <a:solidFill>
                  <a:srgbClr val="4B0D03"/>
                </a:solidFill>
                <a:latin typeface="Arial" pitchFamily="34" charset="0"/>
              </a:rPr>
              <a:t>Άλλα νοσήματα</a:t>
            </a:r>
            <a:r>
              <a:rPr lang="en-US" altLang="el-GR" sz="2000" b="1">
                <a:solidFill>
                  <a:srgbClr val="4B0D03"/>
                </a:solidFill>
                <a:latin typeface="Arial" pitchFamily="34" charset="0"/>
              </a:rPr>
              <a:t>: </a:t>
            </a:r>
            <a:r>
              <a:rPr lang="el-GR" altLang="el-GR" sz="2000" b="1">
                <a:solidFill>
                  <a:srgbClr val="4B0D03"/>
                </a:solidFill>
                <a:latin typeface="Arial" pitchFamily="34" charset="0"/>
              </a:rPr>
              <a:t>Θρομβωτική θρομβοπενική πορφύρα</a:t>
            </a:r>
            <a:r>
              <a:rPr lang="en-US" altLang="el-GR" sz="2000" b="1">
                <a:solidFill>
                  <a:srgbClr val="4B0D03"/>
                </a:solidFill>
                <a:latin typeface="Arial" pitchFamily="34" charset="0"/>
              </a:rPr>
              <a:t> </a:t>
            </a:r>
            <a:r>
              <a:rPr lang="hu-HU" altLang="el-GR" sz="1400" b="1">
                <a:latin typeface="Arial" pitchFamily="34" charset="0"/>
                <a:cs typeface="Arial" pitchFamily="34" charset="0"/>
              </a:rPr>
              <a:t>				</a:t>
            </a: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AA801B5D-6C09-41D9-88F9-9A0031443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7"/>
    </mc:Choice>
    <mc:Fallback xmlns="">
      <p:transition spd="slow" advTm="19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xmlns="" id="{A3FB476C-EA66-4BA5-9F5A-AAB1C7AD9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09600"/>
            <a:ext cx="906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>ΣΥΣΤΗΜΑΤΙΚΟΣ ΕΡΥΘΗΜΑΤΩΔΗΣ ΛΥΚΟΣ-</a:t>
            </a:r>
            <a:r>
              <a:rPr lang="en-US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/>
            </a:r>
            <a:b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Πολλαπλά προσωπεία</a:t>
            </a:r>
            <a:endParaRPr lang="en-US" altLang="el-GR" sz="3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xmlns="" id="{FC03C576-7475-4960-A217-2CAB48F10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627313"/>
            <a:ext cx="8305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Πολυσυστηματική</a:t>
            </a:r>
            <a:r>
              <a:rPr lang="el-GR" altLang="el-GR" sz="2400" dirty="0">
                <a:latin typeface="Tahoma" panose="020B0604030504040204" pitchFamily="34" charset="0"/>
              </a:rPr>
              <a:t> νόσος-</a:t>
            </a:r>
            <a:r>
              <a:rPr lang="el-GR" altLang="el-GR" sz="2400" dirty="0" err="1">
                <a:latin typeface="Tahoma" panose="020B0604030504040204" pitchFamily="34" charset="0"/>
              </a:rPr>
              <a:t>οργανοειδική</a:t>
            </a: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Υποκλινική</a:t>
            </a:r>
            <a:r>
              <a:rPr lang="el-GR" altLang="el-GR" sz="2400" dirty="0">
                <a:latin typeface="Tahoma" panose="020B0604030504040204" pitchFamily="34" charset="0"/>
              </a:rPr>
              <a:t>.....Μέτρια.....Σοβαρή </a:t>
            </a: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Πολύμορφη κλινική εικόνα ενός προσβεβλημένου οργάνου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b="1" dirty="0">
                <a:latin typeface="Tahoma" panose="020B0604030504040204" pitchFamily="34" charset="0"/>
              </a:rPr>
              <a:t>Ειδικές ομάδες</a:t>
            </a:r>
            <a:endParaRPr lang="en-US" altLang="el-GR" sz="2400" dirty="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E124EC65-8B60-411D-9F2C-08AD1009A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0"/>
    </mc:Choice>
    <mc:Fallback xmlns="">
      <p:transition spd="slow" advTm="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16A5DB35-3725-4487-86A0-B2B2A66BDF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Συστηματικός </a:t>
            </a:r>
            <a:r>
              <a:rPr lang="el-GR" altLang="el-GR" sz="32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Ερυθηματώδης</a:t>
            </a:r>
            <a:r>
              <a:rPr lang="el-GR" altLang="el-GR" sz="32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Λύκος</a:t>
            </a:r>
            <a:br>
              <a:rPr lang="el-GR" altLang="el-GR" sz="32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altLang="el-GR" sz="32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l-GR" altLang="el-GR" sz="32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altLang="el-GR" sz="32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Ειδικές ομάδες </a:t>
            </a:r>
            <a:endParaRPr lang="el-GR" altLang="el-GR" sz="32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xmlns="" id="{1F54D778-61CD-4A8A-99FF-FABAB6D98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997200"/>
            <a:ext cx="7772400" cy="367188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</a:pPr>
            <a:r>
              <a:rPr lang="el-GR" altLang="el-GR" sz="2400" kern="1200" dirty="0">
                <a:latin typeface="Tahoma" panose="020B0604030504040204" pitchFamily="34" charset="0"/>
                <a:cs typeface="Times New Roman" panose="02020603050405020304" pitchFamily="18" charset="0"/>
              </a:rPr>
              <a:t>Λύκος επαγόμενος από φάρμακα</a:t>
            </a:r>
          </a:p>
          <a:p>
            <a:pPr eaLnBrk="1" hangingPunct="1">
              <a:lnSpc>
                <a:spcPct val="120000"/>
              </a:lnSpc>
              <a:spcBef>
                <a:spcPct val="35000"/>
              </a:spcBef>
              <a:spcAft>
                <a:spcPct val="35000"/>
              </a:spcAft>
            </a:pPr>
            <a:r>
              <a:rPr lang="el-GR" altLang="el-GR" sz="2400" kern="1200" dirty="0" err="1">
                <a:latin typeface="Tahoma" panose="020B0604030504040204" pitchFamily="34" charset="0"/>
                <a:cs typeface="Times New Roman" panose="02020603050405020304" pitchFamily="18" charset="0"/>
              </a:rPr>
              <a:t>Αντιφωσφολιπιδικό</a:t>
            </a:r>
            <a:r>
              <a:rPr lang="el-GR" altLang="el-GR" sz="2400" kern="1200" dirty="0">
                <a:latin typeface="Tahoma" panose="020B0604030504040204" pitchFamily="34" charset="0"/>
                <a:cs typeface="Times New Roman" panose="02020603050405020304" pitchFamily="18" charset="0"/>
              </a:rPr>
              <a:t> σύνδρομο</a:t>
            </a: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EF50740D-9F09-4A67-8352-1B32B952A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5"/>
    </mc:Choice>
    <mc:Fallback xmlns="">
      <p:transition spd="slow" advTm="11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xmlns="" id="{EE208ACC-AAE5-4273-AD25-FAA543688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l-GR" sz="4400">
                <a:solidFill>
                  <a:schemeClr val="tx2"/>
                </a:solidFill>
              </a:rPr>
              <a:t/>
            </a:r>
            <a:br>
              <a:rPr lang="hu-HU" altLang="el-GR" sz="4400">
                <a:solidFill>
                  <a:schemeClr val="tx2"/>
                </a:solidFill>
              </a:rPr>
            </a:br>
            <a:endParaRPr lang="hu-HU" altLang="el-GR" sz="4400">
              <a:solidFill>
                <a:schemeClr val="tx2"/>
              </a:solidFill>
              <a:latin typeface="Arial CE" panose="020B0604020202020204" pitchFamily="34" charset="0"/>
            </a:endParaRP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xmlns="" id="{88C6870F-E9C5-4F5F-AFE6-5125963B2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14400"/>
            <a:ext cx="8626475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l-GR" altLang="el-GR" sz="2800" dirty="0">
                <a:solidFill>
                  <a:schemeClr val="accent2"/>
                </a:solidFill>
                <a:latin typeface="Tahoma" panose="020B0604030504040204" pitchFamily="34" charset="0"/>
              </a:rPr>
              <a:t>               Λύκος επαγόμενος από φάρμακα</a:t>
            </a:r>
            <a:endParaRPr lang="en-GB" altLang="el-GR" sz="28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GB" altLang="el-GR" sz="2800" dirty="0">
              <a:solidFill>
                <a:schemeClr val="accent2"/>
              </a:solidFill>
              <a:latin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l-GR" altLang="el-GR" sz="2000" b="1" dirty="0">
                <a:latin typeface="Arial" panose="020B0604020202020204" pitchFamily="34" charset="0"/>
              </a:rPr>
              <a:t>Κλινικά χαρακτηριστικά</a:t>
            </a:r>
            <a:r>
              <a:rPr lang="en-GB" alt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  <a:r>
              <a:rPr lang="el-GR" altLang="el-GR" sz="2000" dirty="0">
                <a:latin typeface="Arial" panose="020B0604020202020204" pitchFamily="34" charset="0"/>
              </a:rPr>
              <a:t>αυξημένη συχνότητα σε ηλικιωμένους</a:t>
            </a:r>
            <a:endParaRPr lang="en-GB" alt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l-GR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l-GR" altLang="el-GR" sz="2000" dirty="0">
                <a:latin typeface="Arial" panose="020B0604020202020204" pitchFamily="34" charset="0"/>
              </a:rPr>
              <a:t>αναστρέψιμη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l-GR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l-GR" altLang="el-GR" sz="2000" dirty="0">
                <a:latin typeface="Arial" panose="020B0604020202020204" pitchFamily="34" charset="0"/>
              </a:rPr>
              <a:t>            </a:t>
            </a:r>
            <a:r>
              <a:rPr lang="en-GB" altLang="el-GR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000" dirty="0">
                <a:latin typeface="Arial" panose="020B0604020202020204" pitchFamily="34" charset="0"/>
              </a:rPr>
              <a:t>ήπια</a:t>
            </a:r>
            <a:endParaRPr lang="en-GB" altLang="el-GR" sz="20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l-GR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l-GR" altLang="el-GR" sz="2000" dirty="0">
                <a:latin typeface="Arial" panose="020B0604020202020204" pitchFamily="34" charset="0"/>
              </a:rPr>
              <a:t>σπάνια προσβολή νεφρού και ΚΝΣ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l-GR" altLang="el-GR" sz="2000" dirty="0">
                <a:latin typeface="Arial" panose="020B0604020202020204" pitchFamily="34" charset="0"/>
              </a:rPr>
              <a:t>                            </a:t>
            </a:r>
            <a:r>
              <a:rPr lang="en-GB" altLang="el-GR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l-GR" altLang="el-GR" sz="2000" dirty="0">
                <a:latin typeface="Arial" panose="020B0604020202020204" pitchFamily="34" charset="0"/>
              </a:rPr>
              <a:t>συχνά πνευμονικά συμπτώματα </a:t>
            </a:r>
            <a:br>
              <a:rPr lang="el-GR" altLang="el-GR" sz="2000" dirty="0">
                <a:latin typeface="Arial" panose="020B0604020202020204" pitchFamily="34" charset="0"/>
              </a:rPr>
            </a:br>
            <a:endParaRPr lang="el-GR" altLang="el-GR" sz="20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l-GR" altLang="el-GR" sz="2000" b="1" dirty="0">
                <a:latin typeface="Arial" panose="020B0604020202020204" pitchFamily="34" charset="0"/>
              </a:rPr>
              <a:t>Φάρμακα</a:t>
            </a:r>
            <a:r>
              <a:rPr lang="en-US" altLang="el-GR" sz="2000" b="1" dirty="0">
                <a:latin typeface="Arial" panose="020B0604020202020204" pitchFamily="34" charset="0"/>
              </a:rPr>
              <a:t>:</a:t>
            </a:r>
            <a:r>
              <a:rPr lang="en-US" altLang="el-GR" sz="2000" dirty="0">
                <a:latin typeface="Arial" panose="020B0604020202020204" pitchFamily="34" charset="0"/>
              </a:rPr>
              <a:t>                          </a:t>
            </a:r>
            <a:r>
              <a:rPr lang="el-GR" altLang="el-GR" sz="2000" dirty="0" err="1">
                <a:latin typeface="Arial" panose="020B0604020202020204" pitchFamily="34" charset="0"/>
              </a:rPr>
              <a:t>ισονιαζίδη</a:t>
            </a:r>
            <a:r>
              <a:rPr lang="el-GR" altLang="el-GR" sz="2000" dirty="0">
                <a:latin typeface="Arial" panose="020B0604020202020204" pitchFamily="34" charset="0"/>
              </a:rPr>
              <a:t>, </a:t>
            </a:r>
            <a:r>
              <a:rPr lang="el-GR" altLang="el-GR" sz="2000" dirty="0" err="1">
                <a:latin typeface="Arial" panose="020B0604020202020204" pitchFamily="34" charset="0"/>
              </a:rPr>
              <a:t>τετρακυκλίνες</a:t>
            </a:r>
            <a:r>
              <a:rPr lang="el-GR" altLang="el-GR" sz="2000" dirty="0">
                <a:latin typeface="Arial" panose="020B0604020202020204" pitchFamily="34" charset="0"/>
              </a:rPr>
              <a:t>, </a:t>
            </a:r>
            <a:r>
              <a:rPr lang="el-GR" altLang="el-GR" sz="2000" dirty="0" err="1">
                <a:latin typeface="Arial" panose="020B0604020202020204" pitchFamily="34" charset="0"/>
              </a:rPr>
              <a:t>προκαϊναμίδη</a:t>
            </a:r>
            <a:endParaRPr lang="el-GR" altLang="el-GR" sz="20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l-GR" altLang="el-GR" sz="2000" b="1" dirty="0" err="1">
                <a:latin typeface="Arial" panose="020B0604020202020204" pitchFamily="34" charset="0"/>
              </a:rPr>
              <a:t>Παθογένεση</a:t>
            </a:r>
            <a:r>
              <a:rPr lang="en-GB" alt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:		</a:t>
            </a:r>
            <a:r>
              <a:rPr lang="el-GR" altLang="el-GR" sz="2000" dirty="0">
                <a:latin typeface="Arial" panose="020B0604020202020204" pitchFamily="34" charset="0"/>
              </a:rPr>
              <a:t>βραδείς </a:t>
            </a:r>
            <a:r>
              <a:rPr lang="el-GR" altLang="el-GR" sz="2000" dirty="0" err="1">
                <a:latin typeface="Arial" panose="020B0604020202020204" pitchFamily="34" charset="0"/>
              </a:rPr>
              <a:t>ακετυλιωτές</a:t>
            </a:r>
            <a:endParaRPr lang="en-GB" alt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l-GR" sz="2000" dirty="0">
                <a:latin typeface="Arial" panose="020B0604020202020204" pitchFamily="34" charset="0"/>
                <a:cs typeface="Arial" panose="020B0604020202020204" pitchFamily="34" charset="0"/>
              </a:rPr>
              <a:t>				HLA DR4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l-GR" sz="2000" dirty="0">
                <a:latin typeface="Arial" panose="020B0604020202020204" pitchFamily="34" charset="0"/>
                <a:cs typeface="Arial" panose="020B0604020202020204" pitchFamily="34" charset="0"/>
              </a:rPr>
              <a:t>				H2A, H2B </a:t>
            </a:r>
            <a:r>
              <a:rPr lang="el-GR" altLang="el-GR" sz="2000" dirty="0" err="1">
                <a:latin typeface="Arial" panose="020B0604020202020204" pitchFamily="34" charset="0"/>
              </a:rPr>
              <a:t>ιστόνες</a:t>
            </a:r>
            <a:r>
              <a:rPr lang="el-GR" altLang="el-GR" sz="2000" dirty="0">
                <a:latin typeface="Arial" panose="020B0604020202020204" pitchFamily="34" charset="0"/>
              </a:rPr>
              <a:t> μείζονες </a:t>
            </a:r>
            <a:r>
              <a:rPr lang="el-GR" altLang="el-GR" sz="2000" dirty="0" err="1">
                <a:latin typeface="Arial" panose="020B0604020202020204" pitchFamily="34" charset="0"/>
              </a:rPr>
              <a:t>αντιγονικοί</a:t>
            </a:r>
            <a:r>
              <a:rPr lang="el-GR" altLang="el-GR" sz="2000" dirty="0">
                <a:latin typeface="Arial" panose="020B0604020202020204" pitchFamily="34" charset="0"/>
              </a:rPr>
              <a:t> </a:t>
            </a:r>
            <a:r>
              <a:rPr lang="el-GR" altLang="el-GR" sz="2000" dirty="0" err="1">
                <a:latin typeface="Arial" panose="020B0604020202020204" pitchFamily="34" charset="0"/>
              </a:rPr>
              <a:t>επίτοποι</a:t>
            </a:r>
            <a:r>
              <a:rPr lang="en-GB" alt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alt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hu-HU" alt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en-GB" alt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l-GR" altLang="el-GR" sz="2000" b="1" dirty="0">
                <a:latin typeface="Arial" panose="020B0604020202020204" pitchFamily="34" charset="0"/>
              </a:rPr>
              <a:t>Θεραπεία</a:t>
            </a:r>
            <a:r>
              <a:rPr lang="en-GB" alt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:			</a:t>
            </a:r>
            <a:r>
              <a:rPr lang="el-GR" altLang="el-GR" sz="2000" dirty="0">
                <a:latin typeface="Arial" panose="020B0604020202020204" pitchFamily="34" charset="0"/>
              </a:rPr>
              <a:t>διακοπή του φαρμάκου</a:t>
            </a:r>
            <a:endParaRPr lang="en-GB" altLang="el-GR" sz="20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GB" altLang="el-GR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l-GR" altLang="el-GR" sz="2000" dirty="0" err="1">
                <a:latin typeface="Arial" panose="020B0604020202020204" pitchFamily="34" charset="0"/>
              </a:rPr>
              <a:t>κορτικοστεροειδή</a:t>
            </a:r>
            <a:endParaRPr lang="en-GB" altLang="el-GR" sz="4400" dirty="0">
              <a:solidFill>
                <a:schemeClr val="tx2"/>
              </a:solidFill>
            </a:endParaRP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xmlns="" id="{CF4661DF-8DD9-4A44-9E66-20EA14B22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333375"/>
            <a:ext cx="55292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dirty="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</a:t>
            </a:r>
            <a:r>
              <a:rPr lang="el-GR" altLang="el-GR" sz="2800" dirty="0" err="1">
                <a:solidFill>
                  <a:schemeClr val="accent2"/>
                </a:solidFill>
                <a:latin typeface="Tahoma" panose="020B0604030504040204" pitchFamily="34" charset="0"/>
              </a:rPr>
              <a:t>Ερυθηματώδης</a:t>
            </a:r>
            <a:r>
              <a:rPr lang="el-GR" altLang="el-GR" sz="2800" dirty="0">
                <a:solidFill>
                  <a:schemeClr val="accent2"/>
                </a:solidFill>
                <a:latin typeface="Tahoma" panose="020B0604030504040204" pitchFamily="34" charset="0"/>
              </a:rPr>
              <a:t> Λύκος</a:t>
            </a:r>
            <a:endParaRPr lang="en-US" altLang="el-GR" sz="2800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Ήχος 5">
            <a:hlinkClick r:id="" action="ppaction://media"/>
            <a:extLst>
              <a:ext uri="{FF2B5EF4-FFF2-40B4-BE49-F238E27FC236}">
                <a16:creationId xmlns:a16="http://schemas.microsoft.com/office/drawing/2014/main" xmlns="" id="{6C802168-CE89-4B01-A0B2-C6DDF9B7B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36"/>
    </mc:Choice>
    <mc:Fallback xmlns="">
      <p:transition spd="slow" advTm="49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29AF338F-7F3D-49EE-B530-6FDCE7768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" y="1052736"/>
            <a:ext cx="9006903" cy="5129213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CBC2FFE-F00A-4E79-939F-5084CAAFD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260648"/>
            <a:ext cx="48862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dirty="0">
                <a:solidFill>
                  <a:schemeClr val="accent2"/>
                </a:solidFill>
                <a:latin typeface="Tahoma" panose="020B0604030504040204" pitchFamily="34" charset="0"/>
              </a:rPr>
              <a:t>A</a:t>
            </a:r>
            <a:r>
              <a:rPr lang="el-GR" altLang="el-GR" sz="2800" dirty="0" err="1">
                <a:solidFill>
                  <a:schemeClr val="accent2"/>
                </a:solidFill>
                <a:latin typeface="Tahoma" panose="020B0604030504040204" pitchFamily="34" charset="0"/>
              </a:rPr>
              <a:t>ντιφωσφολιπιδικό</a:t>
            </a:r>
            <a:r>
              <a:rPr lang="el-GR" altLang="el-GR" sz="2800" dirty="0">
                <a:solidFill>
                  <a:schemeClr val="accent2"/>
                </a:solidFill>
                <a:latin typeface="Tahoma" panose="020B0604030504040204" pitchFamily="34" charset="0"/>
              </a:rPr>
              <a:t> σύνδρομο</a:t>
            </a:r>
            <a:endParaRPr lang="en-US" altLang="el-GR" sz="2800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9" name="Ήχος 8">
            <a:hlinkClick r:id="" action="ppaction://media"/>
            <a:extLst>
              <a:ext uri="{FF2B5EF4-FFF2-40B4-BE49-F238E27FC236}">
                <a16:creationId xmlns:a16="http://schemas.microsoft.com/office/drawing/2014/main" xmlns="" id="{AD336299-0068-4497-BBA7-9D4B3AE23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61"/>
    </mc:Choice>
    <mc:Fallback xmlns="">
      <p:transition spd="slow" advTm="3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79222A49-6551-48F9-924A-69CB9D91C8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Ερυθηματώδης Λύκος-</a:t>
            </a:r>
            <a:r>
              <a:rPr lang="en-US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/>
            </a:r>
            <a:b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l-GR" altLang="el-GR" sz="3200">
                <a:solidFill>
                  <a:schemeClr val="accent2"/>
                </a:solidFill>
                <a:latin typeface="Tahoma" panose="020B0604030504040204" pitchFamily="34" charset="0"/>
              </a:rPr>
              <a:t>Πολλαπλά προσωπεία</a:t>
            </a:r>
            <a:endParaRPr lang="en-US" altLang="el-GR" sz="32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xmlns="" id="{F0DAEB2B-CF59-4C68-B102-C03EE906D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305800" cy="4114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Πολυσυστηματική</a:t>
            </a:r>
            <a:r>
              <a:rPr lang="el-GR" altLang="el-GR" sz="2400" dirty="0">
                <a:latin typeface="Tahoma" panose="020B0604030504040204" pitchFamily="34" charset="0"/>
              </a:rPr>
              <a:t> νόσος</a:t>
            </a:r>
            <a:r>
              <a:rPr lang="en-US" altLang="el-GR" sz="2400" dirty="0">
                <a:latin typeface="Tahoma" panose="020B0604030504040204" pitchFamily="34" charset="0"/>
              </a:rPr>
              <a:t> </a:t>
            </a:r>
            <a:r>
              <a:rPr lang="el-GR" altLang="el-GR" sz="2400" dirty="0">
                <a:latin typeface="Tahoma" panose="020B0604030504040204" pitchFamily="34" charset="0"/>
              </a:rPr>
              <a:t>-</a:t>
            </a:r>
            <a:r>
              <a:rPr lang="en-US" altLang="el-GR" sz="2400" dirty="0">
                <a:latin typeface="Tahoma" panose="020B0604030504040204" pitchFamily="34" charset="0"/>
              </a:rPr>
              <a:t> </a:t>
            </a:r>
            <a:r>
              <a:rPr lang="el-GR" altLang="el-GR" sz="2400" b="1" dirty="0" err="1">
                <a:latin typeface="Tahoma" panose="020B0604030504040204" pitchFamily="34" charset="0"/>
              </a:rPr>
              <a:t>οργανοειδική</a:t>
            </a:r>
            <a:endParaRPr lang="el-GR" altLang="el-GR" sz="2400" b="1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Υποκλινική</a:t>
            </a:r>
            <a:r>
              <a:rPr lang="el-GR" altLang="el-GR" sz="2400" dirty="0">
                <a:latin typeface="Tahoma" panose="020B0604030504040204" pitchFamily="34" charset="0"/>
              </a:rPr>
              <a:t>...... Μέτρια.....Σοβαρή </a:t>
            </a: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Πολύμορφη κλινική εικόνα ενός προσβεβλημένου οργάνου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Ειδικές ομάδες 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F93B694F-76C4-4254-AFBD-F2984054C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3"/>
    </mc:Choice>
    <mc:Fallback xmlns="">
      <p:transition spd="slow" advTm="1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xmlns="" id="{50C0EFE2-24B4-40EB-8B29-1B46BB4FBA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800" dirty="0">
                <a:latin typeface="Tahoma" panose="020B0604030504040204" pitchFamily="34" charset="0"/>
              </a:rPr>
              <a:t>Νεφρική νόσος τελικού σταδίου</a:t>
            </a:r>
          </a:p>
          <a:p>
            <a:pPr eaLnBrk="1" hangingPunct="1">
              <a:lnSpc>
                <a:spcPct val="90000"/>
              </a:lnSpc>
            </a:pPr>
            <a:endParaRPr lang="el-GR" altLang="el-GR" sz="2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800" dirty="0">
                <a:latin typeface="Tahoma" panose="020B0604030504040204" pitchFamily="34" charset="0"/>
              </a:rPr>
              <a:t>Χρόνια αρτηριοσκλήρυνση</a:t>
            </a:r>
          </a:p>
          <a:p>
            <a:pPr eaLnBrk="1" hangingPunct="1">
              <a:lnSpc>
                <a:spcPct val="90000"/>
              </a:lnSpc>
            </a:pPr>
            <a:endParaRPr lang="el-GR" altLang="el-GR" sz="2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800" dirty="0" err="1">
                <a:latin typeface="Tahoma" panose="020B0604030504040204" pitchFamily="34" charset="0"/>
              </a:rPr>
              <a:t>Οστεονέκρωση</a:t>
            </a:r>
            <a:endParaRPr lang="el-GR" altLang="el-GR" sz="2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800" dirty="0">
                <a:latin typeface="Tahoma" panose="020B0604030504040204" pitchFamily="34" charset="0"/>
              </a:rPr>
              <a:t>‘</a:t>
            </a:r>
            <a:r>
              <a:rPr lang="el-GR" altLang="el-GR" sz="2800" dirty="0" err="1">
                <a:latin typeface="Tahoma" panose="020B0604030504040204" pitchFamily="34" charset="0"/>
              </a:rPr>
              <a:t>Εκπτωση</a:t>
            </a:r>
            <a:r>
              <a:rPr lang="el-GR" altLang="el-GR" sz="2800" dirty="0">
                <a:latin typeface="Tahoma" panose="020B0604030504040204" pitchFamily="34" charset="0"/>
              </a:rPr>
              <a:t> νοητικής λειτουργίας</a:t>
            </a:r>
          </a:p>
          <a:p>
            <a:pPr eaLnBrk="1" hangingPunct="1">
              <a:lnSpc>
                <a:spcPct val="90000"/>
              </a:lnSpc>
            </a:pPr>
            <a:endParaRPr lang="el-GR" altLang="el-GR" sz="2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800" dirty="0">
                <a:latin typeface="Tahoma" panose="020B0604030504040204" pitchFamily="34" charset="0"/>
              </a:rPr>
              <a:t>Σύνδρομο ρικνού πνεύμονα</a:t>
            </a:r>
          </a:p>
          <a:p>
            <a:pPr eaLnBrk="1" hangingPunct="1">
              <a:lnSpc>
                <a:spcPct val="90000"/>
              </a:lnSpc>
            </a:pPr>
            <a:endParaRPr lang="el-GR" altLang="el-GR" sz="28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l-GR" sz="2800" dirty="0">
              <a:latin typeface="Tahoma" panose="020B0604030504040204" pitchFamily="34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xmlns="" id="{A692C9AD-B7F7-4847-8AA9-252EF485B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144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l-GR" altLang="el-GR" sz="2800" dirty="0">
                <a:solidFill>
                  <a:schemeClr val="accent2"/>
                </a:solidFill>
                <a:latin typeface="Tahoma" panose="020B0604030504040204" pitchFamily="34" charset="0"/>
              </a:rPr>
              <a:t>Συστηματικός </a:t>
            </a:r>
            <a:r>
              <a:rPr lang="el-GR" altLang="el-GR" sz="2800" dirty="0" err="1">
                <a:solidFill>
                  <a:schemeClr val="accent2"/>
                </a:solidFill>
                <a:latin typeface="Tahoma" panose="020B0604030504040204" pitchFamily="34" charset="0"/>
              </a:rPr>
              <a:t>Ερυθηματώδης</a:t>
            </a:r>
            <a:r>
              <a:rPr lang="el-GR" altLang="el-GR" sz="2800" dirty="0">
                <a:solidFill>
                  <a:schemeClr val="accent2"/>
                </a:solidFill>
                <a:latin typeface="Tahoma" panose="020B0604030504040204" pitchFamily="34" charset="0"/>
              </a:rPr>
              <a:t> Λύκος-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l-GR" altLang="el-GR" sz="2800" b="1" dirty="0">
                <a:solidFill>
                  <a:schemeClr val="accent2"/>
                </a:solidFill>
                <a:latin typeface="Tahoma" panose="020B0604030504040204" pitchFamily="34" charset="0"/>
              </a:rPr>
              <a:t>Όψιμες επιπλοκές</a:t>
            </a:r>
            <a:endParaRPr lang="hu-HU" altLang="el-GR" sz="28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35B79D4A-8889-4BE7-9ACC-380350936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7"/>
    </mc:Choice>
    <mc:Fallback xmlns="">
      <p:transition spd="slow" advTm="2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539B872-F7E2-4503-94FE-E5EEE6AB7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kern="1200" dirty="0">
                <a:solidFill>
                  <a:schemeClr val="accent2"/>
                </a:solidFill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E</a:t>
            </a:r>
            <a:r>
              <a:rPr lang="el-GR" sz="2800" kern="1200" dirty="0">
                <a:solidFill>
                  <a:schemeClr val="accent2"/>
                </a:solidFill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ΥΧΑΡΙΣΤΙΕΣ</a:t>
            </a:r>
            <a:endParaRPr lang="en-US" sz="2800" kern="1200" dirty="0">
              <a:solidFill>
                <a:schemeClr val="accent2"/>
              </a:solidFill>
              <a:latin typeface="Tahom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CB70EC7F-18D6-41F4-8641-44E283414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800" dirty="0">
                <a:latin typeface="Tahoma" panose="020B0604030504040204" pitchFamily="34" charset="0"/>
              </a:rPr>
              <a:t>Τον Ακαδημαϊκό Καθηγητή Χαράλαμπο </a:t>
            </a:r>
            <a:r>
              <a:rPr lang="el-GR" sz="2800" dirty="0" err="1">
                <a:latin typeface="Tahoma" panose="020B0604030504040204" pitchFamily="34" charset="0"/>
              </a:rPr>
              <a:t>Μουτσόπουλο</a:t>
            </a:r>
            <a:r>
              <a:rPr lang="el-GR" sz="2800" dirty="0">
                <a:latin typeface="Tahoma" panose="020B0604030504040204" pitchFamily="34" charset="0"/>
              </a:rPr>
              <a:t> για την ευγενή παραχώρηση των διαφανειών του</a:t>
            </a:r>
            <a:endParaRPr lang="en-US" sz="2800" dirty="0">
              <a:latin typeface="Tahoma" panose="020B0604030504040204" pitchFamily="34" charset="0"/>
            </a:endParaRPr>
          </a:p>
        </p:txBody>
      </p:sp>
      <p:pic>
        <p:nvPicPr>
          <p:cNvPr id="4" name="Ήχος 3">
            <a:hlinkClick r:id="" action="ppaction://media"/>
            <a:extLst>
              <a:ext uri="{FF2B5EF4-FFF2-40B4-BE49-F238E27FC236}">
                <a16:creationId xmlns:a16="http://schemas.microsoft.com/office/drawing/2014/main" xmlns="" id="{95723F81-614F-4E65-8E02-B3C121A5D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2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5"/>
    </mc:Choice>
    <mc:Fallback xmlns="">
      <p:transition spd="slow" advTm="9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E96ACEB7-D965-4847-B0FA-1F5183BA2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Ασθενής </a:t>
            </a:r>
            <a:r>
              <a:rPr lang="en-US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2: </a:t>
            </a:r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Γυναίκα 38 ετών</a:t>
            </a:r>
            <a:endParaRPr lang="en-US" altLang="el-GR" sz="40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E73543D9-23A3-405C-BC27-2578FD36C0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10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1800" b="1">
                <a:latin typeface="Tahoma" panose="020B0604030504040204" pitchFamily="34" charset="0"/>
              </a:rPr>
              <a:t>Αιτία προσέλευσης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οίδημα κάτω άκρων, χαμηλή πυρετική κίνηση, εύκολη κόπωση</a:t>
            </a:r>
          </a:p>
          <a:p>
            <a:pPr eaLnBrk="1" hangingPunct="1">
              <a:lnSpc>
                <a:spcPct val="90000"/>
              </a:lnSpc>
            </a:pPr>
            <a:endParaRPr lang="el-GR" altLang="el-GR" sz="1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1800" b="1">
                <a:latin typeface="Tahoma" panose="020B0604030504040204" pitchFamily="34" charset="0"/>
              </a:rPr>
              <a:t>Φυσική εξέταση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l-GR" altLang="el-GR" sz="1800" b="1">
                <a:latin typeface="Tahoma" panose="020B0604030504040204" pitchFamily="34" charset="0"/>
              </a:rPr>
              <a:t> </a:t>
            </a:r>
            <a:r>
              <a:rPr lang="en-US" altLang="el-GR" sz="1800">
                <a:latin typeface="Tahoma" panose="020B0604030504040204" pitchFamily="34" charset="0"/>
              </a:rPr>
              <a:t>A</a:t>
            </a:r>
            <a:r>
              <a:rPr lang="el-GR" altLang="el-GR" sz="1800">
                <a:latin typeface="Tahoma" panose="020B0604030504040204" pitchFamily="34" charset="0"/>
              </a:rPr>
              <a:t>Π</a:t>
            </a:r>
            <a:r>
              <a:rPr lang="en-US" altLang="el-GR" sz="1800">
                <a:latin typeface="Tahoma" panose="020B0604030504040204" pitchFamily="34" charset="0"/>
              </a:rPr>
              <a:t>:140/85, </a:t>
            </a:r>
            <a:r>
              <a:rPr lang="el-GR" altLang="el-GR" sz="1800">
                <a:latin typeface="Tahoma" panose="020B0604030504040204" pitchFamily="34" charset="0"/>
              </a:rPr>
              <a:t>σφύξεις</a:t>
            </a:r>
            <a:r>
              <a:rPr lang="en-US" altLang="el-GR" sz="1800">
                <a:latin typeface="Tahoma" panose="020B0604030504040204" pitchFamily="34" charset="0"/>
              </a:rPr>
              <a:t>:85/min, T: 37.3</a:t>
            </a:r>
            <a:r>
              <a:rPr lang="en-US" altLang="el-GR" sz="1800" baseline="30000">
                <a:latin typeface="Tahoma" panose="020B0604030504040204" pitchFamily="34" charset="0"/>
              </a:rPr>
              <a:t>o</a:t>
            </a:r>
            <a:r>
              <a:rPr lang="en-US" altLang="el-GR" sz="1800">
                <a:latin typeface="Tahoma" panose="020B0604030504040204" pitchFamily="34" charset="0"/>
              </a:rPr>
              <a:t>C, </a:t>
            </a:r>
            <a:r>
              <a:rPr lang="el-GR" altLang="el-GR" sz="1800">
                <a:latin typeface="Tahoma" panose="020B0604030504040204" pitchFamily="34" charset="0"/>
              </a:rPr>
              <a:t>οίδημα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κάτω άκρων</a:t>
            </a:r>
          </a:p>
          <a:p>
            <a:pPr eaLnBrk="1" hangingPunct="1">
              <a:lnSpc>
                <a:spcPct val="90000"/>
              </a:lnSpc>
            </a:pPr>
            <a:endParaRPr lang="el-GR" altLang="el-GR" sz="1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1800" b="1">
                <a:latin typeface="Tahoma" panose="020B0604030504040204" pitchFamily="34" charset="0"/>
              </a:rPr>
              <a:t>Εργαστηριακές εξετάσεις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                                                                      -</a:t>
            </a:r>
          </a:p>
          <a:p>
            <a:pPr eaLnBrk="1" hangingPunct="1">
              <a:lnSpc>
                <a:spcPct val="90000"/>
              </a:lnSpc>
            </a:pPr>
            <a:endParaRPr lang="el-GR" altLang="el-GR" sz="1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1800">
                <a:latin typeface="Tahoma" panose="020B0604030504040204" pitchFamily="34" charset="0"/>
              </a:rPr>
              <a:t>     - </a:t>
            </a:r>
            <a:r>
              <a:rPr lang="en-US" altLang="el-GR" sz="1800">
                <a:latin typeface="Tahoma" panose="020B0604030504040204" pitchFamily="34" charset="0"/>
              </a:rPr>
              <a:t>Ht:33%, WBC:4500/mm</a:t>
            </a:r>
            <a:r>
              <a:rPr lang="en-US" altLang="el-GR" sz="1800" baseline="30000">
                <a:latin typeface="Tahoma" panose="020B0604030504040204" pitchFamily="34" charset="0"/>
              </a:rPr>
              <a:t>3, </a:t>
            </a:r>
            <a:r>
              <a:rPr lang="en-US" altLang="el-GR" sz="1800">
                <a:latin typeface="Tahoma" panose="020B0604030504040204" pitchFamily="34" charset="0"/>
              </a:rPr>
              <a:t> PLT=150000/mm</a:t>
            </a:r>
            <a:r>
              <a:rPr lang="en-US" altLang="el-GR" sz="1800" baseline="30000">
                <a:latin typeface="Tahoma" panose="020B0604030504040204" pitchFamily="34" charset="0"/>
              </a:rPr>
              <a:t>3</a:t>
            </a:r>
            <a:r>
              <a:rPr lang="el-GR" altLang="el-GR" sz="1800">
                <a:latin typeface="Tahoma" panose="020B0604030504040204" pitchFamily="34" charset="0"/>
              </a:rPr>
              <a:t>                                                   </a:t>
            </a:r>
            <a:r>
              <a:rPr lang="el-GR" altLang="el-GR" sz="1800" baseline="300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 - Γεν. Ούρων</a:t>
            </a:r>
            <a:r>
              <a:rPr lang="en-US" altLang="el-GR" sz="1800">
                <a:latin typeface="Tahoma" panose="020B0604030504040204" pitchFamily="34" charset="0"/>
              </a:rPr>
              <a:t>: </a:t>
            </a:r>
            <a:r>
              <a:rPr lang="el-GR" altLang="el-GR" sz="1800">
                <a:latin typeface="Tahoma" panose="020B0604030504040204" pitchFamily="34" charset="0"/>
              </a:rPr>
              <a:t>λεύκωμα+++, Λεύκωμα ούρων 24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ώρου</a:t>
            </a:r>
            <a:r>
              <a:rPr lang="en-US" altLang="el-GR" sz="1800">
                <a:latin typeface="Tahoma" panose="020B0604030504040204" pitchFamily="34" charset="0"/>
              </a:rPr>
              <a:t>: </a:t>
            </a:r>
            <a:r>
              <a:rPr lang="el-GR" altLang="el-GR" sz="1800">
                <a:latin typeface="Tahoma" panose="020B0604030504040204" pitchFamily="34" charset="0"/>
              </a:rPr>
              <a:t>4</a:t>
            </a:r>
            <a:r>
              <a:rPr lang="en-US" altLang="el-GR" sz="1800">
                <a:latin typeface="Tahoma" panose="020B0604030504040204" pitchFamily="34" charset="0"/>
              </a:rPr>
              <a:t>.5gr </a:t>
            </a:r>
            <a:endParaRPr lang="el-GR" altLang="el-GR" sz="1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1800">
                <a:latin typeface="Tahoma" panose="020B0604030504040204" pitchFamily="34" charset="0"/>
              </a:rPr>
              <a:t>     - </a:t>
            </a:r>
            <a:r>
              <a:rPr lang="en-US" altLang="el-GR" sz="1800">
                <a:latin typeface="Tahoma" panose="020B0604030504040204" pitchFamily="34" charset="0"/>
              </a:rPr>
              <a:t>ANA 1/160 </a:t>
            </a:r>
            <a:r>
              <a:rPr lang="el-GR" altLang="el-GR" sz="1800">
                <a:latin typeface="Tahoma" panose="020B0604030504040204" pitchFamily="34" charset="0"/>
              </a:rPr>
              <a:t>ομοιογενής φθορισμός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1800">
                <a:latin typeface="Tahoma" panose="020B0604030504040204" pitchFamily="34" charset="0"/>
              </a:rPr>
              <a:t>       Αντί-</a:t>
            </a:r>
            <a:r>
              <a:rPr lang="en-US" altLang="el-GR" sz="1800">
                <a:latin typeface="Tahoma" panose="020B0604030504040204" pitchFamily="34" charset="0"/>
              </a:rPr>
              <a:t>DNA</a:t>
            </a:r>
            <a:r>
              <a:rPr lang="el-GR" altLang="el-GR" sz="1800">
                <a:latin typeface="Tahoma" panose="020B0604030504040204" pitchFamily="34" charset="0"/>
              </a:rPr>
              <a:t>(-)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1800">
                <a:latin typeface="Tahoma" panose="020B0604030504040204" pitchFamily="34" charset="0"/>
              </a:rPr>
              <a:t>       </a:t>
            </a:r>
            <a:r>
              <a:rPr lang="en-US" altLang="el-GR" sz="1800">
                <a:latin typeface="Tahoma" panose="020B0604030504040204" pitchFamily="34" charset="0"/>
              </a:rPr>
              <a:t>C3:</a:t>
            </a:r>
            <a:r>
              <a:rPr lang="el-GR" altLang="el-GR" sz="1800">
                <a:latin typeface="Tahoma" panose="020B0604030504040204" pitchFamily="34" charset="0"/>
              </a:rPr>
              <a:t>75</a:t>
            </a:r>
            <a:r>
              <a:rPr lang="en-US" altLang="el-GR" sz="1800">
                <a:latin typeface="Tahoma" panose="020B0604030504040204" pitchFamily="34" charset="0"/>
              </a:rPr>
              <a:t>mg/dl, C4:</a:t>
            </a:r>
            <a:r>
              <a:rPr lang="el-GR" altLang="el-GR" sz="1800">
                <a:latin typeface="Tahoma" panose="020B0604030504040204" pitchFamily="34" charset="0"/>
              </a:rPr>
              <a:t>18</a:t>
            </a:r>
            <a:r>
              <a:rPr lang="en-US" altLang="el-GR" sz="1800">
                <a:latin typeface="Tahoma" panose="020B0604030504040204" pitchFamily="34" charset="0"/>
              </a:rPr>
              <a:t>mg/dl</a:t>
            </a:r>
            <a:r>
              <a:rPr lang="el-GR" altLang="el-GR" sz="1800">
                <a:latin typeface="Tahoma" panose="020B0604030504040204" pitchFamily="34" charset="0"/>
              </a:rPr>
              <a:t>.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endParaRPr lang="el-GR" altLang="el-GR" sz="1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1800">
                <a:latin typeface="Tahoma" panose="020B0604030504040204" pitchFamily="34" charset="0"/>
              </a:rPr>
              <a:t>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1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1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1800">
                <a:latin typeface="Tahoma" panose="020B0604030504040204" pitchFamily="34" charset="0"/>
              </a:rPr>
              <a:t> - Βιοψία νεφρού</a:t>
            </a:r>
            <a:r>
              <a:rPr lang="en-US" altLang="el-GR" sz="1800">
                <a:latin typeface="Tahoma" panose="020B0604030504040204" pitchFamily="34" charset="0"/>
              </a:rPr>
              <a:t>:</a:t>
            </a:r>
            <a:r>
              <a:rPr lang="el-GR" altLang="el-GR" sz="1800">
                <a:latin typeface="Tahoma" panose="020B0604030504040204" pitchFamily="34" charset="0"/>
              </a:rPr>
              <a:t> μεμβρανώδης σπειραματονεφρίτιδα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180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1800" b="1">
                <a:latin typeface="Tahoma" panose="020B0604030504040204" pitchFamily="34" charset="0"/>
              </a:rPr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l-GR" altLang="el-GR" sz="1800" b="1">
                <a:latin typeface="Tahoma" panose="020B0604030504040204" pitchFamily="34" charset="0"/>
              </a:rPr>
              <a:t>ΔΙΑΓΝΩΣΗ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 Συστηματικός Ερυθηματώδης Λύκος-Νεφρική προσβολή</a:t>
            </a:r>
            <a:endParaRPr lang="en-US" altLang="el-GR" sz="1800">
              <a:latin typeface="Tahoma" panose="020B060403050404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B3FBDC5A-3DD9-422F-9064-467BAD363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4419600"/>
            <a:ext cx="304800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Ήχος 7">
            <a:hlinkClick r:id="" action="ppaction://media"/>
            <a:extLst>
              <a:ext uri="{FF2B5EF4-FFF2-40B4-BE49-F238E27FC236}">
                <a16:creationId xmlns:a16="http://schemas.microsoft.com/office/drawing/2014/main" xmlns="" id="{FAF8AA05-02A5-4871-924F-75E67CA45B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16"/>
    </mc:Choice>
    <mc:Fallback xmlns="">
      <p:transition spd="slow" advTm="7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4C519085-DB13-4447-8FCE-91A0BBCB1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09600"/>
            <a:ext cx="906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>ΣΥΣΤΗΜΑΤΙΚΟΣ ΕΡΥΘΗΜΑΤΩΔΗΣ ΛΥΚΟΣ-</a:t>
            </a:r>
            <a:r>
              <a:rPr lang="en-US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  <a:t/>
            </a:r>
            <a:br>
              <a:rPr lang="el-GR" altLang="el-GR" sz="3400">
                <a:solidFill>
                  <a:schemeClr val="accent2"/>
                </a:solidFill>
                <a:latin typeface="Tahoma" panose="020B0604030504040204" pitchFamily="34" charset="0"/>
              </a:rPr>
            </a:br>
            <a:r>
              <a:rPr lang="el-GR" altLang="el-GR" sz="3600">
                <a:solidFill>
                  <a:schemeClr val="accent2"/>
                </a:solidFill>
                <a:latin typeface="Tahoma" panose="020B0604030504040204" pitchFamily="34" charset="0"/>
              </a:rPr>
              <a:t>Πολλαπλά προσωπεία</a:t>
            </a:r>
            <a:endParaRPr lang="en-US" altLang="el-GR" sz="3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1F5F4F76-3F9E-48B1-9E59-31E51FFC1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8305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l-GR" altLang="el-GR" sz="2400" dirty="0" err="1">
                <a:latin typeface="Tahoma" panose="020B0604030504040204" pitchFamily="34" charset="0"/>
              </a:rPr>
              <a:t>Πολυσυστηματική</a:t>
            </a:r>
            <a:r>
              <a:rPr lang="el-GR" altLang="el-GR" sz="2400" dirty="0">
                <a:latin typeface="Tahoma" panose="020B0604030504040204" pitchFamily="34" charset="0"/>
              </a:rPr>
              <a:t> νόσος</a:t>
            </a:r>
            <a:r>
              <a:rPr lang="en-US" altLang="el-GR" sz="2400" dirty="0">
                <a:latin typeface="Tahoma" panose="020B0604030504040204" pitchFamily="34" charset="0"/>
              </a:rPr>
              <a:t> </a:t>
            </a:r>
            <a:r>
              <a:rPr lang="el-GR" altLang="el-GR" sz="2400" dirty="0">
                <a:latin typeface="Tahoma" panose="020B0604030504040204" pitchFamily="34" charset="0"/>
              </a:rPr>
              <a:t>-</a:t>
            </a:r>
            <a:r>
              <a:rPr lang="en-US" altLang="el-GR" sz="2400" dirty="0">
                <a:latin typeface="Tahoma" panose="020B0604030504040204" pitchFamily="34" charset="0"/>
              </a:rPr>
              <a:t> </a:t>
            </a:r>
            <a:r>
              <a:rPr lang="el-GR" altLang="el-GR" sz="2400" dirty="0" err="1">
                <a:latin typeface="Tahoma" panose="020B0604030504040204" pitchFamily="34" charset="0"/>
              </a:rPr>
              <a:t>οργανοειδική</a:t>
            </a: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b="1" dirty="0" err="1">
                <a:latin typeface="Tahoma" panose="020B0604030504040204" pitchFamily="34" charset="0"/>
              </a:rPr>
              <a:t>Υποκλινική</a:t>
            </a:r>
            <a:r>
              <a:rPr lang="el-GR" altLang="el-GR" sz="2400" dirty="0">
                <a:latin typeface="Tahoma" panose="020B0604030504040204" pitchFamily="34" charset="0"/>
              </a:rPr>
              <a:t>.....Μέτρια.....Σοβαρή </a:t>
            </a:r>
          </a:p>
          <a:p>
            <a:pPr eaLnBrk="1" hangingPunct="1">
              <a:lnSpc>
                <a:spcPct val="90000"/>
              </a:lnSpc>
            </a:pPr>
            <a:endParaRPr lang="en-US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Πολύμορφη κλινική εικόνα ενός προσβεβλημένου οργάνου</a:t>
            </a:r>
          </a:p>
          <a:p>
            <a:pPr eaLnBrk="1" hangingPunct="1">
              <a:lnSpc>
                <a:spcPct val="90000"/>
              </a:lnSpc>
            </a:pPr>
            <a:endParaRPr lang="el-GR" altLang="el-GR" sz="240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400" dirty="0">
                <a:latin typeface="Tahoma" panose="020B0604030504040204" pitchFamily="34" charset="0"/>
              </a:rPr>
              <a:t>Ειδικές ομάδες </a:t>
            </a:r>
            <a:r>
              <a:rPr lang="en-US" altLang="el-GR" sz="2400" dirty="0">
                <a:latin typeface="Tahoma" panose="020B0604030504040204" pitchFamily="34" charset="0"/>
              </a:rPr>
              <a:t/>
            </a:r>
            <a:br>
              <a:rPr lang="en-US" altLang="el-GR" sz="2400" dirty="0">
                <a:latin typeface="Tahoma" panose="020B0604030504040204" pitchFamily="34" charset="0"/>
              </a:rPr>
            </a:br>
            <a:endParaRPr lang="en-US" altLang="el-GR" sz="2400" dirty="0">
              <a:latin typeface="Tahoma" panose="020B0604030504040204" pitchFamily="34" charset="0"/>
            </a:endParaRPr>
          </a:p>
        </p:txBody>
      </p:sp>
      <p:pic>
        <p:nvPicPr>
          <p:cNvPr id="3" name="Ήχος 2">
            <a:hlinkClick r:id="" action="ppaction://media"/>
            <a:extLst>
              <a:ext uri="{FF2B5EF4-FFF2-40B4-BE49-F238E27FC236}">
                <a16:creationId xmlns:a16="http://schemas.microsoft.com/office/drawing/2014/main" xmlns="" id="{E16459CD-1352-4DED-9BAA-C5EB00D84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0"/>
    </mc:Choice>
    <mc:Fallback xmlns="">
      <p:transition spd="slow" advTm="1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C75F18F1-A486-48E8-A1A9-0B4F4C590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Ασθενής 3</a:t>
            </a:r>
            <a:r>
              <a:rPr lang="en-US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: </a:t>
            </a:r>
            <a:r>
              <a:rPr lang="el-GR" altLang="el-GR" sz="4000">
                <a:solidFill>
                  <a:schemeClr val="accent2"/>
                </a:solidFill>
                <a:latin typeface="Tahoma" panose="020B0604030504040204" pitchFamily="34" charset="0"/>
              </a:rPr>
              <a:t>Γυναίκα 40 ετών</a:t>
            </a:r>
            <a:endParaRPr lang="en-US" altLang="el-GR" sz="40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CAB157E8-C5C3-4085-A90D-09F354F66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1881188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1800" b="1">
                <a:latin typeface="Tahoma" panose="020B0604030504040204" pitchFamily="34" charset="0"/>
              </a:rPr>
              <a:t>Αιτία πρσέλευσης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χαμηλά λευκά &amp; αυτοαντισώματα</a:t>
            </a:r>
          </a:p>
          <a:p>
            <a:pPr eaLnBrk="1" hangingPunct="1"/>
            <a:endParaRPr lang="en-US" altLang="el-GR" sz="18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1800" b="1">
                <a:latin typeface="Tahoma" panose="020B0604030504040204" pitchFamily="34" charset="0"/>
              </a:rPr>
              <a:t>Φυσική εξέταση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αρνητική</a:t>
            </a:r>
          </a:p>
          <a:p>
            <a:pPr eaLnBrk="1" hangingPunct="1"/>
            <a:endParaRPr lang="el-GR" altLang="el-GR" sz="18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l-GR" sz="1800" b="1">
                <a:latin typeface="Tahoma" panose="020B0604030504040204" pitchFamily="34" charset="0"/>
              </a:rPr>
              <a:t>E</a:t>
            </a:r>
            <a:r>
              <a:rPr lang="el-GR" altLang="el-GR" sz="1800" b="1">
                <a:latin typeface="Tahoma" panose="020B0604030504040204" pitchFamily="34" charset="0"/>
              </a:rPr>
              <a:t>ργαστηριακός έλεγχος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l-GR" altLang="el-GR" sz="1800" b="1">
                <a:latin typeface="Tahoma" panose="020B0604030504040204" pitchFamily="34" charset="0"/>
              </a:rPr>
              <a:t>                                                                                          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 -</a:t>
            </a:r>
            <a:r>
              <a:rPr lang="en-US" altLang="el-GR" sz="1800">
                <a:latin typeface="Tahoma" panose="020B0604030504040204" pitchFamily="34" charset="0"/>
              </a:rPr>
              <a:t>WBC: 3500/mm</a:t>
            </a:r>
            <a:r>
              <a:rPr lang="en-US" altLang="el-GR" sz="1800" baseline="30000">
                <a:latin typeface="Tahoma" panose="020B0604030504040204" pitchFamily="34" charset="0"/>
              </a:rPr>
              <a:t>3</a:t>
            </a:r>
            <a:r>
              <a:rPr lang="el-GR" altLang="el-GR" sz="1800" baseline="30000">
                <a:latin typeface="Tahoma" panose="020B0604030504040204" pitchFamily="34" charset="0"/>
              </a:rPr>
              <a:t>, </a:t>
            </a:r>
            <a:r>
              <a:rPr lang="el-GR" altLang="el-GR" sz="1800">
                <a:latin typeface="Tahoma" panose="020B0604030504040204" pitchFamily="34" charset="0"/>
              </a:rPr>
              <a:t>Λοιπές εξετάσεις: κ.φ. </a:t>
            </a:r>
          </a:p>
          <a:p>
            <a:pPr eaLnBrk="1" hangingPunct="1">
              <a:buFontTx/>
              <a:buNone/>
            </a:pPr>
            <a:r>
              <a:rPr lang="el-GR" altLang="el-GR" sz="1800">
                <a:latin typeface="Tahoma" panose="020B0604030504040204" pitchFamily="34" charset="0"/>
              </a:rPr>
              <a:t>     -Ανοσολογικός έλεγχος:</a:t>
            </a:r>
          </a:p>
          <a:p>
            <a:pPr lvl="2" eaLnBrk="1" hangingPunct="1">
              <a:buFontTx/>
              <a:buNone/>
            </a:pPr>
            <a:r>
              <a:rPr lang="el-GR" altLang="el-GR" sz="1800">
                <a:latin typeface="Tahoma" panose="020B0604030504040204" pitchFamily="34" charset="0"/>
              </a:rPr>
              <a:t>- ΑΝΑ: 1/320 στικτός φθορισμός</a:t>
            </a:r>
          </a:p>
          <a:p>
            <a:pPr lvl="2" eaLnBrk="1" hangingPunct="1">
              <a:buFontTx/>
              <a:buChar char="-"/>
            </a:pPr>
            <a:r>
              <a:rPr lang="el-GR" altLang="el-GR" sz="1800">
                <a:latin typeface="Tahoma" panose="020B0604030504040204" pitchFamily="34" charset="0"/>
              </a:rPr>
              <a:t>αντί-</a:t>
            </a:r>
            <a:r>
              <a:rPr lang="en-US" altLang="el-GR" sz="1800">
                <a:latin typeface="Tahoma" panose="020B0604030504040204" pitchFamily="34" charset="0"/>
              </a:rPr>
              <a:t>Ro+ </a:t>
            </a:r>
            <a:endParaRPr lang="el-GR" altLang="el-GR" sz="1800">
              <a:latin typeface="Tahoma" panose="020B0604030504040204" pitchFamily="34" charset="0"/>
            </a:endParaRPr>
          </a:p>
          <a:p>
            <a:pPr lvl="2" eaLnBrk="1" hangingPunct="1">
              <a:buFontTx/>
              <a:buChar char="-"/>
            </a:pPr>
            <a:r>
              <a:rPr lang="en-US" altLang="el-GR" sz="1800">
                <a:latin typeface="Tahoma" panose="020B0604030504040204" pitchFamily="34" charset="0"/>
              </a:rPr>
              <a:t>C3</a:t>
            </a:r>
            <a:r>
              <a:rPr lang="el-GR" altLang="el-GR" sz="1800">
                <a:latin typeface="Tahoma" panose="020B0604030504040204" pitchFamily="34" charset="0"/>
              </a:rPr>
              <a:t> &amp;</a:t>
            </a:r>
            <a:r>
              <a:rPr lang="en-US" altLang="el-GR" sz="1800">
                <a:latin typeface="Tahoma" panose="020B0604030504040204" pitchFamily="34" charset="0"/>
              </a:rPr>
              <a:t> C4:</a:t>
            </a:r>
            <a:r>
              <a:rPr lang="el-GR" altLang="el-GR" sz="1800">
                <a:latin typeface="Tahoma" panose="020B0604030504040204" pitchFamily="34" charset="0"/>
              </a:rPr>
              <a:t>κ.φ</a:t>
            </a:r>
            <a:r>
              <a:rPr lang="en-US" altLang="el-GR" sz="1800">
                <a:latin typeface="Tahoma" panose="020B0604030504040204" pitchFamily="34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 altLang="el-GR" sz="1800">
              <a:latin typeface="Tahoma" panose="020B0604030504040204" pitchFamily="34" charset="0"/>
            </a:endParaRPr>
          </a:p>
          <a:p>
            <a:pPr eaLnBrk="1" hangingPunct="1"/>
            <a:r>
              <a:rPr lang="el-GR" altLang="el-GR" sz="1800" b="1">
                <a:latin typeface="Tahoma" panose="020B0604030504040204" pitchFamily="34" charset="0"/>
              </a:rPr>
              <a:t>Διάγνωση</a:t>
            </a:r>
            <a:r>
              <a:rPr lang="en-US" altLang="el-GR" sz="1800" b="1">
                <a:latin typeface="Tahoma" panose="020B0604030504040204" pitchFamily="34" charset="0"/>
              </a:rPr>
              <a:t>:</a:t>
            </a:r>
            <a:r>
              <a:rPr lang="en-US" altLang="el-GR" sz="1800">
                <a:latin typeface="Tahoma" panose="020B0604030504040204" pitchFamily="34" charset="0"/>
              </a:rPr>
              <a:t> </a:t>
            </a:r>
            <a:r>
              <a:rPr lang="el-GR" altLang="el-GR" sz="1800">
                <a:latin typeface="Tahoma" panose="020B0604030504040204" pitchFamily="34" charset="0"/>
              </a:rPr>
              <a:t>Υποκλινικός Λύκος</a:t>
            </a:r>
          </a:p>
          <a:p>
            <a:pPr eaLnBrk="1" hangingPunct="1"/>
            <a:endParaRPr lang="en-US" altLang="el-GR" sz="1800">
              <a:latin typeface="Tahoma" panose="020B0604030504040204" pitchFamily="34" charset="0"/>
            </a:endParaRPr>
          </a:p>
        </p:txBody>
      </p:sp>
      <p:pic>
        <p:nvPicPr>
          <p:cNvPr id="2" name="Ήχος 1">
            <a:hlinkClick r:id="" action="ppaction://media"/>
            <a:extLst>
              <a:ext uri="{FF2B5EF4-FFF2-40B4-BE49-F238E27FC236}">
                <a16:creationId xmlns:a16="http://schemas.microsoft.com/office/drawing/2014/main" xmlns="" id="{E063B5DB-3B92-49DC-B4FC-A629F49E71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74"/>
    </mc:Choice>
    <mc:Fallback xmlns="">
      <p:transition spd="slow" advTm="35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0.8|13.8|4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7.4|12.7|36|5.9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3|1.9|1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7.4|3.6|42.5|0.7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1575</Words>
  <Application>Microsoft Office PowerPoint</Application>
  <PresentationFormat>Προβολή στην οθόνη (4:3)</PresentationFormat>
  <Paragraphs>597</Paragraphs>
  <Slides>61</Slides>
  <Notes>0</Notes>
  <HiddenSlides>0</HiddenSlides>
  <MMClips>61</MMClips>
  <ScaleCrop>false</ScaleCrop>
  <HeadingPairs>
    <vt:vector size="6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61</vt:i4>
      </vt:variant>
    </vt:vector>
  </HeadingPairs>
  <TitlesOfParts>
    <vt:vector size="71" baseType="lpstr">
      <vt:lpstr>Aldhabi</vt:lpstr>
      <vt:lpstr>arial</vt:lpstr>
      <vt:lpstr>arial</vt:lpstr>
      <vt:lpstr>Arial CE</vt:lpstr>
      <vt:lpstr>Arial Nova</vt:lpstr>
      <vt:lpstr>STKaiti</vt:lpstr>
      <vt:lpstr>Tahoma</vt:lpstr>
      <vt:lpstr>Times New Roman</vt:lpstr>
      <vt:lpstr>Wingdings</vt:lpstr>
      <vt:lpstr>Default Design</vt:lpstr>
      <vt:lpstr> ΣΥΣΤΗΜΑΤΙΚΟΣ ΕΡΥΘΗΜΑΤΩΔΗΣ ΛΥΚΟΣ  Κλειώ Μαυραγάνη           </vt:lpstr>
      <vt:lpstr>Παρουσίαση του PowerPoint</vt:lpstr>
      <vt:lpstr>Παρουσίαση του PowerPoint</vt:lpstr>
      <vt:lpstr>Συστηματικός Ερυθηματώδης Λύκος-  Πολλαπλά προσωπεία</vt:lpstr>
      <vt:lpstr>Παρουσίαση του PowerPoint</vt:lpstr>
      <vt:lpstr>Συστηματικός Ερυθηματώδης Λύκος-  Πολλαπλά προσωπεία</vt:lpstr>
      <vt:lpstr>Ασθενής 2: Γυναίκα 38 ετών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Ασθενής 5: Γυναίκα 25 ετών</vt:lpstr>
      <vt:lpstr>Ασθενής 5</vt:lpstr>
      <vt:lpstr>Συστηματικός Ερυθηματώδης Λύκος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Συστηματικός Ερυθηματώδης Λύκος  Ειδικές ομάδες </vt:lpstr>
      <vt:lpstr>Παρουσίαση του PowerPoint</vt:lpstr>
      <vt:lpstr>Παρουσίαση του PowerPoint</vt:lpstr>
      <vt:lpstr>Παρουσίαση του PowerPoint</vt:lpstr>
      <vt:lpstr>EΥΧΑΡΙΣΤΙΕΣ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ΣΥΣΤΗΜΑΤΙΚΟΣ ΕΡΥΘΗΜΑΤΩΔΗΣ ΛΥΚΟΣ</dc:title>
  <dc:creator>Clio Mavragani</dc:creator>
  <cp:lastModifiedBy>user</cp:lastModifiedBy>
  <cp:revision>8</cp:revision>
  <dcterms:created xsi:type="dcterms:W3CDTF">2020-04-28T11:08:39Z</dcterms:created>
  <dcterms:modified xsi:type="dcterms:W3CDTF">2020-05-05T10:12:45Z</dcterms:modified>
</cp:coreProperties>
</file>