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9" r:id="rId4"/>
    <p:sldId id="259" r:id="rId5"/>
    <p:sldId id="260" r:id="rId6"/>
    <p:sldId id="261" r:id="rId7"/>
    <p:sldId id="262" r:id="rId8"/>
    <p:sldId id="265" r:id="rId9"/>
    <p:sldId id="264" r:id="rId10"/>
    <p:sldId id="263" r:id="rId11"/>
    <p:sldId id="266" r:id="rId12"/>
    <p:sldId id="267" r:id="rId13"/>
    <p:sldId id="293" r:id="rId14"/>
    <p:sldId id="268" r:id="rId15"/>
    <p:sldId id="270" r:id="rId16"/>
    <p:sldId id="287" r:id="rId17"/>
    <p:sldId id="285" r:id="rId18"/>
    <p:sldId id="286" r:id="rId19"/>
    <p:sldId id="273" r:id="rId20"/>
    <p:sldId id="272" r:id="rId21"/>
    <p:sldId id="275" r:id="rId22"/>
    <p:sldId id="274" r:id="rId23"/>
    <p:sldId id="276" r:id="rId24"/>
    <p:sldId id="292" r:id="rId25"/>
    <p:sldId id="283" r:id="rId26"/>
    <p:sldId id="271" r:id="rId27"/>
    <p:sldId id="288" r:id="rId28"/>
    <p:sldId id="277" r:id="rId29"/>
    <p:sldId id="279" r:id="rId30"/>
    <p:sldId id="282" r:id="rId31"/>
    <p:sldId id="284" r:id="rId32"/>
    <p:sldId id="280" r:id="rId33"/>
    <p:sldId id="281" r:id="rId34"/>
    <p:sldId id="278" r:id="rId35"/>
    <p:sldId id="291" r:id="rId36"/>
    <p:sldId id="289" r:id="rId37"/>
    <p:sldId id="290" r:id="rId38"/>
    <p:sldId id="294" r:id="rId39"/>
    <p:sldId id="295" r:id="rId4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600"/>
    <a:srgbClr val="FE4B0A"/>
    <a:srgbClr val="FE7026"/>
    <a:srgbClr val="FF9500"/>
    <a:srgbClr val="FF7E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Μεσαίο στυλ 1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Μεσαίο στυλ 1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263"/>
  </p:normalViewPr>
  <p:slideViewPr>
    <p:cSldViewPr snapToGrid="0" snapToObjects="1">
      <p:cViewPr varScale="1">
        <p:scale>
          <a:sx n="97" d="100"/>
          <a:sy n="97" d="100"/>
        </p:scale>
        <p:origin x="6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58FD8-DB54-EE4E-8573-4B61AADAECF0}"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l-GR"/>
        </a:p>
      </dgm:t>
    </dgm:pt>
    <dgm:pt modelId="{23E24C49-23CD-4142-829D-60008B0E7A87}">
      <dgm:prSet custT="1"/>
      <dgm:spPr>
        <a:noFill/>
        <a:ln>
          <a:noFill/>
        </a:ln>
      </dgm:spPr>
      <dgm:t>
        <a:bodyPr/>
        <a:lstStyle/>
        <a:p>
          <a:pPr algn="ctr"/>
          <a:r>
            <a:rPr lang="el-GR" sz="2400" b="1" i="0" dirty="0">
              <a:solidFill>
                <a:srgbClr val="FF2600"/>
              </a:solidFill>
              <a:latin typeface="+mj-lt"/>
              <a:cs typeface="Calibri Light" panose="020F0302020204030204" pitchFamily="34" charset="0"/>
            </a:rPr>
            <a:t>Ανίχνευση προβλημάτων συμπεριφοράς και συναισθήματος στην ΠΦΥ</a:t>
          </a:r>
        </a:p>
      </dgm:t>
    </dgm:pt>
    <dgm:pt modelId="{4EFED162-52E3-B64A-9CEC-B5C27B1C662E}" type="sibTrans" cxnId="{7E35C818-94A7-124C-A467-0323C8A71180}">
      <dgm:prSet/>
      <dgm:spPr/>
      <dgm:t>
        <a:bodyPr/>
        <a:lstStyle/>
        <a:p>
          <a:endParaRPr lang="el-GR" sz="2400" b="0" i="0">
            <a:latin typeface="+mj-lt"/>
            <a:cs typeface="Calibri Light" panose="020F0302020204030204" pitchFamily="34" charset="0"/>
          </a:endParaRPr>
        </a:p>
      </dgm:t>
    </dgm:pt>
    <dgm:pt modelId="{E4D17F51-4E04-6F4F-9527-EA8D4FAEF774}" type="parTrans" cxnId="{7E35C818-94A7-124C-A467-0323C8A71180}">
      <dgm:prSet/>
      <dgm:spPr/>
      <dgm:t>
        <a:bodyPr/>
        <a:lstStyle/>
        <a:p>
          <a:endParaRPr lang="el-GR" sz="2400" b="0" i="0">
            <a:latin typeface="+mj-lt"/>
            <a:cs typeface="Calibri Light" panose="020F0302020204030204" pitchFamily="34" charset="0"/>
          </a:endParaRPr>
        </a:p>
      </dgm:t>
    </dgm:pt>
    <dgm:pt modelId="{C512A7B9-E238-DE4C-8349-FBFAB2D3A106}" type="pres">
      <dgm:prSet presAssocID="{5F358FD8-DB54-EE4E-8573-4B61AADAECF0}" presName="linear" presStyleCnt="0">
        <dgm:presLayoutVars>
          <dgm:animLvl val="lvl"/>
          <dgm:resizeHandles val="exact"/>
        </dgm:presLayoutVars>
      </dgm:prSet>
      <dgm:spPr/>
    </dgm:pt>
    <dgm:pt modelId="{C795F5F0-75D4-D34C-996B-B665C42718B7}" type="pres">
      <dgm:prSet presAssocID="{23E24C49-23CD-4142-829D-60008B0E7A87}" presName="parentText" presStyleLbl="node1" presStyleIdx="0" presStyleCnt="1">
        <dgm:presLayoutVars>
          <dgm:chMax val="0"/>
          <dgm:bulletEnabled val="1"/>
        </dgm:presLayoutVars>
      </dgm:prSet>
      <dgm:spPr/>
    </dgm:pt>
  </dgm:ptLst>
  <dgm:cxnLst>
    <dgm:cxn modelId="{7E35C818-94A7-124C-A467-0323C8A71180}" srcId="{5F358FD8-DB54-EE4E-8573-4B61AADAECF0}" destId="{23E24C49-23CD-4142-829D-60008B0E7A87}" srcOrd="0" destOrd="0" parTransId="{E4D17F51-4E04-6F4F-9527-EA8D4FAEF774}" sibTransId="{4EFED162-52E3-B64A-9CEC-B5C27B1C662E}"/>
    <dgm:cxn modelId="{26ED5A24-6D0D-1640-B0D9-A495D24BFCBE}" type="presOf" srcId="{5F358FD8-DB54-EE4E-8573-4B61AADAECF0}" destId="{C512A7B9-E238-DE4C-8349-FBFAB2D3A106}" srcOrd="0" destOrd="0" presId="urn:microsoft.com/office/officeart/2005/8/layout/vList2"/>
    <dgm:cxn modelId="{C24B7072-DE12-4949-8F00-0CAEEA4335A1}" type="presOf" srcId="{23E24C49-23CD-4142-829D-60008B0E7A87}" destId="{C795F5F0-75D4-D34C-996B-B665C42718B7}" srcOrd="0" destOrd="0" presId="urn:microsoft.com/office/officeart/2005/8/layout/vList2"/>
    <dgm:cxn modelId="{C9E69EE6-74DA-1D45-9F5F-5866AA498C99}" type="presParOf" srcId="{C512A7B9-E238-DE4C-8349-FBFAB2D3A106}" destId="{C795F5F0-75D4-D34C-996B-B665C42718B7}" srcOrd="0" destOrd="0" presId="urn:microsoft.com/office/officeart/2005/8/layout/vList2"/>
  </dgm:cxnLst>
  <dgm:bg>
    <a:solidFill>
      <a:schemeClr val="bg1"/>
    </a:solidFill>
  </dgm:bg>
  <dgm:whole>
    <a:ln w="31750" cap="flat">
      <a:noFill/>
      <a:prstDash val="sysDot"/>
      <a:extLst>
        <a:ext uri="{C807C97D-BFC1-408E-A445-0C87EB9F89A2}">
          <ask:lineSketchStyleProps xmlns:ask="http://schemas.microsoft.com/office/drawing/2018/sketchyshapes">
            <ask:type>
              <ask:lineSketchNone/>
            </ask:type>
          </ask:lineSketchStyleProps>
        </a:ext>
      </a:extLst>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5F5F0-75D4-D34C-996B-B665C42718B7}">
      <dsp:nvSpPr>
        <dsp:cNvPr id="0" name=""/>
        <dsp:cNvSpPr/>
      </dsp:nvSpPr>
      <dsp:spPr>
        <a:xfrm>
          <a:off x="0" y="585399"/>
          <a:ext cx="9144000" cy="1216800"/>
        </a:xfrm>
        <a:prstGeom prst="round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b="1" i="0" kern="1200" dirty="0">
              <a:solidFill>
                <a:srgbClr val="FF2600"/>
              </a:solidFill>
              <a:latin typeface="+mj-lt"/>
              <a:cs typeface="Calibri Light" panose="020F0302020204030204" pitchFamily="34" charset="0"/>
            </a:rPr>
            <a:t>Ανίχνευση προβλημάτων συμπεριφοράς και συναισθήματος στην ΠΦΥ</a:t>
          </a:r>
        </a:p>
      </dsp:txBody>
      <dsp:txXfrm>
        <a:off x="59399" y="644798"/>
        <a:ext cx="9025202"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487A65-94D3-554E-8B85-33F0AAAA430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58BDEF6-164B-CF48-9250-2A60715338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7AD267A-C5A3-2748-A6F8-7554B06E4F47}"/>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5" name="Θέση υποσέλιδου 4">
            <a:extLst>
              <a:ext uri="{FF2B5EF4-FFF2-40B4-BE49-F238E27FC236}">
                <a16:creationId xmlns:a16="http://schemas.microsoft.com/office/drawing/2014/main" id="{EFA4F292-E72D-8D40-81E0-BBEF5A1B96A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1056EA3-AE72-1144-B21B-8BDCE6F5CFF1}"/>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216641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936F1F-D92C-E74A-9475-0320760D6A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A94DBA2-6B71-BF47-BFBE-B035CD0746E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A6C9D23-4D63-4B42-B29E-D00E837A6645}"/>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5" name="Θέση υποσέλιδου 4">
            <a:extLst>
              <a:ext uri="{FF2B5EF4-FFF2-40B4-BE49-F238E27FC236}">
                <a16:creationId xmlns:a16="http://schemas.microsoft.com/office/drawing/2014/main" id="{BC93815B-D90E-6945-90AA-21E632FD56E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9F1E7DC-F7AE-B149-B5FD-E35CEC1F03E2}"/>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330945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2D8F49D-2314-E44E-AE37-B37DE8C8991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85993DE-54CE-AC42-A44D-81943C9C4BC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088BDD2-1A0A-644E-ABC6-0AC88F08E7AD}"/>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5" name="Θέση υποσέλιδου 4">
            <a:extLst>
              <a:ext uri="{FF2B5EF4-FFF2-40B4-BE49-F238E27FC236}">
                <a16:creationId xmlns:a16="http://schemas.microsoft.com/office/drawing/2014/main" id="{ED2FB979-FEB2-3440-8D9F-6C29E0630F5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E1A363-C2E6-5F49-A052-8708EFB71CCA}"/>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355536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29D0A4-9E1B-B348-B1D7-2E4CDB79D78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F445730-1AA3-9C49-B972-65B59CA9F6F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4E2EBC5-CEF8-4043-9D8E-6B94538AE85A}"/>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5" name="Θέση υποσέλιδου 4">
            <a:extLst>
              <a:ext uri="{FF2B5EF4-FFF2-40B4-BE49-F238E27FC236}">
                <a16:creationId xmlns:a16="http://schemas.microsoft.com/office/drawing/2014/main" id="{848DDF55-6CF6-904D-AB41-127C70AB041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B664CB5-5B4B-6048-ABF7-3CBE12EDB10B}"/>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289082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2F9268-2DEB-FF40-BEAC-97D07127AC7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62274FB-6C00-C04A-8177-621D6BD1BA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52969E6-86C5-484C-82ED-2FED55D8728C}"/>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5" name="Θέση υποσέλιδου 4">
            <a:extLst>
              <a:ext uri="{FF2B5EF4-FFF2-40B4-BE49-F238E27FC236}">
                <a16:creationId xmlns:a16="http://schemas.microsoft.com/office/drawing/2014/main" id="{91961FD4-11B7-0546-989D-6BA117CD41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0F811CD-27FD-D949-BC6F-18C8F5FC33E7}"/>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4109157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2E5D37-2F2B-C448-B51D-CDD8C733E41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B68A82F-3A2B-F94A-BC8C-FB3D17938FC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3DDD179-BE1E-274A-898F-EF285C2DE1F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D4BD488-8F58-0B4F-AAB7-DC3151B5028C}"/>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6" name="Θέση υποσέλιδου 5">
            <a:extLst>
              <a:ext uri="{FF2B5EF4-FFF2-40B4-BE49-F238E27FC236}">
                <a16:creationId xmlns:a16="http://schemas.microsoft.com/office/drawing/2014/main" id="{2A34D5B1-A601-8C48-953F-66F4F58EBDB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16BDA35-BEE4-8548-B7A6-DF129531DB71}"/>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33903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1F5CC-6C13-3347-B52B-7A7DD40B235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B198E1C-0931-C447-A6AD-F64402AB51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BD4450F-F681-DF48-A99F-0506B2A3FDA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AB2AAD9-B60D-FE45-A269-F70656C1C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CA72281-252C-DC4D-B9AC-FE54471B549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4FC0CBA-571D-154B-9084-06BF14F41EDC}"/>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8" name="Θέση υποσέλιδου 7">
            <a:extLst>
              <a:ext uri="{FF2B5EF4-FFF2-40B4-BE49-F238E27FC236}">
                <a16:creationId xmlns:a16="http://schemas.microsoft.com/office/drawing/2014/main" id="{E276A8BC-68DE-6A4C-BEEF-68A54114E98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C17C644-0DCC-8C4F-8E44-647DAE82785F}"/>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990768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1B04E7-A7E8-C944-AF71-B6880EBBC24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D825EA7-9C68-3540-ADED-1C3F12ABDE6B}"/>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4" name="Θέση υποσέλιδου 3">
            <a:extLst>
              <a:ext uri="{FF2B5EF4-FFF2-40B4-BE49-F238E27FC236}">
                <a16:creationId xmlns:a16="http://schemas.microsoft.com/office/drawing/2014/main" id="{7FC11B96-E21E-C548-BF33-7D948991834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1B2E5F0-6E62-AC4F-A60A-F33B6510F44C}"/>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1546311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863EC7E-F172-C146-83D5-43C1687703F6}"/>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3" name="Θέση υποσέλιδου 2">
            <a:extLst>
              <a:ext uri="{FF2B5EF4-FFF2-40B4-BE49-F238E27FC236}">
                <a16:creationId xmlns:a16="http://schemas.microsoft.com/office/drawing/2014/main" id="{BC78B9F3-9E63-5E48-800A-DD435E1BD14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3E25C73-61E8-3340-B531-3B8EB761369F}"/>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2297330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A0C950-F179-114B-B08B-9645F7B8C8B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AE6E299-D52F-434B-A8D6-D42A000D4E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2E1112F-E6D7-1049-AAFA-285F8F7A43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99561EB-4242-1541-9D2D-B1A7F8DE2311}"/>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6" name="Θέση υποσέλιδου 5">
            <a:extLst>
              <a:ext uri="{FF2B5EF4-FFF2-40B4-BE49-F238E27FC236}">
                <a16:creationId xmlns:a16="http://schemas.microsoft.com/office/drawing/2014/main" id="{C64F665A-0377-FF4E-B742-85A3F8E9FB6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2499DD8-C219-8D4B-B8C6-D512CD2ED5BE}"/>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31423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909350-DBA2-3B41-B2EB-5B33642C4AF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B903F3C-9837-EE4F-BFF5-54A51C9D4A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08DBD3B-8B3A-EC4D-8728-4735A972F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BE51A42-35E8-7248-9971-7A829450265D}"/>
              </a:ext>
            </a:extLst>
          </p:cNvPr>
          <p:cNvSpPr>
            <a:spLocks noGrp="1"/>
          </p:cNvSpPr>
          <p:nvPr>
            <p:ph type="dt" sz="half" idx="10"/>
          </p:nvPr>
        </p:nvSpPr>
        <p:spPr/>
        <p:txBody>
          <a:bodyPr/>
          <a:lstStyle/>
          <a:p>
            <a:fld id="{0F886885-B09B-994D-BF32-034BD6E3D1F3}" type="datetimeFigureOut">
              <a:rPr lang="el-GR" smtClean="0"/>
              <a:t>8/1/22</a:t>
            </a:fld>
            <a:endParaRPr lang="el-GR"/>
          </a:p>
        </p:txBody>
      </p:sp>
      <p:sp>
        <p:nvSpPr>
          <p:cNvPr id="6" name="Θέση υποσέλιδου 5">
            <a:extLst>
              <a:ext uri="{FF2B5EF4-FFF2-40B4-BE49-F238E27FC236}">
                <a16:creationId xmlns:a16="http://schemas.microsoft.com/office/drawing/2014/main" id="{3DF74DB4-9820-2D41-9E9D-BC5CC615D5A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2D9E723-BE04-8D48-B769-5450582E346A}"/>
              </a:ext>
            </a:extLst>
          </p:cNvPr>
          <p:cNvSpPr>
            <a:spLocks noGrp="1"/>
          </p:cNvSpPr>
          <p:nvPr>
            <p:ph type="sldNum" sz="quarter" idx="12"/>
          </p:nvPr>
        </p:nvSpPr>
        <p:spPr/>
        <p:txBody>
          <a:bodyPr/>
          <a:lstStyle/>
          <a:p>
            <a:fld id="{713A5FC5-01E5-7145-AC62-1EFEE21D5043}" type="slidenum">
              <a:rPr lang="el-GR" smtClean="0"/>
              <a:t>‹#›</a:t>
            </a:fld>
            <a:endParaRPr lang="el-GR"/>
          </a:p>
        </p:txBody>
      </p:sp>
    </p:spTree>
    <p:extLst>
      <p:ext uri="{BB962C8B-B14F-4D97-AF65-F5344CB8AC3E}">
        <p14:creationId xmlns:p14="http://schemas.microsoft.com/office/powerpoint/2010/main" val="120305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508733C-721D-DB4D-9946-97B085A1D2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0EF06F5-17AA-7845-9B42-BE0FDAB8F3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42D37EC-DBC8-7A41-8B9A-5276DD716B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886885-B09B-994D-BF32-034BD6E3D1F3}" type="datetimeFigureOut">
              <a:rPr lang="el-GR" smtClean="0"/>
              <a:t>8/1/22</a:t>
            </a:fld>
            <a:endParaRPr lang="el-GR"/>
          </a:p>
        </p:txBody>
      </p:sp>
      <p:sp>
        <p:nvSpPr>
          <p:cNvPr id="5" name="Θέση υποσέλιδου 4">
            <a:extLst>
              <a:ext uri="{FF2B5EF4-FFF2-40B4-BE49-F238E27FC236}">
                <a16:creationId xmlns:a16="http://schemas.microsoft.com/office/drawing/2014/main" id="{E13211EA-10E6-4E4C-926C-0884114973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A7CDB4B-0045-0C4C-AF5A-0EC6595341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A5FC5-01E5-7145-AC62-1EFEE21D5043}" type="slidenum">
              <a:rPr lang="el-GR" smtClean="0"/>
              <a:t>‹#›</a:t>
            </a:fld>
            <a:endParaRPr lang="el-GR"/>
          </a:p>
        </p:txBody>
      </p:sp>
    </p:spTree>
    <p:extLst>
      <p:ext uri="{BB962C8B-B14F-4D97-AF65-F5344CB8AC3E}">
        <p14:creationId xmlns:p14="http://schemas.microsoft.com/office/powerpoint/2010/main" val="3886083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Διάγραμμα 3">
            <a:extLst>
              <a:ext uri="{FF2B5EF4-FFF2-40B4-BE49-F238E27FC236}">
                <a16:creationId xmlns:a16="http://schemas.microsoft.com/office/drawing/2014/main" id="{9845E568-7915-D14E-A74C-E46DD62C6DEB}"/>
              </a:ext>
            </a:extLst>
          </p:cNvPr>
          <p:cNvGraphicFramePr/>
          <p:nvPr>
            <p:extLst>
              <p:ext uri="{D42A27DB-BD31-4B8C-83A1-F6EECF244321}">
                <p14:modId xmlns:p14="http://schemas.microsoft.com/office/powerpoint/2010/main" val="3659088768"/>
              </p:ext>
            </p:extLst>
          </p:nvPr>
        </p:nvGraphicFramePr>
        <p:xfrm>
          <a:off x="1524000" y="1122363"/>
          <a:ext cx="9144000" cy="238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Υπότιτλος 2">
            <a:extLst>
              <a:ext uri="{FF2B5EF4-FFF2-40B4-BE49-F238E27FC236}">
                <a16:creationId xmlns:a16="http://schemas.microsoft.com/office/drawing/2014/main" id="{C3D0508B-AB4F-6C47-ACDB-C1536EC4848F}"/>
              </a:ext>
            </a:extLst>
          </p:cNvPr>
          <p:cNvSpPr>
            <a:spLocks noGrp="1"/>
          </p:cNvSpPr>
          <p:nvPr>
            <p:ph type="subTitle" idx="1"/>
          </p:nvPr>
        </p:nvSpPr>
        <p:spPr/>
        <p:txBody>
          <a:bodyPr>
            <a:normAutofit/>
          </a:bodyPr>
          <a:lstStyle/>
          <a:p>
            <a:r>
              <a:rPr lang="el-GR" sz="1800" b="1" dirty="0">
                <a:latin typeface="+mj-lt"/>
                <a:cs typeface="Calibri Light" panose="020F0302020204030204" pitchFamily="34" charset="0"/>
              </a:rPr>
              <a:t>Γεώργιος Γιαννακόπουλος</a:t>
            </a:r>
          </a:p>
          <a:p>
            <a:r>
              <a:rPr lang="el-GR" sz="1800" b="1" dirty="0">
                <a:latin typeface="+mj-lt"/>
                <a:cs typeface="Calibri Light" panose="020F0302020204030204" pitchFamily="34" charset="0"/>
              </a:rPr>
              <a:t>Επ. Καθηγητής</a:t>
            </a:r>
          </a:p>
          <a:p>
            <a:r>
              <a:rPr lang="el-GR" sz="1600" b="1" dirty="0">
                <a:latin typeface="+mj-lt"/>
                <a:cs typeface="Calibri Light" panose="020F0302020204030204" pitchFamily="34" charset="0"/>
              </a:rPr>
              <a:t>Παιδοψυχιατρική Κλινική, Ιατρική Σχολή,</a:t>
            </a:r>
          </a:p>
          <a:p>
            <a:r>
              <a:rPr lang="el-GR" sz="1600" b="1" dirty="0">
                <a:latin typeface="+mj-lt"/>
                <a:cs typeface="Calibri Light" panose="020F0302020204030204" pitchFamily="34" charset="0"/>
              </a:rPr>
              <a:t>Εθνικό και Καποδιστριακό Πανεπιστήμιο Αθηνών </a:t>
            </a:r>
          </a:p>
        </p:txBody>
      </p:sp>
    </p:spTree>
    <p:extLst>
      <p:ext uri="{BB962C8B-B14F-4D97-AF65-F5344CB8AC3E}">
        <p14:creationId xmlns:p14="http://schemas.microsoft.com/office/powerpoint/2010/main" val="1525931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85512D-052B-0C4E-8C35-1069AE22AFBA}"/>
              </a:ext>
            </a:extLst>
          </p:cNvPr>
          <p:cNvSpPr>
            <a:spLocks noGrp="1"/>
          </p:cNvSpPr>
          <p:nvPr>
            <p:ph type="title"/>
          </p:nvPr>
        </p:nvSpPr>
        <p:spPr/>
        <p:txBody>
          <a:bodyPr>
            <a:normAutofit/>
          </a:bodyPr>
          <a:lstStyle/>
          <a:p>
            <a:r>
              <a:rPr lang="el-GR" sz="2000" b="1" dirty="0">
                <a:solidFill>
                  <a:srgbClr val="FF2600"/>
                </a:solidFill>
              </a:rPr>
              <a:t>Παγκόσμια ποσοστά (%) επικράτησης ψυχικών διαταραχών κατά ηλικιακή ομάδα</a:t>
            </a:r>
            <a:br>
              <a:rPr lang="el-GR" sz="2000" b="1" dirty="0">
                <a:solidFill>
                  <a:srgbClr val="C00000"/>
                </a:solidFill>
              </a:rPr>
            </a:br>
            <a:r>
              <a:rPr lang="en-US" sz="2000" b="1" dirty="0"/>
              <a:t>Global Health Data Exchange 2019</a:t>
            </a:r>
            <a:endParaRPr lang="el-GR" sz="2000" b="1" dirty="0"/>
          </a:p>
        </p:txBody>
      </p:sp>
      <p:graphicFrame>
        <p:nvGraphicFramePr>
          <p:cNvPr id="7" name="Πίνακας 7">
            <a:extLst>
              <a:ext uri="{FF2B5EF4-FFF2-40B4-BE49-F238E27FC236}">
                <a16:creationId xmlns:a16="http://schemas.microsoft.com/office/drawing/2014/main" id="{F545D7F7-370A-2745-BAD7-F4068AD76AA7}"/>
              </a:ext>
            </a:extLst>
          </p:cNvPr>
          <p:cNvGraphicFramePr>
            <a:graphicFrameLocks noGrp="1"/>
          </p:cNvGraphicFramePr>
          <p:nvPr>
            <p:ph idx="1"/>
            <p:extLst>
              <p:ext uri="{D42A27DB-BD31-4B8C-83A1-F6EECF244321}">
                <p14:modId xmlns:p14="http://schemas.microsoft.com/office/powerpoint/2010/main" val="945109070"/>
              </p:ext>
            </p:extLst>
          </p:nvPr>
        </p:nvGraphicFramePr>
        <p:xfrm>
          <a:off x="838200" y="1825625"/>
          <a:ext cx="10515601" cy="4820920"/>
        </p:xfrm>
        <a:graphic>
          <a:graphicData uri="http://schemas.openxmlformats.org/drawingml/2006/table">
            <a:tbl>
              <a:tblPr firstRow="1" bandRow="1">
                <a:tableStyleId>{00A15C55-8517-42AA-B614-E9B94910E393}</a:tableStyleId>
              </a:tblPr>
              <a:tblGrid>
                <a:gridCol w="2647122">
                  <a:extLst>
                    <a:ext uri="{9D8B030D-6E8A-4147-A177-3AD203B41FA5}">
                      <a16:colId xmlns:a16="http://schemas.microsoft.com/office/drawing/2014/main" val="168058040"/>
                    </a:ext>
                  </a:extLst>
                </a:gridCol>
                <a:gridCol w="1524000">
                  <a:extLst>
                    <a:ext uri="{9D8B030D-6E8A-4147-A177-3AD203B41FA5}">
                      <a16:colId xmlns:a16="http://schemas.microsoft.com/office/drawing/2014/main" val="2006853824"/>
                    </a:ext>
                  </a:extLst>
                </a:gridCol>
                <a:gridCol w="1749287">
                  <a:extLst>
                    <a:ext uri="{9D8B030D-6E8A-4147-A177-3AD203B41FA5}">
                      <a16:colId xmlns:a16="http://schemas.microsoft.com/office/drawing/2014/main" val="383542908"/>
                    </a:ext>
                  </a:extLst>
                </a:gridCol>
                <a:gridCol w="1709530">
                  <a:extLst>
                    <a:ext uri="{9D8B030D-6E8A-4147-A177-3AD203B41FA5}">
                      <a16:colId xmlns:a16="http://schemas.microsoft.com/office/drawing/2014/main" val="1181515169"/>
                    </a:ext>
                  </a:extLst>
                </a:gridCol>
                <a:gridCol w="1470991">
                  <a:extLst>
                    <a:ext uri="{9D8B030D-6E8A-4147-A177-3AD203B41FA5}">
                      <a16:colId xmlns:a16="http://schemas.microsoft.com/office/drawing/2014/main" val="2481948213"/>
                    </a:ext>
                  </a:extLst>
                </a:gridCol>
                <a:gridCol w="1414671">
                  <a:extLst>
                    <a:ext uri="{9D8B030D-6E8A-4147-A177-3AD203B41FA5}">
                      <a16:colId xmlns:a16="http://schemas.microsoft.com/office/drawing/2014/main" val="2331097120"/>
                    </a:ext>
                  </a:extLst>
                </a:gridCol>
              </a:tblGrid>
              <a:tr h="370840">
                <a:tc>
                  <a:txBody>
                    <a:bodyPr/>
                    <a:lstStyle/>
                    <a:p>
                      <a:pPr algn="ctr"/>
                      <a:r>
                        <a:rPr lang="el-GR" sz="1600" b="0" dirty="0">
                          <a:solidFill>
                            <a:schemeClr val="tx1"/>
                          </a:solidFill>
                        </a:rPr>
                        <a:t>Ψυχική διαταραχή</a:t>
                      </a:r>
                      <a:endParaRPr lang="el-GR" sz="1600" b="0" dirty="0">
                        <a:solidFill>
                          <a:schemeClr val="tx1"/>
                        </a:solidFill>
                        <a:latin typeface="+mn-lt"/>
                      </a:endParaRPr>
                    </a:p>
                  </a:txBody>
                  <a:tcPr/>
                </a:tc>
                <a:tc>
                  <a:txBody>
                    <a:bodyPr/>
                    <a:lstStyle/>
                    <a:p>
                      <a:pPr algn="ctr"/>
                      <a:r>
                        <a:rPr lang="el-GR" sz="1600" b="0" dirty="0">
                          <a:solidFill>
                            <a:schemeClr val="tx1"/>
                          </a:solidFill>
                        </a:rPr>
                        <a:t>1-4 ετών</a:t>
                      </a:r>
                      <a:endParaRPr lang="el-GR" sz="1600" b="0" dirty="0">
                        <a:solidFill>
                          <a:schemeClr val="tx1"/>
                        </a:solidFill>
                        <a:latin typeface="+mn-lt"/>
                      </a:endParaRPr>
                    </a:p>
                  </a:txBody>
                  <a:tcPr/>
                </a:tc>
                <a:tc>
                  <a:txBody>
                    <a:bodyPr/>
                    <a:lstStyle/>
                    <a:p>
                      <a:pPr algn="ctr"/>
                      <a:r>
                        <a:rPr lang="el-GR" sz="1600" b="0" dirty="0">
                          <a:solidFill>
                            <a:schemeClr val="tx1"/>
                          </a:solidFill>
                        </a:rPr>
                        <a:t>5-9 ετών</a:t>
                      </a:r>
                      <a:endParaRPr lang="el-GR" sz="1600" b="0" dirty="0">
                        <a:solidFill>
                          <a:schemeClr val="tx1"/>
                        </a:solidFill>
                        <a:latin typeface="+mn-lt"/>
                      </a:endParaRPr>
                    </a:p>
                  </a:txBody>
                  <a:tcPr/>
                </a:tc>
                <a:tc>
                  <a:txBody>
                    <a:bodyPr/>
                    <a:lstStyle/>
                    <a:p>
                      <a:pPr algn="ctr"/>
                      <a:r>
                        <a:rPr lang="el-GR" sz="1600" b="0" dirty="0">
                          <a:solidFill>
                            <a:schemeClr val="tx1"/>
                          </a:solidFill>
                        </a:rPr>
                        <a:t>10-14 ετών</a:t>
                      </a:r>
                      <a:endParaRPr lang="el-GR" sz="1600" b="0" dirty="0">
                        <a:solidFill>
                          <a:schemeClr val="tx1"/>
                        </a:solidFill>
                        <a:latin typeface="+mn-lt"/>
                      </a:endParaRPr>
                    </a:p>
                  </a:txBody>
                  <a:tcPr/>
                </a:tc>
                <a:tc>
                  <a:txBody>
                    <a:bodyPr/>
                    <a:lstStyle/>
                    <a:p>
                      <a:pPr algn="ctr"/>
                      <a:r>
                        <a:rPr lang="el-GR" sz="1600" b="0" dirty="0">
                          <a:solidFill>
                            <a:schemeClr val="tx1"/>
                          </a:solidFill>
                        </a:rPr>
                        <a:t>15-19 ετών</a:t>
                      </a:r>
                      <a:endParaRPr lang="el-GR" sz="1600" b="0" dirty="0">
                        <a:solidFill>
                          <a:schemeClr val="tx1"/>
                        </a:solidFill>
                        <a:latin typeface="+mn-lt"/>
                      </a:endParaRPr>
                    </a:p>
                  </a:txBody>
                  <a:tcPr/>
                </a:tc>
                <a:tc>
                  <a:txBody>
                    <a:bodyPr/>
                    <a:lstStyle/>
                    <a:p>
                      <a:pPr algn="ctr"/>
                      <a:r>
                        <a:rPr lang="el-GR" sz="1600" b="0" dirty="0">
                          <a:solidFill>
                            <a:srgbClr val="FF2600"/>
                          </a:solidFill>
                        </a:rPr>
                        <a:t>5-19 ετών</a:t>
                      </a:r>
                      <a:endParaRPr lang="el-GR" sz="1600" b="0" dirty="0">
                        <a:solidFill>
                          <a:srgbClr val="FF2600"/>
                        </a:solidFill>
                        <a:latin typeface="+mn-lt"/>
                      </a:endParaRPr>
                    </a:p>
                  </a:txBody>
                  <a:tcPr/>
                </a:tc>
                <a:extLst>
                  <a:ext uri="{0D108BD9-81ED-4DB2-BD59-A6C34878D82A}">
                    <a16:rowId xmlns:a16="http://schemas.microsoft.com/office/drawing/2014/main" val="2881958621"/>
                  </a:ext>
                </a:extLst>
              </a:tr>
              <a:tr h="370840">
                <a:tc>
                  <a:txBody>
                    <a:bodyPr/>
                    <a:lstStyle/>
                    <a:p>
                      <a:pPr algn="ctr"/>
                      <a:r>
                        <a:rPr lang="el-GR" sz="1600" dirty="0"/>
                        <a:t>Οποιαδήποτε</a:t>
                      </a:r>
                      <a:endParaRPr lang="el-GR" sz="1600" dirty="0">
                        <a:latin typeface="+mn-lt"/>
                      </a:endParaRPr>
                    </a:p>
                  </a:txBody>
                  <a:tcPr/>
                </a:tc>
                <a:tc>
                  <a:txBody>
                    <a:bodyPr/>
                    <a:lstStyle/>
                    <a:p>
                      <a:pPr algn="ctr"/>
                      <a:r>
                        <a:rPr lang="el-GR" sz="1600" dirty="0"/>
                        <a:t>3.01</a:t>
                      </a:r>
                      <a:endParaRPr lang="el-GR" sz="1600" dirty="0">
                        <a:latin typeface="+mn-lt"/>
                      </a:endParaRPr>
                    </a:p>
                  </a:txBody>
                  <a:tcPr/>
                </a:tc>
                <a:tc>
                  <a:txBody>
                    <a:bodyPr/>
                    <a:lstStyle/>
                    <a:p>
                      <a:pPr algn="ctr"/>
                      <a:r>
                        <a:rPr lang="el-GR" sz="1600" dirty="0"/>
                        <a:t>7.56</a:t>
                      </a:r>
                      <a:endParaRPr lang="el-GR" sz="1600" dirty="0">
                        <a:latin typeface="+mn-lt"/>
                      </a:endParaRPr>
                    </a:p>
                  </a:txBody>
                  <a:tcPr/>
                </a:tc>
                <a:tc>
                  <a:txBody>
                    <a:bodyPr/>
                    <a:lstStyle/>
                    <a:p>
                      <a:pPr algn="ctr"/>
                      <a:r>
                        <a:rPr lang="el-GR" sz="1600" dirty="0"/>
                        <a:t>13.50</a:t>
                      </a:r>
                      <a:endParaRPr lang="el-GR" sz="1600" dirty="0">
                        <a:latin typeface="+mn-lt"/>
                      </a:endParaRPr>
                    </a:p>
                  </a:txBody>
                  <a:tcPr/>
                </a:tc>
                <a:tc>
                  <a:txBody>
                    <a:bodyPr/>
                    <a:lstStyle/>
                    <a:p>
                      <a:pPr algn="ctr"/>
                      <a:r>
                        <a:rPr lang="el-GR" sz="1600" dirty="0"/>
                        <a:t>14.65</a:t>
                      </a:r>
                      <a:endParaRPr lang="el-GR" sz="1600" dirty="0">
                        <a:latin typeface="+mn-lt"/>
                      </a:endParaRPr>
                    </a:p>
                  </a:txBody>
                  <a:tcPr/>
                </a:tc>
                <a:tc>
                  <a:txBody>
                    <a:bodyPr/>
                    <a:lstStyle/>
                    <a:p>
                      <a:pPr algn="ctr"/>
                      <a:r>
                        <a:rPr lang="el-GR" sz="1600" dirty="0">
                          <a:solidFill>
                            <a:srgbClr val="FF2600"/>
                          </a:solidFill>
                        </a:rPr>
                        <a:t>11.91</a:t>
                      </a:r>
                      <a:endParaRPr lang="el-GR" sz="1600" dirty="0">
                        <a:solidFill>
                          <a:srgbClr val="FF2600"/>
                        </a:solidFill>
                        <a:latin typeface="+mn-lt"/>
                      </a:endParaRPr>
                    </a:p>
                  </a:txBody>
                  <a:tcPr/>
                </a:tc>
                <a:extLst>
                  <a:ext uri="{0D108BD9-81ED-4DB2-BD59-A6C34878D82A}">
                    <a16:rowId xmlns:a16="http://schemas.microsoft.com/office/drawing/2014/main" val="1807542786"/>
                  </a:ext>
                </a:extLst>
              </a:tr>
              <a:tr h="370840">
                <a:tc>
                  <a:txBody>
                    <a:bodyPr/>
                    <a:lstStyle/>
                    <a:p>
                      <a:pPr algn="ctr"/>
                      <a:r>
                        <a:rPr lang="el-GR" sz="1600" dirty="0"/>
                        <a:t>Διαταραχές άγχους</a:t>
                      </a:r>
                      <a:endParaRPr lang="el-GR" sz="1600" dirty="0">
                        <a:latin typeface="+mn-lt"/>
                      </a:endParaRPr>
                    </a:p>
                  </a:txBody>
                  <a:tcPr/>
                </a:tc>
                <a:tc>
                  <a:txBody>
                    <a:bodyPr/>
                    <a:lstStyle/>
                    <a:p>
                      <a:pPr algn="ctr"/>
                      <a:r>
                        <a:rPr lang="el-GR" sz="1600" dirty="0"/>
                        <a:t>0.13</a:t>
                      </a:r>
                      <a:endParaRPr lang="el-GR" sz="1600" dirty="0">
                        <a:latin typeface="+mn-lt"/>
                      </a:endParaRPr>
                    </a:p>
                  </a:txBody>
                  <a:tcPr/>
                </a:tc>
                <a:tc>
                  <a:txBody>
                    <a:bodyPr/>
                    <a:lstStyle/>
                    <a:p>
                      <a:pPr algn="ctr"/>
                      <a:r>
                        <a:rPr lang="el-GR" sz="1600" dirty="0"/>
                        <a:t>1.47</a:t>
                      </a:r>
                      <a:endParaRPr lang="el-GR" sz="1600" dirty="0">
                        <a:latin typeface="+mn-lt"/>
                      </a:endParaRPr>
                    </a:p>
                  </a:txBody>
                  <a:tcPr/>
                </a:tc>
                <a:tc>
                  <a:txBody>
                    <a:bodyPr/>
                    <a:lstStyle/>
                    <a:p>
                      <a:pPr algn="ctr"/>
                      <a:r>
                        <a:rPr lang="el-GR" sz="1600" dirty="0"/>
                        <a:t>3.64</a:t>
                      </a:r>
                      <a:endParaRPr lang="el-GR" sz="1600" dirty="0">
                        <a:latin typeface="+mn-lt"/>
                      </a:endParaRPr>
                    </a:p>
                  </a:txBody>
                  <a:tcPr/>
                </a:tc>
                <a:tc>
                  <a:txBody>
                    <a:bodyPr/>
                    <a:lstStyle/>
                    <a:p>
                      <a:pPr algn="ctr"/>
                      <a:r>
                        <a:rPr lang="el-GR" sz="1600" dirty="0"/>
                        <a:t>4.55</a:t>
                      </a:r>
                      <a:endParaRPr lang="el-GR" sz="1600" dirty="0">
                        <a:latin typeface="+mn-lt"/>
                      </a:endParaRPr>
                    </a:p>
                  </a:txBody>
                  <a:tcPr/>
                </a:tc>
                <a:tc>
                  <a:txBody>
                    <a:bodyPr/>
                    <a:lstStyle/>
                    <a:p>
                      <a:pPr algn="ctr"/>
                      <a:r>
                        <a:rPr lang="el-GR" sz="1600" dirty="0">
                          <a:solidFill>
                            <a:srgbClr val="FF2600"/>
                          </a:solidFill>
                        </a:rPr>
                        <a:t>3.22</a:t>
                      </a:r>
                      <a:endParaRPr lang="el-GR" sz="1600" dirty="0">
                        <a:solidFill>
                          <a:srgbClr val="FF2600"/>
                        </a:solidFill>
                        <a:latin typeface="+mn-lt"/>
                      </a:endParaRPr>
                    </a:p>
                  </a:txBody>
                  <a:tcPr/>
                </a:tc>
                <a:extLst>
                  <a:ext uri="{0D108BD9-81ED-4DB2-BD59-A6C34878D82A}">
                    <a16:rowId xmlns:a16="http://schemas.microsoft.com/office/drawing/2014/main" val="1006183307"/>
                  </a:ext>
                </a:extLst>
              </a:tr>
              <a:tr h="370840">
                <a:tc>
                  <a:txBody>
                    <a:bodyPr/>
                    <a:lstStyle/>
                    <a:p>
                      <a:pPr algn="ctr"/>
                      <a:r>
                        <a:rPr lang="el-GR" sz="1600" dirty="0"/>
                        <a:t>ΔΕΠΥ</a:t>
                      </a:r>
                      <a:endParaRPr lang="el-GR" sz="1600" dirty="0">
                        <a:latin typeface="+mn-lt"/>
                      </a:endParaRPr>
                    </a:p>
                  </a:txBody>
                  <a:tcPr/>
                </a:tc>
                <a:tc>
                  <a:txBody>
                    <a:bodyPr/>
                    <a:lstStyle/>
                    <a:p>
                      <a:pPr algn="ctr"/>
                      <a:r>
                        <a:rPr lang="el-GR" sz="1600" dirty="0"/>
                        <a:t>0.29</a:t>
                      </a:r>
                      <a:endParaRPr lang="el-GR" sz="1600" dirty="0">
                        <a:latin typeface="+mn-lt"/>
                      </a:endParaRPr>
                    </a:p>
                  </a:txBody>
                  <a:tcPr/>
                </a:tc>
                <a:tc>
                  <a:txBody>
                    <a:bodyPr/>
                    <a:lstStyle/>
                    <a:p>
                      <a:pPr algn="ctr"/>
                      <a:r>
                        <a:rPr lang="el-GR" sz="1600" dirty="0"/>
                        <a:t>2.38</a:t>
                      </a:r>
                      <a:endParaRPr lang="el-GR" sz="1600" dirty="0">
                        <a:latin typeface="+mn-lt"/>
                      </a:endParaRPr>
                    </a:p>
                  </a:txBody>
                  <a:tcPr/>
                </a:tc>
                <a:tc>
                  <a:txBody>
                    <a:bodyPr/>
                    <a:lstStyle/>
                    <a:p>
                      <a:pPr algn="ctr"/>
                      <a:r>
                        <a:rPr lang="el-GR" sz="1600" dirty="0"/>
                        <a:t>3.12</a:t>
                      </a:r>
                      <a:endParaRPr lang="el-GR" sz="1600" dirty="0">
                        <a:latin typeface="+mn-lt"/>
                      </a:endParaRPr>
                    </a:p>
                  </a:txBody>
                  <a:tcPr/>
                </a:tc>
                <a:tc>
                  <a:txBody>
                    <a:bodyPr/>
                    <a:lstStyle/>
                    <a:p>
                      <a:pPr algn="ctr"/>
                      <a:r>
                        <a:rPr lang="el-GR" sz="1600" dirty="0"/>
                        <a:t>2.37</a:t>
                      </a:r>
                      <a:endParaRPr lang="el-GR" sz="1600" dirty="0">
                        <a:latin typeface="+mn-lt"/>
                      </a:endParaRPr>
                    </a:p>
                  </a:txBody>
                  <a:tcPr/>
                </a:tc>
                <a:tc>
                  <a:txBody>
                    <a:bodyPr/>
                    <a:lstStyle/>
                    <a:p>
                      <a:pPr algn="ctr"/>
                      <a:r>
                        <a:rPr lang="el-GR" sz="1600" dirty="0">
                          <a:solidFill>
                            <a:srgbClr val="FF2600"/>
                          </a:solidFill>
                        </a:rPr>
                        <a:t>2.62</a:t>
                      </a:r>
                      <a:endParaRPr lang="el-GR" sz="1600" dirty="0">
                        <a:solidFill>
                          <a:srgbClr val="FF2600"/>
                        </a:solidFill>
                        <a:latin typeface="+mn-lt"/>
                      </a:endParaRPr>
                    </a:p>
                  </a:txBody>
                  <a:tcPr/>
                </a:tc>
                <a:extLst>
                  <a:ext uri="{0D108BD9-81ED-4DB2-BD59-A6C34878D82A}">
                    <a16:rowId xmlns:a16="http://schemas.microsoft.com/office/drawing/2014/main" val="4049529474"/>
                  </a:ext>
                </a:extLst>
              </a:tr>
              <a:tr h="370840">
                <a:tc>
                  <a:txBody>
                    <a:bodyPr/>
                    <a:lstStyle/>
                    <a:p>
                      <a:pPr algn="ctr"/>
                      <a:r>
                        <a:rPr lang="el-GR" sz="1600" dirty="0"/>
                        <a:t>Διαταραχές διαγωγής</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1.14</a:t>
                      </a:r>
                      <a:endParaRPr lang="el-GR" sz="1600" dirty="0">
                        <a:latin typeface="+mn-lt"/>
                      </a:endParaRPr>
                    </a:p>
                  </a:txBody>
                  <a:tcPr/>
                </a:tc>
                <a:tc>
                  <a:txBody>
                    <a:bodyPr/>
                    <a:lstStyle/>
                    <a:p>
                      <a:pPr algn="ctr"/>
                      <a:r>
                        <a:rPr lang="el-GR" sz="1600" dirty="0"/>
                        <a:t>3.56</a:t>
                      </a:r>
                      <a:endParaRPr lang="el-GR" sz="1600" dirty="0">
                        <a:latin typeface="+mn-lt"/>
                      </a:endParaRPr>
                    </a:p>
                  </a:txBody>
                  <a:tcPr/>
                </a:tc>
                <a:tc>
                  <a:txBody>
                    <a:bodyPr/>
                    <a:lstStyle/>
                    <a:p>
                      <a:pPr algn="ctr"/>
                      <a:r>
                        <a:rPr lang="el-GR" sz="1600" dirty="0"/>
                        <a:t>2.10</a:t>
                      </a:r>
                      <a:endParaRPr lang="el-GR" sz="1600" dirty="0">
                        <a:latin typeface="+mn-lt"/>
                      </a:endParaRPr>
                    </a:p>
                  </a:txBody>
                  <a:tcPr/>
                </a:tc>
                <a:tc>
                  <a:txBody>
                    <a:bodyPr/>
                    <a:lstStyle/>
                    <a:p>
                      <a:pPr algn="ctr"/>
                      <a:r>
                        <a:rPr lang="el-GR" sz="1600" dirty="0">
                          <a:solidFill>
                            <a:srgbClr val="FF2600"/>
                          </a:solidFill>
                        </a:rPr>
                        <a:t>2.27</a:t>
                      </a:r>
                      <a:endParaRPr lang="el-GR" sz="1600" dirty="0">
                        <a:solidFill>
                          <a:srgbClr val="FF2600"/>
                        </a:solidFill>
                        <a:latin typeface="+mn-lt"/>
                      </a:endParaRPr>
                    </a:p>
                  </a:txBody>
                  <a:tcPr/>
                </a:tc>
                <a:extLst>
                  <a:ext uri="{0D108BD9-81ED-4DB2-BD59-A6C34878D82A}">
                    <a16:rowId xmlns:a16="http://schemas.microsoft.com/office/drawing/2014/main" val="776332350"/>
                  </a:ext>
                </a:extLst>
              </a:tr>
              <a:tr h="370840">
                <a:tc>
                  <a:txBody>
                    <a:bodyPr/>
                    <a:lstStyle/>
                    <a:p>
                      <a:pPr algn="ctr"/>
                      <a:r>
                        <a:rPr lang="el-GR" sz="1600" dirty="0"/>
                        <a:t>Νοητική αναπηρία</a:t>
                      </a:r>
                      <a:endParaRPr lang="el-GR" sz="1600" dirty="0">
                        <a:latin typeface="+mn-lt"/>
                      </a:endParaRPr>
                    </a:p>
                  </a:txBody>
                  <a:tcPr/>
                </a:tc>
                <a:tc>
                  <a:txBody>
                    <a:bodyPr/>
                    <a:lstStyle/>
                    <a:p>
                      <a:pPr algn="ctr"/>
                      <a:r>
                        <a:rPr lang="el-GR" sz="1600" dirty="0"/>
                        <a:t>2.16</a:t>
                      </a:r>
                      <a:endParaRPr lang="el-GR" sz="1600" dirty="0">
                        <a:latin typeface="+mn-lt"/>
                      </a:endParaRPr>
                    </a:p>
                  </a:txBody>
                  <a:tcPr/>
                </a:tc>
                <a:tc>
                  <a:txBody>
                    <a:bodyPr/>
                    <a:lstStyle/>
                    <a:p>
                      <a:pPr algn="ctr"/>
                      <a:r>
                        <a:rPr lang="el-GR" sz="1600" dirty="0"/>
                        <a:t>2.27</a:t>
                      </a:r>
                      <a:endParaRPr lang="el-GR" sz="1600" dirty="0">
                        <a:latin typeface="+mn-lt"/>
                      </a:endParaRPr>
                    </a:p>
                  </a:txBody>
                  <a:tcPr/>
                </a:tc>
                <a:tc>
                  <a:txBody>
                    <a:bodyPr/>
                    <a:lstStyle/>
                    <a:p>
                      <a:pPr algn="ctr"/>
                      <a:r>
                        <a:rPr lang="el-GR" sz="1600" dirty="0"/>
                        <a:t>2.18</a:t>
                      </a:r>
                      <a:endParaRPr lang="el-GR" sz="1600" dirty="0">
                        <a:latin typeface="+mn-lt"/>
                      </a:endParaRPr>
                    </a:p>
                  </a:txBody>
                  <a:tcPr/>
                </a:tc>
                <a:tc>
                  <a:txBody>
                    <a:bodyPr/>
                    <a:lstStyle/>
                    <a:p>
                      <a:pPr algn="ctr"/>
                      <a:r>
                        <a:rPr lang="el-GR" sz="1600" dirty="0"/>
                        <a:t>2.01</a:t>
                      </a:r>
                      <a:endParaRPr lang="el-GR" sz="1600" dirty="0">
                        <a:latin typeface="+mn-lt"/>
                      </a:endParaRPr>
                    </a:p>
                  </a:txBody>
                  <a:tcPr/>
                </a:tc>
                <a:tc>
                  <a:txBody>
                    <a:bodyPr/>
                    <a:lstStyle/>
                    <a:p>
                      <a:pPr algn="ctr"/>
                      <a:r>
                        <a:rPr lang="el-GR" sz="1600" dirty="0">
                          <a:solidFill>
                            <a:srgbClr val="FF2600"/>
                          </a:solidFill>
                        </a:rPr>
                        <a:t>2.16</a:t>
                      </a:r>
                      <a:endParaRPr lang="el-GR" sz="1600" dirty="0">
                        <a:solidFill>
                          <a:srgbClr val="FF2600"/>
                        </a:solidFill>
                        <a:latin typeface="+mn-lt"/>
                      </a:endParaRPr>
                    </a:p>
                  </a:txBody>
                  <a:tcPr/>
                </a:tc>
                <a:extLst>
                  <a:ext uri="{0D108BD9-81ED-4DB2-BD59-A6C34878D82A}">
                    <a16:rowId xmlns:a16="http://schemas.microsoft.com/office/drawing/2014/main" val="3613026962"/>
                  </a:ext>
                </a:extLst>
              </a:tr>
              <a:tr h="370840">
                <a:tc>
                  <a:txBody>
                    <a:bodyPr/>
                    <a:lstStyle/>
                    <a:p>
                      <a:pPr algn="ctr"/>
                      <a:r>
                        <a:rPr lang="el-GR" sz="1600" dirty="0"/>
                        <a:t>Καταθλιπτικές διαταραχές</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0.09</a:t>
                      </a:r>
                      <a:endParaRPr lang="el-GR" sz="1600" dirty="0">
                        <a:latin typeface="+mn-lt"/>
                      </a:endParaRPr>
                    </a:p>
                  </a:txBody>
                  <a:tcPr/>
                </a:tc>
                <a:tc>
                  <a:txBody>
                    <a:bodyPr/>
                    <a:lstStyle/>
                    <a:p>
                      <a:pPr algn="ctr"/>
                      <a:r>
                        <a:rPr lang="el-GR" sz="1600" dirty="0"/>
                        <a:t>1.06</a:t>
                      </a:r>
                      <a:endParaRPr lang="el-GR" sz="1600" dirty="0">
                        <a:latin typeface="+mn-lt"/>
                      </a:endParaRPr>
                    </a:p>
                  </a:txBody>
                  <a:tcPr/>
                </a:tc>
                <a:tc>
                  <a:txBody>
                    <a:bodyPr/>
                    <a:lstStyle/>
                    <a:p>
                      <a:pPr algn="ctr"/>
                      <a:r>
                        <a:rPr lang="el-GR" sz="1600" dirty="0"/>
                        <a:t>2.82</a:t>
                      </a:r>
                      <a:endParaRPr lang="el-GR" sz="1600" dirty="0">
                        <a:latin typeface="+mn-lt"/>
                      </a:endParaRPr>
                    </a:p>
                  </a:txBody>
                  <a:tcPr/>
                </a:tc>
                <a:tc>
                  <a:txBody>
                    <a:bodyPr/>
                    <a:lstStyle/>
                    <a:p>
                      <a:pPr algn="ctr"/>
                      <a:r>
                        <a:rPr lang="el-GR" sz="1600" dirty="0">
                          <a:solidFill>
                            <a:srgbClr val="FF2600"/>
                          </a:solidFill>
                        </a:rPr>
                        <a:t>1.32</a:t>
                      </a:r>
                      <a:endParaRPr lang="el-GR" sz="1600" dirty="0">
                        <a:solidFill>
                          <a:srgbClr val="FF2600"/>
                        </a:solidFill>
                        <a:latin typeface="+mn-lt"/>
                      </a:endParaRPr>
                    </a:p>
                  </a:txBody>
                  <a:tcPr/>
                </a:tc>
                <a:extLst>
                  <a:ext uri="{0D108BD9-81ED-4DB2-BD59-A6C34878D82A}">
                    <a16:rowId xmlns:a16="http://schemas.microsoft.com/office/drawing/2014/main" val="3413000072"/>
                  </a:ext>
                </a:extLst>
              </a:tr>
              <a:tr h="370840">
                <a:tc>
                  <a:txBody>
                    <a:bodyPr/>
                    <a:lstStyle/>
                    <a:p>
                      <a:pPr algn="ctr"/>
                      <a:r>
                        <a:rPr lang="el-GR" sz="1600" dirty="0"/>
                        <a:t>Χρήση ουσιών</a:t>
                      </a:r>
                      <a:endParaRPr lang="el-GR" sz="16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u="none" strike="noStrike" kern="1200" cap="none" spc="0" normalizeH="0" baseline="0" noProof="0" dirty="0">
                          <a:ln>
                            <a:noFill/>
                          </a:ln>
                          <a:solidFill>
                            <a:prstClr val="black"/>
                          </a:solidFill>
                          <a:effectLst/>
                          <a:uLnTx/>
                          <a:uFillTx/>
                        </a:rPr>
                        <a:t>0.00</a:t>
                      </a:r>
                      <a:endParaRPr kumimoji="0" lang="el-GR" sz="16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u="none" strike="noStrike" kern="1200" cap="none" spc="0" normalizeH="0" baseline="0" noProof="0" dirty="0">
                          <a:ln>
                            <a:noFill/>
                          </a:ln>
                          <a:solidFill>
                            <a:prstClr val="black"/>
                          </a:solidFill>
                          <a:effectLst/>
                          <a:uLnTx/>
                          <a:uFillTx/>
                        </a:rPr>
                        <a:t>0.00</a:t>
                      </a:r>
                      <a:endParaRPr kumimoji="0" lang="el-GR" sz="16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l-GR" sz="1600" dirty="0"/>
                        <a:t>0.10</a:t>
                      </a:r>
                      <a:endParaRPr lang="el-GR" sz="1600" dirty="0">
                        <a:latin typeface="+mn-lt"/>
                      </a:endParaRPr>
                    </a:p>
                  </a:txBody>
                  <a:tcPr/>
                </a:tc>
                <a:tc>
                  <a:txBody>
                    <a:bodyPr/>
                    <a:lstStyle/>
                    <a:p>
                      <a:pPr algn="ctr"/>
                      <a:r>
                        <a:rPr lang="el-GR" sz="1600" dirty="0"/>
                        <a:t>1.62</a:t>
                      </a:r>
                      <a:endParaRPr lang="el-GR" sz="1600" dirty="0">
                        <a:latin typeface="+mn-lt"/>
                      </a:endParaRPr>
                    </a:p>
                  </a:txBody>
                  <a:tcPr/>
                </a:tc>
                <a:tc>
                  <a:txBody>
                    <a:bodyPr/>
                    <a:lstStyle/>
                    <a:p>
                      <a:pPr algn="ctr"/>
                      <a:r>
                        <a:rPr lang="el-GR" sz="1600" dirty="0">
                          <a:solidFill>
                            <a:srgbClr val="FF2600"/>
                          </a:solidFill>
                        </a:rPr>
                        <a:t>0.58</a:t>
                      </a:r>
                      <a:endParaRPr lang="el-GR" sz="1600" dirty="0">
                        <a:solidFill>
                          <a:srgbClr val="FF2600"/>
                        </a:solidFill>
                        <a:latin typeface="+mn-lt"/>
                      </a:endParaRPr>
                    </a:p>
                  </a:txBody>
                  <a:tcPr/>
                </a:tc>
                <a:extLst>
                  <a:ext uri="{0D108BD9-81ED-4DB2-BD59-A6C34878D82A}">
                    <a16:rowId xmlns:a16="http://schemas.microsoft.com/office/drawing/2014/main" val="1436678363"/>
                  </a:ext>
                </a:extLst>
              </a:tr>
              <a:tr h="370840">
                <a:tc>
                  <a:txBody>
                    <a:bodyPr/>
                    <a:lstStyle/>
                    <a:p>
                      <a:pPr algn="ctr"/>
                      <a:r>
                        <a:rPr lang="el-GR" sz="1600" dirty="0"/>
                        <a:t>ΔΦΑ</a:t>
                      </a:r>
                      <a:endParaRPr lang="el-GR" sz="1600" dirty="0">
                        <a:latin typeface="+mn-lt"/>
                      </a:endParaRPr>
                    </a:p>
                  </a:txBody>
                  <a:tcPr/>
                </a:tc>
                <a:tc>
                  <a:txBody>
                    <a:bodyPr/>
                    <a:lstStyle/>
                    <a:p>
                      <a:pPr algn="ctr"/>
                      <a:r>
                        <a:rPr lang="el-GR" sz="1600" dirty="0"/>
                        <a:t>0.49</a:t>
                      </a:r>
                      <a:endParaRPr lang="el-GR" sz="1600" dirty="0">
                        <a:latin typeface="+mn-lt"/>
                      </a:endParaRPr>
                    </a:p>
                  </a:txBody>
                  <a:tcPr/>
                </a:tc>
                <a:tc>
                  <a:txBody>
                    <a:bodyPr/>
                    <a:lstStyle/>
                    <a:p>
                      <a:pPr algn="ctr"/>
                      <a:r>
                        <a:rPr lang="el-GR" sz="1600" dirty="0"/>
                        <a:t>0.47</a:t>
                      </a:r>
                      <a:endParaRPr lang="el-GR" sz="1600" dirty="0">
                        <a:latin typeface="+mn-lt"/>
                      </a:endParaRPr>
                    </a:p>
                  </a:txBody>
                  <a:tcPr/>
                </a:tc>
                <a:tc>
                  <a:txBody>
                    <a:bodyPr/>
                    <a:lstStyle/>
                    <a:p>
                      <a:pPr algn="ctr"/>
                      <a:r>
                        <a:rPr lang="el-GR" sz="1600" dirty="0"/>
                        <a:t>0.45</a:t>
                      </a:r>
                      <a:endParaRPr lang="el-GR" sz="1600" dirty="0">
                        <a:latin typeface="+mn-lt"/>
                      </a:endParaRPr>
                    </a:p>
                  </a:txBody>
                  <a:tcPr/>
                </a:tc>
                <a:tc>
                  <a:txBody>
                    <a:bodyPr/>
                    <a:lstStyle/>
                    <a:p>
                      <a:pPr algn="ctr"/>
                      <a:r>
                        <a:rPr lang="el-GR" sz="1600" dirty="0"/>
                        <a:t>0.42</a:t>
                      </a:r>
                      <a:endParaRPr lang="el-GR" sz="1600" dirty="0">
                        <a:latin typeface="+mn-lt"/>
                      </a:endParaRPr>
                    </a:p>
                  </a:txBody>
                  <a:tcPr/>
                </a:tc>
                <a:tc>
                  <a:txBody>
                    <a:bodyPr/>
                    <a:lstStyle/>
                    <a:p>
                      <a:pPr algn="ctr"/>
                      <a:r>
                        <a:rPr lang="el-GR" sz="1600" dirty="0">
                          <a:solidFill>
                            <a:srgbClr val="FF2600"/>
                          </a:solidFill>
                        </a:rPr>
                        <a:t>0.44</a:t>
                      </a:r>
                      <a:endParaRPr lang="el-GR" sz="1600" dirty="0">
                        <a:solidFill>
                          <a:srgbClr val="FF2600"/>
                        </a:solidFill>
                        <a:latin typeface="+mn-lt"/>
                      </a:endParaRPr>
                    </a:p>
                  </a:txBody>
                  <a:tcPr/>
                </a:tc>
                <a:extLst>
                  <a:ext uri="{0D108BD9-81ED-4DB2-BD59-A6C34878D82A}">
                    <a16:rowId xmlns:a16="http://schemas.microsoft.com/office/drawing/2014/main" val="1759454963"/>
                  </a:ext>
                </a:extLst>
              </a:tr>
              <a:tr h="370840">
                <a:tc>
                  <a:txBody>
                    <a:bodyPr/>
                    <a:lstStyle/>
                    <a:p>
                      <a:pPr algn="ctr"/>
                      <a:r>
                        <a:rPr lang="el-GR" sz="1600" dirty="0"/>
                        <a:t>Διπολική διαταραχή</a:t>
                      </a:r>
                      <a:endParaRPr lang="el-GR" sz="160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600" b="0" u="none" strike="noStrike" kern="1200" cap="none" spc="0" normalizeH="0" baseline="0" noProof="0" dirty="0">
                          <a:ln>
                            <a:noFill/>
                          </a:ln>
                          <a:solidFill>
                            <a:prstClr val="black"/>
                          </a:solidFill>
                          <a:effectLst/>
                          <a:uLnTx/>
                          <a:uFillTx/>
                        </a:rPr>
                        <a:t>0.00</a:t>
                      </a:r>
                      <a:endParaRPr kumimoji="0" lang="el-GR" sz="16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0.18</a:t>
                      </a:r>
                      <a:endParaRPr lang="el-GR" sz="1600" dirty="0">
                        <a:latin typeface="+mn-lt"/>
                      </a:endParaRPr>
                    </a:p>
                  </a:txBody>
                  <a:tcPr/>
                </a:tc>
                <a:tc>
                  <a:txBody>
                    <a:bodyPr/>
                    <a:lstStyle/>
                    <a:p>
                      <a:pPr algn="ctr"/>
                      <a:r>
                        <a:rPr lang="el-GR" sz="1600" dirty="0"/>
                        <a:t>0.61</a:t>
                      </a:r>
                      <a:endParaRPr lang="el-GR" sz="1600" dirty="0">
                        <a:latin typeface="+mn-lt"/>
                      </a:endParaRPr>
                    </a:p>
                  </a:txBody>
                  <a:tcPr/>
                </a:tc>
                <a:tc>
                  <a:txBody>
                    <a:bodyPr/>
                    <a:lstStyle/>
                    <a:p>
                      <a:pPr algn="ctr"/>
                      <a:r>
                        <a:rPr lang="el-GR" sz="1600" dirty="0">
                          <a:solidFill>
                            <a:srgbClr val="FF2600"/>
                          </a:solidFill>
                        </a:rPr>
                        <a:t>0.26</a:t>
                      </a:r>
                      <a:endParaRPr lang="el-GR" sz="1600" dirty="0">
                        <a:solidFill>
                          <a:srgbClr val="FF2600"/>
                        </a:solidFill>
                        <a:latin typeface="+mn-lt"/>
                      </a:endParaRPr>
                    </a:p>
                  </a:txBody>
                  <a:tcPr/>
                </a:tc>
                <a:extLst>
                  <a:ext uri="{0D108BD9-81ED-4DB2-BD59-A6C34878D82A}">
                    <a16:rowId xmlns:a16="http://schemas.microsoft.com/office/drawing/2014/main" val="3772096737"/>
                  </a:ext>
                </a:extLst>
              </a:tr>
              <a:tr h="370840">
                <a:tc>
                  <a:txBody>
                    <a:bodyPr/>
                    <a:lstStyle/>
                    <a:p>
                      <a:pPr algn="ctr"/>
                      <a:r>
                        <a:rPr lang="el-GR" sz="1600" dirty="0"/>
                        <a:t>Άλλες ψυχικές διαταραχές</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0.06</a:t>
                      </a:r>
                      <a:endParaRPr lang="el-GR" sz="1600" dirty="0">
                        <a:latin typeface="+mn-lt"/>
                      </a:endParaRPr>
                    </a:p>
                  </a:txBody>
                  <a:tcPr/>
                </a:tc>
                <a:tc>
                  <a:txBody>
                    <a:bodyPr/>
                    <a:lstStyle/>
                    <a:p>
                      <a:pPr algn="ctr"/>
                      <a:r>
                        <a:rPr lang="el-GR" sz="1600" dirty="0"/>
                        <a:t>0.43</a:t>
                      </a:r>
                      <a:endParaRPr lang="el-GR" sz="1600" dirty="0">
                        <a:latin typeface="+mn-lt"/>
                      </a:endParaRPr>
                    </a:p>
                  </a:txBody>
                  <a:tcPr/>
                </a:tc>
                <a:tc>
                  <a:txBody>
                    <a:bodyPr/>
                    <a:lstStyle/>
                    <a:p>
                      <a:pPr algn="ctr"/>
                      <a:r>
                        <a:rPr lang="el-GR" sz="1600" dirty="0">
                          <a:solidFill>
                            <a:srgbClr val="FF2600"/>
                          </a:solidFill>
                        </a:rPr>
                        <a:t>0.16</a:t>
                      </a:r>
                      <a:endParaRPr lang="el-GR" sz="1600" dirty="0">
                        <a:solidFill>
                          <a:srgbClr val="FF2600"/>
                        </a:solidFill>
                        <a:latin typeface="+mn-lt"/>
                      </a:endParaRPr>
                    </a:p>
                  </a:txBody>
                  <a:tcPr/>
                </a:tc>
                <a:extLst>
                  <a:ext uri="{0D108BD9-81ED-4DB2-BD59-A6C34878D82A}">
                    <a16:rowId xmlns:a16="http://schemas.microsoft.com/office/drawing/2014/main" val="2730535598"/>
                  </a:ext>
                </a:extLst>
              </a:tr>
              <a:tr h="370840">
                <a:tc>
                  <a:txBody>
                    <a:bodyPr/>
                    <a:lstStyle/>
                    <a:p>
                      <a:pPr algn="ctr"/>
                      <a:r>
                        <a:rPr lang="el-GR" sz="1600" dirty="0"/>
                        <a:t>Διαταραχές διατροφής</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0.11</a:t>
                      </a:r>
                      <a:endParaRPr lang="el-GR" sz="1600" dirty="0">
                        <a:latin typeface="+mn-lt"/>
                      </a:endParaRPr>
                    </a:p>
                  </a:txBody>
                  <a:tcPr/>
                </a:tc>
                <a:tc>
                  <a:txBody>
                    <a:bodyPr/>
                    <a:lstStyle/>
                    <a:p>
                      <a:pPr algn="ctr"/>
                      <a:r>
                        <a:rPr lang="el-GR" sz="1600" dirty="0"/>
                        <a:t>0.33</a:t>
                      </a:r>
                      <a:endParaRPr lang="el-GR" sz="1600" dirty="0">
                        <a:latin typeface="+mn-lt"/>
                      </a:endParaRPr>
                    </a:p>
                  </a:txBody>
                  <a:tcPr/>
                </a:tc>
                <a:tc>
                  <a:txBody>
                    <a:bodyPr/>
                    <a:lstStyle/>
                    <a:p>
                      <a:pPr algn="ctr"/>
                      <a:r>
                        <a:rPr lang="el-GR" sz="1600" dirty="0">
                          <a:solidFill>
                            <a:srgbClr val="FF2600"/>
                          </a:solidFill>
                        </a:rPr>
                        <a:t>0.15</a:t>
                      </a:r>
                      <a:endParaRPr lang="el-GR" sz="1600" dirty="0">
                        <a:solidFill>
                          <a:srgbClr val="FF2600"/>
                        </a:solidFill>
                        <a:latin typeface="+mn-lt"/>
                      </a:endParaRPr>
                    </a:p>
                  </a:txBody>
                  <a:tcPr/>
                </a:tc>
                <a:extLst>
                  <a:ext uri="{0D108BD9-81ED-4DB2-BD59-A6C34878D82A}">
                    <a16:rowId xmlns:a16="http://schemas.microsoft.com/office/drawing/2014/main" val="582397422"/>
                  </a:ext>
                </a:extLst>
              </a:tr>
              <a:tr h="370840">
                <a:tc>
                  <a:txBody>
                    <a:bodyPr/>
                    <a:lstStyle/>
                    <a:p>
                      <a:pPr algn="ctr"/>
                      <a:r>
                        <a:rPr lang="el-GR" sz="1600" dirty="0"/>
                        <a:t>Σχιζοφρένεια</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0.00</a:t>
                      </a:r>
                      <a:endParaRPr lang="el-GR" sz="1600" dirty="0">
                        <a:latin typeface="+mn-lt"/>
                      </a:endParaRPr>
                    </a:p>
                  </a:txBody>
                  <a:tcPr/>
                </a:tc>
                <a:tc>
                  <a:txBody>
                    <a:bodyPr/>
                    <a:lstStyle/>
                    <a:p>
                      <a:pPr algn="ctr"/>
                      <a:r>
                        <a:rPr lang="el-GR" sz="1600" dirty="0"/>
                        <a:t>0.01</a:t>
                      </a:r>
                      <a:endParaRPr lang="el-GR" sz="1600" dirty="0">
                        <a:latin typeface="+mn-lt"/>
                      </a:endParaRPr>
                    </a:p>
                  </a:txBody>
                  <a:tcPr/>
                </a:tc>
                <a:tc>
                  <a:txBody>
                    <a:bodyPr/>
                    <a:lstStyle/>
                    <a:p>
                      <a:pPr algn="ctr"/>
                      <a:r>
                        <a:rPr lang="el-GR" sz="1600" dirty="0"/>
                        <a:t>0.07</a:t>
                      </a:r>
                      <a:endParaRPr lang="el-GR" sz="1600" dirty="0">
                        <a:latin typeface="+mn-lt"/>
                      </a:endParaRPr>
                    </a:p>
                  </a:txBody>
                  <a:tcPr/>
                </a:tc>
                <a:tc>
                  <a:txBody>
                    <a:bodyPr/>
                    <a:lstStyle/>
                    <a:p>
                      <a:pPr algn="ctr"/>
                      <a:r>
                        <a:rPr lang="el-GR" sz="1600" dirty="0">
                          <a:solidFill>
                            <a:srgbClr val="FF2600"/>
                          </a:solidFill>
                        </a:rPr>
                        <a:t>0.03</a:t>
                      </a:r>
                      <a:endParaRPr lang="el-GR" sz="1600" dirty="0">
                        <a:solidFill>
                          <a:srgbClr val="FF2600"/>
                        </a:solidFill>
                        <a:latin typeface="+mn-lt"/>
                      </a:endParaRPr>
                    </a:p>
                  </a:txBody>
                  <a:tcPr/>
                </a:tc>
                <a:extLst>
                  <a:ext uri="{0D108BD9-81ED-4DB2-BD59-A6C34878D82A}">
                    <a16:rowId xmlns:a16="http://schemas.microsoft.com/office/drawing/2014/main" val="2398121537"/>
                  </a:ext>
                </a:extLst>
              </a:tr>
            </a:tbl>
          </a:graphicData>
        </a:graphic>
      </p:graphicFrame>
    </p:spTree>
    <p:extLst>
      <p:ext uri="{BB962C8B-B14F-4D97-AF65-F5344CB8AC3E}">
        <p14:creationId xmlns:p14="http://schemas.microsoft.com/office/powerpoint/2010/main" val="3349248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5388F7-28C7-404A-B70E-58D77908AFFF}"/>
              </a:ext>
            </a:extLst>
          </p:cNvPr>
          <p:cNvSpPr>
            <a:spLocks noGrp="1"/>
          </p:cNvSpPr>
          <p:nvPr>
            <p:ph type="title"/>
          </p:nvPr>
        </p:nvSpPr>
        <p:spPr/>
        <p:txBody>
          <a:bodyPr>
            <a:normAutofit/>
          </a:bodyPr>
          <a:lstStyle/>
          <a:p>
            <a:pPr>
              <a:lnSpc>
                <a:spcPct val="100000"/>
              </a:lnSpc>
            </a:pPr>
            <a:r>
              <a:rPr lang="el-GR" sz="2000" b="1" dirty="0">
                <a:solidFill>
                  <a:srgbClr val="FF2600"/>
                </a:solidFill>
              </a:rPr>
              <a:t>Ανίχνευση των προβλημάτων συναισθήματος και συμπεριφοράς στην παιδιατρική πρακτική</a:t>
            </a:r>
          </a:p>
        </p:txBody>
      </p:sp>
      <p:sp>
        <p:nvSpPr>
          <p:cNvPr id="3" name="Θέση περιεχομένου 2">
            <a:extLst>
              <a:ext uri="{FF2B5EF4-FFF2-40B4-BE49-F238E27FC236}">
                <a16:creationId xmlns:a16="http://schemas.microsoft.com/office/drawing/2014/main" id="{541CBEB2-F45C-D342-A3A8-41AAF0AFEC84}"/>
              </a:ext>
            </a:extLst>
          </p:cNvPr>
          <p:cNvSpPr>
            <a:spLocks noGrp="1"/>
          </p:cNvSpPr>
          <p:nvPr>
            <p:ph idx="1"/>
          </p:nvPr>
        </p:nvSpPr>
        <p:spPr/>
        <p:txBody>
          <a:bodyPr>
            <a:normAutofit/>
          </a:bodyPr>
          <a:lstStyle/>
          <a:p>
            <a:pPr>
              <a:lnSpc>
                <a:spcPct val="100000"/>
              </a:lnSpc>
            </a:pPr>
            <a:r>
              <a:rPr lang="el-GR" sz="1600" dirty="0"/>
              <a:t>Πολλές μελέτες υποστηρίζουν ότι οι παιδίατροι υπο-ανιχνεύουν σε μεγάλο βαθμό τις διαταραχές συμπεριφορικής υγείας των παιδιών.</a:t>
            </a:r>
          </a:p>
          <a:p>
            <a:pPr marL="0" indent="0" algn="r">
              <a:lnSpc>
                <a:spcPct val="100000"/>
              </a:lnSpc>
              <a:buNone/>
            </a:pPr>
            <a:r>
              <a:rPr lang="en-US" sz="1600" dirty="0"/>
              <a:t>Williams</a:t>
            </a:r>
            <a:r>
              <a:rPr lang="el-GR" sz="1600" dirty="0"/>
              <a:t> </a:t>
            </a:r>
            <a:r>
              <a:rPr lang="en-US" sz="1600" dirty="0"/>
              <a:t>et al 2004; Briggs-Gowan et al 2000;</a:t>
            </a:r>
          </a:p>
          <a:p>
            <a:pPr marL="0" indent="0" algn="r">
              <a:lnSpc>
                <a:spcPct val="100000"/>
              </a:lnSpc>
              <a:buNone/>
            </a:pPr>
            <a:r>
              <a:rPr lang="en-US" sz="1600" dirty="0" err="1"/>
              <a:t>Brugman</a:t>
            </a:r>
            <a:r>
              <a:rPr lang="en-US" sz="1600" dirty="0"/>
              <a:t> et al 2001; </a:t>
            </a:r>
            <a:r>
              <a:rPr lang="en-US" sz="1600" dirty="0" err="1"/>
              <a:t>Sayal</a:t>
            </a:r>
            <a:r>
              <a:rPr lang="en-US" sz="1600" dirty="0"/>
              <a:t> &amp; Taylor 2004 </a:t>
            </a:r>
          </a:p>
          <a:p>
            <a:pPr>
              <a:lnSpc>
                <a:spcPct val="100000"/>
              </a:lnSpc>
            </a:pPr>
            <a:r>
              <a:rPr lang="el-GR" sz="1600" dirty="0"/>
              <a:t>Σε αντίθεση με τα επιδημιολογικά ποσοστά επικράτησης (12-27%), οι παιδίατροι ανιχνεύουν αυτά τα προβλήματα σε ποσοστά περίπου 4-17%.</a:t>
            </a:r>
          </a:p>
          <a:p>
            <a:pPr marL="0" indent="0" algn="r">
              <a:lnSpc>
                <a:spcPct val="100000"/>
              </a:lnSpc>
              <a:buNone/>
            </a:pPr>
            <a:r>
              <a:rPr lang="en-US" sz="1600" dirty="0"/>
              <a:t>Simonian 2006; </a:t>
            </a:r>
            <a:r>
              <a:rPr lang="en-US" sz="1600" dirty="0" err="1"/>
              <a:t>Reijneveld</a:t>
            </a:r>
            <a:r>
              <a:rPr lang="en-US" sz="1600" dirty="0"/>
              <a:t> et al 2004</a:t>
            </a:r>
            <a:endParaRPr lang="el-GR" sz="1600" dirty="0"/>
          </a:p>
          <a:p>
            <a:pPr>
              <a:lnSpc>
                <a:spcPct val="100000"/>
              </a:lnSpc>
            </a:pPr>
            <a:r>
              <a:rPr lang="el-GR" sz="1600" dirty="0"/>
              <a:t>Μελέτες έχουν δείξει ότι το </a:t>
            </a:r>
            <a:r>
              <a:rPr lang="en-US" sz="1600" dirty="0"/>
              <a:t>55</a:t>
            </a:r>
            <a:r>
              <a:rPr lang="el-GR" sz="1600" dirty="0"/>
              <a:t>-</a:t>
            </a:r>
            <a:r>
              <a:rPr lang="en-US" sz="1600" dirty="0"/>
              <a:t>82% </a:t>
            </a:r>
            <a:r>
              <a:rPr lang="el-GR" sz="1600" dirty="0"/>
              <a:t>των γονέων που ανέφεραν προβληματικές συμπεριφορές ή ανησυχίες για τη συμπεριφορά των παιδιών τους σε ερωτηματολόγια στο πλαίσιο ερευνητικών πρωτοκόλλων, δεν συζητούσαν αυτές τις ανησυχίες με τον παιδίατρό τους.</a:t>
            </a:r>
          </a:p>
          <a:p>
            <a:pPr marL="0" indent="0" algn="r">
              <a:lnSpc>
                <a:spcPct val="100000"/>
              </a:lnSpc>
              <a:buNone/>
            </a:pPr>
            <a:r>
              <a:rPr lang="en-US" sz="1600" dirty="0" err="1"/>
              <a:t>Sayal</a:t>
            </a:r>
            <a:r>
              <a:rPr lang="en-US" sz="1600" dirty="0"/>
              <a:t> </a:t>
            </a:r>
            <a:r>
              <a:rPr lang="el-GR" sz="1600" dirty="0"/>
              <a:t>&amp; </a:t>
            </a:r>
            <a:r>
              <a:rPr lang="en-US" sz="1600" dirty="0"/>
              <a:t>Taylor</a:t>
            </a:r>
            <a:r>
              <a:rPr lang="el-GR" sz="1600" dirty="0"/>
              <a:t> 2004; </a:t>
            </a:r>
            <a:r>
              <a:rPr lang="en-US" sz="1600" dirty="0"/>
              <a:t>Ellingson</a:t>
            </a:r>
            <a:r>
              <a:rPr lang="el-GR" sz="1600" dirty="0"/>
              <a:t> </a:t>
            </a:r>
            <a:r>
              <a:rPr lang="en-US" sz="1600" dirty="0"/>
              <a:t>et al 2004 </a:t>
            </a:r>
          </a:p>
          <a:p>
            <a:pPr marL="0" indent="0">
              <a:lnSpc>
                <a:spcPct val="100000"/>
              </a:lnSpc>
              <a:buNone/>
            </a:pPr>
            <a:endParaRPr lang="en-US" sz="1600" dirty="0"/>
          </a:p>
          <a:p>
            <a:pPr>
              <a:lnSpc>
                <a:spcPct val="100000"/>
              </a:lnSpc>
            </a:pPr>
            <a:endParaRPr lang="el-GR" sz="1600" dirty="0"/>
          </a:p>
        </p:txBody>
      </p:sp>
    </p:spTree>
    <p:extLst>
      <p:ext uri="{BB962C8B-B14F-4D97-AF65-F5344CB8AC3E}">
        <p14:creationId xmlns:p14="http://schemas.microsoft.com/office/powerpoint/2010/main" val="1759691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DB21DC-745A-4243-91D6-B548CA4804C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9C74C64-73CB-B549-BBC4-CA972E66F8AB}"/>
              </a:ext>
            </a:extLst>
          </p:cNvPr>
          <p:cNvSpPr>
            <a:spLocks noGrp="1"/>
          </p:cNvSpPr>
          <p:nvPr>
            <p:ph idx="1"/>
          </p:nvPr>
        </p:nvSpPr>
        <p:spPr/>
        <p:txBody>
          <a:bodyPr>
            <a:normAutofit/>
          </a:bodyPr>
          <a:lstStyle/>
          <a:p>
            <a:pPr>
              <a:lnSpc>
                <a:spcPct val="100000"/>
              </a:lnSpc>
            </a:pPr>
            <a:r>
              <a:rPr lang="el-GR" sz="1600" dirty="0">
                <a:ea typeface="Helvetica Neue" panose="02000503000000020004" pitchFamily="2" charset="0"/>
                <a:cs typeface="Helvetica Neue" panose="02000503000000020004" pitchFamily="2" charset="0"/>
              </a:rPr>
              <a:t>Τα </a:t>
            </a:r>
            <a:r>
              <a:rPr lang="el-GR" sz="1600" dirty="0" err="1">
                <a:ea typeface="Helvetica Neue" panose="02000503000000020004" pitchFamily="2" charset="0"/>
                <a:cs typeface="Helvetica Neue" panose="02000503000000020004" pitchFamily="2" charset="0"/>
              </a:rPr>
              <a:t>ποσοστ</a:t>
            </a:r>
            <a:r>
              <a:rPr lang="en-US" sz="1600" dirty="0">
                <a:ea typeface="Helvetica Neue" panose="02000503000000020004" pitchFamily="2" charset="0"/>
                <a:cs typeface="Helvetica Neue" panose="02000503000000020004" pitchFamily="2" charset="0"/>
              </a:rPr>
              <a:t>ά</a:t>
            </a:r>
            <a:r>
              <a:rPr lang="el-GR" sz="1600" dirty="0">
                <a:ea typeface="Helvetica Neue" panose="02000503000000020004" pitchFamily="2" charset="0"/>
                <a:cs typeface="Helvetica Neue" panose="02000503000000020004" pitchFamily="2" charset="0"/>
              </a:rPr>
              <a:t> ανίχνευσης είναι χαμηλότερα όταν ο παιδίατρος δεν χρησιμοποιεί κανένα σταθμισμένο εργαλείο ανίχνευσης προβλημάτων συμπεριφορικής υγείας.</a:t>
            </a:r>
          </a:p>
          <a:p>
            <a:pPr marL="0" indent="0" algn="r">
              <a:lnSpc>
                <a:spcPct val="100000"/>
              </a:lnSpc>
              <a:buNone/>
            </a:pPr>
            <a:r>
              <a:rPr lang="en-US" sz="1600" dirty="0">
                <a:ea typeface="Helvetica Neue" panose="02000503000000020004" pitchFamily="2" charset="0"/>
                <a:cs typeface="Helvetica Neue" panose="02000503000000020004" pitchFamily="2" charset="0"/>
              </a:rPr>
              <a:t>Simonian</a:t>
            </a:r>
            <a:r>
              <a:rPr lang="el-GR" sz="1600" dirty="0">
                <a:ea typeface="Helvetica Neue" panose="02000503000000020004" pitchFamily="2" charset="0"/>
                <a:cs typeface="Helvetica Neue" panose="02000503000000020004" pitchFamily="2" charset="0"/>
              </a:rPr>
              <a:t> </a:t>
            </a:r>
            <a:r>
              <a:rPr lang="en-US" sz="1600" dirty="0">
                <a:ea typeface="Helvetica Neue" panose="02000503000000020004" pitchFamily="2" charset="0"/>
                <a:cs typeface="Helvetica Neue" panose="02000503000000020004" pitchFamily="2" charset="0"/>
              </a:rPr>
              <a:t>et al 2001</a:t>
            </a:r>
          </a:p>
          <a:p>
            <a:pPr>
              <a:lnSpc>
                <a:spcPct val="100000"/>
              </a:lnSpc>
            </a:pPr>
            <a:r>
              <a:rPr lang="el-GR" sz="1600" dirty="0">
                <a:ea typeface="Helvetica Neue" panose="02000503000000020004" pitchFamily="2" charset="0"/>
                <a:cs typeface="Helvetica Neue" panose="02000503000000020004" pitchFamily="2" charset="0"/>
              </a:rPr>
              <a:t>Οι </a:t>
            </a:r>
            <a:r>
              <a:rPr lang="el-GR" sz="1600" dirty="0" err="1">
                <a:ea typeface="Helvetica Neue" panose="02000503000000020004" pitchFamily="2" charset="0"/>
                <a:cs typeface="Helvetica Neue" panose="02000503000000020004" pitchFamily="2" charset="0"/>
              </a:rPr>
              <a:t>παιδ</a:t>
            </a:r>
            <a:r>
              <a:rPr lang="en-US" sz="1600" dirty="0">
                <a:ea typeface="Helvetica Neue" panose="02000503000000020004" pitchFamily="2" charset="0"/>
                <a:cs typeface="Helvetica Neue" panose="02000503000000020004" pitchFamily="2" charset="0"/>
              </a:rPr>
              <a:t>ί</a:t>
            </a:r>
            <a:r>
              <a:rPr lang="el-GR" sz="1600" dirty="0" err="1">
                <a:ea typeface="Helvetica Neue" panose="02000503000000020004" pitchFamily="2" charset="0"/>
                <a:cs typeface="Helvetica Neue" panose="02000503000000020004" pitchFamily="2" charset="0"/>
              </a:rPr>
              <a:t>ατροι</a:t>
            </a:r>
            <a:r>
              <a:rPr lang="el-GR" sz="1600" dirty="0">
                <a:ea typeface="Helvetica Neue" panose="02000503000000020004" pitchFamily="2" charset="0"/>
                <a:cs typeface="Helvetica Neue" panose="02000503000000020004" pitchFamily="2" charset="0"/>
              </a:rPr>
              <a:t> χρησιμοποιούν (τουλάχιστον στις ΗΠΑ) πιο συχνά κριτήρια του </a:t>
            </a:r>
            <a:r>
              <a:rPr lang="en-US" sz="1600" dirty="0">
                <a:ea typeface="Helvetica Neue" panose="02000503000000020004" pitchFamily="2" charset="0"/>
                <a:cs typeface="Helvetica Neue" panose="02000503000000020004" pitchFamily="2" charset="0"/>
              </a:rPr>
              <a:t>DSM </a:t>
            </a:r>
            <a:r>
              <a:rPr lang="el-GR" sz="1600" dirty="0">
                <a:ea typeface="Helvetica Neue" panose="02000503000000020004" pitchFamily="2" charset="0"/>
                <a:cs typeface="Helvetica Neue" panose="02000503000000020004" pitchFamily="2" charset="0"/>
              </a:rPr>
              <a:t>και σταθμισμένα ερωτηματολόγια για την ανίχνευση της ΔΕΠΥ, αλλά συνολικά τα χρησιμοποιούν μόνο στο 23% των επισκέψεων όπου τελικά θα αναγνωριστεί κάποιο ψυχοκοινωνικό πρόβλημα.</a:t>
            </a:r>
            <a:endParaRPr lang="en-US" sz="1600" dirty="0">
              <a:ea typeface="Helvetica Neue" panose="02000503000000020004" pitchFamily="2" charset="0"/>
              <a:cs typeface="Helvetica Neue" panose="02000503000000020004" pitchFamily="2" charset="0"/>
            </a:endParaRPr>
          </a:p>
          <a:p>
            <a:pPr marL="0" indent="0">
              <a:lnSpc>
                <a:spcPct val="100000"/>
              </a:lnSpc>
              <a:buNone/>
            </a:pPr>
            <a:r>
              <a:rPr lang="en-US" sz="1600" dirty="0">
                <a:ea typeface="Helvetica Neue" panose="02000503000000020004" pitchFamily="2" charset="0"/>
                <a:cs typeface="Helvetica Neue" panose="02000503000000020004" pitchFamily="2" charset="0"/>
              </a:rPr>
              <a:t> </a:t>
            </a:r>
          </a:p>
          <a:p>
            <a:pPr>
              <a:lnSpc>
                <a:spcPct val="100000"/>
              </a:lnSpc>
            </a:pPr>
            <a:r>
              <a:rPr lang="el-GR" sz="1600" dirty="0">
                <a:ea typeface="Helvetica Neue" panose="02000503000000020004" pitchFamily="2" charset="0"/>
                <a:cs typeface="Helvetica Neue" panose="02000503000000020004" pitchFamily="2" charset="0"/>
              </a:rPr>
              <a:t>Δεν αποτελεί έκπληξη ότι η ικανότητα των παιδιάτρων στην ανίχνευση προβλημάτων συναισθήματος και συμπεριφοράς αυξάνεται σημαντικά όταν οι γονείς αναφέρουν τις ανησυχίες τους στη διάρκεια της επίσκεψης.</a:t>
            </a:r>
          </a:p>
          <a:p>
            <a:pPr marL="0" indent="0" algn="r">
              <a:lnSpc>
                <a:spcPct val="100000"/>
              </a:lnSpc>
              <a:buNone/>
            </a:pPr>
            <a:r>
              <a:rPr lang="en-US" sz="1600" dirty="0" err="1">
                <a:ea typeface="Helvetica Neue" panose="02000503000000020004" pitchFamily="2" charset="0"/>
                <a:cs typeface="Helvetica Neue" panose="02000503000000020004" pitchFamily="2" charset="0"/>
              </a:rPr>
              <a:t>Sayal</a:t>
            </a:r>
            <a:r>
              <a:rPr lang="en-US" sz="1600" dirty="0">
                <a:ea typeface="Helvetica Neue" panose="02000503000000020004" pitchFamily="2" charset="0"/>
                <a:cs typeface="Helvetica Neue" panose="02000503000000020004" pitchFamily="2" charset="0"/>
              </a:rPr>
              <a:t> &amp; Taylor 2004</a:t>
            </a:r>
            <a:endParaRPr lang="el-GR" sz="1600" dirty="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06988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7526D4-5EB3-E042-831D-8E4213DDEF06}"/>
              </a:ext>
            </a:extLst>
          </p:cNvPr>
          <p:cNvSpPr>
            <a:spLocks noGrp="1"/>
          </p:cNvSpPr>
          <p:nvPr>
            <p:ph type="title"/>
          </p:nvPr>
        </p:nvSpPr>
        <p:spPr/>
        <p:txBody>
          <a:bodyPr>
            <a:normAutofit/>
          </a:bodyPr>
          <a:lstStyle/>
          <a:p>
            <a:pPr>
              <a:lnSpc>
                <a:spcPct val="100000"/>
              </a:lnSpc>
            </a:pPr>
            <a:r>
              <a:rPr lang="en-US" sz="2000" b="1" dirty="0">
                <a:solidFill>
                  <a:srgbClr val="FF2600"/>
                </a:solidFill>
              </a:rPr>
              <a:t>Identification of developmental-behavioral problems in primary care: a systematic review</a:t>
            </a:r>
            <a:br>
              <a:rPr lang="en-US" sz="2000" b="1" dirty="0">
                <a:solidFill>
                  <a:srgbClr val="FF2600"/>
                </a:solidFill>
              </a:rPr>
            </a:br>
            <a:r>
              <a:rPr lang="en-US" sz="2000" b="1" dirty="0"/>
              <a:t>Christopher </a:t>
            </a:r>
            <a:r>
              <a:rPr lang="en-US" sz="2000" b="1" dirty="0" err="1"/>
              <a:t>Sheldrick</a:t>
            </a:r>
            <a:r>
              <a:rPr lang="en-US" sz="2000" b="1" dirty="0"/>
              <a:t> et al 2011</a:t>
            </a:r>
            <a:endParaRPr lang="el-GR" sz="2000" dirty="0"/>
          </a:p>
        </p:txBody>
      </p:sp>
      <p:sp>
        <p:nvSpPr>
          <p:cNvPr id="3" name="Θέση περιεχομένου 2">
            <a:extLst>
              <a:ext uri="{FF2B5EF4-FFF2-40B4-BE49-F238E27FC236}">
                <a16:creationId xmlns:a16="http://schemas.microsoft.com/office/drawing/2014/main" id="{E86F38CC-C1E6-4E48-AE33-94C752B90650}"/>
              </a:ext>
            </a:extLst>
          </p:cNvPr>
          <p:cNvSpPr>
            <a:spLocks noGrp="1"/>
          </p:cNvSpPr>
          <p:nvPr>
            <p:ph idx="1"/>
          </p:nvPr>
        </p:nvSpPr>
        <p:spPr/>
        <p:txBody>
          <a:bodyPr>
            <a:normAutofit/>
          </a:bodyPr>
          <a:lstStyle/>
          <a:p>
            <a:pPr>
              <a:lnSpc>
                <a:spcPct val="100000"/>
              </a:lnSpc>
            </a:pPr>
            <a:r>
              <a:rPr lang="en-US" sz="1600" dirty="0"/>
              <a:t>Context: Recent mandates and recommendations for formal screening programs are based on the claim that pediatric care providers </a:t>
            </a:r>
            <a:r>
              <a:rPr lang="en-US" sz="1600" dirty="0" err="1"/>
              <a:t>underidentify</a:t>
            </a:r>
            <a:r>
              <a:rPr lang="en-US" sz="1600" dirty="0"/>
              <a:t> children with developmental-behavioral disorders, yet the research to support this claim has not been systematically reviewed.</a:t>
            </a:r>
          </a:p>
          <a:p>
            <a:pPr>
              <a:lnSpc>
                <a:spcPct val="100000"/>
              </a:lnSpc>
            </a:pPr>
            <a:r>
              <a:rPr lang="en-US" sz="1600" dirty="0"/>
              <a:t>Results: Sensitivities for pediatric care providers ranged from 14% to 54%, and specificities ranged from 69% to 100%. The authors of 1 outlier study reported a sensitivity of 85% and a specificity of 61%.</a:t>
            </a:r>
            <a:endParaRPr lang="el-GR" sz="1600" dirty="0"/>
          </a:p>
        </p:txBody>
      </p:sp>
    </p:spTree>
    <p:extLst>
      <p:ext uri="{BB962C8B-B14F-4D97-AF65-F5344CB8AC3E}">
        <p14:creationId xmlns:p14="http://schemas.microsoft.com/office/powerpoint/2010/main" val="421046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AB5115-63F2-6640-8DC5-C6C94F670C5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62E08EE-3504-8444-AABA-449E30ED5121}"/>
              </a:ext>
            </a:extLst>
          </p:cNvPr>
          <p:cNvSpPr>
            <a:spLocks noGrp="1"/>
          </p:cNvSpPr>
          <p:nvPr>
            <p:ph idx="1"/>
          </p:nvPr>
        </p:nvSpPr>
        <p:spPr/>
        <p:txBody>
          <a:bodyPr>
            <a:normAutofit/>
          </a:bodyPr>
          <a:lstStyle/>
          <a:p>
            <a:pPr>
              <a:lnSpc>
                <a:spcPct val="100000"/>
              </a:lnSpc>
            </a:pPr>
            <a:r>
              <a:rPr lang="el-GR" sz="1600" dirty="0"/>
              <a:t>Δύο μελέτες από την Ολλανδία έρχονται σε αντίθεση με τα προαναφερόμενα ευρήματα και υποστηρίζουν ότι οι παιδίατροι όντως αναγνωρίζουν ψυχοκοινωνικά προβλήματα στο 25% των παιδιών σχολικής ηλικίας που πραγματοποιούν παιδιατρική επίσκεψη.</a:t>
            </a:r>
          </a:p>
          <a:p>
            <a:pPr>
              <a:lnSpc>
                <a:spcPct val="100000"/>
              </a:lnSpc>
            </a:pPr>
            <a:r>
              <a:rPr lang="el-GR" sz="1600" dirty="0" err="1"/>
              <a:t>Ωστ</a:t>
            </a:r>
            <a:r>
              <a:rPr lang="en-US" sz="1600" dirty="0"/>
              <a:t>ό</a:t>
            </a:r>
            <a:r>
              <a:rPr lang="el-GR" sz="1600" dirty="0" err="1"/>
              <a:t>σο</a:t>
            </a:r>
            <a:r>
              <a:rPr lang="el-GR" sz="1600" dirty="0"/>
              <a:t>, οι παιδίατροι σε αυτές τις μελέτες ανίχνευαν διαφορετικά προβλήματα από εκείνα που ανέφεραν οι γονείς στο </a:t>
            </a:r>
            <a:r>
              <a:rPr lang="en-US" sz="1600" dirty="0"/>
              <a:t>Child Behavior Checklist (CBCL). </a:t>
            </a:r>
          </a:p>
          <a:p>
            <a:pPr>
              <a:lnSpc>
                <a:spcPct val="100000"/>
              </a:lnSpc>
            </a:pPr>
            <a:r>
              <a:rPr lang="el-GR" sz="1600" dirty="0"/>
              <a:t>Για παράδειγμα, οι παιδίατροι δεν κατάφεραν να ανιχνεύσουν ψυχοκοινωνικά προβλήματα στο 71% των νηπίων και στο 43% των παιδιών σχολικής ηλικίας που βρίσκονταν στο κλινικό εύρος στο </a:t>
            </a:r>
            <a:r>
              <a:rPr lang="en-US" sz="1600" dirty="0"/>
              <a:t>CBCL </a:t>
            </a:r>
            <a:r>
              <a:rPr lang="el-GR" sz="1600" dirty="0"/>
              <a:t>σύμφωνα με τις αναφορές των γονέων.</a:t>
            </a:r>
          </a:p>
          <a:p>
            <a:pPr marL="0" indent="0" algn="r">
              <a:lnSpc>
                <a:spcPct val="100000"/>
              </a:lnSpc>
              <a:buNone/>
            </a:pPr>
            <a:r>
              <a:rPr lang="en-US" sz="1600" dirty="0" err="1"/>
              <a:t>Brugman</a:t>
            </a:r>
            <a:r>
              <a:rPr lang="en-US" sz="1600" dirty="0"/>
              <a:t> et al 2001</a:t>
            </a:r>
            <a:r>
              <a:rPr lang="el-GR" sz="1600" dirty="0"/>
              <a:t>; </a:t>
            </a:r>
            <a:r>
              <a:rPr lang="en-US" sz="1600" dirty="0" err="1"/>
              <a:t>Reijneveld</a:t>
            </a:r>
            <a:r>
              <a:rPr lang="en-US" sz="1600" dirty="0"/>
              <a:t> et al 2004</a:t>
            </a:r>
            <a:endParaRPr lang="el-GR" sz="1600" dirty="0"/>
          </a:p>
        </p:txBody>
      </p:sp>
    </p:spTree>
    <p:extLst>
      <p:ext uri="{BB962C8B-B14F-4D97-AF65-F5344CB8AC3E}">
        <p14:creationId xmlns:p14="http://schemas.microsoft.com/office/powerpoint/2010/main" val="573750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Θέση περιεχομένου 3">
            <a:extLst>
              <a:ext uri="{FF2B5EF4-FFF2-40B4-BE49-F238E27FC236}">
                <a16:creationId xmlns:a16="http://schemas.microsoft.com/office/drawing/2014/main" id="{15D61791-C92B-A74C-84D9-3172AA16E19D}"/>
              </a:ext>
            </a:extLst>
          </p:cNvPr>
          <p:cNvPicPr>
            <a:picLocks noGrp="1" noChangeAspect="1"/>
          </p:cNvPicPr>
          <p:nvPr>
            <p:ph idx="1"/>
          </p:nvPr>
        </p:nvPicPr>
        <p:blipFill>
          <a:blip r:embed="rId2"/>
          <a:stretch>
            <a:fillRect/>
          </a:stretch>
        </p:blipFill>
        <p:spPr>
          <a:xfrm>
            <a:off x="3780667" y="643466"/>
            <a:ext cx="4630665" cy="5571067"/>
          </a:xfrm>
          <a:prstGeom prst="rect">
            <a:avLst/>
          </a:prstGeom>
        </p:spPr>
      </p:pic>
      <p:sp>
        <p:nvSpPr>
          <p:cNvPr id="5" name="TextBox 4">
            <a:extLst>
              <a:ext uri="{FF2B5EF4-FFF2-40B4-BE49-F238E27FC236}">
                <a16:creationId xmlns:a16="http://schemas.microsoft.com/office/drawing/2014/main" id="{DF7DC5A2-7301-BB41-9090-16FDBC307A09}"/>
              </a:ext>
            </a:extLst>
          </p:cNvPr>
          <p:cNvSpPr txBox="1"/>
          <p:nvPr/>
        </p:nvSpPr>
        <p:spPr>
          <a:xfrm>
            <a:off x="251791" y="490330"/>
            <a:ext cx="2425148" cy="1815882"/>
          </a:xfrm>
          <a:prstGeom prst="rect">
            <a:avLst/>
          </a:prstGeom>
          <a:noFill/>
        </p:spPr>
        <p:txBody>
          <a:bodyPr wrap="square" rtlCol="0">
            <a:spAutoFit/>
          </a:bodyPr>
          <a:lstStyle/>
          <a:p>
            <a:r>
              <a:rPr lang="en-US" sz="1600" b="1" dirty="0">
                <a:solidFill>
                  <a:srgbClr val="FF2600"/>
                </a:solidFill>
                <a:latin typeface="+mj-lt"/>
              </a:rPr>
              <a:t>Identification of Preschool Children with Mental Health Problems in Primary Care: Systematic Review and Meta-analysis</a:t>
            </a:r>
            <a:endParaRPr lang="el-GR" sz="1600" b="1" dirty="0">
              <a:solidFill>
                <a:srgbClr val="FF2600"/>
              </a:solidFill>
              <a:latin typeface="+mj-lt"/>
            </a:endParaRPr>
          </a:p>
          <a:p>
            <a:r>
              <a:rPr lang="en-US" sz="1600" b="1" dirty="0" err="1">
                <a:latin typeface="+mj-lt"/>
              </a:rPr>
              <a:t>Charach</a:t>
            </a:r>
            <a:r>
              <a:rPr lang="en-US" sz="1600" b="1" dirty="0">
                <a:latin typeface="+mj-lt"/>
              </a:rPr>
              <a:t> et al 2020</a:t>
            </a:r>
          </a:p>
          <a:p>
            <a:endParaRPr lang="el-GR" sz="1600" b="1" dirty="0">
              <a:solidFill>
                <a:srgbClr val="C00000"/>
              </a:solidFill>
              <a:latin typeface="+mj-lt"/>
            </a:endParaRPr>
          </a:p>
        </p:txBody>
      </p:sp>
      <p:sp>
        <p:nvSpPr>
          <p:cNvPr id="6" name="TextBox 5">
            <a:extLst>
              <a:ext uri="{FF2B5EF4-FFF2-40B4-BE49-F238E27FC236}">
                <a16:creationId xmlns:a16="http://schemas.microsoft.com/office/drawing/2014/main" id="{3858B6F2-527B-5C48-B89F-1C2897A1EFFC}"/>
              </a:ext>
            </a:extLst>
          </p:cNvPr>
          <p:cNvSpPr txBox="1"/>
          <p:nvPr/>
        </p:nvSpPr>
        <p:spPr>
          <a:xfrm>
            <a:off x="8530601" y="643466"/>
            <a:ext cx="3237329" cy="2308324"/>
          </a:xfrm>
          <a:prstGeom prst="rect">
            <a:avLst/>
          </a:prstGeom>
          <a:noFill/>
        </p:spPr>
        <p:txBody>
          <a:bodyPr wrap="square" rtlCol="0">
            <a:spAutoFit/>
          </a:bodyPr>
          <a:lstStyle/>
          <a:p>
            <a:pPr marL="285750" indent="-285750">
              <a:buFont typeface="Arial" panose="020B0604020202020204" pitchFamily="34" charset="0"/>
              <a:buChar char="•"/>
            </a:pPr>
            <a:r>
              <a:rPr lang="en-US" sz="1600" dirty="0"/>
              <a:t>Based on three studies, parents of 67–72% of identified children received advice and 26–42% received specialist referrals.</a:t>
            </a:r>
          </a:p>
          <a:p>
            <a:pPr marL="285750" indent="-285750">
              <a:buFont typeface="Arial" panose="020B0604020202020204" pitchFamily="34" charset="0"/>
              <a:buChar char="•"/>
            </a:pPr>
            <a:r>
              <a:rPr lang="en-US" sz="1600" dirty="0"/>
              <a:t>In the subset of studies examining persistence of MH disorders, 25–67% of identified children had MH disorders after one to three years.</a:t>
            </a:r>
            <a:endParaRPr lang="el-GR" sz="1600" dirty="0"/>
          </a:p>
        </p:txBody>
      </p:sp>
      <p:sp>
        <p:nvSpPr>
          <p:cNvPr id="7" name="TextBox 6">
            <a:extLst>
              <a:ext uri="{FF2B5EF4-FFF2-40B4-BE49-F238E27FC236}">
                <a16:creationId xmlns:a16="http://schemas.microsoft.com/office/drawing/2014/main" id="{627079CA-B654-ED44-89F8-8C2BD83104D2}"/>
              </a:ext>
            </a:extLst>
          </p:cNvPr>
          <p:cNvSpPr txBox="1"/>
          <p:nvPr/>
        </p:nvSpPr>
        <p:spPr>
          <a:xfrm>
            <a:off x="8530601" y="3127513"/>
            <a:ext cx="3237329" cy="3046988"/>
          </a:xfrm>
          <a:prstGeom prst="rect">
            <a:avLst/>
          </a:prstGeom>
          <a:noFill/>
        </p:spPr>
        <p:txBody>
          <a:bodyPr wrap="square" rtlCol="0">
            <a:spAutoFit/>
          </a:bodyPr>
          <a:lstStyle/>
          <a:p>
            <a:r>
              <a:rPr lang="en-US" sz="1600" b="1" dirty="0"/>
              <a:t>Conclusion</a:t>
            </a:r>
          </a:p>
          <a:p>
            <a:pPr marL="285750" indent="-285750">
              <a:buFont typeface="Arial" panose="020B0604020202020204" pitchFamily="34" charset="0"/>
              <a:buChar char="•"/>
            </a:pPr>
            <a:r>
              <a:rPr lang="en-US" sz="1600" dirty="0"/>
              <a:t>While the identification rate by primary/community practitioners is similar to the diagnostic rate, these may not consistently be the same children.</a:t>
            </a:r>
          </a:p>
          <a:p>
            <a:pPr marL="285750" indent="-285750">
              <a:buFont typeface="Arial" panose="020B0604020202020204" pitchFamily="34" charset="0"/>
              <a:buChar char="•"/>
            </a:pPr>
            <a:r>
              <a:rPr lang="en-US" sz="1600" dirty="0"/>
              <a:t>Substantial variability in management and outcomes indicate need for more rigorous evaluation of primary care services for this population.</a:t>
            </a:r>
          </a:p>
          <a:p>
            <a:endParaRPr lang="el-GR" sz="1600" dirty="0"/>
          </a:p>
        </p:txBody>
      </p:sp>
    </p:spTree>
    <p:extLst>
      <p:ext uri="{BB962C8B-B14F-4D97-AF65-F5344CB8AC3E}">
        <p14:creationId xmlns:p14="http://schemas.microsoft.com/office/powerpoint/2010/main" val="816855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8FB055-E8A1-D64D-B9BE-5D7A032DED11}"/>
              </a:ext>
            </a:extLst>
          </p:cNvPr>
          <p:cNvSpPr>
            <a:spLocks noGrp="1"/>
          </p:cNvSpPr>
          <p:nvPr>
            <p:ph type="title"/>
          </p:nvPr>
        </p:nvSpPr>
        <p:spPr/>
        <p:txBody>
          <a:bodyPr>
            <a:normAutofit/>
          </a:bodyPr>
          <a:lstStyle/>
          <a:p>
            <a:pPr>
              <a:lnSpc>
                <a:spcPct val="100000"/>
              </a:lnSpc>
            </a:pPr>
            <a:r>
              <a:rPr lang="en-US" sz="2000" b="1" dirty="0">
                <a:solidFill>
                  <a:srgbClr val="FF2600"/>
                </a:solidFill>
              </a:rPr>
              <a:t>Barriers to the Identification and Management of Psychosocial Problems: Changes From 2004 to 2013</a:t>
            </a:r>
            <a:br>
              <a:rPr lang="en-US" sz="2000" b="1" dirty="0">
                <a:solidFill>
                  <a:srgbClr val="C00000"/>
                </a:solidFill>
              </a:rPr>
            </a:br>
            <a:r>
              <a:rPr lang="en-US" sz="2000" b="1" dirty="0"/>
              <a:t>McCue Horwitz  et al 2015</a:t>
            </a:r>
            <a:endParaRPr lang="el-GR" sz="2000" dirty="0"/>
          </a:p>
        </p:txBody>
      </p:sp>
      <p:sp>
        <p:nvSpPr>
          <p:cNvPr id="3" name="Θέση περιεχομένου 2">
            <a:extLst>
              <a:ext uri="{FF2B5EF4-FFF2-40B4-BE49-F238E27FC236}">
                <a16:creationId xmlns:a16="http://schemas.microsoft.com/office/drawing/2014/main" id="{1D347CCE-9393-7947-BD67-9D7DB7A27345}"/>
              </a:ext>
            </a:extLst>
          </p:cNvPr>
          <p:cNvSpPr>
            <a:spLocks noGrp="1"/>
          </p:cNvSpPr>
          <p:nvPr>
            <p:ph idx="1"/>
          </p:nvPr>
        </p:nvSpPr>
        <p:spPr/>
        <p:txBody>
          <a:bodyPr>
            <a:normAutofit lnSpcReduction="10000"/>
          </a:bodyPr>
          <a:lstStyle/>
          <a:p>
            <a:pPr marL="0" indent="0">
              <a:lnSpc>
                <a:spcPct val="100000"/>
              </a:lnSpc>
              <a:buNone/>
            </a:pPr>
            <a:r>
              <a:rPr lang="en-US" sz="1600" b="1" dirty="0"/>
              <a:t>Objective: </a:t>
            </a:r>
            <a:r>
              <a:rPr lang="en-US" sz="1600" dirty="0"/>
              <a:t>Pediatricians report many barriers to caring for children with mental health (MH) problems. The American Academy of Pediatrics (AAP) has focused attention on MH problems, but the impact on perceived barriers is unknown. We examined whether perceived barriers and their correlates changed from 2004 to 2013.</a:t>
            </a:r>
          </a:p>
          <a:p>
            <a:pPr marL="0" indent="0">
              <a:lnSpc>
                <a:spcPct val="100000"/>
              </a:lnSpc>
              <a:buNone/>
            </a:pPr>
            <a:r>
              <a:rPr lang="en-US" sz="1600" b="1" dirty="0"/>
              <a:t>Methods: </a:t>
            </a:r>
            <a:r>
              <a:rPr lang="en-US" sz="1600" dirty="0"/>
              <a:t>In 2004, 832 (52%) of 1600 and in 2013, 594 (36.7%) of 1617 of randomly selected AAP members surveyed responded to periodic surveys, answering questions about </a:t>
            </a:r>
            <a:r>
              <a:rPr lang="en-US" sz="1600" dirty="0" err="1"/>
              <a:t>sociodemographics</a:t>
            </a:r>
            <a:r>
              <a:rPr lang="en-US" sz="1600" dirty="0"/>
              <a:t>, practice characteristics, and 7 barriers to identifying, treating/managing, and referring child/adolescent MH problems. To reduce nonresponse bias, weighted descriptive and logistic regression analyses were conducted.</a:t>
            </a:r>
          </a:p>
          <a:p>
            <a:pPr marL="0" indent="0">
              <a:lnSpc>
                <a:spcPct val="100000"/>
              </a:lnSpc>
              <a:buNone/>
            </a:pPr>
            <a:r>
              <a:rPr lang="en-US" sz="1600" b="1" dirty="0"/>
              <a:t>Results: </a:t>
            </a:r>
            <a:r>
              <a:rPr lang="en-US" sz="1600" dirty="0"/>
              <a:t>Lack of training in treatment of child MH problems (∼66%) and lack of confidence treating children with counseling (∼60%) did not differ across surveys. Five barriers (lack of training in identifying MH problems, lack of confidence diagnosing, lack of confidence treating with medications, inadequate reimbursement, and lack of time) were less frequently endorsed in 2013 (all P &lt; .01), although lack of time was still endorsed by 70% in 2013. In 2004, 34% of pediatricians endorsed 6 or 7 barriers compared to 26% in 2013 (P &lt; .005). Practicing general pediatrics exclusively was associated with endorsing 6 or 7 barriers in both years (P &lt; .001).</a:t>
            </a:r>
          </a:p>
          <a:p>
            <a:pPr marL="0" indent="0">
              <a:lnSpc>
                <a:spcPct val="100000"/>
              </a:lnSpc>
              <a:buNone/>
            </a:pPr>
            <a:r>
              <a:rPr lang="en-US" sz="1600" b="1" dirty="0"/>
              <a:t>Conclusions: </a:t>
            </a:r>
            <a:r>
              <a:rPr lang="en-US" sz="1600" dirty="0"/>
              <a:t>Although fewer barriers were endorsed in 2013, most pediatricians believe that they have </a:t>
            </a:r>
            <a:r>
              <a:rPr lang="en-US" sz="1600" b="1" dirty="0"/>
              <a:t>inadequate training </a:t>
            </a:r>
            <a:r>
              <a:rPr lang="en-US" sz="1600" dirty="0"/>
              <a:t>in treating child MH problems, a </a:t>
            </a:r>
            <a:r>
              <a:rPr lang="en-US" sz="1600" b="1" dirty="0"/>
              <a:t>lack of confidence </a:t>
            </a:r>
            <a:r>
              <a:rPr lang="en-US" sz="1600" dirty="0"/>
              <a:t>to counsel children, and </a:t>
            </a:r>
            <a:r>
              <a:rPr lang="en-US" sz="1600" b="1" dirty="0"/>
              <a:t>limited time </a:t>
            </a:r>
            <a:r>
              <a:rPr lang="en-US" sz="1600" dirty="0"/>
              <a:t>for these problems. These findings suggest significant barriers still exist, highlighting the need for improved developmental and behavioral pediatrics training.</a:t>
            </a:r>
          </a:p>
          <a:p>
            <a:pPr>
              <a:lnSpc>
                <a:spcPct val="100000"/>
              </a:lnSpc>
            </a:pPr>
            <a:endParaRPr lang="el-GR" sz="1600" dirty="0"/>
          </a:p>
        </p:txBody>
      </p:sp>
    </p:spTree>
    <p:extLst>
      <p:ext uri="{BB962C8B-B14F-4D97-AF65-F5344CB8AC3E}">
        <p14:creationId xmlns:p14="http://schemas.microsoft.com/office/powerpoint/2010/main" val="1875495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426E7D-C636-9245-9438-7D745AAAAD5F}"/>
              </a:ext>
            </a:extLst>
          </p:cNvPr>
          <p:cNvSpPr>
            <a:spLocks noGrp="1"/>
          </p:cNvSpPr>
          <p:nvPr>
            <p:ph type="title"/>
          </p:nvPr>
        </p:nvSpPr>
        <p:spPr/>
        <p:txBody>
          <a:bodyPr>
            <a:normAutofit/>
          </a:bodyPr>
          <a:lstStyle/>
          <a:p>
            <a:pPr>
              <a:lnSpc>
                <a:spcPct val="100000"/>
              </a:lnSpc>
            </a:pPr>
            <a:r>
              <a:rPr lang="en-US" sz="2000" b="1" dirty="0">
                <a:solidFill>
                  <a:srgbClr val="FF2600"/>
                </a:solidFill>
              </a:rPr>
              <a:t>Do Pediatricians Ask About Adverse Childhood Experiences in Pediatric Primary Care?		1</a:t>
            </a:r>
            <a:br>
              <a:rPr lang="en-US" sz="2000" b="1" dirty="0">
                <a:solidFill>
                  <a:srgbClr val="C00000"/>
                </a:solidFill>
              </a:rPr>
            </a:br>
            <a:r>
              <a:rPr lang="en-US" sz="2000" b="1" dirty="0" err="1"/>
              <a:t>Kerker</a:t>
            </a:r>
            <a:r>
              <a:rPr lang="en-US" sz="2000" b="1" dirty="0"/>
              <a:t> et al 2016</a:t>
            </a:r>
            <a:endParaRPr lang="el-GR" sz="2000" dirty="0"/>
          </a:p>
        </p:txBody>
      </p:sp>
      <p:sp>
        <p:nvSpPr>
          <p:cNvPr id="3" name="Θέση περιεχομένου 2">
            <a:extLst>
              <a:ext uri="{FF2B5EF4-FFF2-40B4-BE49-F238E27FC236}">
                <a16:creationId xmlns:a16="http://schemas.microsoft.com/office/drawing/2014/main" id="{C4C792EA-924D-C146-9F44-605C8798B9AB}"/>
              </a:ext>
            </a:extLst>
          </p:cNvPr>
          <p:cNvSpPr>
            <a:spLocks noGrp="1"/>
          </p:cNvSpPr>
          <p:nvPr>
            <p:ph idx="1"/>
          </p:nvPr>
        </p:nvSpPr>
        <p:spPr/>
        <p:txBody>
          <a:bodyPr>
            <a:normAutofit/>
          </a:bodyPr>
          <a:lstStyle/>
          <a:p>
            <a:pPr marL="0" indent="0">
              <a:lnSpc>
                <a:spcPct val="100000"/>
              </a:lnSpc>
              <a:buNone/>
            </a:pPr>
            <a:r>
              <a:rPr lang="en-US" sz="1600" b="1" dirty="0"/>
              <a:t>Objective:</a:t>
            </a:r>
          </a:p>
          <a:p>
            <a:pPr>
              <a:lnSpc>
                <a:spcPct val="100000"/>
              </a:lnSpc>
            </a:pPr>
            <a:r>
              <a:rPr lang="en-US" sz="1600" dirty="0"/>
              <a:t>The stress associated with adverse childhood experiences (ACEs) has immediate and long-lasting effects.</a:t>
            </a:r>
          </a:p>
          <a:p>
            <a:pPr>
              <a:lnSpc>
                <a:spcPct val="100000"/>
              </a:lnSpc>
            </a:pPr>
            <a:r>
              <a:rPr lang="en-US" sz="1600" dirty="0"/>
              <a:t>The objectives of this study were to examine 1) how often pediatricians ask patients' families about ACEs, 2) how familiar pediatricians are with the original ACE study, and 3) physician/practice characteristics, physicians' mental health training, and physicians' attitudes/beliefs that are associated with asking about ACEs.</a:t>
            </a:r>
          </a:p>
          <a:p>
            <a:pPr marL="0" indent="0">
              <a:lnSpc>
                <a:spcPct val="100000"/>
              </a:lnSpc>
              <a:buNone/>
            </a:pPr>
            <a:r>
              <a:rPr lang="en-US" sz="1600" b="1" dirty="0"/>
              <a:t>Methods:</a:t>
            </a:r>
          </a:p>
          <a:p>
            <a:pPr>
              <a:lnSpc>
                <a:spcPct val="100000"/>
              </a:lnSpc>
            </a:pPr>
            <a:r>
              <a:rPr lang="en-US" sz="1600" dirty="0"/>
              <a:t>Data were collected from 302 </a:t>
            </a:r>
            <a:r>
              <a:rPr lang="en-US" sz="1600" dirty="0" err="1"/>
              <a:t>nontrainee</a:t>
            </a:r>
            <a:r>
              <a:rPr lang="en-US" sz="1600" dirty="0"/>
              <a:t> pediatricians exclusively practicing general pediatrics who completed the 2013 American Academy of Pediatrics Periodic Survey.</a:t>
            </a:r>
          </a:p>
          <a:p>
            <a:pPr>
              <a:lnSpc>
                <a:spcPct val="100000"/>
              </a:lnSpc>
            </a:pPr>
            <a:r>
              <a:rPr lang="en-US" sz="1600" dirty="0"/>
              <a:t>Pediatricians indicated whether they usually, sometimes, or never inquired about or screened for 7 ACEs.</a:t>
            </a:r>
          </a:p>
          <a:p>
            <a:pPr>
              <a:lnSpc>
                <a:spcPct val="100000"/>
              </a:lnSpc>
            </a:pPr>
            <a:r>
              <a:rPr lang="en-US" sz="1600" dirty="0"/>
              <a:t>Sample weights were used to reduce nonresponse bias. Weighted descriptive and logistic regression analyses were conducted.</a:t>
            </a:r>
            <a:endParaRPr lang="el-GR" sz="1600" dirty="0"/>
          </a:p>
        </p:txBody>
      </p:sp>
    </p:spTree>
    <p:extLst>
      <p:ext uri="{BB962C8B-B14F-4D97-AF65-F5344CB8AC3E}">
        <p14:creationId xmlns:p14="http://schemas.microsoft.com/office/powerpoint/2010/main" val="91533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653742-AEE8-C04A-AB38-89DC0563282B}"/>
              </a:ext>
            </a:extLst>
          </p:cNvPr>
          <p:cNvSpPr>
            <a:spLocks noGrp="1"/>
          </p:cNvSpPr>
          <p:nvPr>
            <p:ph type="title"/>
          </p:nvPr>
        </p:nvSpPr>
        <p:spPr/>
        <p:txBody>
          <a:bodyPr>
            <a:normAutofit/>
          </a:bodyPr>
          <a:lstStyle/>
          <a:p>
            <a:r>
              <a:rPr lang="en-US" sz="2000" b="1" dirty="0">
                <a:solidFill>
                  <a:srgbClr val="FF2600"/>
                </a:solidFill>
              </a:rPr>
              <a:t>Do Pediatricians Ask About Adverse Childhood Experiences in Pediatric Primary Care?		2</a:t>
            </a:r>
            <a:br>
              <a:rPr lang="en-US" sz="2000" b="1" dirty="0">
                <a:solidFill>
                  <a:srgbClr val="FF2600"/>
                </a:solidFill>
              </a:rPr>
            </a:br>
            <a:r>
              <a:rPr lang="en-US" sz="2000" b="1" dirty="0" err="1">
                <a:solidFill>
                  <a:prstClr val="black"/>
                </a:solidFill>
              </a:rPr>
              <a:t>Kerker</a:t>
            </a:r>
            <a:r>
              <a:rPr lang="en-US" sz="2000" b="1" dirty="0">
                <a:solidFill>
                  <a:prstClr val="black"/>
                </a:solidFill>
              </a:rPr>
              <a:t> et al 2016</a:t>
            </a:r>
            <a:endParaRPr lang="el-GR" dirty="0"/>
          </a:p>
        </p:txBody>
      </p:sp>
      <p:sp>
        <p:nvSpPr>
          <p:cNvPr id="3" name="Θέση περιεχομένου 2">
            <a:extLst>
              <a:ext uri="{FF2B5EF4-FFF2-40B4-BE49-F238E27FC236}">
                <a16:creationId xmlns:a16="http://schemas.microsoft.com/office/drawing/2014/main" id="{B14985B6-0FAA-2545-AAC8-59179CC48D83}"/>
              </a:ext>
            </a:extLst>
          </p:cNvPr>
          <p:cNvSpPr>
            <a:spLocks noGrp="1"/>
          </p:cNvSpPr>
          <p:nvPr>
            <p:ph idx="1"/>
          </p:nvPr>
        </p:nvSpPr>
        <p:spPr/>
        <p:txBody>
          <a:bodyPr>
            <a:normAutofit/>
          </a:bodyPr>
          <a:lstStyle/>
          <a:p>
            <a:pPr marL="0" indent="0">
              <a:lnSpc>
                <a:spcPct val="100000"/>
              </a:lnSpc>
              <a:buNone/>
            </a:pPr>
            <a:r>
              <a:rPr lang="en-US" sz="1600" b="1" dirty="0"/>
              <a:t>Results:</a:t>
            </a:r>
          </a:p>
          <a:p>
            <a:pPr>
              <a:lnSpc>
                <a:spcPct val="100000"/>
              </a:lnSpc>
            </a:pPr>
            <a:r>
              <a:rPr lang="en-US" sz="1600" dirty="0"/>
              <a:t>Only 4% of pediatricians usually asked about all 7 ACEs; 32% did not usually ask about any. Less than 11% of pediatricians reported being very or somewhat familiar with the ACE study.</a:t>
            </a:r>
          </a:p>
          <a:p>
            <a:pPr>
              <a:lnSpc>
                <a:spcPct val="100000"/>
              </a:lnSpc>
            </a:pPr>
            <a:r>
              <a:rPr lang="en-US" sz="1600" dirty="0"/>
              <a:t>Pediatricians who screened/inquired about ACEs usually asked about maternal depression (46%) and parental separation/divorce (42%).</a:t>
            </a:r>
          </a:p>
          <a:p>
            <a:pPr>
              <a:lnSpc>
                <a:spcPct val="100000"/>
              </a:lnSpc>
            </a:pPr>
            <a:r>
              <a:rPr lang="en-US" sz="1600" dirty="0"/>
              <a:t>Multivariable analyses showed that pediatricians had more than twice the odds of usually asking about ACEs if they disagreed that they have little effect on influencing positive parenting skills, disagreed that screening for social emotional risk factors within the family is beyond the scope of pediatricians, or were very interested in receiving further education on managing/treating mental health problems in children and adolescents.</a:t>
            </a:r>
          </a:p>
          <a:p>
            <a:pPr marL="0" indent="0">
              <a:lnSpc>
                <a:spcPct val="100000"/>
              </a:lnSpc>
              <a:buNone/>
            </a:pPr>
            <a:r>
              <a:rPr lang="en-US" sz="1600" b="1" dirty="0"/>
              <a:t>Conclusions:</a:t>
            </a:r>
          </a:p>
          <a:p>
            <a:pPr>
              <a:lnSpc>
                <a:spcPct val="100000"/>
              </a:lnSpc>
            </a:pPr>
            <a:r>
              <a:rPr lang="en-US" sz="1600" dirty="0"/>
              <a:t>Few pediatricians ask about all ACEs.</a:t>
            </a:r>
          </a:p>
          <a:p>
            <a:pPr>
              <a:lnSpc>
                <a:spcPct val="100000"/>
              </a:lnSpc>
            </a:pPr>
            <a:r>
              <a:rPr lang="en-US" sz="1600" dirty="0"/>
              <a:t>Pediatric training that emphasizes the importance of social/emotional risk factors may increase the identification of ACEs in pediatric primary care.</a:t>
            </a:r>
            <a:endParaRPr lang="el-GR" sz="1600" dirty="0"/>
          </a:p>
        </p:txBody>
      </p:sp>
    </p:spTree>
    <p:extLst>
      <p:ext uri="{BB962C8B-B14F-4D97-AF65-F5344CB8AC3E}">
        <p14:creationId xmlns:p14="http://schemas.microsoft.com/office/powerpoint/2010/main" val="1766377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E7D57D-A431-F048-97B0-F5BFAB871744}"/>
              </a:ext>
            </a:extLst>
          </p:cNvPr>
          <p:cNvSpPr>
            <a:spLocks noGrp="1"/>
          </p:cNvSpPr>
          <p:nvPr>
            <p:ph type="title"/>
          </p:nvPr>
        </p:nvSpPr>
        <p:spPr/>
        <p:txBody>
          <a:bodyPr>
            <a:normAutofit/>
          </a:bodyPr>
          <a:lstStyle/>
          <a:p>
            <a:r>
              <a:rPr lang="en-US" sz="2000" b="1" dirty="0">
                <a:solidFill>
                  <a:srgbClr val="FF2600"/>
                </a:solidFill>
              </a:rPr>
              <a:t>Factors associated with the identification of child mental health problems in primary care - a systematic review</a:t>
            </a:r>
            <a:br>
              <a:rPr lang="en-US" sz="2000" b="1" dirty="0">
                <a:solidFill>
                  <a:srgbClr val="C00000"/>
                </a:solidFill>
              </a:rPr>
            </a:br>
            <a:r>
              <a:rPr lang="en-US" sz="2000" b="1" dirty="0"/>
              <a:t>Koning et al 2019</a:t>
            </a:r>
            <a:endParaRPr lang="el-GR" sz="2000" dirty="0"/>
          </a:p>
        </p:txBody>
      </p:sp>
      <p:sp>
        <p:nvSpPr>
          <p:cNvPr id="3" name="Θέση περιεχομένου 2">
            <a:extLst>
              <a:ext uri="{FF2B5EF4-FFF2-40B4-BE49-F238E27FC236}">
                <a16:creationId xmlns:a16="http://schemas.microsoft.com/office/drawing/2014/main" id="{89BC6793-3067-784B-BD12-5205B4FBAE23}"/>
              </a:ext>
            </a:extLst>
          </p:cNvPr>
          <p:cNvSpPr>
            <a:spLocks noGrp="1"/>
          </p:cNvSpPr>
          <p:nvPr>
            <p:ph idx="1"/>
          </p:nvPr>
        </p:nvSpPr>
        <p:spPr/>
        <p:txBody>
          <a:bodyPr>
            <a:normAutofit lnSpcReduction="10000"/>
          </a:bodyPr>
          <a:lstStyle/>
          <a:p>
            <a:pPr marL="0" indent="0">
              <a:lnSpc>
                <a:spcPct val="100000"/>
              </a:lnSpc>
              <a:buNone/>
            </a:pPr>
            <a:r>
              <a:rPr lang="en-US" sz="1600" b="1" dirty="0"/>
              <a:t>Objectives:</a:t>
            </a:r>
            <a:r>
              <a:rPr lang="en-US" sz="1600" dirty="0"/>
              <a:t> To review studies on factors associated with the identification of child mental health problems (MHPs) in primary care.</a:t>
            </a:r>
          </a:p>
          <a:p>
            <a:pPr marL="0" indent="0">
              <a:lnSpc>
                <a:spcPct val="100000"/>
              </a:lnSpc>
              <a:buNone/>
            </a:pPr>
            <a:r>
              <a:rPr lang="en-US" sz="1600" b="1" dirty="0"/>
              <a:t>Methods:</a:t>
            </a:r>
            <a:r>
              <a:rPr lang="en-US" sz="1600" dirty="0"/>
              <a:t> Six leading databases were systematically searched until 1 October 2018. Inclusion criteria were the investigation of factors associated with MHP identification by primary care professionals (PCPs) in children aged 0-18 years.</a:t>
            </a:r>
          </a:p>
          <a:p>
            <a:pPr marL="0" indent="0">
              <a:lnSpc>
                <a:spcPct val="100000"/>
              </a:lnSpc>
              <a:buNone/>
            </a:pPr>
            <a:r>
              <a:rPr lang="en-US" sz="1600" b="1" dirty="0"/>
              <a:t>Results: </a:t>
            </a:r>
            <a:r>
              <a:rPr lang="en-US" sz="1600" dirty="0"/>
              <a:t>Of the 6215 articles identified, 26 were included. Prevalence rates of PCP-identified MHPs varied between 7 and 30%. PCPs identified 26-60% of children with an increased risk of MHPs as indicated by MHP assessment tools, but associated factors were investigated in relatively few studies. MHPs were more often identified in children:</a:t>
            </a:r>
          </a:p>
          <a:p>
            <a:pPr>
              <a:lnSpc>
                <a:spcPct val="100000"/>
              </a:lnSpc>
            </a:pPr>
            <a:r>
              <a:rPr lang="en-US" sz="1600" dirty="0"/>
              <a:t>with a family composition other than married parents,</a:t>
            </a:r>
          </a:p>
          <a:p>
            <a:pPr>
              <a:lnSpc>
                <a:spcPct val="100000"/>
              </a:lnSpc>
            </a:pPr>
            <a:r>
              <a:rPr lang="en-US" sz="1600" dirty="0"/>
              <a:t>with worse mental health symptoms,</a:t>
            </a:r>
          </a:p>
          <a:p>
            <a:pPr>
              <a:lnSpc>
                <a:spcPct val="100000"/>
              </a:lnSpc>
            </a:pPr>
            <a:r>
              <a:rPr lang="en-US" sz="1600" dirty="0"/>
              <a:t>prior MHPs,</a:t>
            </a:r>
          </a:p>
          <a:p>
            <a:pPr>
              <a:lnSpc>
                <a:spcPct val="100000"/>
              </a:lnSpc>
            </a:pPr>
            <a:r>
              <a:rPr lang="en-US" sz="1600" dirty="0"/>
              <a:t>among boys in elementary school,</a:t>
            </a:r>
          </a:p>
          <a:p>
            <a:pPr>
              <a:lnSpc>
                <a:spcPct val="100000"/>
              </a:lnSpc>
            </a:pPr>
            <a:r>
              <a:rPr lang="en-US" sz="1600" dirty="0"/>
              <a:t>when contact with PCPs was related to parental psychosocial concerns or routine health check-ups,</a:t>
            </a:r>
          </a:p>
          <a:p>
            <a:pPr>
              <a:lnSpc>
                <a:spcPct val="100000"/>
              </a:lnSpc>
            </a:pPr>
            <a:r>
              <a:rPr lang="en-US" sz="1600" dirty="0"/>
              <a:t>when PCPs were recently trained in MHPs or</a:t>
            </a:r>
          </a:p>
          <a:p>
            <a:pPr>
              <a:lnSpc>
                <a:spcPct val="100000"/>
              </a:lnSpc>
            </a:pPr>
            <a:r>
              <a:rPr lang="en-US" sz="1600" dirty="0"/>
              <a:t>when PCPs felt less burdened treating MHPs.</a:t>
            </a:r>
          </a:p>
        </p:txBody>
      </p:sp>
    </p:spTree>
    <p:extLst>
      <p:ext uri="{BB962C8B-B14F-4D97-AF65-F5344CB8AC3E}">
        <p14:creationId xmlns:p14="http://schemas.microsoft.com/office/powerpoint/2010/main" val="1608040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BC23FF-2FFD-7544-A3C4-95F557A23933}"/>
              </a:ext>
            </a:extLst>
          </p:cNvPr>
          <p:cNvSpPr>
            <a:spLocks noGrp="1"/>
          </p:cNvSpPr>
          <p:nvPr>
            <p:ph type="title"/>
          </p:nvPr>
        </p:nvSpPr>
        <p:spPr>
          <a:solidFill>
            <a:schemeClr val="bg1"/>
          </a:solidFill>
          <a:ln w="22225" cap="rnd" cmpd="tri">
            <a:noFill/>
            <a:prstDash val="sysDot"/>
            <a:extLst>
              <a:ext uri="{C807C97D-BFC1-408E-A445-0C87EB9F89A2}">
                <ask:lineSketchStyleProps xmlns:ask="http://schemas.microsoft.com/office/drawing/2018/sketchyshapes" sd="1219033472">
                  <a:custGeom>
                    <a:avLst/>
                    <a:gdLst>
                      <a:gd name="connsiteX0" fmla="*/ 0 w 10515600"/>
                      <a:gd name="connsiteY0" fmla="*/ 0 h 1325563"/>
                      <a:gd name="connsiteX1" fmla="*/ 10515600 w 10515600"/>
                      <a:gd name="connsiteY1" fmla="*/ 0 h 1325563"/>
                      <a:gd name="connsiteX2" fmla="*/ 10515600 w 10515600"/>
                      <a:gd name="connsiteY2" fmla="*/ 1325563 h 1325563"/>
                      <a:gd name="connsiteX3" fmla="*/ 0 w 10515600"/>
                      <a:gd name="connsiteY3" fmla="*/ 1325563 h 1325563"/>
                      <a:gd name="connsiteX4" fmla="*/ 0 w 10515600"/>
                      <a:gd name="connsiteY4" fmla="*/ 0 h 1325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325563" fill="none" extrusionOk="0">
                        <a:moveTo>
                          <a:pt x="0" y="0"/>
                        </a:moveTo>
                        <a:cubicBezTo>
                          <a:pt x="1336723" y="-49533"/>
                          <a:pt x="5786221" y="-14809"/>
                          <a:pt x="10515600" y="0"/>
                        </a:cubicBezTo>
                        <a:cubicBezTo>
                          <a:pt x="10477464" y="423689"/>
                          <a:pt x="10458210" y="888242"/>
                          <a:pt x="10515600" y="1325563"/>
                        </a:cubicBezTo>
                        <a:cubicBezTo>
                          <a:pt x="5888664" y="1277332"/>
                          <a:pt x="3324145" y="1410018"/>
                          <a:pt x="0" y="1325563"/>
                        </a:cubicBezTo>
                        <a:cubicBezTo>
                          <a:pt x="36733" y="785856"/>
                          <a:pt x="-80231" y="373729"/>
                          <a:pt x="0" y="0"/>
                        </a:cubicBezTo>
                        <a:close/>
                      </a:path>
                      <a:path w="10515600" h="1325563" stroke="0" extrusionOk="0">
                        <a:moveTo>
                          <a:pt x="0" y="0"/>
                        </a:moveTo>
                        <a:cubicBezTo>
                          <a:pt x="2385074" y="118645"/>
                          <a:pt x="7736396" y="116012"/>
                          <a:pt x="10515600" y="0"/>
                        </a:cubicBezTo>
                        <a:cubicBezTo>
                          <a:pt x="10515720" y="498504"/>
                          <a:pt x="10495572" y="1080981"/>
                          <a:pt x="10515600" y="1325563"/>
                        </a:cubicBezTo>
                        <a:cubicBezTo>
                          <a:pt x="8570514" y="1460163"/>
                          <a:pt x="4733866" y="1168367"/>
                          <a:pt x="0" y="1325563"/>
                        </a:cubicBezTo>
                        <a:cubicBezTo>
                          <a:pt x="72053" y="832329"/>
                          <a:pt x="44484" y="460296"/>
                          <a:pt x="0" y="0"/>
                        </a:cubicBezTo>
                        <a:close/>
                      </a:path>
                    </a:pathLst>
                  </a:custGeom>
                  <ask:type>
                    <ask:lineSketchNone/>
                  </ask:type>
                </ask:lineSketchStyleProps>
              </a:ext>
            </a:extLst>
          </a:ln>
        </p:spPr>
        <p:txBody>
          <a:bodyPr>
            <a:normAutofit/>
          </a:bodyPr>
          <a:lstStyle/>
          <a:p>
            <a:r>
              <a:rPr lang="el-GR" sz="2000" b="1" dirty="0">
                <a:solidFill>
                  <a:srgbClr val="FF2600"/>
                </a:solidFill>
                <a:cs typeface="Calibri Light" panose="020F0302020204030204" pitchFamily="34" charset="0"/>
              </a:rPr>
              <a:t>Εισαγωγή</a:t>
            </a:r>
          </a:p>
        </p:txBody>
      </p:sp>
      <p:sp>
        <p:nvSpPr>
          <p:cNvPr id="3" name="Θέση περιεχομένου 2">
            <a:extLst>
              <a:ext uri="{FF2B5EF4-FFF2-40B4-BE49-F238E27FC236}">
                <a16:creationId xmlns:a16="http://schemas.microsoft.com/office/drawing/2014/main" id="{46EAB1FA-7048-EE49-ADCF-81EC967FACF9}"/>
              </a:ext>
            </a:extLst>
          </p:cNvPr>
          <p:cNvSpPr>
            <a:spLocks noGrp="1"/>
          </p:cNvSpPr>
          <p:nvPr>
            <p:ph idx="1"/>
          </p:nvPr>
        </p:nvSpPr>
        <p:spPr>
          <a:solidFill>
            <a:schemeClr val="bg1"/>
          </a:solidFill>
          <a:ln w="41275" cap="rnd" cmpd="tri">
            <a:noFill/>
            <a:prstDash val="sysDot"/>
            <a:extLst>
              <a:ext uri="{C807C97D-BFC1-408E-A445-0C87EB9F89A2}">
                <ask:lineSketchStyleProps xmlns:ask="http://schemas.microsoft.com/office/drawing/2018/sketchyshapes">
                  <ask:type>
                    <ask:lineSketchNone/>
                  </ask:type>
                </ask:lineSketchStyleProps>
              </a:ext>
            </a:extLst>
          </a:ln>
        </p:spPr>
        <p:txBody>
          <a:bodyPr>
            <a:normAutofit/>
          </a:bodyPr>
          <a:lstStyle/>
          <a:p>
            <a:pPr>
              <a:lnSpc>
                <a:spcPct val="100000"/>
              </a:lnSpc>
              <a:buClr>
                <a:schemeClr val="tx1"/>
              </a:buClr>
              <a:buSzPct val="80000"/>
            </a:pPr>
            <a:r>
              <a:rPr lang="el-GR" sz="1600" dirty="0" err="1">
                <a:cs typeface="Calibri Light" panose="020F0302020204030204" pitchFamily="34" charset="0"/>
              </a:rPr>
              <a:t>Μεγ</a:t>
            </a:r>
            <a:r>
              <a:rPr lang="en-US" sz="1600" dirty="0">
                <a:cs typeface="Calibri Light" panose="020F0302020204030204" pitchFamily="34" charset="0"/>
              </a:rPr>
              <a:t>ά</a:t>
            </a:r>
            <a:r>
              <a:rPr lang="el-GR" sz="1600" dirty="0" err="1">
                <a:cs typeface="Calibri Light" panose="020F0302020204030204" pitchFamily="34" charset="0"/>
              </a:rPr>
              <a:t>λη</a:t>
            </a:r>
            <a:r>
              <a:rPr lang="el-GR" sz="1600" dirty="0">
                <a:cs typeface="Calibri Light" panose="020F0302020204030204" pitchFamily="34" charset="0"/>
              </a:rPr>
              <a:t> συχνότητα προβλημάτων συμπεριφοράς και συναισθήματος στα παιδιά όλων των ηλικιών</a:t>
            </a:r>
            <a:endParaRPr lang="en-US" sz="1600" dirty="0">
              <a:cs typeface="Calibri Light" panose="020F0302020204030204" pitchFamily="34" charset="0"/>
            </a:endParaRPr>
          </a:p>
          <a:p>
            <a:pPr>
              <a:lnSpc>
                <a:spcPct val="100000"/>
              </a:lnSpc>
              <a:buClr>
                <a:schemeClr val="tx1"/>
              </a:buClr>
              <a:buSzPct val="80000"/>
            </a:pPr>
            <a:r>
              <a:rPr lang="el-GR" sz="1600" dirty="0">
                <a:cs typeface="Calibri Light" panose="020F0302020204030204" pitchFamily="34" charset="0"/>
              </a:rPr>
              <a:t>Έλλειψη αναγνώρισης και θεραπείας αυτών των προβλημάτων</a:t>
            </a:r>
            <a:endParaRPr lang="en-US" sz="1600" dirty="0">
              <a:cs typeface="Calibri Light" panose="020F0302020204030204" pitchFamily="34" charset="0"/>
            </a:endParaRPr>
          </a:p>
          <a:p>
            <a:pPr>
              <a:lnSpc>
                <a:spcPct val="100000"/>
              </a:lnSpc>
              <a:buClr>
                <a:schemeClr val="tx1"/>
              </a:buClr>
              <a:buSzPct val="80000"/>
            </a:pPr>
            <a:r>
              <a:rPr lang="el-GR" sz="1600" dirty="0">
                <a:cs typeface="Calibri Light" panose="020F0302020204030204" pitchFamily="34" charset="0"/>
              </a:rPr>
              <a:t>Προσεγγίσεις στην ΠΦΥ που θα ανταποκρίνονται στις ανάγκες ψυχικής υγείας των παιδιών</a:t>
            </a:r>
          </a:p>
        </p:txBody>
      </p:sp>
    </p:spTree>
    <p:extLst>
      <p:ext uri="{BB962C8B-B14F-4D97-AF65-F5344CB8AC3E}">
        <p14:creationId xmlns:p14="http://schemas.microsoft.com/office/powerpoint/2010/main" val="926766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441C42-51C0-E444-A234-AB990467D6CF}"/>
              </a:ext>
            </a:extLst>
          </p:cNvPr>
          <p:cNvSpPr>
            <a:spLocks noGrp="1"/>
          </p:cNvSpPr>
          <p:nvPr>
            <p:ph type="title"/>
          </p:nvPr>
        </p:nvSpPr>
        <p:spPr/>
        <p:txBody>
          <a:bodyPr>
            <a:normAutofit/>
          </a:bodyPr>
          <a:lstStyle/>
          <a:p>
            <a:pPr>
              <a:lnSpc>
                <a:spcPct val="100000"/>
              </a:lnSpc>
            </a:pPr>
            <a:r>
              <a:rPr lang="en-US" sz="2000" b="1" dirty="0">
                <a:solidFill>
                  <a:srgbClr val="FF2600"/>
                </a:solidFill>
              </a:rPr>
              <a:t>Identification of children at risk for mental health problems in primary care-Development of a prediction model with routine health care data						1</a:t>
            </a:r>
            <a:br>
              <a:rPr lang="en-US" sz="2000" b="1" dirty="0">
                <a:solidFill>
                  <a:srgbClr val="FF2600"/>
                </a:solidFill>
              </a:rPr>
            </a:br>
            <a:r>
              <a:rPr lang="en-US" sz="2000" b="1" dirty="0"/>
              <a:t>Koning et al 2019</a:t>
            </a:r>
            <a:endParaRPr lang="el-GR" sz="2000" dirty="0">
              <a:solidFill>
                <a:srgbClr val="C00000"/>
              </a:solidFill>
            </a:endParaRPr>
          </a:p>
        </p:txBody>
      </p:sp>
      <p:sp>
        <p:nvSpPr>
          <p:cNvPr id="3" name="Θέση περιεχομένου 2">
            <a:extLst>
              <a:ext uri="{FF2B5EF4-FFF2-40B4-BE49-F238E27FC236}">
                <a16:creationId xmlns:a16="http://schemas.microsoft.com/office/drawing/2014/main" id="{F4D1385D-3D40-F442-809D-EFB2C043FBA0}"/>
              </a:ext>
            </a:extLst>
          </p:cNvPr>
          <p:cNvSpPr>
            <a:spLocks noGrp="1"/>
          </p:cNvSpPr>
          <p:nvPr>
            <p:ph idx="1"/>
          </p:nvPr>
        </p:nvSpPr>
        <p:spPr/>
        <p:txBody>
          <a:bodyPr>
            <a:noAutofit/>
          </a:bodyPr>
          <a:lstStyle/>
          <a:p>
            <a:pPr marL="0" indent="0">
              <a:lnSpc>
                <a:spcPct val="100000"/>
              </a:lnSpc>
              <a:buNone/>
            </a:pPr>
            <a:r>
              <a:rPr lang="en-US" sz="1600" b="1" dirty="0"/>
              <a:t>Background:</a:t>
            </a:r>
          </a:p>
          <a:p>
            <a:pPr>
              <a:lnSpc>
                <a:spcPct val="100000"/>
              </a:lnSpc>
            </a:pPr>
            <a:r>
              <a:rPr lang="en-US" sz="1600" dirty="0"/>
              <a:t>Despite being common and having long lasting effects, mental health problems in children are often under-</a:t>
            </a:r>
            <a:r>
              <a:rPr lang="en-US" sz="1600" dirty="0" err="1"/>
              <a:t>recognised</a:t>
            </a:r>
            <a:r>
              <a:rPr lang="en-US" sz="1600" dirty="0"/>
              <a:t> and under-treated.</a:t>
            </a:r>
          </a:p>
          <a:p>
            <a:pPr>
              <a:lnSpc>
                <a:spcPct val="100000"/>
              </a:lnSpc>
            </a:pPr>
            <a:r>
              <a:rPr lang="en-US" sz="1600" dirty="0"/>
              <a:t>Improving early identification is important in order to provide adequate, timely treatment.</a:t>
            </a:r>
          </a:p>
          <a:p>
            <a:pPr>
              <a:lnSpc>
                <a:spcPct val="100000"/>
              </a:lnSpc>
            </a:pPr>
            <a:r>
              <a:rPr lang="en-US" sz="1600" dirty="0"/>
              <a:t>We aimed to develop prediction models for the one-year risk of a first recorded mental health problem in children attending primary care.</a:t>
            </a:r>
          </a:p>
          <a:p>
            <a:pPr marL="0" indent="0">
              <a:lnSpc>
                <a:spcPct val="100000"/>
              </a:lnSpc>
              <a:buNone/>
            </a:pPr>
            <a:r>
              <a:rPr lang="en-US" sz="1600" b="1" dirty="0"/>
              <a:t>Methods:</a:t>
            </a:r>
          </a:p>
          <a:p>
            <a:pPr>
              <a:lnSpc>
                <a:spcPct val="100000"/>
              </a:lnSpc>
            </a:pPr>
            <a:r>
              <a:rPr lang="en-US" sz="1600" dirty="0"/>
              <a:t>We carried out a population-based cohort study based on readily available routine healthcare data anonymously extracted from electronic medical records of 76 general practice centers in the Leiden area, the Netherlands.</a:t>
            </a:r>
          </a:p>
          <a:p>
            <a:pPr>
              <a:lnSpc>
                <a:spcPct val="100000"/>
              </a:lnSpc>
            </a:pPr>
            <a:r>
              <a:rPr lang="en-US" sz="1600" dirty="0"/>
              <a:t>We included all patients aged 1-19 years on 31 December 2016 without prior mental health problems.</a:t>
            </a:r>
          </a:p>
          <a:p>
            <a:pPr>
              <a:lnSpc>
                <a:spcPct val="100000"/>
              </a:lnSpc>
            </a:pPr>
            <a:r>
              <a:rPr lang="en-US" sz="1600" dirty="0"/>
              <a:t>Multilevel logistic regression analyses were used to predict the one-year risk of a first recorded mental health problem.</a:t>
            </a:r>
          </a:p>
          <a:p>
            <a:pPr>
              <a:lnSpc>
                <a:spcPct val="100000"/>
              </a:lnSpc>
            </a:pPr>
            <a:r>
              <a:rPr lang="en-US" sz="1600" dirty="0"/>
              <a:t>Potential predictors were characteristics related to the child, family and healthcare use.</a:t>
            </a:r>
          </a:p>
        </p:txBody>
      </p:sp>
    </p:spTree>
    <p:extLst>
      <p:ext uri="{BB962C8B-B14F-4D97-AF65-F5344CB8AC3E}">
        <p14:creationId xmlns:p14="http://schemas.microsoft.com/office/powerpoint/2010/main" val="3871276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FC6787-FBB1-EE45-B6B2-CF47513662F1}"/>
              </a:ext>
            </a:extLst>
          </p:cNvPr>
          <p:cNvSpPr>
            <a:spLocks noGrp="1"/>
          </p:cNvSpPr>
          <p:nvPr>
            <p:ph type="title"/>
          </p:nvPr>
        </p:nvSpPr>
        <p:spPr/>
        <p:txBody>
          <a:bodyPr>
            <a:normAutofit/>
          </a:bodyPr>
          <a:lstStyle/>
          <a:p>
            <a:pPr>
              <a:lnSpc>
                <a:spcPct val="100000"/>
              </a:lnSpc>
            </a:pPr>
            <a:r>
              <a:rPr lang="en-US" sz="2000" b="1" dirty="0">
                <a:solidFill>
                  <a:srgbClr val="FF2600"/>
                </a:solidFill>
              </a:rPr>
              <a:t>Identification of children at risk for mental health problems in primary care-Development of a prediction model with routine health care data						2</a:t>
            </a:r>
            <a:br>
              <a:rPr lang="en-US" sz="2000" b="1" dirty="0">
                <a:solidFill>
                  <a:srgbClr val="FF2600"/>
                </a:solidFill>
              </a:rPr>
            </a:br>
            <a:r>
              <a:rPr lang="en-US" sz="2000" b="1" dirty="0"/>
              <a:t>Koning et al 2019</a:t>
            </a:r>
            <a:endParaRPr lang="el-GR" dirty="0"/>
          </a:p>
        </p:txBody>
      </p:sp>
      <p:sp>
        <p:nvSpPr>
          <p:cNvPr id="3" name="Θέση περιεχομένου 2">
            <a:extLst>
              <a:ext uri="{FF2B5EF4-FFF2-40B4-BE49-F238E27FC236}">
                <a16:creationId xmlns:a16="http://schemas.microsoft.com/office/drawing/2014/main" id="{E08567EA-F9BE-3F41-9944-B45E06F85C5E}"/>
              </a:ext>
            </a:extLst>
          </p:cNvPr>
          <p:cNvSpPr>
            <a:spLocks noGrp="1"/>
          </p:cNvSpPr>
          <p:nvPr>
            <p:ph idx="1"/>
          </p:nvPr>
        </p:nvSpPr>
        <p:spPr/>
        <p:txBody>
          <a:bodyPr>
            <a:normAutofit/>
          </a:bodyPr>
          <a:lstStyle/>
          <a:p>
            <a:pPr marL="0" indent="0">
              <a:lnSpc>
                <a:spcPct val="100000"/>
              </a:lnSpc>
              <a:buNone/>
            </a:pPr>
            <a:r>
              <a:rPr lang="en-US" sz="1600" b="1" dirty="0"/>
              <a:t>Findings:</a:t>
            </a:r>
          </a:p>
          <a:p>
            <a:pPr>
              <a:lnSpc>
                <a:spcPct val="100000"/>
              </a:lnSpc>
            </a:pPr>
            <a:r>
              <a:rPr lang="en-US" sz="1600" dirty="0"/>
              <a:t>Data from 70,000 children were available. A mental health problem was recorded in 27.7% of patients during the period 2007-2017.</a:t>
            </a:r>
          </a:p>
          <a:p>
            <a:pPr>
              <a:lnSpc>
                <a:spcPct val="100000"/>
              </a:lnSpc>
            </a:pPr>
            <a:r>
              <a:rPr lang="en-US" sz="1600" b="1" dirty="0"/>
              <a:t>Age independent predictors were somatic complaints, more than two GP visits in the previous year, one or more laboratory test and one or more referral/contact with other healthcare professional in the previous year.</a:t>
            </a:r>
          </a:p>
          <a:p>
            <a:pPr marL="0" indent="0">
              <a:lnSpc>
                <a:spcPct val="100000"/>
              </a:lnSpc>
              <a:buNone/>
            </a:pPr>
            <a:r>
              <a:rPr lang="en-US" sz="1600" b="1" dirty="0"/>
              <a:t>Interpretation:</a:t>
            </a:r>
          </a:p>
          <a:p>
            <a:pPr>
              <a:lnSpc>
                <a:spcPct val="100000"/>
              </a:lnSpc>
            </a:pPr>
            <a:r>
              <a:rPr lang="en-US" sz="1600" dirty="0"/>
              <a:t>This study is a first promising step towards developing prediction models for identifying children at risk of a first mental health problem to support primary care practice by using routine healthcare data.</a:t>
            </a:r>
          </a:p>
          <a:p>
            <a:pPr>
              <a:lnSpc>
                <a:spcPct val="100000"/>
              </a:lnSpc>
            </a:pPr>
            <a:r>
              <a:rPr lang="en-US" sz="1600" dirty="0"/>
              <a:t>Data enrichment from other available sources regarding e.g. school performance and family history could improve model performance.</a:t>
            </a:r>
          </a:p>
          <a:p>
            <a:pPr>
              <a:lnSpc>
                <a:spcPct val="100000"/>
              </a:lnSpc>
            </a:pPr>
            <a:r>
              <a:rPr lang="en-US" sz="1600" dirty="0"/>
              <a:t>Further research is needed to externally validate our models and to establish whether we are able to improve under-recognition of mental health problems.</a:t>
            </a:r>
          </a:p>
          <a:p>
            <a:pPr>
              <a:lnSpc>
                <a:spcPct val="100000"/>
              </a:lnSpc>
            </a:pPr>
            <a:endParaRPr lang="el-GR" sz="1600" dirty="0"/>
          </a:p>
        </p:txBody>
      </p:sp>
    </p:spTree>
    <p:extLst>
      <p:ext uri="{BB962C8B-B14F-4D97-AF65-F5344CB8AC3E}">
        <p14:creationId xmlns:p14="http://schemas.microsoft.com/office/powerpoint/2010/main" val="840696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6AF96B-E64D-1545-8D89-59EA0A97EBD0}"/>
              </a:ext>
            </a:extLst>
          </p:cNvPr>
          <p:cNvSpPr>
            <a:spLocks noGrp="1"/>
          </p:cNvSpPr>
          <p:nvPr>
            <p:ph type="title"/>
          </p:nvPr>
        </p:nvSpPr>
        <p:spPr/>
        <p:txBody>
          <a:bodyPr>
            <a:normAutofit/>
          </a:bodyPr>
          <a:lstStyle/>
          <a:p>
            <a:pPr>
              <a:lnSpc>
                <a:spcPct val="100000"/>
              </a:lnSpc>
            </a:pPr>
            <a:r>
              <a:rPr lang="en-US" sz="2000" b="1" dirty="0">
                <a:solidFill>
                  <a:srgbClr val="FF2600"/>
                </a:solidFill>
              </a:rPr>
              <a:t>Health professional perceptions regarding screening tools for developmental surveillance for children in a multicultural part of Sydney, Australia							1</a:t>
            </a:r>
            <a:br>
              <a:rPr lang="en-US" sz="2000" b="1" dirty="0">
                <a:solidFill>
                  <a:srgbClr val="C00000"/>
                </a:solidFill>
              </a:rPr>
            </a:br>
            <a:r>
              <a:rPr lang="en-US" sz="2000" b="1" dirty="0"/>
              <a:t>Garg et al 2018</a:t>
            </a:r>
            <a:endParaRPr lang="el-GR" sz="2000" b="1" dirty="0">
              <a:solidFill>
                <a:srgbClr val="C00000"/>
              </a:solidFill>
            </a:endParaRPr>
          </a:p>
        </p:txBody>
      </p:sp>
      <p:sp>
        <p:nvSpPr>
          <p:cNvPr id="3" name="Θέση περιεχομένου 2">
            <a:extLst>
              <a:ext uri="{FF2B5EF4-FFF2-40B4-BE49-F238E27FC236}">
                <a16:creationId xmlns:a16="http://schemas.microsoft.com/office/drawing/2014/main" id="{35D57A2E-9836-C24B-AB44-A83DE9E90029}"/>
              </a:ext>
            </a:extLst>
          </p:cNvPr>
          <p:cNvSpPr>
            <a:spLocks noGrp="1"/>
          </p:cNvSpPr>
          <p:nvPr>
            <p:ph idx="1"/>
          </p:nvPr>
        </p:nvSpPr>
        <p:spPr/>
        <p:txBody>
          <a:bodyPr>
            <a:noAutofit/>
          </a:bodyPr>
          <a:lstStyle/>
          <a:p>
            <a:pPr marL="0" indent="0">
              <a:lnSpc>
                <a:spcPct val="120000"/>
              </a:lnSpc>
              <a:buNone/>
            </a:pPr>
            <a:r>
              <a:rPr lang="en-US" sz="1600" b="1" dirty="0"/>
              <a:t>Background:</a:t>
            </a:r>
          </a:p>
          <a:p>
            <a:pPr>
              <a:lnSpc>
                <a:spcPct val="120000"/>
              </a:lnSpc>
            </a:pPr>
            <a:r>
              <a:rPr lang="en-US" sz="1600" dirty="0"/>
              <a:t>The Ministry of Health in the Australian State of New South Wales (NSW), has recommended a program of developmental surveillance using validated screening questionnaires, namely, the Parents' Evaluation of Development Status (PEDS) and Ages and Stages Questionnaire (ASQs), however, the use of these tools has remained sub-optimal.</a:t>
            </a:r>
          </a:p>
          <a:p>
            <a:pPr>
              <a:lnSpc>
                <a:spcPct val="120000"/>
              </a:lnSpc>
            </a:pPr>
            <a:r>
              <a:rPr lang="en-US" sz="1600" dirty="0"/>
              <a:t>A longitudinal prospective birth cohort "Watch Me grow" study was carried out in the South Western Sydney (SW) region of NSW to ascertain the uptake as well as the strategies and the resources required to </a:t>
            </a:r>
            <a:r>
              <a:rPr lang="en-US" sz="1600" dirty="0" err="1"/>
              <a:t>maximise</a:t>
            </a:r>
            <a:r>
              <a:rPr lang="en-US" sz="1600" dirty="0"/>
              <a:t> engagement in the surveillance program.</a:t>
            </a:r>
          </a:p>
          <a:p>
            <a:pPr>
              <a:lnSpc>
                <a:spcPct val="120000"/>
              </a:lnSpc>
            </a:pPr>
            <a:r>
              <a:rPr lang="en-US" sz="1600" dirty="0"/>
              <a:t>This paper reports on a qualitative component of the study examining the attitudes, enablers and barriers to the current developmental surveillance practices, with reference to screening tools, amongst health professionals.</a:t>
            </a:r>
          </a:p>
          <a:p>
            <a:pPr marL="0" indent="0">
              <a:lnSpc>
                <a:spcPct val="120000"/>
              </a:lnSpc>
              <a:buNone/>
            </a:pPr>
            <a:r>
              <a:rPr lang="en-US" sz="1600" b="1" dirty="0"/>
              <a:t>Methods:</a:t>
            </a:r>
          </a:p>
          <a:p>
            <a:pPr>
              <a:lnSpc>
                <a:spcPct val="120000"/>
              </a:lnSpc>
            </a:pPr>
            <a:r>
              <a:rPr lang="en-US" sz="1600" dirty="0"/>
              <a:t>Qualitative data from 37 primary health care providers in a region of relative disadvantage in Sydney was analysed.</a:t>
            </a:r>
          </a:p>
        </p:txBody>
      </p:sp>
    </p:spTree>
    <p:extLst>
      <p:ext uri="{BB962C8B-B14F-4D97-AF65-F5344CB8AC3E}">
        <p14:creationId xmlns:p14="http://schemas.microsoft.com/office/powerpoint/2010/main" val="3540129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BB14CC-F60A-CC4A-98D7-79588BD09060}"/>
              </a:ext>
            </a:extLst>
          </p:cNvPr>
          <p:cNvSpPr>
            <a:spLocks noGrp="1"/>
          </p:cNvSpPr>
          <p:nvPr>
            <p:ph type="title"/>
          </p:nvPr>
        </p:nvSpPr>
        <p:spPr/>
        <p:txBody>
          <a:bodyPr>
            <a:normAutofit/>
          </a:bodyPr>
          <a:lstStyle/>
          <a:p>
            <a:r>
              <a:rPr lang="en-US" sz="2000" b="1" dirty="0">
                <a:solidFill>
                  <a:srgbClr val="FF2600"/>
                </a:solidFill>
              </a:rPr>
              <a:t>Health professional perceptions regarding screening tools for developmental surveillance for children in a multicultural part of Sydney, Australia							2</a:t>
            </a:r>
            <a:br>
              <a:rPr lang="en-US" sz="2000" b="1" dirty="0">
                <a:solidFill>
                  <a:srgbClr val="C00000"/>
                </a:solidFill>
              </a:rPr>
            </a:br>
            <a:r>
              <a:rPr lang="en-US" sz="2000" b="1" dirty="0">
                <a:solidFill>
                  <a:prstClr val="black"/>
                </a:solidFill>
              </a:rPr>
              <a:t>Garg et al 2018</a:t>
            </a:r>
            <a:endParaRPr lang="el-GR" dirty="0"/>
          </a:p>
        </p:txBody>
      </p:sp>
      <p:sp>
        <p:nvSpPr>
          <p:cNvPr id="3" name="Θέση περιεχομένου 2">
            <a:extLst>
              <a:ext uri="{FF2B5EF4-FFF2-40B4-BE49-F238E27FC236}">
                <a16:creationId xmlns:a16="http://schemas.microsoft.com/office/drawing/2014/main" id="{A6695FD0-8074-8F47-905C-95522C7775F3}"/>
              </a:ext>
            </a:extLst>
          </p:cNvPr>
          <p:cNvSpPr>
            <a:spLocks noGrp="1"/>
          </p:cNvSpPr>
          <p:nvPr>
            <p:ph idx="1"/>
          </p:nvPr>
        </p:nvSpPr>
        <p:spPr/>
        <p:txBody>
          <a:bodyPr>
            <a:normAutofit/>
          </a:bodyPr>
          <a:lstStyle/>
          <a:p>
            <a:pPr marL="0" indent="0">
              <a:lnSpc>
                <a:spcPct val="100000"/>
              </a:lnSpc>
              <a:buNone/>
            </a:pPr>
            <a:r>
              <a:rPr lang="en-US" sz="1600" b="1" dirty="0"/>
              <a:t>Results:</a:t>
            </a:r>
          </a:p>
          <a:p>
            <a:pPr>
              <a:lnSpc>
                <a:spcPct val="100000"/>
              </a:lnSpc>
            </a:pPr>
            <a:r>
              <a:rPr lang="en-US" sz="1600" dirty="0"/>
              <a:t>The major themes that emerged from the data were the "difficulties/problems" and "positives/benefits" of surveillance in general, and "specificity" of the tools which were employed.</a:t>
            </a:r>
          </a:p>
          <a:p>
            <a:pPr>
              <a:lnSpc>
                <a:spcPct val="100000"/>
              </a:lnSpc>
            </a:pPr>
            <a:r>
              <a:rPr lang="en-US" sz="1600" dirty="0"/>
              <a:t>Barriers of time, tool awareness, knowledge and access of referral pathways, and services were important for the physician providers, while the choice of screening tools and access to these tools in other languages were raised as important issues by Child and Family Health Nurses (CFHN).</a:t>
            </a:r>
          </a:p>
          <a:p>
            <a:pPr>
              <a:lnSpc>
                <a:spcPct val="100000"/>
              </a:lnSpc>
            </a:pPr>
            <a:r>
              <a:rPr lang="en-US" sz="1600" dirty="0"/>
              <a:t>The use of these tools by health professionals was also influenced by what the professionals perceived as the parents' understanding of their child's development.</a:t>
            </a:r>
          </a:p>
          <a:p>
            <a:pPr>
              <a:lnSpc>
                <a:spcPct val="100000"/>
              </a:lnSpc>
            </a:pPr>
            <a:r>
              <a:rPr lang="en-US" sz="1600" dirty="0"/>
              <a:t>While the PEDS and ASQs was </a:t>
            </a:r>
            <a:r>
              <a:rPr lang="en-US" sz="1600" dirty="0" err="1"/>
              <a:t>utilised</a:t>
            </a:r>
            <a:r>
              <a:rPr lang="en-US" sz="1600" dirty="0"/>
              <a:t> by CFHNs, both General Practitioners (GPs) and </a:t>
            </a:r>
            <a:r>
              <a:rPr lang="en-US" sz="1600" dirty="0" err="1"/>
              <a:t>paediatricians</a:t>
            </a:r>
            <a:r>
              <a:rPr lang="en-US" sz="1600" dirty="0"/>
              <a:t> commented that they lacked awareness of developmental screening tools and highlighted further training needs.</a:t>
            </a:r>
          </a:p>
          <a:p>
            <a:pPr marL="0" indent="0">
              <a:lnSpc>
                <a:spcPct val="100000"/>
              </a:lnSpc>
              <a:buNone/>
            </a:pPr>
            <a:r>
              <a:rPr lang="en-US" sz="1600" b="1" dirty="0"/>
              <a:t>Conclusions:</a:t>
            </a:r>
          </a:p>
          <a:p>
            <a:pPr>
              <a:lnSpc>
                <a:spcPct val="100000"/>
              </a:lnSpc>
            </a:pPr>
            <a:r>
              <a:rPr lang="en-US" sz="1600" dirty="0"/>
              <a:t>The results highlight the practical challenges to, and limited knowledge and uptake of, the use of recommended screening tools as part of developmental surveillance.</a:t>
            </a:r>
          </a:p>
        </p:txBody>
      </p:sp>
    </p:spTree>
    <p:extLst>
      <p:ext uri="{BB962C8B-B14F-4D97-AF65-F5344CB8AC3E}">
        <p14:creationId xmlns:p14="http://schemas.microsoft.com/office/powerpoint/2010/main" val="3848245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D5FCF7-6078-A446-BE45-A91013CC1615}"/>
              </a:ext>
            </a:extLst>
          </p:cNvPr>
          <p:cNvSpPr>
            <a:spLocks noGrp="1"/>
          </p:cNvSpPr>
          <p:nvPr>
            <p:ph type="title"/>
          </p:nvPr>
        </p:nvSpPr>
        <p:spPr/>
        <p:txBody>
          <a:bodyPr>
            <a:normAutofit/>
          </a:bodyPr>
          <a:lstStyle/>
          <a:p>
            <a:r>
              <a:rPr lang="en-US" sz="2000" b="1" dirty="0">
                <a:solidFill>
                  <a:srgbClr val="FF2600"/>
                </a:solidFill>
              </a:rPr>
              <a:t>Pediatric provider processes for behavioral health screening, decision making, and referral in sites with </a:t>
            </a:r>
            <a:r>
              <a:rPr lang="en-US" sz="2000" b="1" dirty="0" err="1">
                <a:solidFill>
                  <a:srgbClr val="FF2600"/>
                </a:solidFill>
              </a:rPr>
              <a:t>colocated</a:t>
            </a:r>
            <a:r>
              <a:rPr lang="en-US" sz="2000" b="1" dirty="0">
                <a:solidFill>
                  <a:srgbClr val="FF2600"/>
                </a:solidFill>
              </a:rPr>
              <a:t> mental health services</a:t>
            </a:r>
            <a:br>
              <a:rPr lang="en-US" sz="2000" b="1" dirty="0">
                <a:solidFill>
                  <a:srgbClr val="FF2600"/>
                </a:solidFill>
              </a:rPr>
            </a:br>
            <a:r>
              <a:rPr lang="en-US" sz="2000" b="1" dirty="0"/>
              <a:t>Hacker et al 2013</a:t>
            </a:r>
            <a:endParaRPr lang="el-GR" sz="2000" dirty="0"/>
          </a:p>
        </p:txBody>
      </p:sp>
      <p:sp>
        <p:nvSpPr>
          <p:cNvPr id="3" name="Θέση περιεχομένου 2">
            <a:extLst>
              <a:ext uri="{FF2B5EF4-FFF2-40B4-BE49-F238E27FC236}">
                <a16:creationId xmlns:a16="http://schemas.microsoft.com/office/drawing/2014/main" id="{2F17EB1D-3F50-8F44-A136-DF00C21A053C}"/>
              </a:ext>
            </a:extLst>
          </p:cNvPr>
          <p:cNvSpPr>
            <a:spLocks noGrp="1"/>
          </p:cNvSpPr>
          <p:nvPr>
            <p:ph idx="1"/>
          </p:nvPr>
        </p:nvSpPr>
        <p:spPr/>
        <p:txBody>
          <a:bodyPr>
            <a:normAutofit/>
          </a:bodyPr>
          <a:lstStyle/>
          <a:p>
            <a:pPr marL="0" indent="0">
              <a:lnSpc>
                <a:spcPct val="100000"/>
              </a:lnSpc>
              <a:buNone/>
            </a:pPr>
            <a:r>
              <a:rPr lang="en-US" sz="1600" b="1" dirty="0"/>
              <a:t>Objective: </a:t>
            </a:r>
            <a:r>
              <a:rPr lang="en-US" sz="1600" dirty="0"/>
              <a:t>Validated behavioral health (BH) screens are recommended for use at well-child visits. This study aimed to explore how pediatricians experience and use these screens for subsequent care decisions in primary care.</a:t>
            </a:r>
          </a:p>
          <a:p>
            <a:pPr marL="0" indent="0">
              <a:lnSpc>
                <a:spcPct val="100000"/>
              </a:lnSpc>
              <a:buNone/>
            </a:pPr>
            <a:r>
              <a:rPr lang="en-US" sz="1600" b="1" dirty="0"/>
              <a:t>Methods: </a:t>
            </a:r>
            <a:r>
              <a:rPr lang="en-US" sz="1600" dirty="0"/>
              <a:t>Fourteen interviews were conducted with pediatricians who were mandated to use validated BH screens at well-child visits. Qualitative analysis used the Framework Approach.</a:t>
            </a:r>
          </a:p>
          <a:p>
            <a:pPr marL="0" indent="0">
              <a:lnSpc>
                <a:spcPct val="100000"/>
              </a:lnSpc>
              <a:buNone/>
            </a:pPr>
            <a:r>
              <a:rPr lang="en-US" sz="1600" b="1" dirty="0"/>
              <a:t>Results: </a:t>
            </a:r>
            <a:r>
              <a:rPr lang="en-US" sz="1600" dirty="0"/>
              <a:t>A variety of themes emerged:</a:t>
            </a:r>
          </a:p>
          <a:p>
            <a:pPr>
              <a:lnSpc>
                <a:spcPct val="100000"/>
              </a:lnSpc>
            </a:pPr>
            <a:r>
              <a:rPr lang="en-US" sz="1600" dirty="0"/>
              <a:t>BH screens were well accepted and valued for the way they facilitated discussion of mental health issues.</a:t>
            </a:r>
          </a:p>
          <a:p>
            <a:pPr>
              <a:lnSpc>
                <a:spcPct val="100000"/>
              </a:lnSpc>
            </a:pPr>
            <a:r>
              <a:rPr lang="en-US" sz="1600" dirty="0"/>
              <a:t>However, screening results were not always used in the way that instrument designers intended. Providers' beliefs about the face validity of the instruments, and their observations about performance of instruments, led to discounting scored results. As a result, clinical decisions were made based on a variety of evidence, including individual item responses, parent or patient concerns, and perceived readiness for treatment.</a:t>
            </a:r>
          </a:p>
          <a:p>
            <a:pPr>
              <a:lnSpc>
                <a:spcPct val="100000"/>
              </a:lnSpc>
            </a:pPr>
            <a:r>
              <a:rPr lang="en-US" sz="1600" dirty="0"/>
              <a:t>Additionally, providers, although interested in expanding their mental health discussions, perceived a lack of time and of their own skills to be major obstacles in this pursuit.</a:t>
            </a:r>
          </a:p>
        </p:txBody>
      </p:sp>
    </p:spTree>
    <p:extLst>
      <p:ext uri="{BB962C8B-B14F-4D97-AF65-F5344CB8AC3E}">
        <p14:creationId xmlns:p14="http://schemas.microsoft.com/office/powerpoint/2010/main" val="1056635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A5DB72-8EAB-8B47-93AD-2B7E1BCD5A52}"/>
              </a:ext>
            </a:extLst>
          </p:cNvPr>
          <p:cNvSpPr>
            <a:spLocks noGrp="1"/>
          </p:cNvSpPr>
          <p:nvPr>
            <p:ph type="title"/>
          </p:nvPr>
        </p:nvSpPr>
        <p:spPr/>
        <p:txBody>
          <a:bodyPr>
            <a:normAutofit/>
          </a:bodyPr>
          <a:lstStyle/>
          <a:p>
            <a:pPr>
              <a:lnSpc>
                <a:spcPct val="100000"/>
              </a:lnSpc>
            </a:pPr>
            <a:r>
              <a:rPr lang="en-US" sz="2000" b="1" dirty="0">
                <a:solidFill>
                  <a:srgbClr val="FF2600"/>
                </a:solidFill>
              </a:rPr>
              <a:t>Barriers to managing child and adolescent mental health problems: a systematic review of primary care practitioners' perceptions</a:t>
            </a:r>
            <a:br>
              <a:rPr lang="en-US" sz="2000" b="1" dirty="0">
                <a:solidFill>
                  <a:srgbClr val="C00000"/>
                </a:solidFill>
              </a:rPr>
            </a:br>
            <a:r>
              <a:rPr lang="en-US" sz="2000" b="1" dirty="0"/>
              <a:t>O'Brien et al 2016</a:t>
            </a:r>
            <a:endParaRPr lang="el-GR" sz="2000" dirty="0"/>
          </a:p>
        </p:txBody>
      </p:sp>
      <p:sp>
        <p:nvSpPr>
          <p:cNvPr id="3" name="Θέση περιεχομένου 2">
            <a:extLst>
              <a:ext uri="{FF2B5EF4-FFF2-40B4-BE49-F238E27FC236}">
                <a16:creationId xmlns:a16="http://schemas.microsoft.com/office/drawing/2014/main" id="{32075092-2DCA-AD46-9D5B-95FE37EB9E8C}"/>
              </a:ext>
            </a:extLst>
          </p:cNvPr>
          <p:cNvSpPr>
            <a:spLocks noGrp="1"/>
          </p:cNvSpPr>
          <p:nvPr>
            <p:ph idx="1"/>
          </p:nvPr>
        </p:nvSpPr>
        <p:spPr/>
        <p:txBody>
          <a:bodyPr>
            <a:normAutofit/>
          </a:bodyPr>
          <a:lstStyle/>
          <a:p>
            <a:pPr marL="0" indent="0">
              <a:lnSpc>
                <a:spcPct val="100000"/>
              </a:lnSpc>
              <a:buNone/>
            </a:pPr>
            <a:r>
              <a:rPr lang="en-US" sz="1600" b="1" dirty="0"/>
              <a:t>Aim:</a:t>
            </a:r>
          </a:p>
          <a:p>
            <a:pPr>
              <a:lnSpc>
                <a:spcPct val="100000"/>
              </a:lnSpc>
            </a:pPr>
            <a:r>
              <a:rPr lang="en-US" sz="1600" dirty="0"/>
              <a:t>To ascertain primary care practitioners' perceptions of the barriers that prevent effective management of child and adolescent mental health problems.</a:t>
            </a:r>
          </a:p>
          <a:p>
            <a:pPr marL="0" indent="0">
              <a:lnSpc>
                <a:spcPct val="100000"/>
              </a:lnSpc>
              <a:buNone/>
            </a:pPr>
            <a:r>
              <a:rPr lang="en-US" sz="1600" b="1" dirty="0"/>
              <a:t>Design and setting:</a:t>
            </a:r>
          </a:p>
          <a:p>
            <a:pPr>
              <a:lnSpc>
                <a:spcPct val="100000"/>
              </a:lnSpc>
            </a:pPr>
            <a:r>
              <a:rPr lang="en-US" sz="1600" dirty="0"/>
              <a:t>A systematic review of qualitative and quantitative literature in a primary care setting.</a:t>
            </a:r>
          </a:p>
          <a:p>
            <a:pPr marL="0" indent="0">
              <a:lnSpc>
                <a:spcPct val="100000"/>
              </a:lnSpc>
              <a:buNone/>
            </a:pPr>
            <a:r>
              <a:rPr lang="en-US" sz="1600" b="1" dirty="0"/>
              <a:t>Results:</a:t>
            </a:r>
          </a:p>
          <a:p>
            <a:pPr>
              <a:lnSpc>
                <a:spcPct val="100000"/>
              </a:lnSpc>
            </a:pPr>
            <a:r>
              <a:rPr lang="en-US" sz="1600" dirty="0"/>
              <a:t>A total of 4151 articles were identified, of which 43 were included (30 quantitative studies and 13 qualitative studies).</a:t>
            </a:r>
          </a:p>
          <a:p>
            <a:pPr>
              <a:lnSpc>
                <a:spcPct val="100000"/>
              </a:lnSpc>
            </a:pPr>
            <a:r>
              <a:rPr lang="en-US" sz="1600" dirty="0"/>
              <a:t>The majority of the barriers related to identification, management, and/or referral.</a:t>
            </a:r>
          </a:p>
          <a:p>
            <a:pPr>
              <a:lnSpc>
                <a:spcPct val="100000"/>
              </a:lnSpc>
            </a:pPr>
            <a:r>
              <a:rPr lang="en-US" sz="1600" dirty="0"/>
              <a:t>Considerable barriers included a </a:t>
            </a:r>
            <a:r>
              <a:rPr lang="en-US" sz="1600" b="1" dirty="0"/>
              <a:t>lack of providers and resources</a:t>
            </a:r>
            <a:r>
              <a:rPr lang="en-US" sz="1600" dirty="0"/>
              <a:t>, </a:t>
            </a:r>
            <a:r>
              <a:rPr lang="en-US" sz="1600" b="1" dirty="0"/>
              <a:t>extensive waiting lists</a:t>
            </a:r>
            <a:r>
              <a:rPr lang="en-US" sz="1600" dirty="0"/>
              <a:t>, and </a:t>
            </a:r>
            <a:r>
              <a:rPr lang="en-US" sz="1600" b="1" dirty="0"/>
              <a:t>financial restrictions</a:t>
            </a:r>
            <a:r>
              <a:rPr lang="en-US" sz="1600" dirty="0"/>
              <a:t>.</a:t>
            </a:r>
          </a:p>
          <a:p>
            <a:pPr marL="0" indent="0">
              <a:lnSpc>
                <a:spcPct val="100000"/>
              </a:lnSpc>
              <a:buNone/>
            </a:pPr>
            <a:r>
              <a:rPr lang="en-US" sz="1600" b="1" dirty="0"/>
              <a:t>Conclusion: </a:t>
            </a:r>
          </a:p>
          <a:p>
            <a:pPr>
              <a:lnSpc>
                <a:spcPct val="100000"/>
              </a:lnSpc>
            </a:pPr>
            <a:r>
              <a:rPr lang="en-US" sz="1600" dirty="0"/>
              <a:t>There is a particular need for tools and training to aid accurate identification and management, and for more efficient access to specialist services.</a:t>
            </a:r>
          </a:p>
          <a:p>
            <a:pPr>
              <a:lnSpc>
                <a:spcPct val="100000"/>
              </a:lnSpc>
            </a:pPr>
            <a:endParaRPr lang="el-GR" sz="1600" dirty="0"/>
          </a:p>
        </p:txBody>
      </p:sp>
    </p:spTree>
    <p:extLst>
      <p:ext uri="{BB962C8B-B14F-4D97-AF65-F5344CB8AC3E}">
        <p14:creationId xmlns:p14="http://schemas.microsoft.com/office/powerpoint/2010/main" val="4025159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56625-6E7D-8E4F-84A7-A7F3B4C7D1A3}"/>
              </a:ext>
            </a:extLst>
          </p:cNvPr>
          <p:cNvSpPr>
            <a:spLocks noGrp="1"/>
          </p:cNvSpPr>
          <p:nvPr>
            <p:ph type="title"/>
          </p:nvPr>
        </p:nvSpPr>
        <p:spPr/>
        <p:txBody>
          <a:bodyPr>
            <a:normAutofit/>
          </a:bodyPr>
          <a:lstStyle/>
          <a:p>
            <a:r>
              <a:rPr lang="en-US" sz="2000" b="1" dirty="0">
                <a:solidFill>
                  <a:srgbClr val="FF2600"/>
                </a:solidFill>
              </a:rPr>
              <a:t>Effects of Primary Care Provider Characteristics on Changes in Behavioral Health Delivery During a Collaborative Care Trial</a:t>
            </a:r>
            <a:br>
              <a:rPr lang="en-US" sz="2000" b="1" dirty="0">
                <a:solidFill>
                  <a:srgbClr val="C00000"/>
                </a:solidFill>
              </a:rPr>
            </a:br>
            <a:r>
              <a:rPr lang="en-US" sz="2000" b="1" dirty="0" err="1"/>
              <a:t>McGuier</a:t>
            </a:r>
            <a:r>
              <a:rPr lang="en-US" sz="2000" b="1" dirty="0"/>
              <a:t> et al 2020</a:t>
            </a:r>
            <a:endParaRPr lang="el-GR" sz="2000" dirty="0">
              <a:solidFill>
                <a:srgbClr val="C00000"/>
              </a:solidFill>
            </a:endParaRPr>
          </a:p>
        </p:txBody>
      </p:sp>
      <p:sp>
        <p:nvSpPr>
          <p:cNvPr id="3" name="Θέση περιεχομένου 2">
            <a:extLst>
              <a:ext uri="{FF2B5EF4-FFF2-40B4-BE49-F238E27FC236}">
                <a16:creationId xmlns:a16="http://schemas.microsoft.com/office/drawing/2014/main" id="{C04D39DB-78D8-7F4B-A082-0F9125CD8982}"/>
              </a:ext>
            </a:extLst>
          </p:cNvPr>
          <p:cNvSpPr>
            <a:spLocks noGrp="1"/>
          </p:cNvSpPr>
          <p:nvPr>
            <p:ph idx="1"/>
          </p:nvPr>
        </p:nvSpPr>
        <p:spPr/>
        <p:txBody>
          <a:bodyPr>
            <a:normAutofit/>
          </a:bodyPr>
          <a:lstStyle/>
          <a:p>
            <a:r>
              <a:rPr lang="en-US" sz="1600" b="1" dirty="0"/>
              <a:t>Objective: </a:t>
            </a:r>
            <a:r>
              <a:rPr lang="en-US" sz="1600" dirty="0"/>
              <a:t>This study examined how PCP characteristics and collaborative care participation influenced changes in BH-related effort and competency over time.</a:t>
            </a:r>
          </a:p>
          <a:p>
            <a:r>
              <a:rPr lang="en-US" sz="1600" b="1" dirty="0"/>
              <a:t>Methods: </a:t>
            </a:r>
            <a:r>
              <a:rPr lang="en-US" sz="1600" dirty="0"/>
              <a:t>Pediatric PCPs (N = 74) participating in a cluster randomized trial (8 practices) of a collaborative care intervention for disruptive behavior problems completed self-report measures at 0, 6, 12, and 18 months. Latent growth curve models tested the impact of PCP characteristics (</a:t>
            </a:r>
            <a:r>
              <a:rPr lang="en-US" sz="1600" dirty="0" err="1"/>
              <a:t>ie</a:t>
            </a:r>
            <a:r>
              <a:rPr lang="en-US" sz="1600" dirty="0"/>
              <a:t>, age, gender, negative BH beliefs, BH burden, BH competency) on changes in identification/treatment of disruptive behavior disorders and competency over the course of the trial.</a:t>
            </a:r>
          </a:p>
          <a:p>
            <a:r>
              <a:rPr lang="en-US" sz="1600" b="1" dirty="0"/>
              <a:t>Results: </a:t>
            </a:r>
            <a:r>
              <a:rPr lang="en-US" sz="1600" dirty="0"/>
              <a:t>Participation in collaborative care was associated with increases in identification/treatment, with no evidence that PCP characteristics moderated changes in identification/treatment. For competency, however, older PCPs (&gt;50 years) in collaborative care exhibited steep increases over time, while older PCPs in the comparison condition exhibited steep decreases, suggesting differential benefits of collaborative care participation by PCP age. In both conditions, </a:t>
            </a:r>
            <a:r>
              <a:rPr lang="en-US" sz="1600" b="1" dirty="0"/>
              <a:t>PCPs with more negative BH beliefs reported less identification/treatment over time. Baseline competency was positively associated with identification/treatment and associations weakened over time. </a:t>
            </a:r>
            <a:r>
              <a:rPr lang="en-US" sz="1600" dirty="0"/>
              <a:t>Gender and perceived burden had little impact.</a:t>
            </a:r>
          </a:p>
          <a:p>
            <a:r>
              <a:rPr lang="en-US" sz="1600" b="1" dirty="0"/>
              <a:t>Conclusions: </a:t>
            </a:r>
            <a:r>
              <a:rPr lang="en-US" sz="1600" dirty="0"/>
              <a:t>PCP characteristics are associated with changes in PCPs' BH-related effort and competency over time. Participation in a collaborative care model appears to be especially beneficial for older PCPs. Implementation of collaborative care can promote growth in BH-related effort and competency for PCPs.</a:t>
            </a:r>
          </a:p>
        </p:txBody>
      </p:sp>
    </p:spTree>
    <p:extLst>
      <p:ext uri="{BB962C8B-B14F-4D97-AF65-F5344CB8AC3E}">
        <p14:creationId xmlns:p14="http://schemas.microsoft.com/office/powerpoint/2010/main" val="2687097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002D81-9285-8640-8229-8FA4F1562DC9}"/>
              </a:ext>
            </a:extLst>
          </p:cNvPr>
          <p:cNvSpPr>
            <a:spLocks noGrp="1"/>
          </p:cNvSpPr>
          <p:nvPr>
            <p:ph type="title"/>
          </p:nvPr>
        </p:nvSpPr>
        <p:spPr/>
        <p:txBody>
          <a:bodyPr>
            <a:normAutofit/>
          </a:bodyPr>
          <a:lstStyle/>
          <a:p>
            <a:r>
              <a:rPr lang="en-US" sz="2000" b="1" dirty="0">
                <a:solidFill>
                  <a:srgbClr val="FF2600"/>
                </a:solidFill>
              </a:rPr>
              <a:t>Development of a triage tool for neurodevelopmental risk in children aged 30 months</a:t>
            </a:r>
            <a:br>
              <a:rPr lang="en-US" sz="2000" b="1" dirty="0">
                <a:solidFill>
                  <a:srgbClr val="C00000"/>
                </a:solidFill>
              </a:rPr>
            </a:br>
            <a:r>
              <a:rPr lang="en-US" sz="2000" b="1" dirty="0"/>
              <a:t>Sim et al 2015</a:t>
            </a:r>
            <a:endParaRPr lang="el-GR" sz="2000" b="1" dirty="0"/>
          </a:p>
        </p:txBody>
      </p:sp>
      <p:sp>
        <p:nvSpPr>
          <p:cNvPr id="3" name="Θέση περιεχομένου 2">
            <a:extLst>
              <a:ext uri="{FF2B5EF4-FFF2-40B4-BE49-F238E27FC236}">
                <a16:creationId xmlns:a16="http://schemas.microsoft.com/office/drawing/2014/main" id="{9DB1D2E0-0098-E74F-A788-357D8A23E1FC}"/>
              </a:ext>
            </a:extLst>
          </p:cNvPr>
          <p:cNvSpPr>
            <a:spLocks noGrp="1"/>
          </p:cNvSpPr>
          <p:nvPr>
            <p:ph idx="1"/>
          </p:nvPr>
        </p:nvSpPr>
        <p:spPr/>
        <p:txBody>
          <a:bodyPr>
            <a:normAutofit/>
          </a:bodyPr>
          <a:lstStyle/>
          <a:p>
            <a:pPr>
              <a:lnSpc>
                <a:spcPct val="100000"/>
              </a:lnSpc>
            </a:pPr>
            <a:r>
              <a:rPr lang="en-US" sz="1600" dirty="0"/>
              <a:t>A sample of children was selected from a community cohort screened at 30 months by health visitors using the Sure Start Language Measure (SSLM) and the Strengths and Difficulties Questionnaire (SDQ) in 2011.</a:t>
            </a:r>
          </a:p>
          <a:p>
            <a:pPr>
              <a:lnSpc>
                <a:spcPct val="100000"/>
              </a:lnSpc>
            </a:pPr>
            <a:r>
              <a:rPr lang="en-US" sz="1600" dirty="0"/>
              <a:t>Predictive validity was assessed by comparing screening results with detailed psychometric data from the same sample 1-2 years later.</a:t>
            </a:r>
          </a:p>
          <a:p>
            <a:pPr>
              <a:lnSpc>
                <a:spcPct val="100000"/>
              </a:lnSpc>
            </a:pPr>
            <a:r>
              <a:rPr lang="en-US" sz="1600" dirty="0"/>
              <a:t>The SDQ administered at 30 months predicted psychiatric disorders identified by the Development and Wellbeing Assessment (DAWBA) at follow-up (AUC 0.821).</a:t>
            </a:r>
          </a:p>
          <a:p>
            <a:pPr>
              <a:lnSpc>
                <a:spcPct val="100000"/>
              </a:lnSpc>
            </a:pPr>
            <a:r>
              <a:rPr lang="en-US" sz="1600" b="1" dirty="0"/>
              <a:t>Using optimal cut-offs for the SDQ and SSLM at 30 months, both tools together had sensitivity 87%; specificity 64%; positive predictive value 31%; and negative predictive value 97% in the prediction of any kind of neurodevelopmental problem 1-2 years later.</a:t>
            </a:r>
          </a:p>
          <a:p>
            <a:pPr>
              <a:lnSpc>
                <a:spcPct val="100000"/>
              </a:lnSpc>
            </a:pPr>
            <a:r>
              <a:rPr lang="en-US" sz="1600" dirty="0"/>
              <a:t>The combined measure reported here is not yet sufficient as a stand-alone population screening tool for neurodevelopmental disorders.</a:t>
            </a:r>
          </a:p>
          <a:p>
            <a:pPr>
              <a:lnSpc>
                <a:spcPct val="100000"/>
              </a:lnSpc>
            </a:pPr>
            <a:r>
              <a:rPr lang="en-US" sz="1600" dirty="0"/>
              <a:t>The SSLM and SDQ did however show promise in identifying preschool children at risk of ongoing language, psychiatric disorders and global developmental delay 1-2 years later but with fairly high false positive rates. </a:t>
            </a:r>
            <a:endParaRPr lang="el-GR" sz="1600" dirty="0"/>
          </a:p>
        </p:txBody>
      </p:sp>
    </p:spTree>
    <p:extLst>
      <p:ext uri="{BB962C8B-B14F-4D97-AF65-F5344CB8AC3E}">
        <p14:creationId xmlns:p14="http://schemas.microsoft.com/office/powerpoint/2010/main" val="2694027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E2438A-846F-7E4C-A38B-6980C65AEAE9}"/>
              </a:ext>
            </a:extLst>
          </p:cNvPr>
          <p:cNvSpPr>
            <a:spLocks noGrp="1"/>
          </p:cNvSpPr>
          <p:nvPr>
            <p:ph type="title"/>
          </p:nvPr>
        </p:nvSpPr>
        <p:spPr/>
        <p:txBody>
          <a:bodyPr>
            <a:normAutofit/>
          </a:bodyPr>
          <a:lstStyle/>
          <a:p>
            <a:r>
              <a:rPr lang="en-US" sz="2000" b="1" dirty="0">
                <a:solidFill>
                  <a:srgbClr val="FF2600"/>
                </a:solidFill>
              </a:rPr>
              <a:t>Screening for disruptive behaviour problems in preschool children in primary health care settings</a:t>
            </a:r>
            <a:br>
              <a:rPr lang="en-US" sz="2000" b="1" dirty="0">
                <a:solidFill>
                  <a:srgbClr val="C00000"/>
                </a:solidFill>
              </a:rPr>
            </a:br>
            <a:r>
              <a:rPr lang="en-US" sz="2000" b="1" dirty="0" err="1"/>
              <a:t>Charach</a:t>
            </a:r>
            <a:r>
              <a:rPr lang="en-US" sz="2000" b="1" dirty="0"/>
              <a:t> et al 2017</a:t>
            </a:r>
            <a:endParaRPr lang="el-GR" sz="2000" dirty="0"/>
          </a:p>
        </p:txBody>
      </p:sp>
      <p:sp>
        <p:nvSpPr>
          <p:cNvPr id="3" name="Θέση περιεχομένου 2">
            <a:extLst>
              <a:ext uri="{FF2B5EF4-FFF2-40B4-BE49-F238E27FC236}">
                <a16:creationId xmlns:a16="http://schemas.microsoft.com/office/drawing/2014/main" id="{EFDED53E-A355-D54A-A43B-59CFA9612BEF}"/>
              </a:ext>
            </a:extLst>
          </p:cNvPr>
          <p:cNvSpPr>
            <a:spLocks noGrp="1"/>
          </p:cNvSpPr>
          <p:nvPr>
            <p:ph idx="1"/>
          </p:nvPr>
        </p:nvSpPr>
        <p:spPr/>
        <p:txBody>
          <a:bodyPr>
            <a:normAutofit/>
          </a:bodyPr>
          <a:lstStyle/>
          <a:p>
            <a:pPr>
              <a:lnSpc>
                <a:spcPct val="100000"/>
              </a:lnSpc>
            </a:pPr>
            <a:r>
              <a:rPr lang="en-US" sz="1600" dirty="0"/>
              <a:t>Disruptive behaviour problems in preschool children are significant risk factors for, and potential components of, neurodevelopmental and mental health disorders.</a:t>
            </a:r>
          </a:p>
          <a:p>
            <a:pPr>
              <a:lnSpc>
                <a:spcPct val="100000"/>
              </a:lnSpc>
            </a:pPr>
            <a:r>
              <a:rPr lang="en-US" sz="1600" dirty="0"/>
              <a:t>Some noncompliance, temper tantrums and aggression between 2 and 5 years of age are normal and transient. However, problematic levels of disruptive behaviour, specifically when accompanied by functional impairment and/or significant distress, should be identified because early intervention can improve outcome trajectories.</a:t>
            </a:r>
          </a:p>
          <a:p>
            <a:pPr>
              <a:lnSpc>
                <a:spcPct val="100000"/>
              </a:lnSpc>
            </a:pPr>
            <a:r>
              <a:rPr lang="en-US" sz="1600" dirty="0"/>
              <a:t>This </a:t>
            </a:r>
            <a:r>
              <a:rPr lang="en-US" sz="1600" b="1" dirty="0"/>
              <a:t>position statement </a:t>
            </a:r>
            <a:r>
              <a:rPr lang="en-US" sz="1600" dirty="0"/>
              <a:t>provides </a:t>
            </a:r>
            <a:r>
              <a:rPr lang="en-US" sz="1600" b="1" dirty="0"/>
              <a:t>an approach to early identification using clinical screening </a:t>
            </a:r>
            <a:r>
              <a:rPr lang="en-US" sz="1600" dirty="0"/>
              <a:t>at periodic health examinations, followed by a systematic mental health examination that includes standardized measures.</a:t>
            </a:r>
          </a:p>
          <a:p>
            <a:pPr>
              <a:lnSpc>
                <a:spcPct val="100000"/>
              </a:lnSpc>
            </a:pPr>
            <a:r>
              <a:rPr lang="en-US" sz="1600" dirty="0"/>
              <a:t>The practitioner should consider a range of environmental, developmental, family and parent-child relationship factors to evaluate the clinical significance of disruptive behaviours.</a:t>
            </a:r>
          </a:p>
          <a:p>
            <a:pPr>
              <a:lnSpc>
                <a:spcPct val="100000"/>
              </a:lnSpc>
            </a:pPr>
            <a:r>
              <a:rPr lang="en-US" sz="1600" dirty="0"/>
              <a:t>Options within a management plan include regular monitoring, accompanied by health guidance and parenting advice, referral to parent behaviour training as a core evidence-based intervention, and referral to specialty care for preschool children with significant disruptive behaviours, developmental or mental health comorbidities, or who are not responding to first-line interventions.</a:t>
            </a:r>
            <a:endParaRPr lang="el-GR" sz="1600" dirty="0"/>
          </a:p>
        </p:txBody>
      </p:sp>
    </p:spTree>
    <p:extLst>
      <p:ext uri="{BB962C8B-B14F-4D97-AF65-F5344CB8AC3E}">
        <p14:creationId xmlns:p14="http://schemas.microsoft.com/office/powerpoint/2010/main" val="3267244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B8574F-17C5-514A-B2C1-2BEA4820CB66}"/>
              </a:ext>
            </a:extLst>
          </p:cNvPr>
          <p:cNvSpPr>
            <a:spLocks noGrp="1"/>
          </p:cNvSpPr>
          <p:nvPr>
            <p:ph type="title"/>
          </p:nvPr>
        </p:nvSpPr>
        <p:spPr/>
        <p:txBody>
          <a:bodyPr>
            <a:normAutofit/>
          </a:bodyPr>
          <a:lstStyle/>
          <a:p>
            <a:pPr>
              <a:lnSpc>
                <a:spcPct val="100000"/>
              </a:lnSpc>
            </a:pPr>
            <a:r>
              <a:rPr lang="en-US" sz="2000" b="1" dirty="0">
                <a:solidFill>
                  <a:srgbClr val="FF2600"/>
                </a:solidFill>
              </a:rPr>
              <a:t>Outcomes of Depression Screening Among Adolescents Accessing School-based Pediatric Primary Care Clinic Services</a:t>
            </a:r>
            <a:br>
              <a:rPr lang="en-US" sz="2000" b="1" dirty="0">
                <a:solidFill>
                  <a:srgbClr val="FF2600"/>
                </a:solidFill>
              </a:rPr>
            </a:br>
            <a:r>
              <a:rPr lang="en-US" sz="2000" b="1" dirty="0"/>
              <a:t>Bhatta et al 2018</a:t>
            </a:r>
            <a:endParaRPr lang="el-GR" sz="2000" dirty="0"/>
          </a:p>
        </p:txBody>
      </p:sp>
      <p:sp>
        <p:nvSpPr>
          <p:cNvPr id="3" name="Θέση περιεχομένου 2">
            <a:extLst>
              <a:ext uri="{FF2B5EF4-FFF2-40B4-BE49-F238E27FC236}">
                <a16:creationId xmlns:a16="http://schemas.microsoft.com/office/drawing/2014/main" id="{13BB1AD7-C6E0-744C-A75D-9F8A056F8810}"/>
              </a:ext>
            </a:extLst>
          </p:cNvPr>
          <p:cNvSpPr>
            <a:spLocks noGrp="1"/>
          </p:cNvSpPr>
          <p:nvPr>
            <p:ph idx="1"/>
          </p:nvPr>
        </p:nvSpPr>
        <p:spPr/>
        <p:txBody>
          <a:bodyPr>
            <a:noAutofit/>
          </a:bodyPr>
          <a:lstStyle/>
          <a:p>
            <a:pPr marL="0" indent="0">
              <a:lnSpc>
                <a:spcPct val="100000"/>
              </a:lnSpc>
              <a:buNone/>
            </a:pPr>
            <a:r>
              <a:rPr lang="en-US" sz="1600" b="1" dirty="0"/>
              <a:t>Purpose:</a:t>
            </a:r>
          </a:p>
          <a:p>
            <a:pPr>
              <a:lnSpc>
                <a:spcPct val="100000"/>
              </a:lnSpc>
            </a:pPr>
            <a:r>
              <a:rPr lang="en-US" sz="1600" dirty="0"/>
              <a:t>Implementation of routine Patient Health Questionnaires (PHQ-9) screening among adolescents aged 12-18 year, accessing school-based pediatric primary care clinic services for identification of adolescents at potential risk for Major Depressive disorder (MDD).</a:t>
            </a:r>
          </a:p>
          <a:p>
            <a:pPr marL="0" indent="0">
              <a:lnSpc>
                <a:spcPct val="100000"/>
              </a:lnSpc>
              <a:buNone/>
            </a:pPr>
            <a:r>
              <a:rPr lang="en-US" sz="1600" b="1" dirty="0"/>
              <a:t>Design and methods:</a:t>
            </a:r>
          </a:p>
          <a:p>
            <a:pPr>
              <a:lnSpc>
                <a:spcPct val="100000"/>
              </a:lnSpc>
            </a:pPr>
            <a:r>
              <a:rPr lang="en-US" sz="1600" dirty="0"/>
              <a:t>Retrospective chart review (N=256 cases) documented PHQ-9 depression screening outcomes among adolescents accessing school-based pediatric primary care clinic services for episodic illness and wellness visits.</a:t>
            </a:r>
          </a:p>
          <a:p>
            <a:pPr>
              <a:lnSpc>
                <a:spcPct val="100000"/>
              </a:lnSpc>
            </a:pPr>
            <a:r>
              <a:rPr lang="en-US" sz="1600" dirty="0"/>
              <a:t>Data analyses included descriptive statistical methods.</a:t>
            </a:r>
          </a:p>
          <a:p>
            <a:pPr marL="0" indent="0">
              <a:lnSpc>
                <a:spcPct val="100000"/>
              </a:lnSpc>
              <a:buNone/>
            </a:pPr>
            <a:r>
              <a:rPr lang="en-US" sz="1600" b="1" dirty="0"/>
              <a:t>Results:</a:t>
            </a:r>
          </a:p>
          <a:p>
            <a:pPr>
              <a:lnSpc>
                <a:spcPct val="100000"/>
              </a:lnSpc>
            </a:pPr>
            <a:r>
              <a:rPr lang="en-US" sz="1600" dirty="0"/>
              <a:t>Chart review included 137 (53.5%) females and 119 (46.5%) males.</a:t>
            </a:r>
          </a:p>
          <a:p>
            <a:pPr>
              <a:lnSpc>
                <a:spcPct val="100000"/>
              </a:lnSpc>
            </a:pPr>
            <a:r>
              <a:rPr lang="en-US" sz="1600" dirty="0"/>
              <a:t>PHQ-9 depression screening was identified for 56.3% (n=144) of charts with scores ≥10 for 12.5% (n=18) among those screened. Mental health referrals were made for 83.3% (n=15) with PHQ-9 scores ≥10.</a:t>
            </a:r>
          </a:p>
          <a:p>
            <a:pPr>
              <a:lnSpc>
                <a:spcPct val="100000"/>
              </a:lnSpc>
            </a:pPr>
            <a:r>
              <a:rPr lang="en-US" sz="1600" dirty="0"/>
              <a:t>Dysthymia related concerns were reported among 20.1% (n=29) of which 55.2% (n=16) received mental health referrals.</a:t>
            </a:r>
          </a:p>
          <a:p>
            <a:pPr>
              <a:lnSpc>
                <a:spcPct val="100000"/>
              </a:lnSpc>
            </a:pPr>
            <a:r>
              <a:rPr lang="en-US" sz="1600" dirty="0"/>
              <a:t>Female adolescents reported more sleep problems and tiredness than males. The 15-18year age group was more likely to experience sleep problem and low self-esteem than 12-14year age group.</a:t>
            </a:r>
            <a:endParaRPr lang="el-GR" sz="1600" dirty="0"/>
          </a:p>
        </p:txBody>
      </p:sp>
    </p:spTree>
    <p:extLst>
      <p:ext uri="{BB962C8B-B14F-4D97-AF65-F5344CB8AC3E}">
        <p14:creationId xmlns:p14="http://schemas.microsoft.com/office/powerpoint/2010/main" val="4030495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59AE7B-B6A3-304B-AD41-E33A7F83E6CB}"/>
              </a:ext>
            </a:extLst>
          </p:cNvPr>
          <p:cNvSpPr>
            <a:spLocks noGrp="1"/>
          </p:cNvSpPr>
          <p:nvPr>
            <p:ph type="title"/>
          </p:nvPr>
        </p:nvSpPr>
        <p:spPr/>
        <p:txBody>
          <a:bodyPr>
            <a:normAutofit/>
          </a:bodyPr>
          <a:lstStyle/>
          <a:p>
            <a:r>
              <a:rPr lang="en-US" sz="2200" b="1" dirty="0">
                <a:solidFill>
                  <a:srgbClr val="FF2600"/>
                </a:solidFill>
              </a:rPr>
              <a:t>Enduring Mental Health in Childhood and Adolescence: Learning From the Millennium Cohort Study</a:t>
            </a:r>
            <a:br>
              <a:rPr lang="en-US" b="1" dirty="0"/>
            </a:br>
            <a:r>
              <a:rPr lang="en-US" sz="1800" b="1" dirty="0"/>
              <a:t>Deighton et al 2021</a:t>
            </a:r>
            <a:endParaRPr lang="el-GR" sz="1800" b="1" dirty="0"/>
          </a:p>
        </p:txBody>
      </p:sp>
      <p:sp>
        <p:nvSpPr>
          <p:cNvPr id="3" name="Θέση περιεχομένου 2">
            <a:extLst>
              <a:ext uri="{FF2B5EF4-FFF2-40B4-BE49-F238E27FC236}">
                <a16:creationId xmlns:a16="http://schemas.microsoft.com/office/drawing/2014/main" id="{03D34AF6-C1B9-8640-9058-37D7820F998C}"/>
              </a:ext>
            </a:extLst>
          </p:cNvPr>
          <p:cNvSpPr>
            <a:spLocks noGrp="1"/>
          </p:cNvSpPr>
          <p:nvPr>
            <p:ph idx="1"/>
          </p:nvPr>
        </p:nvSpPr>
        <p:spPr/>
        <p:txBody>
          <a:bodyPr>
            <a:normAutofit/>
          </a:bodyPr>
          <a:lstStyle/>
          <a:p>
            <a:r>
              <a:rPr lang="en-US" sz="1600" dirty="0"/>
              <a:t>Objective: Enduring mental health (EMH) is a relatively new concept, which refers to a </a:t>
            </a:r>
            <a:r>
              <a:rPr lang="en-US" sz="1600" b="1" dirty="0"/>
              <a:t>long-term state of not experiencing a mental illness (</a:t>
            </a:r>
            <a:r>
              <a:rPr lang="en-US" sz="1600" b="1" dirty="0" err="1"/>
              <a:t>ie</a:t>
            </a:r>
            <a:r>
              <a:rPr lang="en-US" sz="1600" b="1" dirty="0"/>
              <a:t>, enduring mental wellness)</a:t>
            </a:r>
            <a:r>
              <a:rPr lang="en-US" sz="1600" dirty="0"/>
              <a:t>. No analysis using this concept has been undertaken on United Kingdom data nor specifically in the childhood years. The present study seeks to consider the extent and predictors of EMH in children aged 9 months to 14 years who were part of the UK-wide Millennium Cohort Study.</a:t>
            </a:r>
          </a:p>
          <a:p>
            <a:r>
              <a:rPr lang="en-US" sz="1600" dirty="0"/>
              <a:t>Method: Data derived from 13,310 children (49.4% girls) at ages 9 months and 3, 5, 7, 11, and 14 years were pooled into 3 categories: EMH, some instances of mental health problems (SIMHP), and many instances of mental health problems (MIMHP).</a:t>
            </a:r>
          </a:p>
          <a:p>
            <a:r>
              <a:rPr lang="en-US" sz="1600" dirty="0"/>
              <a:t>Results: </a:t>
            </a:r>
            <a:r>
              <a:rPr lang="en-US" sz="1600" b="1" dirty="0"/>
              <a:t>Fewer than half of the children (41%) fell into the category of EMH</a:t>
            </a:r>
            <a:r>
              <a:rPr lang="en-US" sz="1600" dirty="0"/>
              <a:t>; the rest had at least some periods of mental health problems. Factors associated with EMH relative to those with SIMHP or MIMHP included cognitive ability, lack of special educational needs, good emotion regulation, cooperation, and enjoyment of school. Parenting and maternal mental health were also associated with EMH but only compared with those with MIMHP.</a:t>
            </a:r>
          </a:p>
          <a:p>
            <a:r>
              <a:rPr lang="en-US" sz="1600" dirty="0"/>
              <a:t>Conclusion: </a:t>
            </a:r>
            <a:r>
              <a:rPr lang="en-US" sz="1600" b="1" dirty="0"/>
              <a:t>Findings suggests that EMH is not the norm during childhood. </a:t>
            </a:r>
            <a:r>
              <a:rPr lang="en-US" sz="1600" dirty="0"/>
              <a:t>Identification of the high association between both educational well-being and emotional regulation with EMH offer the opportunity for a potentially powerful combination of community and individual initiatives. These might include supporting positive mental health of the primary care giver, </a:t>
            </a:r>
            <a:r>
              <a:rPr lang="en-US" sz="1600" b="1" dirty="0"/>
              <a:t>systems to support early recognition</a:t>
            </a:r>
            <a:r>
              <a:rPr lang="en-US" sz="1600" dirty="0"/>
              <a:t>, supporting positive parenting in the early years, enhancing school engagement, and strengthening the child's social and emotional skills (including cooperation) and self-regulation to prevent later mental health problems.</a:t>
            </a:r>
          </a:p>
          <a:p>
            <a:endParaRPr lang="el-GR" sz="1600" dirty="0"/>
          </a:p>
        </p:txBody>
      </p:sp>
    </p:spTree>
    <p:extLst>
      <p:ext uri="{BB962C8B-B14F-4D97-AF65-F5344CB8AC3E}">
        <p14:creationId xmlns:p14="http://schemas.microsoft.com/office/powerpoint/2010/main" val="1637318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C679D5-7B16-7C45-9B36-D7591BCF2D96}"/>
              </a:ext>
            </a:extLst>
          </p:cNvPr>
          <p:cNvSpPr>
            <a:spLocks noGrp="1"/>
          </p:cNvSpPr>
          <p:nvPr>
            <p:ph type="title"/>
          </p:nvPr>
        </p:nvSpPr>
        <p:spPr/>
        <p:txBody>
          <a:bodyPr>
            <a:normAutofit/>
          </a:bodyPr>
          <a:lstStyle/>
          <a:p>
            <a:pPr>
              <a:lnSpc>
                <a:spcPct val="100000"/>
              </a:lnSpc>
            </a:pPr>
            <a:r>
              <a:rPr lang="en-US" sz="2000" b="1" dirty="0">
                <a:solidFill>
                  <a:srgbClr val="FF2600"/>
                </a:solidFill>
              </a:rPr>
              <a:t>Development of a screening tool enabling identification of infants and toddlers at risk of family abuse and neglect: a feasibility study from three South European countries</a:t>
            </a:r>
            <a:br>
              <a:rPr lang="en-US" sz="2000" b="1" dirty="0">
                <a:solidFill>
                  <a:srgbClr val="FF2600"/>
                </a:solidFill>
              </a:rPr>
            </a:br>
            <a:r>
              <a:rPr lang="en-US" sz="2000" b="1" dirty="0" err="1"/>
              <a:t>Ezpeleta</a:t>
            </a:r>
            <a:r>
              <a:rPr lang="en-US" sz="2000" b="1" dirty="0"/>
              <a:t> et al 2017</a:t>
            </a:r>
            <a:endParaRPr lang="el-GR" sz="2000" dirty="0"/>
          </a:p>
        </p:txBody>
      </p:sp>
      <p:sp>
        <p:nvSpPr>
          <p:cNvPr id="3" name="Θέση περιεχομένου 2">
            <a:extLst>
              <a:ext uri="{FF2B5EF4-FFF2-40B4-BE49-F238E27FC236}">
                <a16:creationId xmlns:a16="http://schemas.microsoft.com/office/drawing/2014/main" id="{85ADDC44-5C2B-F24C-A8CD-8E2D8A208571}"/>
              </a:ext>
            </a:extLst>
          </p:cNvPr>
          <p:cNvSpPr>
            <a:spLocks noGrp="1"/>
          </p:cNvSpPr>
          <p:nvPr>
            <p:ph idx="1"/>
          </p:nvPr>
        </p:nvSpPr>
        <p:spPr>
          <a:xfrm>
            <a:off x="838200" y="1825625"/>
            <a:ext cx="10515600" cy="4667250"/>
          </a:xfrm>
        </p:spPr>
        <p:txBody>
          <a:bodyPr>
            <a:normAutofit lnSpcReduction="10000"/>
          </a:bodyPr>
          <a:lstStyle/>
          <a:p>
            <a:pPr marL="0" indent="0">
              <a:lnSpc>
                <a:spcPct val="100000"/>
              </a:lnSpc>
              <a:buNone/>
            </a:pPr>
            <a:r>
              <a:rPr lang="en-US" sz="1600" b="1" dirty="0"/>
              <a:t>Background:</a:t>
            </a:r>
          </a:p>
          <a:p>
            <a:pPr>
              <a:lnSpc>
                <a:spcPct val="100000"/>
              </a:lnSpc>
            </a:pPr>
            <a:r>
              <a:rPr lang="en-US" sz="1600" dirty="0"/>
              <a:t>The aim was to develop a screening instrument to be used by professionals in the public health care sector, thus enabling the detection of infants and toddlers at risk of emotional and physical abuse and neglect, and to provide evidence for the feasibility of the instrument in Cyprus, Greece and Spain.</a:t>
            </a:r>
          </a:p>
          <a:p>
            <a:pPr marL="0" indent="0">
              <a:lnSpc>
                <a:spcPct val="100000"/>
              </a:lnSpc>
              <a:buNone/>
            </a:pPr>
            <a:r>
              <a:rPr lang="en-US" sz="1600" b="1" dirty="0"/>
              <a:t>Method:</a:t>
            </a:r>
          </a:p>
          <a:p>
            <a:pPr>
              <a:lnSpc>
                <a:spcPct val="100000"/>
              </a:lnSpc>
            </a:pPr>
            <a:r>
              <a:rPr lang="en-US" sz="1600" dirty="0"/>
              <a:t>A total of 50 health professionals from paediatric public health-care centers in the three countries were involved in a three-step process for guiding the development of the screening tool and its application.</a:t>
            </a:r>
          </a:p>
          <a:p>
            <a:pPr marL="0" indent="0">
              <a:lnSpc>
                <a:spcPct val="100000"/>
              </a:lnSpc>
              <a:buNone/>
            </a:pPr>
            <a:r>
              <a:rPr lang="en-US" sz="1600" b="1" dirty="0"/>
              <a:t>Results:</a:t>
            </a:r>
          </a:p>
          <a:p>
            <a:pPr>
              <a:lnSpc>
                <a:spcPct val="100000"/>
              </a:lnSpc>
            </a:pPr>
            <a:r>
              <a:rPr lang="en-US" sz="1600" dirty="0"/>
              <a:t>A nine-item screening tool, consisting of items assessing relational emotional abuse, physical abuse and other risk factors, was developed.</a:t>
            </a:r>
          </a:p>
          <a:p>
            <a:pPr>
              <a:lnSpc>
                <a:spcPct val="100000"/>
              </a:lnSpc>
            </a:pPr>
            <a:r>
              <a:rPr lang="en-US" sz="1600" dirty="0"/>
              <a:t>The screening tool was applied on a total of 219 families with 0 to 3-year-old children attending public health centers.</a:t>
            </a:r>
          </a:p>
          <a:p>
            <a:pPr>
              <a:lnSpc>
                <a:spcPct val="100000"/>
              </a:lnSpc>
            </a:pPr>
            <a:r>
              <a:rPr lang="en-US" sz="1600" dirty="0"/>
              <a:t>Clinicians reported that they agreed on the inclusion of the questions (86.4-100%) and that they found the questions to be useful for the clinical evaluation of the family (63.2-100%).</a:t>
            </a:r>
          </a:p>
          <a:p>
            <a:pPr marL="0" indent="0">
              <a:lnSpc>
                <a:spcPct val="100000"/>
              </a:lnSpc>
              <a:buNone/>
            </a:pPr>
            <a:r>
              <a:rPr lang="en-US" sz="1600" b="1" dirty="0"/>
              <a:t>Conclusion:</a:t>
            </a:r>
          </a:p>
          <a:p>
            <a:pPr>
              <a:lnSpc>
                <a:spcPct val="100000"/>
              </a:lnSpc>
            </a:pPr>
            <a:r>
              <a:rPr lang="en-US" sz="1600" dirty="0"/>
              <a:t>The screening tool shows considerable face validity and was reported feasible by an international set of clinicians.</a:t>
            </a:r>
          </a:p>
          <a:p>
            <a:pPr>
              <a:lnSpc>
                <a:spcPct val="100000"/>
              </a:lnSpc>
            </a:pPr>
            <a:endParaRPr lang="el-GR" sz="1600" dirty="0"/>
          </a:p>
        </p:txBody>
      </p:sp>
    </p:spTree>
    <p:extLst>
      <p:ext uri="{BB962C8B-B14F-4D97-AF65-F5344CB8AC3E}">
        <p14:creationId xmlns:p14="http://schemas.microsoft.com/office/powerpoint/2010/main" val="193371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C3C31C-FAF0-494D-BD0F-09A89954F388}"/>
              </a:ext>
            </a:extLst>
          </p:cNvPr>
          <p:cNvSpPr>
            <a:spLocks noGrp="1"/>
          </p:cNvSpPr>
          <p:nvPr>
            <p:ph type="title"/>
          </p:nvPr>
        </p:nvSpPr>
        <p:spPr/>
        <p:txBody>
          <a:bodyPr>
            <a:normAutofit/>
          </a:bodyPr>
          <a:lstStyle/>
          <a:p>
            <a:pPr>
              <a:lnSpc>
                <a:spcPct val="100000"/>
              </a:lnSpc>
            </a:pPr>
            <a:r>
              <a:rPr lang="en-US" sz="2000" b="1" dirty="0">
                <a:solidFill>
                  <a:srgbClr val="FF2600"/>
                </a:solidFill>
              </a:rPr>
              <a:t>Childhood Sexual Abuse: Identification, Screening, and Treatment Recommendations in Primary Care Settings</a:t>
            </a:r>
            <a:br>
              <a:rPr lang="en-US" sz="2000" b="1" dirty="0">
                <a:solidFill>
                  <a:srgbClr val="FF2600"/>
                </a:solidFill>
              </a:rPr>
            </a:br>
            <a:r>
              <a:rPr lang="en-US" sz="2000" b="1" dirty="0"/>
              <a:t>Hanson &amp; Adams 2016</a:t>
            </a:r>
            <a:endParaRPr lang="el-GR" sz="2000" dirty="0"/>
          </a:p>
        </p:txBody>
      </p:sp>
      <p:sp>
        <p:nvSpPr>
          <p:cNvPr id="3" name="Θέση περιεχομένου 2">
            <a:extLst>
              <a:ext uri="{FF2B5EF4-FFF2-40B4-BE49-F238E27FC236}">
                <a16:creationId xmlns:a16="http://schemas.microsoft.com/office/drawing/2014/main" id="{1A19A142-4080-774D-8D5B-82211F001629}"/>
              </a:ext>
            </a:extLst>
          </p:cNvPr>
          <p:cNvSpPr>
            <a:spLocks noGrp="1"/>
          </p:cNvSpPr>
          <p:nvPr>
            <p:ph idx="1"/>
          </p:nvPr>
        </p:nvSpPr>
        <p:spPr/>
        <p:txBody>
          <a:bodyPr>
            <a:normAutofit/>
          </a:bodyPr>
          <a:lstStyle/>
          <a:p>
            <a:pPr>
              <a:lnSpc>
                <a:spcPct val="100000"/>
              </a:lnSpc>
            </a:pPr>
            <a:r>
              <a:rPr lang="en-US" sz="1600" dirty="0"/>
              <a:t>It is estimated that 8% to 12% of American youths have experienced at least one sexual assault in their lifetime, making childhood sexual abuse (CSA) an important public health problem that is likely to be encountered by primary care providers.</a:t>
            </a:r>
          </a:p>
          <a:p>
            <a:pPr>
              <a:lnSpc>
                <a:spcPct val="100000"/>
              </a:lnSpc>
            </a:pPr>
            <a:r>
              <a:rPr lang="en-US" sz="1600" dirty="0"/>
              <a:t>Use of screening tools and understanding the principles behind targeted clinical evaluation can aid in identification of CSA victims despite highly variable presentation.</a:t>
            </a:r>
          </a:p>
          <a:p>
            <a:pPr>
              <a:lnSpc>
                <a:spcPct val="100000"/>
              </a:lnSpc>
            </a:pPr>
            <a:r>
              <a:rPr lang="en-US" sz="1600" dirty="0"/>
              <a:t>The primary care provider must be aware of potential signs and symptoms as well as differential diagnoses in order to identify children who may benefit from further mental health evaluation and intervention.</a:t>
            </a:r>
            <a:endParaRPr lang="el-GR" sz="1600"/>
          </a:p>
          <a:p>
            <a:pPr>
              <a:lnSpc>
                <a:spcPct val="100000"/>
              </a:lnSpc>
            </a:pPr>
            <a:endParaRPr lang="el-GR" sz="1600" dirty="0"/>
          </a:p>
        </p:txBody>
      </p:sp>
    </p:spTree>
    <p:extLst>
      <p:ext uri="{BB962C8B-B14F-4D97-AF65-F5344CB8AC3E}">
        <p14:creationId xmlns:p14="http://schemas.microsoft.com/office/powerpoint/2010/main" val="29779330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BD3BFF-382E-4548-B2A4-F9C1B7084890}"/>
              </a:ext>
            </a:extLst>
          </p:cNvPr>
          <p:cNvSpPr>
            <a:spLocks noGrp="1"/>
          </p:cNvSpPr>
          <p:nvPr>
            <p:ph type="title"/>
          </p:nvPr>
        </p:nvSpPr>
        <p:spPr/>
        <p:txBody>
          <a:bodyPr>
            <a:normAutofit/>
          </a:bodyPr>
          <a:lstStyle/>
          <a:p>
            <a:pPr>
              <a:lnSpc>
                <a:spcPct val="100000"/>
              </a:lnSpc>
            </a:pPr>
            <a:r>
              <a:rPr lang="en-US" sz="2000" b="1" dirty="0">
                <a:solidFill>
                  <a:srgbClr val="FF2600"/>
                </a:solidFill>
              </a:rPr>
              <a:t>Committee Opinion No. 705: Mental Health Disorders in Adolescen</a:t>
            </a:r>
            <a:r>
              <a:rPr lang="en-US" sz="2000" b="1" dirty="0">
                <a:solidFill>
                  <a:srgbClr val="C00000"/>
                </a:solidFill>
              </a:rPr>
              <a:t>ts</a:t>
            </a:r>
            <a:br>
              <a:rPr lang="en-US" sz="2000" b="1" dirty="0">
                <a:solidFill>
                  <a:srgbClr val="C00000"/>
                </a:solidFill>
              </a:rPr>
            </a:br>
            <a:r>
              <a:rPr lang="en-US" sz="2000" b="1" dirty="0"/>
              <a:t>American College of Obstetricians and Gynecologists 2017</a:t>
            </a:r>
            <a:br>
              <a:rPr lang="en-US" sz="2000" b="1" dirty="0">
                <a:solidFill>
                  <a:srgbClr val="C00000"/>
                </a:solidFill>
              </a:rPr>
            </a:br>
            <a:endParaRPr lang="el-GR" sz="2000" b="1" dirty="0">
              <a:solidFill>
                <a:srgbClr val="C00000"/>
              </a:solidFill>
            </a:endParaRPr>
          </a:p>
        </p:txBody>
      </p:sp>
      <p:sp>
        <p:nvSpPr>
          <p:cNvPr id="3" name="Θέση περιεχομένου 2">
            <a:extLst>
              <a:ext uri="{FF2B5EF4-FFF2-40B4-BE49-F238E27FC236}">
                <a16:creationId xmlns:a16="http://schemas.microsoft.com/office/drawing/2014/main" id="{18E096CB-514D-8349-9A41-1CCD6C2DD8D6}"/>
              </a:ext>
            </a:extLst>
          </p:cNvPr>
          <p:cNvSpPr>
            <a:spLocks noGrp="1"/>
          </p:cNvSpPr>
          <p:nvPr>
            <p:ph idx="1"/>
          </p:nvPr>
        </p:nvSpPr>
        <p:spPr/>
        <p:txBody>
          <a:bodyPr>
            <a:normAutofit/>
          </a:bodyPr>
          <a:lstStyle/>
          <a:p>
            <a:pPr>
              <a:lnSpc>
                <a:spcPct val="100000"/>
              </a:lnSpc>
            </a:pPr>
            <a:r>
              <a:rPr lang="en-US" sz="1600" dirty="0"/>
              <a:t>Obstetrician–gynecologists who see adolescent patients are highly likely to see adolescents and young women who have one or more mental health disorders.</a:t>
            </a:r>
          </a:p>
          <a:p>
            <a:pPr>
              <a:lnSpc>
                <a:spcPct val="100000"/>
              </a:lnSpc>
            </a:pPr>
            <a:r>
              <a:rPr lang="en-US" sz="1600" dirty="0"/>
              <a:t>Adolescents with mental illness often engage in acting-out behavior or substance use, which increases their risk of unsafe sexual behavior that may result in pregnancy or sexually transmitted infections. </a:t>
            </a:r>
          </a:p>
          <a:p>
            <a:pPr>
              <a:lnSpc>
                <a:spcPct val="100000"/>
              </a:lnSpc>
            </a:pPr>
            <a:r>
              <a:rPr lang="en-US" sz="1600" dirty="0"/>
              <a:t>Whether providing preventive women's health care or specific obstetric or gynecologic treatment, the obstetrician-gynecologist has the opportunity to reduce morbidity and mortality from mental health disorders in adolescents by early identification, appropriate and timely referral, and care coordination.</a:t>
            </a:r>
          </a:p>
          <a:p>
            <a:pPr>
              <a:lnSpc>
                <a:spcPct val="100000"/>
              </a:lnSpc>
            </a:pPr>
            <a:r>
              <a:rPr lang="en-US" sz="1600" dirty="0"/>
              <a:t>Although mental health disorders should be managed by mental health care professionals or appropriately trained primary care providers, the obstetrician-gynecologist can assist by managing the gynecologic adverse effects of psychiatric medications and providing effective contraception and regular screening for sexually transmitted infections.</a:t>
            </a:r>
          </a:p>
          <a:p>
            <a:pPr>
              <a:lnSpc>
                <a:spcPct val="100000"/>
              </a:lnSpc>
            </a:pPr>
            <a:r>
              <a:rPr lang="en-US" sz="1600" dirty="0"/>
              <a:t>This Committee Opinion will provide basic information about common adolescent mental health disorders, focusing on specific implications for gynecologic and obstetric practice.</a:t>
            </a:r>
            <a:endParaRPr lang="el-GR" sz="1600" dirty="0"/>
          </a:p>
        </p:txBody>
      </p:sp>
    </p:spTree>
    <p:extLst>
      <p:ext uri="{BB962C8B-B14F-4D97-AF65-F5344CB8AC3E}">
        <p14:creationId xmlns:p14="http://schemas.microsoft.com/office/powerpoint/2010/main" val="2855646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9F5856-9E34-5D41-B504-40C1C4011D58}"/>
              </a:ext>
            </a:extLst>
          </p:cNvPr>
          <p:cNvSpPr>
            <a:spLocks noGrp="1"/>
          </p:cNvSpPr>
          <p:nvPr>
            <p:ph type="title"/>
          </p:nvPr>
        </p:nvSpPr>
        <p:spPr/>
        <p:txBody>
          <a:bodyPr>
            <a:normAutofit/>
          </a:bodyPr>
          <a:lstStyle/>
          <a:p>
            <a:pPr>
              <a:lnSpc>
                <a:spcPct val="100000"/>
              </a:lnSpc>
            </a:pPr>
            <a:r>
              <a:rPr lang="en-US" sz="2000" b="1" dirty="0">
                <a:solidFill>
                  <a:srgbClr val="FF2600"/>
                </a:solidFill>
              </a:rPr>
              <a:t>A Clinical Care Algorithmic Toolkit for Promoting Screening and Next-Level Assessment of Pediatric Depression and Anxiety in Primary Care</a:t>
            </a:r>
            <a:br>
              <a:rPr lang="en-US" sz="2000" b="1" dirty="0">
                <a:solidFill>
                  <a:srgbClr val="C00000"/>
                </a:solidFill>
              </a:rPr>
            </a:br>
            <a:r>
              <a:rPr lang="en-US" sz="2000" b="1" dirty="0" err="1"/>
              <a:t>Honigfeld</a:t>
            </a:r>
            <a:r>
              <a:rPr lang="en-US" sz="2000" b="1" dirty="0"/>
              <a:t> et al 2017</a:t>
            </a:r>
            <a:endParaRPr lang="el-GR" sz="2000" dirty="0"/>
          </a:p>
        </p:txBody>
      </p:sp>
      <p:sp>
        <p:nvSpPr>
          <p:cNvPr id="3" name="Θέση περιεχομένου 2">
            <a:extLst>
              <a:ext uri="{FF2B5EF4-FFF2-40B4-BE49-F238E27FC236}">
                <a16:creationId xmlns:a16="http://schemas.microsoft.com/office/drawing/2014/main" id="{A31C2F8D-0327-3A4A-BA0C-D6FB76BD07AB}"/>
              </a:ext>
            </a:extLst>
          </p:cNvPr>
          <p:cNvSpPr>
            <a:spLocks noGrp="1"/>
          </p:cNvSpPr>
          <p:nvPr>
            <p:ph idx="1"/>
          </p:nvPr>
        </p:nvSpPr>
        <p:spPr/>
        <p:txBody>
          <a:bodyPr>
            <a:normAutofit/>
          </a:bodyPr>
          <a:lstStyle/>
          <a:p>
            <a:pPr>
              <a:lnSpc>
                <a:spcPct val="100000"/>
              </a:lnSpc>
            </a:pPr>
            <a:r>
              <a:rPr lang="en-US" sz="1600" dirty="0"/>
              <a:t>Because 90% of U.S. youth regularly see a PPC provider, the primary care setting is well positioned to serve as a key access point for early identification, service provision, and connection to mental health services.</a:t>
            </a:r>
          </a:p>
          <a:p>
            <a:pPr>
              <a:lnSpc>
                <a:spcPct val="100000"/>
              </a:lnSpc>
            </a:pPr>
            <a:r>
              <a:rPr lang="en-US" sz="1600" dirty="0"/>
              <a:t>In the context of task shifting, we evaluated a quality improvement project designed to assist PPC providers in overcoming barriers to practice-wide mental health screening through implementing paper and computer-assisted clinical care algorithms.</a:t>
            </a:r>
          </a:p>
          <a:p>
            <a:pPr>
              <a:lnSpc>
                <a:spcPct val="100000"/>
              </a:lnSpc>
            </a:pPr>
            <a:r>
              <a:rPr lang="en-US" sz="1600" b="1" dirty="0"/>
              <a:t>PPC providers were fairly successful at changing practice to better address mental health concerns when equipped with screening tools that included family mental health histories, next-level actions, and referral options.</a:t>
            </a:r>
          </a:p>
          <a:p>
            <a:pPr>
              <a:lnSpc>
                <a:spcPct val="100000"/>
              </a:lnSpc>
            </a:pPr>
            <a:r>
              <a:rPr lang="en-US" sz="1600" b="1" dirty="0"/>
              <a:t>Task shifting </a:t>
            </a:r>
            <a:r>
              <a:rPr lang="en-US" sz="1600" dirty="0"/>
              <a:t>is a promising strategy to enhance mental health services, particularly when guided by computer-assisted algorithms.</a:t>
            </a:r>
            <a:endParaRPr lang="el-GR" sz="1600" dirty="0"/>
          </a:p>
        </p:txBody>
      </p:sp>
    </p:spTree>
    <p:extLst>
      <p:ext uri="{BB962C8B-B14F-4D97-AF65-F5344CB8AC3E}">
        <p14:creationId xmlns:p14="http://schemas.microsoft.com/office/powerpoint/2010/main" val="3998486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2DD8CD-ECC7-324F-B6B4-10EBC9BC1CB8}"/>
              </a:ext>
            </a:extLst>
          </p:cNvPr>
          <p:cNvSpPr>
            <a:spLocks noGrp="1"/>
          </p:cNvSpPr>
          <p:nvPr>
            <p:ph type="title"/>
          </p:nvPr>
        </p:nvSpPr>
        <p:spPr/>
        <p:txBody>
          <a:bodyPr>
            <a:normAutofit/>
          </a:bodyPr>
          <a:lstStyle/>
          <a:p>
            <a:r>
              <a:rPr lang="en-US" sz="2000" b="1" dirty="0">
                <a:solidFill>
                  <a:srgbClr val="FF2600"/>
                </a:solidFill>
              </a:rPr>
              <a:t>Use of an Online Clinical Process Support System as an Aid to Identification and Management of Developmental and Mental Health Problems</a:t>
            </a:r>
            <a:br>
              <a:rPr lang="en-US" sz="2000" b="1" dirty="0">
                <a:solidFill>
                  <a:srgbClr val="C00000"/>
                </a:solidFill>
              </a:rPr>
            </a:br>
            <a:r>
              <a:rPr lang="en-US" sz="2000" b="1" dirty="0"/>
              <a:t>Howard et al 2017</a:t>
            </a:r>
            <a:endParaRPr lang="el-GR" sz="2000" dirty="0"/>
          </a:p>
        </p:txBody>
      </p:sp>
      <p:sp>
        <p:nvSpPr>
          <p:cNvPr id="3" name="Θέση περιεχομένου 2">
            <a:extLst>
              <a:ext uri="{FF2B5EF4-FFF2-40B4-BE49-F238E27FC236}">
                <a16:creationId xmlns:a16="http://schemas.microsoft.com/office/drawing/2014/main" id="{0273E096-B0E4-C447-A5E1-855F3677563A}"/>
              </a:ext>
            </a:extLst>
          </p:cNvPr>
          <p:cNvSpPr>
            <a:spLocks noGrp="1"/>
          </p:cNvSpPr>
          <p:nvPr>
            <p:ph idx="1"/>
          </p:nvPr>
        </p:nvSpPr>
        <p:spPr/>
        <p:txBody>
          <a:bodyPr>
            <a:normAutofit lnSpcReduction="10000"/>
          </a:bodyPr>
          <a:lstStyle/>
          <a:p>
            <a:pPr marL="0" indent="0">
              <a:lnSpc>
                <a:spcPct val="100000"/>
              </a:lnSpc>
              <a:buNone/>
            </a:pPr>
            <a:r>
              <a:rPr lang="en-US" sz="1600" b="1" dirty="0"/>
              <a:t>Purpose of review:</a:t>
            </a:r>
          </a:p>
          <a:p>
            <a:pPr>
              <a:lnSpc>
                <a:spcPct val="100000"/>
              </a:lnSpc>
            </a:pPr>
            <a:r>
              <a:rPr lang="en-US" sz="1600" dirty="0"/>
              <a:t>To describe benefits and problems with screening and addressing developmental and behavioral problems in primary care and using an online clinical process support system as a solution.</a:t>
            </a:r>
          </a:p>
          <a:p>
            <a:pPr marL="0" indent="0">
              <a:lnSpc>
                <a:spcPct val="100000"/>
              </a:lnSpc>
              <a:buNone/>
            </a:pPr>
            <a:r>
              <a:rPr lang="en-US" sz="1600" b="1" dirty="0"/>
              <a:t>Recent findings:</a:t>
            </a:r>
          </a:p>
          <a:p>
            <a:pPr>
              <a:lnSpc>
                <a:spcPct val="100000"/>
              </a:lnSpc>
            </a:pPr>
            <a:r>
              <a:rPr lang="en-US" sz="1600" dirty="0"/>
              <a:t>Screening has been found to have various implementation barriers including time costs, accuracy, workflow and knowledge of tools. In addition, training of clinicians in dealing with identified issues is lacking. </a:t>
            </a:r>
            <a:r>
              <a:rPr lang="en-US" sz="1600" b="1" dirty="0"/>
              <a:t>Patients disclose more to and prefer computerized screening.</a:t>
            </a:r>
          </a:p>
          <a:p>
            <a:pPr>
              <a:lnSpc>
                <a:spcPct val="100000"/>
              </a:lnSpc>
            </a:pPr>
            <a:r>
              <a:rPr lang="en-US" sz="1600" dirty="0"/>
              <a:t>An online clinical process support system (CHADIS) shows promise in addressing these issues.</a:t>
            </a:r>
          </a:p>
          <a:p>
            <a:pPr marL="0" indent="0">
              <a:lnSpc>
                <a:spcPct val="100000"/>
              </a:lnSpc>
              <a:buNone/>
            </a:pPr>
            <a:r>
              <a:rPr lang="en-US" sz="1600" b="1" dirty="0"/>
              <a:t>Summary:</a:t>
            </a:r>
          </a:p>
          <a:p>
            <a:pPr>
              <a:lnSpc>
                <a:spcPct val="100000"/>
              </a:lnSpc>
            </a:pPr>
            <a:r>
              <a:rPr lang="en-US" sz="1600" dirty="0"/>
              <a:t>Use of a comprehensive panel of online pre-visit screens; linked decision support to provide moment-of-care training; and post-visit activities and resources for patient-specific education, monitoring and care coordination is an efficient way to make the entire process of screening and follow up care feasible in primary care.</a:t>
            </a:r>
          </a:p>
          <a:p>
            <a:pPr>
              <a:lnSpc>
                <a:spcPct val="100000"/>
              </a:lnSpc>
            </a:pPr>
            <a:r>
              <a:rPr lang="en-US" sz="1600" dirty="0"/>
              <a:t>CHADIS fulfills these requirements and provides Maintenance of Certification credit to physicians as well as added income for screening efforts.</a:t>
            </a:r>
          </a:p>
          <a:p>
            <a:pPr>
              <a:lnSpc>
                <a:spcPct val="100000"/>
              </a:lnSpc>
            </a:pPr>
            <a:endParaRPr lang="el-GR" sz="1600" dirty="0"/>
          </a:p>
        </p:txBody>
      </p:sp>
    </p:spTree>
    <p:extLst>
      <p:ext uri="{BB962C8B-B14F-4D97-AF65-F5344CB8AC3E}">
        <p14:creationId xmlns:p14="http://schemas.microsoft.com/office/powerpoint/2010/main" val="11479156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CFE71A-124C-024C-8B60-0DD007550FD3}"/>
              </a:ext>
            </a:extLst>
          </p:cNvPr>
          <p:cNvSpPr>
            <a:spLocks noGrp="1"/>
          </p:cNvSpPr>
          <p:nvPr>
            <p:ph type="title"/>
          </p:nvPr>
        </p:nvSpPr>
        <p:spPr/>
        <p:txBody>
          <a:bodyPr>
            <a:normAutofit/>
          </a:bodyPr>
          <a:lstStyle/>
          <a:p>
            <a:pPr>
              <a:lnSpc>
                <a:spcPct val="100000"/>
              </a:lnSpc>
            </a:pPr>
            <a:r>
              <a:rPr lang="en-US" sz="2000" b="1" dirty="0">
                <a:solidFill>
                  <a:srgbClr val="FF2600"/>
                </a:solidFill>
              </a:rPr>
              <a:t>Evidence-based early detection of developmental-behavioral problems in primary care: what to expect and how to do it</a:t>
            </a:r>
            <a:br>
              <a:rPr lang="en-US" sz="2000" b="1" dirty="0">
                <a:solidFill>
                  <a:srgbClr val="FF2600"/>
                </a:solidFill>
              </a:rPr>
            </a:br>
            <a:r>
              <a:rPr lang="en-US" sz="2000" b="1" dirty="0"/>
              <a:t>Page </a:t>
            </a:r>
            <a:r>
              <a:rPr lang="en-US" sz="2000" b="1" dirty="0" err="1"/>
              <a:t>Glascoe</a:t>
            </a:r>
            <a:r>
              <a:rPr lang="en-US" sz="2000" b="1" dirty="0"/>
              <a:t> 2015</a:t>
            </a:r>
            <a:endParaRPr lang="el-GR" sz="2000" dirty="0"/>
          </a:p>
        </p:txBody>
      </p:sp>
      <p:sp>
        <p:nvSpPr>
          <p:cNvPr id="3" name="Θέση περιεχομένου 2">
            <a:extLst>
              <a:ext uri="{FF2B5EF4-FFF2-40B4-BE49-F238E27FC236}">
                <a16:creationId xmlns:a16="http://schemas.microsoft.com/office/drawing/2014/main" id="{B8F95DBF-314F-A54D-A3DD-2973D81A50AC}"/>
              </a:ext>
            </a:extLst>
          </p:cNvPr>
          <p:cNvSpPr>
            <a:spLocks noGrp="1"/>
          </p:cNvSpPr>
          <p:nvPr>
            <p:ph idx="1"/>
          </p:nvPr>
        </p:nvSpPr>
        <p:spPr/>
        <p:txBody>
          <a:bodyPr>
            <a:normAutofit/>
          </a:bodyPr>
          <a:lstStyle/>
          <a:p>
            <a:pPr>
              <a:lnSpc>
                <a:spcPct val="100000"/>
              </a:lnSpc>
            </a:pPr>
            <a:r>
              <a:rPr lang="en-US" sz="1600" dirty="0"/>
              <a:t>Participants were professionals in 79 clinics across 20 U.S. states and elsewhere in North America, collectively serving 20,941 families via a Web-based screening service, </a:t>
            </a:r>
            <a:r>
              <a:rPr lang="en-US" sz="1600" b="1" dirty="0"/>
              <a:t>PEDS Online</a:t>
            </a:r>
            <a:r>
              <a:rPr lang="en-US" sz="1600" dirty="0"/>
              <a:t>, which offers developmental-behavioral/mental health and autism screens with automated scoring, report writing, and a mineable database.</a:t>
            </a:r>
          </a:p>
          <a:p>
            <a:pPr>
              <a:lnSpc>
                <a:spcPct val="100000"/>
              </a:lnSpc>
            </a:pPr>
            <a:r>
              <a:rPr lang="en-US" sz="1600" b="1" dirty="0"/>
              <a:t>Problematic screening results were found in more than 1 out of 5 children</a:t>
            </a:r>
            <a:r>
              <a:rPr lang="en-US" sz="1600" dirty="0"/>
              <a:t>, and rates of screening test failures increased with children's ages.</a:t>
            </a:r>
          </a:p>
          <a:p>
            <a:pPr>
              <a:lnSpc>
                <a:spcPct val="100000"/>
              </a:lnSpc>
            </a:pPr>
            <a:r>
              <a:rPr lang="en-US" sz="1600" b="1" dirty="0"/>
              <a:t>Children screened outside the well-child visit schedule were more likely to have screening test failures. </a:t>
            </a:r>
            <a:endParaRPr lang="el-GR" sz="1600" b="1" dirty="0"/>
          </a:p>
        </p:txBody>
      </p:sp>
    </p:spTree>
    <p:extLst>
      <p:ext uri="{BB962C8B-B14F-4D97-AF65-F5344CB8AC3E}">
        <p14:creationId xmlns:p14="http://schemas.microsoft.com/office/powerpoint/2010/main" val="9021773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F6286E-82DC-834E-937C-7E93E4DC9936}"/>
              </a:ext>
            </a:extLst>
          </p:cNvPr>
          <p:cNvSpPr>
            <a:spLocks noGrp="1"/>
          </p:cNvSpPr>
          <p:nvPr>
            <p:ph type="title"/>
          </p:nvPr>
        </p:nvSpPr>
        <p:spPr/>
        <p:txBody>
          <a:bodyPr>
            <a:normAutofit/>
          </a:bodyPr>
          <a:lstStyle/>
          <a:p>
            <a:r>
              <a:rPr lang="en-US" sz="2000" b="1" dirty="0">
                <a:solidFill>
                  <a:srgbClr val="FF2600"/>
                </a:solidFill>
              </a:rPr>
              <a:t>Development and evaluation of an educational intervention in youth mental health for primary care practitioners</a:t>
            </a:r>
            <a:br>
              <a:rPr lang="en-US" sz="2000" b="1" dirty="0">
                <a:solidFill>
                  <a:srgbClr val="C00000"/>
                </a:solidFill>
              </a:rPr>
            </a:br>
            <a:r>
              <a:rPr lang="en-US" sz="2000" b="1" dirty="0" err="1"/>
              <a:t>Birrane</a:t>
            </a:r>
            <a:r>
              <a:rPr lang="en-US" sz="2000" b="1" dirty="0"/>
              <a:t> et al 2015</a:t>
            </a:r>
            <a:endParaRPr lang="el-GR" sz="2000" dirty="0"/>
          </a:p>
        </p:txBody>
      </p:sp>
      <p:sp>
        <p:nvSpPr>
          <p:cNvPr id="3" name="Θέση περιεχομένου 2">
            <a:extLst>
              <a:ext uri="{FF2B5EF4-FFF2-40B4-BE49-F238E27FC236}">
                <a16:creationId xmlns:a16="http://schemas.microsoft.com/office/drawing/2014/main" id="{6C14567E-7DFC-4847-848D-6017C36AA1B9}"/>
              </a:ext>
            </a:extLst>
          </p:cNvPr>
          <p:cNvSpPr>
            <a:spLocks noGrp="1"/>
          </p:cNvSpPr>
          <p:nvPr>
            <p:ph idx="1"/>
          </p:nvPr>
        </p:nvSpPr>
        <p:spPr/>
        <p:txBody>
          <a:bodyPr>
            <a:normAutofit lnSpcReduction="10000"/>
          </a:bodyPr>
          <a:lstStyle/>
          <a:p>
            <a:pPr>
              <a:lnSpc>
                <a:spcPct val="100000"/>
              </a:lnSpc>
            </a:pPr>
            <a:r>
              <a:rPr lang="en-US" sz="1600" b="1" dirty="0"/>
              <a:t>Objectives: </a:t>
            </a:r>
            <a:r>
              <a:rPr lang="en-US" sz="1600" dirty="0"/>
              <a:t>Irish adolescents have one of the highest rates of suicide and self-harm in the European Union. Although primary care has been identified as an opportune environment in which to detect and treat mental health problems in adolescents, lack of training among primary care professionals (PCPs) is a barrier to optimum identification and treatment. We describe the development and evaluation of an educational intervention on youth mental health and substance misuse for PCPs.</a:t>
            </a:r>
          </a:p>
          <a:p>
            <a:pPr>
              <a:lnSpc>
                <a:spcPct val="100000"/>
              </a:lnSpc>
            </a:pPr>
            <a:r>
              <a:rPr lang="en-US" sz="1600" b="1" dirty="0"/>
              <a:t>Methods: </a:t>
            </a:r>
            <a:r>
              <a:rPr lang="en-US" sz="1600" dirty="0"/>
              <a:t>Thirty general practitioners and other PCPs working in the Mid-West region participated in an educational session on youth-friendly consultations, and identification and treatment of mental ill-health and substance use. Learning objectives were addressed through a presentation, video demonstration, small group discussions, role play, question-and-answer sessions with clinical experts, and an information pack. Following the session, participants completed an evaluation form assessing knowledge gain and usefulness of different components of the session.</a:t>
            </a:r>
          </a:p>
          <a:p>
            <a:pPr>
              <a:lnSpc>
                <a:spcPct val="100000"/>
              </a:lnSpc>
            </a:pPr>
            <a:r>
              <a:rPr lang="en-US" sz="1600" b="1" dirty="0"/>
              <a:t>Results: </a:t>
            </a:r>
            <a:r>
              <a:rPr lang="en-US" sz="1600" dirty="0"/>
              <a:t>A total of 71% of participants were involved in the provision of care to young people and 55% had no previous training in youth mental health or substance abuse. Participants rated </a:t>
            </a:r>
            <a:r>
              <a:rPr lang="en-US" sz="1600" b="1" dirty="0"/>
              <a:t>knowledge gains as highest with regard to understanding the importance of early intervention, and primary care, in youth mental health</a:t>
            </a:r>
            <a:r>
              <a:rPr lang="en-US" sz="1600" dirty="0"/>
              <a:t>. The components rated as </a:t>
            </a:r>
            <a:r>
              <a:rPr lang="en-US" sz="1600" b="1" dirty="0"/>
              <a:t>most useful were case studies/small group discussion, the 'question-and-answer session' with clinical experts, and peer interaction.</a:t>
            </a:r>
          </a:p>
          <a:p>
            <a:pPr>
              <a:lnSpc>
                <a:spcPct val="100000"/>
              </a:lnSpc>
            </a:pPr>
            <a:r>
              <a:rPr lang="en-US" sz="1600" b="1" dirty="0"/>
              <a:t>Conclusions: </a:t>
            </a:r>
            <a:r>
              <a:rPr lang="en-US" sz="1600" dirty="0"/>
              <a:t>The educational session outlined in this pilot was feasible and acceptable and may represent an effective way to train professionals to help tackle the current crisis in youth mental health.</a:t>
            </a:r>
          </a:p>
        </p:txBody>
      </p:sp>
    </p:spTree>
    <p:extLst>
      <p:ext uri="{BB962C8B-B14F-4D97-AF65-F5344CB8AC3E}">
        <p14:creationId xmlns:p14="http://schemas.microsoft.com/office/powerpoint/2010/main" val="3266883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9DB9D3-DC4F-5B49-A8FA-C794D73EF7DC}"/>
              </a:ext>
            </a:extLst>
          </p:cNvPr>
          <p:cNvSpPr>
            <a:spLocks noGrp="1"/>
          </p:cNvSpPr>
          <p:nvPr>
            <p:ph type="title"/>
          </p:nvPr>
        </p:nvSpPr>
        <p:spPr/>
        <p:txBody>
          <a:bodyPr>
            <a:normAutofit/>
          </a:bodyPr>
          <a:lstStyle/>
          <a:p>
            <a:r>
              <a:rPr lang="en-US" sz="2000" b="1" dirty="0">
                <a:solidFill>
                  <a:srgbClr val="FF2600"/>
                </a:solidFill>
              </a:rPr>
              <a:t>Youth mental health in deprived urban areas: a Delphi study on the role of the GP in early intervention</a:t>
            </a:r>
            <a:br>
              <a:rPr lang="en-US" sz="2000" b="1" dirty="0">
                <a:solidFill>
                  <a:schemeClr val="accent6">
                    <a:lumMod val="75000"/>
                  </a:schemeClr>
                </a:solidFill>
              </a:rPr>
            </a:br>
            <a:r>
              <a:rPr lang="en-US" sz="2000" b="1" dirty="0" err="1"/>
              <a:t>Schaffalitzky</a:t>
            </a:r>
            <a:r>
              <a:rPr lang="en-US" sz="2000" b="1" dirty="0"/>
              <a:t> et al 2015</a:t>
            </a:r>
            <a:endParaRPr lang="el-GR" sz="2000" dirty="0"/>
          </a:p>
        </p:txBody>
      </p:sp>
      <p:sp>
        <p:nvSpPr>
          <p:cNvPr id="3" name="Θέση περιεχομένου 2">
            <a:extLst>
              <a:ext uri="{FF2B5EF4-FFF2-40B4-BE49-F238E27FC236}">
                <a16:creationId xmlns:a16="http://schemas.microsoft.com/office/drawing/2014/main" id="{2B01D046-137E-C34B-9D3C-610DCC68BFB6}"/>
              </a:ext>
            </a:extLst>
          </p:cNvPr>
          <p:cNvSpPr>
            <a:spLocks noGrp="1"/>
          </p:cNvSpPr>
          <p:nvPr>
            <p:ph idx="1"/>
          </p:nvPr>
        </p:nvSpPr>
        <p:spPr/>
        <p:txBody>
          <a:bodyPr>
            <a:normAutofit/>
          </a:bodyPr>
          <a:lstStyle/>
          <a:p>
            <a:pPr>
              <a:lnSpc>
                <a:spcPct val="100000"/>
              </a:lnSpc>
            </a:pPr>
            <a:r>
              <a:rPr lang="en-US" sz="1600" b="1" dirty="0"/>
              <a:t>Aims:</a:t>
            </a:r>
            <a:r>
              <a:rPr lang="en-US" sz="1600" dirty="0"/>
              <a:t> [W]e aim to identify the key areas in which general practice can help address youth mental health and strategies to enhance implementation.</a:t>
            </a:r>
          </a:p>
          <a:p>
            <a:pPr>
              <a:lnSpc>
                <a:spcPct val="100000"/>
              </a:lnSpc>
            </a:pPr>
            <a:r>
              <a:rPr lang="en-US" sz="1600" b="1" dirty="0"/>
              <a:t>Methods: </a:t>
            </a:r>
            <a:r>
              <a:rPr lang="en-US" sz="1600" dirty="0"/>
              <a:t>We conducted a modified Delphi study which involved establishing an expert panel involving key stakeholders/service providers at two deprived urban areas. The group reviewed emerging literature on the topic at a series of meetings and consensus was facilitated by iterative surveys.</a:t>
            </a:r>
          </a:p>
          <a:p>
            <a:pPr>
              <a:lnSpc>
                <a:spcPct val="100000"/>
              </a:lnSpc>
            </a:pPr>
            <a:r>
              <a:rPr lang="en-US" sz="1600" b="1" dirty="0"/>
              <a:t>Results: </a:t>
            </a:r>
            <a:r>
              <a:rPr lang="en-US" sz="1600" dirty="0"/>
              <a:t>We identified 20 individual roles in which GPs could help address youth mental health, across five domains: (1) prevention, health promotion and access, (2) assessment and identification, (3) treatment strategies, (4) interaction with other agencies/referral, and (5) ongoing support. With regard to strategies to enhance implementation, we identified a further 19 interventions, across five domains: </a:t>
            </a:r>
            <a:r>
              <a:rPr lang="en-US" sz="1600" b="1" dirty="0"/>
              <a:t>(1) training, (2) consultation improvements, (3) service-level changes, (4) collaboration, and (5) healthcare-system changes</a:t>
            </a:r>
            <a:r>
              <a:rPr lang="en-US" sz="1600" dirty="0"/>
              <a:t>.</a:t>
            </a:r>
          </a:p>
          <a:p>
            <a:pPr>
              <a:lnSpc>
                <a:spcPct val="100000"/>
              </a:lnSpc>
            </a:pPr>
            <a:r>
              <a:rPr lang="en-US" sz="1600" b="1" dirty="0"/>
              <a:t>Conclusions: </a:t>
            </a:r>
            <a:r>
              <a:rPr lang="en-US" sz="1600" dirty="0"/>
              <a:t>GPs have a key role in addressing youth mental health and this study highlights the key domains of this role and the key components of a complex intervention to support this role.</a:t>
            </a:r>
          </a:p>
          <a:p>
            <a:pPr>
              <a:lnSpc>
                <a:spcPct val="100000"/>
              </a:lnSpc>
            </a:pPr>
            <a:endParaRPr lang="el-GR" sz="1600" dirty="0"/>
          </a:p>
        </p:txBody>
      </p:sp>
    </p:spTree>
    <p:extLst>
      <p:ext uri="{BB962C8B-B14F-4D97-AF65-F5344CB8AC3E}">
        <p14:creationId xmlns:p14="http://schemas.microsoft.com/office/powerpoint/2010/main" val="314752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20D61078-C2E0-934C-AAC1-60D5632C4182}"/>
              </a:ext>
            </a:extLst>
          </p:cNvPr>
          <p:cNvPicPr>
            <a:picLocks noChangeAspect="1"/>
          </p:cNvPicPr>
          <p:nvPr/>
        </p:nvPicPr>
        <p:blipFill>
          <a:blip r:embed="rId2"/>
          <a:stretch>
            <a:fillRect/>
          </a:stretch>
        </p:blipFill>
        <p:spPr>
          <a:xfrm>
            <a:off x="3496143" y="0"/>
            <a:ext cx="5199713" cy="6858000"/>
          </a:xfrm>
          <a:prstGeom prst="rect">
            <a:avLst/>
          </a:prstGeom>
        </p:spPr>
      </p:pic>
    </p:spTree>
    <p:extLst>
      <p:ext uri="{BB962C8B-B14F-4D97-AF65-F5344CB8AC3E}">
        <p14:creationId xmlns:p14="http://schemas.microsoft.com/office/powerpoint/2010/main" val="2944556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C75A88-E77A-E14E-AF4E-A6B954678447}"/>
              </a:ext>
            </a:extLst>
          </p:cNvPr>
          <p:cNvSpPr>
            <a:spLocks noGrp="1"/>
          </p:cNvSpPr>
          <p:nvPr>
            <p:ph type="title"/>
          </p:nvPr>
        </p:nvSpPr>
        <p:spPr/>
        <p:txBody>
          <a:bodyPr>
            <a:normAutofit/>
          </a:bodyPr>
          <a:lstStyle/>
          <a:p>
            <a:r>
              <a:rPr lang="el-GR" sz="2000" b="1" dirty="0" err="1">
                <a:solidFill>
                  <a:srgbClr val="FF2600"/>
                </a:solidFill>
              </a:rPr>
              <a:t>Ευχαριστ</a:t>
            </a:r>
            <a:r>
              <a:rPr lang="en-US" sz="2000" b="1" dirty="0" err="1">
                <a:solidFill>
                  <a:srgbClr val="FF2600"/>
                </a:solidFill>
              </a:rPr>
              <a:t>ώ</a:t>
            </a:r>
            <a:r>
              <a:rPr lang="el-GR" sz="2000" b="1" dirty="0">
                <a:solidFill>
                  <a:srgbClr val="FF2600"/>
                </a:solidFill>
              </a:rPr>
              <a:t>!</a:t>
            </a:r>
          </a:p>
        </p:txBody>
      </p:sp>
      <p:sp>
        <p:nvSpPr>
          <p:cNvPr id="3" name="Θέση κειμένου 2">
            <a:extLst>
              <a:ext uri="{FF2B5EF4-FFF2-40B4-BE49-F238E27FC236}">
                <a16:creationId xmlns:a16="http://schemas.microsoft.com/office/drawing/2014/main" id="{AE50A14F-9437-104A-BAA6-B48F1E47CC81}"/>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1860313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0ED0E8-8A9B-BF44-9ED2-1EE224A4364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0C927BB-C6F6-1348-9E19-F8BADDE2D6B6}"/>
              </a:ext>
            </a:extLst>
          </p:cNvPr>
          <p:cNvSpPr>
            <a:spLocks noGrp="1"/>
          </p:cNvSpPr>
          <p:nvPr>
            <p:ph idx="1"/>
          </p:nvPr>
        </p:nvSpPr>
        <p:spPr/>
        <p:txBody>
          <a:bodyPr>
            <a:normAutofit/>
          </a:bodyPr>
          <a:lstStyle/>
          <a:p>
            <a:pPr>
              <a:lnSpc>
                <a:spcPct val="100000"/>
              </a:lnSpc>
            </a:pPr>
            <a:r>
              <a:rPr lang="en-US" sz="1600" dirty="0"/>
              <a:t>Έ</a:t>
            </a:r>
            <a:r>
              <a:rPr lang="el-GR" sz="1600" dirty="0"/>
              <a:t>ως και 50% όλων των επισκέψεων στον παιδίατρο </a:t>
            </a:r>
            <a:r>
              <a:rPr lang="el-GR" sz="1600" dirty="0" err="1"/>
              <a:t>σχετ</a:t>
            </a:r>
            <a:r>
              <a:rPr lang="en-US" sz="1600" dirty="0"/>
              <a:t>ί</a:t>
            </a:r>
            <a:r>
              <a:rPr lang="el-GR" sz="1600" dirty="0" err="1"/>
              <a:t>ζονται</a:t>
            </a:r>
            <a:r>
              <a:rPr lang="el-GR" sz="1600" dirty="0"/>
              <a:t> με κάποιο συμπεριφορικό, ψυχοκοινωνικό ή εκπαιδευτικό πρόβλημα</a:t>
            </a:r>
          </a:p>
          <a:p>
            <a:pPr marL="0" indent="0" algn="r">
              <a:lnSpc>
                <a:spcPct val="100000"/>
              </a:lnSpc>
              <a:buNone/>
            </a:pPr>
            <a:r>
              <a:rPr lang="en-US" sz="1600" dirty="0"/>
              <a:t>Cassidy </a:t>
            </a:r>
            <a:r>
              <a:rPr lang="el-GR" sz="1600" dirty="0"/>
              <a:t>&amp; </a:t>
            </a:r>
            <a:r>
              <a:rPr lang="en-US" sz="1600" dirty="0" err="1"/>
              <a:t>Jellinek</a:t>
            </a:r>
            <a:r>
              <a:rPr lang="el-GR" sz="1600" dirty="0"/>
              <a:t> 1998</a:t>
            </a:r>
            <a:r>
              <a:rPr lang="en-US" sz="1600" dirty="0"/>
              <a:t>  </a:t>
            </a:r>
          </a:p>
          <a:p>
            <a:pPr>
              <a:lnSpc>
                <a:spcPct val="100000"/>
              </a:lnSpc>
            </a:pPr>
            <a:r>
              <a:rPr lang="el-GR" sz="1600" dirty="0"/>
              <a:t>Περίπου 75% των παιδιών με ψυχιατρικά προβλήματα επισκέπτονται την ΠΦΥ</a:t>
            </a:r>
          </a:p>
          <a:p>
            <a:pPr marL="0" indent="0" algn="r">
              <a:lnSpc>
                <a:spcPct val="100000"/>
              </a:lnSpc>
              <a:buNone/>
            </a:pPr>
            <a:r>
              <a:rPr lang="en-US" sz="1600" dirty="0"/>
              <a:t>Williams</a:t>
            </a:r>
            <a:r>
              <a:rPr lang="el-GR" sz="1600" dirty="0"/>
              <a:t> </a:t>
            </a:r>
            <a:r>
              <a:rPr lang="en-US" sz="1600" dirty="0"/>
              <a:t>et al 2004 </a:t>
            </a:r>
          </a:p>
          <a:p>
            <a:pPr>
              <a:lnSpc>
                <a:spcPct val="100000"/>
              </a:lnSpc>
            </a:pPr>
            <a:endParaRPr lang="el-GR" sz="1600" dirty="0"/>
          </a:p>
        </p:txBody>
      </p:sp>
    </p:spTree>
    <p:extLst>
      <p:ext uri="{BB962C8B-B14F-4D97-AF65-F5344CB8AC3E}">
        <p14:creationId xmlns:p14="http://schemas.microsoft.com/office/powerpoint/2010/main" val="374913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E2BEE8-E6E9-8A4C-B83A-86A40C1002D1}"/>
              </a:ext>
            </a:extLst>
          </p:cNvPr>
          <p:cNvSpPr>
            <a:spLocks noGrp="1"/>
          </p:cNvSpPr>
          <p:nvPr>
            <p:ph type="title"/>
          </p:nvPr>
        </p:nvSpPr>
        <p:spPr/>
        <p:txBody>
          <a:bodyPr>
            <a:normAutofit/>
          </a:bodyPr>
          <a:lstStyle/>
          <a:p>
            <a:r>
              <a:rPr lang="el-GR" sz="2000" b="1" dirty="0">
                <a:solidFill>
                  <a:srgbClr val="FF2600"/>
                </a:solidFill>
              </a:rPr>
              <a:t>Επιδημιολογία</a:t>
            </a:r>
          </a:p>
        </p:txBody>
      </p:sp>
      <p:sp>
        <p:nvSpPr>
          <p:cNvPr id="3" name="Θέση περιεχομένου 2">
            <a:extLst>
              <a:ext uri="{FF2B5EF4-FFF2-40B4-BE49-F238E27FC236}">
                <a16:creationId xmlns:a16="http://schemas.microsoft.com/office/drawing/2014/main" id="{D0C644AE-E78B-D54B-9C31-5D29707F320E}"/>
              </a:ext>
            </a:extLst>
          </p:cNvPr>
          <p:cNvSpPr>
            <a:spLocks noGrp="1"/>
          </p:cNvSpPr>
          <p:nvPr>
            <p:ph idx="1"/>
          </p:nvPr>
        </p:nvSpPr>
        <p:spPr/>
        <p:txBody>
          <a:bodyPr>
            <a:normAutofit/>
          </a:bodyPr>
          <a:lstStyle/>
          <a:p>
            <a:pPr>
              <a:lnSpc>
                <a:spcPct val="100000"/>
              </a:lnSpc>
            </a:pPr>
            <a:r>
              <a:rPr lang="el-GR" sz="1600" dirty="0"/>
              <a:t>Η επικράτηση της ψυχοπαθολογίας στα παιδιά και τους εφήβους είναι περίπου 12-27%.</a:t>
            </a:r>
            <a:endParaRPr lang="en-US" sz="1600" dirty="0"/>
          </a:p>
          <a:p>
            <a:pPr>
              <a:lnSpc>
                <a:spcPct val="100000"/>
              </a:lnSpc>
            </a:pPr>
            <a:r>
              <a:rPr lang="el-GR" sz="1600" dirty="0"/>
              <a:t>Τα ποσοστά επικράτησης ποικίλουν ανάλογα με τον υπό εξέταση πληθυσμό. Για παράδειγμα, ανιχνεύονται υψηλότερα ποσοστά διαταραχών συμπεριφορικής υγείας σε μειονεκτούντες πληθυσμούς.</a:t>
            </a:r>
            <a:r>
              <a:rPr lang="en-US" sz="1600" dirty="0"/>
              <a:t> </a:t>
            </a:r>
            <a:endParaRPr lang="el-GR" sz="1600" dirty="0"/>
          </a:p>
          <a:p>
            <a:pPr marL="0" indent="0" algn="r">
              <a:lnSpc>
                <a:spcPct val="100000"/>
              </a:lnSpc>
              <a:buNone/>
            </a:pPr>
            <a:r>
              <a:rPr lang="en-US" sz="1600" dirty="0"/>
              <a:t>Simonian 2006</a:t>
            </a:r>
            <a:endParaRPr lang="el-GR" sz="1600" dirty="0"/>
          </a:p>
        </p:txBody>
      </p:sp>
    </p:spTree>
    <p:extLst>
      <p:ext uri="{BB962C8B-B14F-4D97-AF65-F5344CB8AC3E}">
        <p14:creationId xmlns:p14="http://schemas.microsoft.com/office/powerpoint/2010/main" val="438086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741682-4825-234B-A683-20D864529358}"/>
              </a:ext>
            </a:extLst>
          </p:cNvPr>
          <p:cNvSpPr>
            <a:spLocks noGrp="1"/>
          </p:cNvSpPr>
          <p:nvPr>
            <p:ph type="title"/>
          </p:nvPr>
        </p:nvSpPr>
        <p:spPr/>
        <p:txBody>
          <a:bodyPr>
            <a:normAutofit/>
          </a:bodyPr>
          <a:lstStyle/>
          <a:p>
            <a:r>
              <a:rPr lang="en-US" sz="2000" b="1" dirty="0">
                <a:solidFill>
                  <a:srgbClr val="FF2600"/>
                </a:solidFill>
              </a:rPr>
              <a:t>Great Smoky Mountains Study								1 </a:t>
            </a:r>
            <a:br>
              <a:rPr lang="en-US" sz="2000" b="1" dirty="0">
                <a:solidFill>
                  <a:srgbClr val="FF2600"/>
                </a:solidFill>
              </a:rPr>
            </a:br>
            <a:r>
              <a:rPr lang="en-US" sz="2000" b="1" dirty="0"/>
              <a:t>Costello et al 2006</a:t>
            </a:r>
            <a:endParaRPr lang="el-GR" sz="2000" b="1" dirty="0"/>
          </a:p>
        </p:txBody>
      </p:sp>
      <p:sp>
        <p:nvSpPr>
          <p:cNvPr id="3" name="Θέση περιεχομένου 2">
            <a:extLst>
              <a:ext uri="{FF2B5EF4-FFF2-40B4-BE49-F238E27FC236}">
                <a16:creationId xmlns:a16="http://schemas.microsoft.com/office/drawing/2014/main" id="{0224562B-8BFB-B942-AF78-066CE0023C32}"/>
              </a:ext>
            </a:extLst>
          </p:cNvPr>
          <p:cNvSpPr>
            <a:spLocks noGrp="1"/>
          </p:cNvSpPr>
          <p:nvPr>
            <p:ph idx="1"/>
          </p:nvPr>
        </p:nvSpPr>
        <p:spPr/>
        <p:txBody>
          <a:bodyPr>
            <a:normAutofit/>
          </a:bodyPr>
          <a:lstStyle/>
          <a:p>
            <a:pPr>
              <a:lnSpc>
                <a:spcPct val="100000"/>
              </a:lnSpc>
            </a:pPr>
            <a:r>
              <a:rPr lang="el-GR" sz="1600" dirty="0"/>
              <a:t>Εξετάστηκε μία μεγάλη, διαχρονική κοόρτη παιδιών μεταξύ 9 και 16 ετών.</a:t>
            </a:r>
          </a:p>
          <a:p>
            <a:pPr>
              <a:lnSpc>
                <a:spcPct val="100000"/>
              </a:lnSpc>
            </a:pPr>
            <a:r>
              <a:rPr lang="el-GR" sz="1600" dirty="0"/>
              <a:t>Η 3μηνη επικράτηση για οποιαδήποτε διαταραχή συμπεριφορικής υγείας ήταν </a:t>
            </a:r>
            <a:r>
              <a:rPr lang="en-US" sz="1600" dirty="0"/>
              <a:t>13.3%</a:t>
            </a:r>
            <a:r>
              <a:rPr lang="el-GR" sz="1600" dirty="0"/>
              <a:t>.</a:t>
            </a:r>
          </a:p>
          <a:p>
            <a:pPr>
              <a:lnSpc>
                <a:spcPct val="100000"/>
              </a:lnSpc>
            </a:pPr>
            <a:r>
              <a:rPr lang="el-GR" sz="1600" dirty="0"/>
              <a:t>Το </a:t>
            </a:r>
            <a:r>
              <a:rPr lang="en-US" sz="1600" dirty="0"/>
              <a:t>6.8% </a:t>
            </a:r>
            <a:r>
              <a:rPr lang="el-GR" sz="1600" dirty="0"/>
              <a:t>των </a:t>
            </a:r>
            <a:r>
              <a:rPr lang="el-GR" sz="1600" dirty="0" err="1"/>
              <a:t>παιδι</a:t>
            </a:r>
            <a:r>
              <a:rPr lang="en-US" sz="1600" dirty="0" err="1"/>
              <a:t>ώ</a:t>
            </a:r>
            <a:r>
              <a:rPr lang="el-GR" sz="1600" dirty="0"/>
              <a:t>ν και εφήβων παρουσίαζαν μία σοβαρή συναισθηματική διαταραχή το τελευταίο 3μηνο.</a:t>
            </a:r>
          </a:p>
          <a:p>
            <a:pPr>
              <a:lnSpc>
                <a:spcPct val="100000"/>
              </a:lnSpc>
            </a:pPr>
            <a:r>
              <a:rPr lang="el-GR" sz="1600" dirty="0"/>
              <a:t>Η αθροιστική επικράτηση αποκάλυψε ότι έως την ηλικία των 16 ετών, συνολικά το 36.7% των παιδιών πληρούσε τα κριτήρια του </a:t>
            </a:r>
            <a:r>
              <a:rPr lang="en-US" sz="1600" dirty="0"/>
              <a:t>DSM </a:t>
            </a:r>
            <a:r>
              <a:rPr lang="el-GR" sz="1600" dirty="0"/>
              <a:t>για μία ή περισσότερες διαταραχές.</a:t>
            </a:r>
          </a:p>
          <a:p>
            <a:pPr>
              <a:lnSpc>
                <a:spcPct val="100000"/>
              </a:lnSpc>
            </a:pPr>
            <a:r>
              <a:rPr lang="el-GR" sz="1600" dirty="0"/>
              <a:t>Τα αγόρια είχαν μεγαλύτερη πιθανότητα να εμφανίσουν κάποια διαταραχή και αυτό αποδόθηκε κυρίως στην υψηλότερη επικράτηση των διαταραχών διαγωγής και της ΔΕΠΥ.</a:t>
            </a:r>
          </a:p>
          <a:p>
            <a:pPr>
              <a:lnSpc>
                <a:spcPct val="100000"/>
              </a:lnSpc>
            </a:pPr>
            <a:r>
              <a:rPr lang="el-GR" sz="1600" dirty="0"/>
              <a:t>Τα κορίτσια είχαν σημαντικά υψηλότερα ποσοστά κατάθλιψης και διαταραχών άγχους.</a:t>
            </a:r>
            <a:endParaRPr lang="en-US" sz="1600" dirty="0"/>
          </a:p>
          <a:p>
            <a:pPr>
              <a:lnSpc>
                <a:spcPct val="100000"/>
              </a:lnSpc>
            </a:pPr>
            <a:endParaRPr lang="el-GR" sz="1600" dirty="0"/>
          </a:p>
        </p:txBody>
      </p:sp>
    </p:spTree>
    <p:extLst>
      <p:ext uri="{BB962C8B-B14F-4D97-AF65-F5344CB8AC3E}">
        <p14:creationId xmlns:p14="http://schemas.microsoft.com/office/powerpoint/2010/main" val="793469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8753FB-D7D6-B84C-A976-03BDEAC1909D}"/>
              </a:ext>
            </a:extLst>
          </p:cNvPr>
          <p:cNvSpPr>
            <a:spLocks noGrp="1"/>
          </p:cNvSpPr>
          <p:nvPr>
            <p:ph type="title"/>
          </p:nvPr>
        </p:nvSpPr>
        <p:spPr/>
        <p:txBody>
          <a:bodyPr>
            <a:normAutofit/>
          </a:bodyPr>
          <a:lstStyle/>
          <a:p>
            <a:r>
              <a:rPr lang="en-US" sz="2000" b="1" dirty="0">
                <a:solidFill>
                  <a:srgbClr val="FF2600"/>
                </a:solidFill>
              </a:rPr>
              <a:t>Great Smoky Mountains Study								2 </a:t>
            </a:r>
            <a:br>
              <a:rPr lang="en-US" sz="2000" b="1" dirty="0">
                <a:solidFill>
                  <a:srgbClr val="FF2600"/>
                </a:solidFill>
              </a:rPr>
            </a:br>
            <a:r>
              <a:rPr lang="en-US" sz="2000" b="1" dirty="0">
                <a:solidFill>
                  <a:prstClr val="black"/>
                </a:solidFill>
              </a:rPr>
              <a:t>Costello et al 2006</a:t>
            </a:r>
            <a:endParaRPr lang="el-GR" sz="2000" b="1" dirty="0"/>
          </a:p>
        </p:txBody>
      </p:sp>
      <p:sp>
        <p:nvSpPr>
          <p:cNvPr id="3" name="Θέση περιεχομένου 2">
            <a:extLst>
              <a:ext uri="{FF2B5EF4-FFF2-40B4-BE49-F238E27FC236}">
                <a16:creationId xmlns:a16="http://schemas.microsoft.com/office/drawing/2014/main" id="{24B33AE8-8802-B54E-8504-AA44269CD7A7}"/>
              </a:ext>
            </a:extLst>
          </p:cNvPr>
          <p:cNvSpPr>
            <a:spLocks noGrp="1"/>
          </p:cNvSpPr>
          <p:nvPr>
            <p:ph idx="1"/>
          </p:nvPr>
        </p:nvSpPr>
        <p:spPr/>
        <p:txBody>
          <a:bodyPr>
            <a:normAutofit/>
          </a:bodyPr>
          <a:lstStyle/>
          <a:p>
            <a:pPr>
              <a:lnSpc>
                <a:spcPct val="100000"/>
              </a:lnSpc>
            </a:pPr>
            <a:r>
              <a:rPr lang="el-GR" sz="1600" dirty="0"/>
              <a:t>Η υψηλότερη επικράτηση για οποιαδήποτε συμπεριφορική διαταραχή εμφανιζόταν στην ηλικία των 9-10 ετών και η χαμηλότερη στην ηλικία των 12 ετών.</a:t>
            </a:r>
          </a:p>
          <a:p>
            <a:pPr>
              <a:lnSpc>
                <a:spcPct val="100000"/>
              </a:lnSpc>
            </a:pPr>
            <a:r>
              <a:rPr lang="el-GR" sz="1600" dirty="0"/>
              <a:t>Καθώς μειωνόταν η επικράτηση των διαταραχών της πρώιμης παιδικής ηλικίας, τα ποσοστά των εφηβικών συμπεριφορικών προβλημάτων άρχιζαν να αυξάνονται μετά την ηλικία των 12.</a:t>
            </a:r>
          </a:p>
          <a:p>
            <a:pPr>
              <a:lnSpc>
                <a:spcPct val="100000"/>
              </a:lnSpc>
            </a:pPr>
            <a:r>
              <a:rPr lang="el-GR" sz="1600" dirty="0"/>
              <a:t>Οι διαταραχές της πρώιμης παιδικής ηλικίας περιλάμβαναν τις εξής διαγνώσεις: ΔΕΠΥ, διαταραχή άγχους αποχωρισμού, εναντιωματική προκλητική διαταραχή, ενούρηση και εγκόπριση.</a:t>
            </a:r>
          </a:p>
          <a:p>
            <a:pPr>
              <a:lnSpc>
                <a:spcPct val="100000"/>
              </a:lnSpc>
            </a:pPr>
            <a:r>
              <a:rPr lang="el-GR" sz="1600" dirty="0"/>
              <a:t>Τα προβλήματα της εφηβικής συμπεριφορικής υγείας περιλάμβαναν τις διαγνώσεις: κατάθλιψη, κοινωνική φοβία, διαταραχές χρήσης ουσιών και διαταραχή γενικευμένου άγχους.</a:t>
            </a:r>
          </a:p>
          <a:p>
            <a:pPr>
              <a:lnSpc>
                <a:spcPct val="100000"/>
              </a:lnSpc>
            </a:pPr>
            <a:r>
              <a:rPr lang="el-GR" sz="1600" dirty="0"/>
              <a:t>Το </a:t>
            </a:r>
            <a:r>
              <a:rPr lang="en-US" sz="1600" dirty="0"/>
              <a:t>75% </a:t>
            </a:r>
            <a:r>
              <a:rPr lang="el-GR" sz="1600" dirty="0"/>
              <a:t>των παιδιών με διαταραχή διαγωγής είχαν συμπτώματα πριν από την ηλικία των 10 και το 89% πριν από την ηλικία των 13.</a:t>
            </a:r>
          </a:p>
          <a:p>
            <a:pPr>
              <a:lnSpc>
                <a:spcPct val="100000"/>
              </a:lnSpc>
            </a:pPr>
            <a:r>
              <a:rPr lang="el-GR" sz="1600" dirty="0"/>
              <a:t>Στις συμπεριφορικές διαταραχές πρώιμης έναρξης υπερείχαν τα αγόρια, ενώ στις εφηβικές διαταραχές υπερείχαν τα κορίτσια.</a:t>
            </a:r>
          </a:p>
        </p:txBody>
      </p:sp>
    </p:spTree>
    <p:extLst>
      <p:ext uri="{BB962C8B-B14F-4D97-AF65-F5344CB8AC3E}">
        <p14:creationId xmlns:p14="http://schemas.microsoft.com/office/powerpoint/2010/main" val="2321594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CB96F7-9EEB-0545-8EE5-F00ED69335A2}"/>
              </a:ext>
            </a:extLst>
          </p:cNvPr>
          <p:cNvSpPr>
            <a:spLocks noGrp="1"/>
          </p:cNvSpPr>
          <p:nvPr>
            <p:ph type="title"/>
          </p:nvPr>
        </p:nvSpPr>
        <p:spPr/>
        <p:txBody>
          <a:bodyPr>
            <a:normAutofit/>
          </a:bodyPr>
          <a:lstStyle/>
          <a:p>
            <a:r>
              <a:rPr lang="el-GR" sz="2000" b="1" dirty="0">
                <a:solidFill>
                  <a:srgbClr val="FF2600"/>
                </a:solidFill>
              </a:rPr>
              <a:t>Προσχολική ηλικία και προβλήματα συναισθήματος και συμπεριφοράς</a:t>
            </a:r>
          </a:p>
        </p:txBody>
      </p:sp>
      <p:sp>
        <p:nvSpPr>
          <p:cNvPr id="3" name="Θέση περιεχομένου 2">
            <a:extLst>
              <a:ext uri="{FF2B5EF4-FFF2-40B4-BE49-F238E27FC236}">
                <a16:creationId xmlns:a16="http://schemas.microsoft.com/office/drawing/2014/main" id="{342B20AC-CBC9-4F41-B04C-9D54CF8FA23F}"/>
              </a:ext>
            </a:extLst>
          </p:cNvPr>
          <p:cNvSpPr>
            <a:spLocks noGrp="1"/>
          </p:cNvSpPr>
          <p:nvPr>
            <p:ph idx="1"/>
          </p:nvPr>
        </p:nvSpPr>
        <p:spPr/>
        <p:txBody>
          <a:bodyPr>
            <a:normAutofit/>
          </a:bodyPr>
          <a:lstStyle/>
          <a:p>
            <a:pPr>
              <a:lnSpc>
                <a:spcPct val="100000"/>
              </a:lnSpc>
            </a:pPr>
            <a:r>
              <a:rPr lang="el-GR" sz="1600" dirty="0"/>
              <a:t>Πρόκειται για μια σημαντική ηλικιακή ομάδα στην οποία αναγνωρίζονται ολοένα και περισσότερο σημαντικά προβλήματα συμπεριφορικής υγείας.</a:t>
            </a:r>
          </a:p>
          <a:p>
            <a:pPr>
              <a:lnSpc>
                <a:spcPct val="100000"/>
              </a:lnSpc>
            </a:pPr>
            <a:r>
              <a:rPr lang="el-GR" sz="1600" dirty="0"/>
              <a:t>Τα ποσοστά επικράτησης αυτών των προβλημάτων κυμαίνονται από 7 έως 24%.</a:t>
            </a:r>
          </a:p>
          <a:p>
            <a:pPr marL="0" indent="0" algn="r">
              <a:lnSpc>
                <a:spcPct val="100000"/>
              </a:lnSpc>
              <a:buNone/>
            </a:pPr>
            <a:r>
              <a:rPr lang="en-US" sz="1600" dirty="0"/>
              <a:t>Huffman</a:t>
            </a:r>
            <a:r>
              <a:rPr lang="el-GR" sz="1600" dirty="0"/>
              <a:t> </a:t>
            </a:r>
            <a:r>
              <a:rPr lang="en-US" sz="1600" dirty="0"/>
              <a:t>et al 2004</a:t>
            </a:r>
          </a:p>
          <a:p>
            <a:pPr>
              <a:lnSpc>
                <a:spcPct val="100000"/>
              </a:lnSpc>
            </a:pPr>
            <a:r>
              <a:rPr lang="el-GR" sz="1600" dirty="0"/>
              <a:t>Εκτός από τις προαναφερόμενες συμπεριφορικές διαταραχές, στην ηλικία αυτή άλλα πολύ σημαντικά προβλήματα είναι οι διαταραχές των σχέσεων (π.χ. δυσκολίες στις σχέσεις γονέων-παιδιών, προβλήματα του δεσμού) και ρυθμιστικές διαταραχές (π.χ. διαταραχές διατροφής και ύπνου).</a:t>
            </a:r>
            <a:endParaRPr lang="en-US" sz="1600" dirty="0"/>
          </a:p>
          <a:p>
            <a:pPr>
              <a:lnSpc>
                <a:spcPct val="100000"/>
              </a:lnSpc>
            </a:pPr>
            <a:endParaRPr lang="el-GR" sz="1600" dirty="0"/>
          </a:p>
        </p:txBody>
      </p:sp>
    </p:spTree>
    <p:extLst>
      <p:ext uri="{BB962C8B-B14F-4D97-AF65-F5344CB8AC3E}">
        <p14:creationId xmlns:p14="http://schemas.microsoft.com/office/powerpoint/2010/main" val="2640964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68CBF0-0647-F84B-9616-87892CEEB450}"/>
              </a:ext>
            </a:extLst>
          </p:cNvPr>
          <p:cNvSpPr>
            <a:spLocks noGrp="1"/>
          </p:cNvSpPr>
          <p:nvPr>
            <p:ph type="title"/>
          </p:nvPr>
        </p:nvSpPr>
        <p:spPr/>
        <p:txBody>
          <a:bodyPr>
            <a:normAutofit/>
          </a:bodyPr>
          <a:lstStyle/>
          <a:p>
            <a:r>
              <a:rPr lang="el-GR" sz="2000" b="1" dirty="0">
                <a:solidFill>
                  <a:srgbClr val="FF2600"/>
                </a:solidFill>
              </a:rPr>
              <a:t>Συννοσηρότητα</a:t>
            </a:r>
          </a:p>
        </p:txBody>
      </p:sp>
      <p:sp>
        <p:nvSpPr>
          <p:cNvPr id="3" name="Θέση περιεχομένου 2">
            <a:extLst>
              <a:ext uri="{FF2B5EF4-FFF2-40B4-BE49-F238E27FC236}">
                <a16:creationId xmlns:a16="http://schemas.microsoft.com/office/drawing/2014/main" id="{401DC1D0-AEDA-9745-BDE3-F4917A2ABAF0}"/>
              </a:ext>
            </a:extLst>
          </p:cNvPr>
          <p:cNvSpPr>
            <a:spLocks noGrp="1"/>
          </p:cNvSpPr>
          <p:nvPr>
            <p:ph idx="1"/>
          </p:nvPr>
        </p:nvSpPr>
        <p:spPr/>
        <p:txBody>
          <a:bodyPr>
            <a:normAutofit/>
          </a:bodyPr>
          <a:lstStyle/>
          <a:p>
            <a:pPr>
              <a:lnSpc>
                <a:spcPct val="100000"/>
              </a:lnSpc>
            </a:pPr>
            <a:r>
              <a:rPr lang="el-GR" sz="1600" dirty="0"/>
              <a:t>Στη </a:t>
            </a:r>
            <a:r>
              <a:rPr lang="en-US" sz="1600" dirty="0"/>
              <a:t>Great Smoky Mountains Study, </a:t>
            </a:r>
            <a:r>
              <a:rPr lang="el-GR" sz="1600" dirty="0"/>
              <a:t>το</a:t>
            </a:r>
            <a:r>
              <a:rPr lang="en-US" sz="1600" dirty="0"/>
              <a:t> 25.5% </a:t>
            </a:r>
            <a:r>
              <a:rPr lang="el-GR" sz="1600" dirty="0"/>
              <a:t>των παιδιών με διάγνωση είχαν δύο ή περισσότερες διαγνώσεις.</a:t>
            </a:r>
          </a:p>
          <a:p>
            <a:pPr>
              <a:lnSpc>
                <a:spcPct val="100000"/>
              </a:lnSpc>
            </a:pPr>
            <a:r>
              <a:rPr lang="el-GR" sz="1600" dirty="0"/>
              <a:t>Αυτά τα ποσοστά συννοσηρότητας αποδόθηκαν κυρίως στην ισχυρή συσχέτιση μεταξύ της ΔΕΠΥ και της Εναντιωματικής Προκλητικής Διαταραχής καθώς και μεταξύ των Διαταραχών Άγχους και Κατάθλιψης.</a:t>
            </a:r>
          </a:p>
          <a:p>
            <a:pPr marL="0" indent="0" algn="r">
              <a:lnSpc>
                <a:spcPct val="100000"/>
              </a:lnSpc>
              <a:buNone/>
            </a:pPr>
            <a:r>
              <a:rPr lang="en-US" sz="1600" dirty="0"/>
              <a:t>Costello et al 2006</a:t>
            </a:r>
            <a:endParaRPr lang="el-GR" sz="1600" dirty="0"/>
          </a:p>
          <a:p>
            <a:pPr>
              <a:lnSpc>
                <a:spcPct val="100000"/>
              </a:lnSpc>
            </a:pPr>
            <a:r>
              <a:rPr lang="el-GR" sz="1600" dirty="0"/>
              <a:t>Αυτά τα υψηλά ποσοστά συννοσηρότητας και οι συσχετίσεις μεταξύ συγκεκριμένων διαγνώσεων έχουν επιβεβαιωθεί σε πολλές μελέτες και έχουν σημαντικές επιπτώσεις στην ανίχνευση των διαταραχών συμπεριφορικής υγείας.</a:t>
            </a:r>
          </a:p>
          <a:p>
            <a:pPr marL="0" indent="0" algn="r">
              <a:lnSpc>
                <a:spcPct val="100000"/>
              </a:lnSpc>
              <a:buNone/>
            </a:pPr>
            <a:r>
              <a:rPr lang="en-US" sz="1600" dirty="0"/>
              <a:t>Weitzman &amp; Leventhal 2006 </a:t>
            </a:r>
            <a:endParaRPr lang="el-GR" sz="1600" dirty="0"/>
          </a:p>
        </p:txBody>
      </p:sp>
    </p:spTree>
    <p:extLst>
      <p:ext uri="{BB962C8B-B14F-4D97-AF65-F5344CB8AC3E}">
        <p14:creationId xmlns:p14="http://schemas.microsoft.com/office/powerpoint/2010/main" val="27019406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3500</TotalTime>
  <Words>6021</Words>
  <Application>Microsoft Macintosh PowerPoint</Application>
  <PresentationFormat>Ευρεία οθόνη</PresentationFormat>
  <Paragraphs>316</Paragraphs>
  <Slides>39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39</vt:i4>
      </vt:variant>
    </vt:vector>
  </HeadingPairs>
  <TitlesOfParts>
    <vt:vector size="43" baseType="lpstr">
      <vt:lpstr>Arial</vt:lpstr>
      <vt:lpstr>Calibri</vt:lpstr>
      <vt:lpstr>Calibri Light</vt:lpstr>
      <vt:lpstr>Θέμα του Office</vt:lpstr>
      <vt:lpstr>Παρουσίαση του PowerPoint</vt:lpstr>
      <vt:lpstr>Εισαγωγή</vt:lpstr>
      <vt:lpstr>Enduring Mental Health in Childhood and Adolescence: Learning From the Millennium Cohort Study Deighton et al 2021</vt:lpstr>
      <vt:lpstr>Παρουσίαση του PowerPoint</vt:lpstr>
      <vt:lpstr>Επιδημιολογία</vt:lpstr>
      <vt:lpstr>Great Smoky Mountains Study        1  Costello et al 2006</vt:lpstr>
      <vt:lpstr>Great Smoky Mountains Study        2  Costello et al 2006</vt:lpstr>
      <vt:lpstr>Προσχολική ηλικία και προβλήματα συναισθήματος και συμπεριφοράς</vt:lpstr>
      <vt:lpstr>Συννοσηρότητα</vt:lpstr>
      <vt:lpstr>Παγκόσμια ποσοστά (%) επικράτησης ψυχικών διαταραχών κατά ηλικιακή ομάδα Global Health Data Exchange 2019</vt:lpstr>
      <vt:lpstr>Ανίχνευση των προβλημάτων συναισθήματος και συμπεριφοράς στην παιδιατρική πρακτική</vt:lpstr>
      <vt:lpstr>Παρουσίαση του PowerPoint</vt:lpstr>
      <vt:lpstr>Identification of developmental-behavioral problems in primary care: a systematic review Christopher Sheldrick et al 2011</vt:lpstr>
      <vt:lpstr>Παρουσίαση του PowerPoint</vt:lpstr>
      <vt:lpstr>Παρουσίαση του PowerPoint</vt:lpstr>
      <vt:lpstr>Barriers to the Identification and Management of Psychosocial Problems: Changes From 2004 to 2013 McCue Horwitz  et al 2015</vt:lpstr>
      <vt:lpstr>Do Pediatricians Ask About Adverse Childhood Experiences in Pediatric Primary Care?  1 Kerker et al 2016</vt:lpstr>
      <vt:lpstr>Do Pediatricians Ask About Adverse Childhood Experiences in Pediatric Primary Care?  2 Kerker et al 2016</vt:lpstr>
      <vt:lpstr>Factors associated with the identification of child mental health problems in primary care - a systematic review Koning et al 2019</vt:lpstr>
      <vt:lpstr>Identification of children at risk for mental health problems in primary care-Development of a prediction model with routine health care data      1 Koning et al 2019</vt:lpstr>
      <vt:lpstr>Identification of children at risk for mental health problems in primary care-Development of a prediction model with routine health care data      2 Koning et al 2019</vt:lpstr>
      <vt:lpstr>Health professional perceptions regarding screening tools for developmental surveillance for children in a multicultural part of Sydney, Australia       1 Garg et al 2018</vt:lpstr>
      <vt:lpstr>Health professional perceptions regarding screening tools for developmental surveillance for children in a multicultural part of Sydney, Australia       2 Garg et al 2018</vt:lpstr>
      <vt:lpstr>Pediatric provider processes for behavioral health screening, decision making, and referral in sites with colocated mental health services Hacker et al 2013</vt:lpstr>
      <vt:lpstr>Barriers to managing child and adolescent mental health problems: a systematic review of primary care practitioners' perceptions O'Brien et al 2016</vt:lpstr>
      <vt:lpstr>Effects of Primary Care Provider Characteristics on Changes in Behavioral Health Delivery During a Collaborative Care Trial McGuier et al 2020</vt:lpstr>
      <vt:lpstr>Development of a triage tool for neurodevelopmental risk in children aged 30 months Sim et al 2015</vt:lpstr>
      <vt:lpstr>Screening for disruptive behaviour problems in preschool children in primary health care settings Charach et al 2017</vt:lpstr>
      <vt:lpstr>Outcomes of Depression Screening Among Adolescents Accessing School-based Pediatric Primary Care Clinic Services Bhatta et al 2018</vt:lpstr>
      <vt:lpstr>Development of a screening tool enabling identification of infants and toddlers at risk of family abuse and neglect: a feasibility study from three South European countries Ezpeleta et al 2017</vt:lpstr>
      <vt:lpstr>Childhood Sexual Abuse: Identification, Screening, and Treatment Recommendations in Primary Care Settings Hanson &amp; Adams 2016</vt:lpstr>
      <vt:lpstr>Committee Opinion No. 705: Mental Health Disorders in Adolescents American College of Obstetricians and Gynecologists 2017 </vt:lpstr>
      <vt:lpstr>A Clinical Care Algorithmic Toolkit for Promoting Screening and Next-Level Assessment of Pediatric Depression and Anxiety in Primary Care Honigfeld et al 2017</vt:lpstr>
      <vt:lpstr>Use of an Online Clinical Process Support System as an Aid to Identification and Management of Developmental and Mental Health Problems Howard et al 2017</vt:lpstr>
      <vt:lpstr>Evidence-based early detection of developmental-behavioral problems in primary care: what to expect and how to do it Page Glascoe 2015</vt:lpstr>
      <vt:lpstr>Development and evaluation of an educational intervention in youth mental health for primary care practitioners Birrane et al 2015</vt:lpstr>
      <vt:lpstr>Youth mental health in deprived urban areas: a Delphi study on the role of the GP in early intervention Schaffalitzky et al 2015</vt:lpstr>
      <vt:lpstr>Παρουσίαση του PowerPoint</vt:lpstr>
      <vt:lpstr>Ευχαριστώ!</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George Giannakopoulos</dc:creator>
  <cp:lastModifiedBy>George Giannakopoulos</cp:lastModifiedBy>
  <cp:revision>34</cp:revision>
  <dcterms:created xsi:type="dcterms:W3CDTF">2021-12-18T17:25:52Z</dcterms:created>
  <dcterms:modified xsi:type="dcterms:W3CDTF">2022-01-08T14:01:52Z</dcterms:modified>
</cp:coreProperties>
</file>