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58"/>
  </p:notesMasterIdLst>
  <p:sldIdLst>
    <p:sldId id="402" r:id="rId2"/>
    <p:sldId id="331" r:id="rId3"/>
    <p:sldId id="333" r:id="rId4"/>
    <p:sldId id="334" r:id="rId5"/>
    <p:sldId id="335" r:id="rId6"/>
    <p:sldId id="336" r:id="rId7"/>
    <p:sldId id="339" r:id="rId8"/>
    <p:sldId id="340" r:id="rId9"/>
    <p:sldId id="507" r:id="rId10"/>
    <p:sldId id="508" r:id="rId11"/>
    <p:sldId id="509" r:id="rId12"/>
    <p:sldId id="510" r:id="rId13"/>
    <p:sldId id="468" r:id="rId14"/>
    <p:sldId id="498" r:id="rId15"/>
    <p:sldId id="403" r:id="rId16"/>
    <p:sldId id="404" r:id="rId17"/>
    <p:sldId id="408" r:id="rId18"/>
    <p:sldId id="409" r:id="rId19"/>
    <p:sldId id="328" r:id="rId20"/>
    <p:sldId id="319" r:id="rId21"/>
    <p:sldId id="405" r:id="rId22"/>
    <p:sldId id="406" r:id="rId23"/>
    <p:sldId id="440" r:id="rId24"/>
    <p:sldId id="441" r:id="rId25"/>
    <p:sldId id="504" r:id="rId26"/>
    <p:sldId id="362" r:id="rId27"/>
    <p:sldId id="363" r:id="rId28"/>
    <p:sldId id="523" r:id="rId29"/>
    <p:sldId id="524" r:id="rId30"/>
    <p:sldId id="522" r:id="rId31"/>
    <p:sldId id="369" r:id="rId32"/>
    <p:sldId id="373" r:id="rId33"/>
    <p:sldId id="374" r:id="rId34"/>
    <p:sldId id="375" r:id="rId35"/>
    <p:sldId id="376" r:id="rId36"/>
    <p:sldId id="377" r:id="rId37"/>
    <p:sldId id="379" r:id="rId38"/>
    <p:sldId id="381" r:id="rId39"/>
    <p:sldId id="382" r:id="rId40"/>
    <p:sldId id="387" r:id="rId41"/>
    <p:sldId id="388" r:id="rId42"/>
    <p:sldId id="506" r:id="rId43"/>
    <p:sldId id="390" r:id="rId44"/>
    <p:sldId id="391" r:id="rId45"/>
    <p:sldId id="337" r:id="rId46"/>
    <p:sldId id="461" r:id="rId47"/>
    <p:sldId id="512" r:id="rId48"/>
    <p:sldId id="513" r:id="rId49"/>
    <p:sldId id="514" r:id="rId50"/>
    <p:sldId id="515" r:id="rId51"/>
    <p:sldId id="516" r:id="rId52"/>
    <p:sldId id="518" r:id="rId53"/>
    <p:sldId id="519" r:id="rId54"/>
    <p:sldId id="520" r:id="rId55"/>
    <p:sldId id="521" r:id="rId56"/>
    <p:sldId id="51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00"/>
    <a:srgbClr val="FFCC66"/>
    <a:srgbClr val="FFFF66"/>
    <a:srgbClr val="FF0080"/>
    <a:srgbClr val="FF6FCF"/>
    <a:srgbClr val="00FFFF"/>
    <a:srgbClr val="FF8000"/>
    <a:srgbClr val="66FF66"/>
    <a:srgbClr val="FF6666"/>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6"/>
    <p:restoredTop sz="50000" autoAdjust="0"/>
  </p:normalViewPr>
  <p:slideViewPr>
    <p:cSldViewPr snapToGrid="0" snapToObjects="1">
      <p:cViewPr varScale="1">
        <p:scale>
          <a:sx n="97" d="100"/>
          <a:sy n="97" d="100"/>
        </p:scale>
        <p:origin x="216" y="2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2B719-6040-2E4C-A49A-EE291B48DC4D}"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C286F149-9D31-184E-8936-1BDBB05274E4}">
      <dgm:prSet phldrT="[Text]"/>
      <dgm:spPr/>
      <dgm:t>
        <a:bodyPr/>
        <a:lstStyle/>
        <a:p>
          <a:r>
            <a:rPr lang="el-GR" b="1" dirty="0">
              <a:latin typeface="Calibri" pitchFamily="34" charset="0"/>
              <a:cs typeface="Calibri" pitchFamily="34" charset="0"/>
            </a:rPr>
            <a:t>Δυσκολεύεται να κρατήσει τη σειρά του</a:t>
          </a:r>
          <a:endParaRPr lang="en-US" b="1" dirty="0"/>
        </a:p>
      </dgm:t>
    </dgm:pt>
    <dgm:pt modelId="{54E52A83-D3B9-4448-AD98-97AFB815FED9}">
      <dgm:prSet phldrT="[Text]"/>
      <dgm:spPr/>
      <dgm:t>
        <a:bodyPr/>
        <a:lstStyle/>
        <a:p>
          <a:r>
            <a:rPr lang="el-GR" b="1" dirty="0">
              <a:solidFill>
                <a:srgbClr val="000000"/>
              </a:solidFill>
              <a:latin typeface="Calibri" pitchFamily="34" charset="0"/>
              <a:cs typeface="Calibri" pitchFamily="34" charset="0"/>
            </a:rPr>
            <a:t>ΠΑΡΟΡΜΗΤΙΚΟΤΗΤΑ</a:t>
          </a:r>
          <a:endParaRPr lang="en-US" b="1" dirty="0">
            <a:solidFill>
              <a:srgbClr val="000000"/>
            </a:solidFill>
          </a:endParaRPr>
        </a:p>
      </dgm:t>
    </dgm:pt>
    <dgm:pt modelId="{79D06D4D-A97C-7D4F-BCC7-ECD08F24D45D}" type="sibTrans" cxnId="{87546C82-DF02-8247-9B2D-2316DC7B603A}">
      <dgm:prSet/>
      <dgm:spPr/>
      <dgm:t>
        <a:bodyPr/>
        <a:lstStyle/>
        <a:p>
          <a:endParaRPr lang="en-US"/>
        </a:p>
      </dgm:t>
    </dgm:pt>
    <dgm:pt modelId="{FB0E828D-38DF-CF4A-8117-EC747A697548}" type="parTrans" cxnId="{87546C82-DF02-8247-9B2D-2316DC7B603A}">
      <dgm:prSet/>
      <dgm:spPr/>
      <dgm:t>
        <a:bodyPr/>
        <a:lstStyle/>
        <a:p>
          <a:endParaRPr lang="en-US"/>
        </a:p>
      </dgm:t>
    </dgm:pt>
    <dgm:pt modelId="{16C9A762-0CBC-6245-8112-E78E4B9BE589}" type="sibTrans" cxnId="{EA051C61-712F-8044-AEC4-EBCD93E9F3BA}">
      <dgm:prSet/>
      <dgm:spPr/>
      <dgm:t>
        <a:bodyPr/>
        <a:lstStyle/>
        <a:p>
          <a:endParaRPr lang="en-US"/>
        </a:p>
      </dgm:t>
    </dgm:pt>
    <dgm:pt modelId="{67289A26-B050-434B-A8F7-B5B3782A0645}" type="parTrans" cxnId="{EA051C61-712F-8044-AEC4-EBCD93E9F3BA}">
      <dgm:prSet/>
      <dgm:spPr/>
      <dgm:t>
        <a:bodyPr/>
        <a:lstStyle/>
        <a:p>
          <a:endParaRPr lang="en-US"/>
        </a:p>
      </dgm:t>
    </dgm:pt>
    <dgm:pt modelId="{514B05D8-0C3F-5240-A43E-710E972F2AD6}">
      <dgm:prSet phldrT="[Text]"/>
      <dgm:spPr/>
      <dgm:t>
        <a:bodyPr/>
        <a:lstStyle/>
        <a:p>
          <a:r>
            <a:rPr lang="el-GR" b="1" dirty="0">
              <a:latin typeface="Calibri" pitchFamily="34" charset="0"/>
              <a:cs typeface="Calibri" pitchFamily="34" charset="0"/>
            </a:rPr>
            <a:t>Κάνει συνεχώς νευρικές κινήσεις</a:t>
          </a:r>
          <a:endParaRPr lang="en-US" b="1" dirty="0"/>
        </a:p>
      </dgm:t>
    </dgm:pt>
    <dgm:pt modelId="{E9223536-4431-0644-82FE-B2179357D006}">
      <dgm:prSet phldrT="[Text]"/>
      <dgm:spPr/>
      <dgm:t>
        <a:bodyPr/>
        <a:lstStyle/>
        <a:p>
          <a:r>
            <a:rPr lang="el-GR" b="1" dirty="0">
              <a:solidFill>
                <a:srgbClr val="000000"/>
              </a:solidFill>
              <a:latin typeface="Calibri" pitchFamily="34" charset="0"/>
              <a:cs typeface="Calibri" pitchFamily="34" charset="0"/>
            </a:rPr>
            <a:t>ΥΠΕΡΚΙΝΗΤΙΚΟΤΗΤΑ</a:t>
          </a:r>
          <a:endParaRPr lang="en-US" b="1" dirty="0">
            <a:solidFill>
              <a:srgbClr val="000000"/>
            </a:solidFill>
          </a:endParaRPr>
        </a:p>
      </dgm:t>
    </dgm:pt>
    <dgm:pt modelId="{909843AC-C5CB-2840-9954-CF9A619549E5}" type="sibTrans" cxnId="{E6CB7E85-1A75-6841-B63C-B23B7B22ABBE}">
      <dgm:prSet/>
      <dgm:spPr/>
      <dgm:t>
        <a:bodyPr/>
        <a:lstStyle/>
        <a:p>
          <a:endParaRPr lang="en-US"/>
        </a:p>
      </dgm:t>
    </dgm:pt>
    <dgm:pt modelId="{EEBD1A37-DF58-2941-AF82-30C55F4F2105}" type="parTrans" cxnId="{E6CB7E85-1A75-6841-B63C-B23B7B22ABBE}">
      <dgm:prSet/>
      <dgm:spPr/>
      <dgm:t>
        <a:bodyPr/>
        <a:lstStyle/>
        <a:p>
          <a:endParaRPr lang="en-US"/>
        </a:p>
      </dgm:t>
    </dgm:pt>
    <dgm:pt modelId="{EB43C35D-0D3F-5142-9606-6E6949F856C9}" type="sibTrans" cxnId="{E9429F17-E79F-2040-A045-1A15EB2707E1}">
      <dgm:prSet/>
      <dgm:spPr/>
      <dgm:t>
        <a:bodyPr/>
        <a:lstStyle/>
        <a:p>
          <a:endParaRPr lang="en-US"/>
        </a:p>
      </dgm:t>
    </dgm:pt>
    <dgm:pt modelId="{9A520430-FC12-404B-8B66-DBF2A29FC3AF}" type="parTrans" cxnId="{E9429F17-E79F-2040-A045-1A15EB2707E1}">
      <dgm:prSet/>
      <dgm:spPr/>
      <dgm:t>
        <a:bodyPr/>
        <a:lstStyle/>
        <a:p>
          <a:endParaRPr lang="en-US"/>
        </a:p>
      </dgm:t>
    </dgm:pt>
    <dgm:pt modelId="{55C4E91E-A14F-F74D-89D5-F45F4D5EAFBA}">
      <dgm:prSet phldrT="[Text]"/>
      <dgm:spPr/>
      <dgm:t>
        <a:bodyPr/>
        <a:lstStyle/>
        <a:p>
          <a:r>
            <a:rPr lang="el-GR" b="1" dirty="0">
              <a:effectLst/>
              <a:latin typeface="Calibri" pitchFamily="34" charset="0"/>
              <a:cs typeface="Calibri" pitchFamily="34" charset="0"/>
            </a:rPr>
            <a:t>Δεν διατηρεί την προσοχή του σε σχολικές εργασίες</a:t>
          </a:r>
          <a:endParaRPr lang="en-US" b="1" dirty="0"/>
        </a:p>
      </dgm:t>
    </dgm:pt>
    <dgm:pt modelId="{4431D569-4CC8-9E46-B533-567A71F910BB}" type="sibTrans" cxnId="{84B231D6-7F19-7A40-A385-8C37089B3E99}">
      <dgm:prSet/>
      <dgm:spPr/>
      <dgm:t>
        <a:bodyPr/>
        <a:lstStyle/>
        <a:p>
          <a:endParaRPr lang="en-US"/>
        </a:p>
      </dgm:t>
    </dgm:pt>
    <dgm:pt modelId="{E30D6DA0-F023-984A-974F-D612A6EC7437}" type="parTrans" cxnId="{84B231D6-7F19-7A40-A385-8C37089B3E99}">
      <dgm:prSet/>
      <dgm:spPr/>
      <dgm:t>
        <a:bodyPr/>
        <a:lstStyle/>
        <a:p>
          <a:endParaRPr lang="en-US"/>
        </a:p>
      </dgm:t>
    </dgm:pt>
    <dgm:pt modelId="{DF5C5167-827D-BC46-B2B4-BB67746AF9E4}">
      <dgm:prSet/>
      <dgm:spPr/>
      <dgm:t>
        <a:bodyPr/>
        <a:lstStyle/>
        <a:p>
          <a:r>
            <a:rPr lang="el-GR" b="1" dirty="0">
              <a:effectLst/>
              <a:latin typeface="Calibri" pitchFamily="34" charset="0"/>
              <a:cs typeface="Calibri" pitchFamily="34" charset="0"/>
            </a:rPr>
            <a:t>Λάθη απροσεξίας</a:t>
          </a:r>
        </a:p>
      </dgm:t>
    </dgm:pt>
    <dgm:pt modelId="{23E3AFCA-A879-2E42-8AB0-6E1166A21772}" type="parTrans" cxnId="{0ACB570F-CC8B-7146-9E86-6C41F4E8A36F}">
      <dgm:prSet/>
      <dgm:spPr/>
      <dgm:t>
        <a:bodyPr/>
        <a:lstStyle/>
        <a:p>
          <a:endParaRPr lang="en-US"/>
        </a:p>
      </dgm:t>
    </dgm:pt>
    <dgm:pt modelId="{0D6C51C4-F734-5C43-AFF8-1937F692E2C7}" type="sibTrans" cxnId="{0ACB570F-CC8B-7146-9E86-6C41F4E8A36F}">
      <dgm:prSet/>
      <dgm:spPr/>
      <dgm:t>
        <a:bodyPr/>
        <a:lstStyle/>
        <a:p>
          <a:endParaRPr lang="en-US"/>
        </a:p>
      </dgm:t>
    </dgm:pt>
    <dgm:pt modelId="{A5F0A53B-D01D-2644-B112-AB72486868C5}">
      <dgm:prSet/>
      <dgm:spPr/>
      <dgm:t>
        <a:bodyPr/>
        <a:lstStyle/>
        <a:p>
          <a:r>
            <a:rPr lang="el-GR" b="1" dirty="0">
              <a:effectLst/>
              <a:latin typeface="Calibri" pitchFamily="34" charset="0"/>
              <a:cs typeface="Calibri" pitchFamily="34" charset="0"/>
            </a:rPr>
            <a:t>Φαίνεται να μην ακούει</a:t>
          </a:r>
        </a:p>
      </dgm:t>
    </dgm:pt>
    <dgm:pt modelId="{6362C8F4-D97E-C74C-BF70-2BA3DBBE77A9}" type="parTrans" cxnId="{6FFE9BAC-6B97-B641-B812-0A449E7CE842}">
      <dgm:prSet/>
      <dgm:spPr/>
      <dgm:t>
        <a:bodyPr/>
        <a:lstStyle/>
        <a:p>
          <a:endParaRPr lang="en-US"/>
        </a:p>
      </dgm:t>
    </dgm:pt>
    <dgm:pt modelId="{88ED728E-8B98-9843-B556-ADD7C3E09F5D}" type="sibTrans" cxnId="{6FFE9BAC-6B97-B641-B812-0A449E7CE842}">
      <dgm:prSet/>
      <dgm:spPr/>
      <dgm:t>
        <a:bodyPr/>
        <a:lstStyle/>
        <a:p>
          <a:endParaRPr lang="en-US"/>
        </a:p>
      </dgm:t>
    </dgm:pt>
    <dgm:pt modelId="{F02E9A5A-1587-184F-9712-4061830D411E}">
      <dgm:prSet/>
      <dgm:spPr/>
      <dgm:t>
        <a:bodyPr/>
        <a:lstStyle/>
        <a:p>
          <a:r>
            <a:rPr lang="el-GR" b="1" dirty="0">
              <a:effectLst/>
              <a:latin typeface="Calibri" pitchFamily="34" charset="0"/>
              <a:cs typeface="Calibri" pitchFamily="34" charset="0"/>
            </a:rPr>
            <a:t>Δεν ακολουθεί οδηγίες</a:t>
          </a:r>
        </a:p>
      </dgm:t>
    </dgm:pt>
    <dgm:pt modelId="{9FDDE4C9-1D44-0446-982C-1E6B5BAE3D80}" type="parTrans" cxnId="{962AB689-E9E6-3448-BD35-C2D3499B0099}">
      <dgm:prSet/>
      <dgm:spPr/>
      <dgm:t>
        <a:bodyPr/>
        <a:lstStyle/>
        <a:p>
          <a:endParaRPr lang="en-US"/>
        </a:p>
      </dgm:t>
    </dgm:pt>
    <dgm:pt modelId="{C4DD3124-80AD-1A43-A0C0-8BE5A69A36D5}" type="sibTrans" cxnId="{962AB689-E9E6-3448-BD35-C2D3499B0099}">
      <dgm:prSet/>
      <dgm:spPr/>
      <dgm:t>
        <a:bodyPr/>
        <a:lstStyle/>
        <a:p>
          <a:endParaRPr lang="en-US"/>
        </a:p>
      </dgm:t>
    </dgm:pt>
    <dgm:pt modelId="{4447A308-99C6-B44B-A269-B6CBA6C9A356}">
      <dgm:prSet/>
      <dgm:spPr/>
      <dgm:t>
        <a:bodyPr/>
        <a:lstStyle/>
        <a:p>
          <a:r>
            <a:rPr lang="el-GR" b="1" dirty="0">
              <a:effectLst/>
              <a:latin typeface="Calibri" pitchFamily="34" charset="0"/>
              <a:cs typeface="Calibri" pitchFamily="34" charset="0"/>
            </a:rPr>
            <a:t>Αποφεύγει να εμπλακεί σε εργασίες που απαιτούν συνεχή πνευματική προσπάθεια</a:t>
          </a:r>
        </a:p>
      </dgm:t>
    </dgm:pt>
    <dgm:pt modelId="{F27C11D2-2FCD-AE43-A4E6-EAAA3F83C15C}" type="parTrans" cxnId="{409C4113-AA76-844E-B967-C442ECFBE358}">
      <dgm:prSet/>
      <dgm:spPr/>
      <dgm:t>
        <a:bodyPr/>
        <a:lstStyle/>
        <a:p>
          <a:endParaRPr lang="en-US"/>
        </a:p>
      </dgm:t>
    </dgm:pt>
    <dgm:pt modelId="{9B57276C-3C96-964C-80B1-00396D0A151C}" type="sibTrans" cxnId="{409C4113-AA76-844E-B967-C442ECFBE358}">
      <dgm:prSet/>
      <dgm:spPr/>
      <dgm:t>
        <a:bodyPr/>
        <a:lstStyle/>
        <a:p>
          <a:endParaRPr lang="en-US"/>
        </a:p>
      </dgm:t>
    </dgm:pt>
    <dgm:pt modelId="{AFA2233E-CA44-A849-A761-A377A597BCC7}">
      <dgm:prSet/>
      <dgm:spPr/>
      <dgm:t>
        <a:bodyPr/>
        <a:lstStyle/>
        <a:p>
          <a:r>
            <a:rPr lang="el-GR" b="1">
              <a:effectLst/>
              <a:latin typeface="Calibri" pitchFamily="34" charset="0"/>
              <a:cs typeface="Calibri" pitchFamily="34" charset="0"/>
            </a:rPr>
            <a:t>Χάνει τα πράγματά του</a:t>
          </a:r>
          <a:endParaRPr lang="el-GR" b="1" dirty="0">
            <a:effectLst/>
            <a:latin typeface="Calibri" pitchFamily="34" charset="0"/>
            <a:cs typeface="Calibri" pitchFamily="34" charset="0"/>
          </a:endParaRPr>
        </a:p>
      </dgm:t>
    </dgm:pt>
    <dgm:pt modelId="{AE96C596-37AE-674D-911B-8F3D053CA818}" type="parTrans" cxnId="{99639A41-D07E-BF44-AABC-46EC97548C50}">
      <dgm:prSet/>
      <dgm:spPr/>
      <dgm:t>
        <a:bodyPr/>
        <a:lstStyle/>
        <a:p>
          <a:endParaRPr lang="en-US"/>
        </a:p>
      </dgm:t>
    </dgm:pt>
    <dgm:pt modelId="{F84F342D-24D8-2845-A351-22F9656104BD}" type="sibTrans" cxnId="{99639A41-D07E-BF44-AABC-46EC97548C50}">
      <dgm:prSet/>
      <dgm:spPr/>
      <dgm:t>
        <a:bodyPr/>
        <a:lstStyle/>
        <a:p>
          <a:endParaRPr lang="en-US"/>
        </a:p>
      </dgm:t>
    </dgm:pt>
    <dgm:pt modelId="{33E3FBC7-6996-5B4E-828A-27026608FB05}">
      <dgm:prSet/>
      <dgm:spPr/>
      <dgm:t>
        <a:bodyPr/>
        <a:lstStyle/>
        <a:p>
          <a:r>
            <a:rPr lang="el-GR" b="1" dirty="0">
              <a:effectLst/>
              <a:latin typeface="Calibri" pitchFamily="34" charset="0"/>
              <a:cs typeface="Calibri" pitchFamily="34" charset="0"/>
            </a:rPr>
            <a:t>Διασπάται από εξωτερικά ερεθίσματα</a:t>
          </a:r>
        </a:p>
      </dgm:t>
    </dgm:pt>
    <dgm:pt modelId="{6749D007-14BA-1749-B353-E03EE1335B65}" type="parTrans" cxnId="{742DE0E6-ECDB-6248-97E8-ED828C831A1D}">
      <dgm:prSet/>
      <dgm:spPr/>
      <dgm:t>
        <a:bodyPr/>
        <a:lstStyle/>
        <a:p>
          <a:endParaRPr lang="en-US"/>
        </a:p>
      </dgm:t>
    </dgm:pt>
    <dgm:pt modelId="{DFB75C8E-C708-5F42-B8CD-DE83F6FBBCB7}" type="sibTrans" cxnId="{742DE0E6-ECDB-6248-97E8-ED828C831A1D}">
      <dgm:prSet/>
      <dgm:spPr/>
      <dgm:t>
        <a:bodyPr/>
        <a:lstStyle/>
        <a:p>
          <a:endParaRPr lang="en-US"/>
        </a:p>
      </dgm:t>
    </dgm:pt>
    <dgm:pt modelId="{97D20D8A-F863-D54A-A553-A29DC1217B93}">
      <dgm:prSet/>
      <dgm:spPr/>
      <dgm:t>
        <a:bodyPr/>
        <a:lstStyle/>
        <a:p>
          <a:r>
            <a:rPr lang="el-GR" b="1" dirty="0">
              <a:effectLst/>
              <a:latin typeface="Calibri" pitchFamily="34" charset="0"/>
              <a:cs typeface="Calibri" pitchFamily="34" charset="0"/>
            </a:rPr>
            <a:t>Ξεχνά τις καθημερινές δραστηριότητες</a:t>
          </a:r>
        </a:p>
      </dgm:t>
    </dgm:pt>
    <dgm:pt modelId="{96A9E689-742E-E243-B966-2C2B383AC1A7}" type="parTrans" cxnId="{D56AA167-9637-DC4A-8480-A714C58D5CFC}">
      <dgm:prSet/>
      <dgm:spPr/>
      <dgm:t>
        <a:bodyPr/>
        <a:lstStyle/>
        <a:p>
          <a:endParaRPr lang="en-US"/>
        </a:p>
      </dgm:t>
    </dgm:pt>
    <dgm:pt modelId="{148CB6C6-37DE-CF46-AEB0-5470EBD6F4A8}" type="sibTrans" cxnId="{D56AA167-9637-DC4A-8480-A714C58D5CFC}">
      <dgm:prSet/>
      <dgm:spPr/>
      <dgm:t>
        <a:bodyPr/>
        <a:lstStyle/>
        <a:p>
          <a:endParaRPr lang="en-US"/>
        </a:p>
      </dgm:t>
    </dgm:pt>
    <dgm:pt modelId="{06317717-60CB-F644-BF09-BD5ACE3F1258}">
      <dgm:prSet/>
      <dgm:spPr/>
      <dgm:t>
        <a:bodyPr/>
        <a:lstStyle/>
        <a:p>
          <a:r>
            <a:rPr lang="el-GR" b="1" dirty="0">
              <a:latin typeface="Calibri" pitchFamily="34" charset="0"/>
              <a:cs typeface="Calibri" pitchFamily="34" charset="0"/>
            </a:rPr>
            <a:t>Στριφογυρίζει  ενώ κάθεται</a:t>
          </a:r>
        </a:p>
      </dgm:t>
    </dgm:pt>
    <dgm:pt modelId="{B055702C-CF89-9A45-B689-721D1863137B}" type="parTrans" cxnId="{FD7C3457-6C82-0D4B-A9D6-B2734557917E}">
      <dgm:prSet/>
      <dgm:spPr/>
      <dgm:t>
        <a:bodyPr/>
        <a:lstStyle/>
        <a:p>
          <a:endParaRPr lang="en-US"/>
        </a:p>
      </dgm:t>
    </dgm:pt>
    <dgm:pt modelId="{23CF96B9-8F74-D648-A8B0-E2BB20CF9764}" type="sibTrans" cxnId="{FD7C3457-6C82-0D4B-A9D6-B2734557917E}">
      <dgm:prSet/>
      <dgm:spPr/>
      <dgm:t>
        <a:bodyPr/>
        <a:lstStyle/>
        <a:p>
          <a:endParaRPr lang="en-US"/>
        </a:p>
      </dgm:t>
    </dgm:pt>
    <dgm:pt modelId="{D9EDF6EB-7383-C144-86B5-5F637BBB63D1}">
      <dgm:prSet/>
      <dgm:spPr/>
      <dgm:t>
        <a:bodyPr/>
        <a:lstStyle/>
        <a:p>
          <a:r>
            <a:rPr lang="el-GR" b="1" dirty="0">
              <a:latin typeface="Calibri" pitchFamily="34" charset="0"/>
              <a:cs typeface="Calibri" pitchFamily="34" charset="0"/>
            </a:rPr>
            <a:t>Αφήνει τη θέση του όταν αυτό είναι ανάρμοστο</a:t>
          </a:r>
        </a:p>
      </dgm:t>
    </dgm:pt>
    <dgm:pt modelId="{4DB8C60F-8387-754B-834B-CA458E19EFE4}" type="parTrans" cxnId="{2DDE8780-C959-9C4D-B7FC-52C0BD205F58}">
      <dgm:prSet/>
      <dgm:spPr/>
      <dgm:t>
        <a:bodyPr/>
        <a:lstStyle/>
        <a:p>
          <a:endParaRPr lang="en-US"/>
        </a:p>
      </dgm:t>
    </dgm:pt>
    <dgm:pt modelId="{2AA95810-342D-F44A-9A09-4FC3411AE23C}" type="sibTrans" cxnId="{2DDE8780-C959-9C4D-B7FC-52C0BD205F58}">
      <dgm:prSet/>
      <dgm:spPr/>
      <dgm:t>
        <a:bodyPr/>
        <a:lstStyle/>
        <a:p>
          <a:endParaRPr lang="en-US"/>
        </a:p>
      </dgm:t>
    </dgm:pt>
    <dgm:pt modelId="{CB25EA55-54AB-E942-9DA1-82402753E063}">
      <dgm:prSet/>
      <dgm:spPr/>
      <dgm:t>
        <a:bodyPr/>
        <a:lstStyle/>
        <a:p>
          <a:r>
            <a:rPr lang="el-GR" b="1" dirty="0">
              <a:latin typeface="Calibri" pitchFamily="34" charset="0"/>
              <a:cs typeface="Calibri" pitchFamily="34" charset="0"/>
            </a:rPr>
            <a:t>Συνεχώς τρέχει, σκαρφαλώνει</a:t>
          </a:r>
        </a:p>
      </dgm:t>
    </dgm:pt>
    <dgm:pt modelId="{3852746E-1F05-2140-9E6E-03645E0BF9D4}" type="parTrans" cxnId="{27419657-E5C5-A44A-A318-4F499BF65E99}">
      <dgm:prSet/>
      <dgm:spPr/>
      <dgm:t>
        <a:bodyPr/>
        <a:lstStyle/>
        <a:p>
          <a:endParaRPr lang="en-US"/>
        </a:p>
      </dgm:t>
    </dgm:pt>
    <dgm:pt modelId="{D0151A3E-20DD-4A4A-B64B-6D997690E245}" type="sibTrans" cxnId="{27419657-E5C5-A44A-A318-4F499BF65E99}">
      <dgm:prSet/>
      <dgm:spPr/>
      <dgm:t>
        <a:bodyPr/>
        <a:lstStyle/>
        <a:p>
          <a:endParaRPr lang="en-US"/>
        </a:p>
      </dgm:t>
    </dgm:pt>
    <dgm:pt modelId="{E06BBCAF-CA48-D24E-80D5-78F9E80B400A}">
      <dgm:prSet/>
      <dgm:spPr/>
      <dgm:t>
        <a:bodyPr/>
        <a:lstStyle/>
        <a:p>
          <a:r>
            <a:rPr lang="el-GR" b="1" dirty="0">
              <a:latin typeface="Calibri" pitchFamily="34" charset="0"/>
              <a:cs typeface="Calibri" pitchFamily="34" charset="0"/>
            </a:rPr>
            <a:t>Δυσκολίες να παίξει ήσυχα</a:t>
          </a:r>
        </a:p>
      </dgm:t>
    </dgm:pt>
    <dgm:pt modelId="{504D32C4-CB43-2844-A528-8560E3F0E434}" type="parTrans" cxnId="{26A90642-5889-5744-8D9A-545CF0F1FD6F}">
      <dgm:prSet/>
      <dgm:spPr/>
      <dgm:t>
        <a:bodyPr/>
        <a:lstStyle/>
        <a:p>
          <a:endParaRPr lang="en-US"/>
        </a:p>
      </dgm:t>
    </dgm:pt>
    <dgm:pt modelId="{DEE7C5FE-B111-E144-A836-795C5934F1ED}" type="sibTrans" cxnId="{26A90642-5889-5744-8D9A-545CF0F1FD6F}">
      <dgm:prSet/>
      <dgm:spPr/>
      <dgm:t>
        <a:bodyPr/>
        <a:lstStyle/>
        <a:p>
          <a:endParaRPr lang="en-US"/>
        </a:p>
      </dgm:t>
    </dgm:pt>
    <dgm:pt modelId="{9AD0D164-F8D8-6148-8994-D0A0C9638229}">
      <dgm:prSet/>
      <dgm:spPr/>
      <dgm:t>
        <a:bodyPr/>
        <a:lstStyle/>
        <a:p>
          <a:r>
            <a:rPr lang="el-GR" b="1" dirty="0">
              <a:latin typeface="Calibri" pitchFamily="34" charset="0"/>
              <a:cs typeface="Calibri" pitchFamily="34" charset="0"/>
            </a:rPr>
            <a:t>Σε ετοιμότητα </a:t>
          </a:r>
          <a:r>
            <a:rPr lang="el-GR" b="1" dirty="0">
              <a:latin typeface="Comic Sans MS" pitchFamily="66" charset="0"/>
            </a:rPr>
            <a:t>να φύγει</a:t>
          </a:r>
        </a:p>
      </dgm:t>
    </dgm:pt>
    <dgm:pt modelId="{8621F93C-99E5-DB4C-A2D8-640A0F2B96E9}" type="parTrans" cxnId="{69DB186D-F00F-3244-BEFB-8A232F377D27}">
      <dgm:prSet/>
      <dgm:spPr/>
      <dgm:t>
        <a:bodyPr/>
        <a:lstStyle/>
        <a:p>
          <a:endParaRPr lang="en-US"/>
        </a:p>
      </dgm:t>
    </dgm:pt>
    <dgm:pt modelId="{65ECEA61-DC1F-9E41-9A1F-93EDF0B86CBB}" type="sibTrans" cxnId="{69DB186D-F00F-3244-BEFB-8A232F377D27}">
      <dgm:prSet/>
      <dgm:spPr/>
      <dgm:t>
        <a:bodyPr/>
        <a:lstStyle/>
        <a:p>
          <a:endParaRPr lang="en-US"/>
        </a:p>
      </dgm:t>
    </dgm:pt>
    <dgm:pt modelId="{71035DC0-479D-044D-948A-DE151F8E0BFB}">
      <dgm:prSet/>
      <dgm:spPr/>
      <dgm:t>
        <a:bodyPr/>
        <a:lstStyle/>
        <a:p>
          <a:r>
            <a:rPr lang="el-GR" b="1" dirty="0">
              <a:latin typeface="Calibri" pitchFamily="34" charset="0"/>
              <a:cs typeface="Calibri" pitchFamily="34" charset="0"/>
            </a:rPr>
            <a:t>Απαντά πριν ολοκληρωθεί η ερώτηση που του γίνεται</a:t>
          </a:r>
        </a:p>
      </dgm:t>
    </dgm:pt>
    <dgm:pt modelId="{C849C3BF-6306-3A4A-938B-93F2937A39E0}" type="parTrans" cxnId="{18C7F6D2-49D0-F24C-B9DB-CC581CEE36E9}">
      <dgm:prSet/>
      <dgm:spPr/>
      <dgm:t>
        <a:bodyPr/>
        <a:lstStyle/>
        <a:p>
          <a:endParaRPr lang="en-US"/>
        </a:p>
      </dgm:t>
    </dgm:pt>
    <dgm:pt modelId="{6EC3CA76-5E1D-314F-BE3F-FB590F5614D6}" type="sibTrans" cxnId="{18C7F6D2-49D0-F24C-B9DB-CC581CEE36E9}">
      <dgm:prSet/>
      <dgm:spPr/>
      <dgm:t>
        <a:bodyPr/>
        <a:lstStyle/>
        <a:p>
          <a:endParaRPr lang="en-US"/>
        </a:p>
      </dgm:t>
    </dgm:pt>
    <dgm:pt modelId="{00034855-F073-D74C-A386-73165A3F539C}">
      <dgm:prSet/>
      <dgm:spPr/>
      <dgm:t>
        <a:bodyPr/>
        <a:lstStyle/>
        <a:p>
          <a:r>
            <a:rPr lang="el-GR" b="1" dirty="0">
              <a:latin typeface="Calibri" pitchFamily="34" charset="0"/>
              <a:cs typeface="Calibri" pitchFamily="34" charset="0"/>
            </a:rPr>
            <a:t>Διακόπτει τους άλλους</a:t>
          </a:r>
        </a:p>
      </dgm:t>
    </dgm:pt>
    <dgm:pt modelId="{3AEDFA77-61AE-3540-8F49-8D3A67291A1C}" type="parTrans" cxnId="{01CC1986-D77D-FB4C-A50A-078C5CBED58E}">
      <dgm:prSet/>
      <dgm:spPr/>
      <dgm:t>
        <a:bodyPr/>
        <a:lstStyle/>
        <a:p>
          <a:endParaRPr lang="en-US"/>
        </a:p>
      </dgm:t>
    </dgm:pt>
    <dgm:pt modelId="{39E898B7-4895-3C43-86B8-0B7FBE147133}" type="sibTrans" cxnId="{01CC1986-D77D-FB4C-A50A-078C5CBED58E}">
      <dgm:prSet/>
      <dgm:spPr/>
      <dgm:t>
        <a:bodyPr/>
        <a:lstStyle/>
        <a:p>
          <a:endParaRPr lang="en-US"/>
        </a:p>
      </dgm:t>
    </dgm:pt>
    <dgm:pt modelId="{1F09FB9B-3329-9A44-9C25-98CDAC13DB80}">
      <dgm:prSet/>
      <dgm:spPr/>
      <dgm:t>
        <a:bodyPr/>
        <a:lstStyle/>
        <a:p>
          <a:r>
            <a:rPr lang="el-GR" b="1" dirty="0">
              <a:latin typeface="Calibri" pitchFamily="34" charset="0"/>
              <a:cs typeface="Calibri" pitchFamily="34" charset="0"/>
            </a:rPr>
            <a:t>Μιλάει  υπερβολικά</a:t>
          </a:r>
        </a:p>
      </dgm:t>
    </dgm:pt>
    <dgm:pt modelId="{9684A942-B590-D04E-BE01-F9C1A36817C6}" type="parTrans" cxnId="{72863D5A-FE76-4A4D-848F-4F36E8F8DA6C}">
      <dgm:prSet/>
      <dgm:spPr/>
      <dgm:t>
        <a:bodyPr/>
        <a:lstStyle/>
        <a:p>
          <a:endParaRPr lang="en-US"/>
        </a:p>
      </dgm:t>
    </dgm:pt>
    <dgm:pt modelId="{C69FA77B-021D-EE43-A1F1-4CCD64E20B9B}" type="sibTrans" cxnId="{72863D5A-FE76-4A4D-848F-4F36E8F8DA6C}">
      <dgm:prSet/>
      <dgm:spPr/>
      <dgm:t>
        <a:bodyPr/>
        <a:lstStyle/>
        <a:p>
          <a:endParaRPr lang="en-US"/>
        </a:p>
      </dgm:t>
    </dgm:pt>
    <dgm:pt modelId="{587163A7-BF14-E64E-94F3-3B5FE141B3F4}">
      <dgm:prSet phldrT="[Text]"/>
      <dgm:spPr/>
      <dgm:t>
        <a:bodyPr/>
        <a:lstStyle/>
        <a:p>
          <a:r>
            <a:rPr lang="el-GR" b="1" dirty="0">
              <a:solidFill>
                <a:schemeClr val="bg1"/>
              </a:solidFill>
            </a:rPr>
            <a:t>ΕΛΛΕΙΜΜΑΤΙΚΗ ΠΡΟΣΟΧΗ</a:t>
          </a:r>
          <a:endParaRPr lang="en-US" b="1" dirty="0">
            <a:solidFill>
              <a:schemeClr val="bg1"/>
            </a:solidFill>
          </a:endParaRPr>
        </a:p>
      </dgm:t>
    </dgm:pt>
    <dgm:pt modelId="{0560E59C-CD01-3F48-B50A-50C5FEAD363A}" type="sibTrans" cxnId="{4EE7766A-8520-1C4D-B74F-C20E57617BB8}">
      <dgm:prSet/>
      <dgm:spPr/>
      <dgm:t>
        <a:bodyPr/>
        <a:lstStyle/>
        <a:p>
          <a:endParaRPr lang="en-US"/>
        </a:p>
      </dgm:t>
    </dgm:pt>
    <dgm:pt modelId="{48F6306F-218F-3044-AF88-AF7A3F36B249}" type="parTrans" cxnId="{4EE7766A-8520-1C4D-B74F-C20E57617BB8}">
      <dgm:prSet/>
      <dgm:spPr/>
      <dgm:t>
        <a:bodyPr/>
        <a:lstStyle/>
        <a:p>
          <a:endParaRPr lang="en-US"/>
        </a:p>
      </dgm:t>
    </dgm:pt>
    <dgm:pt modelId="{1AA72C62-F618-2247-B724-1AFF309B3EDD}" type="pres">
      <dgm:prSet presAssocID="{E8A2B719-6040-2E4C-A49A-EE291B48DC4D}" presName="Name0" presStyleCnt="0">
        <dgm:presLayoutVars>
          <dgm:dir/>
          <dgm:animLvl val="lvl"/>
          <dgm:resizeHandles val="exact"/>
        </dgm:presLayoutVars>
      </dgm:prSet>
      <dgm:spPr/>
    </dgm:pt>
    <dgm:pt modelId="{7AAAB73B-A3AF-6B4D-9A17-0BDA174A0F84}" type="pres">
      <dgm:prSet presAssocID="{587163A7-BF14-E64E-94F3-3B5FE141B3F4}" presName="composite" presStyleCnt="0"/>
      <dgm:spPr/>
    </dgm:pt>
    <dgm:pt modelId="{A9A192D3-8C59-B341-BD92-6B3B51F1FA3B}" type="pres">
      <dgm:prSet presAssocID="{587163A7-BF14-E64E-94F3-3B5FE141B3F4}" presName="parTx" presStyleLbl="alignNode1" presStyleIdx="0" presStyleCnt="3">
        <dgm:presLayoutVars>
          <dgm:chMax val="0"/>
          <dgm:chPref val="0"/>
          <dgm:bulletEnabled val="1"/>
        </dgm:presLayoutVars>
      </dgm:prSet>
      <dgm:spPr/>
    </dgm:pt>
    <dgm:pt modelId="{5467E4F2-707D-D947-95F9-0407857CFA76}" type="pres">
      <dgm:prSet presAssocID="{587163A7-BF14-E64E-94F3-3B5FE141B3F4}" presName="desTx" presStyleLbl="alignAccFollowNode1" presStyleIdx="0" presStyleCnt="3">
        <dgm:presLayoutVars>
          <dgm:bulletEnabled val="1"/>
        </dgm:presLayoutVars>
      </dgm:prSet>
      <dgm:spPr/>
    </dgm:pt>
    <dgm:pt modelId="{979E0075-8FA8-2149-B508-FFE8049245B7}" type="pres">
      <dgm:prSet presAssocID="{0560E59C-CD01-3F48-B50A-50C5FEAD363A}" presName="space" presStyleCnt="0"/>
      <dgm:spPr/>
    </dgm:pt>
    <dgm:pt modelId="{032F0573-2FC1-F543-9A9E-1FC2B3B15F4A}" type="pres">
      <dgm:prSet presAssocID="{E9223536-4431-0644-82FE-B2179357D006}" presName="composite" presStyleCnt="0"/>
      <dgm:spPr/>
    </dgm:pt>
    <dgm:pt modelId="{E7042D90-6C5C-3047-833E-D2CFEE905CCE}" type="pres">
      <dgm:prSet presAssocID="{E9223536-4431-0644-82FE-B2179357D006}" presName="parTx" presStyleLbl="alignNode1" presStyleIdx="1" presStyleCnt="3">
        <dgm:presLayoutVars>
          <dgm:chMax val="0"/>
          <dgm:chPref val="0"/>
          <dgm:bulletEnabled val="1"/>
        </dgm:presLayoutVars>
      </dgm:prSet>
      <dgm:spPr/>
    </dgm:pt>
    <dgm:pt modelId="{0C4E3D28-0F14-9041-A906-BBD6D8B231C0}" type="pres">
      <dgm:prSet presAssocID="{E9223536-4431-0644-82FE-B2179357D006}" presName="desTx" presStyleLbl="alignAccFollowNode1" presStyleIdx="1" presStyleCnt="3">
        <dgm:presLayoutVars>
          <dgm:bulletEnabled val="1"/>
        </dgm:presLayoutVars>
      </dgm:prSet>
      <dgm:spPr/>
    </dgm:pt>
    <dgm:pt modelId="{BBE94BF8-4839-F247-BB92-5D39339D5312}" type="pres">
      <dgm:prSet presAssocID="{909843AC-C5CB-2840-9954-CF9A619549E5}" presName="space" presStyleCnt="0"/>
      <dgm:spPr/>
    </dgm:pt>
    <dgm:pt modelId="{0D2A2794-DEA0-0642-A922-FFD1FF0BA4A6}" type="pres">
      <dgm:prSet presAssocID="{54E52A83-D3B9-4448-AD98-97AFB815FED9}" presName="composite" presStyleCnt="0"/>
      <dgm:spPr/>
    </dgm:pt>
    <dgm:pt modelId="{1158FAE1-96E6-F94E-87F8-8FFE548CA318}" type="pres">
      <dgm:prSet presAssocID="{54E52A83-D3B9-4448-AD98-97AFB815FED9}" presName="parTx" presStyleLbl="alignNode1" presStyleIdx="2" presStyleCnt="3">
        <dgm:presLayoutVars>
          <dgm:chMax val="0"/>
          <dgm:chPref val="0"/>
          <dgm:bulletEnabled val="1"/>
        </dgm:presLayoutVars>
      </dgm:prSet>
      <dgm:spPr/>
    </dgm:pt>
    <dgm:pt modelId="{F021F64D-C0FB-794F-A421-8233CE58353E}" type="pres">
      <dgm:prSet presAssocID="{54E52A83-D3B9-4448-AD98-97AFB815FED9}" presName="desTx" presStyleLbl="alignAccFollowNode1" presStyleIdx="2" presStyleCnt="3">
        <dgm:presLayoutVars>
          <dgm:bulletEnabled val="1"/>
        </dgm:presLayoutVars>
      </dgm:prSet>
      <dgm:spPr/>
    </dgm:pt>
  </dgm:ptLst>
  <dgm:cxnLst>
    <dgm:cxn modelId="{9712180D-A911-0449-8A4F-3977E391FFC5}" type="presOf" srcId="{97D20D8A-F863-D54A-A553-A29DC1217B93}" destId="{5467E4F2-707D-D947-95F9-0407857CFA76}" srcOrd="0" destOrd="7" presId="urn:microsoft.com/office/officeart/2005/8/layout/hList1"/>
    <dgm:cxn modelId="{0ACB570F-CC8B-7146-9E86-6C41F4E8A36F}" srcId="{587163A7-BF14-E64E-94F3-3B5FE141B3F4}" destId="{DF5C5167-827D-BC46-B2B4-BB67746AF9E4}" srcOrd="1" destOrd="0" parTransId="{23E3AFCA-A879-2E42-8AB0-6E1166A21772}" sibTransId="{0D6C51C4-F734-5C43-AFF8-1937F692E2C7}"/>
    <dgm:cxn modelId="{409C4113-AA76-844E-B967-C442ECFBE358}" srcId="{587163A7-BF14-E64E-94F3-3B5FE141B3F4}" destId="{4447A308-99C6-B44B-A269-B6CBA6C9A356}" srcOrd="4" destOrd="0" parTransId="{F27C11D2-2FCD-AE43-A4E6-EAAA3F83C15C}" sibTransId="{9B57276C-3C96-964C-80B1-00396D0A151C}"/>
    <dgm:cxn modelId="{E9429F17-E79F-2040-A045-1A15EB2707E1}" srcId="{E9223536-4431-0644-82FE-B2179357D006}" destId="{514B05D8-0C3F-5240-A43E-710E972F2AD6}" srcOrd="0" destOrd="0" parTransId="{9A520430-FC12-404B-8B66-DBF2A29FC3AF}" sibTransId="{EB43C35D-0D3F-5142-9606-6E6949F856C9}"/>
    <dgm:cxn modelId="{3DCB203D-E77C-AB4A-84A5-86E703172839}" type="presOf" srcId="{71035DC0-479D-044D-948A-DE151F8E0BFB}" destId="{F021F64D-C0FB-794F-A421-8233CE58353E}" srcOrd="0" destOrd="1" presId="urn:microsoft.com/office/officeart/2005/8/layout/hList1"/>
    <dgm:cxn modelId="{4C08B73D-AA2A-E04E-83A1-9FDBEAEF7745}" type="presOf" srcId="{AFA2233E-CA44-A849-A761-A377A597BCC7}" destId="{5467E4F2-707D-D947-95F9-0407857CFA76}" srcOrd="0" destOrd="5" presId="urn:microsoft.com/office/officeart/2005/8/layout/hList1"/>
    <dgm:cxn modelId="{99639A41-D07E-BF44-AABC-46EC97548C50}" srcId="{587163A7-BF14-E64E-94F3-3B5FE141B3F4}" destId="{AFA2233E-CA44-A849-A761-A377A597BCC7}" srcOrd="5" destOrd="0" parTransId="{AE96C596-37AE-674D-911B-8F3D053CA818}" sibTransId="{F84F342D-24D8-2845-A351-22F9656104BD}"/>
    <dgm:cxn modelId="{26A90642-5889-5744-8D9A-545CF0F1FD6F}" srcId="{E9223536-4431-0644-82FE-B2179357D006}" destId="{E06BBCAF-CA48-D24E-80D5-78F9E80B400A}" srcOrd="4" destOrd="0" parTransId="{504D32C4-CB43-2844-A528-8560E3F0E434}" sibTransId="{DEE7C5FE-B111-E144-A836-795C5934F1ED}"/>
    <dgm:cxn modelId="{C1A32642-6AC8-1F4F-B0F4-FFC52776E9A6}" type="presOf" srcId="{E9223536-4431-0644-82FE-B2179357D006}" destId="{E7042D90-6C5C-3047-833E-D2CFEE905CCE}" srcOrd="0" destOrd="0" presId="urn:microsoft.com/office/officeart/2005/8/layout/hList1"/>
    <dgm:cxn modelId="{68C7FC49-C232-DF43-AB24-A7918633F7C3}" type="presOf" srcId="{587163A7-BF14-E64E-94F3-3B5FE141B3F4}" destId="{A9A192D3-8C59-B341-BD92-6B3B51F1FA3B}" srcOrd="0" destOrd="0" presId="urn:microsoft.com/office/officeart/2005/8/layout/hList1"/>
    <dgm:cxn modelId="{11AFF84B-F34A-3C41-8C80-636969403B36}" type="presOf" srcId="{9AD0D164-F8D8-6148-8994-D0A0C9638229}" destId="{0C4E3D28-0F14-9041-A906-BBD6D8B231C0}" srcOrd="0" destOrd="5" presId="urn:microsoft.com/office/officeart/2005/8/layout/hList1"/>
    <dgm:cxn modelId="{FD7C3457-6C82-0D4B-A9D6-B2734557917E}" srcId="{E9223536-4431-0644-82FE-B2179357D006}" destId="{06317717-60CB-F644-BF09-BD5ACE3F1258}" srcOrd="1" destOrd="0" parTransId="{B055702C-CF89-9A45-B689-721D1863137B}" sibTransId="{23CF96B9-8F74-D648-A8B0-E2BB20CF9764}"/>
    <dgm:cxn modelId="{27419657-E5C5-A44A-A318-4F499BF65E99}" srcId="{E9223536-4431-0644-82FE-B2179357D006}" destId="{CB25EA55-54AB-E942-9DA1-82402753E063}" srcOrd="3" destOrd="0" parTransId="{3852746E-1F05-2140-9E6E-03645E0BF9D4}" sibTransId="{D0151A3E-20DD-4A4A-B64B-6D997690E245}"/>
    <dgm:cxn modelId="{72863D5A-FE76-4A4D-848F-4F36E8F8DA6C}" srcId="{54E52A83-D3B9-4448-AD98-97AFB815FED9}" destId="{1F09FB9B-3329-9A44-9C25-98CDAC13DB80}" srcOrd="3" destOrd="0" parTransId="{9684A942-B590-D04E-BE01-F9C1A36817C6}" sibTransId="{C69FA77B-021D-EE43-A1F1-4CCD64E20B9B}"/>
    <dgm:cxn modelId="{EA051C61-712F-8044-AEC4-EBCD93E9F3BA}" srcId="{54E52A83-D3B9-4448-AD98-97AFB815FED9}" destId="{C286F149-9D31-184E-8936-1BDBB05274E4}" srcOrd="0" destOrd="0" parTransId="{67289A26-B050-434B-A8F7-B5B3782A0645}" sibTransId="{16C9A762-0CBC-6245-8112-E78E4B9BE589}"/>
    <dgm:cxn modelId="{28AC3C64-D519-2E42-836C-EBAF33BBE7A8}" type="presOf" srcId="{54E52A83-D3B9-4448-AD98-97AFB815FED9}" destId="{1158FAE1-96E6-F94E-87F8-8FFE548CA318}" srcOrd="0" destOrd="0" presId="urn:microsoft.com/office/officeart/2005/8/layout/hList1"/>
    <dgm:cxn modelId="{53C4DD65-910D-8E4C-900A-DAC665280004}" type="presOf" srcId="{514B05D8-0C3F-5240-A43E-710E972F2AD6}" destId="{0C4E3D28-0F14-9041-A906-BBD6D8B231C0}" srcOrd="0" destOrd="0" presId="urn:microsoft.com/office/officeart/2005/8/layout/hList1"/>
    <dgm:cxn modelId="{D56AA167-9637-DC4A-8480-A714C58D5CFC}" srcId="{587163A7-BF14-E64E-94F3-3B5FE141B3F4}" destId="{97D20D8A-F863-D54A-A553-A29DC1217B93}" srcOrd="7" destOrd="0" parTransId="{96A9E689-742E-E243-B966-2C2B383AC1A7}" sibTransId="{148CB6C6-37DE-CF46-AEB0-5470EBD6F4A8}"/>
    <dgm:cxn modelId="{4EE7766A-8520-1C4D-B74F-C20E57617BB8}" srcId="{E8A2B719-6040-2E4C-A49A-EE291B48DC4D}" destId="{587163A7-BF14-E64E-94F3-3B5FE141B3F4}" srcOrd="0" destOrd="0" parTransId="{48F6306F-218F-3044-AF88-AF7A3F36B249}" sibTransId="{0560E59C-CD01-3F48-B50A-50C5FEAD363A}"/>
    <dgm:cxn modelId="{69DB186D-F00F-3244-BEFB-8A232F377D27}" srcId="{E9223536-4431-0644-82FE-B2179357D006}" destId="{9AD0D164-F8D8-6148-8994-D0A0C9638229}" srcOrd="5" destOrd="0" parTransId="{8621F93C-99E5-DB4C-A2D8-640A0F2B96E9}" sibTransId="{65ECEA61-DC1F-9E41-9A1F-93EDF0B86CBB}"/>
    <dgm:cxn modelId="{2DDE8780-C959-9C4D-B7FC-52C0BD205F58}" srcId="{E9223536-4431-0644-82FE-B2179357D006}" destId="{D9EDF6EB-7383-C144-86B5-5F637BBB63D1}" srcOrd="2" destOrd="0" parTransId="{4DB8C60F-8387-754B-834B-CA458E19EFE4}" sibTransId="{2AA95810-342D-F44A-9A09-4FC3411AE23C}"/>
    <dgm:cxn modelId="{87546C82-DF02-8247-9B2D-2316DC7B603A}" srcId="{E8A2B719-6040-2E4C-A49A-EE291B48DC4D}" destId="{54E52A83-D3B9-4448-AD98-97AFB815FED9}" srcOrd="2" destOrd="0" parTransId="{FB0E828D-38DF-CF4A-8117-EC747A697548}" sibTransId="{79D06D4D-A97C-7D4F-BCC7-ECD08F24D45D}"/>
    <dgm:cxn modelId="{E6CB7E85-1A75-6841-B63C-B23B7B22ABBE}" srcId="{E8A2B719-6040-2E4C-A49A-EE291B48DC4D}" destId="{E9223536-4431-0644-82FE-B2179357D006}" srcOrd="1" destOrd="0" parTransId="{EEBD1A37-DF58-2941-AF82-30C55F4F2105}" sibTransId="{909843AC-C5CB-2840-9954-CF9A619549E5}"/>
    <dgm:cxn modelId="{01CC1986-D77D-FB4C-A50A-078C5CBED58E}" srcId="{54E52A83-D3B9-4448-AD98-97AFB815FED9}" destId="{00034855-F073-D74C-A386-73165A3F539C}" srcOrd="2" destOrd="0" parTransId="{3AEDFA77-61AE-3540-8F49-8D3A67291A1C}" sibTransId="{39E898B7-4895-3C43-86B8-0B7FBE147133}"/>
    <dgm:cxn modelId="{89B25A89-CF91-AD44-B812-62FAE8E08AEC}" type="presOf" srcId="{D9EDF6EB-7383-C144-86B5-5F637BBB63D1}" destId="{0C4E3D28-0F14-9041-A906-BBD6D8B231C0}" srcOrd="0" destOrd="2" presId="urn:microsoft.com/office/officeart/2005/8/layout/hList1"/>
    <dgm:cxn modelId="{962AB689-E9E6-3448-BD35-C2D3499B0099}" srcId="{587163A7-BF14-E64E-94F3-3B5FE141B3F4}" destId="{F02E9A5A-1587-184F-9712-4061830D411E}" srcOrd="3" destOrd="0" parTransId="{9FDDE4C9-1D44-0446-982C-1E6B5BAE3D80}" sibTransId="{C4DD3124-80AD-1A43-A0C0-8BE5A69A36D5}"/>
    <dgm:cxn modelId="{33DF7F90-C564-0A4B-B901-6CA402703708}" type="presOf" srcId="{F02E9A5A-1587-184F-9712-4061830D411E}" destId="{5467E4F2-707D-D947-95F9-0407857CFA76}" srcOrd="0" destOrd="3" presId="urn:microsoft.com/office/officeart/2005/8/layout/hList1"/>
    <dgm:cxn modelId="{0F554B93-8750-9249-831A-FA449FD53F73}" type="presOf" srcId="{00034855-F073-D74C-A386-73165A3F539C}" destId="{F021F64D-C0FB-794F-A421-8233CE58353E}" srcOrd="0" destOrd="2" presId="urn:microsoft.com/office/officeart/2005/8/layout/hList1"/>
    <dgm:cxn modelId="{45EF8095-E1D2-CC4C-80C8-A9DAEAEA77CD}" type="presOf" srcId="{4447A308-99C6-B44B-A269-B6CBA6C9A356}" destId="{5467E4F2-707D-D947-95F9-0407857CFA76}" srcOrd="0" destOrd="4" presId="urn:microsoft.com/office/officeart/2005/8/layout/hList1"/>
    <dgm:cxn modelId="{C54C899D-C165-534D-A453-D78D818184AD}" type="presOf" srcId="{1F09FB9B-3329-9A44-9C25-98CDAC13DB80}" destId="{F021F64D-C0FB-794F-A421-8233CE58353E}" srcOrd="0" destOrd="3" presId="urn:microsoft.com/office/officeart/2005/8/layout/hList1"/>
    <dgm:cxn modelId="{3283C2A4-66CE-B048-9075-46AA356A31CE}" type="presOf" srcId="{C286F149-9D31-184E-8936-1BDBB05274E4}" destId="{F021F64D-C0FB-794F-A421-8233CE58353E}" srcOrd="0" destOrd="0" presId="urn:microsoft.com/office/officeart/2005/8/layout/hList1"/>
    <dgm:cxn modelId="{84532BAB-58C5-A74B-9A02-ADAE06BF5EC7}" type="presOf" srcId="{CB25EA55-54AB-E942-9DA1-82402753E063}" destId="{0C4E3D28-0F14-9041-A906-BBD6D8B231C0}" srcOrd="0" destOrd="3" presId="urn:microsoft.com/office/officeart/2005/8/layout/hList1"/>
    <dgm:cxn modelId="{6FFE9BAC-6B97-B641-B812-0A449E7CE842}" srcId="{587163A7-BF14-E64E-94F3-3B5FE141B3F4}" destId="{A5F0A53B-D01D-2644-B112-AB72486868C5}" srcOrd="2" destOrd="0" parTransId="{6362C8F4-D97E-C74C-BF70-2BA3DBBE77A9}" sibTransId="{88ED728E-8B98-9843-B556-ADD7C3E09F5D}"/>
    <dgm:cxn modelId="{3D1985B1-157E-AA40-A6FA-DBBC69B768AC}" type="presOf" srcId="{33E3FBC7-6996-5B4E-828A-27026608FB05}" destId="{5467E4F2-707D-D947-95F9-0407857CFA76}" srcOrd="0" destOrd="6" presId="urn:microsoft.com/office/officeart/2005/8/layout/hList1"/>
    <dgm:cxn modelId="{CE2893BC-B475-994E-B250-D190DB503CA5}" type="presOf" srcId="{A5F0A53B-D01D-2644-B112-AB72486868C5}" destId="{5467E4F2-707D-D947-95F9-0407857CFA76}" srcOrd="0" destOrd="2" presId="urn:microsoft.com/office/officeart/2005/8/layout/hList1"/>
    <dgm:cxn modelId="{18C7F6D2-49D0-F24C-B9DB-CC581CEE36E9}" srcId="{54E52A83-D3B9-4448-AD98-97AFB815FED9}" destId="{71035DC0-479D-044D-948A-DE151F8E0BFB}" srcOrd="1" destOrd="0" parTransId="{C849C3BF-6306-3A4A-938B-93F2937A39E0}" sibTransId="{6EC3CA76-5E1D-314F-BE3F-FB590F5614D6}"/>
    <dgm:cxn modelId="{84B231D6-7F19-7A40-A385-8C37089B3E99}" srcId="{587163A7-BF14-E64E-94F3-3B5FE141B3F4}" destId="{55C4E91E-A14F-F74D-89D5-F45F4D5EAFBA}" srcOrd="0" destOrd="0" parTransId="{E30D6DA0-F023-984A-974F-D612A6EC7437}" sibTransId="{4431D569-4CC8-9E46-B533-567A71F910BB}"/>
    <dgm:cxn modelId="{422EB6D9-21D3-B249-87EB-D460774EC8D3}" type="presOf" srcId="{DF5C5167-827D-BC46-B2B4-BB67746AF9E4}" destId="{5467E4F2-707D-D947-95F9-0407857CFA76}" srcOrd="0" destOrd="1" presId="urn:microsoft.com/office/officeart/2005/8/layout/hList1"/>
    <dgm:cxn modelId="{E00D59DD-50AE-5844-A830-C6BE751C9652}" type="presOf" srcId="{E06BBCAF-CA48-D24E-80D5-78F9E80B400A}" destId="{0C4E3D28-0F14-9041-A906-BBD6D8B231C0}" srcOrd="0" destOrd="4" presId="urn:microsoft.com/office/officeart/2005/8/layout/hList1"/>
    <dgm:cxn modelId="{742DE0E6-ECDB-6248-97E8-ED828C831A1D}" srcId="{587163A7-BF14-E64E-94F3-3B5FE141B3F4}" destId="{33E3FBC7-6996-5B4E-828A-27026608FB05}" srcOrd="6" destOrd="0" parTransId="{6749D007-14BA-1749-B353-E03EE1335B65}" sibTransId="{DFB75C8E-C708-5F42-B8CD-DE83F6FBBCB7}"/>
    <dgm:cxn modelId="{9B9B6FEB-853A-6A43-9986-74CB0EFB9F03}" type="presOf" srcId="{E8A2B719-6040-2E4C-A49A-EE291B48DC4D}" destId="{1AA72C62-F618-2247-B724-1AFF309B3EDD}" srcOrd="0" destOrd="0" presId="urn:microsoft.com/office/officeart/2005/8/layout/hList1"/>
    <dgm:cxn modelId="{BE4C7EF8-D9E0-7043-8D52-90EF6EB1FB3B}" type="presOf" srcId="{55C4E91E-A14F-F74D-89D5-F45F4D5EAFBA}" destId="{5467E4F2-707D-D947-95F9-0407857CFA76}" srcOrd="0" destOrd="0" presId="urn:microsoft.com/office/officeart/2005/8/layout/hList1"/>
    <dgm:cxn modelId="{7DF68EFD-C9A1-E44A-86E7-B829D8D3C9AE}" type="presOf" srcId="{06317717-60CB-F644-BF09-BD5ACE3F1258}" destId="{0C4E3D28-0F14-9041-A906-BBD6D8B231C0}" srcOrd="0" destOrd="1" presId="urn:microsoft.com/office/officeart/2005/8/layout/hList1"/>
    <dgm:cxn modelId="{FC31A944-9BB7-744D-88B8-18C78FF5CB06}" type="presParOf" srcId="{1AA72C62-F618-2247-B724-1AFF309B3EDD}" destId="{7AAAB73B-A3AF-6B4D-9A17-0BDA174A0F84}" srcOrd="0" destOrd="0" presId="urn:microsoft.com/office/officeart/2005/8/layout/hList1"/>
    <dgm:cxn modelId="{768C9B22-C50B-764C-83BD-623464344898}" type="presParOf" srcId="{7AAAB73B-A3AF-6B4D-9A17-0BDA174A0F84}" destId="{A9A192D3-8C59-B341-BD92-6B3B51F1FA3B}" srcOrd="0" destOrd="0" presId="urn:microsoft.com/office/officeart/2005/8/layout/hList1"/>
    <dgm:cxn modelId="{E922EAC7-C434-5F48-A98C-8AFF9102B36C}" type="presParOf" srcId="{7AAAB73B-A3AF-6B4D-9A17-0BDA174A0F84}" destId="{5467E4F2-707D-D947-95F9-0407857CFA76}" srcOrd="1" destOrd="0" presId="urn:microsoft.com/office/officeart/2005/8/layout/hList1"/>
    <dgm:cxn modelId="{8B857D9F-216F-E043-8A71-CA87850644FB}" type="presParOf" srcId="{1AA72C62-F618-2247-B724-1AFF309B3EDD}" destId="{979E0075-8FA8-2149-B508-FFE8049245B7}" srcOrd="1" destOrd="0" presId="urn:microsoft.com/office/officeart/2005/8/layout/hList1"/>
    <dgm:cxn modelId="{36F670DB-93EB-7048-802A-F2EFECC6675E}" type="presParOf" srcId="{1AA72C62-F618-2247-B724-1AFF309B3EDD}" destId="{032F0573-2FC1-F543-9A9E-1FC2B3B15F4A}" srcOrd="2" destOrd="0" presId="urn:microsoft.com/office/officeart/2005/8/layout/hList1"/>
    <dgm:cxn modelId="{6758001B-7632-1247-9BB7-475103F09629}" type="presParOf" srcId="{032F0573-2FC1-F543-9A9E-1FC2B3B15F4A}" destId="{E7042D90-6C5C-3047-833E-D2CFEE905CCE}" srcOrd="0" destOrd="0" presId="urn:microsoft.com/office/officeart/2005/8/layout/hList1"/>
    <dgm:cxn modelId="{1CC84FFB-C76E-1B46-9B2D-7E540431B5AA}" type="presParOf" srcId="{032F0573-2FC1-F543-9A9E-1FC2B3B15F4A}" destId="{0C4E3D28-0F14-9041-A906-BBD6D8B231C0}" srcOrd="1" destOrd="0" presId="urn:microsoft.com/office/officeart/2005/8/layout/hList1"/>
    <dgm:cxn modelId="{61A832BA-8F56-FF47-887D-E7AFAD470A56}" type="presParOf" srcId="{1AA72C62-F618-2247-B724-1AFF309B3EDD}" destId="{BBE94BF8-4839-F247-BB92-5D39339D5312}" srcOrd="3" destOrd="0" presId="urn:microsoft.com/office/officeart/2005/8/layout/hList1"/>
    <dgm:cxn modelId="{0C452D15-2156-2A42-B46F-577865340730}" type="presParOf" srcId="{1AA72C62-F618-2247-B724-1AFF309B3EDD}" destId="{0D2A2794-DEA0-0642-A922-FFD1FF0BA4A6}" srcOrd="4" destOrd="0" presId="urn:microsoft.com/office/officeart/2005/8/layout/hList1"/>
    <dgm:cxn modelId="{BA64E361-B561-3342-ADDC-D12CB3F21E33}" type="presParOf" srcId="{0D2A2794-DEA0-0642-A922-FFD1FF0BA4A6}" destId="{1158FAE1-96E6-F94E-87F8-8FFE548CA318}" srcOrd="0" destOrd="0" presId="urn:microsoft.com/office/officeart/2005/8/layout/hList1"/>
    <dgm:cxn modelId="{ADF1A292-6FD9-9245-9B03-FCBE6C60371D}" type="presParOf" srcId="{0D2A2794-DEA0-0642-A922-FFD1FF0BA4A6}" destId="{F021F64D-C0FB-794F-A421-8233CE5835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192D3-8C59-B341-BD92-6B3B51F1FA3B}">
      <dsp:nvSpPr>
        <dsp:cNvPr id="0" name=""/>
        <dsp:cNvSpPr/>
      </dsp:nvSpPr>
      <dsp:spPr>
        <a:xfrm>
          <a:off x="2396" y="234311"/>
          <a:ext cx="2336411" cy="40320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bg1"/>
              </a:solidFill>
            </a:rPr>
            <a:t>ΕΛΛΕΙΜΜΑΤΙΚΗ ΠΡΟΣΟΧΗ</a:t>
          </a:r>
          <a:endParaRPr lang="en-US" sz="1400" b="1" kern="1200" dirty="0">
            <a:solidFill>
              <a:schemeClr val="bg1"/>
            </a:solidFill>
          </a:endParaRPr>
        </a:p>
      </dsp:txBody>
      <dsp:txXfrm>
        <a:off x="2396" y="234311"/>
        <a:ext cx="2336411" cy="403200"/>
      </dsp:txXfrm>
    </dsp:sp>
    <dsp:sp modelId="{5467E4F2-707D-D947-95F9-0407857CFA76}">
      <dsp:nvSpPr>
        <dsp:cNvPr id="0" name=""/>
        <dsp:cNvSpPr/>
      </dsp:nvSpPr>
      <dsp:spPr>
        <a:xfrm>
          <a:off x="2396" y="637511"/>
          <a:ext cx="2336411" cy="3151260"/>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Δεν διατηρεί την προσοχή του σε σχολικές εργασίες</a:t>
          </a:r>
          <a:endParaRPr lang="en-US" sz="1400" b="1" kern="1200" dirty="0"/>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Λάθη απροσεξίας</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Φαίνεται να μην ακούει</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Δεν ακολουθεί οδηγίες</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Αποφεύγει να εμπλακεί σε εργασίες που απαιτούν συνεχή πνευματική προσπάθεια</a:t>
          </a:r>
        </a:p>
        <a:p>
          <a:pPr marL="114300" lvl="1" indent="-114300" algn="l" defTabSz="622300">
            <a:lnSpc>
              <a:spcPct val="90000"/>
            </a:lnSpc>
            <a:spcBef>
              <a:spcPct val="0"/>
            </a:spcBef>
            <a:spcAft>
              <a:spcPct val="15000"/>
            </a:spcAft>
            <a:buChar char="•"/>
          </a:pPr>
          <a:r>
            <a:rPr lang="el-GR" sz="1400" b="1" kern="1200">
              <a:effectLst/>
              <a:latin typeface="Calibri" pitchFamily="34" charset="0"/>
              <a:cs typeface="Calibri" pitchFamily="34" charset="0"/>
            </a:rPr>
            <a:t>Χάνει τα πράγματά του</a:t>
          </a:r>
          <a:endParaRPr lang="el-GR" sz="1400" b="1" kern="1200" dirty="0">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Διασπάται από εξωτερικά ερεθίσματα</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Ξεχνά τις καθημερινές δραστηριότητες</a:t>
          </a:r>
        </a:p>
      </dsp:txBody>
      <dsp:txXfrm>
        <a:off x="2396" y="637511"/>
        <a:ext cx="2336411" cy="3151260"/>
      </dsp:txXfrm>
    </dsp:sp>
    <dsp:sp modelId="{E7042D90-6C5C-3047-833E-D2CFEE905CCE}">
      <dsp:nvSpPr>
        <dsp:cNvPr id="0" name=""/>
        <dsp:cNvSpPr/>
      </dsp:nvSpPr>
      <dsp:spPr>
        <a:xfrm>
          <a:off x="2665905" y="234311"/>
          <a:ext cx="2336411" cy="403200"/>
        </a:xfrm>
        <a:prstGeom prst="rect">
          <a:avLst/>
        </a:prstGeom>
        <a:gradFill rotWithShape="0">
          <a:gsLst>
            <a:gs pos="0">
              <a:schemeClr val="accent3">
                <a:hueOff val="3157840"/>
                <a:satOff val="4031"/>
                <a:lumOff val="3725"/>
                <a:alphaOff val="0"/>
                <a:tint val="96000"/>
                <a:lumMod val="104000"/>
              </a:schemeClr>
            </a:gs>
            <a:gs pos="100000">
              <a:schemeClr val="accent3">
                <a:hueOff val="3157840"/>
                <a:satOff val="4031"/>
                <a:lumOff val="3725"/>
                <a:alphaOff val="0"/>
                <a:shade val="84000"/>
                <a:lumMod val="84000"/>
              </a:schemeClr>
            </a:gs>
          </a:gsLst>
          <a:lin ang="5400000" scaled="0"/>
        </a:gradFill>
        <a:ln w="9525" cap="rnd" cmpd="sng" algn="ctr">
          <a:solidFill>
            <a:schemeClr val="accent3">
              <a:hueOff val="3157840"/>
              <a:satOff val="4031"/>
              <a:lumOff val="3725"/>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0000"/>
              </a:solidFill>
              <a:latin typeface="Calibri" pitchFamily="34" charset="0"/>
              <a:cs typeface="Calibri" pitchFamily="34" charset="0"/>
            </a:rPr>
            <a:t>ΥΠΕΡΚΙΝΗΤΙΚΟΤΗΤΑ</a:t>
          </a:r>
          <a:endParaRPr lang="en-US" sz="1400" b="1" kern="1200" dirty="0">
            <a:solidFill>
              <a:srgbClr val="000000"/>
            </a:solidFill>
          </a:endParaRPr>
        </a:p>
      </dsp:txBody>
      <dsp:txXfrm>
        <a:off x="2665905" y="234311"/>
        <a:ext cx="2336411" cy="403200"/>
      </dsp:txXfrm>
    </dsp:sp>
    <dsp:sp modelId="{0C4E3D28-0F14-9041-A906-BBD6D8B231C0}">
      <dsp:nvSpPr>
        <dsp:cNvPr id="0" name=""/>
        <dsp:cNvSpPr/>
      </dsp:nvSpPr>
      <dsp:spPr>
        <a:xfrm>
          <a:off x="2665905" y="637511"/>
          <a:ext cx="2336411" cy="3151260"/>
        </a:xfrm>
        <a:prstGeom prst="rect">
          <a:avLst/>
        </a:prstGeom>
        <a:solidFill>
          <a:schemeClr val="accent3">
            <a:tint val="40000"/>
            <a:alpha val="90000"/>
            <a:hueOff val="3043504"/>
            <a:satOff val="5502"/>
            <a:lumOff val="819"/>
            <a:alphaOff val="0"/>
          </a:schemeClr>
        </a:solidFill>
        <a:ln w="9525" cap="rnd" cmpd="sng" algn="ctr">
          <a:solidFill>
            <a:schemeClr val="accent3">
              <a:tint val="40000"/>
              <a:alpha val="90000"/>
              <a:hueOff val="3043504"/>
              <a:satOff val="5502"/>
              <a:lumOff val="8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Κάνει συνεχώς νευρικές κινήσεις</a:t>
          </a:r>
          <a:endParaRPr lang="en-US" sz="1400" b="1" kern="1200" dirty="0"/>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Στριφογυρίζει  ενώ κάθεται</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Αφήνει τη θέση του όταν αυτό είναι ανάρμοστο</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Συνεχώς τρέχει, σκαρφαλώνει</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Δυσκολίες να παίξει ήσυχα</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Σε ετοιμότητα </a:t>
          </a:r>
          <a:r>
            <a:rPr lang="el-GR" sz="1400" b="1" kern="1200" dirty="0">
              <a:latin typeface="Comic Sans MS" pitchFamily="66" charset="0"/>
            </a:rPr>
            <a:t>να φύγει</a:t>
          </a:r>
        </a:p>
      </dsp:txBody>
      <dsp:txXfrm>
        <a:off x="2665905" y="637511"/>
        <a:ext cx="2336411" cy="3151260"/>
      </dsp:txXfrm>
    </dsp:sp>
    <dsp:sp modelId="{1158FAE1-96E6-F94E-87F8-8FFE548CA318}">
      <dsp:nvSpPr>
        <dsp:cNvPr id="0" name=""/>
        <dsp:cNvSpPr/>
      </dsp:nvSpPr>
      <dsp:spPr>
        <a:xfrm>
          <a:off x="5329414" y="234311"/>
          <a:ext cx="2336411" cy="403200"/>
        </a:xfrm>
        <a:prstGeom prst="rect">
          <a:avLst/>
        </a:prstGeom>
        <a:gradFill rotWithShape="0">
          <a:gsLst>
            <a:gs pos="0">
              <a:schemeClr val="accent3">
                <a:hueOff val="6315681"/>
                <a:satOff val="8062"/>
                <a:lumOff val="7451"/>
                <a:alphaOff val="0"/>
                <a:tint val="96000"/>
                <a:lumMod val="104000"/>
              </a:schemeClr>
            </a:gs>
            <a:gs pos="100000">
              <a:schemeClr val="accent3">
                <a:hueOff val="6315681"/>
                <a:satOff val="8062"/>
                <a:lumOff val="7451"/>
                <a:alphaOff val="0"/>
                <a:shade val="84000"/>
                <a:lumMod val="84000"/>
              </a:schemeClr>
            </a:gs>
          </a:gsLst>
          <a:lin ang="5400000" scaled="0"/>
        </a:gradFill>
        <a:ln w="9525" cap="rnd" cmpd="sng" algn="ctr">
          <a:solidFill>
            <a:schemeClr val="accent3">
              <a:hueOff val="6315681"/>
              <a:satOff val="8062"/>
              <a:lumOff val="7451"/>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0000"/>
              </a:solidFill>
              <a:latin typeface="Calibri" pitchFamily="34" charset="0"/>
              <a:cs typeface="Calibri" pitchFamily="34" charset="0"/>
            </a:rPr>
            <a:t>ΠΑΡΟΡΜΗΤΙΚΟΤΗΤΑ</a:t>
          </a:r>
          <a:endParaRPr lang="en-US" sz="1400" b="1" kern="1200" dirty="0">
            <a:solidFill>
              <a:srgbClr val="000000"/>
            </a:solidFill>
          </a:endParaRPr>
        </a:p>
      </dsp:txBody>
      <dsp:txXfrm>
        <a:off x="5329414" y="234311"/>
        <a:ext cx="2336411" cy="403200"/>
      </dsp:txXfrm>
    </dsp:sp>
    <dsp:sp modelId="{F021F64D-C0FB-794F-A421-8233CE58353E}">
      <dsp:nvSpPr>
        <dsp:cNvPr id="0" name=""/>
        <dsp:cNvSpPr/>
      </dsp:nvSpPr>
      <dsp:spPr>
        <a:xfrm>
          <a:off x="5329414" y="637511"/>
          <a:ext cx="2336411" cy="3151260"/>
        </a:xfrm>
        <a:prstGeom prst="rect">
          <a:avLst/>
        </a:prstGeom>
        <a:solidFill>
          <a:schemeClr val="accent3">
            <a:tint val="40000"/>
            <a:alpha val="90000"/>
            <a:hueOff val="6087008"/>
            <a:satOff val="11004"/>
            <a:lumOff val="1638"/>
            <a:alphaOff val="0"/>
          </a:schemeClr>
        </a:solidFill>
        <a:ln w="9525" cap="rnd" cmpd="sng" algn="ctr">
          <a:solidFill>
            <a:schemeClr val="accent3">
              <a:tint val="40000"/>
              <a:alpha val="90000"/>
              <a:hueOff val="6087008"/>
              <a:satOff val="11004"/>
              <a:lumOff val="16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Δυσκολεύεται να κρατήσει τη σειρά του</a:t>
          </a:r>
          <a:endParaRPr lang="en-US" sz="1400" b="1" kern="1200" dirty="0"/>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Απαντά πριν ολοκληρωθεί η ερώτηση που του γίνεται</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Διακόπτει τους άλλους</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Μιλάει  υπερβολικά</a:t>
          </a:r>
        </a:p>
      </dsp:txBody>
      <dsp:txXfrm>
        <a:off x="5329414" y="637511"/>
        <a:ext cx="2336411" cy="31512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1EC64-5CB3-D548-8330-1E54457BF852}" type="datetimeFigureOut">
              <a:rPr lang="en-US" smtClean="0"/>
              <a:t>12/13/20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BB20A-D931-DE4F-A9AD-2756F33ED8D2}" type="slidenum">
              <a:rPr lang="en-US" smtClean="0"/>
              <a:t>‹#›</a:t>
            </a:fld>
            <a:endParaRPr lang="en-US"/>
          </a:p>
        </p:txBody>
      </p:sp>
    </p:spTree>
    <p:extLst>
      <p:ext uri="{BB962C8B-B14F-4D97-AF65-F5344CB8AC3E}">
        <p14:creationId xmlns:p14="http://schemas.microsoft.com/office/powerpoint/2010/main" val="1106725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6FC3D-F36D-2847-868A-EF4351D3F9D2}" type="slidenum">
              <a:rPr lang="el-GR"/>
              <a:pPr/>
              <a:t>1</a:t>
            </a:fld>
            <a:endParaRPr lang="el-GR"/>
          </a:p>
        </p:txBody>
      </p:sp>
      <p:sp>
        <p:nvSpPr>
          <p:cNvPr id="737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89C4059-678C-4D96-BB03-7D42068DE7C4}" type="slidenum">
              <a:rPr lang="el-GR" smtClean="0"/>
              <a:pPr/>
              <a:t>12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471613" y="728663"/>
            <a:ext cx="3913187" cy="2933700"/>
          </a:xfrm>
          <a:ln/>
        </p:spPr>
      </p:sp>
      <p:sp>
        <p:nvSpPr>
          <p:cNvPr id="81923" name="Rectangle 3"/>
          <p:cNvSpPr>
            <a:spLocks noGrp="1" noChangeArrowheads="1"/>
          </p:cNvSpPr>
          <p:nvPr>
            <p:ph type="body" idx="1"/>
          </p:nvPr>
        </p:nvSpPr>
        <p:spPr>
          <a:xfrm>
            <a:off x="457200" y="4165600"/>
            <a:ext cx="5930900" cy="4351338"/>
          </a:xfrm>
          <a:noFill/>
          <a:ln/>
        </p:spPr>
        <p:txBody>
          <a:bodyPr/>
          <a:lstStyle/>
          <a:p>
            <a:pPr eaLnBrk="1" hangingPunct="1">
              <a:spcBef>
                <a:spcPct val="0"/>
              </a:spcBef>
            </a:pPr>
            <a:r>
              <a:rPr lang="el-GR" dirty="0"/>
              <a:t>Η Αμερικανική Εταιρέια Παιδιατρικής εκτιμά οτι η συχνότητα της ΔΕΠΥ  είναι </a:t>
            </a:r>
            <a:r>
              <a:rPr lang="en-US" dirty="0"/>
              <a:t> 5% </a:t>
            </a:r>
            <a:r>
              <a:rPr lang="el-GR" dirty="0"/>
              <a:t>με </a:t>
            </a:r>
            <a:r>
              <a:rPr lang="en-US" dirty="0"/>
              <a:t> 8% </a:t>
            </a:r>
            <a:r>
              <a:rPr lang="el-GR" dirty="0"/>
              <a:t>στα παιδιά σχολικής ηλικίας.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231A42D-E423-473E-8178-5C976A767ECD}" type="slidenum">
              <a:rPr lang="el-GR" smtClean="0"/>
              <a:pPr/>
              <a:t>14</a:t>
            </a:fld>
            <a:endParaRPr lang="el-G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a:defRPr/>
            </a:pPr>
            <a:r>
              <a:rPr lang="el-GR" sz="1200" b="1" dirty="0">
                <a:latin typeface="Calibri" pitchFamily="34" charset="0"/>
                <a:cs typeface="Calibri" pitchFamily="34" charset="0"/>
              </a:rPr>
              <a:t> </a:t>
            </a:r>
            <a:r>
              <a:rPr lang="el-GR" sz="1200" b="1" dirty="0">
                <a:effectLst>
                  <a:outerShdw blurRad="38100" dist="38100" dir="2700000" algn="tl">
                    <a:srgbClr val="010199"/>
                  </a:outerShdw>
                </a:effectLst>
                <a:latin typeface="Calibri" pitchFamily="34" charset="0"/>
                <a:cs typeface="Calibri" pitchFamily="34" charset="0"/>
              </a:rPr>
              <a:t>Η ΔΕΠΥ είναι χρόνια διαταραχή με προεκτάσεις</a:t>
            </a:r>
            <a:r>
              <a:rPr lang="el-GR" sz="1200" b="1" dirty="0">
                <a:latin typeface="Calibri" pitchFamily="34" charset="0"/>
                <a:cs typeface="Calibri" pitchFamily="34" charset="0"/>
              </a:rPr>
              <a:t> </a:t>
            </a:r>
            <a:r>
              <a:rPr lang="el-GR" sz="1200" b="1" dirty="0">
                <a:effectLst>
                  <a:outerShdw blurRad="38100" dist="38100" dir="2700000" algn="tl">
                    <a:srgbClr val="010199"/>
                  </a:outerShdw>
                </a:effectLst>
                <a:latin typeface="Calibri" pitchFamily="34" charset="0"/>
                <a:cs typeface="Calibri" pitchFamily="34" charset="0"/>
              </a:rPr>
              <a:t>στην εφηβεία &amp; την ενήλικη ζωή.</a:t>
            </a:r>
            <a:r>
              <a:rPr lang="el-GR" sz="1200" b="1" baseline="0" dirty="0">
                <a:effectLst>
                  <a:outerShdw blurRad="38100" dist="38100" dir="2700000" algn="tl">
                    <a:srgbClr val="010199"/>
                  </a:outerShdw>
                </a:effectLst>
                <a:latin typeface="Calibri" pitchFamily="34" charset="0"/>
                <a:cs typeface="Calibri" pitchFamily="34" charset="0"/>
              </a:rPr>
              <a:t> Το 1/3 των ατόμων με ΔΕΠΥ έχει ήπια συμπτώματα που με προσπάθεια βελτιώνονται. Ένα ακόμη τρίτο έχει μέτρια συμπτώματα με σχολικές δυσκολίες και προβλήματα προσαρμογής, ενω οι πιο βαριες περιπτώσεις έχουν σοβαρή δυσλειτουργία και/ή ψυχοπαθολογία. </a:t>
            </a:r>
            <a:endParaRPr lang="el-GR" sz="1200" b="1" dirty="0">
              <a:latin typeface="Calibri" pitchFamily="34" charset="0"/>
              <a:cs typeface="Calibri" pitchFamily="34" charset="0"/>
            </a:endParaRPr>
          </a:p>
          <a:p>
            <a:pPr eaLnBrk="1" hangingPunct="1"/>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98741-92C3-B74B-9CE8-5ACF4E71B50D}" type="slidenum">
              <a:rPr lang="el-GR"/>
              <a:pPr/>
              <a:t>15</a:t>
            </a:fld>
            <a:endParaRPr lang="el-GR"/>
          </a:p>
        </p:txBody>
      </p:sp>
      <p:sp>
        <p:nvSpPr>
          <p:cNvPr id="55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66DD8-6C62-C849-A371-63D63E9CF241}" type="slidenum">
              <a:rPr lang="el-GR"/>
              <a:pPr/>
              <a:t>16</a:t>
            </a:fld>
            <a:endParaRPr lang="el-GR"/>
          </a:p>
        </p:txBody>
      </p:sp>
      <p:sp>
        <p:nvSpPr>
          <p:cNvPr id="159746" name="Rectangle 2"/>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59747"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CBE53-BFD0-9A4F-87F9-C340129F6795}" type="slidenum">
              <a:rPr lang="el-GR"/>
              <a:pPr/>
              <a:t>17</a:t>
            </a:fld>
            <a:endParaRPr lang="el-GR"/>
          </a:p>
        </p:txBody>
      </p:sp>
      <p:sp>
        <p:nvSpPr>
          <p:cNvPr id="167938" name="Rectangle 2"/>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67939"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3EDDB-3E40-AB4C-A52F-499EFBFF8D92}" type="slidenum">
              <a:rPr lang="el-GR"/>
              <a:pPr/>
              <a:t>18</a:t>
            </a:fld>
            <a:endParaRPr lang="el-GR"/>
          </a:p>
        </p:txBody>
      </p:sp>
      <p:sp>
        <p:nvSpPr>
          <p:cNvPr id="172034" name="Rectangle 2"/>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72035"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C9562-15FA-A340-BDC5-614C724A34CF}" type="slidenum">
              <a:rPr lang="el-GR"/>
              <a:pPr/>
              <a:t>21</a:t>
            </a:fld>
            <a:endParaRPr lang="el-GR"/>
          </a:p>
        </p:txBody>
      </p:sp>
      <p:sp>
        <p:nvSpPr>
          <p:cNvPr id="161794" name="Rectangle 2"/>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61795"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2A506-8E52-4C4F-B609-66E953A710C3}" type="slidenum">
              <a:rPr lang="el-GR"/>
              <a:pPr/>
              <a:t>22</a:t>
            </a:fld>
            <a:endParaRPr lang="el-GR"/>
          </a:p>
        </p:txBody>
      </p:sp>
      <p:sp>
        <p:nvSpPr>
          <p:cNvPr id="163842" name="Rectangle 2"/>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63843"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9A8FE-51F9-6F47-8CB7-406B03F53A50}" type="slidenum">
              <a:rPr lang="el-GR"/>
              <a:pPr/>
              <a:t>23</a:t>
            </a:fld>
            <a:endParaRPr lang="el-GR"/>
          </a:p>
        </p:txBody>
      </p:sp>
      <p:sp>
        <p:nvSpPr>
          <p:cNvPr id="233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2199E-C5BD-4EB4-8929-7E79464DE471}" type="slidenum">
              <a:rPr lang="el-GR"/>
              <a:pPr/>
              <a:t>3</a:t>
            </a:fld>
            <a:endParaRPr lang="el-GR"/>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l-GR" dirty="0"/>
              <a:t>Η φυσική εξέλιξη των συμπτωμάτω υπερκινητικότητας είναι η μείωσή τους κατα την εφηβεία και την ενήλικη ζωή. </a:t>
            </a:r>
          </a:p>
        </p:txBody>
      </p:sp>
    </p:spTree>
    <p:extLst>
      <p:ext uri="{BB962C8B-B14F-4D97-AF65-F5344CB8AC3E}">
        <p14:creationId xmlns:p14="http://schemas.microsoft.com/office/powerpoint/2010/main" val="1855686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89278-DC7C-1D4D-9532-F1A70624BDBA}" type="slidenum">
              <a:rPr lang="el-GR"/>
              <a:pPr/>
              <a:t>24</a:t>
            </a:fld>
            <a:endParaRPr lang="el-GR"/>
          </a:p>
        </p:txBody>
      </p:sp>
      <p:sp>
        <p:nvSpPr>
          <p:cNvPr id="235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E6394-BABB-4834-B9E3-1F7B69F46ABC}" type="slidenum">
              <a:rPr lang="el-GR"/>
              <a:pPr/>
              <a:t>25</a:t>
            </a:fld>
            <a:endParaRPr lang="el-G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EBF08-D346-8241-A7AB-3EC461F9491A}" type="slidenum">
              <a:rPr lang="el-GR"/>
              <a:pPr/>
              <a:t>26</a:t>
            </a:fld>
            <a:endParaRPr lang="el-GR"/>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B1CCC-2CD0-1B44-AEE6-54A50B6E8F91}" type="slidenum">
              <a:rPr lang="el-GR"/>
              <a:pPr/>
              <a:t>27</a:t>
            </a:fld>
            <a:endParaRPr lang="el-GR"/>
          </a:p>
        </p:txBody>
      </p:sp>
      <p:sp>
        <p:nvSpPr>
          <p:cNvPr id="235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B1CCC-2CD0-1B44-AEE6-54A50B6E8F91}" type="slidenum">
              <a:rPr lang="el-GR"/>
              <a:pPr/>
              <a:t>28</a:t>
            </a:fld>
            <a:endParaRPr lang="el-GR"/>
          </a:p>
        </p:txBody>
      </p:sp>
      <p:sp>
        <p:nvSpPr>
          <p:cNvPr id="235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53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B1CCC-2CD0-1B44-AEE6-54A50B6E8F91}" type="slidenum">
              <a:rPr lang="el-GR"/>
              <a:pPr/>
              <a:t>29</a:t>
            </a:fld>
            <a:endParaRPr lang="el-GR"/>
          </a:p>
        </p:txBody>
      </p:sp>
      <p:sp>
        <p:nvSpPr>
          <p:cNvPr id="235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5288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81AB3-881E-ED4C-8F9E-C9D51D0A89CA}" type="slidenum">
              <a:rPr lang="el-GR"/>
              <a:pPr/>
              <a:t>31</a:t>
            </a:fld>
            <a:endParaRPr lang="el-GR"/>
          </a:p>
        </p:txBody>
      </p:sp>
      <p:sp>
        <p:nvSpPr>
          <p:cNvPr id="307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5CE7A-6E46-984D-8633-A8BE5038A302}" type="slidenum">
              <a:rPr lang="el-GR"/>
              <a:pPr/>
              <a:t>32</a:t>
            </a:fld>
            <a:endParaRPr lang="el-GR"/>
          </a:p>
        </p:txBody>
      </p:sp>
      <p:sp>
        <p:nvSpPr>
          <p:cNvPr id="69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68E77-8F23-A24F-A3F1-76EFFB2B4534}" type="slidenum">
              <a:rPr lang="el-GR"/>
              <a:pPr/>
              <a:t>33</a:t>
            </a:fld>
            <a:endParaRPr lang="el-GR"/>
          </a:p>
        </p:txBody>
      </p:sp>
      <p:sp>
        <p:nvSpPr>
          <p:cNvPr id="240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AE935-745B-9549-A91C-954E52CD949D}" type="slidenum">
              <a:rPr lang="el-GR"/>
              <a:pPr/>
              <a:t>34</a:t>
            </a:fld>
            <a:endParaRPr lang="el-GR"/>
          </a:p>
        </p:txBody>
      </p:sp>
      <p:sp>
        <p:nvSpPr>
          <p:cNvPr id="206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6EFA0-5BC4-4373-BE70-DD55E12C4AA7}" type="slidenum">
              <a:rPr lang="el-GR"/>
              <a:pPr/>
              <a:t>4</a:t>
            </a:fld>
            <a:endParaRPr lang="el-G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l-GR" dirty="0"/>
              <a:t>Τα συμπτώματα παρορμητικότητας επίσης υποχωρούν στην πορεία της εφηβείας. </a:t>
            </a:r>
          </a:p>
        </p:txBody>
      </p:sp>
    </p:spTree>
    <p:extLst>
      <p:ext uri="{BB962C8B-B14F-4D97-AF65-F5344CB8AC3E}">
        <p14:creationId xmlns:p14="http://schemas.microsoft.com/office/powerpoint/2010/main" val="1385859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8ECAA-E45A-4440-9A97-40D62D273F06}" type="slidenum">
              <a:rPr lang="el-GR"/>
              <a:pPr/>
              <a:t>35</a:t>
            </a:fld>
            <a:endParaRPr lang="el-GR"/>
          </a:p>
        </p:txBody>
      </p:sp>
      <p:sp>
        <p:nvSpPr>
          <p:cNvPr id="252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1FA17-7A1E-A547-921F-B73DAD080062}" type="slidenum">
              <a:rPr lang="el-GR"/>
              <a:pPr/>
              <a:t>36</a:t>
            </a:fld>
            <a:endParaRPr lang="el-GR"/>
          </a:p>
        </p:txBody>
      </p:sp>
      <p:sp>
        <p:nvSpPr>
          <p:cNvPr id="246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CDDC4-9185-1D41-8DC9-17DDE3B86263}" type="slidenum">
              <a:rPr lang="el-GR"/>
              <a:pPr/>
              <a:t>37</a:t>
            </a:fld>
            <a:endParaRPr lang="el-GR"/>
          </a:p>
        </p:txBody>
      </p:sp>
      <p:sp>
        <p:nvSpPr>
          <p:cNvPr id="208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65E67-6DC9-A94E-8DED-CC77A3F3526B}" type="slidenum">
              <a:rPr lang="el-GR"/>
              <a:pPr/>
              <a:t>38</a:t>
            </a:fld>
            <a:endParaRPr lang="el-GR"/>
          </a:p>
        </p:txBody>
      </p:sp>
      <p:sp>
        <p:nvSpPr>
          <p:cNvPr id="153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33A55-DD21-FD4D-96DD-53BD75EB9E06}" type="slidenum">
              <a:rPr lang="el-GR"/>
              <a:pPr/>
              <a:t>39</a:t>
            </a:fld>
            <a:endParaRPr lang="el-GR"/>
          </a:p>
        </p:txBody>
      </p:sp>
      <p:sp>
        <p:nvSpPr>
          <p:cNvPr id="157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9B8B9-B921-F546-A096-9F7B2898702D}" type="slidenum">
              <a:rPr lang="el-GR"/>
              <a:pPr/>
              <a:t>40</a:t>
            </a:fld>
            <a:endParaRPr lang="el-GR"/>
          </a:p>
        </p:txBody>
      </p:sp>
      <p:sp>
        <p:nvSpPr>
          <p:cNvPr id="2488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632EE-23EF-8B4D-AB78-3827A8D1DA59}" type="slidenum">
              <a:rPr lang="el-GR"/>
              <a:pPr/>
              <a:t>41</a:t>
            </a:fld>
            <a:endParaRPr lang="el-GR"/>
          </a:p>
        </p:txBody>
      </p:sp>
      <p:sp>
        <p:nvSpPr>
          <p:cNvPr id="2754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632EE-23EF-8B4D-AB78-3827A8D1DA59}" type="slidenum">
              <a:rPr lang="el-GR"/>
              <a:pPr/>
              <a:t>42</a:t>
            </a:fld>
            <a:endParaRPr lang="el-GR"/>
          </a:p>
        </p:txBody>
      </p:sp>
      <p:sp>
        <p:nvSpPr>
          <p:cNvPr id="2754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A094A-B7A0-B049-9CC6-554B63A8F3D3}" type="slidenum">
              <a:rPr lang="el-GR"/>
              <a:pPr/>
              <a:t>43</a:t>
            </a:fld>
            <a:endParaRPr lang="el-GR"/>
          </a:p>
        </p:txBody>
      </p:sp>
      <p:sp>
        <p:nvSpPr>
          <p:cNvPr id="254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1A3B0-6E37-B945-9400-AD98CD47D46E}" type="slidenum">
              <a:rPr lang="el-GR"/>
              <a:pPr/>
              <a:t>44</a:t>
            </a:fld>
            <a:endParaRPr lang="el-GR"/>
          </a:p>
        </p:txBody>
      </p:sp>
      <p:sp>
        <p:nvSpPr>
          <p:cNvPr id="269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636F5-6717-4983-A8B4-4B0B675BDDD9}" type="slidenum">
              <a:rPr lang="el-GR"/>
              <a:pPr/>
              <a:t>5</a:t>
            </a:fld>
            <a:endParaRPr lang="el-GR"/>
          </a:p>
        </p:txBody>
      </p:sp>
      <p:sp>
        <p:nvSpPr>
          <p:cNvPr id="308226" name="Rectangle 2"/>
          <p:cNvSpPr>
            <a:spLocks noGrp="1" noRot="1" noChangeAspect="1" noChangeArrowheads="1" noTextEdit="1"/>
          </p:cNvSpPr>
          <p:nvPr>
            <p:ph type="sldImg"/>
          </p:nvPr>
        </p:nvSpPr>
        <p:spPr>
          <a:xfrm>
            <a:off x="1143000" y="685800"/>
            <a:ext cx="4573588" cy="3430588"/>
          </a:xfrm>
          <a:ln/>
        </p:spPr>
      </p:sp>
      <p:sp>
        <p:nvSpPr>
          <p:cNvPr id="308227" name="Rectangle 3"/>
          <p:cNvSpPr>
            <a:spLocks noGrp="1" noChangeArrowheads="1"/>
          </p:cNvSpPr>
          <p:nvPr>
            <p:ph type="body" idx="1"/>
          </p:nvPr>
        </p:nvSpPr>
        <p:spPr>
          <a:xfrm>
            <a:off x="685800" y="4341813"/>
            <a:ext cx="5486400" cy="4116387"/>
          </a:xfrm>
        </p:spPr>
        <p:txBody>
          <a:bodyPr/>
          <a:lstStyle/>
          <a:p>
            <a:r>
              <a:rPr lang="el-GR" dirty="0"/>
              <a:t>Τα συμπτώματα υπερκινητικότητας όμως είναι αυτά που επιμένουν και παραμένουν</a:t>
            </a:r>
            <a:r>
              <a:rPr lang="el-GR" baseline="0" dirty="0"/>
              <a:t> και στην ενήλικη ζωή. </a:t>
            </a:r>
            <a:endParaRPr lang="en-US" dirty="0"/>
          </a:p>
        </p:txBody>
      </p:sp>
    </p:spTree>
    <p:extLst>
      <p:ext uri="{BB962C8B-B14F-4D97-AF65-F5344CB8AC3E}">
        <p14:creationId xmlns:p14="http://schemas.microsoft.com/office/powerpoint/2010/main" val="3226199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F75548-BD44-3149-8655-9DD17E36237B}" type="slidenum">
              <a:rPr lang="el-GR"/>
              <a:pPr>
                <a:defRPr/>
              </a:pPr>
              <a:t>45</a:t>
            </a:fld>
            <a:endParaRPr lang="el-GR"/>
          </a:p>
        </p:txBody>
      </p:sp>
      <p:sp>
        <p:nvSpPr>
          <p:cNvPr id="136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195" name="Rectangle 3"/>
          <p:cNvSpPr>
            <a:spLocks noGrp="1" noChangeArrowheads="1"/>
          </p:cNvSpPr>
          <p:nvPr>
            <p:ph type="body" idx="1"/>
          </p:nvPr>
        </p:nvSpPr>
        <p:spPr/>
        <p:txBody>
          <a:bodyPr/>
          <a:lstStyle/>
          <a:p>
            <a:pPr eaLnBrk="1" hangingPunct="1">
              <a:defRPr/>
            </a:pPr>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9CE0720-225F-45EA-982C-BFEA683AAA92}" type="slidenum">
              <a:rPr lang="el-GR" smtClean="0"/>
              <a:pPr/>
              <a:t>47</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2B455D7-B041-498C-A4CD-1ED0BDF082F2}" type="slidenum">
              <a:rPr lang="el-GR" smtClean="0"/>
              <a:pPr/>
              <a:t>48</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D185C67-1599-4E63-9A0A-57A86975FA67}" type="slidenum">
              <a:rPr lang="el-GR" smtClean="0"/>
              <a:pPr/>
              <a:t>49</a:t>
            </a:fld>
            <a:endParaRPr lang="el-G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D575A77-5F54-44F3-88DD-C31F1E62E4F6}" type="slidenum">
              <a:rPr lang="el-GR" smtClean="0"/>
              <a:pPr/>
              <a:t>50</a:t>
            </a:fld>
            <a:endParaRPr lang="el-G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6C752-38EC-40B0-A777-2E2170238454}" type="slidenum">
              <a:rPr lang="el-GR"/>
              <a:pPr/>
              <a:t>51</a:t>
            </a:fld>
            <a:endParaRPr lang="el-G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6C752-38EC-40B0-A777-2E2170238454}" type="slidenum">
              <a:rPr lang="el-GR"/>
              <a:pPr/>
              <a:t>52</a:t>
            </a:fld>
            <a:endParaRPr lang="el-G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6C752-38EC-40B0-A777-2E2170238454}" type="slidenum">
              <a:rPr lang="el-GR"/>
              <a:pPr/>
              <a:t>53</a:t>
            </a:fld>
            <a:endParaRPr lang="el-G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6C752-38EC-40B0-A777-2E2170238454}" type="slidenum">
              <a:rPr lang="el-GR"/>
              <a:pPr/>
              <a:t>54</a:t>
            </a:fld>
            <a:endParaRPr lang="el-G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89C4059-678C-4D96-BB03-7D42068DE7C4}" type="slidenum">
              <a:rPr lang="el-GR" smtClean="0"/>
              <a:pPr/>
              <a:t>55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fontAlgn="base">
              <a:spcBef>
                <a:spcPct val="0"/>
              </a:spcBef>
              <a:spcAft>
                <a:spcPct val="0"/>
              </a:spcAft>
            </a:pPr>
            <a:fld id="{7B539413-798D-504F-9219-C6AEB46E11A4}" type="slidenum">
              <a:rPr lang="el-GR">
                <a:latin typeface="Calibri" charset="0"/>
              </a:rPr>
              <a:pPr fontAlgn="base">
                <a:spcBef>
                  <a:spcPct val="0"/>
                </a:spcBef>
                <a:spcAft>
                  <a:spcPct val="0"/>
                </a:spcAft>
              </a:pPr>
              <a:t>7</a:t>
            </a:fld>
            <a:endParaRPr lang="el-GR">
              <a:latin typeface="Calibri"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8" name="Rectangle 3"/>
          <p:cNvSpPr>
            <a:spLocks noGrp="1" noChangeArrowheads="1"/>
          </p:cNvSpPr>
          <p:nvPr>
            <p:ph type="body" idx="1"/>
          </p:nvPr>
        </p:nvSpPr>
        <p:spPr>
          <a:ln/>
        </p:spPr>
        <p:txBody>
          <a:bodyPr wrap="square" numCol="1" anchor="t" anchorCtr="0" compatLnSpc="1">
            <a:prstTxWarp prst="textNoShape">
              <a:avLst/>
            </a:prstTxWarp>
          </a:bodyPr>
          <a:lstStyle/>
          <a:p>
            <a:pPr>
              <a:spcBef>
                <a:spcPct val="0"/>
              </a:spcBef>
            </a:pPr>
            <a:r>
              <a:rPr lang="el-GR">
                <a:latin typeface="Calibri" charset="0"/>
              </a:rPr>
              <a:t>Οι κινδυνοι που σχετίζονται με τη ΔΕΠΥ ελιναι οι ακόλουθοι: </a:t>
            </a:r>
            <a:r>
              <a:rPr lang="el-GR" b="1">
                <a:effectLst>
                  <a:outerShdw blurRad="38100" dist="38100" dir="2700000" algn="tl">
                    <a:srgbClr val="DDDDDD"/>
                  </a:outerShdw>
                </a:effectLst>
                <a:latin typeface="Calibri" charset="0"/>
                <a:cs typeface="Calibri" charset="0"/>
              </a:rPr>
              <a:t>Ατυχήματα (τροχαία, αυτοτραυματισμοί, πολλαπλοί &amp; σοβαροί τραυματισμοί), Σχολική αποτυχία- προβλήματα συμπεριφοράς  στο σχολείο (μαθησιακές δυσκολίες, διαγωγή, απουσίες), Κάπνισμα, Χρήση αλκοόλ και ουσιών στην εφηβεία, </a:t>
            </a:r>
            <a:r>
              <a:rPr lang="el-GR">
                <a:latin typeface="Calibri" charset="0"/>
                <a:cs typeface="Calibri" charset="0"/>
              </a:rPr>
              <a:t>Επαγγελματική  αποτυχία (μη ολοκλήρωση σπουδών,αστάθεια, αλλαγές εργασίας), Αποτυχία στην προσωπική &amp;οικογενειακή ζωή (οικονομικά προβλήματα,διαζύγια). Επίσης, επηρεασμένη ποιότητα ζωής των γονιών, κατάθλιψη, διαζύγια, επαγγελματικά προβλήματα. </a:t>
            </a: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lnSpc>
                <a:spcPct val="90000"/>
              </a:lnSpc>
              <a:spcBef>
                <a:spcPct val="20000"/>
              </a:spcBef>
              <a:buClr>
                <a:schemeClr val="hlink"/>
              </a:buClr>
              <a:buSzPct val="75000"/>
              <a:buFont typeface="Wingdings" charset="0"/>
              <a:buNone/>
            </a:pPr>
            <a:endParaRPr lang="el-GR" b="1">
              <a:effectLst>
                <a:outerShdw blurRad="38100" dist="38100" dir="2700000" algn="tl">
                  <a:srgbClr val="DDDDDD"/>
                </a:outerShdw>
              </a:effectLst>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spcBef>
                <a:spcPct val="0"/>
              </a:spcBef>
            </a:pPr>
            <a:endParaRPr lang="el-GR">
              <a:latin typeface="Calibri" charset="0"/>
            </a:endParaRPr>
          </a:p>
        </p:txBody>
      </p:sp>
    </p:spTree>
    <p:extLst>
      <p:ext uri="{BB962C8B-B14F-4D97-AF65-F5344CB8AC3E}">
        <p14:creationId xmlns:p14="http://schemas.microsoft.com/office/powerpoint/2010/main" val="252390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fontAlgn="base">
              <a:spcBef>
                <a:spcPct val="0"/>
              </a:spcBef>
              <a:spcAft>
                <a:spcPct val="0"/>
              </a:spcAft>
            </a:pPr>
            <a:fld id="{7B539413-798D-504F-9219-C6AEB46E11A4}" type="slidenum">
              <a:rPr lang="el-GR">
                <a:latin typeface="Calibri" charset="0"/>
              </a:rPr>
              <a:pPr fontAlgn="base">
                <a:spcBef>
                  <a:spcPct val="0"/>
                </a:spcBef>
                <a:spcAft>
                  <a:spcPct val="0"/>
                </a:spcAft>
              </a:pPr>
              <a:t>8</a:t>
            </a:fld>
            <a:endParaRPr lang="el-GR">
              <a:latin typeface="Calibri"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8" name="Rectangle 3"/>
          <p:cNvSpPr>
            <a:spLocks noGrp="1" noChangeArrowheads="1"/>
          </p:cNvSpPr>
          <p:nvPr>
            <p:ph type="body" idx="1"/>
          </p:nvPr>
        </p:nvSpPr>
        <p:spPr>
          <a:ln/>
        </p:spPr>
        <p:txBody>
          <a:bodyPr wrap="square" numCol="1" anchor="t" anchorCtr="0" compatLnSpc="1">
            <a:prstTxWarp prst="textNoShape">
              <a:avLst/>
            </a:prstTxWarp>
          </a:bodyPr>
          <a:lstStyle/>
          <a:p>
            <a:pPr>
              <a:spcBef>
                <a:spcPct val="0"/>
              </a:spcBef>
            </a:pPr>
            <a:r>
              <a:rPr lang="el-GR">
                <a:latin typeface="Calibri" charset="0"/>
              </a:rPr>
              <a:t>Οι κινδυνοι που σχετίζονται με τη ΔΕΠΥ ελιναι οι ακόλουθοι: </a:t>
            </a:r>
            <a:r>
              <a:rPr lang="el-GR" b="1">
                <a:effectLst>
                  <a:outerShdw blurRad="38100" dist="38100" dir="2700000" algn="tl">
                    <a:srgbClr val="DDDDDD"/>
                  </a:outerShdw>
                </a:effectLst>
                <a:latin typeface="Calibri" charset="0"/>
                <a:cs typeface="Calibri" charset="0"/>
              </a:rPr>
              <a:t>Ατυχήματα (τροχαία, αυτοτραυματισμοί, πολλαπλοί &amp; σοβαροί τραυματισμοί), Σχολική αποτυχία- προβλήματα συμπεριφοράς  στο σχολείο (μαθησιακές δυσκολίες, διαγωγή, απουσίες), Κάπνισμα, Χρήση αλκοόλ και ουσιών στην εφηβεία, </a:t>
            </a:r>
            <a:r>
              <a:rPr lang="el-GR">
                <a:latin typeface="Calibri" charset="0"/>
                <a:cs typeface="Calibri" charset="0"/>
              </a:rPr>
              <a:t>Επαγγελματική  αποτυχία (μη ολοκλήρωση σπουδών,αστάθεια, αλλαγές εργασίας), Αποτυχία στην προσωπική &amp;οικογενειακή ζωή (οικονομικά προβλήματα,διαζύγια). Επίσης, επηρεασμένη ποιότητα ζωής των γονιών, κατάθλιψη, διαζύγια, επαγγελματικά προβλήματα. </a:t>
            </a: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lnSpc>
                <a:spcPct val="90000"/>
              </a:lnSpc>
              <a:spcBef>
                <a:spcPct val="20000"/>
              </a:spcBef>
              <a:buClr>
                <a:schemeClr val="hlink"/>
              </a:buClr>
              <a:buSzPct val="75000"/>
              <a:buFont typeface="Wingdings" charset="0"/>
              <a:buNone/>
            </a:pPr>
            <a:endParaRPr lang="el-GR" b="1">
              <a:effectLst>
                <a:outerShdw blurRad="38100" dist="38100" dir="2700000" algn="tl">
                  <a:srgbClr val="DDDDDD"/>
                </a:outerShdw>
              </a:effectLst>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spcBef>
                <a:spcPct val="0"/>
              </a:spcBef>
            </a:pPr>
            <a:endParaRPr lang="el-GR">
              <a:latin typeface="Calibri" charset="0"/>
            </a:endParaRPr>
          </a:p>
        </p:txBody>
      </p:sp>
    </p:spTree>
    <p:extLst>
      <p:ext uri="{BB962C8B-B14F-4D97-AF65-F5344CB8AC3E}">
        <p14:creationId xmlns:p14="http://schemas.microsoft.com/office/powerpoint/2010/main" val="405369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89C4059-678C-4D96-BB03-7D42068DE7C4}"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89C4059-678C-4D96-BB03-7D42068DE7C4}" type="slidenum">
              <a:rPr lang="el-GR" smtClean="0"/>
              <a:pPr/>
              <a:t>10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89C4059-678C-4D96-BB03-7D42068DE7C4}"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21420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12/13/20</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93852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78185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51758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93137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58148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400785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1247921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93342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73743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36428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1A0C47-018D-4460-B945-BFF7981B6CA6}" type="datetimeFigureOut">
              <a:rPr lang="en-US" smtClean="0"/>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58527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1A0C47-018D-4460-B945-BFF7981B6CA6}" type="datetimeFigureOut">
              <a:rPr lang="en-US" smtClean="0"/>
              <a:t>12/13/20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75697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1A0C47-018D-4460-B945-BFF7981B6CA6}" type="datetimeFigureOut">
              <a:rPr lang="en-US" smtClean="0"/>
              <a:t>12/13/20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405076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13071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400302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651A0C47-018D-4460-B945-BFF7981B6CA6}" type="datetimeFigureOut">
              <a:rPr lang="en-US" smtClean="0"/>
              <a:t>12/13/20</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39654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51A0C47-018D-4460-B945-BFF7981B6CA6}" type="datetimeFigureOut">
              <a:rPr lang="en-US" smtClean="0"/>
              <a:t>12/13/20</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9C1F5A0A-F6FC-4FFD-9B49-0DA8697211D9}" type="slidenum">
              <a:rPr lang="en-US" smtClean="0"/>
              <a:t>‹#›</a:t>
            </a:fld>
            <a:endParaRPr lang="en-US"/>
          </a:p>
        </p:txBody>
      </p:sp>
    </p:spTree>
    <p:extLst>
      <p:ext uri="{BB962C8B-B14F-4D97-AF65-F5344CB8AC3E}">
        <p14:creationId xmlns:p14="http://schemas.microsoft.com/office/powerpoint/2010/main" val="18803306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ntent.nejm.org/content/vol323/issue20/index.s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content.nejm.org/cgi/content/short/323/20/1367?query=nextarro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dhdhellas.org" TargetMode="External"/><Relationship Id="rId2" Type="http://schemas.openxmlformats.org/officeDocument/2006/relationships/hyperlink" Target="http://adhd.gr"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08367" y="206425"/>
            <a:ext cx="8935634" cy="1143001"/>
          </a:xfrm>
        </p:spPr>
        <p:txBody>
          <a:bodyPr>
            <a:noAutofit/>
          </a:bodyPr>
          <a:lstStyle/>
          <a:p>
            <a:pPr algn="ctr"/>
            <a:r>
              <a:rPr lang="el-GR" sz="3600" b="1" dirty="0">
                <a:solidFill>
                  <a:srgbClr val="FFC000"/>
                </a:solidFill>
                <a:latin typeface="Calibri"/>
                <a:cs typeface="Calibri"/>
              </a:rPr>
              <a:t>ΔΙΑΤΑΡΑΧΗ ΕΛΛΕΙΜΜΑΤΙΚΗΣ ΠΡΟΣΟΧΗΣ-ΥΠΕΡΚΙΝΗΤΙΚΟΤΗΤΑΣ (ΔΕΠΥ)</a:t>
            </a:r>
            <a:endParaRPr lang="el-GR" sz="3600" b="1" dirty="0">
              <a:solidFill>
                <a:srgbClr val="FFC000"/>
              </a:solidFill>
              <a:effectLst/>
              <a:latin typeface="Calibri"/>
              <a:cs typeface="Calibri"/>
            </a:endParaRPr>
          </a:p>
        </p:txBody>
      </p:sp>
      <p:sp>
        <p:nvSpPr>
          <p:cNvPr id="72707" name="Line 3"/>
          <p:cNvSpPr>
            <a:spLocks noChangeShapeType="1"/>
          </p:cNvSpPr>
          <p:nvPr/>
        </p:nvSpPr>
        <p:spPr bwMode="auto">
          <a:xfrm>
            <a:off x="1" y="1611980"/>
            <a:ext cx="9144000" cy="0"/>
          </a:xfrm>
          <a:prstGeom prst="line">
            <a:avLst/>
          </a:prstGeom>
          <a:noFill/>
          <a:ln w="57150" cmpd="sng">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n>
                <a:solidFill>
                  <a:srgbClr val="000000"/>
                </a:solidFill>
              </a:ln>
            </a:endParaRPr>
          </a:p>
        </p:txBody>
      </p:sp>
      <p:sp>
        <p:nvSpPr>
          <p:cNvPr id="6" name="Subtitle 2"/>
          <p:cNvSpPr txBox="1">
            <a:spLocks/>
          </p:cNvSpPr>
          <p:nvPr/>
        </p:nvSpPr>
        <p:spPr>
          <a:xfrm>
            <a:off x="1046296" y="4815630"/>
            <a:ext cx="7094522" cy="2489329"/>
          </a:xfrm>
          <a:prstGeom prst="rect">
            <a:avLst/>
          </a:prstGeom>
        </p:spPr>
        <p:txBody>
          <a:bodyPr vert="horz" lIns="91440" tIns="45720" rIns="91440" bIns="45720" rtlCol="0" anchor="ctr">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buNone/>
            </a:pPr>
            <a:r>
              <a:rPr lang="el-GR" sz="2800" dirty="0">
                <a:solidFill>
                  <a:srgbClr val="FFC000"/>
                </a:solidFill>
                <a:latin typeface="Calibri"/>
                <a:cs typeface="Calibri"/>
              </a:rPr>
              <a:t>Νένη Περβανίδου</a:t>
            </a:r>
          </a:p>
          <a:p>
            <a:pPr marL="0" indent="0" algn="ctr">
              <a:lnSpc>
                <a:spcPct val="70000"/>
              </a:lnSpc>
              <a:buNone/>
            </a:pPr>
            <a:r>
              <a:rPr lang="en-US" sz="2000" dirty="0">
                <a:latin typeface="Calibri"/>
                <a:cs typeface="Calibri"/>
              </a:rPr>
              <a:t>A</a:t>
            </a:r>
            <a:r>
              <a:rPr lang="el-GR" sz="2000" dirty="0" err="1">
                <a:latin typeface="Calibri"/>
                <a:cs typeface="Calibri"/>
              </a:rPr>
              <a:t>ναπλ</a:t>
            </a:r>
            <a:r>
              <a:rPr lang="el-GR" sz="2000" dirty="0">
                <a:latin typeface="Calibri"/>
                <a:cs typeface="Calibri"/>
              </a:rPr>
              <a:t>. Καθηγήτρια Αναπτυξιακής &amp;</a:t>
            </a:r>
            <a:r>
              <a:rPr lang="en-GB" sz="2000" dirty="0">
                <a:latin typeface="Calibri"/>
                <a:cs typeface="Calibri"/>
              </a:rPr>
              <a:t> </a:t>
            </a:r>
            <a:endParaRPr lang="el-GR" sz="2000" dirty="0">
              <a:latin typeface="Calibri"/>
              <a:cs typeface="Calibri"/>
            </a:endParaRPr>
          </a:p>
          <a:p>
            <a:pPr marL="0" indent="0" algn="ctr">
              <a:lnSpc>
                <a:spcPct val="70000"/>
              </a:lnSpc>
              <a:buNone/>
            </a:pPr>
            <a:r>
              <a:rPr lang="el-GR" sz="2000" dirty="0">
                <a:latin typeface="Calibri"/>
                <a:cs typeface="Calibri"/>
              </a:rPr>
              <a:t> Συμπεριφορικής Παιδιατρικής</a:t>
            </a:r>
          </a:p>
          <a:p>
            <a:pPr marL="0" indent="0" algn="ctr">
              <a:lnSpc>
                <a:spcPct val="70000"/>
              </a:lnSpc>
              <a:buNone/>
            </a:pPr>
            <a:r>
              <a:rPr lang="el-GR" sz="2000" dirty="0">
                <a:latin typeface="Calibri"/>
                <a:cs typeface="Calibri"/>
              </a:rPr>
              <a:t>Α’ Παιδιατρική Κλινική</a:t>
            </a:r>
            <a:r>
              <a:rPr lang="en-US" sz="2000" dirty="0">
                <a:latin typeface="Calibri"/>
                <a:cs typeface="Calibri"/>
              </a:rPr>
              <a:t> </a:t>
            </a:r>
            <a:r>
              <a:rPr lang="el-GR" sz="2000" dirty="0">
                <a:latin typeface="Calibri"/>
                <a:cs typeface="Calibri"/>
              </a:rPr>
              <a:t>Πανεπιστημίου Αθηνών</a:t>
            </a:r>
          </a:p>
          <a:p>
            <a:pPr marL="0" indent="0" algn="ctr">
              <a:lnSpc>
                <a:spcPct val="70000"/>
              </a:lnSpc>
              <a:buNone/>
            </a:pPr>
            <a:r>
              <a:rPr lang="el-GR" sz="2000" dirty="0">
                <a:latin typeface="Calibri"/>
                <a:cs typeface="Calibri"/>
              </a:rPr>
              <a:t>Νοσοκομείο Παίδων «Η Αγία Σοφία»</a:t>
            </a:r>
            <a:endParaRPr lang="en-US" sz="2000" dirty="0">
              <a:latin typeface="Calibri"/>
              <a:cs typeface="Calibri"/>
            </a:endParaRPr>
          </a:p>
        </p:txBody>
      </p:sp>
      <p:pic>
        <p:nvPicPr>
          <p:cNvPr id="8" name="Picture 4" descr="http://2.bp.blogspot.com/_PLtOG9NGOBg/S2SQP0fkwTI/AAAAAAAACrM/Au9ZY_wwTUE/s400/0129_memba_launch.jpg"/>
          <p:cNvPicPr>
            <a:picLocks noChangeAspect="1" noChangeArrowheads="1"/>
          </p:cNvPicPr>
          <p:nvPr/>
        </p:nvPicPr>
        <p:blipFill>
          <a:blip r:embed="rId3" cstate="print"/>
          <a:srcRect/>
          <a:stretch>
            <a:fillRect/>
          </a:stretch>
        </p:blipFill>
        <p:spPr bwMode="auto">
          <a:xfrm>
            <a:off x="0" y="1931687"/>
            <a:ext cx="3099313" cy="3136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http://i.ehow.co.uk/images/a07/6a/ah/test-first-graders-adhd-800X800.jpg"/>
          <p:cNvPicPr>
            <a:picLocks noChangeAspect="1" noChangeArrowheads="1"/>
          </p:cNvPicPr>
          <p:nvPr/>
        </p:nvPicPr>
        <p:blipFill>
          <a:blip r:embed="rId4" cstate="print"/>
          <a:srcRect/>
          <a:stretch>
            <a:fillRect/>
          </a:stretch>
        </p:blipFill>
        <p:spPr bwMode="auto">
          <a:xfrm>
            <a:off x="3099313" y="1931687"/>
            <a:ext cx="2921665" cy="3136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http://www.the-parenting-magazine.com/wp-content/uploads/2011/01/baby-flash-cards-21.jpg"/>
          <p:cNvPicPr>
            <a:picLocks noChangeAspect="1" noChangeArrowheads="1"/>
          </p:cNvPicPr>
          <p:nvPr/>
        </p:nvPicPr>
        <p:blipFill>
          <a:blip r:embed="rId5" cstate="print"/>
          <a:srcRect/>
          <a:stretch>
            <a:fillRect/>
          </a:stretch>
        </p:blipFill>
        <p:spPr bwMode="auto">
          <a:xfrm>
            <a:off x="6077678" y="1931687"/>
            <a:ext cx="3028053" cy="3136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356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6808"/>
            <a:ext cx="7467600" cy="1143000"/>
          </a:xfrm>
        </p:spPr>
        <p:txBody>
          <a:bodyPr>
            <a:normAutofit/>
          </a:bodyPr>
          <a:lstStyle/>
          <a:p>
            <a:pPr algn="ctr"/>
            <a:r>
              <a:rPr lang="el-GR" sz="3200" dirty="0">
                <a:solidFill>
                  <a:srgbClr val="FFC000"/>
                </a:solidFill>
                <a:latin typeface="Calibri" pitchFamily="34" charset="0"/>
                <a:cs typeface="Calibri" pitchFamily="34" charset="0"/>
              </a:rPr>
              <a:t>ΝΗΠΙΑ ΜΕ ΔΕΠΥ</a:t>
            </a:r>
          </a:p>
        </p:txBody>
      </p:sp>
      <p:sp>
        <p:nvSpPr>
          <p:cNvPr id="3" name="2 - Θέση περιεχομένου"/>
          <p:cNvSpPr>
            <a:spLocks noGrp="1"/>
          </p:cNvSpPr>
          <p:nvPr>
            <p:ph idx="1"/>
          </p:nvPr>
        </p:nvSpPr>
        <p:spPr>
          <a:xfrm>
            <a:off x="157167" y="1720635"/>
            <a:ext cx="8363272" cy="4525963"/>
          </a:xfrm>
        </p:spPr>
        <p:txBody>
          <a:bodyPr>
            <a:noAutofit/>
          </a:bodyPr>
          <a:lstStyle/>
          <a:p>
            <a:pPr marL="18288" indent="0">
              <a:buNone/>
            </a:pPr>
            <a:r>
              <a:rPr lang="el-GR" sz="2400" dirty="0">
                <a:latin typeface="Calibri" pitchFamily="34" charset="0"/>
                <a:cs typeface="Calibri" pitchFamily="34" charset="0"/>
              </a:rPr>
              <a:t>ΦΥΣΙΟΛΟΓΙΚΑ: Υψηλά επίπεδα υπερκινητικότητας</a:t>
            </a:r>
            <a:endParaRPr lang="en-US" sz="2400" dirty="0">
              <a:latin typeface="Calibri" pitchFamily="34" charset="0"/>
              <a:cs typeface="Calibri" pitchFamily="34" charset="0"/>
            </a:endParaRPr>
          </a:p>
          <a:p>
            <a:pPr marL="18288" indent="0">
              <a:buNone/>
            </a:pPr>
            <a:r>
              <a:rPr lang="el-GR" sz="2400" dirty="0">
                <a:latin typeface="Calibri" pitchFamily="34" charset="0"/>
                <a:cs typeface="Calibri" pitchFamily="34" charset="0"/>
              </a:rPr>
              <a:t> και έλλειψη αναστολών</a:t>
            </a:r>
          </a:p>
          <a:p>
            <a:pPr>
              <a:buNone/>
            </a:pPr>
            <a:r>
              <a:rPr lang="el-GR" sz="2800" dirty="0">
                <a:solidFill>
                  <a:srgbClr val="FFC000"/>
                </a:solidFill>
                <a:latin typeface="Calibri" pitchFamily="34" charset="0"/>
                <a:cs typeface="Calibri" pitchFamily="34" charset="0"/>
              </a:rPr>
              <a:t>Τα νήπια με ΔΕΠΥ μπορεί να διαφέρουν σε:</a:t>
            </a:r>
          </a:p>
          <a:p>
            <a:pPr>
              <a:buBlip>
                <a:blip r:embed="rId3"/>
              </a:buBlip>
            </a:pPr>
            <a:r>
              <a:rPr lang="el-GR" sz="2400" dirty="0">
                <a:latin typeface="Calibri" pitchFamily="34" charset="0"/>
                <a:cs typeface="Calibri" pitchFamily="34" charset="0"/>
              </a:rPr>
              <a:t>Διεγείρονται εύκολα και καθυστερούν να επανέλθουν</a:t>
            </a:r>
          </a:p>
          <a:p>
            <a:pPr>
              <a:buBlip>
                <a:blip r:embed="rId3"/>
              </a:buBlip>
            </a:pPr>
            <a:r>
              <a:rPr lang="el-GR" sz="2400" dirty="0">
                <a:latin typeface="Calibri" pitchFamily="34" charset="0"/>
                <a:cs typeface="Calibri" pitchFamily="34" charset="0"/>
              </a:rPr>
              <a:t>Συχνά αδύνατο να ελεγχθούν από γονείς, κλαίνε,</a:t>
            </a:r>
            <a:endParaRPr lang="en-US" sz="2400" dirty="0">
              <a:latin typeface="Calibri" pitchFamily="34" charset="0"/>
              <a:cs typeface="Calibri" pitchFamily="34" charset="0"/>
            </a:endParaRPr>
          </a:p>
          <a:p>
            <a:pPr marL="18288" indent="0">
              <a:buNone/>
            </a:pPr>
            <a:r>
              <a:rPr lang="el-GR" sz="2400" dirty="0">
                <a:latin typeface="Calibri" pitchFamily="34" charset="0"/>
                <a:cs typeface="Calibri" pitchFamily="34" charset="0"/>
              </a:rPr>
              <a:t>     κραυγάζουν, χτυπάνε περισσότερο</a:t>
            </a:r>
          </a:p>
          <a:p>
            <a:pPr>
              <a:buBlip>
                <a:blip r:embed="rId3"/>
              </a:buBlip>
            </a:pPr>
            <a:r>
              <a:rPr lang="el-GR" sz="2400" dirty="0">
                <a:latin typeface="Calibri" pitchFamily="34" charset="0"/>
                <a:cs typeface="Calibri" pitchFamily="34" charset="0"/>
              </a:rPr>
              <a:t>Δε μπορούν να μείνουν λεπτό χωρίς επίβλεψη</a:t>
            </a:r>
          </a:p>
          <a:p>
            <a:pPr>
              <a:buBlip>
                <a:blip r:embed="rId3"/>
              </a:buBlip>
            </a:pPr>
            <a:r>
              <a:rPr lang="el-GR" sz="2400" dirty="0">
                <a:latin typeface="Calibri" pitchFamily="34" charset="0"/>
                <a:cs typeface="Calibri" pitchFamily="34" charset="0"/>
              </a:rPr>
              <a:t>Πιο πολλές πτώσεις-ατυχήματα </a:t>
            </a:r>
          </a:p>
          <a:p>
            <a:pPr>
              <a:buBlip>
                <a:blip r:embed="rId3"/>
              </a:buBlip>
            </a:pPr>
            <a:r>
              <a:rPr lang="el-GR" sz="2400" dirty="0">
                <a:latin typeface="Calibri" pitchFamily="34" charset="0"/>
                <a:cs typeface="Calibri" pitchFamily="34" charset="0"/>
              </a:rPr>
              <a:t>Καταστρέφουν πιο πολύ παιχνίδια</a:t>
            </a:r>
          </a:p>
          <a:p>
            <a:pPr>
              <a:buBlip>
                <a:blip r:embed="rId3"/>
              </a:buBlip>
            </a:pPr>
            <a:r>
              <a:rPr lang="el-GR" sz="2400" dirty="0">
                <a:latin typeface="Calibri" pitchFamily="34" charset="0"/>
                <a:cs typeface="Calibri" pitchFamily="34" charset="0"/>
              </a:rPr>
              <a:t>Τρέχουν στο δρόμο πιο εύκολα</a:t>
            </a:r>
            <a:endParaRPr lang="en-US" sz="2400" dirty="0">
              <a:latin typeface="Calibri" pitchFamily="34" charset="0"/>
              <a:cs typeface="Calibri" pitchFamily="34" charset="0"/>
            </a:endParaRPr>
          </a:p>
          <a:p>
            <a:pPr>
              <a:buBlip>
                <a:blip r:embed="rId3"/>
              </a:buBlip>
            </a:pPr>
            <a:r>
              <a:rPr lang="el-GR" sz="2400" dirty="0">
                <a:latin typeface="Calibri" pitchFamily="34" charset="0"/>
                <a:cs typeface="Calibri" pitchFamily="34" charset="0"/>
              </a:rPr>
              <a:t>Παιδικός σταθμός:  περισσότερες ευκαιρίες για</a:t>
            </a:r>
          </a:p>
          <a:p>
            <a:pPr marL="18288" indent="0">
              <a:buNone/>
            </a:pPr>
            <a:r>
              <a:rPr lang="el-GR" sz="2400" dirty="0">
                <a:latin typeface="Calibri" pitchFamily="34" charset="0"/>
                <a:cs typeface="Calibri" pitchFamily="34" charset="0"/>
              </a:rPr>
              <a:t>    πρώιμη ανίχνευση</a:t>
            </a:r>
          </a:p>
          <a:p>
            <a:pPr>
              <a:buBlip>
                <a:blip r:embed="rId3"/>
              </a:buBlip>
            </a:pPr>
            <a:endParaRPr lang="el-GR" sz="2400" dirty="0">
              <a:latin typeface="Calibri" pitchFamily="34" charset="0"/>
              <a:cs typeface="Calibri" pitchFamily="34" charset="0"/>
            </a:endParaRPr>
          </a:p>
        </p:txBody>
      </p:sp>
      <p:grpSp>
        <p:nvGrpSpPr>
          <p:cNvPr id="7" name="Group 6"/>
          <p:cNvGrpSpPr/>
          <p:nvPr/>
        </p:nvGrpSpPr>
        <p:grpSpPr>
          <a:xfrm>
            <a:off x="7294526" y="72008"/>
            <a:ext cx="1945050" cy="6597352"/>
            <a:chOff x="6876256" y="0"/>
            <a:chExt cx="2160240" cy="6597352"/>
          </a:xfrm>
        </p:grpSpPr>
        <p:pic>
          <p:nvPicPr>
            <p:cNvPr id="4" name="Picture 2" descr="http://www.addandadhd.co.uk/images/9225.jpg"/>
            <p:cNvPicPr>
              <a:picLocks noChangeAspect="1" noChangeArrowheads="1"/>
            </p:cNvPicPr>
            <p:nvPr/>
          </p:nvPicPr>
          <p:blipFill>
            <a:blip r:embed="rId4" cstate="print"/>
            <a:srcRect/>
            <a:stretch>
              <a:fillRect/>
            </a:stretch>
          </p:blipFill>
          <p:spPr bwMode="auto">
            <a:xfrm>
              <a:off x="6876256" y="0"/>
              <a:ext cx="2088232" cy="2348880"/>
            </a:xfrm>
            <a:prstGeom prst="rect">
              <a:avLst/>
            </a:prstGeom>
            <a:ln>
              <a:noFill/>
            </a:ln>
            <a:effectLst>
              <a:softEdge rad="112500"/>
            </a:effectLst>
          </p:spPr>
        </p:pic>
        <p:pic>
          <p:nvPicPr>
            <p:cNvPr id="5" name="Picture 8" descr="http://images.brighthub.com/57/4/57492BD56EB8886EFFD3C8A4C13FCF30B985A6A5_small.jpg"/>
            <p:cNvPicPr>
              <a:picLocks noChangeAspect="1" noChangeArrowheads="1"/>
            </p:cNvPicPr>
            <p:nvPr/>
          </p:nvPicPr>
          <p:blipFill>
            <a:blip r:embed="rId5" cstate="print"/>
            <a:srcRect/>
            <a:stretch>
              <a:fillRect/>
            </a:stretch>
          </p:blipFill>
          <p:spPr bwMode="auto">
            <a:xfrm>
              <a:off x="6876256" y="2132856"/>
              <a:ext cx="2088232" cy="2376264"/>
            </a:xfrm>
            <a:prstGeom prst="rect">
              <a:avLst/>
            </a:prstGeom>
            <a:ln>
              <a:noFill/>
            </a:ln>
            <a:effectLst>
              <a:softEdge rad="112500"/>
            </a:effectLst>
          </p:spPr>
        </p:pic>
        <p:pic>
          <p:nvPicPr>
            <p:cNvPr id="6" name="Picture 5" descr="http://photos.demandstudios.com/25/109/fotolia_2940792_XS.jpg"/>
            <p:cNvPicPr>
              <a:picLocks noChangeAspect="1" noChangeArrowheads="1"/>
            </p:cNvPicPr>
            <p:nvPr/>
          </p:nvPicPr>
          <p:blipFill>
            <a:blip r:embed="rId6" cstate="print"/>
            <a:srcRect/>
            <a:stretch>
              <a:fillRect/>
            </a:stretch>
          </p:blipFill>
          <p:spPr bwMode="auto">
            <a:xfrm>
              <a:off x="6876256" y="4293096"/>
              <a:ext cx="2160240" cy="2304256"/>
            </a:xfrm>
            <a:prstGeom prst="rect">
              <a:avLst/>
            </a:prstGeom>
            <a:ln>
              <a:noFill/>
            </a:ln>
            <a:effectLst>
              <a:softEdge rad="112500"/>
            </a:effectLst>
          </p:spPr>
        </p:pic>
      </p:grpSp>
    </p:spTree>
    <p:extLst>
      <p:ext uri="{BB962C8B-B14F-4D97-AF65-F5344CB8AC3E}">
        <p14:creationId xmlns:p14="http://schemas.microsoft.com/office/powerpoint/2010/main" val="407041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384"/>
            <a:ext cx="7543800" cy="914400"/>
          </a:xfrm>
        </p:spPr>
        <p:txBody>
          <a:bodyPr>
            <a:normAutofit/>
          </a:bodyPr>
          <a:lstStyle/>
          <a:p>
            <a:pPr algn="ctr"/>
            <a:r>
              <a:rPr lang="el-GR" sz="3200" dirty="0">
                <a:solidFill>
                  <a:srgbClr val="FFC000"/>
                </a:solidFill>
                <a:latin typeface="Calibri" pitchFamily="34" charset="0"/>
                <a:cs typeface="Calibri" pitchFamily="34" charset="0"/>
              </a:rPr>
              <a:t>ΣΧΟΛΙΚΗ ΗΛΙΚΙΑ</a:t>
            </a:r>
          </a:p>
        </p:txBody>
      </p:sp>
      <p:sp>
        <p:nvSpPr>
          <p:cNvPr id="5" name="2 - Θέση περιεχομένου"/>
          <p:cNvSpPr txBox="1">
            <a:spLocks/>
          </p:cNvSpPr>
          <p:nvPr/>
        </p:nvSpPr>
        <p:spPr>
          <a:xfrm>
            <a:off x="776808" y="1268760"/>
            <a:ext cx="602744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l-GR" sz="2800" b="1" i="0" u="none" strike="noStrike" kern="1200" cap="none" spc="0" normalizeH="0" baseline="0" noProof="0" dirty="0">
                <a:ln>
                  <a:noFill/>
                </a:ln>
                <a:solidFill>
                  <a:schemeClr val="tx1"/>
                </a:solidFill>
                <a:effectLst/>
                <a:uLnTx/>
                <a:uFillTx/>
                <a:latin typeface="Calibri" pitchFamily="34" charset="0"/>
                <a:cs typeface="Calibri" pitchFamily="34" charset="0"/>
              </a:rPr>
              <a:t>Ανησυχίες γονέων συνήθως σχετίζονται με:</a:t>
            </a:r>
          </a:p>
          <a:p>
            <a:pPr marL="420624" marR="0" lvl="0" indent="-384048" algn="l" defTabSz="914400" rtl="0" eaLnBrk="1" fontAlgn="auto" latinLnBrk="0" hangingPunct="1">
              <a:lnSpc>
                <a:spcPct val="100000"/>
              </a:lnSpc>
              <a:spcBef>
                <a:spcPct val="20000"/>
              </a:spcBef>
              <a:spcAft>
                <a:spcPts val="0"/>
              </a:spcAft>
              <a:buClr>
                <a:schemeClr val="accent1"/>
              </a:buClr>
              <a:buSzPct val="80000"/>
              <a:buBlip>
                <a:blip r:embed="rId3"/>
              </a:buBlip>
              <a:tabLst/>
              <a:defRPr/>
            </a:pPr>
            <a:r>
              <a:rPr kumimoji="0" lang="el-GR" sz="2800" b="0" i="0" u="none" strike="noStrike" kern="1200" cap="none" spc="0" normalizeH="0" baseline="0" noProof="0" dirty="0">
                <a:ln>
                  <a:noFill/>
                </a:ln>
                <a:solidFill>
                  <a:schemeClr val="tx1"/>
                </a:solidFill>
                <a:effectLst/>
                <a:uLnTx/>
                <a:uFillTx/>
                <a:latin typeface="Calibri" pitchFamily="34" charset="0"/>
                <a:cs typeface="Calibri" pitchFamily="34" charset="0"/>
              </a:rPr>
              <a:t> μαθησιακή απόδοση</a:t>
            </a:r>
            <a:endParaRPr lang="el-GR" sz="2800" noProof="0" dirty="0">
              <a:latin typeface="Calibri" pitchFamily="34" charset="0"/>
              <a:cs typeface="Calibri"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Blip>
                <a:blip r:embed="rId3"/>
              </a:buBlip>
              <a:tabLst/>
              <a:defRPr/>
            </a:pPr>
            <a:r>
              <a:rPr kumimoji="0" lang="el-GR" sz="2800" b="0" i="0" u="none" strike="noStrike" kern="1200" cap="none" spc="0" normalizeH="0" baseline="0" dirty="0">
                <a:ln>
                  <a:noFill/>
                </a:ln>
                <a:solidFill>
                  <a:schemeClr val="tx1"/>
                </a:solidFill>
                <a:effectLst/>
                <a:uLnTx/>
                <a:uFillTx/>
                <a:latin typeface="Calibri" pitchFamily="34" charset="0"/>
                <a:cs typeface="Calibri" pitchFamily="34" charset="0"/>
              </a:rPr>
              <a:t>απροσεξία</a:t>
            </a:r>
            <a:endParaRPr kumimoji="0" lang="el-GR" sz="2800" b="0" i="0" u="none" strike="noStrike" kern="1200" cap="none" spc="0" normalizeH="0" baseline="0" noProof="0" dirty="0">
              <a:ln>
                <a:noFill/>
              </a:ln>
              <a:solidFill>
                <a:schemeClr val="tx1"/>
              </a:solidFill>
              <a:effectLst/>
              <a:uLnTx/>
              <a:uFillTx/>
              <a:latin typeface="Calibri" pitchFamily="34" charset="0"/>
              <a:cs typeface="Calibri"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Blip>
                <a:blip r:embed="rId3"/>
              </a:buBlip>
              <a:tabLst/>
              <a:defRPr/>
            </a:pPr>
            <a:r>
              <a:rPr kumimoji="0" lang="el-GR" sz="2800" b="0" i="0" u="none" strike="noStrike" kern="1200" cap="none" spc="0" normalizeH="0" baseline="0" noProof="0" dirty="0">
                <a:ln>
                  <a:noFill/>
                </a:ln>
                <a:solidFill>
                  <a:schemeClr val="tx1"/>
                </a:solidFill>
                <a:effectLst/>
                <a:uLnTx/>
                <a:uFillTx/>
                <a:latin typeface="Calibri" pitchFamily="34" charset="0"/>
                <a:cs typeface="Calibri" pitchFamily="34" charset="0"/>
              </a:rPr>
              <a:t>δυσκολίες οργάνωσης στο σπίτι</a:t>
            </a:r>
          </a:p>
          <a:p>
            <a:pPr marL="420624" marR="0" lvl="0" indent="-384048" algn="l" defTabSz="914400" rtl="0" eaLnBrk="1" fontAlgn="auto" latinLnBrk="0" hangingPunct="1">
              <a:lnSpc>
                <a:spcPct val="100000"/>
              </a:lnSpc>
              <a:spcBef>
                <a:spcPct val="20000"/>
              </a:spcBef>
              <a:spcAft>
                <a:spcPts val="0"/>
              </a:spcAft>
              <a:buClr>
                <a:schemeClr val="accent1"/>
              </a:buClr>
              <a:buSzPct val="80000"/>
              <a:buBlip>
                <a:blip r:embed="rId3"/>
              </a:buBlip>
              <a:tabLst/>
              <a:defRPr/>
            </a:pPr>
            <a:r>
              <a:rPr kumimoji="0" lang="el-GR" sz="2800" b="0" i="0" u="none" strike="noStrike" kern="1200" cap="none" spc="0" normalizeH="0" baseline="0" noProof="0" dirty="0">
                <a:ln>
                  <a:noFill/>
                </a:ln>
                <a:solidFill>
                  <a:schemeClr val="tx1"/>
                </a:solidFill>
                <a:effectLst/>
                <a:uLnTx/>
                <a:uFillTx/>
                <a:latin typeface="Calibri" pitchFamily="34" charset="0"/>
                <a:cs typeface="Calibri" pitchFamily="34" charset="0"/>
              </a:rPr>
              <a:t>προβλήματα εναντίωσης ή διαγωγής στο σχολείο</a:t>
            </a:r>
          </a:p>
          <a:p>
            <a:pPr marL="420624" marR="0" lvl="0" indent="-384048" algn="l" defTabSz="914400" rtl="0" eaLnBrk="1" fontAlgn="auto" latinLnBrk="0" hangingPunct="1">
              <a:lnSpc>
                <a:spcPct val="100000"/>
              </a:lnSpc>
              <a:spcBef>
                <a:spcPct val="20000"/>
              </a:spcBef>
              <a:spcAft>
                <a:spcPts val="0"/>
              </a:spcAft>
              <a:buClr>
                <a:schemeClr val="accent1"/>
              </a:buClr>
              <a:buSzPct val="80000"/>
              <a:buBlip>
                <a:blip r:embed="rId3"/>
              </a:buBlip>
              <a:tabLst/>
              <a:defRPr/>
            </a:pPr>
            <a:r>
              <a:rPr lang="el-GR" sz="2800" noProof="0" dirty="0">
                <a:latin typeface="Calibri" pitchFamily="34" charset="0"/>
                <a:cs typeface="Calibri" pitchFamily="34" charset="0"/>
              </a:rPr>
              <a:t>συχνά ατυχήματα</a:t>
            </a:r>
            <a:endParaRPr kumimoji="0" lang="el-GR" sz="2800" b="0" i="0" u="none" strike="noStrike" kern="1200" cap="none" spc="0" normalizeH="0" baseline="0" noProof="0" dirty="0">
              <a:ln>
                <a:noFill/>
              </a:ln>
              <a:solidFill>
                <a:schemeClr val="tx1"/>
              </a:solidFill>
              <a:effectLst/>
              <a:uLnTx/>
              <a:uFillTx/>
              <a:latin typeface="Calibri" pitchFamily="34" charset="0"/>
              <a:cs typeface="Calibri"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Blip>
                <a:blip r:embed="rId3"/>
              </a:buBlip>
              <a:tabLst/>
              <a:defRPr/>
            </a:pPr>
            <a:r>
              <a:rPr kumimoji="0" lang="el-GR" sz="2800" b="0" i="0" u="none" strike="noStrike" kern="1200" cap="none" spc="0" normalizeH="0" baseline="0" noProof="0" dirty="0">
                <a:ln>
                  <a:noFill/>
                </a:ln>
                <a:solidFill>
                  <a:schemeClr val="tx1"/>
                </a:solidFill>
                <a:effectLst/>
                <a:uLnTx/>
                <a:uFillTx/>
                <a:latin typeface="Calibri" pitchFamily="34" charset="0"/>
                <a:cs typeface="Calibri" pitchFamily="34" charset="0"/>
              </a:rPr>
              <a:t>κοινωνικές δυσκολίες</a:t>
            </a:r>
          </a:p>
        </p:txBody>
      </p:sp>
      <p:sp>
        <p:nvSpPr>
          <p:cNvPr id="6" name="5 - Ορθογώνιο"/>
          <p:cNvSpPr/>
          <p:nvPr/>
        </p:nvSpPr>
        <p:spPr>
          <a:xfrm>
            <a:off x="1619672" y="5867980"/>
            <a:ext cx="3634328" cy="369332"/>
          </a:xfrm>
          <a:prstGeom prst="rect">
            <a:avLst/>
          </a:prstGeom>
        </p:spPr>
        <p:txBody>
          <a:bodyPr wrap="none">
            <a:spAutoFit/>
          </a:bodyPr>
          <a:lstStyle/>
          <a:p>
            <a:r>
              <a:rPr lang="en-US" dirty="0">
                <a:solidFill>
                  <a:srgbClr val="FFC000"/>
                </a:solidFill>
              </a:rPr>
              <a:t>Blanchard, et al,  Pediatrics, 2003</a:t>
            </a:r>
            <a:endParaRPr lang="el-GR" dirty="0">
              <a:solidFill>
                <a:srgbClr val="FFC000"/>
              </a:solidFill>
            </a:endParaRPr>
          </a:p>
        </p:txBody>
      </p:sp>
      <p:grpSp>
        <p:nvGrpSpPr>
          <p:cNvPr id="9" name="Group 8"/>
          <p:cNvGrpSpPr/>
          <p:nvPr/>
        </p:nvGrpSpPr>
        <p:grpSpPr>
          <a:xfrm>
            <a:off x="7092280" y="72008"/>
            <a:ext cx="2016224" cy="6813376"/>
            <a:chOff x="6876256" y="90322"/>
            <a:chExt cx="2376264" cy="6610318"/>
          </a:xfrm>
        </p:grpSpPr>
        <p:pic>
          <p:nvPicPr>
            <p:cNvPr id="4" name="Picture 10" descr="http://i.ehow.co.uk/images/a07/6a/ah/test-first-graders-adhd-800X800.jpg"/>
            <p:cNvPicPr>
              <a:picLocks noChangeAspect="1" noChangeArrowheads="1"/>
            </p:cNvPicPr>
            <p:nvPr/>
          </p:nvPicPr>
          <p:blipFill>
            <a:blip r:embed="rId4" cstate="print"/>
            <a:srcRect/>
            <a:stretch>
              <a:fillRect/>
            </a:stretch>
          </p:blipFill>
          <p:spPr bwMode="auto">
            <a:xfrm>
              <a:off x="6876256" y="4437112"/>
              <a:ext cx="2376264" cy="2263528"/>
            </a:xfrm>
            <a:prstGeom prst="rect">
              <a:avLst/>
            </a:prstGeom>
            <a:ln>
              <a:noFill/>
            </a:ln>
            <a:effectLst>
              <a:softEdge rad="112500"/>
            </a:effectLst>
          </p:spPr>
        </p:pic>
        <p:pic>
          <p:nvPicPr>
            <p:cNvPr id="3" name="Picture 2"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90322"/>
              <a:ext cx="2195736" cy="2303719"/>
            </a:xfrm>
            <a:prstGeom prst="rect">
              <a:avLst/>
            </a:prstGeom>
          </p:spPr>
        </p:pic>
        <p:pic>
          <p:nvPicPr>
            <p:cNvPr id="8" name="Picture 7"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7467" y="2414422"/>
              <a:ext cx="2195736" cy="2139859"/>
            </a:xfrm>
            <a:prstGeom prst="rect">
              <a:avLst/>
            </a:prstGeom>
          </p:spPr>
        </p:pic>
      </p:grpSp>
    </p:spTree>
    <p:extLst>
      <p:ext uri="{BB962C8B-B14F-4D97-AF65-F5344CB8AC3E}">
        <p14:creationId xmlns:p14="http://schemas.microsoft.com/office/powerpoint/2010/main" val="37614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85656" y="44624"/>
            <a:ext cx="5184576" cy="914400"/>
          </a:xfrm>
        </p:spPr>
        <p:txBody>
          <a:bodyPr>
            <a:normAutofit/>
          </a:bodyPr>
          <a:lstStyle/>
          <a:p>
            <a:pPr algn="ctr"/>
            <a:r>
              <a:rPr lang="el-GR" sz="3200" dirty="0">
                <a:solidFill>
                  <a:srgbClr val="FFC000"/>
                </a:solidFill>
                <a:latin typeface="Calibri" pitchFamily="34" charset="0"/>
                <a:cs typeface="Calibri" pitchFamily="34" charset="0"/>
              </a:rPr>
              <a:t>ΕΦΗΒΕΙΑ</a:t>
            </a:r>
          </a:p>
        </p:txBody>
      </p:sp>
      <p:sp>
        <p:nvSpPr>
          <p:cNvPr id="4" name="3 - Θέση περιεχομένου"/>
          <p:cNvSpPr>
            <a:spLocks noGrp="1"/>
          </p:cNvSpPr>
          <p:nvPr>
            <p:ph idx="1"/>
          </p:nvPr>
        </p:nvSpPr>
        <p:spPr>
          <a:xfrm>
            <a:off x="385928" y="1729704"/>
            <a:ext cx="6384032" cy="3657599"/>
          </a:xfrm>
        </p:spPr>
        <p:txBody>
          <a:bodyPr>
            <a:noAutofit/>
          </a:bodyPr>
          <a:lstStyle/>
          <a:p>
            <a:pPr>
              <a:buNone/>
            </a:pPr>
            <a:r>
              <a:rPr lang="el-GR" sz="2800" dirty="0">
                <a:latin typeface="Calibri" pitchFamily="34" charset="0"/>
                <a:cs typeface="Calibri" pitchFamily="34" charset="0"/>
              </a:rPr>
              <a:t>Αν δεν έχει διαγνωστεί ως τότε, η ΔΕΠΥ, μπορεί να προβάλλει με άλλα χαρακτηριστικά συν-νοσηρών διαταραχών</a:t>
            </a:r>
          </a:p>
          <a:p>
            <a:pPr>
              <a:buBlip>
                <a:blip r:embed="rId3"/>
              </a:buBlip>
            </a:pPr>
            <a:r>
              <a:rPr lang="el-GR" sz="2800" dirty="0">
                <a:latin typeface="Calibri" pitchFamily="34" charset="0"/>
                <a:cs typeface="Calibri" pitchFamily="34" charset="0"/>
              </a:rPr>
              <a:t>Μαθησιακές Δυσκολίες</a:t>
            </a:r>
          </a:p>
          <a:p>
            <a:pPr>
              <a:buBlip>
                <a:blip r:embed="rId3"/>
              </a:buBlip>
            </a:pPr>
            <a:r>
              <a:rPr lang="el-GR" sz="2800" dirty="0">
                <a:latin typeface="Calibri" pitchFamily="34" charset="0"/>
                <a:cs typeface="Calibri" pitchFamily="34" charset="0"/>
              </a:rPr>
              <a:t>Χαμηλή Αυτοεκτίμηση</a:t>
            </a:r>
          </a:p>
          <a:p>
            <a:pPr>
              <a:buBlip>
                <a:blip r:embed="rId3"/>
              </a:buBlip>
            </a:pPr>
            <a:r>
              <a:rPr lang="el-GR" sz="2800" dirty="0">
                <a:latin typeface="Calibri" pitchFamily="34" charset="0"/>
                <a:cs typeface="Calibri" pitchFamily="34" charset="0"/>
              </a:rPr>
              <a:t>Άγχος-Κατάθλιψη</a:t>
            </a:r>
          </a:p>
          <a:p>
            <a:pPr>
              <a:buBlip>
                <a:blip r:embed="rId3"/>
              </a:buBlip>
            </a:pPr>
            <a:r>
              <a:rPr lang="el-GR" sz="2800" dirty="0">
                <a:latin typeface="Calibri" pitchFamily="34" charset="0"/>
                <a:cs typeface="Calibri" pitchFamily="34" charset="0"/>
              </a:rPr>
              <a:t>Διαταραχές Διαγωγής</a:t>
            </a:r>
          </a:p>
          <a:p>
            <a:pPr>
              <a:buBlip>
                <a:blip r:embed="rId3"/>
              </a:buBlip>
            </a:pPr>
            <a:r>
              <a:rPr lang="el-GR" sz="2800" dirty="0">
                <a:latin typeface="Calibri" pitchFamily="34" charset="0"/>
                <a:cs typeface="Calibri" pitchFamily="34" charset="0"/>
              </a:rPr>
              <a:t>Χρήση ουσιών</a:t>
            </a:r>
          </a:p>
          <a:p>
            <a:pPr>
              <a:buBlip>
                <a:blip r:embed="rId3"/>
              </a:buBlip>
            </a:pPr>
            <a:r>
              <a:rPr lang="el-GR" sz="2800" dirty="0">
                <a:latin typeface="Calibri" pitchFamily="34" charset="0"/>
                <a:cs typeface="Calibri" pitchFamily="34" charset="0"/>
              </a:rPr>
              <a:t>Παραβατικότητα</a:t>
            </a:r>
          </a:p>
        </p:txBody>
      </p:sp>
      <p:sp>
        <p:nvSpPr>
          <p:cNvPr id="6" name="5 - TextBox"/>
          <p:cNvSpPr txBox="1"/>
          <p:nvPr/>
        </p:nvSpPr>
        <p:spPr>
          <a:xfrm>
            <a:off x="2627784" y="6165304"/>
            <a:ext cx="3848041" cy="369332"/>
          </a:xfrm>
          <a:prstGeom prst="rect">
            <a:avLst/>
          </a:prstGeom>
          <a:noFill/>
        </p:spPr>
        <p:txBody>
          <a:bodyPr wrap="none" rtlCol="0">
            <a:spAutoFit/>
          </a:bodyPr>
          <a:lstStyle/>
          <a:p>
            <a:r>
              <a:rPr lang="en-US" dirty="0">
                <a:solidFill>
                  <a:srgbClr val="FFC000"/>
                </a:solidFill>
              </a:rPr>
              <a:t>Langley et al., Br J Psychiatry, 2010</a:t>
            </a:r>
            <a:endParaRPr lang="el-GR" dirty="0">
              <a:solidFill>
                <a:srgbClr val="FFC000"/>
              </a:solidFill>
            </a:endParaRPr>
          </a:p>
        </p:txBody>
      </p:sp>
      <p:grpSp>
        <p:nvGrpSpPr>
          <p:cNvPr id="8" name="Group 7"/>
          <p:cNvGrpSpPr/>
          <p:nvPr/>
        </p:nvGrpSpPr>
        <p:grpSpPr>
          <a:xfrm>
            <a:off x="6948264" y="44624"/>
            <a:ext cx="2016224" cy="6624736"/>
            <a:chOff x="6588224" y="116632"/>
            <a:chExt cx="2232248" cy="6624736"/>
          </a:xfrm>
        </p:grpSpPr>
        <p:pic>
          <p:nvPicPr>
            <p:cNvPr id="5" name="Picture 2" descr="http://cdn.sheknows.com/articles/2010/10/ADHD_boy.jpg"/>
            <p:cNvPicPr>
              <a:picLocks noChangeAspect="1" noChangeArrowheads="1"/>
            </p:cNvPicPr>
            <p:nvPr/>
          </p:nvPicPr>
          <p:blipFill>
            <a:blip r:embed="rId4" cstate="print"/>
            <a:srcRect/>
            <a:stretch>
              <a:fillRect/>
            </a:stretch>
          </p:blipFill>
          <p:spPr bwMode="auto">
            <a:xfrm>
              <a:off x="6588224" y="116632"/>
              <a:ext cx="2232248" cy="2420887"/>
            </a:xfrm>
            <a:prstGeom prst="rect">
              <a:avLst/>
            </a:prstGeom>
            <a:ln>
              <a:noFill/>
            </a:ln>
            <a:effectLst>
              <a:softEdge rad="112500"/>
            </a:effectLst>
          </p:spPr>
        </p:pic>
        <p:pic>
          <p:nvPicPr>
            <p:cNvPr id="3" name="Picture 2"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464" y="4602061"/>
              <a:ext cx="2032000" cy="2139307"/>
            </a:xfrm>
            <a:prstGeom prst="rect">
              <a:avLst/>
            </a:prstGeom>
          </p:spPr>
        </p:pic>
        <p:pic>
          <p:nvPicPr>
            <p:cNvPr id="7" name="Picture 6"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2348880"/>
              <a:ext cx="2088232" cy="2204864"/>
            </a:xfrm>
            <a:prstGeom prst="rect">
              <a:avLst/>
            </a:prstGeom>
          </p:spPr>
        </p:pic>
      </p:grpSp>
    </p:spTree>
    <p:extLst>
      <p:ext uri="{BB962C8B-B14F-4D97-AF65-F5344CB8AC3E}">
        <p14:creationId xmlns:p14="http://schemas.microsoft.com/office/powerpoint/2010/main" val="330753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46113" y="6248400"/>
            <a:ext cx="3719512" cy="304800"/>
          </a:xfrm>
          <a:prstGeom prst="rect">
            <a:avLst/>
          </a:prstGeom>
          <a:noFill/>
          <a:ln w="9525">
            <a:noFill/>
            <a:miter lim="800000"/>
            <a:headEnd/>
            <a:tailEnd/>
          </a:ln>
        </p:spPr>
        <p:txBody>
          <a:bodyPr>
            <a:spAutoFit/>
          </a:bodyPr>
          <a:lstStyle/>
          <a:p>
            <a:pPr eaLnBrk="0" hangingPunct="0"/>
            <a:r>
              <a:rPr lang="en-US" sz="1400" b="1">
                <a:solidFill>
                  <a:srgbClr val="FFFF99"/>
                </a:solidFill>
                <a:latin typeface="Times New Roman" pitchFamily="18" charset="0"/>
              </a:rPr>
              <a:t>Goldman, et al. JAMA.1998;279:1100-1107.</a:t>
            </a:r>
          </a:p>
        </p:txBody>
      </p:sp>
      <p:sp>
        <p:nvSpPr>
          <p:cNvPr id="60419" name="Rectangle 3"/>
          <p:cNvSpPr>
            <a:spLocks noGrp="1" noChangeArrowheads="1"/>
          </p:cNvSpPr>
          <p:nvPr>
            <p:ph type="title"/>
          </p:nvPr>
        </p:nvSpPr>
        <p:spPr>
          <a:xfrm>
            <a:off x="251520" y="29723"/>
            <a:ext cx="8235980" cy="1219200"/>
          </a:xfrm>
        </p:spPr>
        <p:txBody>
          <a:bodyPr>
            <a:normAutofit/>
          </a:bodyPr>
          <a:lstStyle/>
          <a:p>
            <a:pPr marL="484632" indent="0" fontAlgn="auto">
              <a:spcAft>
                <a:spcPts val="0"/>
              </a:spcAft>
              <a:defRPr/>
            </a:pPr>
            <a:r>
              <a:rPr lang="el-GR" sz="4000" dirty="0">
                <a:solidFill>
                  <a:srgbClr val="FFC000"/>
                </a:solidFill>
                <a:effectLst/>
                <a:latin typeface="Calibri" pitchFamily="34" charset="0"/>
                <a:cs typeface="Calibri" pitchFamily="34" charset="0"/>
              </a:rPr>
              <a:t>ΕΠΙΠΟΛΑΣΜΟΣ: </a:t>
            </a:r>
            <a:r>
              <a:rPr lang="en-US" sz="4000" dirty="0">
                <a:solidFill>
                  <a:srgbClr val="FFC000"/>
                </a:solidFill>
                <a:effectLst/>
                <a:latin typeface="Calibri" pitchFamily="34" charset="0"/>
                <a:cs typeface="Calibri" pitchFamily="34" charset="0"/>
              </a:rPr>
              <a:t>4% </a:t>
            </a:r>
            <a:r>
              <a:rPr lang="el-GR" sz="4000" dirty="0">
                <a:solidFill>
                  <a:srgbClr val="FFC000"/>
                </a:solidFill>
                <a:effectLst/>
                <a:latin typeface="Calibri" pitchFamily="34" charset="0"/>
                <a:cs typeface="Calibri" pitchFamily="34" charset="0"/>
              </a:rPr>
              <a:t>-</a:t>
            </a:r>
            <a:r>
              <a:rPr lang="en-US" sz="4000" dirty="0">
                <a:solidFill>
                  <a:srgbClr val="FFC000"/>
                </a:solidFill>
                <a:effectLst/>
                <a:latin typeface="Calibri" pitchFamily="34" charset="0"/>
                <a:cs typeface="Calibri" pitchFamily="34" charset="0"/>
              </a:rPr>
              <a:t> 8%</a:t>
            </a:r>
          </a:p>
        </p:txBody>
      </p:sp>
      <p:sp>
        <p:nvSpPr>
          <p:cNvPr id="20484" name="Rectangle 4"/>
          <p:cNvSpPr>
            <a:spLocks noChangeArrowheads="1"/>
          </p:cNvSpPr>
          <p:nvPr/>
        </p:nvSpPr>
        <p:spPr bwMode="auto">
          <a:xfrm>
            <a:off x="3886200" y="4343400"/>
            <a:ext cx="558800" cy="161925"/>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85" name="Freeform 5"/>
          <p:cNvSpPr>
            <a:spLocks/>
          </p:cNvSpPr>
          <p:nvPr/>
        </p:nvSpPr>
        <p:spPr bwMode="auto">
          <a:xfrm>
            <a:off x="3930650" y="2044700"/>
            <a:ext cx="457200" cy="161925"/>
          </a:xfrm>
          <a:custGeom>
            <a:avLst/>
            <a:gdLst>
              <a:gd name="T0" fmla="*/ 0 w 323"/>
              <a:gd name="T1" fmla="*/ 0 h 102"/>
              <a:gd name="T2" fmla="*/ 457200 w 323"/>
              <a:gd name="T3" fmla="*/ 0 h 102"/>
              <a:gd name="T4" fmla="*/ 457200 w 323"/>
              <a:gd name="T5" fmla="*/ 161925 h 102"/>
              <a:gd name="T6" fmla="*/ 0 w 323"/>
              <a:gd name="T7" fmla="*/ 161925 h 102"/>
              <a:gd name="T8" fmla="*/ 0 w 323"/>
              <a:gd name="T9" fmla="*/ 0 h 102"/>
              <a:gd name="T10" fmla="*/ 0 w 323"/>
              <a:gd name="T11" fmla="*/ 0 h 102"/>
              <a:gd name="T12" fmla="*/ 0 60000 65536"/>
              <a:gd name="T13" fmla="*/ 0 60000 65536"/>
              <a:gd name="T14" fmla="*/ 0 60000 65536"/>
              <a:gd name="T15" fmla="*/ 0 60000 65536"/>
              <a:gd name="T16" fmla="*/ 0 60000 65536"/>
              <a:gd name="T17" fmla="*/ 0 60000 65536"/>
              <a:gd name="T18" fmla="*/ 0 w 323"/>
              <a:gd name="T19" fmla="*/ 0 h 102"/>
              <a:gd name="T20" fmla="*/ 323 w 323"/>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23" h="102">
                <a:moveTo>
                  <a:pt x="0" y="0"/>
                </a:moveTo>
                <a:lnTo>
                  <a:pt x="323" y="0"/>
                </a:lnTo>
                <a:lnTo>
                  <a:pt x="323" y="102"/>
                </a:lnTo>
                <a:lnTo>
                  <a:pt x="0" y="102"/>
                </a:lnTo>
                <a:lnTo>
                  <a:pt x="0" y="0"/>
                </a:lnTo>
                <a:close/>
              </a:path>
            </a:pathLst>
          </a:custGeom>
          <a:noFill/>
          <a:ln w="9525">
            <a:solidFill>
              <a:srgbClr val="000000"/>
            </a:solidFill>
            <a:round/>
            <a:headEnd/>
            <a:tailEnd/>
          </a:ln>
        </p:spPr>
        <p:txBody>
          <a:bodyPr/>
          <a:lstStyle/>
          <a:p>
            <a:endParaRPr lang="el-GR"/>
          </a:p>
        </p:txBody>
      </p:sp>
      <p:sp>
        <p:nvSpPr>
          <p:cNvPr id="20486" name="Rectangle 6"/>
          <p:cNvSpPr>
            <a:spLocks noChangeArrowheads="1"/>
          </p:cNvSpPr>
          <p:nvPr/>
        </p:nvSpPr>
        <p:spPr bwMode="auto">
          <a:xfrm>
            <a:off x="3886200" y="5486400"/>
            <a:ext cx="1436688" cy="161925"/>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87" name="Rectangle 7"/>
          <p:cNvSpPr>
            <a:spLocks noChangeArrowheads="1"/>
          </p:cNvSpPr>
          <p:nvPr/>
        </p:nvSpPr>
        <p:spPr bwMode="auto">
          <a:xfrm>
            <a:off x="3886200" y="5181600"/>
            <a:ext cx="1358900" cy="150813"/>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88" name="Rectangle 8"/>
          <p:cNvSpPr>
            <a:spLocks noChangeArrowheads="1"/>
          </p:cNvSpPr>
          <p:nvPr/>
        </p:nvSpPr>
        <p:spPr bwMode="auto">
          <a:xfrm>
            <a:off x="3886200" y="4724400"/>
            <a:ext cx="2779713" cy="161925"/>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89" name="Rectangle 9"/>
          <p:cNvSpPr>
            <a:spLocks noChangeArrowheads="1"/>
          </p:cNvSpPr>
          <p:nvPr/>
        </p:nvSpPr>
        <p:spPr bwMode="auto">
          <a:xfrm>
            <a:off x="3886200" y="3962400"/>
            <a:ext cx="611188" cy="152400"/>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90" name="Rectangle 10"/>
          <p:cNvSpPr>
            <a:spLocks noChangeArrowheads="1"/>
          </p:cNvSpPr>
          <p:nvPr/>
        </p:nvSpPr>
        <p:spPr bwMode="auto">
          <a:xfrm>
            <a:off x="3886200" y="3581400"/>
            <a:ext cx="2070100" cy="165100"/>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91" name="Rectangle 11"/>
          <p:cNvSpPr>
            <a:spLocks noChangeArrowheads="1"/>
          </p:cNvSpPr>
          <p:nvPr/>
        </p:nvSpPr>
        <p:spPr bwMode="auto">
          <a:xfrm>
            <a:off x="3886200" y="3200400"/>
            <a:ext cx="361950" cy="161925"/>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92" name="Rectangle 12"/>
          <p:cNvSpPr>
            <a:spLocks noChangeArrowheads="1"/>
          </p:cNvSpPr>
          <p:nvPr/>
        </p:nvSpPr>
        <p:spPr bwMode="auto">
          <a:xfrm>
            <a:off x="3886200" y="2819400"/>
            <a:ext cx="906463" cy="152400"/>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93" name="Rectangle 13"/>
          <p:cNvSpPr>
            <a:spLocks noChangeArrowheads="1"/>
          </p:cNvSpPr>
          <p:nvPr/>
        </p:nvSpPr>
        <p:spPr bwMode="auto">
          <a:xfrm>
            <a:off x="3886200" y="2438400"/>
            <a:ext cx="1570038" cy="160338"/>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94" name="Rectangle 14"/>
          <p:cNvSpPr>
            <a:spLocks noChangeArrowheads="1"/>
          </p:cNvSpPr>
          <p:nvPr/>
        </p:nvSpPr>
        <p:spPr bwMode="auto">
          <a:xfrm>
            <a:off x="3886200" y="2057400"/>
            <a:ext cx="892175" cy="161925"/>
          </a:xfrm>
          <a:prstGeom prst="rect">
            <a:avLst/>
          </a:prstGeom>
          <a:solidFill>
            <a:srgbClr val="9999FF"/>
          </a:solidFill>
          <a:ln w="9525">
            <a:noFill/>
            <a:miter lim="800000"/>
            <a:headEnd/>
            <a:tailEnd/>
          </a:ln>
        </p:spPr>
        <p:txBody>
          <a:bodyPr/>
          <a:lstStyle/>
          <a:p>
            <a:pPr algn="ctr" eaLnBrk="0" hangingPunct="0">
              <a:lnSpc>
                <a:spcPct val="95000"/>
              </a:lnSpc>
            </a:pPr>
            <a:endParaRPr lang="el-GR" b="1">
              <a:solidFill>
                <a:srgbClr val="FFFFFF"/>
              </a:solidFill>
            </a:endParaRPr>
          </a:p>
        </p:txBody>
      </p:sp>
      <p:sp>
        <p:nvSpPr>
          <p:cNvPr id="20495" name="Line 15"/>
          <p:cNvSpPr>
            <a:spLocks noChangeShapeType="1"/>
          </p:cNvSpPr>
          <p:nvPr/>
        </p:nvSpPr>
        <p:spPr bwMode="auto">
          <a:xfrm>
            <a:off x="3930650" y="5799138"/>
            <a:ext cx="4318000" cy="1587"/>
          </a:xfrm>
          <a:prstGeom prst="line">
            <a:avLst/>
          </a:prstGeom>
          <a:noFill/>
          <a:ln w="9525">
            <a:solidFill>
              <a:schemeClr val="tx2"/>
            </a:solidFill>
            <a:round/>
            <a:headEnd/>
            <a:tailEnd/>
          </a:ln>
        </p:spPr>
        <p:txBody>
          <a:bodyPr/>
          <a:lstStyle/>
          <a:p>
            <a:endParaRPr lang="el-GR"/>
          </a:p>
        </p:txBody>
      </p:sp>
      <p:sp>
        <p:nvSpPr>
          <p:cNvPr id="20496" name="Line 16"/>
          <p:cNvSpPr>
            <a:spLocks noChangeShapeType="1"/>
          </p:cNvSpPr>
          <p:nvPr/>
        </p:nvSpPr>
        <p:spPr bwMode="auto">
          <a:xfrm flipV="1">
            <a:off x="3930650" y="5799138"/>
            <a:ext cx="1588" cy="49212"/>
          </a:xfrm>
          <a:prstGeom prst="line">
            <a:avLst/>
          </a:prstGeom>
          <a:noFill/>
          <a:ln w="9525">
            <a:solidFill>
              <a:schemeClr val="bg1"/>
            </a:solidFill>
            <a:round/>
            <a:headEnd/>
            <a:tailEnd/>
          </a:ln>
        </p:spPr>
        <p:txBody>
          <a:bodyPr/>
          <a:lstStyle/>
          <a:p>
            <a:endParaRPr lang="el-GR"/>
          </a:p>
        </p:txBody>
      </p:sp>
      <p:sp>
        <p:nvSpPr>
          <p:cNvPr id="20497" name="Line 17"/>
          <p:cNvSpPr>
            <a:spLocks noChangeShapeType="1"/>
          </p:cNvSpPr>
          <p:nvPr/>
        </p:nvSpPr>
        <p:spPr bwMode="auto">
          <a:xfrm flipV="1">
            <a:off x="4975225" y="5799138"/>
            <a:ext cx="1588" cy="49212"/>
          </a:xfrm>
          <a:prstGeom prst="line">
            <a:avLst/>
          </a:prstGeom>
          <a:noFill/>
          <a:ln w="9525">
            <a:solidFill>
              <a:schemeClr val="bg1"/>
            </a:solidFill>
            <a:round/>
            <a:headEnd/>
            <a:tailEnd/>
          </a:ln>
        </p:spPr>
        <p:txBody>
          <a:bodyPr/>
          <a:lstStyle/>
          <a:p>
            <a:endParaRPr lang="el-GR"/>
          </a:p>
        </p:txBody>
      </p:sp>
      <p:sp>
        <p:nvSpPr>
          <p:cNvPr id="20498" name="Line 18"/>
          <p:cNvSpPr>
            <a:spLocks noChangeShapeType="1"/>
          </p:cNvSpPr>
          <p:nvPr/>
        </p:nvSpPr>
        <p:spPr bwMode="auto">
          <a:xfrm flipV="1">
            <a:off x="6065838" y="5799138"/>
            <a:ext cx="1587" cy="49212"/>
          </a:xfrm>
          <a:prstGeom prst="line">
            <a:avLst/>
          </a:prstGeom>
          <a:noFill/>
          <a:ln w="9525">
            <a:solidFill>
              <a:schemeClr val="bg1"/>
            </a:solidFill>
            <a:round/>
            <a:headEnd/>
            <a:tailEnd/>
          </a:ln>
        </p:spPr>
        <p:txBody>
          <a:bodyPr/>
          <a:lstStyle/>
          <a:p>
            <a:endParaRPr lang="el-GR"/>
          </a:p>
        </p:txBody>
      </p:sp>
      <p:sp>
        <p:nvSpPr>
          <p:cNvPr id="20499" name="Line 19"/>
          <p:cNvSpPr>
            <a:spLocks noChangeShapeType="1"/>
          </p:cNvSpPr>
          <p:nvPr/>
        </p:nvSpPr>
        <p:spPr bwMode="auto">
          <a:xfrm flipV="1">
            <a:off x="7156450" y="5799138"/>
            <a:ext cx="1588" cy="49212"/>
          </a:xfrm>
          <a:prstGeom prst="line">
            <a:avLst/>
          </a:prstGeom>
          <a:noFill/>
          <a:ln w="9525">
            <a:solidFill>
              <a:schemeClr val="bg1"/>
            </a:solidFill>
            <a:round/>
            <a:headEnd/>
            <a:tailEnd/>
          </a:ln>
        </p:spPr>
        <p:txBody>
          <a:bodyPr/>
          <a:lstStyle/>
          <a:p>
            <a:endParaRPr lang="el-GR"/>
          </a:p>
        </p:txBody>
      </p:sp>
      <p:sp>
        <p:nvSpPr>
          <p:cNvPr id="20500" name="Line 20"/>
          <p:cNvSpPr>
            <a:spLocks noChangeShapeType="1"/>
          </p:cNvSpPr>
          <p:nvPr/>
        </p:nvSpPr>
        <p:spPr bwMode="auto">
          <a:xfrm flipV="1">
            <a:off x="8248650" y="5799138"/>
            <a:ext cx="0" cy="49212"/>
          </a:xfrm>
          <a:prstGeom prst="line">
            <a:avLst/>
          </a:prstGeom>
          <a:noFill/>
          <a:ln w="9525">
            <a:solidFill>
              <a:schemeClr val="bg1"/>
            </a:solidFill>
            <a:round/>
            <a:headEnd/>
            <a:tailEnd/>
          </a:ln>
        </p:spPr>
        <p:txBody>
          <a:bodyPr/>
          <a:lstStyle/>
          <a:p>
            <a:endParaRPr lang="el-GR"/>
          </a:p>
        </p:txBody>
      </p:sp>
      <p:sp>
        <p:nvSpPr>
          <p:cNvPr id="20501" name="Line 21"/>
          <p:cNvSpPr>
            <a:spLocks noChangeShapeType="1"/>
          </p:cNvSpPr>
          <p:nvPr/>
        </p:nvSpPr>
        <p:spPr bwMode="auto">
          <a:xfrm>
            <a:off x="3886200" y="1981200"/>
            <a:ext cx="1588" cy="3914775"/>
          </a:xfrm>
          <a:prstGeom prst="line">
            <a:avLst/>
          </a:prstGeom>
          <a:noFill/>
          <a:ln w="9525">
            <a:solidFill>
              <a:schemeClr val="tx2"/>
            </a:solidFill>
            <a:round/>
            <a:headEnd/>
            <a:tailEnd/>
          </a:ln>
        </p:spPr>
        <p:txBody>
          <a:bodyPr/>
          <a:lstStyle/>
          <a:p>
            <a:endParaRPr lang="el-GR"/>
          </a:p>
        </p:txBody>
      </p:sp>
      <p:sp>
        <p:nvSpPr>
          <p:cNvPr id="20502" name="Line 22"/>
          <p:cNvSpPr>
            <a:spLocks noChangeShapeType="1"/>
          </p:cNvSpPr>
          <p:nvPr/>
        </p:nvSpPr>
        <p:spPr bwMode="auto">
          <a:xfrm>
            <a:off x="3887788" y="5799138"/>
            <a:ext cx="42862" cy="1587"/>
          </a:xfrm>
          <a:prstGeom prst="line">
            <a:avLst/>
          </a:prstGeom>
          <a:noFill/>
          <a:ln w="9525">
            <a:solidFill>
              <a:schemeClr val="bg1"/>
            </a:solidFill>
            <a:round/>
            <a:headEnd/>
            <a:tailEnd/>
          </a:ln>
        </p:spPr>
        <p:txBody>
          <a:bodyPr/>
          <a:lstStyle/>
          <a:p>
            <a:endParaRPr lang="el-GR"/>
          </a:p>
        </p:txBody>
      </p:sp>
      <p:sp>
        <p:nvSpPr>
          <p:cNvPr id="20503" name="Line 23"/>
          <p:cNvSpPr>
            <a:spLocks noChangeShapeType="1"/>
          </p:cNvSpPr>
          <p:nvPr/>
        </p:nvSpPr>
        <p:spPr bwMode="auto">
          <a:xfrm>
            <a:off x="3962400" y="5410200"/>
            <a:ext cx="42863" cy="1588"/>
          </a:xfrm>
          <a:prstGeom prst="line">
            <a:avLst/>
          </a:prstGeom>
          <a:noFill/>
          <a:ln w="9525">
            <a:solidFill>
              <a:schemeClr val="bg1"/>
            </a:solidFill>
            <a:round/>
            <a:headEnd/>
            <a:tailEnd/>
          </a:ln>
        </p:spPr>
        <p:txBody>
          <a:bodyPr/>
          <a:lstStyle/>
          <a:p>
            <a:endParaRPr lang="el-GR"/>
          </a:p>
        </p:txBody>
      </p:sp>
      <p:sp>
        <p:nvSpPr>
          <p:cNvPr id="20504" name="Line 24"/>
          <p:cNvSpPr>
            <a:spLocks noChangeShapeType="1"/>
          </p:cNvSpPr>
          <p:nvPr/>
        </p:nvSpPr>
        <p:spPr bwMode="auto">
          <a:xfrm>
            <a:off x="3887788" y="5030788"/>
            <a:ext cx="42862" cy="1587"/>
          </a:xfrm>
          <a:prstGeom prst="line">
            <a:avLst/>
          </a:prstGeom>
          <a:noFill/>
          <a:ln w="9525">
            <a:solidFill>
              <a:schemeClr val="bg1"/>
            </a:solidFill>
            <a:round/>
            <a:headEnd/>
            <a:tailEnd/>
          </a:ln>
        </p:spPr>
        <p:txBody>
          <a:bodyPr/>
          <a:lstStyle/>
          <a:p>
            <a:endParaRPr lang="el-GR"/>
          </a:p>
        </p:txBody>
      </p:sp>
      <p:sp>
        <p:nvSpPr>
          <p:cNvPr id="20505" name="Line 25"/>
          <p:cNvSpPr>
            <a:spLocks noChangeShapeType="1"/>
          </p:cNvSpPr>
          <p:nvPr/>
        </p:nvSpPr>
        <p:spPr bwMode="auto">
          <a:xfrm>
            <a:off x="3887788" y="4641850"/>
            <a:ext cx="42862" cy="1588"/>
          </a:xfrm>
          <a:prstGeom prst="line">
            <a:avLst/>
          </a:prstGeom>
          <a:noFill/>
          <a:ln w="9525">
            <a:solidFill>
              <a:schemeClr val="bg1"/>
            </a:solidFill>
            <a:round/>
            <a:headEnd/>
            <a:tailEnd/>
          </a:ln>
        </p:spPr>
        <p:txBody>
          <a:bodyPr/>
          <a:lstStyle/>
          <a:p>
            <a:endParaRPr lang="el-GR"/>
          </a:p>
        </p:txBody>
      </p:sp>
      <p:sp>
        <p:nvSpPr>
          <p:cNvPr id="20506" name="Line 26"/>
          <p:cNvSpPr>
            <a:spLocks noChangeShapeType="1"/>
          </p:cNvSpPr>
          <p:nvPr/>
        </p:nvSpPr>
        <p:spPr bwMode="auto">
          <a:xfrm>
            <a:off x="3886200" y="4267200"/>
            <a:ext cx="42863" cy="1588"/>
          </a:xfrm>
          <a:prstGeom prst="line">
            <a:avLst/>
          </a:prstGeom>
          <a:noFill/>
          <a:ln w="9525">
            <a:solidFill>
              <a:schemeClr val="bg1"/>
            </a:solidFill>
            <a:round/>
            <a:headEnd/>
            <a:tailEnd/>
          </a:ln>
        </p:spPr>
        <p:txBody>
          <a:bodyPr/>
          <a:lstStyle/>
          <a:p>
            <a:endParaRPr lang="el-GR"/>
          </a:p>
        </p:txBody>
      </p:sp>
      <p:sp>
        <p:nvSpPr>
          <p:cNvPr id="20507" name="Line 27"/>
          <p:cNvSpPr>
            <a:spLocks noChangeShapeType="1"/>
          </p:cNvSpPr>
          <p:nvPr/>
        </p:nvSpPr>
        <p:spPr bwMode="auto">
          <a:xfrm>
            <a:off x="3887788" y="3870325"/>
            <a:ext cx="42862" cy="1588"/>
          </a:xfrm>
          <a:prstGeom prst="line">
            <a:avLst/>
          </a:prstGeom>
          <a:noFill/>
          <a:ln w="9525">
            <a:solidFill>
              <a:schemeClr val="bg1"/>
            </a:solidFill>
            <a:round/>
            <a:headEnd/>
            <a:tailEnd/>
          </a:ln>
        </p:spPr>
        <p:txBody>
          <a:bodyPr/>
          <a:lstStyle/>
          <a:p>
            <a:endParaRPr lang="el-GR"/>
          </a:p>
        </p:txBody>
      </p:sp>
      <p:sp>
        <p:nvSpPr>
          <p:cNvPr id="20508" name="Line 28"/>
          <p:cNvSpPr>
            <a:spLocks noChangeShapeType="1"/>
          </p:cNvSpPr>
          <p:nvPr/>
        </p:nvSpPr>
        <p:spPr bwMode="auto">
          <a:xfrm>
            <a:off x="3887788" y="3479800"/>
            <a:ext cx="42862" cy="1588"/>
          </a:xfrm>
          <a:prstGeom prst="line">
            <a:avLst/>
          </a:prstGeom>
          <a:noFill/>
          <a:ln w="9525">
            <a:solidFill>
              <a:schemeClr val="bg1"/>
            </a:solidFill>
            <a:round/>
            <a:headEnd/>
            <a:tailEnd/>
          </a:ln>
        </p:spPr>
        <p:txBody>
          <a:bodyPr/>
          <a:lstStyle/>
          <a:p>
            <a:endParaRPr lang="el-GR"/>
          </a:p>
        </p:txBody>
      </p:sp>
      <p:sp>
        <p:nvSpPr>
          <p:cNvPr id="20509" name="Line 29"/>
          <p:cNvSpPr>
            <a:spLocks noChangeShapeType="1"/>
          </p:cNvSpPr>
          <p:nvPr/>
        </p:nvSpPr>
        <p:spPr bwMode="auto">
          <a:xfrm>
            <a:off x="3887788" y="3090863"/>
            <a:ext cx="42862" cy="1587"/>
          </a:xfrm>
          <a:prstGeom prst="line">
            <a:avLst/>
          </a:prstGeom>
          <a:noFill/>
          <a:ln w="9525">
            <a:solidFill>
              <a:schemeClr val="bg1"/>
            </a:solidFill>
            <a:round/>
            <a:headEnd/>
            <a:tailEnd/>
          </a:ln>
        </p:spPr>
        <p:txBody>
          <a:bodyPr/>
          <a:lstStyle/>
          <a:p>
            <a:endParaRPr lang="el-GR"/>
          </a:p>
        </p:txBody>
      </p:sp>
      <p:sp>
        <p:nvSpPr>
          <p:cNvPr id="20510" name="Line 30"/>
          <p:cNvSpPr>
            <a:spLocks noChangeShapeType="1"/>
          </p:cNvSpPr>
          <p:nvPr/>
        </p:nvSpPr>
        <p:spPr bwMode="auto">
          <a:xfrm>
            <a:off x="3887788" y="2709863"/>
            <a:ext cx="42862" cy="1587"/>
          </a:xfrm>
          <a:prstGeom prst="line">
            <a:avLst/>
          </a:prstGeom>
          <a:noFill/>
          <a:ln w="9525">
            <a:solidFill>
              <a:schemeClr val="bg1"/>
            </a:solidFill>
            <a:round/>
            <a:headEnd/>
            <a:tailEnd/>
          </a:ln>
        </p:spPr>
        <p:txBody>
          <a:bodyPr/>
          <a:lstStyle/>
          <a:p>
            <a:endParaRPr lang="el-GR"/>
          </a:p>
        </p:txBody>
      </p:sp>
      <p:sp>
        <p:nvSpPr>
          <p:cNvPr id="20511" name="Line 31"/>
          <p:cNvSpPr>
            <a:spLocks noChangeShapeType="1"/>
          </p:cNvSpPr>
          <p:nvPr/>
        </p:nvSpPr>
        <p:spPr bwMode="auto">
          <a:xfrm>
            <a:off x="3887788" y="2319338"/>
            <a:ext cx="42862" cy="1587"/>
          </a:xfrm>
          <a:prstGeom prst="line">
            <a:avLst/>
          </a:prstGeom>
          <a:noFill/>
          <a:ln w="9525">
            <a:solidFill>
              <a:schemeClr val="bg1"/>
            </a:solidFill>
            <a:round/>
            <a:headEnd/>
            <a:tailEnd/>
          </a:ln>
        </p:spPr>
        <p:txBody>
          <a:bodyPr/>
          <a:lstStyle/>
          <a:p>
            <a:endParaRPr lang="el-GR"/>
          </a:p>
        </p:txBody>
      </p:sp>
      <p:sp>
        <p:nvSpPr>
          <p:cNvPr id="20512" name="Rectangle 32"/>
          <p:cNvSpPr>
            <a:spLocks noChangeArrowheads="1"/>
          </p:cNvSpPr>
          <p:nvPr/>
        </p:nvSpPr>
        <p:spPr bwMode="auto">
          <a:xfrm>
            <a:off x="3900488" y="5938838"/>
            <a:ext cx="74612"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0</a:t>
            </a:r>
            <a:endParaRPr lang="en-US" sz="2400">
              <a:solidFill>
                <a:srgbClr val="FFFB0C"/>
              </a:solidFill>
              <a:latin typeface="Times New Roman" pitchFamily="18" charset="0"/>
            </a:endParaRPr>
          </a:p>
        </p:txBody>
      </p:sp>
      <p:sp>
        <p:nvSpPr>
          <p:cNvPr id="20513" name="Rectangle 33"/>
          <p:cNvSpPr>
            <a:spLocks noChangeArrowheads="1"/>
          </p:cNvSpPr>
          <p:nvPr/>
        </p:nvSpPr>
        <p:spPr bwMode="auto">
          <a:xfrm>
            <a:off x="4930775" y="5938838"/>
            <a:ext cx="74613"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5</a:t>
            </a:r>
            <a:endParaRPr lang="en-US" sz="2400">
              <a:solidFill>
                <a:srgbClr val="FFFB0C"/>
              </a:solidFill>
              <a:latin typeface="Times New Roman" pitchFamily="18" charset="0"/>
            </a:endParaRPr>
          </a:p>
        </p:txBody>
      </p:sp>
      <p:sp>
        <p:nvSpPr>
          <p:cNvPr id="20514" name="Rectangle 34"/>
          <p:cNvSpPr>
            <a:spLocks noChangeArrowheads="1"/>
          </p:cNvSpPr>
          <p:nvPr/>
        </p:nvSpPr>
        <p:spPr bwMode="auto">
          <a:xfrm>
            <a:off x="5961063" y="5938838"/>
            <a:ext cx="149225"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10</a:t>
            </a:r>
            <a:endParaRPr lang="en-US" sz="2400">
              <a:solidFill>
                <a:srgbClr val="FFFB0C"/>
              </a:solidFill>
              <a:latin typeface="Times New Roman" pitchFamily="18" charset="0"/>
            </a:endParaRPr>
          </a:p>
        </p:txBody>
      </p:sp>
      <p:sp>
        <p:nvSpPr>
          <p:cNvPr id="20515" name="Rectangle 35"/>
          <p:cNvSpPr>
            <a:spLocks noChangeArrowheads="1"/>
          </p:cNvSpPr>
          <p:nvPr/>
        </p:nvSpPr>
        <p:spPr bwMode="auto">
          <a:xfrm>
            <a:off x="7065963" y="5938838"/>
            <a:ext cx="149225"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15</a:t>
            </a:r>
            <a:endParaRPr lang="en-US" sz="2400">
              <a:solidFill>
                <a:srgbClr val="FFFB0C"/>
              </a:solidFill>
              <a:latin typeface="Times New Roman" pitchFamily="18" charset="0"/>
            </a:endParaRPr>
          </a:p>
        </p:txBody>
      </p:sp>
      <p:sp>
        <p:nvSpPr>
          <p:cNvPr id="20516" name="Rectangle 36"/>
          <p:cNvSpPr>
            <a:spLocks noChangeArrowheads="1"/>
          </p:cNvSpPr>
          <p:nvPr/>
        </p:nvSpPr>
        <p:spPr bwMode="auto">
          <a:xfrm>
            <a:off x="8172450" y="5938838"/>
            <a:ext cx="149225"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20</a:t>
            </a:r>
            <a:endParaRPr lang="en-US" sz="2400">
              <a:solidFill>
                <a:srgbClr val="FFFB0C"/>
              </a:solidFill>
              <a:latin typeface="Times New Roman" pitchFamily="18" charset="0"/>
            </a:endParaRPr>
          </a:p>
        </p:txBody>
      </p:sp>
      <p:sp>
        <p:nvSpPr>
          <p:cNvPr id="20517" name="Rectangle 37"/>
          <p:cNvSpPr>
            <a:spLocks noChangeArrowheads="1"/>
          </p:cNvSpPr>
          <p:nvPr/>
        </p:nvSpPr>
        <p:spPr bwMode="auto">
          <a:xfrm>
            <a:off x="1322388" y="5516562"/>
            <a:ext cx="2397125"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New Zealand (Anderson et al 1997)</a:t>
            </a:r>
            <a:endParaRPr lang="en-US" sz="2400">
              <a:solidFill>
                <a:srgbClr val="FFFB0C"/>
              </a:solidFill>
              <a:latin typeface="Times New Roman" pitchFamily="18" charset="0"/>
            </a:endParaRPr>
          </a:p>
        </p:txBody>
      </p:sp>
      <p:sp>
        <p:nvSpPr>
          <p:cNvPr id="20518" name="Rectangle 38"/>
          <p:cNvSpPr>
            <a:spLocks noChangeArrowheads="1"/>
          </p:cNvSpPr>
          <p:nvPr/>
        </p:nvSpPr>
        <p:spPr bwMode="auto">
          <a:xfrm>
            <a:off x="1752600" y="5105400"/>
            <a:ext cx="1952625"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Ontario (Szatmari et al 1989)</a:t>
            </a:r>
            <a:endParaRPr lang="en-US" sz="2400">
              <a:solidFill>
                <a:srgbClr val="FFFB0C"/>
              </a:solidFill>
              <a:latin typeface="Times New Roman" pitchFamily="18" charset="0"/>
            </a:endParaRPr>
          </a:p>
        </p:txBody>
      </p:sp>
      <p:sp>
        <p:nvSpPr>
          <p:cNvPr id="20519" name="Rectangle 39"/>
          <p:cNvSpPr>
            <a:spLocks noChangeArrowheads="1"/>
          </p:cNvSpPr>
          <p:nvPr/>
        </p:nvSpPr>
        <p:spPr bwMode="auto">
          <a:xfrm>
            <a:off x="1371600" y="4724400"/>
            <a:ext cx="2314575"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US inner city (Newcorn et al 1989)</a:t>
            </a:r>
            <a:endParaRPr lang="en-US" sz="2400">
              <a:solidFill>
                <a:srgbClr val="FFFB0C"/>
              </a:solidFill>
              <a:latin typeface="Times New Roman" pitchFamily="18" charset="0"/>
            </a:endParaRPr>
          </a:p>
        </p:txBody>
      </p:sp>
      <p:sp>
        <p:nvSpPr>
          <p:cNvPr id="20520" name="Rectangle 40"/>
          <p:cNvSpPr>
            <a:spLocks noChangeArrowheads="1"/>
          </p:cNvSpPr>
          <p:nvPr/>
        </p:nvSpPr>
        <p:spPr bwMode="auto">
          <a:xfrm>
            <a:off x="1295400" y="4343400"/>
            <a:ext cx="2400300"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 Pittsburgh, Pa (Costello et al 1988)</a:t>
            </a:r>
            <a:endParaRPr lang="en-US" sz="2400">
              <a:solidFill>
                <a:srgbClr val="FFFB0C"/>
              </a:solidFill>
              <a:latin typeface="Times New Roman" pitchFamily="18" charset="0"/>
            </a:endParaRPr>
          </a:p>
        </p:txBody>
      </p:sp>
      <p:sp>
        <p:nvSpPr>
          <p:cNvPr id="20521" name="Rectangle 41"/>
          <p:cNvSpPr>
            <a:spLocks noChangeArrowheads="1"/>
          </p:cNvSpPr>
          <p:nvPr/>
        </p:nvSpPr>
        <p:spPr bwMode="auto">
          <a:xfrm>
            <a:off x="1905000" y="3962400"/>
            <a:ext cx="1806575"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 Iowa (Lindgren et al 1990)</a:t>
            </a:r>
            <a:endParaRPr lang="en-US" sz="2400">
              <a:solidFill>
                <a:srgbClr val="FFFB0C"/>
              </a:solidFill>
              <a:latin typeface="Times New Roman" pitchFamily="18" charset="0"/>
            </a:endParaRPr>
          </a:p>
        </p:txBody>
      </p:sp>
      <p:sp>
        <p:nvSpPr>
          <p:cNvPr id="20522" name="Rectangle 42"/>
          <p:cNvSpPr>
            <a:spLocks noChangeArrowheads="1"/>
          </p:cNvSpPr>
          <p:nvPr/>
        </p:nvSpPr>
        <p:spPr bwMode="auto">
          <a:xfrm>
            <a:off x="1371600" y="3581400"/>
            <a:ext cx="2339975"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Germany (Baumgaertel et al 1995)</a:t>
            </a:r>
            <a:endParaRPr lang="en-US" sz="2400">
              <a:solidFill>
                <a:srgbClr val="FFFB0C"/>
              </a:solidFill>
              <a:latin typeface="Times New Roman" pitchFamily="18" charset="0"/>
            </a:endParaRPr>
          </a:p>
        </p:txBody>
      </p:sp>
      <p:sp>
        <p:nvSpPr>
          <p:cNvPr id="20523" name="Rectangle 43"/>
          <p:cNvSpPr>
            <a:spLocks noChangeArrowheads="1"/>
          </p:cNvSpPr>
          <p:nvPr/>
        </p:nvSpPr>
        <p:spPr bwMode="auto">
          <a:xfrm>
            <a:off x="1295400" y="3200400"/>
            <a:ext cx="2432050"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London,  England (Esser et al 1990)</a:t>
            </a:r>
            <a:endParaRPr lang="en-US" sz="2400">
              <a:solidFill>
                <a:srgbClr val="FFFB0C"/>
              </a:solidFill>
              <a:latin typeface="Times New Roman" pitchFamily="18" charset="0"/>
            </a:endParaRPr>
          </a:p>
        </p:txBody>
      </p:sp>
      <p:sp>
        <p:nvSpPr>
          <p:cNvPr id="20524" name="Rectangle 44"/>
          <p:cNvSpPr>
            <a:spLocks noChangeArrowheads="1"/>
          </p:cNvSpPr>
          <p:nvPr/>
        </p:nvSpPr>
        <p:spPr bwMode="auto">
          <a:xfrm>
            <a:off x="1066800" y="2819400"/>
            <a:ext cx="2662238"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Mannheim, Germany (Esser et al 1990)</a:t>
            </a:r>
            <a:endParaRPr lang="en-US" sz="2400">
              <a:solidFill>
                <a:srgbClr val="FFFB0C"/>
              </a:solidFill>
              <a:latin typeface="Times New Roman" pitchFamily="18" charset="0"/>
            </a:endParaRPr>
          </a:p>
        </p:txBody>
      </p:sp>
      <p:sp>
        <p:nvSpPr>
          <p:cNvPr id="20525" name="Rectangle 45"/>
          <p:cNvSpPr>
            <a:spLocks noChangeArrowheads="1"/>
          </p:cNvSpPr>
          <p:nvPr/>
        </p:nvSpPr>
        <p:spPr bwMode="auto">
          <a:xfrm>
            <a:off x="1524000" y="2438400"/>
            <a:ext cx="2195513"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Tennessee (Wolraich et al 1996)</a:t>
            </a:r>
            <a:endParaRPr lang="en-US" sz="2400">
              <a:solidFill>
                <a:srgbClr val="FFFB0C"/>
              </a:solidFill>
              <a:latin typeface="Times New Roman" pitchFamily="18" charset="0"/>
            </a:endParaRPr>
          </a:p>
        </p:txBody>
      </p:sp>
      <p:sp>
        <p:nvSpPr>
          <p:cNvPr id="20526" name="Rectangle 46"/>
          <p:cNvSpPr>
            <a:spLocks noChangeArrowheads="1"/>
          </p:cNvSpPr>
          <p:nvPr/>
        </p:nvSpPr>
        <p:spPr bwMode="auto">
          <a:xfrm>
            <a:off x="1447800" y="2057400"/>
            <a:ext cx="2257425" cy="182563"/>
          </a:xfrm>
          <a:prstGeom prst="rect">
            <a:avLst/>
          </a:prstGeom>
          <a:noFill/>
          <a:ln w="9525">
            <a:noFill/>
            <a:miter lim="800000"/>
            <a:headEnd/>
            <a:tailEnd/>
          </a:ln>
        </p:spPr>
        <p:txBody>
          <a:bodyPr wrap="none" lIns="0" tIns="0" rIns="0" bIns="0">
            <a:spAutoFit/>
          </a:bodyPr>
          <a:lstStyle/>
          <a:p>
            <a:pPr eaLnBrk="0" hangingPunct="0"/>
            <a:r>
              <a:rPr lang="en-US" sz="1200">
                <a:solidFill>
                  <a:srgbClr val="FFFB0C"/>
                </a:solidFill>
              </a:rPr>
              <a:t>United States (Shaffer et al 1996)</a:t>
            </a:r>
            <a:endParaRPr lang="en-US" sz="2400">
              <a:solidFill>
                <a:srgbClr val="FFFB0C"/>
              </a:solidFill>
              <a:latin typeface="Times New Roman" pitchFamily="18" charset="0"/>
            </a:endParaRPr>
          </a:p>
        </p:txBody>
      </p:sp>
      <p:sp>
        <p:nvSpPr>
          <p:cNvPr id="20527" name="Rectangle 47"/>
          <p:cNvSpPr>
            <a:spLocks noChangeArrowheads="1"/>
          </p:cNvSpPr>
          <p:nvPr/>
        </p:nvSpPr>
        <p:spPr bwMode="auto">
          <a:xfrm>
            <a:off x="4495800" y="6248400"/>
            <a:ext cx="4191000" cy="182563"/>
          </a:xfrm>
          <a:prstGeom prst="rect">
            <a:avLst/>
          </a:prstGeom>
          <a:noFill/>
          <a:ln w="9525">
            <a:noFill/>
            <a:miter lim="800000"/>
            <a:headEnd/>
            <a:tailEnd/>
          </a:ln>
        </p:spPr>
        <p:txBody>
          <a:bodyPr lIns="0" tIns="0" rIns="0" bIns="0">
            <a:spAutoFit/>
          </a:bodyPr>
          <a:lstStyle/>
          <a:p>
            <a:pPr eaLnBrk="0" hangingPunct="0"/>
            <a:r>
              <a:rPr lang="en-US" sz="1200" b="1">
                <a:solidFill>
                  <a:srgbClr val="FFFB0C"/>
                </a:solidFill>
              </a:rPr>
              <a:t>Prevalence of ADHD (%) in school-age children</a:t>
            </a:r>
            <a:endParaRPr lang="en-US" sz="2400">
              <a:solidFill>
                <a:srgbClr val="FFFB0C"/>
              </a:solidFill>
              <a:latin typeface="Times New Roman" pitchFamily="18" charset="0"/>
            </a:endParaRPr>
          </a:p>
        </p:txBody>
      </p:sp>
      <p:sp>
        <p:nvSpPr>
          <p:cNvPr id="20528" name="Rectangle 48"/>
          <p:cNvSpPr>
            <a:spLocks noChangeArrowheads="1"/>
          </p:cNvSpPr>
          <p:nvPr/>
        </p:nvSpPr>
        <p:spPr bwMode="auto">
          <a:xfrm>
            <a:off x="1752600" y="1752600"/>
            <a:ext cx="2055813"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FFFB0C"/>
                </a:solidFill>
              </a:rPr>
              <a:t>Studies of ADHD prevalence</a:t>
            </a:r>
            <a:endParaRPr lang="en-US" sz="2400" b="1">
              <a:solidFill>
                <a:srgbClr val="FFFB0C"/>
              </a:solidFill>
              <a:latin typeface="Times New Roman" pitchFamily="18" charset="0"/>
            </a:endParaRPr>
          </a:p>
        </p:txBody>
      </p:sp>
      <p:sp>
        <p:nvSpPr>
          <p:cNvPr id="20529" name="Rectangle 49"/>
          <p:cNvSpPr>
            <a:spLocks noChangeArrowheads="1"/>
          </p:cNvSpPr>
          <p:nvPr/>
        </p:nvSpPr>
        <p:spPr bwMode="auto">
          <a:xfrm>
            <a:off x="8102600" y="6286500"/>
            <a:ext cx="1041400" cy="571500"/>
          </a:xfrm>
          <a:prstGeom prst="rect">
            <a:avLst/>
          </a:prstGeom>
          <a:solidFill>
            <a:schemeClr val="bg1"/>
          </a:solidFill>
          <a:ln w="12700">
            <a:noFill/>
            <a:miter lim="800000"/>
            <a:headEnd/>
            <a:tailEnd/>
          </a:ln>
        </p:spPr>
        <p:txBody>
          <a:bodyPr wrap="none" lIns="0" tIns="0" rIns="0" bIns="0" anchor="ctr"/>
          <a:lstStyle/>
          <a:p>
            <a:pPr algn="ctr" eaLnBrk="0" hangingPunct="0">
              <a:lnSpc>
                <a:spcPct val="95000"/>
              </a:lnSpc>
            </a:pPr>
            <a:endParaRPr lang="el-GR" b="1">
              <a:solidFill>
                <a:srgbClr val="FFFFFF"/>
              </a:solidFill>
            </a:endParaRPr>
          </a:p>
        </p:txBody>
      </p:sp>
      <p:pic>
        <p:nvPicPr>
          <p:cNvPr id="50" name="Content Placeholder 3"/>
          <p:cNvPicPr>
            <a:picLocks noChangeAspect="1"/>
          </p:cNvPicPr>
          <p:nvPr/>
        </p:nvPicPr>
        <p:blipFill>
          <a:blip r:embed="rId3"/>
          <a:srcRect t="19866" b="19866"/>
          <a:stretch>
            <a:fillRect/>
          </a:stretch>
        </p:blipFill>
        <p:spPr>
          <a:xfrm>
            <a:off x="6402825" y="1432831"/>
            <a:ext cx="2582416" cy="2376263"/>
          </a:xfrm>
          <a:prstGeom prst="rect">
            <a:avLst/>
          </a:prstGeom>
          <a:ln>
            <a:noFill/>
          </a:ln>
          <a:effectLst>
            <a:softEdge rad="112500"/>
          </a:effectLst>
        </p:spPr>
      </p:pic>
      <p:sp>
        <p:nvSpPr>
          <p:cNvPr id="51" name="Line 3"/>
          <p:cNvSpPr>
            <a:spLocks noChangeShapeType="1"/>
          </p:cNvSpPr>
          <p:nvPr/>
        </p:nvSpPr>
        <p:spPr bwMode="auto">
          <a:xfrm>
            <a:off x="27103" y="1418998"/>
            <a:ext cx="9144000" cy="0"/>
          </a:xfrm>
          <a:prstGeom prst="line">
            <a:avLst/>
          </a:prstGeom>
          <a:noFill/>
          <a:ln w="57150" cmpd="sng">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000000"/>
                </a:solidFill>
              </a:ln>
            </a:endParaRPr>
          </a:p>
        </p:txBody>
      </p:sp>
    </p:spTree>
    <p:extLst>
      <p:ext uri="{BB962C8B-B14F-4D97-AF65-F5344CB8AC3E}">
        <p14:creationId xmlns:p14="http://schemas.microsoft.com/office/powerpoint/2010/main" val="523970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46295" y="270731"/>
            <a:ext cx="8229600" cy="1139825"/>
          </a:xfrm>
        </p:spPr>
        <p:txBody>
          <a:bodyPr>
            <a:noAutofit/>
          </a:bodyPr>
          <a:lstStyle/>
          <a:p>
            <a:pPr marL="484632" indent="0" fontAlgn="auto">
              <a:spcAft>
                <a:spcPts val="0"/>
              </a:spcAft>
              <a:defRPr/>
            </a:pPr>
            <a:r>
              <a:rPr lang="el-GR" sz="4000" dirty="0">
                <a:solidFill>
                  <a:srgbClr val="FFC000"/>
                </a:solidFill>
                <a:effectLst/>
                <a:latin typeface="Calibri" pitchFamily="34" charset="0"/>
                <a:cs typeface="Calibri" pitchFamily="34" charset="0"/>
              </a:rPr>
              <a:t>ΓΙΑΤΙ ΝΑ ΘΕΡΑΠΕΥΣΟΥΜΕ ΤΗ ΔΕΠΥ</a:t>
            </a:r>
            <a:r>
              <a:rPr lang="en-US" sz="4000" b="1" dirty="0">
                <a:solidFill>
                  <a:srgbClr val="FFC000"/>
                </a:solidFill>
                <a:effectLst/>
                <a:latin typeface="Calibri" pitchFamily="34" charset="0"/>
                <a:cs typeface="Calibri" pitchFamily="34" charset="0"/>
              </a:rPr>
              <a:t>;</a:t>
            </a:r>
            <a:br>
              <a:rPr lang="en-US" sz="4000" b="1" dirty="0">
                <a:solidFill>
                  <a:srgbClr val="FFC000"/>
                </a:solidFill>
                <a:effectLst/>
                <a:latin typeface="Calibri" pitchFamily="34" charset="0"/>
                <a:cs typeface="Calibri" pitchFamily="34" charset="0"/>
              </a:rPr>
            </a:br>
            <a:endParaRPr lang="en-US" sz="4000" b="1" dirty="0">
              <a:solidFill>
                <a:srgbClr val="FFC000"/>
              </a:solidFill>
              <a:effectLst/>
              <a:latin typeface="Calibri" pitchFamily="34" charset="0"/>
              <a:cs typeface="Calibri" pitchFamily="34" charset="0"/>
            </a:endParaRPr>
          </a:p>
        </p:txBody>
      </p:sp>
      <p:sp>
        <p:nvSpPr>
          <p:cNvPr id="83971" name="Rectangle 3"/>
          <p:cNvSpPr>
            <a:spLocks noGrp="1" noChangeArrowheads="1"/>
          </p:cNvSpPr>
          <p:nvPr>
            <p:ph idx="1"/>
          </p:nvPr>
        </p:nvSpPr>
        <p:spPr>
          <a:xfrm>
            <a:off x="5617021" y="4293096"/>
            <a:ext cx="3419475" cy="2413000"/>
          </a:xfrm>
        </p:spPr>
        <p:txBody>
          <a:bodyPr/>
          <a:lstStyle/>
          <a:p>
            <a:pPr>
              <a:lnSpc>
                <a:spcPct val="105000"/>
              </a:lnSpc>
              <a:buFont typeface="Wingdings" pitchFamily="2" charset="2"/>
              <a:buNone/>
            </a:pPr>
            <a:endParaRPr lang="el-GR" sz="1800" dirty="0">
              <a:latin typeface="Calibri" pitchFamily="34" charset="0"/>
              <a:cs typeface="Calibri" pitchFamily="34" charset="0"/>
            </a:endParaRPr>
          </a:p>
          <a:p>
            <a:pPr>
              <a:lnSpc>
                <a:spcPct val="105000"/>
              </a:lnSpc>
              <a:buFont typeface="Wingdings" pitchFamily="2" charset="2"/>
              <a:buNone/>
            </a:pPr>
            <a:r>
              <a:rPr lang="el-GR" sz="2400" dirty="0">
                <a:latin typeface="Calibri" pitchFamily="34" charset="0"/>
                <a:cs typeface="Calibri" pitchFamily="34" charset="0"/>
              </a:rPr>
              <a:t>   </a:t>
            </a:r>
            <a:r>
              <a:rPr lang="el-GR" sz="2400" b="1" dirty="0">
                <a:latin typeface="Calibri" pitchFamily="34" charset="0"/>
                <a:cs typeface="Calibri" pitchFamily="34" charset="0"/>
              </a:rPr>
              <a:t> </a:t>
            </a:r>
            <a:r>
              <a:rPr lang="el-GR" sz="2400" b="1" dirty="0">
                <a:solidFill>
                  <a:srgbClr val="FF3300"/>
                </a:solidFill>
                <a:latin typeface="Calibri" pitchFamily="34" charset="0"/>
                <a:cs typeface="Calibri" pitchFamily="34" charset="0"/>
              </a:rPr>
              <a:t>1/3 : κακή πρόγνωση</a:t>
            </a:r>
            <a:r>
              <a:rPr lang="el-GR" sz="2400" b="1" dirty="0">
                <a:latin typeface="Calibri" pitchFamily="34" charset="0"/>
                <a:cs typeface="Calibri" pitchFamily="34" charset="0"/>
              </a:rPr>
              <a:t> </a:t>
            </a:r>
          </a:p>
          <a:p>
            <a:pPr>
              <a:lnSpc>
                <a:spcPct val="105000"/>
              </a:lnSpc>
              <a:buFont typeface="Wingdings" pitchFamily="2" charset="2"/>
              <a:buNone/>
            </a:pPr>
            <a:r>
              <a:rPr lang="el-GR" sz="1800" dirty="0">
                <a:effectLst/>
                <a:latin typeface="Calibri" pitchFamily="34" charset="0"/>
                <a:cs typeface="Calibri" pitchFamily="34" charset="0"/>
              </a:rPr>
              <a:t>     σοβαρή δυσλειτουργία και/η ψυχοπαθολογία</a:t>
            </a:r>
            <a:r>
              <a:rPr lang="en-US" sz="1800" dirty="0">
                <a:effectLst/>
                <a:latin typeface="Calibri" pitchFamily="34" charset="0"/>
                <a:cs typeface="Calibri" pitchFamily="34" charset="0"/>
              </a:rPr>
              <a:t>, </a:t>
            </a:r>
            <a:r>
              <a:rPr lang="el-GR" sz="1800" dirty="0">
                <a:effectLst/>
                <a:latin typeface="Calibri" pitchFamily="34" charset="0"/>
                <a:cs typeface="Calibri" pitchFamily="34" charset="0"/>
              </a:rPr>
              <a:t>εγκληματικότητα, φυλάκιση, αλκοολισμός,  χρήση ουσιών</a:t>
            </a:r>
            <a:endParaRPr lang="en-US" sz="1800" dirty="0">
              <a:effectLst/>
              <a:latin typeface="Calibri" pitchFamily="34" charset="0"/>
              <a:cs typeface="Calibri" pitchFamily="34" charset="0"/>
            </a:endParaRPr>
          </a:p>
        </p:txBody>
      </p:sp>
      <p:sp>
        <p:nvSpPr>
          <p:cNvPr id="83973" name="Rectangle 5"/>
          <p:cNvSpPr>
            <a:spLocks noChangeArrowheads="1"/>
          </p:cNvSpPr>
          <p:nvPr/>
        </p:nvSpPr>
        <p:spPr bwMode="auto">
          <a:xfrm>
            <a:off x="1200685" y="1311779"/>
            <a:ext cx="6395651" cy="830997"/>
          </a:xfrm>
          <a:prstGeom prst="rect">
            <a:avLst/>
          </a:prstGeom>
          <a:noFill/>
          <a:ln w="9525">
            <a:noFill/>
            <a:miter lim="800000"/>
            <a:headEnd/>
            <a:tailEnd/>
          </a:ln>
          <a:effectLst/>
        </p:spPr>
        <p:txBody>
          <a:bodyPr wrap="none">
            <a:spAutoFit/>
          </a:bodyPr>
          <a:lstStyle/>
          <a:p>
            <a:pPr>
              <a:defRPr/>
            </a:pPr>
            <a:r>
              <a:rPr lang="el-GR" sz="2400" b="1" dirty="0">
                <a:latin typeface="Calibri" pitchFamily="34" charset="0"/>
                <a:cs typeface="Calibri" pitchFamily="34" charset="0"/>
              </a:rPr>
              <a:t> </a:t>
            </a:r>
            <a:r>
              <a:rPr lang="el-GR" sz="2400" b="1" dirty="0">
                <a:effectLst>
                  <a:outerShdw blurRad="38100" dist="38100" dir="2700000" algn="tl">
                    <a:srgbClr val="010199"/>
                  </a:outerShdw>
                </a:effectLst>
                <a:latin typeface="Calibri" pitchFamily="34" charset="0"/>
                <a:cs typeface="Calibri" pitchFamily="34" charset="0"/>
              </a:rPr>
              <a:t>Η ΔΕΠΥ είναι χρόνια διαταραχή με προεκτάσεις</a:t>
            </a:r>
            <a:r>
              <a:rPr lang="el-GR" sz="2400" b="1" dirty="0">
                <a:latin typeface="Calibri" pitchFamily="34" charset="0"/>
                <a:cs typeface="Calibri" pitchFamily="34" charset="0"/>
              </a:rPr>
              <a:t> </a:t>
            </a:r>
          </a:p>
          <a:p>
            <a:pPr>
              <a:defRPr/>
            </a:pPr>
            <a:r>
              <a:rPr lang="el-GR" sz="2400" b="1" dirty="0">
                <a:latin typeface="Calibri" pitchFamily="34" charset="0"/>
                <a:cs typeface="Calibri" pitchFamily="34" charset="0"/>
              </a:rPr>
              <a:t>           </a:t>
            </a:r>
            <a:r>
              <a:rPr lang="el-GR" sz="2400" b="1" dirty="0">
                <a:effectLst>
                  <a:outerShdw blurRad="38100" dist="38100" dir="2700000" algn="tl">
                    <a:srgbClr val="010199"/>
                  </a:outerShdw>
                </a:effectLst>
                <a:latin typeface="Calibri" pitchFamily="34" charset="0"/>
                <a:cs typeface="Calibri" pitchFamily="34" charset="0"/>
              </a:rPr>
              <a:t>στην εφηβεία &amp; την ενήλικη ζωή</a:t>
            </a:r>
            <a:r>
              <a:rPr lang="el-GR" sz="2400" b="1" dirty="0">
                <a:latin typeface="Calibri" pitchFamily="34" charset="0"/>
                <a:cs typeface="Calibri" pitchFamily="34" charset="0"/>
              </a:rPr>
              <a:t> </a:t>
            </a:r>
          </a:p>
        </p:txBody>
      </p:sp>
      <p:sp>
        <p:nvSpPr>
          <p:cNvPr id="83974" name="Rectangle 6"/>
          <p:cNvSpPr>
            <a:spLocks noChangeArrowheads="1"/>
          </p:cNvSpPr>
          <p:nvPr/>
        </p:nvSpPr>
        <p:spPr bwMode="auto">
          <a:xfrm>
            <a:off x="107504" y="2348880"/>
            <a:ext cx="3434053" cy="1862818"/>
          </a:xfrm>
          <a:prstGeom prst="rect">
            <a:avLst/>
          </a:prstGeom>
          <a:noFill/>
          <a:ln w="9525">
            <a:noFill/>
            <a:miter lim="800000"/>
            <a:headEnd/>
            <a:tailEnd/>
          </a:ln>
          <a:effectLst/>
        </p:spPr>
        <p:txBody>
          <a:bodyPr wrap="none">
            <a:spAutoFit/>
          </a:bodyPr>
          <a:lstStyle/>
          <a:p>
            <a:pPr>
              <a:lnSpc>
                <a:spcPct val="105000"/>
              </a:lnSpc>
              <a:spcBef>
                <a:spcPct val="20000"/>
              </a:spcBef>
              <a:buClr>
                <a:schemeClr val="hlink"/>
              </a:buClr>
              <a:buSzPct val="75000"/>
              <a:buFont typeface="Wingdings" pitchFamily="2" charset="2"/>
              <a:buNone/>
              <a:defRPr/>
            </a:pPr>
            <a:r>
              <a:rPr lang="el-GR" sz="2400" dirty="0">
                <a:latin typeface="Calibri" pitchFamily="34" charset="0"/>
                <a:cs typeface="Calibri" pitchFamily="34" charset="0"/>
              </a:rPr>
              <a:t> </a:t>
            </a:r>
            <a:r>
              <a:rPr lang="el-GR" sz="2400" dirty="0">
                <a:solidFill>
                  <a:srgbClr val="00FF00"/>
                </a:solidFill>
                <a:latin typeface="Calibri" pitchFamily="34" charset="0"/>
                <a:cs typeface="Calibri" pitchFamily="34" charset="0"/>
              </a:rPr>
              <a:t>1/3</a:t>
            </a:r>
            <a:r>
              <a:rPr lang="en-US" sz="2400" dirty="0">
                <a:solidFill>
                  <a:srgbClr val="00FF00"/>
                </a:solidFill>
                <a:latin typeface="Calibri" pitchFamily="34" charset="0"/>
                <a:cs typeface="Calibri" pitchFamily="34" charset="0"/>
              </a:rPr>
              <a:t>: </a:t>
            </a:r>
            <a:r>
              <a:rPr lang="el-GR" sz="2400" dirty="0">
                <a:solidFill>
                  <a:srgbClr val="00FF00"/>
                </a:solidFill>
                <a:latin typeface="Calibri" pitchFamily="34" charset="0"/>
                <a:cs typeface="Calibri" pitchFamily="34" charset="0"/>
              </a:rPr>
              <a:t>ανεκτά συμπτώματα</a:t>
            </a:r>
            <a:r>
              <a:rPr lang="el-GR" sz="2400" dirty="0">
                <a:effectLst>
                  <a:outerShdw blurRad="38100" dist="38100" dir="2700000" algn="tl">
                    <a:srgbClr val="010199"/>
                  </a:outerShdw>
                </a:effectLst>
                <a:latin typeface="Calibri" pitchFamily="34" charset="0"/>
                <a:cs typeface="Calibri" pitchFamily="34" charset="0"/>
              </a:rPr>
              <a:t> </a:t>
            </a:r>
          </a:p>
          <a:p>
            <a:pPr>
              <a:lnSpc>
                <a:spcPct val="105000"/>
              </a:lnSpc>
              <a:spcBef>
                <a:spcPct val="20000"/>
              </a:spcBef>
              <a:buClr>
                <a:schemeClr val="hlink"/>
              </a:buClr>
              <a:buSzPct val="75000"/>
              <a:buFont typeface="Wingdings" pitchFamily="2" charset="2"/>
              <a:buNone/>
              <a:defRPr/>
            </a:pPr>
            <a:r>
              <a:rPr lang="en-US" b="1" dirty="0">
                <a:effectLst>
                  <a:outerShdw blurRad="38100" dist="38100" dir="2700000" algn="tl">
                    <a:srgbClr val="010199"/>
                  </a:outerShdw>
                </a:effectLst>
                <a:latin typeface="Calibri" pitchFamily="34" charset="0"/>
                <a:cs typeface="Calibri" pitchFamily="34" charset="0"/>
              </a:rPr>
              <a:t> </a:t>
            </a:r>
            <a:r>
              <a:rPr lang="el-GR" b="1" dirty="0">
                <a:effectLst>
                  <a:outerShdw blurRad="38100" dist="38100" dir="2700000" algn="tl">
                    <a:srgbClr val="010199"/>
                  </a:outerShdw>
                </a:effectLst>
                <a:latin typeface="Calibri" pitchFamily="34" charset="0"/>
                <a:cs typeface="Calibri" pitchFamily="34" charset="0"/>
              </a:rPr>
              <a:t> ήπια προβλήματα, </a:t>
            </a:r>
          </a:p>
          <a:p>
            <a:pPr>
              <a:lnSpc>
                <a:spcPct val="105000"/>
              </a:lnSpc>
              <a:spcBef>
                <a:spcPct val="20000"/>
              </a:spcBef>
              <a:buClr>
                <a:schemeClr val="hlink"/>
              </a:buClr>
              <a:buSzPct val="75000"/>
              <a:buFont typeface="Wingdings" pitchFamily="2" charset="2"/>
              <a:buNone/>
              <a:defRPr/>
            </a:pPr>
            <a:r>
              <a:rPr lang="el-GR" b="1" dirty="0">
                <a:effectLst>
                  <a:outerShdw blurRad="38100" dist="38100" dir="2700000" algn="tl">
                    <a:srgbClr val="010199"/>
                  </a:outerShdw>
                </a:effectLst>
                <a:latin typeface="Calibri" pitchFamily="34" charset="0"/>
                <a:cs typeface="Calibri" pitchFamily="34" charset="0"/>
              </a:rPr>
              <a:t>  συνεχής προσπάθεια </a:t>
            </a:r>
          </a:p>
          <a:p>
            <a:pPr>
              <a:lnSpc>
                <a:spcPct val="105000"/>
              </a:lnSpc>
              <a:spcBef>
                <a:spcPct val="20000"/>
              </a:spcBef>
              <a:buClr>
                <a:schemeClr val="hlink"/>
              </a:buClr>
              <a:buSzPct val="75000"/>
              <a:buFont typeface="Wingdings" pitchFamily="2" charset="2"/>
              <a:buNone/>
              <a:defRPr/>
            </a:pPr>
            <a:r>
              <a:rPr lang="el-GR" b="1" dirty="0">
                <a:effectLst>
                  <a:outerShdw blurRad="38100" dist="38100" dir="2700000" algn="tl">
                    <a:srgbClr val="010199"/>
                  </a:outerShdw>
                </a:effectLst>
                <a:latin typeface="Calibri" pitchFamily="34" charset="0"/>
                <a:cs typeface="Calibri" pitchFamily="34" charset="0"/>
              </a:rPr>
              <a:t>  για να αντιμετωπίσει </a:t>
            </a:r>
          </a:p>
          <a:p>
            <a:pPr>
              <a:lnSpc>
                <a:spcPct val="105000"/>
              </a:lnSpc>
              <a:spcBef>
                <a:spcPct val="20000"/>
              </a:spcBef>
              <a:buClr>
                <a:schemeClr val="hlink"/>
              </a:buClr>
              <a:buSzPct val="75000"/>
              <a:buFont typeface="Wingdings" pitchFamily="2" charset="2"/>
              <a:buNone/>
              <a:defRPr/>
            </a:pPr>
            <a:r>
              <a:rPr lang="el-GR" b="1" dirty="0">
                <a:effectLst>
                  <a:outerShdw blurRad="38100" dist="38100" dir="2700000" algn="tl">
                    <a:srgbClr val="010199"/>
                  </a:outerShdw>
                </a:effectLst>
                <a:latin typeface="Calibri" pitchFamily="34" charset="0"/>
                <a:cs typeface="Calibri" pitchFamily="34" charset="0"/>
              </a:rPr>
              <a:t>  τις δυσκολίες</a:t>
            </a:r>
          </a:p>
        </p:txBody>
      </p:sp>
      <p:sp>
        <p:nvSpPr>
          <p:cNvPr id="83975" name="Rectangle 7"/>
          <p:cNvSpPr>
            <a:spLocks noChangeArrowheads="1"/>
          </p:cNvSpPr>
          <p:nvPr/>
        </p:nvSpPr>
        <p:spPr bwMode="auto">
          <a:xfrm>
            <a:off x="296863" y="4005064"/>
            <a:ext cx="4562475" cy="2677656"/>
          </a:xfrm>
          <a:prstGeom prst="rect">
            <a:avLst/>
          </a:prstGeom>
          <a:noFill/>
          <a:ln w="9525">
            <a:noFill/>
            <a:miter lim="800000"/>
            <a:headEnd/>
            <a:tailEnd/>
          </a:ln>
          <a:effectLst/>
        </p:spPr>
        <p:txBody>
          <a:bodyPr>
            <a:spAutoFit/>
          </a:bodyPr>
          <a:lstStyle/>
          <a:p>
            <a:pPr>
              <a:spcBef>
                <a:spcPct val="60000"/>
              </a:spcBef>
              <a:defRPr/>
            </a:pPr>
            <a:r>
              <a:rPr lang="el-GR" dirty="0">
                <a:latin typeface="Comic Sans MS" pitchFamily="66" charset="0"/>
                <a:cs typeface="+mn-cs"/>
              </a:rPr>
              <a:t> </a:t>
            </a:r>
          </a:p>
          <a:p>
            <a:pPr>
              <a:spcBef>
                <a:spcPct val="60000"/>
              </a:spcBef>
              <a:defRPr/>
            </a:pPr>
            <a:r>
              <a:rPr lang="el-GR" sz="2400" dirty="0">
                <a:solidFill>
                  <a:srgbClr val="FFFF00"/>
                </a:solidFill>
                <a:latin typeface="Calibri" pitchFamily="34" charset="0"/>
                <a:cs typeface="Calibri" pitchFamily="34" charset="0"/>
              </a:rPr>
              <a:t>1/3: </a:t>
            </a:r>
            <a:r>
              <a:rPr lang="en-US" sz="2400" dirty="0">
                <a:solidFill>
                  <a:srgbClr val="FFFF00"/>
                </a:solidFill>
                <a:latin typeface="Calibri" pitchFamily="34" charset="0"/>
                <a:cs typeface="Calibri" pitchFamily="34" charset="0"/>
              </a:rPr>
              <a:t> </a:t>
            </a:r>
            <a:r>
              <a:rPr lang="el-GR" sz="2400" dirty="0">
                <a:solidFill>
                  <a:srgbClr val="FFFF00"/>
                </a:solidFill>
                <a:latin typeface="Calibri" pitchFamily="34" charset="0"/>
                <a:cs typeface="Calibri" pitchFamily="34" charset="0"/>
              </a:rPr>
              <a:t>μέτρια συμπτώματα</a:t>
            </a:r>
            <a:r>
              <a:rPr lang="en-US" sz="2400" dirty="0">
                <a:effectLst>
                  <a:outerShdw blurRad="38100" dist="38100" dir="2700000" algn="tl">
                    <a:srgbClr val="010199"/>
                  </a:outerShdw>
                </a:effectLst>
                <a:latin typeface="Calibri" pitchFamily="34" charset="0"/>
                <a:cs typeface="Calibri" pitchFamily="34" charset="0"/>
              </a:rPr>
              <a:t> </a:t>
            </a:r>
            <a:endParaRPr lang="el-GR" sz="2400" dirty="0">
              <a:effectLst>
                <a:outerShdw blurRad="38100" dist="38100" dir="2700000" algn="tl">
                  <a:srgbClr val="010199"/>
                </a:outerShdw>
              </a:effectLst>
              <a:latin typeface="Calibri" pitchFamily="34" charset="0"/>
              <a:cs typeface="Calibri" pitchFamily="34" charset="0"/>
            </a:endParaRPr>
          </a:p>
          <a:p>
            <a:pPr>
              <a:spcBef>
                <a:spcPct val="60000"/>
              </a:spcBef>
              <a:defRPr/>
            </a:pPr>
            <a:r>
              <a:rPr lang="el-GR" b="1" dirty="0">
                <a:effectLst>
                  <a:outerShdw blurRad="38100" dist="38100" dir="2700000" algn="tl">
                    <a:srgbClr val="010199"/>
                  </a:outerShdw>
                </a:effectLst>
                <a:latin typeface="Calibri" pitchFamily="34" charset="0"/>
                <a:cs typeface="Calibri" pitchFamily="34" charset="0"/>
              </a:rPr>
              <a:t>στην εφηβεία: σχολικές δυσκολίες, προβλήματα προσαρμογής</a:t>
            </a:r>
          </a:p>
          <a:p>
            <a:pPr>
              <a:spcBef>
                <a:spcPct val="60000"/>
              </a:spcBef>
              <a:defRPr/>
            </a:pPr>
            <a:r>
              <a:rPr lang="el-GR" b="1" dirty="0">
                <a:effectLst>
                  <a:outerShdw blurRad="38100" dist="38100" dir="2700000" algn="tl">
                    <a:srgbClr val="010199"/>
                  </a:outerShdw>
                </a:effectLst>
                <a:latin typeface="Calibri" pitchFamily="34" charset="0"/>
                <a:cs typeface="Calibri" pitchFamily="34" charset="0"/>
              </a:rPr>
              <a:t>στους ενήλικες: προβλήματα στις διαπροσωπικές σχέσεις, εργασιακή αποτυχία, κατάχρηση αλκοόλ</a:t>
            </a:r>
          </a:p>
        </p:txBody>
      </p:sp>
      <p:sp>
        <p:nvSpPr>
          <p:cNvPr id="83977" name="Line 9"/>
          <p:cNvSpPr>
            <a:spLocks noChangeShapeType="1"/>
          </p:cNvSpPr>
          <p:nvPr/>
        </p:nvSpPr>
        <p:spPr bwMode="auto">
          <a:xfrm flipH="1">
            <a:off x="2844800" y="2205038"/>
            <a:ext cx="1439863" cy="1223962"/>
          </a:xfrm>
          <a:prstGeom prst="line">
            <a:avLst/>
          </a:prstGeom>
          <a:noFill/>
          <a:ln w="9525">
            <a:solidFill>
              <a:schemeClr val="tx1"/>
            </a:solidFill>
            <a:round/>
            <a:headEnd/>
            <a:tailEnd type="triangle" w="med" len="med"/>
          </a:ln>
        </p:spPr>
        <p:txBody>
          <a:bodyPr/>
          <a:lstStyle/>
          <a:p>
            <a:endParaRPr lang="el-GR"/>
          </a:p>
        </p:txBody>
      </p:sp>
      <p:sp>
        <p:nvSpPr>
          <p:cNvPr id="83980" name="Line 12"/>
          <p:cNvSpPr>
            <a:spLocks noChangeShapeType="1"/>
          </p:cNvSpPr>
          <p:nvPr/>
        </p:nvSpPr>
        <p:spPr bwMode="auto">
          <a:xfrm flipH="1">
            <a:off x="3563938" y="2205038"/>
            <a:ext cx="720725" cy="2592387"/>
          </a:xfrm>
          <a:prstGeom prst="line">
            <a:avLst/>
          </a:prstGeom>
          <a:noFill/>
          <a:ln w="9525">
            <a:solidFill>
              <a:schemeClr val="tx1"/>
            </a:solidFill>
            <a:round/>
            <a:headEnd/>
            <a:tailEnd type="triangle" w="med" len="med"/>
          </a:ln>
        </p:spPr>
        <p:txBody>
          <a:bodyPr/>
          <a:lstStyle/>
          <a:p>
            <a:endParaRPr lang="el-GR"/>
          </a:p>
        </p:txBody>
      </p:sp>
      <p:sp>
        <p:nvSpPr>
          <p:cNvPr id="83981" name="Line 13"/>
          <p:cNvSpPr>
            <a:spLocks noChangeShapeType="1"/>
          </p:cNvSpPr>
          <p:nvPr/>
        </p:nvSpPr>
        <p:spPr bwMode="auto">
          <a:xfrm>
            <a:off x="4284663" y="2205038"/>
            <a:ext cx="1800225" cy="2592387"/>
          </a:xfrm>
          <a:prstGeom prst="line">
            <a:avLst/>
          </a:prstGeom>
          <a:noFill/>
          <a:ln w="9525">
            <a:solidFill>
              <a:schemeClr val="tx1"/>
            </a:solidFill>
            <a:round/>
            <a:headEnd/>
            <a:tailEnd type="triangle" w="med" len="med"/>
          </a:ln>
        </p:spPr>
        <p:txBody>
          <a:bodyPr/>
          <a:lstStyle/>
          <a:p>
            <a:endParaRPr lang="el-GR"/>
          </a:p>
        </p:txBody>
      </p:sp>
      <p:pic>
        <p:nvPicPr>
          <p:cNvPr id="10" name="Picture 8" descr="1101940718_400"/>
          <p:cNvPicPr>
            <a:picLocks noChangeAspect="1" noChangeArrowheads="1"/>
          </p:cNvPicPr>
          <p:nvPr/>
        </p:nvPicPr>
        <p:blipFill>
          <a:blip r:embed="rId3" cstate="print"/>
          <a:srcRect/>
          <a:stretch>
            <a:fillRect/>
          </a:stretch>
        </p:blipFill>
        <p:spPr bwMode="auto">
          <a:xfrm>
            <a:off x="6444208" y="2060848"/>
            <a:ext cx="2087563" cy="2447975"/>
          </a:xfrm>
          <a:prstGeom prst="rect">
            <a:avLst/>
          </a:prstGeom>
          <a:noFill/>
          <a:ln w="9525">
            <a:noFill/>
            <a:miter lim="800000"/>
            <a:headEnd/>
            <a:tailEnd/>
          </a:ln>
        </p:spPr>
      </p:pic>
      <p:sp>
        <p:nvSpPr>
          <p:cNvPr id="11" name="Line 3"/>
          <p:cNvSpPr>
            <a:spLocks noChangeShapeType="1"/>
          </p:cNvSpPr>
          <p:nvPr/>
        </p:nvSpPr>
        <p:spPr bwMode="auto">
          <a:xfrm>
            <a:off x="27103" y="1260467"/>
            <a:ext cx="9144000" cy="0"/>
          </a:xfrm>
          <a:prstGeom prst="line">
            <a:avLst/>
          </a:prstGeom>
          <a:noFill/>
          <a:ln w="57150" cmpd="sng">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000000"/>
                </a:solidFill>
              </a:ln>
            </a:endParaRPr>
          </a:p>
        </p:txBody>
      </p:sp>
    </p:spTree>
    <p:extLst>
      <p:ext uri="{BB962C8B-B14F-4D97-AF65-F5344CB8AC3E}">
        <p14:creationId xmlns:p14="http://schemas.microsoft.com/office/powerpoint/2010/main" val="23461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ppt_w</p:attrName>
                                        </p:attrNameLst>
                                      </p:cBhvr>
                                      <p:tavLst>
                                        <p:tav tm="0">
                                          <p:val>
                                            <p:strVal val="#ppt_w*0.70"/>
                                          </p:val>
                                        </p:tav>
                                        <p:tav tm="100000">
                                          <p:val>
                                            <p:strVal val="#ppt_w"/>
                                          </p:val>
                                        </p:tav>
                                      </p:tavLst>
                                    </p:anim>
                                    <p:anim calcmode="lin" valueType="num">
                                      <p:cBhvr>
                                        <p:cTn id="8" dur="1000" fill="hold"/>
                                        <p:tgtEl>
                                          <p:spTgt spid="83977"/>
                                        </p:tgtEl>
                                        <p:attrNameLst>
                                          <p:attrName>ppt_h</p:attrName>
                                        </p:attrNameLst>
                                      </p:cBhvr>
                                      <p:tavLst>
                                        <p:tav tm="0">
                                          <p:val>
                                            <p:strVal val="#ppt_h"/>
                                          </p:val>
                                        </p:tav>
                                        <p:tav tm="100000">
                                          <p:val>
                                            <p:strVal val="#ppt_h"/>
                                          </p:val>
                                        </p:tav>
                                      </p:tavLst>
                                    </p:anim>
                                    <p:animEffect transition="in" filter="fade">
                                      <p:cBhvr>
                                        <p:cTn id="9" dur="1000"/>
                                        <p:tgtEl>
                                          <p:spTgt spid="8397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3974"/>
                                        </p:tgtEl>
                                        <p:attrNameLst>
                                          <p:attrName>style.visibility</p:attrName>
                                        </p:attrNameLst>
                                      </p:cBhvr>
                                      <p:to>
                                        <p:strVal val="visible"/>
                                      </p:to>
                                    </p:set>
                                    <p:anim calcmode="lin" valueType="num">
                                      <p:cBhvr>
                                        <p:cTn id="14" dur="1000" fill="hold"/>
                                        <p:tgtEl>
                                          <p:spTgt spid="83974"/>
                                        </p:tgtEl>
                                        <p:attrNameLst>
                                          <p:attrName>ppt_w</p:attrName>
                                        </p:attrNameLst>
                                      </p:cBhvr>
                                      <p:tavLst>
                                        <p:tav tm="0">
                                          <p:val>
                                            <p:strVal val="#ppt_w*0.70"/>
                                          </p:val>
                                        </p:tav>
                                        <p:tav tm="100000">
                                          <p:val>
                                            <p:strVal val="#ppt_w"/>
                                          </p:val>
                                        </p:tav>
                                      </p:tavLst>
                                    </p:anim>
                                    <p:anim calcmode="lin" valueType="num">
                                      <p:cBhvr>
                                        <p:cTn id="15" dur="1000" fill="hold"/>
                                        <p:tgtEl>
                                          <p:spTgt spid="83974"/>
                                        </p:tgtEl>
                                        <p:attrNameLst>
                                          <p:attrName>ppt_h</p:attrName>
                                        </p:attrNameLst>
                                      </p:cBhvr>
                                      <p:tavLst>
                                        <p:tav tm="0">
                                          <p:val>
                                            <p:strVal val="#ppt_h"/>
                                          </p:val>
                                        </p:tav>
                                        <p:tav tm="100000">
                                          <p:val>
                                            <p:strVal val="#ppt_h"/>
                                          </p:val>
                                        </p:tav>
                                      </p:tavLst>
                                    </p:anim>
                                    <p:animEffect transition="in" filter="fade">
                                      <p:cBhvr>
                                        <p:cTn id="16" dur="1000"/>
                                        <p:tgtEl>
                                          <p:spTgt spid="8397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3980"/>
                                        </p:tgtEl>
                                        <p:attrNameLst>
                                          <p:attrName>style.visibility</p:attrName>
                                        </p:attrNameLst>
                                      </p:cBhvr>
                                      <p:to>
                                        <p:strVal val="visible"/>
                                      </p:to>
                                    </p:set>
                                    <p:anim calcmode="lin" valueType="num">
                                      <p:cBhvr>
                                        <p:cTn id="21" dur="1000" fill="hold"/>
                                        <p:tgtEl>
                                          <p:spTgt spid="83980"/>
                                        </p:tgtEl>
                                        <p:attrNameLst>
                                          <p:attrName>ppt_w</p:attrName>
                                        </p:attrNameLst>
                                      </p:cBhvr>
                                      <p:tavLst>
                                        <p:tav tm="0">
                                          <p:val>
                                            <p:strVal val="#ppt_w*0.70"/>
                                          </p:val>
                                        </p:tav>
                                        <p:tav tm="100000">
                                          <p:val>
                                            <p:strVal val="#ppt_w"/>
                                          </p:val>
                                        </p:tav>
                                      </p:tavLst>
                                    </p:anim>
                                    <p:anim calcmode="lin" valueType="num">
                                      <p:cBhvr>
                                        <p:cTn id="22" dur="1000" fill="hold"/>
                                        <p:tgtEl>
                                          <p:spTgt spid="83980"/>
                                        </p:tgtEl>
                                        <p:attrNameLst>
                                          <p:attrName>ppt_h</p:attrName>
                                        </p:attrNameLst>
                                      </p:cBhvr>
                                      <p:tavLst>
                                        <p:tav tm="0">
                                          <p:val>
                                            <p:strVal val="#ppt_h"/>
                                          </p:val>
                                        </p:tav>
                                        <p:tav tm="100000">
                                          <p:val>
                                            <p:strVal val="#ppt_h"/>
                                          </p:val>
                                        </p:tav>
                                      </p:tavLst>
                                    </p:anim>
                                    <p:animEffect transition="in" filter="fade">
                                      <p:cBhvr>
                                        <p:cTn id="23" dur="1000"/>
                                        <p:tgtEl>
                                          <p:spTgt spid="8398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3975"/>
                                        </p:tgtEl>
                                        <p:attrNameLst>
                                          <p:attrName>style.visibility</p:attrName>
                                        </p:attrNameLst>
                                      </p:cBhvr>
                                      <p:to>
                                        <p:strVal val="visible"/>
                                      </p:to>
                                    </p:set>
                                    <p:anim calcmode="lin" valueType="num">
                                      <p:cBhvr>
                                        <p:cTn id="28" dur="1000" fill="hold"/>
                                        <p:tgtEl>
                                          <p:spTgt spid="83975"/>
                                        </p:tgtEl>
                                        <p:attrNameLst>
                                          <p:attrName>ppt_w</p:attrName>
                                        </p:attrNameLst>
                                      </p:cBhvr>
                                      <p:tavLst>
                                        <p:tav tm="0">
                                          <p:val>
                                            <p:strVal val="#ppt_w*0.70"/>
                                          </p:val>
                                        </p:tav>
                                        <p:tav tm="100000">
                                          <p:val>
                                            <p:strVal val="#ppt_w"/>
                                          </p:val>
                                        </p:tav>
                                      </p:tavLst>
                                    </p:anim>
                                    <p:anim calcmode="lin" valueType="num">
                                      <p:cBhvr>
                                        <p:cTn id="29" dur="1000" fill="hold"/>
                                        <p:tgtEl>
                                          <p:spTgt spid="83975"/>
                                        </p:tgtEl>
                                        <p:attrNameLst>
                                          <p:attrName>ppt_h</p:attrName>
                                        </p:attrNameLst>
                                      </p:cBhvr>
                                      <p:tavLst>
                                        <p:tav tm="0">
                                          <p:val>
                                            <p:strVal val="#ppt_h"/>
                                          </p:val>
                                        </p:tav>
                                        <p:tav tm="100000">
                                          <p:val>
                                            <p:strVal val="#ppt_h"/>
                                          </p:val>
                                        </p:tav>
                                      </p:tavLst>
                                    </p:anim>
                                    <p:animEffect transition="in" filter="fade">
                                      <p:cBhvr>
                                        <p:cTn id="30" dur="1000"/>
                                        <p:tgtEl>
                                          <p:spTgt spid="8397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3981"/>
                                        </p:tgtEl>
                                        <p:attrNameLst>
                                          <p:attrName>style.visibility</p:attrName>
                                        </p:attrNameLst>
                                      </p:cBhvr>
                                      <p:to>
                                        <p:strVal val="visible"/>
                                      </p:to>
                                    </p:set>
                                    <p:anim calcmode="lin" valueType="num">
                                      <p:cBhvr>
                                        <p:cTn id="35" dur="1000" fill="hold"/>
                                        <p:tgtEl>
                                          <p:spTgt spid="83981"/>
                                        </p:tgtEl>
                                        <p:attrNameLst>
                                          <p:attrName>ppt_w</p:attrName>
                                        </p:attrNameLst>
                                      </p:cBhvr>
                                      <p:tavLst>
                                        <p:tav tm="0">
                                          <p:val>
                                            <p:strVal val="#ppt_w*0.70"/>
                                          </p:val>
                                        </p:tav>
                                        <p:tav tm="100000">
                                          <p:val>
                                            <p:strVal val="#ppt_w"/>
                                          </p:val>
                                        </p:tav>
                                      </p:tavLst>
                                    </p:anim>
                                    <p:anim calcmode="lin" valueType="num">
                                      <p:cBhvr>
                                        <p:cTn id="36" dur="1000" fill="hold"/>
                                        <p:tgtEl>
                                          <p:spTgt spid="83981"/>
                                        </p:tgtEl>
                                        <p:attrNameLst>
                                          <p:attrName>ppt_h</p:attrName>
                                        </p:attrNameLst>
                                      </p:cBhvr>
                                      <p:tavLst>
                                        <p:tav tm="0">
                                          <p:val>
                                            <p:strVal val="#ppt_h"/>
                                          </p:val>
                                        </p:tav>
                                        <p:tav tm="100000">
                                          <p:val>
                                            <p:strVal val="#ppt_h"/>
                                          </p:val>
                                        </p:tav>
                                      </p:tavLst>
                                    </p:anim>
                                    <p:animEffect transition="in" filter="fade">
                                      <p:cBhvr>
                                        <p:cTn id="37" dur="1000"/>
                                        <p:tgtEl>
                                          <p:spTgt spid="8398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3971">
                                            <p:txEl>
                                              <p:pRg st="1" end="1"/>
                                            </p:txEl>
                                          </p:spTgt>
                                        </p:tgtEl>
                                        <p:attrNameLst>
                                          <p:attrName>style.visibility</p:attrName>
                                        </p:attrNameLst>
                                      </p:cBhvr>
                                      <p:to>
                                        <p:strVal val="visible"/>
                                      </p:to>
                                    </p:set>
                                    <p:anim calcmode="lin" valueType="num">
                                      <p:cBhvr>
                                        <p:cTn id="42" dur="1000" fill="hold"/>
                                        <p:tgtEl>
                                          <p:spTgt spid="83971">
                                            <p:txEl>
                                              <p:pRg st="1" end="1"/>
                                            </p:txEl>
                                          </p:spTgt>
                                        </p:tgtEl>
                                        <p:attrNameLst>
                                          <p:attrName>ppt_w</p:attrName>
                                        </p:attrNameLst>
                                      </p:cBhvr>
                                      <p:tavLst>
                                        <p:tav tm="0">
                                          <p:val>
                                            <p:strVal val="#ppt_w*0.70"/>
                                          </p:val>
                                        </p:tav>
                                        <p:tav tm="100000">
                                          <p:val>
                                            <p:strVal val="#ppt_w"/>
                                          </p:val>
                                        </p:tav>
                                      </p:tavLst>
                                    </p:anim>
                                    <p:anim calcmode="lin" valueType="num">
                                      <p:cBhvr>
                                        <p:cTn id="43" dur="1000" fill="hold"/>
                                        <p:tgtEl>
                                          <p:spTgt spid="83971">
                                            <p:txEl>
                                              <p:pRg st="1" end="1"/>
                                            </p:txEl>
                                          </p:spTgt>
                                        </p:tgtEl>
                                        <p:attrNameLst>
                                          <p:attrName>ppt_h</p:attrName>
                                        </p:attrNameLst>
                                      </p:cBhvr>
                                      <p:tavLst>
                                        <p:tav tm="0">
                                          <p:val>
                                            <p:strVal val="#ppt_h"/>
                                          </p:val>
                                        </p:tav>
                                        <p:tav tm="100000">
                                          <p:val>
                                            <p:strVal val="#ppt_h"/>
                                          </p:val>
                                        </p:tav>
                                      </p:tavLst>
                                    </p:anim>
                                    <p:animEffect transition="in" filter="fade">
                                      <p:cBhvr>
                                        <p:cTn id="44" dur="1000"/>
                                        <p:tgtEl>
                                          <p:spTgt spid="8397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3971">
                                            <p:txEl>
                                              <p:pRg st="2" end="2"/>
                                            </p:txEl>
                                          </p:spTgt>
                                        </p:tgtEl>
                                        <p:attrNameLst>
                                          <p:attrName>style.visibility</p:attrName>
                                        </p:attrNameLst>
                                      </p:cBhvr>
                                      <p:to>
                                        <p:strVal val="visible"/>
                                      </p:to>
                                    </p:set>
                                    <p:anim calcmode="lin" valueType="num">
                                      <p:cBhvr>
                                        <p:cTn id="49" dur="1000" fill="hold"/>
                                        <p:tgtEl>
                                          <p:spTgt spid="83971">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83971">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83974" grpId="0"/>
      <p:bldP spid="83975" grpId="0"/>
      <p:bldP spid="83977" grpId="0" animBg="1"/>
      <p:bldP spid="83980" grpId="0" animBg="1"/>
      <p:bldP spid="839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1" y="1899023"/>
            <a:ext cx="4063999" cy="3577664"/>
          </a:xfrm>
          <a:prstGeom prst="rect">
            <a:avLst/>
          </a:prstGeom>
        </p:spPr>
      </p:pic>
      <p:sp>
        <p:nvSpPr>
          <p:cNvPr id="54274" name="Text Box 2"/>
          <p:cNvSpPr txBox="1">
            <a:spLocks noChangeArrowheads="1"/>
          </p:cNvSpPr>
          <p:nvPr/>
        </p:nvSpPr>
        <p:spPr bwMode="auto">
          <a:xfrm>
            <a:off x="3335306" y="223202"/>
            <a:ext cx="22052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l-GR" sz="4000" dirty="0">
                <a:solidFill>
                  <a:srgbClr val="FFFF66"/>
                </a:solidFill>
                <a:cs typeface="Calibri"/>
              </a:rPr>
              <a:t>ΒΙΟΛΟΓΙΑ</a:t>
            </a:r>
            <a:endParaRPr lang="el-GR" sz="4000" dirty="0">
              <a:solidFill>
                <a:srgbClr val="FFFF00"/>
              </a:solidFill>
              <a:cs typeface="ＭＳ Ｐゴシック" charset="0"/>
            </a:endParaRPr>
          </a:p>
        </p:txBody>
      </p:sp>
      <p:sp>
        <p:nvSpPr>
          <p:cNvPr id="54275" name="Line 3"/>
          <p:cNvSpPr>
            <a:spLocks noChangeShapeType="1"/>
          </p:cNvSpPr>
          <p:nvPr/>
        </p:nvSpPr>
        <p:spPr bwMode="auto">
          <a:xfrm>
            <a:off x="0" y="1256678"/>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76" name="Text Box 4"/>
          <p:cNvSpPr txBox="1">
            <a:spLocks noChangeArrowheads="1"/>
          </p:cNvSpPr>
          <p:nvPr/>
        </p:nvSpPr>
        <p:spPr bwMode="auto">
          <a:xfrm>
            <a:off x="593266" y="1707733"/>
            <a:ext cx="5164718"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GB" sz="2400" dirty="0">
                <a:solidFill>
                  <a:schemeClr val="accent2">
                    <a:lumMod val="60000"/>
                    <a:lumOff val="40000"/>
                  </a:schemeClr>
                </a:solidFill>
              </a:rPr>
              <a:t>H </a:t>
            </a:r>
            <a:r>
              <a:rPr lang="el-GR" sz="2400" dirty="0">
                <a:solidFill>
                  <a:schemeClr val="accent2">
                    <a:lumMod val="60000"/>
                    <a:lumOff val="40000"/>
                  </a:schemeClr>
                </a:solidFill>
              </a:rPr>
              <a:t>ΔΕΠΥ είναι νευροβιολογική διαταραχή</a:t>
            </a:r>
            <a:endParaRPr lang="el-GR" sz="2400" dirty="0">
              <a:solidFill>
                <a:schemeClr val="accent2">
                  <a:lumMod val="60000"/>
                  <a:lumOff val="40000"/>
                </a:schemeClr>
              </a:solidFill>
              <a:cs typeface="ＭＳ Ｐゴシック" charset="0"/>
            </a:endParaRPr>
          </a:p>
          <a:p>
            <a:pPr eaLnBrk="0" hangingPunct="0"/>
            <a:endParaRPr lang="el-GR" sz="2400" dirty="0">
              <a:cs typeface="ＭＳ Ｐゴシック" charset="0"/>
            </a:endParaRPr>
          </a:p>
          <a:p>
            <a:pPr eaLnBrk="0" hangingPunct="0">
              <a:buClr>
                <a:srgbClr val="FFFF00"/>
              </a:buClr>
              <a:buSzPct val="160000"/>
              <a:buFontTx/>
              <a:buChar char="•"/>
            </a:pPr>
            <a:r>
              <a:rPr lang="el-GR" sz="2400" dirty="0"/>
              <a:t> Γονιδιακά ελλείμματα </a:t>
            </a:r>
          </a:p>
          <a:p>
            <a:pPr eaLnBrk="0" hangingPunct="0">
              <a:buClr>
                <a:srgbClr val="FFFF00"/>
              </a:buClr>
              <a:buSzPct val="160000"/>
              <a:buFontTx/>
              <a:buChar char="•"/>
            </a:pPr>
            <a:r>
              <a:rPr lang="el-GR" sz="2400" dirty="0"/>
              <a:t> Ελάττωση των νευροδιαβιβαστών</a:t>
            </a:r>
            <a:r>
              <a:rPr lang="en-GB" sz="2400" dirty="0"/>
              <a:t> </a:t>
            </a:r>
            <a:endParaRPr lang="el-GR" sz="2400" dirty="0"/>
          </a:p>
          <a:p>
            <a:pPr eaLnBrk="0" hangingPunct="0">
              <a:buClr>
                <a:srgbClr val="FFFF00"/>
              </a:buClr>
              <a:buSzPct val="160000"/>
            </a:pPr>
            <a:r>
              <a:rPr lang="el-GR" sz="2400" dirty="0"/>
              <a:t>     στις συνάψεις</a:t>
            </a:r>
          </a:p>
          <a:p>
            <a:pPr eaLnBrk="0" hangingPunct="0">
              <a:buClr>
                <a:srgbClr val="FFFF00"/>
              </a:buClr>
              <a:buSzPct val="160000"/>
              <a:buFontTx/>
              <a:buChar char="•"/>
            </a:pPr>
            <a:r>
              <a:rPr lang="el-GR" sz="2400" dirty="0"/>
              <a:t> Υπολειτουργία του πρόσθιου</a:t>
            </a:r>
          </a:p>
          <a:p>
            <a:pPr eaLnBrk="0" hangingPunct="0">
              <a:buClr>
                <a:srgbClr val="FFFF00"/>
              </a:buClr>
              <a:buSzPct val="160000"/>
            </a:pPr>
            <a:r>
              <a:rPr lang="el-GR" sz="2400" dirty="0"/>
              <a:t>     λοβού</a:t>
            </a:r>
          </a:p>
          <a:p>
            <a:pPr eaLnBrk="0" hangingPunct="0">
              <a:buClr>
                <a:srgbClr val="FFFF00"/>
              </a:buClr>
              <a:buSzPct val="160000"/>
              <a:buFontTx/>
              <a:buChar char="•"/>
            </a:pPr>
            <a:r>
              <a:rPr lang="el-GR" sz="2400" dirty="0"/>
              <a:t> Ελλείμματα των εκτελεστικών </a:t>
            </a:r>
          </a:p>
          <a:p>
            <a:pPr eaLnBrk="0" hangingPunct="0">
              <a:buClr>
                <a:srgbClr val="FFFF00"/>
              </a:buClr>
              <a:buSzPct val="160000"/>
            </a:pPr>
            <a:r>
              <a:rPr lang="el-GR" sz="2400" dirty="0"/>
              <a:t>     λειτουργιών</a:t>
            </a:r>
          </a:p>
          <a:p>
            <a:pPr eaLnBrk="0" hangingPunct="0">
              <a:buClr>
                <a:srgbClr val="FFFF00"/>
              </a:buClr>
              <a:buSzPct val="160000"/>
            </a:pPr>
            <a:endParaRPr lang="el-GR" sz="2400" dirty="0"/>
          </a:p>
        </p:txBody>
      </p:sp>
    </p:spTree>
    <p:extLst>
      <p:ext uri="{BB962C8B-B14F-4D97-AF65-F5344CB8AC3E}">
        <p14:creationId xmlns:p14="http://schemas.microsoft.com/office/powerpoint/2010/main" val="200993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72141" y="84326"/>
            <a:ext cx="8229600" cy="1143000"/>
          </a:xfrm>
        </p:spPr>
        <p:txBody>
          <a:bodyPr>
            <a:noAutofit/>
          </a:bodyPr>
          <a:lstStyle/>
          <a:p>
            <a:r>
              <a:rPr lang="en-US" sz="3600" dirty="0">
                <a:solidFill>
                  <a:srgbClr val="FFC000"/>
                </a:solidFill>
                <a:effectLst/>
              </a:rPr>
              <a:t>A</a:t>
            </a:r>
            <a:r>
              <a:rPr lang="el-GR" sz="3600" dirty="0">
                <a:solidFill>
                  <a:srgbClr val="FFC000"/>
                </a:solidFill>
                <a:effectLst/>
              </a:rPr>
              <a:t>ΝΑΤΟΜΙΚΕΣ ΠΕΡΙΟΧΕΣ ΠΟΥ ΕΜΠΛΕΚΟΝΤΑΙ ΣΤΗ  ΔΕΠΥ</a:t>
            </a:r>
            <a:endParaRPr lang="en-US" sz="3600" dirty="0">
              <a:solidFill>
                <a:srgbClr val="FFC000"/>
              </a:solidFill>
              <a:effectLst/>
            </a:endParaRPr>
          </a:p>
        </p:txBody>
      </p:sp>
      <p:sp>
        <p:nvSpPr>
          <p:cNvPr id="158723" name="Rectangle 3"/>
          <p:cNvSpPr>
            <a:spLocks noGrp="1" noChangeArrowheads="1"/>
          </p:cNvSpPr>
          <p:nvPr>
            <p:ph idx="1"/>
          </p:nvPr>
        </p:nvSpPr>
        <p:spPr>
          <a:xfrm>
            <a:off x="581303" y="1079963"/>
            <a:ext cx="6272029" cy="5392271"/>
          </a:xfrm>
        </p:spPr>
        <p:txBody>
          <a:bodyPr>
            <a:noAutofit/>
          </a:bodyPr>
          <a:lstStyle/>
          <a:p>
            <a:pPr>
              <a:lnSpc>
                <a:spcPct val="70000"/>
              </a:lnSpc>
              <a:buSzPct val="100000"/>
              <a:buBlip>
                <a:blip r:embed="rId3"/>
              </a:buBlip>
            </a:pPr>
            <a:r>
              <a:rPr lang="el-GR" sz="2400" dirty="0"/>
              <a:t>Προμετωπιαίος φλοιός: </a:t>
            </a:r>
            <a:endParaRPr lang="en-GB" sz="2400" dirty="0"/>
          </a:p>
          <a:p>
            <a:pPr marL="0" indent="0">
              <a:lnSpc>
                <a:spcPct val="70000"/>
              </a:lnSpc>
              <a:buSzPct val="100000"/>
              <a:buNone/>
            </a:pPr>
            <a:r>
              <a:rPr lang="en-GB" sz="2400" dirty="0"/>
              <a:t>      </a:t>
            </a:r>
            <a:r>
              <a:rPr lang="el-GR" sz="2400" dirty="0"/>
              <a:t>εκτελεστικές λειτουργίες</a:t>
            </a:r>
            <a:endParaRPr lang="en-US" sz="2400" dirty="0"/>
          </a:p>
          <a:p>
            <a:pPr>
              <a:lnSpc>
                <a:spcPct val="70000"/>
              </a:lnSpc>
              <a:buSzPct val="100000"/>
              <a:buBlip>
                <a:blip r:embed="rId3"/>
              </a:buBlip>
            </a:pPr>
            <a:r>
              <a:rPr lang="el-GR" sz="2400" dirty="0"/>
              <a:t>Προκινητικός φλοιός: </a:t>
            </a:r>
            <a:endParaRPr lang="en-GB" sz="2400" dirty="0"/>
          </a:p>
          <a:p>
            <a:pPr marL="0" indent="0">
              <a:lnSpc>
                <a:spcPct val="70000"/>
              </a:lnSpc>
              <a:buSzPct val="100000"/>
              <a:buNone/>
            </a:pPr>
            <a:r>
              <a:rPr lang="en-GB" sz="2400" dirty="0"/>
              <a:t>      </a:t>
            </a:r>
            <a:r>
              <a:rPr lang="el-GR" sz="2400" dirty="0"/>
              <a:t>αναστολή της κινητικής παρόρμησης</a:t>
            </a:r>
            <a:endParaRPr lang="en-US" sz="2400" dirty="0"/>
          </a:p>
          <a:p>
            <a:pPr>
              <a:lnSpc>
                <a:spcPct val="70000"/>
              </a:lnSpc>
              <a:buSzPct val="100000"/>
              <a:buBlip>
                <a:blip r:embed="rId3"/>
              </a:buBlip>
            </a:pPr>
            <a:r>
              <a:rPr lang="el-GR" sz="2400" dirty="0"/>
              <a:t>Ιππόκαμπος: </a:t>
            </a:r>
            <a:endParaRPr lang="en-GB" sz="2400" dirty="0"/>
          </a:p>
          <a:p>
            <a:pPr marL="0" indent="0">
              <a:lnSpc>
                <a:spcPct val="70000"/>
              </a:lnSpc>
              <a:buSzPct val="100000"/>
              <a:buNone/>
            </a:pPr>
            <a:r>
              <a:rPr lang="en-GB" sz="2400" dirty="0"/>
              <a:t>     </a:t>
            </a:r>
            <a:r>
              <a:rPr lang="el-GR" sz="2400" dirty="0"/>
              <a:t>διατήρηση συγκέντρωσης</a:t>
            </a:r>
            <a:endParaRPr lang="en-US" sz="2400" dirty="0"/>
          </a:p>
          <a:p>
            <a:pPr>
              <a:lnSpc>
                <a:spcPct val="70000"/>
              </a:lnSpc>
              <a:buSzPct val="100000"/>
              <a:buBlip>
                <a:blip r:embed="rId3"/>
              </a:buBlip>
            </a:pPr>
            <a:r>
              <a:rPr lang="el-GR" sz="2400" dirty="0"/>
              <a:t>Παρεγκεφαλίδα: </a:t>
            </a:r>
            <a:endParaRPr lang="en-GB" sz="2400" dirty="0"/>
          </a:p>
          <a:p>
            <a:pPr marL="0" indent="0">
              <a:lnSpc>
                <a:spcPct val="70000"/>
              </a:lnSpc>
              <a:buSzPct val="100000"/>
              <a:buNone/>
            </a:pPr>
            <a:r>
              <a:rPr lang="en-GB" sz="2400" dirty="0"/>
              <a:t>      </a:t>
            </a:r>
            <a:r>
              <a:rPr lang="el-GR" sz="2400" dirty="0"/>
              <a:t>αναστολή της παρόρμησης</a:t>
            </a:r>
          </a:p>
          <a:p>
            <a:pPr>
              <a:lnSpc>
                <a:spcPct val="70000"/>
              </a:lnSpc>
              <a:buSzPct val="100000"/>
              <a:buBlip>
                <a:blip r:embed="rId3"/>
              </a:buBlip>
            </a:pPr>
            <a:r>
              <a:rPr lang="el-GR" sz="2400" dirty="0"/>
              <a:t>Ραβδωτό Σώμα</a:t>
            </a:r>
            <a:r>
              <a:rPr lang="en-GB" sz="2400" dirty="0"/>
              <a:t>:</a:t>
            </a:r>
          </a:p>
          <a:p>
            <a:pPr marL="0" indent="0">
              <a:lnSpc>
                <a:spcPct val="90000"/>
              </a:lnSpc>
              <a:buSzPct val="100000"/>
              <a:buNone/>
            </a:pPr>
            <a:r>
              <a:rPr lang="en-GB" sz="2400" dirty="0"/>
              <a:t>     </a:t>
            </a:r>
            <a:r>
              <a:rPr lang="el-GR" sz="2400" dirty="0"/>
              <a:t> σύστημα της ανταμοιβής</a:t>
            </a:r>
          </a:p>
          <a:p>
            <a:pPr>
              <a:buSzTx/>
              <a:buFont typeface="Wingdings" charset="0"/>
              <a:buNone/>
            </a:pPr>
            <a:endParaRPr lang="en-US" sz="2400" dirty="0"/>
          </a:p>
        </p:txBody>
      </p:sp>
      <p:sp>
        <p:nvSpPr>
          <p:cNvPr id="158724" name="Line 4"/>
          <p:cNvSpPr>
            <a:spLocks noChangeShapeType="1"/>
          </p:cNvSpPr>
          <p:nvPr/>
        </p:nvSpPr>
        <p:spPr bwMode="auto">
          <a:xfrm>
            <a:off x="0" y="1412875"/>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 name="Picture 1" descr="images-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883" y="3421529"/>
            <a:ext cx="4170082" cy="3361765"/>
          </a:xfrm>
          <a:prstGeom prst="rect">
            <a:avLst/>
          </a:prstGeom>
        </p:spPr>
      </p:pic>
    </p:spTree>
    <p:extLst>
      <p:ext uri="{BB962C8B-B14F-4D97-AF65-F5344CB8AC3E}">
        <p14:creationId xmlns:p14="http://schemas.microsoft.com/office/powerpoint/2010/main" val="99237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576729" y="155763"/>
            <a:ext cx="8229600" cy="1143000"/>
          </a:xfrm>
          <a:ln>
            <a:solidFill>
              <a:srgbClr val="FFC000"/>
            </a:solidFill>
          </a:ln>
        </p:spPr>
        <p:txBody>
          <a:bodyPr>
            <a:normAutofit/>
          </a:bodyPr>
          <a:lstStyle/>
          <a:p>
            <a:r>
              <a:rPr lang="el-GR" sz="4000" dirty="0">
                <a:solidFill>
                  <a:srgbClr val="FFC000"/>
                </a:solidFill>
                <a:latin typeface="+mn-lt"/>
              </a:rPr>
              <a:t>Φ</a:t>
            </a:r>
            <a:r>
              <a:rPr lang="el-GR" sz="4000" dirty="0">
                <a:solidFill>
                  <a:srgbClr val="FFC000"/>
                </a:solidFill>
                <a:effectLst/>
                <a:latin typeface="+mn-lt"/>
              </a:rPr>
              <a:t>ΥΣΙΟΛΟΓΙΑ ΤΩΝ ΣΥΝΑΨΕΩΝ</a:t>
            </a:r>
            <a:endParaRPr lang="en-US" sz="4000" dirty="0">
              <a:solidFill>
                <a:srgbClr val="FFC000"/>
              </a:solidFill>
              <a:effectLst/>
              <a:latin typeface="+mn-lt"/>
            </a:endParaRPr>
          </a:p>
        </p:txBody>
      </p:sp>
      <p:sp>
        <p:nvSpPr>
          <p:cNvPr id="166916" name="Line 4"/>
          <p:cNvSpPr>
            <a:spLocks noChangeShapeType="1"/>
          </p:cNvSpPr>
          <p:nvPr/>
        </p:nvSpPr>
        <p:spPr bwMode="auto">
          <a:xfrm>
            <a:off x="0" y="1448173"/>
            <a:ext cx="9144000" cy="952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6" name="Group 4"/>
          <p:cNvGrpSpPr>
            <a:grpSpLocks/>
          </p:cNvGrpSpPr>
          <p:nvPr/>
        </p:nvGrpSpPr>
        <p:grpSpPr bwMode="auto">
          <a:xfrm>
            <a:off x="1116013" y="1484313"/>
            <a:ext cx="6985000" cy="5184775"/>
            <a:chOff x="703" y="935"/>
            <a:chExt cx="4400" cy="3266"/>
          </a:xfrm>
        </p:grpSpPr>
        <p:sp>
          <p:nvSpPr>
            <p:cNvPr id="7" name="Freeform 5"/>
            <p:cNvSpPr>
              <a:spLocks/>
            </p:cNvSpPr>
            <p:nvPr/>
          </p:nvSpPr>
          <p:spPr bwMode="ltGray">
            <a:xfrm>
              <a:off x="793" y="935"/>
              <a:ext cx="3855" cy="2047"/>
            </a:xfrm>
            <a:custGeom>
              <a:avLst/>
              <a:gdLst>
                <a:gd name="T0" fmla="*/ 573 w 4468"/>
                <a:gd name="T1" fmla="*/ 243 h 2377"/>
                <a:gd name="T2" fmla="*/ 573 w 4468"/>
                <a:gd name="T3" fmla="*/ 416 h 2377"/>
                <a:gd name="T4" fmla="*/ 573 w 4468"/>
                <a:gd name="T5" fmla="*/ 576 h 2377"/>
                <a:gd name="T6" fmla="*/ 547 w 4468"/>
                <a:gd name="T7" fmla="*/ 736 h 2377"/>
                <a:gd name="T8" fmla="*/ 493 w 4468"/>
                <a:gd name="T9" fmla="*/ 883 h 2377"/>
                <a:gd name="T10" fmla="*/ 360 w 4468"/>
                <a:gd name="T11" fmla="*/ 989 h 2377"/>
                <a:gd name="T12" fmla="*/ 227 w 4468"/>
                <a:gd name="T13" fmla="*/ 1096 h 2377"/>
                <a:gd name="T14" fmla="*/ 120 w 4468"/>
                <a:gd name="T15" fmla="*/ 1189 h 2377"/>
                <a:gd name="T16" fmla="*/ 13 w 4468"/>
                <a:gd name="T17" fmla="*/ 1363 h 2377"/>
                <a:gd name="T18" fmla="*/ 13 w 4468"/>
                <a:gd name="T19" fmla="*/ 1523 h 2377"/>
                <a:gd name="T20" fmla="*/ 40 w 4468"/>
                <a:gd name="T21" fmla="*/ 1683 h 2377"/>
                <a:gd name="T22" fmla="*/ 120 w 4468"/>
                <a:gd name="T23" fmla="*/ 1843 h 2377"/>
                <a:gd name="T24" fmla="*/ 227 w 4468"/>
                <a:gd name="T25" fmla="*/ 2003 h 2377"/>
                <a:gd name="T26" fmla="*/ 333 w 4468"/>
                <a:gd name="T27" fmla="*/ 2096 h 2377"/>
                <a:gd name="T28" fmla="*/ 547 w 4468"/>
                <a:gd name="T29" fmla="*/ 2189 h 2377"/>
                <a:gd name="T30" fmla="*/ 707 w 4468"/>
                <a:gd name="T31" fmla="*/ 2203 h 2377"/>
                <a:gd name="T32" fmla="*/ 867 w 4468"/>
                <a:gd name="T33" fmla="*/ 2243 h 2377"/>
                <a:gd name="T34" fmla="*/ 1027 w 4468"/>
                <a:gd name="T35" fmla="*/ 2269 h 2377"/>
                <a:gd name="T36" fmla="*/ 1187 w 4468"/>
                <a:gd name="T37" fmla="*/ 2296 h 2377"/>
                <a:gd name="T38" fmla="*/ 1347 w 4468"/>
                <a:gd name="T39" fmla="*/ 2323 h 2377"/>
                <a:gd name="T40" fmla="*/ 1520 w 4468"/>
                <a:gd name="T41" fmla="*/ 2336 h 2377"/>
                <a:gd name="T42" fmla="*/ 1667 w 4468"/>
                <a:gd name="T43" fmla="*/ 2336 h 2377"/>
                <a:gd name="T44" fmla="*/ 1840 w 4468"/>
                <a:gd name="T45" fmla="*/ 2336 h 2377"/>
                <a:gd name="T46" fmla="*/ 2000 w 4468"/>
                <a:gd name="T47" fmla="*/ 2349 h 2377"/>
                <a:gd name="T48" fmla="*/ 2147 w 4468"/>
                <a:gd name="T49" fmla="*/ 2349 h 2377"/>
                <a:gd name="T50" fmla="*/ 2307 w 4468"/>
                <a:gd name="T51" fmla="*/ 2363 h 2377"/>
                <a:gd name="T52" fmla="*/ 2467 w 4468"/>
                <a:gd name="T53" fmla="*/ 2376 h 2377"/>
                <a:gd name="T54" fmla="*/ 2627 w 4468"/>
                <a:gd name="T55" fmla="*/ 2376 h 2377"/>
                <a:gd name="T56" fmla="*/ 2840 w 4468"/>
                <a:gd name="T57" fmla="*/ 2349 h 2377"/>
                <a:gd name="T58" fmla="*/ 2987 w 4468"/>
                <a:gd name="T59" fmla="*/ 2336 h 2377"/>
                <a:gd name="T60" fmla="*/ 3147 w 4468"/>
                <a:gd name="T61" fmla="*/ 2336 h 2377"/>
                <a:gd name="T62" fmla="*/ 3307 w 4468"/>
                <a:gd name="T63" fmla="*/ 2336 h 2377"/>
                <a:gd name="T64" fmla="*/ 3467 w 4468"/>
                <a:gd name="T65" fmla="*/ 2349 h 2377"/>
                <a:gd name="T66" fmla="*/ 3640 w 4468"/>
                <a:gd name="T67" fmla="*/ 2349 h 2377"/>
                <a:gd name="T68" fmla="*/ 3840 w 4468"/>
                <a:gd name="T69" fmla="*/ 2283 h 2377"/>
                <a:gd name="T70" fmla="*/ 4027 w 4468"/>
                <a:gd name="T71" fmla="*/ 2203 h 2377"/>
                <a:gd name="T72" fmla="*/ 4173 w 4468"/>
                <a:gd name="T73" fmla="*/ 2109 h 2377"/>
                <a:gd name="T74" fmla="*/ 4293 w 4468"/>
                <a:gd name="T75" fmla="*/ 2043 h 2377"/>
                <a:gd name="T76" fmla="*/ 4440 w 4468"/>
                <a:gd name="T77" fmla="*/ 1856 h 2377"/>
                <a:gd name="T78" fmla="*/ 4467 w 4468"/>
                <a:gd name="T79" fmla="*/ 1709 h 2377"/>
                <a:gd name="T80" fmla="*/ 4440 w 4468"/>
                <a:gd name="T81" fmla="*/ 1509 h 2377"/>
                <a:gd name="T82" fmla="*/ 4360 w 4468"/>
                <a:gd name="T83" fmla="*/ 1389 h 2377"/>
                <a:gd name="T84" fmla="*/ 4293 w 4468"/>
                <a:gd name="T85" fmla="*/ 1256 h 2377"/>
                <a:gd name="T86" fmla="*/ 4200 w 4468"/>
                <a:gd name="T87" fmla="*/ 1136 h 2377"/>
                <a:gd name="T88" fmla="*/ 4093 w 4468"/>
                <a:gd name="T89" fmla="*/ 1043 h 2377"/>
                <a:gd name="T90" fmla="*/ 3987 w 4468"/>
                <a:gd name="T91" fmla="*/ 923 h 2377"/>
                <a:gd name="T92" fmla="*/ 3880 w 4468"/>
                <a:gd name="T93" fmla="*/ 843 h 2377"/>
                <a:gd name="T94" fmla="*/ 3747 w 4468"/>
                <a:gd name="T95" fmla="*/ 736 h 2377"/>
                <a:gd name="T96" fmla="*/ 3613 w 4468"/>
                <a:gd name="T97" fmla="*/ 683 h 2377"/>
                <a:gd name="T98" fmla="*/ 3507 w 4468"/>
                <a:gd name="T99" fmla="*/ 616 h 2377"/>
                <a:gd name="T100" fmla="*/ 3387 w 4468"/>
                <a:gd name="T101" fmla="*/ 536 h 2377"/>
                <a:gd name="T102" fmla="*/ 3280 w 4468"/>
                <a:gd name="T103" fmla="*/ 443 h 2377"/>
                <a:gd name="T104" fmla="*/ 3133 w 4468"/>
                <a:gd name="T105" fmla="*/ 309 h 2377"/>
                <a:gd name="T106" fmla="*/ 3027 w 4468"/>
                <a:gd name="T107" fmla="*/ 149 h 2377"/>
                <a:gd name="T108" fmla="*/ 3000 w 4468"/>
                <a:gd name="T109" fmla="*/ 48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68" h="2377">
                  <a:moveTo>
                    <a:pt x="600" y="144"/>
                  </a:moveTo>
                  <a:lnTo>
                    <a:pt x="600" y="176"/>
                  </a:lnTo>
                  <a:lnTo>
                    <a:pt x="587" y="203"/>
                  </a:lnTo>
                  <a:lnTo>
                    <a:pt x="573" y="243"/>
                  </a:lnTo>
                  <a:lnTo>
                    <a:pt x="573" y="283"/>
                  </a:lnTo>
                  <a:lnTo>
                    <a:pt x="573" y="323"/>
                  </a:lnTo>
                  <a:lnTo>
                    <a:pt x="573" y="389"/>
                  </a:lnTo>
                  <a:lnTo>
                    <a:pt x="573" y="416"/>
                  </a:lnTo>
                  <a:lnTo>
                    <a:pt x="573" y="443"/>
                  </a:lnTo>
                  <a:lnTo>
                    <a:pt x="573" y="483"/>
                  </a:lnTo>
                  <a:lnTo>
                    <a:pt x="573" y="523"/>
                  </a:lnTo>
                  <a:lnTo>
                    <a:pt x="573" y="576"/>
                  </a:lnTo>
                  <a:lnTo>
                    <a:pt x="573" y="603"/>
                  </a:lnTo>
                  <a:lnTo>
                    <a:pt x="573" y="643"/>
                  </a:lnTo>
                  <a:lnTo>
                    <a:pt x="560" y="696"/>
                  </a:lnTo>
                  <a:lnTo>
                    <a:pt x="547" y="736"/>
                  </a:lnTo>
                  <a:lnTo>
                    <a:pt x="520" y="763"/>
                  </a:lnTo>
                  <a:lnTo>
                    <a:pt x="520" y="803"/>
                  </a:lnTo>
                  <a:lnTo>
                    <a:pt x="493" y="856"/>
                  </a:lnTo>
                  <a:lnTo>
                    <a:pt x="493" y="883"/>
                  </a:lnTo>
                  <a:lnTo>
                    <a:pt x="453" y="923"/>
                  </a:lnTo>
                  <a:lnTo>
                    <a:pt x="413" y="949"/>
                  </a:lnTo>
                  <a:lnTo>
                    <a:pt x="387" y="976"/>
                  </a:lnTo>
                  <a:lnTo>
                    <a:pt x="360" y="989"/>
                  </a:lnTo>
                  <a:lnTo>
                    <a:pt x="320" y="1029"/>
                  </a:lnTo>
                  <a:lnTo>
                    <a:pt x="293" y="1029"/>
                  </a:lnTo>
                  <a:lnTo>
                    <a:pt x="240" y="1069"/>
                  </a:lnTo>
                  <a:lnTo>
                    <a:pt x="227" y="1096"/>
                  </a:lnTo>
                  <a:lnTo>
                    <a:pt x="187" y="1123"/>
                  </a:lnTo>
                  <a:lnTo>
                    <a:pt x="160" y="1136"/>
                  </a:lnTo>
                  <a:lnTo>
                    <a:pt x="147" y="1163"/>
                  </a:lnTo>
                  <a:lnTo>
                    <a:pt x="120" y="1189"/>
                  </a:lnTo>
                  <a:lnTo>
                    <a:pt x="67" y="1269"/>
                  </a:lnTo>
                  <a:lnTo>
                    <a:pt x="53" y="1296"/>
                  </a:lnTo>
                  <a:lnTo>
                    <a:pt x="27" y="1323"/>
                  </a:lnTo>
                  <a:lnTo>
                    <a:pt x="13" y="1363"/>
                  </a:lnTo>
                  <a:lnTo>
                    <a:pt x="0" y="1403"/>
                  </a:lnTo>
                  <a:lnTo>
                    <a:pt x="13" y="1443"/>
                  </a:lnTo>
                  <a:lnTo>
                    <a:pt x="13" y="1483"/>
                  </a:lnTo>
                  <a:lnTo>
                    <a:pt x="13" y="1523"/>
                  </a:lnTo>
                  <a:lnTo>
                    <a:pt x="27" y="1563"/>
                  </a:lnTo>
                  <a:lnTo>
                    <a:pt x="27" y="1603"/>
                  </a:lnTo>
                  <a:lnTo>
                    <a:pt x="40" y="1643"/>
                  </a:lnTo>
                  <a:lnTo>
                    <a:pt x="40" y="1683"/>
                  </a:lnTo>
                  <a:lnTo>
                    <a:pt x="67" y="1736"/>
                  </a:lnTo>
                  <a:lnTo>
                    <a:pt x="67" y="1763"/>
                  </a:lnTo>
                  <a:lnTo>
                    <a:pt x="93" y="1803"/>
                  </a:lnTo>
                  <a:lnTo>
                    <a:pt x="120" y="1843"/>
                  </a:lnTo>
                  <a:lnTo>
                    <a:pt x="160" y="1896"/>
                  </a:lnTo>
                  <a:lnTo>
                    <a:pt x="173" y="1936"/>
                  </a:lnTo>
                  <a:lnTo>
                    <a:pt x="187" y="1963"/>
                  </a:lnTo>
                  <a:lnTo>
                    <a:pt x="227" y="2003"/>
                  </a:lnTo>
                  <a:lnTo>
                    <a:pt x="267" y="2029"/>
                  </a:lnTo>
                  <a:lnTo>
                    <a:pt x="267" y="2056"/>
                  </a:lnTo>
                  <a:lnTo>
                    <a:pt x="307" y="2069"/>
                  </a:lnTo>
                  <a:lnTo>
                    <a:pt x="333" y="2096"/>
                  </a:lnTo>
                  <a:lnTo>
                    <a:pt x="360" y="2109"/>
                  </a:lnTo>
                  <a:lnTo>
                    <a:pt x="493" y="2176"/>
                  </a:lnTo>
                  <a:lnTo>
                    <a:pt x="520" y="2189"/>
                  </a:lnTo>
                  <a:lnTo>
                    <a:pt x="547" y="2189"/>
                  </a:lnTo>
                  <a:lnTo>
                    <a:pt x="587" y="2203"/>
                  </a:lnTo>
                  <a:lnTo>
                    <a:pt x="627" y="2203"/>
                  </a:lnTo>
                  <a:lnTo>
                    <a:pt x="667" y="2203"/>
                  </a:lnTo>
                  <a:lnTo>
                    <a:pt x="707" y="2203"/>
                  </a:lnTo>
                  <a:lnTo>
                    <a:pt x="747" y="2216"/>
                  </a:lnTo>
                  <a:lnTo>
                    <a:pt x="787" y="2229"/>
                  </a:lnTo>
                  <a:lnTo>
                    <a:pt x="827" y="2229"/>
                  </a:lnTo>
                  <a:lnTo>
                    <a:pt x="867" y="2243"/>
                  </a:lnTo>
                  <a:lnTo>
                    <a:pt x="907" y="2243"/>
                  </a:lnTo>
                  <a:lnTo>
                    <a:pt x="960" y="2256"/>
                  </a:lnTo>
                  <a:lnTo>
                    <a:pt x="987" y="2269"/>
                  </a:lnTo>
                  <a:lnTo>
                    <a:pt x="1027" y="2269"/>
                  </a:lnTo>
                  <a:lnTo>
                    <a:pt x="1067" y="2283"/>
                  </a:lnTo>
                  <a:lnTo>
                    <a:pt x="1107" y="2296"/>
                  </a:lnTo>
                  <a:lnTo>
                    <a:pt x="1147" y="2296"/>
                  </a:lnTo>
                  <a:lnTo>
                    <a:pt x="1187" y="2296"/>
                  </a:lnTo>
                  <a:lnTo>
                    <a:pt x="1227" y="2309"/>
                  </a:lnTo>
                  <a:lnTo>
                    <a:pt x="1267" y="2309"/>
                  </a:lnTo>
                  <a:lnTo>
                    <a:pt x="1307" y="2323"/>
                  </a:lnTo>
                  <a:lnTo>
                    <a:pt x="1347" y="2323"/>
                  </a:lnTo>
                  <a:lnTo>
                    <a:pt x="1387" y="2323"/>
                  </a:lnTo>
                  <a:lnTo>
                    <a:pt x="1427" y="2323"/>
                  </a:lnTo>
                  <a:lnTo>
                    <a:pt x="1480" y="2336"/>
                  </a:lnTo>
                  <a:lnTo>
                    <a:pt x="1520" y="2336"/>
                  </a:lnTo>
                  <a:lnTo>
                    <a:pt x="1547" y="2336"/>
                  </a:lnTo>
                  <a:lnTo>
                    <a:pt x="1587" y="2336"/>
                  </a:lnTo>
                  <a:lnTo>
                    <a:pt x="1627" y="2336"/>
                  </a:lnTo>
                  <a:lnTo>
                    <a:pt x="1667" y="2336"/>
                  </a:lnTo>
                  <a:lnTo>
                    <a:pt x="1707" y="2336"/>
                  </a:lnTo>
                  <a:lnTo>
                    <a:pt x="1760" y="2336"/>
                  </a:lnTo>
                  <a:lnTo>
                    <a:pt x="1787" y="2336"/>
                  </a:lnTo>
                  <a:lnTo>
                    <a:pt x="1840" y="2336"/>
                  </a:lnTo>
                  <a:lnTo>
                    <a:pt x="1880" y="2349"/>
                  </a:lnTo>
                  <a:lnTo>
                    <a:pt x="1920" y="2349"/>
                  </a:lnTo>
                  <a:lnTo>
                    <a:pt x="1947" y="2349"/>
                  </a:lnTo>
                  <a:lnTo>
                    <a:pt x="2000" y="2349"/>
                  </a:lnTo>
                  <a:lnTo>
                    <a:pt x="2027" y="2349"/>
                  </a:lnTo>
                  <a:lnTo>
                    <a:pt x="2067" y="2349"/>
                  </a:lnTo>
                  <a:lnTo>
                    <a:pt x="2107" y="2349"/>
                  </a:lnTo>
                  <a:lnTo>
                    <a:pt x="2147" y="2349"/>
                  </a:lnTo>
                  <a:lnTo>
                    <a:pt x="2187" y="2363"/>
                  </a:lnTo>
                  <a:lnTo>
                    <a:pt x="2227" y="2363"/>
                  </a:lnTo>
                  <a:lnTo>
                    <a:pt x="2267" y="2363"/>
                  </a:lnTo>
                  <a:lnTo>
                    <a:pt x="2307" y="2363"/>
                  </a:lnTo>
                  <a:lnTo>
                    <a:pt x="2360" y="2363"/>
                  </a:lnTo>
                  <a:lnTo>
                    <a:pt x="2387" y="2376"/>
                  </a:lnTo>
                  <a:lnTo>
                    <a:pt x="2440" y="2376"/>
                  </a:lnTo>
                  <a:lnTo>
                    <a:pt x="2467" y="2376"/>
                  </a:lnTo>
                  <a:lnTo>
                    <a:pt x="2507" y="2376"/>
                  </a:lnTo>
                  <a:lnTo>
                    <a:pt x="2560" y="2376"/>
                  </a:lnTo>
                  <a:lnTo>
                    <a:pt x="2587" y="2376"/>
                  </a:lnTo>
                  <a:lnTo>
                    <a:pt x="2627" y="2376"/>
                  </a:lnTo>
                  <a:lnTo>
                    <a:pt x="2667" y="2376"/>
                  </a:lnTo>
                  <a:lnTo>
                    <a:pt x="2707" y="2363"/>
                  </a:lnTo>
                  <a:lnTo>
                    <a:pt x="2747" y="2363"/>
                  </a:lnTo>
                  <a:lnTo>
                    <a:pt x="2840" y="2349"/>
                  </a:lnTo>
                  <a:lnTo>
                    <a:pt x="2867" y="2349"/>
                  </a:lnTo>
                  <a:lnTo>
                    <a:pt x="2907" y="2336"/>
                  </a:lnTo>
                  <a:lnTo>
                    <a:pt x="2947" y="2336"/>
                  </a:lnTo>
                  <a:lnTo>
                    <a:pt x="2987" y="2336"/>
                  </a:lnTo>
                  <a:lnTo>
                    <a:pt x="3027" y="2336"/>
                  </a:lnTo>
                  <a:lnTo>
                    <a:pt x="3067" y="2336"/>
                  </a:lnTo>
                  <a:lnTo>
                    <a:pt x="3107" y="2336"/>
                  </a:lnTo>
                  <a:lnTo>
                    <a:pt x="3147" y="2336"/>
                  </a:lnTo>
                  <a:lnTo>
                    <a:pt x="3187" y="2336"/>
                  </a:lnTo>
                  <a:lnTo>
                    <a:pt x="3227" y="2336"/>
                  </a:lnTo>
                  <a:lnTo>
                    <a:pt x="3267" y="2336"/>
                  </a:lnTo>
                  <a:lnTo>
                    <a:pt x="3307" y="2336"/>
                  </a:lnTo>
                  <a:lnTo>
                    <a:pt x="3347" y="2336"/>
                  </a:lnTo>
                  <a:lnTo>
                    <a:pt x="3387" y="2349"/>
                  </a:lnTo>
                  <a:lnTo>
                    <a:pt x="3440" y="2349"/>
                  </a:lnTo>
                  <a:lnTo>
                    <a:pt x="3467" y="2349"/>
                  </a:lnTo>
                  <a:lnTo>
                    <a:pt x="3507" y="2349"/>
                  </a:lnTo>
                  <a:lnTo>
                    <a:pt x="3547" y="2349"/>
                  </a:lnTo>
                  <a:lnTo>
                    <a:pt x="3587" y="2349"/>
                  </a:lnTo>
                  <a:lnTo>
                    <a:pt x="3640" y="2349"/>
                  </a:lnTo>
                  <a:lnTo>
                    <a:pt x="3680" y="2336"/>
                  </a:lnTo>
                  <a:lnTo>
                    <a:pt x="3707" y="2323"/>
                  </a:lnTo>
                  <a:lnTo>
                    <a:pt x="3813" y="2296"/>
                  </a:lnTo>
                  <a:lnTo>
                    <a:pt x="3840" y="2283"/>
                  </a:lnTo>
                  <a:lnTo>
                    <a:pt x="3867" y="2269"/>
                  </a:lnTo>
                  <a:lnTo>
                    <a:pt x="3973" y="2216"/>
                  </a:lnTo>
                  <a:lnTo>
                    <a:pt x="4000" y="2216"/>
                  </a:lnTo>
                  <a:lnTo>
                    <a:pt x="4027" y="2203"/>
                  </a:lnTo>
                  <a:lnTo>
                    <a:pt x="4080" y="2176"/>
                  </a:lnTo>
                  <a:lnTo>
                    <a:pt x="4107" y="2149"/>
                  </a:lnTo>
                  <a:lnTo>
                    <a:pt x="4147" y="2136"/>
                  </a:lnTo>
                  <a:lnTo>
                    <a:pt x="4173" y="2109"/>
                  </a:lnTo>
                  <a:lnTo>
                    <a:pt x="4200" y="2096"/>
                  </a:lnTo>
                  <a:lnTo>
                    <a:pt x="4227" y="2083"/>
                  </a:lnTo>
                  <a:lnTo>
                    <a:pt x="4253" y="2056"/>
                  </a:lnTo>
                  <a:lnTo>
                    <a:pt x="4293" y="2043"/>
                  </a:lnTo>
                  <a:lnTo>
                    <a:pt x="4320" y="2016"/>
                  </a:lnTo>
                  <a:lnTo>
                    <a:pt x="4360" y="1989"/>
                  </a:lnTo>
                  <a:lnTo>
                    <a:pt x="4427" y="1883"/>
                  </a:lnTo>
                  <a:lnTo>
                    <a:pt x="4440" y="1856"/>
                  </a:lnTo>
                  <a:lnTo>
                    <a:pt x="4440" y="1829"/>
                  </a:lnTo>
                  <a:lnTo>
                    <a:pt x="4453" y="1789"/>
                  </a:lnTo>
                  <a:lnTo>
                    <a:pt x="4467" y="1749"/>
                  </a:lnTo>
                  <a:lnTo>
                    <a:pt x="4467" y="1709"/>
                  </a:lnTo>
                  <a:lnTo>
                    <a:pt x="4453" y="1616"/>
                  </a:lnTo>
                  <a:lnTo>
                    <a:pt x="4453" y="1576"/>
                  </a:lnTo>
                  <a:lnTo>
                    <a:pt x="4453" y="1549"/>
                  </a:lnTo>
                  <a:lnTo>
                    <a:pt x="4440" y="1509"/>
                  </a:lnTo>
                  <a:lnTo>
                    <a:pt x="4413" y="1483"/>
                  </a:lnTo>
                  <a:lnTo>
                    <a:pt x="4400" y="1456"/>
                  </a:lnTo>
                  <a:lnTo>
                    <a:pt x="4387" y="1429"/>
                  </a:lnTo>
                  <a:lnTo>
                    <a:pt x="4360" y="1389"/>
                  </a:lnTo>
                  <a:lnTo>
                    <a:pt x="4333" y="1349"/>
                  </a:lnTo>
                  <a:lnTo>
                    <a:pt x="4320" y="1309"/>
                  </a:lnTo>
                  <a:lnTo>
                    <a:pt x="4293" y="1283"/>
                  </a:lnTo>
                  <a:lnTo>
                    <a:pt x="4293" y="1256"/>
                  </a:lnTo>
                  <a:lnTo>
                    <a:pt x="4267" y="1203"/>
                  </a:lnTo>
                  <a:lnTo>
                    <a:pt x="4240" y="1176"/>
                  </a:lnTo>
                  <a:lnTo>
                    <a:pt x="4227" y="1149"/>
                  </a:lnTo>
                  <a:lnTo>
                    <a:pt x="4200" y="1136"/>
                  </a:lnTo>
                  <a:lnTo>
                    <a:pt x="4173" y="1123"/>
                  </a:lnTo>
                  <a:lnTo>
                    <a:pt x="4147" y="1096"/>
                  </a:lnTo>
                  <a:lnTo>
                    <a:pt x="4133" y="1069"/>
                  </a:lnTo>
                  <a:lnTo>
                    <a:pt x="4093" y="1043"/>
                  </a:lnTo>
                  <a:lnTo>
                    <a:pt x="4080" y="1016"/>
                  </a:lnTo>
                  <a:lnTo>
                    <a:pt x="4053" y="989"/>
                  </a:lnTo>
                  <a:lnTo>
                    <a:pt x="4013" y="963"/>
                  </a:lnTo>
                  <a:lnTo>
                    <a:pt x="3987" y="923"/>
                  </a:lnTo>
                  <a:lnTo>
                    <a:pt x="3960" y="909"/>
                  </a:lnTo>
                  <a:lnTo>
                    <a:pt x="3933" y="883"/>
                  </a:lnTo>
                  <a:lnTo>
                    <a:pt x="3907" y="856"/>
                  </a:lnTo>
                  <a:lnTo>
                    <a:pt x="3880" y="843"/>
                  </a:lnTo>
                  <a:lnTo>
                    <a:pt x="3853" y="829"/>
                  </a:lnTo>
                  <a:lnTo>
                    <a:pt x="3813" y="776"/>
                  </a:lnTo>
                  <a:lnTo>
                    <a:pt x="3773" y="763"/>
                  </a:lnTo>
                  <a:lnTo>
                    <a:pt x="3747" y="736"/>
                  </a:lnTo>
                  <a:lnTo>
                    <a:pt x="3693" y="723"/>
                  </a:lnTo>
                  <a:lnTo>
                    <a:pt x="3680" y="696"/>
                  </a:lnTo>
                  <a:lnTo>
                    <a:pt x="3653" y="696"/>
                  </a:lnTo>
                  <a:lnTo>
                    <a:pt x="3613" y="683"/>
                  </a:lnTo>
                  <a:lnTo>
                    <a:pt x="3587" y="656"/>
                  </a:lnTo>
                  <a:lnTo>
                    <a:pt x="3560" y="656"/>
                  </a:lnTo>
                  <a:lnTo>
                    <a:pt x="3533" y="643"/>
                  </a:lnTo>
                  <a:lnTo>
                    <a:pt x="3507" y="616"/>
                  </a:lnTo>
                  <a:lnTo>
                    <a:pt x="3480" y="603"/>
                  </a:lnTo>
                  <a:lnTo>
                    <a:pt x="3453" y="589"/>
                  </a:lnTo>
                  <a:lnTo>
                    <a:pt x="3413" y="563"/>
                  </a:lnTo>
                  <a:lnTo>
                    <a:pt x="3387" y="536"/>
                  </a:lnTo>
                  <a:lnTo>
                    <a:pt x="3360" y="523"/>
                  </a:lnTo>
                  <a:lnTo>
                    <a:pt x="3333" y="496"/>
                  </a:lnTo>
                  <a:lnTo>
                    <a:pt x="3307" y="469"/>
                  </a:lnTo>
                  <a:lnTo>
                    <a:pt x="3280" y="443"/>
                  </a:lnTo>
                  <a:lnTo>
                    <a:pt x="3253" y="416"/>
                  </a:lnTo>
                  <a:lnTo>
                    <a:pt x="3213" y="389"/>
                  </a:lnTo>
                  <a:lnTo>
                    <a:pt x="3173" y="349"/>
                  </a:lnTo>
                  <a:lnTo>
                    <a:pt x="3133" y="309"/>
                  </a:lnTo>
                  <a:lnTo>
                    <a:pt x="3080" y="256"/>
                  </a:lnTo>
                  <a:lnTo>
                    <a:pt x="3067" y="229"/>
                  </a:lnTo>
                  <a:lnTo>
                    <a:pt x="3040" y="189"/>
                  </a:lnTo>
                  <a:lnTo>
                    <a:pt x="3027" y="149"/>
                  </a:lnTo>
                  <a:lnTo>
                    <a:pt x="3000" y="96"/>
                  </a:lnTo>
                  <a:lnTo>
                    <a:pt x="2987" y="69"/>
                  </a:lnTo>
                  <a:lnTo>
                    <a:pt x="3000" y="48"/>
                  </a:lnTo>
                  <a:lnTo>
                    <a:pt x="3000" y="48"/>
                  </a:lnTo>
                  <a:lnTo>
                    <a:pt x="3000" y="0"/>
                  </a:lnTo>
                  <a:lnTo>
                    <a:pt x="3000" y="0"/>
                  </a:lnTo>
                </a:path>
              </a:pathLst>
            </a:custGeom>
            <a:solidFill>
              <a:schemeClr val="accent5">
                <a:lumMod val="75000"/>
              </a:schemeClr>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3837" y="2777"/>
              <a:ext cx="309" cy="355"/>
            </a:xfrm>
            <a:prstGeom prst="rect">
              <a:avLst/>
            </a:prstGeom>
            <a:solidFill>
              <a:srgbClr val="0202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Arc 7"/>
            <p:cNvSpPr>
              <a:spLocks/>
            </p:cNvSpPr>
            <p:nvPr/>
          </p:nvSpPr>
          <p:spPr bwMode="auto">
            <a:xfrm>
              <a:off x="3898" y="2513"/>
              <a:ext cx="158" cy="7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762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Rectangle 8"/>
            <p:cNvSpPr>
              <a:spLocks noChangeArrowheads="1"/>
            </p:cNvSpPr>
            <p:nvPr/>
          </p:nvSpPr>
          <p:spPr bwMode="auto">
            <a:xfrm>
              <a:off x="2472" y="3113"/>
              <a:ext cx="13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6" tIns="44445" rIns="90476" bIns="44445">
              <a:spAutoFit/>
            </a:bodyPr>
            <a:lstStyle/>
            <a:p>
              <a:pPr algn="ctr" eaLnBrk="0" hangingPunct="0"/>
              <a:r>
                <a:rPr lang="en-US" sz="1600" b="1" i="0">
                  <a:latin typeface="Arial" charset="0"/>
                  <a:cs typeface="ＭＳ Ｐゴシック" charset="0"/>
                </a:rPr>
                <a:t>DA </a:t>
              </a:r>
              <a:r>
                <a:rPr lang="el-GR" sz="1600" b="1" i="0">
                  <a:latin typeface="Arial" charset="0"/>
                </a:rPr>
                <a:t>Μεταφορέας</a:t>
              </a:r>
              <a:endParaRPr lang="en-US" sz="1600" b="1" i="0">
                <a:latin typeface="Arial" charset="0"/>
              </a:endParaRPr>
            </a:p>
          </p:txBody>
        </p:sp>
        <p:sp>
          <p:nvSpPr>
            <p:cNvPr id="11" name="Line 9"/>
            <p:cNvSpPr>
              <a:spLocks noChangeShapeType="1"/>
            </p:cNvSpPr>
            <p:nvPr/>
          </p:nvSpPr>
          <p:spPr bwMode="auto">
            <a:xfrm flipH="1" flipV="1">
              <a:off x="3782" y="2814"/>
              <a:ext cx="588" cy="31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6" tIns="44445" rIns="90476" bIns="44445">
              <a:spAutoFit/>
            </a:bodyPr>
            <a:lstStyle/>
            <a:p>
              <a:endParaRPr lang="en-US"/>
            </a:p>
          </p:txBody>
        </p:sp>
        <p:sp>
          <p:nvSpPr>
            <p:cNvPr id="12" name="Line 10"/>
            <p:cNvSpPr>
              <a:spLocks noChangeShapeType="1"/>
            </p:cNvSpPr>
            <p:nvPr/>
          </p:nvSpPr>
          <p:spPr bwMode="auto">
            <a:xfrm flipH="1" flipV="1">
              <a:off x="3827" y="2769"/>
              <a:ext cx="588" cy="31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6" tIns="44445" rIns="90476" bIns="44445">
              <a:spAutoFit/>
            </a:bodyPr>
            <a:lstStyle/>
            <a:p>
              <a:endParaRPr lang="en-US"/>
            </a:p>
          </p:txBody>
        </p:sp>
        <p:sp>
          <p:nvSpPr>
            <p:cNvPr id="13" name="Oval 11"/>
            <p:cNvSpPr>
              <a:spLocks noChangeArrowheads="1"/>
            </p:cNvSpPr>
            <p:nvPr/>
          </p:nvSpPr>
          <p:spPr bwMode="auto">
            <a:xfrm>
              <a:off x="3905" y="3389"/>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2"/>
            <p:cNvSpPr>
              <a:spLocks noChangeArrowheads="1"/>
            </p:cNvSpPr>
            <p:nvPr/>
          </p:nvSpPr>
          <p:spPr bwMode="auto">
            <a:xfrm>
              <a:off x="3950" y="3525"/>
              <a:ext cx="83"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3"/>
            <p:cNvSpPr>
              <a:spLocks noChangeArrowheads="1"/>
            </p:cNvSpPr>
            <p:nvPr/>
          </p:nvSpPr>
          <p:spPr bwMode="auto">
            <a:xfrm>
              <a:off x="3860" y="3525"/>
              <a:ext cx="82"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4"/>
            <p:cNvSpPr>
              <a:spLocks noChangeArrowheads="1"/>
            </p:cNvSpPr>
            <p:nvPr/>
          </p:nvSpPr>
          <p:spPr bwMode="auto">
            <a:xfrm>
              <a:off x="3863" y="3434"/>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5"/>
            <p:cNvSpPr>
              <a:spLocks noChangeArrowheads="1"/>
            </p:cNvSpPr>
            <p:nvPr/>
          </p:nvSpPr>
          <p:spPr bwMode="auto">
            <a:xfrm>
              <a:off x="3908" y="3660"/>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Freeform 16"/>
            <p:cNvSpPr>
              <a:spLocks noChangeAspect="1"/>
            </p:cNvSpPr>
            <p:nvPr/>
          </p:nvSpPr>
          <p:spPr bwMode="ltGray">
            <a:xfrm>
              <a:off x="703" y="3497"/>
              <a:ext cx="4400" cy="568"/>
            </a:xfrm>
            <a:custGeom>
              <a:avLst/>
              <a:gdLst>
                <a:gd name="T0" fmla="*/ 116 w 4695"/>
                <a:gd name="T1" fmla="*/ 67 h 584"/>
                <a:gd name="T2" fmla="*/ 290 w 4695"/>
                <a:gd name="T3" fmla="*/ 0 h 584"/>
                <a:gd name="T4" fmla="*/ 464 w 4695"/>
                <a:gd name="T5" fmla="*/ 22 h 584"/>
                <a:gd name="T6" fmla="*/ 666 w 4695"/>
                <a:gd name="T7" fmla="*/ 112 h 584"/>
                <a:gd name="T8" fmla="*/ 869 w 4695"/>
                <a:gd name="T9" fmla="*/ 202 h 584"/>
                <a:gd name="T10" fmla="*/ 1101 w 4695"/>
                <a:gd name="T11" fmla="*/ 247 h 584"/>
                <a:gd name="T12" fmla="*/ 1304 w 4695"/>
                <a:gd name="T13" fmla="*/ 269 h 584"/>
                <a:gd name="T14" fmla="*/ 1478 w 4695"/>
                <a:gd name="T15" fmla="*/ 292 h 584"/>
                <a:gd name="T16" fmla="*/ 1652 w 4695"/>
                <a:gd name="T17" fmla="*/ 292 h 584"/>
                <a:gd name="T18" fmla="*/ 1825 w 4695"/>
                <a:gd name="T19" fmla="*/ 314 h 584"/>
                <a:gd name="T20" fmla="*/ 1999 w 4695"/>
                <a:gd name="T21" fmla="*/ 314 h 584"/>
                <a:gd name="T22" fmla="*/ 2173 w 4695"/>
                <a:gd name="T23" fmla="*/ 314 h 584"/>
                <a:gd name="T24" fmla="*/ 2347 w 4695"/>
                <a:gd name="T25" fmla="*/ 314 h 584"/>
                <a:gd name="T26" fmla="*/ 2782 w 4695"/>
                <a:gd name="T27" fmla="*/ 292 h 584"/>
                <a:gd name="T28" fmla="*/ 2955 w 4695"/>
                <a:gd name="T29" fmla="*/ 269 h 584"/>
                <a:gd name="T30" fmla="*/ 3129 w 4695"/>
                <a:gd name="T31" fmla="*/ 269 h 584"/>
                <a:gd name="T32" fmla="*/ 3303 w 4695"/>
                <a:gd name="T33" fmla="*/ 292 h 584"/>
                <a:gd name="T34" fmla="*/ 3477 w 4695"/>
                <a:gd name="T35" fmla="*/ 292 h 584"/>
                <a:gd name="T36" fmla="*/ 3825 w 4695"/>
                <a:gd name="T37" fmla="*/ 292 h 584"/>
                <a:gd name="T38" fmla="*/ 4028 w 4695"/>
                <a:gd name="T39" fmla="*/ 247 h 584"/>
                <a:gd name="T40" fmla="*/ 4230 w 4695"/>
                <a:gd name="T41" fmla="*/ 157 h 584"/>
                <a:gd name="T42" fmla="*/ 4404 w 4695"/>
                <a:gd name="T43" fmla="*/ 90 h 584"/>
                <a:gd name="T44" fmla="*/ 4578 w 4695"/>
                <a:gd name="T45" fmla="*/ 67 h 584"/>
                <a:gd name="T46" fmla="*/ 4694 w 4695"/>
                <a:gd name="T47" fmla="*/ 179 h 584"/>
                <a:gd name="T48" fmla="*/ 4636 w 4695"/>
                <a:gd name="T49" fmla="*/ 336 h 584"/>
                <a:gd name="T50" fmla="*/ 4462 w 4695"/>
                <a:gd name="T51" fmla="*/ 381 h 584"/>
                <a:gd name="T52" fmla="*/ 4259 w 4695"/>
                <a:gd name="T53" fmla="*/ 404 h 584"/>
                <a:gd name="T54" fmla="*/ 4028 w 4695"/>
                <a:gd name="T55" fmla="*/ 426 h 584"/>
                <a:gd name="T56" fmla="*/ 3854 w 4695"/>
                <a:gd name="T57" fmla="*/ 471 h 584"/>
                <a:gd name="T58" fmla="*/ 3564 w 4695"/>
                <a:gd name="T59" fmla="*/ 538 h 584"/>
                <a:gd name="T60" fmla="*/ 3361 w 4695"/>
                <a:gd name="T61" fmla="*/ 561 h 584"/>
                <a:gd name="T62" fmla="*/ 3187 w 4695"/>
                <a:gd name="T63" fmla="*/ 561 h 584"/>
                <a:gd name="T64" fmla="*/ 2492 w 4695"/>
                <a:gd name="T65" fmla="*/ 516 h 584"/>
                <a:gd name="T66" fmla="*/ 2086 w 4695"/>
                <a:gd name="T67" fmla="*/ 538 h 584"/>
                <a:gd name="T68" fmla="*/ 1854 w 4695"/>
                <a:gd name="T69" fmla="*/ 538 h 584"/>
                <a:gd name="T70" fmla="*/ 1652 w 4695"/>
                <a:gd name="T71" fmla="*/ 561 h 584"/>
                <a:gd name="T72" fmla="*/ 1478 w 4695"/>
                <a:gd name="T73" fmla="*/ 561 h 584"/>
                <a:gd name="T74" fmla="*/ 1246 w 4695"/>
                <a:gd name="T75" fmla="*/ 583 h 584"/>
                <a:gd name="T76" fmla="*/ 985 w 4695"/>
                <a:gd name="T77" fmla="*/ 561 h 584"/>
                <a:gd name="T78" fmla="*/ 782 w 4695"/>
                <a:gd name="T79" fmla="*/ 538 h 584"/>
                <a:gd name="T80" fmla="*/ 551 w 4695"/>
                <a:gd name="T81" fmla="*/ 471 h 584"/>
                <a:gd name="T82" fmla="*/ 348 w 4695"/>
                <a:gd name="T83" fmla="*/ 359 h 584"/>
                <a:gd name="T84" fmla="*/ 87 w 4695"/>
                <a:gd name="T85" fmla="*/ 359 h 584"/>
                <a:gd name="T86" fmla="*/ 87 w 4695"/>
                <a:gd name="T87" fmla="*/ 29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5" h="584">
                  <a:moveTo>
                    <a:pt x="51" y="297"/>
                  </a:moveTo>
                  <a:lnTo>
                    <a:pt x="29" y="179"/>
                  </a:lnTo>
                  <a:lnTo>
                    <a:pt x="116" y="67"/>
                  </a:lnTo>
                  <a:lnTo>
                    <a:pt x="174" y="45"/>
                  </a:lnTo>
                  <a:lnTo>
                    <a:pt x="232" y="22"/>
                  </a:lnTo>
                  <a:lnTo>
                    <a:pt x="290" y="0"/>
                  </a:lnTo>
                  <a:lnTo>
                    <a:pt x="348" y="0"/>
                  </a:lnTo>
                  <a:lnTo>
                    <a:pt x="406" y="22"/>
                  </a:lnTo>
                  <a:lnTo>
                    <a:pt x="464" y="22"/>
                  </a:lnTo>
                  <a:lnTo>
                    <a:pt x="551" y="67"/>
                  </a:lnTo>
                  <a:lnTo>
                    <a:pt x="608" y="90"/>
                  </a:lnTo>
                  <a:lnTo>
                    <a:pt x="666" y="112"/>
                  </a:lnTo>
                  <a:lnTo>
                    <a:pt x="753" y="179"/>
                  </a:lnTo>
                  <a:lnTo>
                    <a:pt x="811" y="179"/>
                  </a:lnTo>
                  <a:lnTo>
                    <a:pt x="869" y="202"/>
                  </a:lnTo>
                  <a:lnTo>
                    <a:pt x="985" y="247"/>
                  </a:lnTo>
                  <a:lnTo>
                    <a:pt x="1043" y="247"/>
                  </a:lnTo>
                  <a:lnTo>
                    <a:pt x="1101" y="247"/>
                  </a:lnTo>
                  <a:lnTo>
                    <a:pt x="1159" y="247"/>
                  </a:lnTo>
                  <a:lnTo>
                    <a:pt x="1246" y="269"/>
                  </a:lnTo>
                  <a:lnTo>
                    <a:pt x="1304" y="269"/>
                  </a:lnTo>
                  <a:lnTo>
                    <a:pt x="1362" y="269"/>
                  </a:lnTo>
                  <a:lnTo>
                    <a:pt x="1420" y="269"/>
                  </a:lnTo>
                  <a:lnTo>
                    <a:pt x="1478" y="292"/>
                  </a:lnTo>
                  <a:lnTo>
                    <a:pt x="1536" y="292"/>
                  </a:lnTo>
                  <a:lnTo>
                    <a:pt x="1594" y="292"/>
                  </a:lnTo>
                  <a:lnTo>
                    <a:pt x="1652" y="292"/>
                  </a:lnTo>
                  <a:lnTo>
                    <a:pt x="1710" y="314"/>
                  </a:lnTo>
                  <a:lnTo>
                    <a:pt x="1767" y="314"/>
                  </a:lnTo>
                  <a:lnTo>
                    <a:pt x="1825" y="314"/>
                  </a:lnTo>
                  <a:lnTo>
                    <a:pt x="1883" y="314"/>
                  </a:lnTo>
                  <a:lnTo>
                    <a:pt x="1941" y="314"/>
                  </a:lnTo>
                  <a:lnTo>
                    <a:pt x="1999" y="314"/>
                  </a:lnTo>
                  <a:lnTo>
                    <a:pt x="2057" y="314"/>
                  </a:lnTo>
                  <a:lnTo>
                    <a:pt x="2115" y="314"/>
                  </a:lnTo>
                  <a:lnTo>
                    <a:pt x="2173" y="314"/>
                  </a:lnTo>
                  <a:lnTo>
                    <a:pt x="2231" y="314"/>
                  </a:lnTo>
                  <a:lnTo>
                    <a:pt x="2289" y="314"/>
                  </a:lnTo>
                  <a:lnTo>
                    <a:pt x="2347" y="314"/>
                  </a:lnTo>
                  <a:lnTo>
                    <a:pt x="2405" y="314"/>
                  </a:lnTo>
                  <a:lnTo>
                    <a:pt x="2521" y="292"/>
                  </a:lnTo>
                  <a:lnTo>
                    <a:pt x="2782" y="292"/>
                  </a:lnTo>
                  <a:lnTo>
                    <a:pt x="2840" y="292"/>
                  </a:lnTo>
                  <a:lnTo>
                    <a:pt x="2898" y="269"/>
                  </a:lnTo>
                  <a:lnTo>
                    <a:pt x="2955" y="269"/>
                  </a:lnTo>
                  <a:lnTo>
                    <a:pt x="3013" y="269"/>
                  </a:lnTo>
                  <a:lnTo>
                    <a:pt x="3071" y="269"/>
                  </a:lnTo>
                  <a:lnTo>
                    <a:pt x="3129" y="269"/>
                  </a:lnTo>
                  <a:lnTo>
                    <a:pt x="3187" y="269"/>
                  </a:lnTo>
                  <a:lnTo>
                    <a:pt x="3245" y="292"/>
                  </a:lnTo>
                  <a:lnTo>
                    <a:pt x="3303" y="292"/>
                  </a:lnTo>
                  <a:lnTo>
                    <a:pt x="3361" y="292"/>
                  </a:lnTo>
                  <a:lnTo>
                    <a:pt x="3419" y="292"/>
                  </a:lnTo>
                  <a:lnTo>
                    <a:pt x="3477" y="292"/>
                  </a:lnTo>
                  <a:lnTo>
                    <a:pt x="3535" y="292"/>
                  </a:lnTo>
                  <a:lnTo>
                    <a:pt x="3767" y="292"/>
                  </a:lnTo>
                  <a:lnTo>
                    <a:pt x="3825" y="292"/>
                  </a:lnTo>
                  <a:lnTo>
                    <a:pt x="3883" y="292"/>
                  </a:lnTo>
                  <a:lnTo>
                    <a:pt x="3941" y="269"/>
                  </a:lnTo>
                  <a:lnTo>
                    <a:pt x="4028" y="247"/>
                  </a:lnTo>
                  <a:lnTo>
                    <a:pt x="4086" y="247"/>
                  </a:lnTo>
                  <a:lnTo>
                    <a:pt x="4143" y="224"/>
                  </a:lnTo>
                  <a:lnTo>
                    <a:pt x="4230" y="157"/>
                  </a:lnTo>
                  <a:lnTo>
                    <a:pt x="4288" y="135"/>
                  </a:lnTo>
                  <a:lnTo>
                    <a:pt x="4346" y="90"/>
                  </a:lnTo>
                  <a:lnTo>
                    <a:pt x="4404" y="90"/>
                  </a:lnTo>
                  <a:lnTo>
                    <a:pt x="4462" y="67"/>
                  </a:lnTo>
                  <a:lnTo>
                    <a:pt x="4520" y="67"/>
                  </a:lnTo>
                  <a:lnTo>
                    <a:pt x="4578" y="67"/>
                  </a:lnTo>
                  <a:lnTo>
                    <a:pt x="4636" y="90"/>
                  </a:lnTo>
                  <a:lnTo>
                    <a:pt x="4694" y="135"/>
                  </a:lnTo>
                  <a:lnTo>
                    <a:pt x="4694" y="179"/>
                  </a:lnTo>
                  <a:lnTo>
                    <a:pt x="4694" y="224"/>
                  </a:lnTo>
                  <a:lnTo>
                    <a:pt x="4694" y="269"/>
                  </a:lnTo>
                  <a:lnTo>
                    <a:pt x="4636" y="336"/>
                  </a:lnTo>
                  <a:lnTo>
                    <a:pt x="4578" y="359"/>
                  </a:lnTo>
                  <a:lnTo>
                    <a:pt x="4520" y="381"/>
                  </a:lnTo>
                  <a:lnTo>
                    <a:pt x="4462" y="381"/>
                  </a:lnTo>
                  <a:lnTo>
                    <a:pt x="4404" y="381"/>
                  </a:lnTo>
                  <a:lnTo>
                    <a:pt x="4346" y="404"/>
                  </a:lnTo>
                  <a:lnTo>
                    <a:pt x="4259" y="404"/>
                  </a:lnTo>
                  <a:lnTo>
                    <a:pt x="4172" y="426"/>
                  </a:lnTo>
                  <a:lnTo>
                    <a:pt x="4086" y="426"/>
                  </a:lnTo>
                  <a:lnTo>
                    <a:pt x="4028" y="426"/>
                  </a:lnTo>
                  <a:lnTo>
                    <a:pt x="3970" y="448"/>
                  </a:lnTo>
                  <a:lnTo>
                    <a:pt x="3912" y="448"/>
                  </a:lnTo>
                  <a:lnTo>
                    <a:pt x="3854" y="471"/>
                  </a:lnTo>
                  <a:lnTo>
                    <a:pt x="3738" y="493"/>
                  </a:lnTo>
                  <a:lnTo>
                    <a:pt x="3651" y="516"/>
                  </a:lnTo>
                  <a:lnTo>
                    <a:pt x="3564" y="538"/>
                  </a:lnTo>
                  <a:lnTo>
                    <a:pt x="3506" y="538"/>
                  </a:lnTo>
                  <a:lnTo>
                    <a:pt x="3419" y="561"/>
                  </a:lnTo>
                  <a:lnTo>
                    <a:pt x="3361" y="561"/>
                  </a:lnTo>
                  <a:lnTo>
                    <a:pt x="3303" y="561"/>
                  </a:lnTo>
                  <a:lnTo>
                    <a:pt x="3245" y="561"/>
                  </a:lnTo>
                  <a:lnTo>
                    <a:pt x="3187" y="561"/>
                  </a:lnTo>
                  <a:lnTo>
                    <a:pt x="3129" y="561"/>
                  </a:lnTo>
                  <a:lnTo>
                    <a:pt x="3042" y="561"/>
                  </a:lnTo>
                  <a:lnTo>
                    <a:pt x="2492" y="516"/>
                  </a:lnTo>
                  <a:lnTo>
                    <a:pt x="2434" y="516"/>
                  </a:lnTo>
                  <a:lnTo>
                    <a:pt x="2376" y="516"/>
                  </a:lnTo>
                  <a:lnTo>
                    <a:pt x="2086" y="538"/>
                  </a:lnTo>
                  <a:lnTo>
                    <a:pt x="1999" y="538"/>
                  </a:lnTo>
                  <a:lnTo>
                    <a:pt x="1941" y="538"/>
                  </a:lnTo>
                  <a:lnTo>
                    <a:pt x="1854" y="538"/>
                  </a:lnTo>
                  <a:lnTo>
                    <a:pt x="1796" y="538"/>
                  </a:lnTo>
                  <a:lnTo>
                    <a:pt x="1739" y="561"/>
                  </a:lnTo>
                  <a:lnTo>
                    <a:pt x="1652" y="561"/>
                  </a:lnTo>
                  <a:lnTo>
                    <a:pt x="1594" y="561"/>
                  </a:lnTo>
                  <a:lnTo>
                    <a:pt x="1536" y="561"/>
                  </a:lnTo>
                  <a:lnTo>
                    <a:pt x="1478" y="561"/>
                  </a:lnTo>
                  <a:lnTo>
                    <a:pt x="1391" y="583"/>
                  </a:lnTo>
                  <a:lnTo>
                    <a:pt x="1304" y="583"/>
                  </a:lnTo>
                  <a:lnTo>
                    <a:pt x="1246" y="583"/>
                  </a:lnTo>
                  <a:lnTo>
                    <a:pt x="1159" y="561"/>
                  </a:lnTo>
                  <a:lnTo>
                    <a:pt x="1072" y="561"/>
                  </a:lnTo>
                  <a:lnTo>
                    <a:pt x="985" y="561"/>
                  </a:lnTo>
                  <a:lnTo>
                    <a:pt x="898" y="538"/>
                  </a:lnTo>
                  <a:lnTo>
                    <a:pt x="840" y="538"/>
                  </a:lnTo>
                  <a:lnTo>
                    <a:pt x="782" y="538"/>
                  </a:lnTo>
                  <a:lnTo>
                    <a:pt x="695" y="516"/>
                  </a:lnTo>
                  <a:lnTo>
                    <a:pt x="608" y="493"/>
                  </a:lnTo>
                  <a:lnTo>
                    <a:pt x="551" y="471"/>
                  </a:lnTo>
                  <a:lnTo>
                    <a:pt x="493" y="426"/>
                  </a:lnTo>
                  <a:lnTo>
                    <a:pt x="435" y="404"/>
                  </a:lnTo>
                  <a:lnTo>
                    <a:pt x="348" y="359"/>
                  </a:lnTo>
                  <a:lnTo>
                    <a:pt x="261" y="336"/>
                  </a:lnTo>
                  <a:lnTo>
                    <a:pt x="203" y="314"/>
                  </a:lnTo>
                  <a:lnTo>
                    <a:pt x="87" y="359"/>
                  </a:lnTo>
                  <a:lnTo>
                    <a:pt x="87" y="292"/>
                  </a:lnTo>
                  <a:lnTo>
                    <a:pt x="0" y="157"/>
                  </a:lnTo>
                  <a:lnTo>
                    <a:pt x="87" y="292"/>
                  </a:lnTo>
                  <a:lnTo>
                    <a:pt x="51" y="297"/>
                  </a:lnTo>
                </a:path>
              </a:pathLst>
            </a:custGeom>
            <a:solidFill>
              <a:srgbClr val="31859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46662" dir="18315817" algn="ctr" rotWithShape="0">
                      <a:schemeClr val="bg2">
                        <a:alpha val="74998"/>
                      </a:schemeClr>
                    </a:outerShdw>
                  </a:effectLst>
                </a14:hiddenEffects>
              </a:ext>
            </a:extLst>
          </p:spPr>
          <p:txBody>
            <a:bodyPr/>
            <a:lstStyle/>
            <a:p>
              <a:endParaRPr lang="en-US"/>
            </a:p>
          </p:txBody>
        </p:sp>
        <p:sp>
          <p:nvSpPr>
            <p:cNvPr id="19" name="Rectangle 17"/>
            <p:cNvSpPr>
              <a:spLocks noChangeAspect="1" noChangeArrowheads="1"/>
            </p:cNvSpPr>
            <p:nvPr/>
          </p:nvSpPr>
          <p:spPr bwMode="ltGray">
            <a:xfrm>
              <a:off x="748" y="3772"/>
              <a:ext cx="4355" cy="429"/>
            </a:xfrm>
            <a:prstGeom prst="rect">
              <a:avLst/>
            </a:prstGeom>
            <a:solidFill>
              <a:srgbClr val="31859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5" rIns="91429" bIns="45715" anchor="ctr"/>
            <a:lstStyle/>
            <a:p>
              <a:pPr algn="ctr" eaLnBrk="0" hangingPunct="0"/>
              <a:endParaRPr lang="en-US" b="1" i="0">
                <a:solidFill>
                  <a:schemeClr val="bg1"/>
                </a:solidFill>
                <a:latin typeface="Arial" charset="0"/>
                <a:cs typeface="ＭＳ Ｐゴシック" charset="0"/>
              </a:endParaRPr>
            </a:p>
          </p:txBody>
        </p:sp>
        <p:sp>
          <p:nvSpPr>
            <p:cNvPr id="20" name="AutoShape 18"/>
            <p:cNvSpPr>
              <a:spLocks noChangeAspect="1" noChangeArrowheads="1"/>
            </p:cNvSpPr>
            <p:nvPr/>
          </p:nvSpPr>
          <p:spPr bwMode="auto">
            <a:xfrm rot="10500000" flipH="1">
              <a:off x="3788" y="3553"/>
              <a:ext cx="86" cy="87"/>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Rectangle 19"/>
            <p:cNvSpPr>
              <a:spLocks noChangeAspect="1" noChangeArrowheads="1"/>
            </p:cNvSpPr>
            <p:nvPr/>
          </p:nvSpPr>
          <p:spPr bwMode="auto">
            <a:xfrm>
              <a:off x="2181" y="3973"/>
              <a:ext cx="142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6" tIns="44445" rIns="90476" bIns="44445">
              <a:spAutoFit/>
            </a:bodyPr>
            <a:lstStyle/>
            <a:p>
              <a:pPr eaLnBrk="0" hangingPunct="0"/>
              <a:r>
                <a:rPr lang="en-US" sz="1600" b="1" i="0" dirty="0">
                  <a:solidFill>
                    <a:srgbClr val="FFFFFF"/>
                  </a:solidFill>
                  <a:latin typeface="Arial" charset="0"/>
                  <a:cs typeface="ＭＳ Ｐゴシック" charset="0"/>
                </a:rPr>
                <a:t>NE</a:t>
              </a:r>
              <a:r>
                <a:rPr lang="el-GR" sz="1600" b="1" i="0" dirty="0">
                  <a:solidFill>
                    <a:srgbClr val="FFFFFF"/>
                  </a:solidFill>
                  <a:latin typeface="Arial" charset="0"/>
                </a:rPr>
                <a:t> και</a:t>
              </a:r>
              <a:r>
                <a:rPr lang="en-US" sz="1600" b="1" i="0" dirty="0">
                  <a:solidFill>
                    <a:srgbClr val="FFFFFF"/>
                  </a:solidFill>
                  <a:latin typeface="Arial" charset="0"/>
                  <a:cs typeface="ＭＳ Ｐゴシック" charset="0"/>
                </a:rPr>
                <a:t> DA </a:t>
              </a:r>
              <a:r>
                <a:rPr lang="el-GR" sz="1600" b="1" i="0" dirty="0">
                  <a:solidFill>
                    <a:srgbClr val="FFFFFF"/>
                  </a:solidFill>
                  <a:latin typeface="Arial" charset="0"/>
                </a:rPr>
                <a:t>Υποδοχείς</a:t>
              </a:r>
              <a:endParaRPr lang="en-US" sz="1600" b="1" i="0" dirty="0">
                <a:solidFill>
                  <a:srgbClr val="FFFFFF"/>
                </a:solidFill>
                <a:latin typeface="Arial" charset="0"/>
              </a:endParaRPr>
            </a:p>
          </p:txBody>
        </p:sp>
        <p:sp>
          <p:nvSpPr>
            <p:cNvPr id="22" name="Oval 20"/>
            <p:cNvSpPr>
              <a:spLocks noChangeArrowheads="1"/>
            </p:cNvSpPr>
            <p:nvPr/>
          </p:nvSpPr>
          <p:spPr bwMode="auto">
            <a:xfrm>
              <a:off x="2282" y="3434"/>
              <a:ext cx="82"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1"/>
            <p:cNvSpPr>
              <a:spLocks noChangeArrowheads="1"/>
            </p:cNvSpPr>
            <p:nvPr/>
          </p:nvSpPr>
          <p:spPr bwMode="auto">
            <a:xfrm>
              <a:off x="3185" y="2846"/>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2"/>
            <p:cNvSpPr>
              <a:spLocks noChangeArrowheads="1"/>
            </p:cNvSpPr>
            <p:nvPr/>
          </p:nvSpPr>
          <p:spPr bwMode="auto">
            <a:xfrm>
              <a:off x="2368" y="3525"/>
              <a:ext cx="83"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3"/>
            <p:cNvSpPr>
              <a:spLocks noChangeArrowheads="1"/>
            </p:cNvSpPr>
            <p:nvPr/>
          </p:nvSpPr>
          <p:spPr bwMode="auto">
            <a:xfrm>
              <a:off x="2368" y="3434"/>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6" name="Group 24"/>
            <p:cNvGrpSpPr>
              <a:grpSpLocks/>
            </p:cNvGrpSpPr>
            <p:nvPr/>
          </p:nvGrpSpPr>
          <p:grpSpPr bwMode="auto">
            <a:xfrm>
              <a:off x="1750" y="2471"/>
              <a:ext cx="403" cy="753"/>
              <a:chOff x="1920" y="2928"/>
              <a:chExt cx="428" cy="800"/>
            </a:xfrm>
          </p:grpSpPr>
          <p:sp>
            <p:nvSpPr>
              <p:cNvPr id="99" name="Rectangle 25"/>
              <p:cNvSpPr>
                <a:spLocks noChangeArrowheads="1"/>
              </p:cNvSpPr>
              <p:nvPr/>
            </p:nvSpPr>
            <p:spPr bwMode="auto">
              <a:xfrm>
                <a:off x="2020" y="3124"/>
                <a:ext cx="328" cy="376"/>
              </a:xfrm>
              <a:prstGeom prst="rect">
                <a:avLst/>
              </a:prstGeom>
              <a:solidFill>
                <a:srgbClr val="0202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6" tIns="44445" rIns="90476" bIns="44445">
                <a:spAutoFit/>
              </a:bodyPr>
              <a:lstStyle/>
              <a:p>
                <a:endParaRPr lang="en-US"/>
              </a:p>
            </p:txBody>
          </p:sp>
          <p:sp>
            <p:nvSpPr>
              <p:cNvPr id="100" name="Arc 26"/>
              <p:cNvSpPr>
                <a:spLocks/>
              </p:cNvSpPr>
              <p:nvPr/>
            </p:nvSpPr>
            <p:spPr bwMode="auto">
              <a:xfrm>
                <a:off x="2177" y="2928"/>
                <a:ext cx="128" cy="8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508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6" tIns="44445" rIns="90476" bIns="44445">
                <a:spAutoFit/>
              </a:bodyPr>
              <a:lstStyle/>
              <a:p>
                <a:endParaRPr lang="en-US"/>
              </a:p>
            </p:txBody>
          </p:sp>
          <p:sp>
            <p:nvSpPr>
              <p:cNvPr id="101" name="Arc 27"/>
              <p:cNvSpPr>
                <a:spLocks/>
              </p:cNvSpPr>
              <p:nvPr/>
            </p:nvSpPr>
            <p:spPr bwMode="auto">
              <a:xfrm>
                <a:off x="1920" y="2945"/>
                <a:ext cx="176" cy="70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08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6" tIns="44445" rIns="90476" bIns="44445">
                <a:spAutoFit/>
              </a:bodyPr>
              <a:lstStyle/>
              <a:p>
                <a:endParaRPr lang="en-US"/>
              </a:p>
            </p:txBody>
          </p:sp>
        </p:grpSp>
        <p:sp>
          <p:nvSpPr>
            <p:cNvPr id="27" name="Oval 28"/>
            <p:cNvSpPr>
              <a:spLocks noChangeArrowheads="1"/>
            </p:cNvSpPr>
            <p:nvPr/>
          </p:nvSpPr>
          <p:spPr bwMode="auto">
            <a:xfrm>
              <a:off x="3321" y="2846"/>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Rectangle 29"/>
            <p:cNvSpPr>
              <a:spLocks noChangeArrowheads="1"/>
            </p:cNvSpPr>
            <p:nvPr/>
          </p:nvSpPr>
          <p:spPr bwMode="auto">
            <a:xfrm>
              <a:off x="4105" y="3271"/>
              <a:ext cx="9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5" rIns="91429" bIns="45715">
              <a:spAutoFit/>
            </a:bodyPr>
            <a:lstStyle/>
            <a:p>
              <a:pPr algn="ctr" eaLnBrk="0" hangingPunct="0"/>
              <a:r>
                <a:rPr lang="el-GR" sz="2000" i="0">
                  <a:latin typeface="Comic Sans MS" charset="0"/>
                </a:rPr>
                <a:t>Σύναψη</a:t>
              </a:r>
              <a:endParaRPr lang="en-US" sz="2000" i="0">
                <a:latin typeface="Comic Sans MS" charset="0"/>
              </a:endParaRPr>
            </a:p>
          </p:txBody>
        </p:sp>
        <p:sp>
          <p:nvSpPr>
            <p:cNvPr id="29" name="Oval 30"/>
            <p:cNvSpPr>
              <a:spLocks noChangeArrowheads="1"/>
            </p:cNvSpPr>
            <p:nvPr/>
          </p:nvSpPr>
          <p:spPr bwMode="auto">
            <a:xfrm>
              <a:off x="2684" y="2791"/>
              <a:ext cx="354" cy="27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1"/>
            <p:cNvSpPr>
              <a:spLocks noChangeArrowheads="1"/>
            </p:cNvSpPr>
            <p:nvPr/>
          </p:nvSpPr>
          <p:spPr bwMode="auto">
            <a:xfrm>
              <a:off x="2730" y="2909"/>
              <a:ext cx="83" cy="7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2"/>
            <p:cNvSpPr>
              <a:spLocks noChangeArrowheads="1"/>
            </p:cNvSpPr>
            <p:nvPr/>
          </p:nvSpPr>
          <p:spPr bwMode="auto">
            <a:xfrm>
              <a:off x="2907" y="2871"/>
              <a:ext cx="83" cy="71"/>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3"/>
            <p:cNvSpPr>
              <a:spLocks noChangeArrowheads="1"/>
            </p:cNvSpPr>
            <p:nvPr/>
          </p:nvSpPr>
          <p:spPr bwMode="auto">
            <a:xfrm>
              <a:off x="2910" y="2949"/>
              <a:ext cx="83" cy="72"/>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4"/>
            <p:cNvSpPr>
              <a:spLocks noChangeArrowheads="1"/>
            </p:cNvSpPr>
            <p:nvPr/>
          </p:nvSpPr>
          <p:spPr bwMode="auto">
            <a:xfrm>
              <a:off x="2816" y="2988"/>
              <a:ext cx="83" cy="7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5"/>
            <p:cNvSpPr>
              <a:spLocks noChangeArrowheads="1"/>
            </p:cNvSpPr>
            <p:nvPr/>
          </p:nvSpPr>
          <p:spPr bwMode="auto">
            <a:xfrm>
              <a:off x="2865" y="2949"/>
              <a:ext cx="83" cy="72"/>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6"/>
            <p:cNvSpPr>
              <a:spLocks noChangeArrowheads="1"/>
            </p:cNvSpPr>
            <p:nvPr/>
          </p:nvSpPr>
          <p:spPr bwMode="auto">
            <a:xfrm>
              <a:off x="2771" y="2871"/>
              <a:ext cx="83" cy="71"/>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7"/>
            <p:cNvSpPr>
              <a:spLocks noChangeArrowheads="1"/>
            </p:cNvSpPr>
            <p:nvPr/>
          </p:nvSpPr>
          <p:spPr bwMode="auto">
            <a:xfrm>
              <a:off x="2820" y="2871"/>
              <a:ext cx="83" cy="71"/>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8"/>
            <p:cNvSpPr>
              <a:spLocks noChangeArrowheads="1"/>
            </p:cNvSpPr>
            <p:nvPr/>
          </p:nvSpPr>
          <p:spPr bwMode="auto">
            <a:xfrm>
              <a:off x="2820" y="2871"/>
              <a:ext cx="83" cy="71"/>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Rectangle 39"/>
            <p:cNvSpPr>
              <a:spLocks noChangeAspect="1" noChangeArrowheads="1"/>
            </p:cNvSpPr>
            <p:nvPr/>
          </p:nvSpPr>
          <p:spPr bwMode="auto">
            <a:xfrm rot="900000">
              <a:off x="2300" y="3578"/>
              <a:ext cx="87" cy="173"/>
            </a:xfrm>
            <a:prstGeom prst="rect">
              <a:avLst/>
            </a:prstGeom>
            <a:gradFill rotWithShape="0">
              <a:gsLst>
                <a:gs pos="0">
                  <a:srgbClr val="6E0043">
                    <a:gamma/>
                    <a:tint val="20000"/>
                    <a:invGamma/>
                  </a:srgbClr>
                </a:gs>
                <a:gs pos="100000">
                  <a:srgbClr val="6E0043"/>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AutoShape 40"/>
            <p:cNvSpPr>
              <a:spLocks noChangeAspect="1" noChangeArrowheads="1"/>
            </p:cNvSpPr>
            <p:nvPr/>
          </p:nvSpPr>
          <p:spPr bwMode="auto">
            <a:xfrm rot="12000000" flipH="1">
              <a:off x="2318" y="3568"/>
              <a:ext cx="87" cy="86"/>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Rectangle 41"/>
            <p:cNvSpPr>
              <a:spLocks noChangeAspect="1" noChangeArrowheads="1"/>
            </p:cNvSpPr>
            <p:nvPr/>
          </p:nvSpPr>
          <p:spPr bwMode="auto">
            <a:xfrm rot="480000">
              <a:off x="2480" y="3600"/>
              <a:ext cx="87" cy="173"/>
            </a:xfrm>
            <a:prstGeom prst="rect">
              <a:avLst/>
            </a:prstGeom>
            <a:gradFill rotWithShape="0">
              <a:gsLst>
                <a:gs pos="0">
                  <a:srgbClr val="6E0043">
                    <a:gamma/>
                    <a:tint val="20000"/>
                    <a:invGamma/>
                  </a:srgbClr>
                </a:gs>
                <a:gs pos="100000">
                  <a:srgbClr val="6E0043"/>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Rectangle 42"/>
            <p:cNvSpPr>
              <a:spLocks noChangeAspect="1" noChangeArrowheads="1"/>
            </p:cNvSpPr>
            <p:nvPr/>
          </p:nvSpPr>
          <p:spPr bwMode="auto">
            <a:xfrm rot="240000">
              <a:off x="2740" y="3600"/>
              <a:ext cx="86" cy="173"/>
            </a:xfrm>
            <a:prstGeom prst="rect">
              <a:avLst/>
            </a:prstGeom>
            <a:gradFill rotWithShape="0">
              <a:gsLst>
                <a:gs pos="0">
                  <a:srgbClr val="6E0043">
                    <a:gamma/>
                    <a:tint val="20000"/>
                    <a:invGamma/>
                  </a:srgbClr>
                </a:gs>
                <a:gs pos="100000">
                  <a:srgbClr val="6E0043"/>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2" name="Group 43"/>
            <p:cNvGrpSpPr>
              <a:grpSpLocks/>
            </p:cNvGrpSpPr>
            <p:nvPr/>
          </p:nvGrpSpPr>
          <p:grpSpPr bwMode="auto">
            <a:xfrm>
              <a:off x="3342" y="3572"/>
              <a:ext cx="87" cy="179"/>
              <a:chOff x="3249" y="3131"/>
              <a:chExt cx="87" cy="179"/>
            </a:xfrm>
          </p:grpSpPr>
          <p:sp>
            <p:nvSpPr>
              <p:cNvPr id="97" name="Rectangle 44"/>
              <p:cNvSpPr>
                <a:spLocks noChangeAspect="1" noChangeArrowheads="1"/>
              </p:cNvSpPr>
              <p:nvPr/>
            </p:nvSpPr>
            <p:spPr bwMode="auto">
              <a:xfrm rot="21240000">
                <a:off x="3249" y="3137"/>
                <a:ext cx="87" cy="173"/>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AutoShape 45"/>
              <p:cNvSpPr>
                <a:spLocks noChangeAspect="1" noChangeArrowheads="1"/>
              </p:cNvSpPr>
              <p:nvPr/>
            </p:nvSpPr>
            <p:spPr bwMode="auto">
              <a:xfrm rot="10380000" flipH="1">
                <a:off x="3251" y="3131"/>
                <a:ext cx="72" cy="54"/>
              </a:xfrm>
              <a:prstGeom prst="triangle">
                <a:avLst>
                  <a:gd name="adj" fmla="val 49995"/>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3" name="Rectangle 46"/>
            <p:cNvSpPr>
              <a:spLocks noChangeAspect="1" noChangeArrowheads="1"/>
            </p:cNvSpPr>
            <p:nvPr/>
          </p:nvSpPr>
          <p:spPr bwMode="auto">
            <a:xfrm rot="21420000">
              <a:off x="3186" y="3586"/>
              <a:ext cx="87" cy="173"/>
            </a:xfrm>
            <a:prstGeom prst="rect">
              <a:avLst/>
            </a:prstGeom>
            <a:gradFill rotWithShape="0">
              <a:gsLst>
                <a:gs pos="0">
                  <a:srgbClr val="6E0043">
                    <a:gamma/>
                    <a:tint val="20000"/>
                    <a:invGamma/>
                  </a:srgbClr>
                </a:gs>
                <a:gs pos="100000">
                  <a:srgbClr val="6E0043"/>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Line 47"/>
            <p:cNvSpPr>
              <a:spLocks noChangeAspect="1" noChangeShapeType="1"/>
            </p:cNvSpPr>
            <p:nvPr/>
          </p:nvSpPr>
          <p:spPr bwMode="auto">
            <a:xfrm flipH="1">
              <a:off x="2862" y="3802"/>
              <a:ext cx="87" cy="201"/>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Line 48"/>
            <p:cNvSpPr>
              <a:spLocks noChangeAspect="1" noChangeShapeType="1"/>
            </p:cNvSpPr>
            <p:nvPr/>
          </p:nvSpPr>
          <p:spPr bwMode="auto">
            <a:xfrm flipH="1">
              <a:off x="2862" y="3802"/>
              <a:ext cx="389" cy="201"/>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9"/>
            <p:cNvSpPr>
              <a:spLocks noChangeArrowheads="1"/>
            </p:cNvSpPr>
            <p:nvPr/>
          </p:nvSpPr>
          <p:spPr bwMode="auto">
            <a:xfrm>
              <a:off x="2464" y="3530"/>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50"/>
            <p:cNvSpPr>
              <a:spLocks noChangeArrowheads="1"/>
            </p:cNvSpPr>
            <p:nvPr/>
          </p:nvSpPr>
          <p:spPr bwMode="auto">
            <a:xfrm>
              <a:off x="2417" y="3207"/>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Oval 51"/>
            <p:cNvSpPr>
              <a:spLocks noChangeArrowheads="1"/>
            </p:cNvSpPr>
            <p:nvPr/>
          </p:nvSpPr>
          <p:spPr bwMode="auto">
            <a:xfrm>
              <a:off x="2761" y="3569"/>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Text Box 52"/>
            <p:cNvSpPr txBox="1">
              <a:spLocks noChangeArrowheads="1"/>
            </p:cNvSpPr>
            <p:nvPr/>
          </p:nvSpPr>
          <p:spPr bwMode="auto">
            <a:xfrm>
              <a:off x="839" y="3748"/>
              <a:ext cx="1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5" rIns="91429" bIns="45715">
              <a:spAutoFit/>
            </a:bodyPr>
            <a:lstStyle/>
            <a:p>
              <a:pPr eaLnBrk="0" hangingPunct="0"/>
              <a:r>
                <a:rPr lang="el-GR" i="0" dirty="0">
                  <a:solidFill>
                    <a:srgbClr val="FFFFFF"/>
                  </a:solidFill>
                  <a:latin typeface="Comic Sans MS" charset="0"/>
                </a:rPr>
                <a:t>Μετασυναπτικός </a:t>
              </a:r>
            </a:p>
            <a:p>
              <a:pPr eaLnBrk="0" hangingPunct="0"/>
              <a:r>
                <a:rPr lang="el-GR" i="0" dirty="0">
                  <a:solidFill>
                    <a:srgbClr val="FFFFFF"/>
                  </a:solidFill>
                  <a:latin typeface="Comic Sans MS" charset="0"/>
                </a:rPr>
                <a:t>Νευρώνας</a:t>
              </a:r>
              <a:endParaRPr lang="en-US" i="0" dirty="0">
                <a:solidFill>
                  <a:srgbClr val="FFFFFF"/>
                </a:solidFill>
                <a:latin typeface="Comic Sans MS" charset="0"/>
              </a:endParaRPr>
            </a:p>
          </p:txBody>
        </p:sp>
        <p:grpSp>
          <p:nvGrpSpPr>
            <p:cNvPr id="50" name="Group 53"/>
            <p:cNvGrpSpPr>
              <a:grpSpLocks/>
            </p:cNvGrpSpPr>
            <p:nvPr/>
          </p:nvGrpSpPr>
          <p:grpSpPr bwMode="auto">
            <a:xfrm>
              <a:off x="1292" y="936"/>
              <a:ext cx="2519" cy="1948"/>
              <a:chOff x="1292" y="936"/>
              <a:chExt cx="2519" cy="1948"/>
            </a:xfrm>
          </p:grpSpPr>
          <p:sp>
            <p:nvSpPr>
              <p:cNvPr id="51" name="Oval 54"/>
              <p:cNvSpPr>
                <a:spLocks noChangeArrowheads="1"/>
              </p:cNvSpPr>
              <p:nvPr/>
            </p:nvSpPr>
            <p:spPr bwMode="auto">
              <a:xfrm>
                <a:off x="3457" y="2123"/>
                <a:ext cx="354" cy="30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55"/>
              <p:cNvSpPr>
                <a:spLocks noChangeArrowheads="1"/>
              </p:cNvSpPr>
              <p:nvPr/>
            </p:nvSpPr>
            <p:spPr bwMode="auto">
              <a:xfrm>
                <a:off x="3679" y="2213"/>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6"/>
              <p:cNvSpPr>
                <a:spLocks noChangeArrowheads="1"/>
              </p:cNvSpPr>
              <p:nvPr/>
            </p:nvSpPr>
            <p:spPr bwMode="auto">
              <a:xfrm>
                <a:off x="3682" y="2303"/>
                <a:ext cx="83"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57"/>
              <p:cNvSpPr>
                <a:spLocks noChangeArrowheads="1"/>
              </p:cNvSpPr>
              <p:nvPr/>
            </p:nvSpPr>
            <p:spPr bwMode="auto">
              <a:xfrm>
                <a:off x="3588" y="2348"/>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58"/>
              <p:cNvSpPr>
                <a:spLocks noChangeArrowheads="1"/>
              </p:cNvSpPr>
              <p:nvPr/>
            </p:nvSpPr>
            <p:spPr bwMode="auto">
              <a:xfrm>
                <a:off x="3637" y="2303"/>
                <a:ext cx="83"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9"/>
              <p:cNvSpPr>
                <a:spLocks noChangeArrowheads="1"/>
              </p:cNvSpPr>
              <p:nvPr/>
            </p:nvSpPr>
            <p:spPr bwMode="auto">
              <a:xfrm>
                <a:off x="3592" y="2213"/>
                <a:ext cx="83" cy="8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60"/>
              <p:cNvSpPr>
                <a:spLocks noChangeArrowheads="1"/>
              </p:cNvSpPr>
              <p:nvPr/>
            </p:nvSpPr>
            <p:spPr bwMode="auto">
              <a:xfrm>
                <a:off x="3592" y="2213"/>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Rectangle 61"/>
              <p:cNvSpPr>
                <a:spLocks noChangeArrowheads="1"/>
              </p:cNvSpPr>
              <p:nvPr/>
            </p:nvSpPr>
            <p:spPr bwMode="auto">
              <a:xfrm>
                <a:off x="3592" y="2077"/>
                <a:ext cx="83" cy="8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Arc 62"/>
              <p:cNvSpPr>
                <a:spLocks/>
              </p:cNvSpPr>
              <p:nvPr/>
            </p:nvSpPr>
            <p:spPr bwMode="invGray">
              <a:xfrm>
                <a:off x="1835" y="2036"/>
                <a:ext cx="309" cy="129"/>
              </a:xfrm>
              <a:custGeom>
                <a:avLst/>
                <a:gdLst>
                  <a:gd name="G0" fmla="+- 21600 0 0"/>
                  <a:gd name="G1" fmla="+- 21599 0 0"/>
                  <a:gd name="G2" fmla="+- 21600 0 0"/>
                  <a:gd name="T0" fmla="*/ 0 w 21600"/>
                  <a:gd name="T1" fmla="*/ 21599 h 21599"/>
                  <a:gd name="T2" fmla="*/ 21535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695"/>
                      <a:pt x="9631" y="34"/>
                      <a:pt x="21534" y="-1"/>
                    </a:cubicBezTo>
                  </a:path>
                  <a:path w="21600" h="21599" stroke="0" extrusionOk="0">
                    <a:moveTo>
                      <a:pt x="-1" y="21598"/>
                    </a:moveTo>
                    <a:cubicBezTo>
                      <a:pt x="-1" y="9695"/>
                      <a:pt x="9631" y="34"/>
                      <a:pt x="21534" y="-1"/>
                    </a:cubicBezTo>
                    <a:lnTo>
                      <a:pt x="21600" y="21599"/>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4752" tIns="21984" rIns="44752" bIns="21984">
                <a:spAutoFit/>
              </a:bodyPr>
              <a:lstStyle/>
              <a:p>
                <a:endParaRPr lang="en-US"/>
              </a:p>
            </p:txBody>
          </p:sp>
          <p:sp>
            <p:nvSpPr>
              <p:cNvPr id="60" name="Line 63"/>
              <p:cNvSpPr>
                <a:spLocks noChangeShapeType="1"/>
              </p:cNvSpPr>
              <p:nvPr/>
            </p:nvSpPr>
            <p:spPr bwMode="invGray">
              <a:xfrm>
                <a:off x="1831" y="1986"/>
                <a:ext cx="173" cy="1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4752" tIns="21984" rIns="44752" bIns="21984">
                <a:spAutoFit/>
              </a:bodyPr>
              <a:lstStyle/>
              <a:p>
                <a:endParaRPr lang="en-US"/>
              </a:p>
            </p:txBody>
          </p:sp>
          <p:sp>
            <p:nvSpPr>
              <p:cNvPr id="61" name="Line 64"/>
              <p:cNvSpPr>
                <a:spLocks noChangeShapeType="1"/>
              </p:cNvSpPr>
              <p:nvPr/>
            </p:nvSpPr>
            <p:spPr bwMode="invGray">
              <a:xfrm>
                <a:off x="1831" y="2032"/>
                <a:ext cx="173" cy="1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4752" tIns="21984" rIns="44752" bIns="21984">
                <a:spAutoFit/>
              </a:bodyPr>
              <a:lstStyle/>
              <a:p>
                <a:endParaRPr lang="en-US"/>
              </a:p>
            </p:txBody>
          </p:sp>
          <p:sp>
            <p:nvSpPr>
              <p:cNvPr id="62" name="Oval 65"/>
              <p:cNvSpPr>
                <a:spLocks noChangeArrowheads="1"/>
              </p:cNvSpPr>
              <p:nvPr/>
            </p:nvSpPr>
            <p:spPr bwMode="auto">
              <a:xfrm>
                <a:off x="2278" y="2665"/>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6"/>
              <p:cNvSpPr>
                <a:spLocks noChangeArrowheads="1"/>
              </p:cNvSpPr>
              <p:nvPr/>
            </p:nvSpPr>
            <p:spPr bwMode="auto">
              <a:xfrm>
                <a:off x="2417" y="2801"/>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7"/>
              <p:cNvSpPr>
                <a:spLocks noChangeArrowheads="1"/>
              </p:cNvSpPr>
              <p:nvPr/>
            </p:nvSpPr>
            <p:spPr bwMode="auto">
              <a:xfrm>
                <a:off x="2413" y="2710"/>
                <a:ext cx="83"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8"/>
              <p:cNvSpPr>
                <a:spLocks noChangeArrowheads="1"/>
              </p:cNvSpPr>
              <p:nvPr/>
            </p:nvSpPr>
            <p:spPr bwMode="auto">
              <a:xfrm>
                <a:off x="2368" y="2484"/>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69"/>
              <p:cNvSpPr>
                <a:spLocks noChangeArrowheads="1"/>
              </p:cNvSpPr>
              <p:nvPr/>
            </p:nvSpPr>
            <p:spPr bwMode="auto">
              <a:xfrm>
                <a:off x="2869" y="1896"/>
                <a:ext cx="490" cy="4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70"/>
              <p:cNvSpPr>
                <a:spLocks noChangeArrowheads="1"/>
              </p:cNvSpPr>
              <p:nvPr/>
            </p:nvSpPr>
            <p:spPr bwMode="auto">
              <a:xfrm>
                <a:off x="2959" y="2077"/>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6" tIns="44445" rIns="90476" bIns="44445" anchor="ctr"/>
              <a:lstStyle/>
              <a:p>
                <a:pPr algn="ctr" eaLnBrk="0" hangingPunct="0"/>
                <a:r>
                  <a:rPr lang="en-US" sz="2000" i="0">
                    <a:solidFill>
                      <a:schemeClr val="bg1"/>
                    </a:solidFill>
                    <a:latin typeface="Arial" charset="0"/>
                    <a:cs typeface="ＭＳ Ｐゴシック" charset="0"/>
                  </a:rPr>
                  <a:t>v</a:t>
                </a:r>
              </a:p>
            </p:txBody>
          </p:sp>
          <p:sp>
            <p:nvSpPr>
              <p:cNvPr id="68" name="Oval 71"/>
              <p:cNvSpPr>
                <a:spLocks noChangeArrowheads="1"/>
              </p:cNvSpPr>
              <p:nvPr/>
            </p:nvSpPr>
            <p:spPr bwMode="auto">
              <a:xfrm>
                <a:off x="3095" y="2077"/>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6" tIns="44445" rIns="90476" bIns="44445" anchor="ctr"/>
              <a:lstStyle/>
              <a:p>
                <a:pPr algn="ctr" eaLnBrk="0" hangingPunct="0"/>
                <a:r>
                  <a:rPr lang="en-US" sz="2000" i="0">
                    <a:solidFill>
                      <a:schemeClr val="bg1"/>
                    </a:solidFill>
                    <a:latin typeface="Arial" charset="0"/>
                    <a:cs typeface="ＭＳ Ｐゴシック" charset="0"/>
                  </a:rPr>
                  <a:t>v</a:t>
                </a:r>
              </a:p>
            </p:txBody>
          </p:sp>
          <p:sp>
            <p:nvSpPr>
              <p:cNvPr id="69" name="Oval 72"/>
              <p:cNvSpPr>
                <a:spLocks noChangeArrowheads="1"/>
              </p:cNvSpPr>
              <p:nvPr/>
            </p:nvSpPr>
            <p:spPr bwMode="auto">
              <a:xfrm>
                <a:off x="3005" y="2167"/>
                <a:ext cx="82"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73"/>
              <p:cNvSpPr>
                <a:spLocks noChangeArrowheads="1"/>
              </p:cNvSpPr>
              <p:nvPr/>
            </p:nvSpPr>
            <p:spPr bwMode="auto">
              <a:xfrm>
                <a:off x="2869" y="2394"/>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 name="Oval 74"/>
              <p:cNvSpPr>
                <a:spLocks noChangeArrowheads="1"/>
              </p:cNvSpPr>
              <p:nvPr/>
            </p:nvSpPr>
            <p:spPr bwMode="auto">
              <a:xfrm>
                <a:off x="2824" y="2303"/>
                <a:ext cx="83"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 name="Oval 75"/>
              <p:cNvSpPr>
                <a:spLocks noChangeArrowheads="1"/>
              </p:cNvSpPr>
              <p:nvPr/>
            </p:nvSpPr>
            <p:spPr bwMode="auto">
              <a:xfrm>
                <a:off x="2869" y="2123"/>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76"/>
              <p:cNvSpPr>
                <a:spLocks noChangeArrowheads="1"/>
              </p:cNvSpPr>
              <p:nvPr/>
            </p:nvSpPr>
            <p:spPr bwMode="auto">
              <a:xfrm>
                <a:off x="3046" y="2077"/>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 name="Oval 77"/>
              <p:cNvSpPr>
                <a:spLocks noChangeArrowheads="1"/>
              </p:cNvSpPr>
              <p:nvPr/>
            </p:nvSpPr>
            <p:spPr bwMode="auto">
              <a:xfrm>
                <a:off x="3502" y="2258"/>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 name="Oval 78"/>
              <p:cNvSpPr>
                <a:spLocks noChangeArrowheads="1"/>
              </p:cNvSpPr>
              <p:nvPr/>
            </p:nvSpPr>
            <p:spPr bwMode="auto">
              <a:xfrm>
                <a:off x="3543" y="2213"/>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 name="Rectangle 79"/>
              <p:cNvSpPr>
                <a:spLocks noChangeArrowheads="1"/>
              </p:cNvSpPr>
              <p:nvPr/>
            </p:nvSpPr>
            <p:spPr bwMode="auto">
              <a:xfrm>
                <a:off x="3050" y="1851"/>
                <a:ext cx="83" cy="8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Oval 80"/>
              <p:cNvSpPr>
                <a:spLocks noChangeArrowheads="1"/>
              </p:cNvSpPr>
              <p:nvPr/>
            </p:nvSpPr>
            <p:spPr bwMode="auto">
              <a:xfrm>
                <a:off x="2643" y="2348"/>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Oval 81"/>
              <p:cNvSpPr>
                <a:spLocks noChangeArrowheads="1"/>
              </p:cNvSpPr>
              <p:nvPr/>
            </p:nvSpPr>
            <p:spPr bwMode="auto">
              <a:xfrm>
                <a:off x="2733" y="2394"/>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 name="Line 82"/>
              <p:cNvSpPr>
                <a:spLocks noChangeShapeType="1"/>
              </p:cNvSpPr>
              <p:nvPr/>
            </p:nvSpPr>
            <p:spPr bwMode="auto">
              <a:xfrm>
                <a:off x="3091" y="1802"/>
                <a:ext cx="0" cy="25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 name="Oval 83"/>
              <p:cNvSpPr>
                <a:spLocks noChangeArrowheads="1"/>
              </p:cNvSpPr>
              <p:nvPr/>
            </p:nvSpPr>
            <p:spPr bwMode="auto">
              <a:xfrm>
                <a:off x="1965" y="1896"/>
                <a:ext cx="354" cy="31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Oval 84"/>
              <p:cNvSpPr>
                <a:spLocks noChangeArrowheads="1"/>
              </p:cNvSpPr>
              <p:nvPr/>
            </p:nvSpPr>
            <p:spPr bwMode="auto">
              <a:xfrm>
                <a:off x="2146" y="2077"/>
                <a:ext cx="83" cy="8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 name="Oval 85"/>
              <p:cNvSpPr>
                <a:spLocks noChangeArrowheads="1"/>
              </p:cNvSpPr>
              <p:nvPr/>
            </p:nvSpPr>
            <p:spPr bwMode="auto">
              <a:xfrm>
                <a:off x="2191" y="2032"/>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 name="Oval 86"/>
              <p:cNvSpPr>
                <a:spLocks noChangeArrowheads="1"/>
              </p:cNvSpPr>
              <p:nvPr/>
            </p:nvSpPr>
            <p:spPr bwMode="auto">
              <a:xfrm>
                <a:off x="1916" y="2258"/>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Oval 87"/>
              <p:cNvSpPr>
                <a:spLocks noChangeArrowheads="1"/>
              </p:cNvSpPr>
              <p:nvPr/>
            </p:nvSpPr>
            <p:spPr bwMode="auto">
              <a:xfrm>
                <a:off x="1781" y="2213"/>
                <a:ext cx="82"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88"/>
              <p:cNvSpPr>
                <a:spLocks noChangeArrowheads="1"/>
              </p:cNvSpPr>
              <p:nvPr/>
            </p:nvSpPr>
            <p:spPr bwMode="auto">
              <a:xfrm>
                <a:off x="1875" y="2167"/>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Rectangle 89"/>
              <p:cNvSpPr>
                <a:spLocks noChangeArrowheads="1"/>
              </p:cNvSpPr>
              <p:nvPr/>
            </p:nvSpPr>
            <p:spPr bwMode="auto">
              <a:xfrm>
                <a:off x="1920" y="2032"/>
                <a:ext cx="83" cy="8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Rectangle 90"/>
              <p:cNvSpPr>
                <a:spLocks noChangeArrowheads="1"/>
              </p:cNvSpPr>
              <p:nvPr/>
            </p:nvSpPr>
            <p:spPr bwMode="auto">
              <a:xfrm>
                <a:off x="2109" y="1525"/>
                <a:ext cx="137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76" tIns="44445" rIns="90476" bIns="44445">
                <a:spAutoFit/>
              </a:bodyPr>
              <a:lstStyle/>
              <a:p>
                <a:pPr eaLnBrk="0" hangingPunct="0"/>
                <a:r>
                  <a:rPr lang="el-GR" sz="1600" b="1" i="0" dirty="0">
                    <a:solidFill>
                      <a:srgbClr val="FFFFFF"/>
                    </a:solidFill>
                    <a:latin typeface="Arial" charset="0"/>
                  </a:rPr>
                  <a:t>Κυτοπλασμική</a:t>
                </a:r>
                <a:r>
                  <a:rPr lang="en-US" sz="1600" b="1" i="0" dirty="0">
                    <a:solidFill>
                      <a:srgbClr val="FFFFFF"/>
                    </a:solidFill>
                    <a:latin typeface="Arial" charset="0"/>
                    <a:cs typeface="ＭＳ Ｐゴシック" charset="0"/>
                  </a:rPr>
                  <a:t> DA</a:t>
                </a:r>
              </a:p>
            </p:txBody>
          </p:sp>
          <p:sp>
            <p:nvSpPr>
              <p:cNvPr id="88" name="Oval 91"/>
              <p:cNvSpPr>
                <a:spLocks noChangeArrowheads="1"/>
              </p:cNvSpPr>
              <p:nvPr/>
            </p:nvSpPr>
            <p:spPr bwMode="auto">
              <a:xfrm>
                <a:off x="3276" y="2801"/>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92"/>
              <p:cNvSpPr>
                <a:spLocks noChangeArrowheads="1"/>
              </p:cNvSpPr>
              <p:nvPr/>
            </p:nvSpPr>
            <p:spPr bwMode="auto">
              <a:xfrm>
                <a:off x="3140" y="2167"/>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93"/>
              <p:cNvSpPr>
                <a:spLocks noChangeArrowheads="1"/>
              </p:cNvSpPr>
              <p:nvPr/>
            </p:nvSpPr>
            <p:spPr bwMode="auto">
              <a:xfrm>
                <a:off x="3046" y="2167"/>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94"/>
              <p:cNvSpPr>
                <a:spLocks noChangeArrowheads="1"/>
              </p:cNvSpPr>
              <p:nvPr/>
            </p:nvSpPr>
            <p:spPr bwMode="auto">
              <a:xfrm>
                <a:off x="3185" y="2123"/>
                <a:ext cx="83" cy="83"/>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95"/>
              <p:cNvSpPr>
                <a:spLocks noChangeArrowheads="1"/>
              </p:cNvSpPr>
              <p:nvPr/>
            </p:nvSpPr>
            <p:spPr bwMode="auto">
              <a:xfrm>
                <a:off x="3227" y="2028"/>
                <a:ext cx="83" cy="84"/>
              </a:xfrm>
              <a:prstGeom prst="ellipse">
                <a:avLst/>
              </a:prstGeom>
              <a:solidFill>
                <a:srgbClr val="FF99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Text Box 96"/>
              <p:cNvSpPr txBox="1">
                <a:spLocks noChangeArrowheads="1"/>
              </p:cNvSpPr>
              <p:nvPr/>
            </p:nvSpPr>
            <p:spPr bwMode="auto">
              <a:xfrm>
                <a:off x="1383" y="1121"/>
                <a:ext cx="116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5" rIns="91429" bIns="45715">
                <a:spAutoFit/>
              </a:bodyPr>
              <a:lstStyle/>
              <a:p>
                <a:pPr eaLnBrk="0" hangingPunct="0"/>
                <a:r>
                  <a:rPr lang="el-GR" i="0" dirty="0">
                    <a:latin typeface="Comic Sans MS" charset="0"/>
                  </a:rPr>
                  <a:t>Προσυναπτικός </a:t>
                </a:r>
              </a:p>
              <a:p>
                <a:pPr eaLnBrk="0" hangingPunct="0"/>
                <a:r>
                  <a:rPr lang="el-GR" i="0" dirty="0">
                    <a:latin typeface="Comic Sans MS" charset="0"/>
                  </a:rPr>
                  <a:t>Νευρώνας</a:t>
                </a:r>
                <a:endParaRPr lang="en-US" i="0" dirty="0">
                  <a:latin typeface="Comic Sans MS" charset="0"/>
                </a:endParaRPr>
              </a:p>
            </p:txBody>
          </p:sp>
          <p:sp>
            <p:nvSpPr>
              <p:cNvPr id="94" name="Rectangle 97"/>
              <p:cNvSpPr>
                <a:spLocks noChangeArrowheads="1"/>
              </p:cNvSpPr>
              <p:nvPr/>
            </p:nvSpPr>
            <p:spPr bwMode="auto">
              <a:xfrm>
                <a:off x="2820" y="2752"/>
                <a:ext cx="83" cy="72"/>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Line 98"/>
              <p:cNvSpPr>
                <a:spLocks noChangeShapeType="1"/>
              </p:cNvSpPr>
              <p:nvPr/>
            </p:nvSpPr>
            <p:spPr bwMode="invGray">
              <a:xfrm flipH="1">
                <a:off x="2640" y="2216"/>
                <a:ext cx="181" cy="7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4752" tIns="21984" rIns="44752" bIns="21984">
                <a:spAutoFit/>
              </a:bodyPr>
              <a:lstStyle/>
              <a:p>
                <a:endParaRPr lang="en-US"/>
              </a:p>
            </p:txBody>
          </p:sp>
          <p:sp>
            <p:nvSpPr>
              <p:cNvPr id="96" name="Rectangle 99"/>
              <p:cNvSpPr>
                <a:spLocks noChangeArrowheads="1"/>
              </p:cNvSpPr>
              <p:nvPr/>
            </p:nvSpPr>
            <p:spPr bwMode="auto">
              <a:xfrm>
                <a:off x="1292" y="936"/>
                <a:ext cx="2087" cy="181"/>
              </a:xfrm>
              <a:prstGeom prst="rect">
                <a:avLst/>
              </a:prstGeom>
              <a:solidFill>
                <a:srgbClr val="3185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Tree>
    <p:extLst>
      <p:ext uri="{BB962C8B-B14F-4D97-AF65-F5344CB8AC3E}">
        <p14:creationId xmlns:p14="http://schemas.microsoft.com/office/powerpoint/2010/main" val="97837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76729" y="155763"/>
            <a:ext cx="8229600" cy="1143000"/>
          </a:xfrm>
        </p:spPr>
        <p:txBody>
          <a:bodyPr>
            <a:normAutofit/>
          </a:bodyPr>
          <a:lstStyle/>
          <a:p>
            <a:r>
              <a:rPr lang="el-GR" sz="4000" dirty="0">
                <a:solidFill>
                  <a:srgbClr val="FFC000"/>
                </a:solidFill>
                <a:latin typeface="+mn-lt"/>
              </a:rPr>
              <a:t>ΠΑΘΟΦΥΣΙΟΛΟΓΙΑ ΤΩΝ ΣΥΝΑΨΕΩΝ</a:t>
            </a:r>
            <a:endParaRPr lang="en-US" sz="4000" dirty="0">
              <a:solidFill>
                <a:srgbClr val="FFC000"/>
              </a:solidFill>
              <a:effectLst/>
              <a:latin typeface="+mn-lt"/>
            </a:endParaRPr>
          </a:p>
        </p:txBody>
      </p:sp>
      <p:sp>
        <p:nvSpPr>
          <p:cNvPr id="171011" name="Rectangle 3"/>
          <p:cNvSpPr>
            <a:spLocks noGrp="1" noChangeArrowheads="1"/>
          </p:cNvSpPr>
          <p:nvPr>
            <p:ph idx="1"/>
          </p:nvPr>
        </p:nvSpPr>
        <p:spPr>
          <a:xfrm>
            <a:off x="104588" y="1298763"/>
            <a:ext cx="9039412" cy="4525963"/>
          </a:xfrm>
        </p:spPr>
        <p:txBody>
          <a:bodyPr>
            <a:noAutofit/>
          </a:bodyPr>
          <a:lstStyle/>
          <a:p>
            <a:pPr marL="0" indent="0">
              <a:lnSpc>
                <a:spcPct val="90000"/>
              </a:lnSpc>
              <a:buNone/>
            </a:pPr>
            <a:endParaRPr lang="en-US" sz="2400" dirty="0"/>
          </a:p>
          <a:p>
            <a:pPr marL="457200" lvl="1" indent="0">
              <a:lnSpc>
                <a:spcPct val="90000"/>
              </a:lnSpc>
              <a:buNone/>
            </a:pPr>
            <a:r>
              <a:rPr lang="el-GR" sz="2400" dirty="0">
                <a:solidFill>
                  <a:schemeClr val="accent2">
                    <a:lumMod val="40000"/>
                    <a:lumOff val="60000"/>
                  </a:schemeClr>
                </a:solidFill>
              </a:rPr>
              <a:t>Λειτουργική ανεπάρκεια ντοπαμινεργικών /   νοραδρενεργικών νευροδιαβιβαστών</a:t>
            </a:r>
            <a:endParaRPr lang="en-US" sz="2400" dirty="0">
              <a:solidFill>
                <a:schemeClr val="accent2">
                  <a:lumMod val="40000"/>
                  <a:lumOff val="60000"/>
                </a:schemeClr>
              </a:solidFill>
            </a:endParaRPr>
          </a:p>
          <a:p>
            <a:pPr lvl="2">
              <a:lnSpc>
                <a:spcPct val="120000"/>
              </a:lnSpc>
              <a:buSzPct val="100000"/>
              <a:buBlip>
                <a:blip r:embed="rId3"/>
              </a:buBlip>
            </a:pPr>
            <a:r>
              <a:rPr lang="el-GR" sz="2400" dirty="0"/>
              <a:t>  Ανεπαρκής απελευθέρωση από τους προσυναπτικούς νευρώνες </a:t>
            </a:r>
          </a:p>
          <a:p>
            <a:pPr lvl="2">
              <a:lnSpc>
                <a:spcPct val="120000"/>
              </a:lnSpc>
              <a:buSzPct val="100000"/>
              <a:buBlip>
                <a:blip r:embed="rId3"/>
              </a:buBlip>
            </a:pPr>
            <a:r>
              <a:rPr lang="el-GR" sz="2400" dirty="0"/>
              <a:t>  Μη-ευαισθησία ή </a:t>
            </a:r>
            <a:r>
              <a:rPr lang="en-US" sz="2400" dirty="0"/>
              <a:t> </a:t>
            </a:r>
            <a:r>
              <a:rPr lang="el-GR" sz="2400" dirty="0"/>
              <a:t>ανεπάρκεια των υποδοχέων </a:t>
            </a:r>
            <a:r>
              <a:rPr lang="en-US" sz="2400" dirty="0"/>
              <a:t> </a:t>
            </a:r>
            <a:r>
              <a:rPr lang="el-GR" sz="2400" dirty="0"/>
              <a:t>στη μετασυναπτική μεμβράνη</a:t>
            </a:r>
          </a:p>
          <a:p>
            <a:pPr marL="914400" lvl="2" indent="0">
              <a:lnSpc>
                <a:spcPct val="120000"/>
              </a:lnSpc>
              <a:buSzPct val="100000"/>
              <a:buNone/>
            </a:pPr>
            <a:r>
              <a:rPr lang="el-GR" sz="2400" dirty="0"/>
              <a:t>  </a:t>
            </a:r>
            <a:r>
              <a:rPr lang="en-US" sz="2400" dirty="0"/>
              <a:t> (</a:t>
            </a:r>
            <a:r>
              <a:rPr lang="el-GR" sz="2400" dirty="0"/>
              <a:t>υποψήφια γονίδια</a:t>
            </a:r>
            <a:r>
              <a:rPr lang="en-US" sz="2400" dirty="0"/>
              <a:t>: Dopamine D2 </a:t>
            </a:r>
            <a:r>
              <a:rPr lang="el-GR" sz="2400" dirty="0"/>
              <a:t>και</a:t>
            </a:r>
            <a:r>
              <a:rPr lang="en-US" sz="2400" dirty="0"/>
              <a:t> D4 receptor genes)</a:t>
            </a:r>
          </a:p>
          <a:p>
            <a:pPr lvl="2">
              <a:lnSpc>
                <a:spcPct val="120000"/>
              </a:lnSpc>
              <a:buSzPct val="100000"/>
              <a:buBlip>
                <a:blip r:embed="rId3"/>
              </a:buBlip>
            </a:pPr>
            <a:r>
              <a:rPr lang="el-GR" sz="2400" dirty="0"/>
              <a:t>  Υπερβολική επαναρρόφηση από τη συναπτική σχισμή</a:t>
            </a:r>
            <a:r>
              <a:rPr lang="en-US" sz="2400" dirty="0"/>
              <a:t> (</a:t>
            </a:r>
            <a:r>
              <a:rPr lang="el-GR" sz="2400" dirty="0"/>
              <a:t>υποψήφιο γονίδιο</a:t>
            </a:r>
            <a:r>
              <a:rPr lang="en-US" sz="2400" dirty="0"/>
              <a:t>: Dopamine transporter gene</a:t>
            </a:r>
            <a:r>
              <a:rPr lang="en-US" dirty="0"/>
              <a:t>)</a:t>
            </a:r>
          </a:p>
          <a:p>
            <a:pPr>
              <a:lnSpc>
                <a:spcPct val="90000"/>
              </a:lnSpc>
            </a:pPr>
            <a:endParaRPr lang="en-US" sz="2000" dirty="0"/>
          </a:p>
        </p:txBody>
      </p:sp>
      <p:sp>
        <p:nvSpPr>
          <p:cNvPr id="171013" name="Line 5"/>
          <p:cNvSpPr>
            <a:spLocks noChangeShapeType="1"/>
          </p:cNvSpPr>
          <p:nvPr/>
        </p:nvSpPr>
        <p:spPr bwMode="auto">
          <a:xfrm>
            <a:off x="0" y="1288135"/>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8357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1057" y="198846"/>
            <a:ext cx="7367588" cy="600075"/>
          </a:xfrm>
          <a:prstGeom prst="rect">
            <a:avLst/>
          </a:prstGeom>
          <a:extLst>
            <a:ext uri="{909E8E84-426E-40DD-AFC4-6F175D3DCCD1}">
              <a14:hiddenFill xmlns:a14="http://schemas.microsoft.com/office/drawing/2010/main">
                <a:solidFill>
                  <a:srgbClr val="999999"/>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999999"/>
                  </a:outerShdw>
                </a:effectLst>
              </a14:hiddenEffects>
            </a:ext>
          </a:extLst>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4000" dirty="0">
                <a:solidFill>
                  <a:srgbClr val="FFC000"/>
                </a:solidFill>
                <a:latin typeface="Calibri"/>
                <a:cs typeface="Calibri"/>
              </a:rPr>
              <a:t>ΒΙΟΛΟΓΙΚΗ ΒΑΣΗ ΤΗΣ ΔΕΠΥ</a:t>
            </a:r>
            <a:endParaRPr lang="en-US" sz="4000" dirty="0">
              <a:solidFill>
                <a:srgbClr val="FFC000"/>
              </a:solidFill>
              <a:latin typeface="Calibri"/>
              <a:cs typeface="Calibri"/>
            </a:endParaRPr>
          </a:p>
        </p:txBody>
      </p:sp>
      <p:sp>
        <p:nvSpPr>
          <p:cNvPr id="4" name="TextBox 3"/>
          <p:cNvSpPr txBox="1"/>
          <p:nvPr/>
        </p:nvSpPr>
        <p:spPr>
          <a:xfrm>
            <a:off x="314507" y="1061845"/>
            <a:ext cx="8252079" cy="4210384"/>
          </a:xfrm>
          <a:prstGeom prst="rect">
            <a:avLst/>
          </a:prstGeom>
          <a:noFill/>
        </p:spPr>
        <p:txBody>
          <a:bodyPr wrap="none" rtlCol="0">
            <a:spAutoFit/>
          </a:bodyPr>
          <a:lstStyle/>
          <a:p>
            <a:pPr>
              <a:lnSpc>
                <a:spcPct val="120000"/>
              </a:lnSpc>
            </a:pPr>
            <a:r>
              <a:rPr lang="el-GR" sz="2400" dirty="0">
                <a:solidFill>
                  <a:schemeClr val="accent2">
                    <a:lumMod val="40000"/>
                    <a:lumOff val="60000"/>
                  </a:schemeClr>
                </a:solidFill>
                <a:latin typeface="Calibri"/>
                <a:cs typeface="Calibri"/>
              </a:rPr>
              <a:t>Ντοπαμινεργικό Σύστημα στη ΔΕΠΥ: </a:t>
            </a:r>
          </a:p>
          <a:p>
            <a:pPr>
              <a:lnSpc>
                <a:spcPct val="120000"/>
              </a:lnSpc>
            </a:pPr>
            <a:r>
              <a:rPr lang="en-US" sz="2000" dirty="0">
                <a:latin typeface="Calibri"/>
                <a:cs typeface="Calibri"/>
              </a:rPr>
              <a:t>Positron Emission Tomography (PET) </a:t>
            </a:r>
            <a:r>
              <a:rPr lang="el-GR" sz="2000" dirty="0">
                <a:latin typeface="Calibri"/>
                <a:cs typeface="Calibri"/>
              </a:rPr>
              <a:t> για προσδιορισμό Ντοπαμινεργικών </a:t>
            </a:r>
          </a:p>
          <a:p>
            <a:pPr>
              <a:lnSpc>
                <a:spcPct val="120000"/>
              </a:lnSpc>
            </a:pPr>
            <a:r>
              <a:rPr lang="el-GR" sz="2000" dirty="0">
                <a:latin typeface="Calibri"/>
                <a:cs typeface="Calibri"/>
              </a:rPr>
              <a:t>Συναπτικών Δεικτών (μεταφορείς &amp; υποδοχείς </a:t>
            </a:r>
            <a:r>
              <a:rPr lang="en-US" sz="2000" dirty="0">
                <a:latin typeface="Calibri"/>
                <a:cs typeface="Calibri"/>
              </a:rPr>
              <a:t>D2/D3)</a:t>
            </a:r>
            <a:endParaRPr lang="el-GR" sz="2000" dirty="0">
              <a:latin typeface="Calibri"/>
              <a:cs typeface="Calibri"/>
            </a:endParaRPr>
          </a:p>
          <a:p>
            <a:pPr>
              <a:lnSpc>
                <a:spcPct val="120000"/>
              </a:lnSpc>
            </a:pPr>
            <a:endParaRPr lang="el-GR" sz="2000" dirty="0">
              <a:latin typeface="Calibri"/>
              <a:cs typeface="Calibri"/>
            </a:endParaRPr>
          </a:p>
          <a:p>
            <a:pPr>
              <a:lnSpc>
                <a:spcPct val="120000"/>
              </a:lnSpc>
            </a:pPr>
            <a:r>
              <a:rPr lang="el-GR" sz="2400" dirty="0">
                <a:solidFill>
                  <a:srgbClr val="E09888"/>
                </a:solidFill>
                <a:latin typeface="Calibri"/>
                <a:cs typeface="Calibri"/>
              </a:rPr>
              <a:t>Χαμηλότερη Συνδεσιμότητα </a:t>
            </a:r>
            <a:r>
              <a:rPr lang="en-US" sz="2400" dirty="0">
                <a:solidFill>
                  <a:srgbClr val="E09888"/>
                </a:solidFill>
                <a:latin typeface="Calibri"/>
                <a:cs typeface="Calibri"/>
              </a:rPr>
              <a:t>DAT</a:t>
            </a:r>
            <a:r>
              <a:rPr lang="el-GR" sz="2400" dirty="0">
                <a:solidFill>
                  <a:srgbClr val="E09888"/>
                </a:solidFill>
                <a:latin typeface="Calibri"/>
                <a:cs typeface="Calibri"/>
              </a:rPr>
              <a:t> και </a:t>
            </a:r>
            <a:r>
              <a:rPr lang="en-US" sz="2400" dirty="0">
                <a:solidFill>
                  <a:srgbClr val="E09888"/>
                </a:solidFill>
                <a:latin typeface="Calibri"/>
                <a:cs typeface="Calibri"/>
              </a:rPr>
              <a:t>D2/D3</a:t>
            </a:r>
            <a:r>
              <a:rPr lang="el-GR" sz="2400" dirty="0">
                <a:solidFill>
                  <a:srgbClr val="E09888"/>
                </a:solidFill>
                <a:latin typeface="Calibri"/>
                <a:cs typeface="Calibri"/>
              </a:rPr>
              <a:t>  στα άτομα με ΔΕΠΥ </a:t>
            </a:r>
          </a:p>
          <a:p>
            <a:r>
              <a:rPr lang="el-GR" sz="2000" dirty="0">
                <a:latin typeface="Calibri"/>
                <a:cs typeface="Calibri"/>
              </a:rPr>
              <a:t>σχετικά με μάρτυρες στα ντοπαμινεργικά </a:t>
            </a:r>
            <a:endParaRPr lang="en-US" sz="2000" dirty="0">
              <a:latin typeface="Calibri"/>
              <a:cs typeface="Calibri"/>
            </a:endParaRPr>
          </a:p>
          <a:p>
            <a:r>
              <a:rPr lang="el-GR" sz="2000" dirty="0">
                <a:latin typeface="Calibri"/>
                <a:cs typeface="Calibri"/>
              </a:rPr>
              <a:t>μονοπάτι</a:t>
            </a:r>
            <a:r>
              <a:rPr lang="en-GB" sz="2000" dirty="0">
                <a:latin typeface="Calibri"/>
                <a:cs typeface="Calibri"/>
              </a:rPr>
              <a:t>a </a:t>
            </a:r>
            <a:r>
              <a:rPr lang="el-GR" sz="2000" dirty="0">
                <a:latin typeface="Calibri"/>
                <a:cs typeface="Calibri"/>
              </a:rPr>
              <a:t>στο αριστερό ημισφαίριο.</a:t>
            </a:r>
            <a:endParaRPr lang="en-US" sz="2000" dirty="0">
              <a:latin typeface="Calibri"/>
              <a:cs typeface="Calibri"/>
            </a:endParaRPr>
          </a:p>
          <a:p>
            <a:r>
              <a:rPr lang="el-GR" sz="2000" dirty="0">
                <a:latin typeface="Calibri"/>
                <a:cs typeface="Calibri"/>
              </a:rPr>
              <a:t>Περιοχές</a:t>
            </a:r>
            <a:r>
              <a:rPr lang="en-US" sz="2000" dirty="0">
                <a:latin typeface="Calibri"/>
                <a:cs typeface="Calibri"/>
              </a:rPr>
              <a:t>:</a:t>
            </a:r>
            <a:r>
              <a:rPr lang="el-GR" sz="2000" dirty="0">
                <a:latin typeface="Calibri"/>
                <a:cs typeface="Calibri"/>
              </a:rPr>
              <a:t>  Κελυφος Φακοειδούς πυρήνα, </a:t>
            </a:r>
          </a:p>
          <a:p>
            <a:r>
              <a:rPr lang="el-GR" sz="2000" dirty="0">
                <a:latin typeface="Calibri"/>
                <a:cs typeface="Calibri"/>
              </a:rPr>
              <a:t>Επικλινής πυρήνας, Κερκοφόρος πυρήνας</a:t>
            </a:r>
            <a:r>
              <a:rPr lang="en-US" sz="2000" dirty="0">
                <a:latin typeface="Calibri"/>
                <a:cs typeface="Calibri"/>
              </a:rPr>
              <a:t>,</a:t>
            </a:r>
          </a:p>
          <a:p>
            <a:r>
              <a:rPr lang="el-GR" sz="2000" dirty="0">
                <a:latin typeface="Calibri"/>
                <a:cs typeface="Calibri"/>
              </a:rPr>
              <a:t>μεσεγκέφαλος, θάλαμος.</a:t>
            </a:r>
            <a:endParaRPr lang="en-US" sz="2000" dirty="0">
              <a:latin typeface="Calibri"/>
              <a:cs typeface="Calibri"/>
            </a:endParaRPr>
          </a:p>
          <a:p>
            <a:r>
              <a:rPr lang="el-GR" sz="2000" dirty="0">
                <a:latin typeface="Calibri"/>
                <a:cs typeface="Calibri"/>
              </a:rPr>
              <a:t>Προσοχή συσχετίστηκε με </a:t>
            </a:r>
            <a:r>
              <a:rPr lang="en-US" sz="2000" dirty="0">
                <a:latin typeface="Calibri"/>
                <a:cs typeface="Calibri"/>
              </a:rPr>
              <a:t>DAT </a:t>
            </a:r>
            <a:r>
              <a:rPr lang="el-GR" sz="2000" dirty="0">
                <a:latin typeface="Calibri"/>
                <a:cs typeface="Calibri"/>
              </a:rPr>
              <a:t>και </a:t>
            </a:r>
            <a:r>
              <a:rPr lang="en-US" sz="2000" dirty="0">
                <a:latin typeface="Calibri"/>
                <a:cs typeface="Calibri"/>
              </a:rPr>
              <a:t>D2/D3 </a:t>
            </a:r>
            <a:endParaRPr lang="el-GR" sz="2000" dirty="0">
              <a:latin typeface="Calibri"/>
              <a:cs typeface="Calibri"/>
            </a:endParaRPr>
          </a:p>
          <a:p>
            <a:endParaRPr lang="en-US" dirty="0"/>
          </a:p>
        </p:txBody>
      </p:sp>
      <p:pic>
        <p:nvPicPr>
          <p:cNvPr id="5" name="Picture 4"/>
          <p:cNvPicPr>
            <a:picLocks noChangeAspect="1"/>
          </p:cNvPicPr>
          <p:nvPr/>
        </p:nvPicPr>
        <p:blipFill>
          <a:blip r:embed="rId2"/>
          <a:stretch>
            <a:fillRect/>
          </a:stretch>
        </p:blipFill>
        <p:spPr>
          <a:xfrm>
            <a:off x="5169648" y="3155135"/>
            <a:ext cx="3762447" cy="3524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752020" y="4894783"/>
            <a:ext cx="2070661" cy="369332"/>
          </a:xfrm>
          <a:prstGeom prst="rect">
            <a:avLst/>
          </a:prstGeom>
          <a:noFill/>
        </p:spPr>
        <p:txBody>
          <a:bodyPr wrap="none" rtlCol="0">
            <a:spAutoFit/>
          </a:bodyPr>
          <a:lstStyle/>
          <a:p>
            <a:r>
              <a:rPr lang="en-US" dirty="0" err="1"/>
              <a:t>Volkow</a:t>
            </a:r>
            <a:r>
              <a:rPr lang="en-US" dirty="0"/>
              <a:t>, JAMA 2009</a:t>
            </a:r>
          </a:p>
        </p:txBody>
      </p:sp>
      <p:sp>
        <p:nvSpPr>
          <p:cNvPr id="7" name="TextBox 6"/>
          <p:cNvSpPr txBox="1"/>
          <p:nvPr/>
        </p:nvSpPr>
        <p:spPr>
          <a:xfrm>
            <a:off x="314507" y="5306144"/>
            <a:ext cx="5301000" cy="1323439"/>
          </a:xfrm>
          <a:prstGeom prst="rect">
            <a:avLst/>
          </a:prstGeom>
          <a:noFill/>
        </p:spPr>
        <p:txBody>
          <a:bodyPr wrap="none" rtlCol="0">
            <a:spAutoFit/>
          </a:bodyPr>
          <a:lstStyle/>
          <a:p>
            <a:r>
              <a:rPr lang="el-GR" sz="2000" dirty="0">
                <a:latin typeface="Calibri"/>
                <a:cs typeface="Calibri"/>
              </a:rPr>
              <a:t>Η λειτουργία των υποδοχέων </a:t>
            </a:r>
            <a:r>
              <a:rPr lang="en-US" sz="2000" dirty="0">
                <a:latin typeface="Calibri"/>
                <a:cs typeface="Calibri"/>
              </a:rPr>
              <a:t>D2 </a:t>
            </a:r>
            <a:r>
              <a:rPr lang="el-GR" sz="2000" dirty="0">
                <a:latin typeface="Calibri"/>
                <a:cs typeface="Calibri"/>
              </a:rPr>
              <a:t>τύπου στο </a:t>
            </a:r>
          </a:p>
          <a:p>
            <a:r>
              <a:rPr lang="el-GR" sz="2000" dirty="0">
                <a:latin typeface="Calibri"/>
                <a:cs typeface="Calibri"/>
              </a:rPr>
              <a:t>ραβδωτό σώμα συσχετίζονται με την αναστολή</a:t>
            </a:r>
          </a:p>
          <a:p>
            <a:r>
              <a:rPr lang="el-GR" sz="2000" dirty="0">
                <a:latin typeface="Calibri"/>
                <a:cs typeface="Calibri"/>
              </a:rPr>
              <a:t> απάντησης και εμπλέκονται στον έλεγχο της </a:t>
            </a:r>
            <a:endParaRPr lang="en-US" sz="2000" dirty="0">
              <a:latin typeface="Calibri"/>
              <a:cs typeface="Calibri"/>
            </a:endParaRPr>
          </a:p>
          <a:p>
            <a:r>
              <a:rPr lang="el-GR" sz="2000" dirty="0">
                <a:latin typeface="Calibri"/>
                <a:cs typeface="Calibri"/>
              </a:rPr>
              <a:t>συμπεριφοράς</a:t>
            </a:r>
            <a:endParaRPr lang="en-US" sz="2000" dirty="0">
              <a:latin typeface="Calibri"/>
              <a:cs typeface="Calibri"/>
            </a:endParaRPr>
          </a:p>
        </p:txBody>
      </p:sp>
      <p:sp>
        <p:nvSpPr>
          <p:cNvPr id="8" name="TextBox 7"/>
          <p:cNvSpPr txBox="1"/>
          <p:nvPr/>
        </p:nvSpPr>
        <p:spPr>
          <a:xfrm>
            <a:off x="2211888" y="6420221"/>
            <a:ext cx="3522156" cy="369332"/>
          </a:xfrm>
          <a:prstGeom prst="rect">
            <a:avLst/>
          </a:prstGeom>
          <a:noFill/>
        </p:spPr>
        <p:txBody>
          <a:bodyPr wrap="none" rtlCol="0">
            <a:spAutoFit/>
          </a:bodyPr>
          <a:lstStyle/>
          <a:p>
            <a:r>
              <a:rPr lang="en-US" dirty="0" err="1"/>
              <a:t>Ghahremani</a:t>
            </a:r>
            <a:r>
              <a:rPr lang="en-US" dirty="0"/>
              <a:t>, J. Neuroscience, 2012</a:t>
            </a:r>
          </a:p>
        </p:txBody>
      </p:sp>
      <p:sp>
        <p:nvSpPr>
          <p:cNvPr id="9" name="Line 1028"/>
          <p:cNvSpPr>
            <a:spLocks noChangeShapeType="1"/>
          </p:cNvSpPr>
          <p:nvPr/>
        </p:nvSpPr>
        <p:spPr bwMode="auto">
          <a:xfrm>
            <a:off x="0" y="1022975"/>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36821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14"/>
            <a:ext cx="8229600" cy="1143000"/>
          </a:xfrm>
        </p:spPr>
        <p:txBody>
          <a:bodyPr>
            <a:normAutofit fontScale="90000"/>
          </a:bodyPr>
          <a:lstStyle/>
          <a:p>
            <a:pPr algn="ctr"/>
            <a:r>
              <a:rPr lang="el-GR" sz="3600" b="1" dirty="0">
                <a:solidFill>
                  <a:srgbClr val="FFC600"/>
                </a:solidFill>
                <a:latin typeface="Calibri"/>
                <a:cs typeface="Calibri"/>
              </a:rPr>
              <a:t>ΔΙΑΤΑΡΑΧΗ ΕΛΛΕΙΜΜΑΤΙΚΗΣ ΠΡΟΣΟΧΗΣ-ΥΠΕΡΚΙΝΗΤΙΚΟΤΗΤΑΣ (ΔΕΠΥ)</a:t>
            </a:r>
            <a:endParaRPr lang="en-US" sz="3600" b="1" dirty="0">
              <a:solidFill>
                <a:srgbClr val="FFC600"/>
              </a:solidFill>
              <a:latin typeface="Calibri"/>
              <a:cs typeface="Calibri"/>
            </a:endParaRPr>
          </a:p>
        </p:txBody>
      </p:sp>
      <p:sp>
        <p:nvSpPr>
          <p:cNvPr id="4" name="Rectangle 3"/>
          <p:cNvSpPr>
            <a:spLocks noGrp="1" noChangeArrowheads="1"/>
          </p:cNvSpPr>
          <p:nvPr>
            <p:ph idx="1"/>
          </p:nvPr>
        </p:nvSpPr>
        <p:spPr>
          <a:xfrm>
            <a:off x="155395" y="956651"/>
            <a:ext cx="9116897" cy="2017205"/>
          </a:xfrm>
        </p:spPr>
        <p:txBody>
          <a:bodyPr>
            <a:normAutofit/>
          </a:bodyPr>
          <a:lstStyle/>
          <a:p>
            <a:pPr>
              <a:lnSpc>
                <a:spcPct val="110000"/>
              </a:lnSpc>
              <a:buFont typeface="Wingdings" pitchFamily="2" charset="2"/>
              <a:buBlip>
                <a:blip r:embed="rId2"/>
              </a:buBlip>
            </a:pPr>
            <a:r>
              <a:rPr lang="el-GR" sz="2400" dirty="0">
                <a:effectLst/>
                <a:latin typeface="Calibri" pitchFamily="34" charset="0"/>
              </a:rPr>
              <a:t>Η πιο συχνή νευροαναπτυξιακή διαταραχή της παιδικής ηλικίας </a:t>
            </a:r>
            <a:r>
              <a:rPr lang="el-GR" sz="2400" dirty="0">
                <a:solidFill>
                  <a:schemeClr val="accent2">
                    <a:lumMod val="40000"/>
                    <a:lumOff val="60000"/>
                  </a:schemeClr>
                </a:solidFill>
                <a:effectLst/>
                <a:latin typeface="Calibri" pitchFamily="34" charset="0"/>
              </a:rPr>
              <a:t>(4-8%) </a:t>
            </a:r>
          </a:p>
          <a:p>
            <a:pPr>
              <a:lnSpc>
                <a:spcPct val="110000"/>
              </a:lnSpc>
              <a:buFont typeface="Wingdings" pitchFamily="2" charset="2"/>
              <a:buBlip>
                <a:blip r:embed="rId2"/>
              </a:buBlip>
            </a:pPr>
            <a:r>
              <a:rPr lang="el-GR" sz="2400" dirty="0">
                <a:effectLst/>
                <a:latin typeface="Calibri" pitchFamily="34" charset="0"/>
              </a:rPr>
              <a:t>Συμπτώματα Απροσεξίας, Υπερκινητικότητας &amp; Παρορμητικότητας, ανάρμοστα για το αναπτυξιακό στάδιο, δυσλειτουργικά στο σπίτι και το σχολείο –σε 2 πλαΊσια</a:t>
            </a:r>
          </a:p>
        </p:txBody>
      </p:sp>
      <p:graphicFrame>
        <p:nvGraphicFramePr>
          <p:cNvPr id="6" name="Content Placeholder 3"/>
          <p:cNvGraphicFramePr>
            <a:graphicFrameLocks/>
          </p:cNvGraphicFramePr>
          <p:nvPr>
            <p:extLst/>
          </p:nvPr>
        </p:nvGraphicFramePr>
        <p:xfrm>
          <a:off x="722059" y="2668158"/>
          <a:ext cx="7668223" cy="4023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3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35"/>
            <a:ext cx="9874383" cy="1143000"/>
          </a:xfrm>
        </p:spPr>
        <p:txBody>
          <a:bodyPr>
            <a:normAutofit fontScale="90000"/>
          </a:bodyPr>
          <a:lstStyle/>
          <a:p>
            <a:pPr>
              <a:lnSpc>
                <a:spcPct val="120000"/>
              </a:lnSpc>
            </a:pPr>
            <a:br>
              <a:rPr lang="en-US" sz="5400" dirty="0">
                <a:latin typeface="Calibri"/>
                <a:cs typeface="Calibri"/>
              </a:rPr>
            </a:br>
            <a:endParaRPr lang="en-US" dirty="0"/>
          </a:p>
        </p:txBody>
      </p:sp>
      <p:pic>
        <p:nvPicPr>
          <p:cNvPr id="6" name="Picture 5" descr="File:Dopamineseraton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75" y="1145363"/>
            <a:ext cx="8544329" cy="5665597"/>
          </a:xfrm>
          <a:prstGeom prst="rect">
            <a:avLst/>
          </a:prstGeom>
        </p:spPr>
      </p:pic>
      <p:sp>
        <p:nvSpPr>
          <p:cNvPr id="3" name="Rectangle 2"/>
          <p:cNvSpPr/>
          <p:nvPr/>
        </p:nvSpPr>
        <p:spPr>
          <a:xfrm>
            <a:off x="0" y="110233"/>
            <a:ext cx="9545151" cy="707886"/>
          </a:xfrm>
          <a:prstGeom prst="rect">
            <a:avLst/>
          </a:prstGeom>
        </p:spPr>
        <p:txBody>
          <a:bodyPr wrap="square">
            <a:spAutoFit/>
          </a:bodyPr>
          <a:lstStyle/>
          <a:p>
            <a:pPr algn="ctr"/>
            <a:r>
              <a:rPr lang="el-GR" sz="4000" dirty="0">
                <a:solidFill>
                  <a:srgbClr val="FFC000"/>
                </a:solidFill>
                <a:latin typeface="Calibri"/>
                <a:cs typeface="Calibri"/>
              </a:rPr>
              <a:t>ΣΥΣΤΗΜΑ ΤΗΣ ΑΜΟΙΒΗΣ</a:t>
            </a:r>
            <a:endParaRPr lang="en-US" sz="4000" dirty="0">
              <a:solidFill>
                <a:srgbClr val="FFC000"/>
              </a:solidFill>
            </a:endParaRPr>
          </a:p>
        </p:txBody>
      </p:sp>
      <p:sp>
        <p:nvSpPr>
          <p:cNvPr id="5" name="Line 1028"/>
          <p:cNvSpPr>
            <a:spLocks noChangeShapeType="1"/>
          </p:cNvSpPr>
          <p:nvPr/>
        </p:nvSpPr>
        <p:spPr bwMode="auto">
          <a:xfrm>
            <a:off x="0" y="967506"/>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401750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0"/>
            <a:ext cx="8229600" cy="1249362"/>
          </a:xfrm>
        </p:spPr>
        <p:txBody>
          <a:bodyPr>
            <a:noAutofit/>
          </a:bodyPr>
          <a:lstStyle/>
          <a:p>
            <a:pPr algn="ctr"/>
            <a:r>
              <a:rPr lang="el-GR" sz="3600" dirty="0">
                <a:solidFill>
                  <a:srgbClr val="FFC000"/>
                </a:solidFill>
                <a:effectLst/>
              </a:rPr>
              <a:t>ΝΕΥΡΟΦΥΣΙΟΛΟΓΙΚΗ ΘΕΩΡΗΣΗ</a:t>
            </a:r>
            <a:r>
              <a:rPr lang="en-US" sz="3600" dirty="0">
                <a:solidFill>
                  <a:srgbClr val="FFC000"/>
                </a:solidFill>
                <a:effectLst/>
              </a:rPr>
              <a:t>:</a:t>
            </a:r>
            <a:br>
              <a:rPr lang="en-US" sz="3600" dirty="0">
                <a:solidFill>
                  <a:srgbClr val="FFC000"/>
                </a:solidFill>
                <a:effectLst/>
              </a:rPr>
            </a:br>
            <a:r>
              <a:rPr lang="el-GR" sz="3600" dirty="0">
                <a:solidFill>
                  <a:srgbClr val="FFC000"/>
                </a:solidFill>
                <a:effectLst/>
              </a:rPr>
              <a:t>ΑΠΕΙΚΟΝΙΣΤΙΚΕΣ ΜΕΛΕΤΕΣ</a:t>
            </a:r>
            <a:endParaRPr lang="en-US" sz="3600" dirty="0">
              <a:solidFill>
                <a:srgbClr val="FFC000"/>
              </a:solidFill>
              <a:effectLst/>
            </a:endParaRPr>
          </a:p>
        </p:txBody>
      </p:sp>
      <p:sp>
        <p:nvSpPr>
          <p:cNvPr id="160771" name="Rectangle 3"/>
          <p:cNvSpPr>
            <a:spLocks noGrp="1" noChangeArrowheads="1"/>
          </p:cNvSpPr>
          <p:nvPr>
            <p:ph sz="half" idx="1"/>
          </p:nvPr>
        </p:nvSpPr>
        <p:spPr>
          <a:xfrm>
            <a:off x="233081" y="6099455"/>
            <a:ext cx="8740587" cy="1101445"/>
          </a:xfrm>
        </p:spPr>
        <p:txBody>
          <a:bodyPr>
            <a:noAutofit/>
          </a:bodyPr>
          <a:lstStyle/>
          <a:p>
            <a:pPr marL="0" indent="0">
              <a:lnSpc>
                <a:spcPct val="80000"/>
              </a:lnSpc>
              <a:buNone/>
            </a:pPr>
            <a:r>
              <a:rPr lang="en-US" sz="2000" i="1" dirty="0"/>
              <a:t>AJ </a:t>
            </a:r>
            <a:r>
              <a:rPr lang="en-US" sz="2000" i="1" dirty="0" err="1"/>
              <a:t>Zametkin</a:t>
            </a:r>
            <a:r>
              <a:rPr lang="en-US" sz="2000" i="1" dirty="0"/>
              <a:t>, TE </a:t>
            </a:r>
            <a:r>
              <a:rPr lang="en-US" sz="2000" i="1" dirty="0" err="1"/>
              <a:t>Nordahl</a:t>
            </a:r>
            <a:r>
              <a:rPr lang="en-US" sz="2000" i="1" dirty="0"/>
              <a:t>, M Gross, AC King, WE </a:t>
            </a:r>
            <a:r>
              <a:rPr lang="en-US" sz="2000" i="1" dirty="0" err="1"/>
              <a:t>Semple</a:t>
            </a:r>
            <a:r>
              <a:rPr lang="en-US" sz="2000" i="1" dirty="0"/>
              <a:t>, J Rumsey, S Hamburger, </a:t>
            </a:r>
            <a:endParaRPr lang="el-GR" sz="2000" i="1" dirty="0"/>
          </a:p>
          <a:p>
            <a:pPr marL="0" indent="0">
              <a:lnSpc>
                <a:spcPct val="80000"/>
              </a:lnSpc>
              <a:buNone/>
            </a:pPr>
            <a:r>
              <a:rPr lang="en-US" sz="2000" i="1" dirty="0"/>
              <a:t>and RM Cohen </a:t>
            </a:r>
            <a:r>
              <a:rPr lang="el-GR" sz="2000" dirty="0"/>
              <a:t> </a:t>
            </a:r>
            <a:r>
              <a:rPr lang="en-US" sz="2000" b="1" dirty="0"/>
              <a:t>New England Journal of Medicine</a:t>
            </a:r>
          </a:p>
          <a:p>
            <a:pPr marL="0" indent="0">
              <a:lnSpc>
                <a:spcPct val="80000"/>
              </a:lnSpc>
              <a:buNone/>
            </a:pPr>
            <a:r>
              <a:rPr lang="en-US" sz="2000" dirty="0"/>
              <a:t>Volume 323:1361-1366 </a:t>
            </a:r>
            <a:r>
              <a:rPr lang="el-GR" sz="2000" dirty="0"/>
              <a:t>  </a:t>
            </a:r>
            <a:r>
              <a:rPr lang="en-US" sz="2000" dirty="0">
                <a:effectLst/>
                <a:hlinkClick r:id="rId3"/>
              </a:rPr>
              <a:t>November 15, 1990</a:t>
            </a:r>
            <a:r>
              <a:rPr lang="en-US" sz="2000" dirty="0"/>
              <a:t> Number 20</a:t>
            </a:r>
          </a:p>
          <a:p>
            <a:pPr>
              <a:lnSpc>
                <a:spcPct val="80000"/>
              </a:lnSpc>
              <a:buFont typeface="Wingdings" charset="0"/>
              <a:buNone/>
            </a:pPr>
            <a:r>
              <a:rPr lang="en-US" sz="2000" dirty="0">
                <a:hlinkClick r:id="rId4"/>
              </a:rPr>
              <a:t> </a:t>
            </a:r>
            <a:endParaRPr lang="en-US" sz="2000" dirty="0"/>
          </a:p>
          <a:p>
            <a:pPr>
              <a:lnSpc>
                <a:spcPct val="80000"/>
              </a:lnSpc>
              <a:buFont typeface="Wingdings" charset="0"/>
              <a:buNone/>
            </a:pPr>
            <a:endParaRPr lang="en-US" sz="2000" i="1" dirty="0">
              <a:solidFill>
                <a:srgbClr val="FFFF00"/>
              </a:solidFill>
              <a:effectLst/>
            </a:endParaRPr>
          </a:p>
          <a:p>
            <a:pPr>
              <a:lnSpc>
                <a:spcPct val="80000"/>
              </a:lnSpc>
            </a:pPr>
            <a:endParaRPr lang="en-US" sz="2000" dirty="0"/>
          </a:p>
        </p:txBody>
      </p:sp>
      <p:sp>
        <p:nvSpPr>
          <p:cNvPr id="160772" name="Rectangle 4"/>
          <p:cNvSpPr>
            <a:spLocks noGrp="1" noChangeArrowheads="1"/>
          </p:cNvSpPr>
          <p:nvPr>
            <p:ph sz="half" idx="2"/>
          </p:nvPr>
        </p:nvSpPr>
        <p:spPr>
          <a:xfrm>
            <a:off x="261471" y="2084692"/>
            <a:ext cx="8621058" cy="3219443"/>
          </a:xfrm>
        </p:spPr>
        <p:txBody>
          <a:bodyPr>
            <a:noAutofit/>
          </a:bodyPr>
          <a:lstStyle/>
          <a:p>
            <a:pPr marL="0" indent="0">
              <a:buNone/>
            </a:pPr>
            <a:r>
              <a:rPr lang="en-US" sz="2400" dirty="0"/>
              <a:t>25 </a:t>
            </a:r>
            <a:r>
              <a:rPr lang="el-GR" sz="2400" dirty="0"/>
              <a:t>ΔΕΠΥ/ </a:t>
            </a:r>
            <a:r>
              <a:rPr lang="en-US" sz="2400" dirty="0"/>
              <a:t> 50 </a:t>
            </a:r>
            <a:r>
              <a:rPr lang="el-GR" sz="2400" dirty="0"/>
              <a:t>μάρτυρες</a:t>
            </a:r>
            <a:endParaRPr lang="en-US" sz="2400" dirty="0"/>
          </a:p>
          <a:p>
            <a:pPr marL="0" indent="0">
              <a:buNone/>
            </a:pPr>
            <a:r>
              <a:rPr lang="en-US" sz="2400" dirty="0"/>
              <a:t>PET scanning </a:t>
            </a:r>
            <a:r>
              <a:rPr lang="el-GR" sz="2400" dirty="0"/>
              <a:t>για</a:t>
            </a:r>
            <a:r>
              <a:rPr lang="en-US" sz="2400" dirty="0"/>
              <a:t> 30 </a:t>
            </a:r>
            <a:r>
              <a:rPr lang="el-GR" sz="2400" dirty="0"/>
              <a:t>λεπτά </a:t>
            </a:r>
            <a:r>
              <a:rPr lang="en-US" sz="2400" dirty="0"/>
              <a:t> </a:t>
            </a:r>
            <a:r>
              <a:rPr lang="el-GR" sz="2400" dirty="0"/>
              <a:t>κατά την εκτέλεση</a:t>
            </a:r>
            <a:r>
              <a:rPr lang="en-US" sz="2400" dirty="0"/>
              <a:t> </a:t>
            </a:r>
            <a:r>
              <a:rPr lang="el-GR" sz="2400" dirty="0"/>
              <a:t>ακουστικής </a:t>
            </a:r>
          </a:p>
          <a:p>
            <a:pPr marL="0" indent="0">
              <a:buNone/>
            </a:pPr>
            <a:r>
              <a:rPr lang="el-GR" sz="2400" dirty="0"/>
              <a:t>δοκιμασίας προσοχής</a:t>
            </a:r>
            <a:endParaRPr lang="en-US" sz="2400" dirty="0"/>
          </a:p>
          <a:p>
            <a:pPr marL="0" indent="0">
              <a:buNone/>
            </a:pPr>
            <a:r>
              <a:rPr lang="el-GR" sz="2400" dirty="0"/>
              <a:t>ΣΥΜΠΕΡΑΣΜΑΤΑ: </a:t>
            </a:r>
            <a:r>
              <a:rPr lang="en-US" sz="2400" dirty="0"/>
              <a:t> </a:t>
            </a:r>
            <a:r>
              <a:rPr lang="el-GR" sz="2400" dirty="0"/>
              <a:t>ο μεταβολισμός της γλυκόζης, καθολικός και τοπικός, ήταν ελαττωμένος στους ενήλικες με επίμονη ΔΕΠΥ</a:t>
            </a:r>
          </a:p>
          <a:p>
            <a:pPr marL="0" indent="0">
              <a:buNone/>
            </a:pPr>
            <a:r>
              <a:rPr lang="el-GR" sz="2400" dirty="0"/>
              <a:t> Οι μεγαλύτερες μειώσεις ήταν στον </a:t>
            </a:r>
            <a:r>
              <a:rPr lang="el-GR" sz="2400" dirty="0">
                <a:solidFill>
                  <a:srgbClr val="FFFF66"/>
                </a:solidFill>
                <a:effectLst/>
              </a:rPr>
              <a:t>προκινητικό φλοιό</a:t>
            </a:r>
            <a:r>
              <a:rPr lang="el-GR" sz="2400" dirty="0">
                <a:solidFill>
                  <a:srgbClr val="FFFF66"/>
                </a:solidFill>
              </a:rPr>
              <a:t> </a:t>
            </a:r>
            <a:r>
              <a:rPr lang="en-US" sz="2400" dirty="0">
                <a:solidFill>
                  <a:srgbClr val="FFFF66"/>
                </a:solidFill>
              </a:rPr>
              <a:t> </a:t>
            </a:r>
            <a:r>
              <a:rPr lang="el-GR" sz="2400" dirty="0"/>
              <a:t>και τον </a:t>
            </a:r>
            <a:r>
              <a:rPr lang="el-GR" sz="2400" dirty="0">
                <a:solidFill>
                  <a:srgbClr val="FFFF66"/>
                </a:solidFill>
                <a:effectLst/>
              </a:rPr>
              <a:t>ανώτερο προμετψπιαίο φλοιό</a:t>
            </a:r>
            <a:r>
              <a:rPr lang="en-US" sz="2400" dirty="0">
                <a:solidFill>
                  <a:srgbClr val="FFFF00"/>
                </a:solidFill>
                <a:effectLst/>
              </a:rPr>
              <a:t>-</a:t>
            </a:r>
            <a:r>
              <a:rPr lang="el-GR" sz="2400" dirty="0"/>
              <a:t>περιοχές που έχει φανεί ότι εμπλέκονται στον έλεγχο της προσοχής και την κινητική δραστηριότητα. </a:t>
            </a:r>
            <a:endParaRPr lang="en-US" sz="2400" dirty="0"/>
          </a:p>
        </p:txBody>
      </p:sp>
      <p:sp>
        <p:nvSpPr>
          <p:cNvPr id="160773" name="Line 5"/>
          <p:cNvSpPr>
            <a:spLocks noChangeShapeType="1"/>
          </p:cNvSpPr>
          <p:nvPr/>
        </p:nvSpPr>
        <p:spPr bwMode="auto">
          <a:xfrm>
            <a:off x="104588" y="1352037"/>
            <a:ext cx="9039412" cy="2540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Rectangle 1"/>
          <p:cNvSpPr/>
          <p:nvPr/>
        </p:nvSpPr>
        <p:spPr>
          <a:xfrm>
            <a:off x="233081" y="1569634"/>
            <a:ext cx="8845176" cy="451406"/>
          </a:xfrm>
          <a:prstGeom prst="rect">
            <a:avLst/>
          </a:prstGeom>
        </p:spPr>
        <p:txBody>
          <a:bodyPr wrap="square">
            <a:spAutoFit/>
          </a:bodyPr>
          <a:lstStyle/>
          <a:p>
            <a:pPr>
              <a:lnSpc>
                <a:spcPct val="80000"/>
              </a:lnSpc>
            </a:pPr>
            <a:r>
              <a:rPr lang="el-GR" sz="2800" dirty="0">
                <a:solidFill>
                  <a:srgbClr val="FFC000"/>
                </a:solidFill>
              </a:rPr>
              <a:t>Εγκεφαλικός μεταβολισμός γλυκόζης σε ενήλικες με ΔΕΠΥ</a:t>
            </a:r>
          </a:p>
        </p:txBody>
      </p:sp>
    </p:spTree>
    <p:extLst>
      <p:ext uri="{BB962C8B-B14F-4D97-AF65-F5344CB8AC3E}">
        <p14:creationId xmlns:p14="http://schemas.microsoft.com/office/powerpoint/2010/main" val="20192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descr="adh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0" y="1778371"/>
            <a:ext cx="7425765" cy="4691156"/>
          </a:xfrm>
          <a:prstGeom prst="rect">
            <a:avLst/>
          </a:prstGeom>
          <a:noFill/>
          <a:extLst>
            <a:ext uri="{909E8E84-426E-40DD-AFC4-6F175D3DCCD1}">
              <a14:hiddenFill xmlns:a14="http://schemas.microsoft.com/office/drawing/2010/main">
                <a:solidFill>
                  <a:srgbClr val="FFFFFF"/>
                </a:solidFill>
              </a14:hiddenFill>
            </a:ext>
          </a:extLst>
        </p:spPr>
      </p:pic>
      <p:sp>
        <p:nvSpPr>
          <p:cNvPr id="162820" name="Line 4"/>
          <p:cNvSpPr>
            <a:spLocks noChangeShapeType="1"/>
          </p:cNvSpPr>
          <p:nvPr/>
        </p:nvSpPr>
        <p:spPr bwMode="auto">
          <a:xfrm>
            <a:off x="0" y="1412874"/>
            <a:ext cx="9144000" cy="4763"/>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 name="Rectangle 2"/>
          <p:cNvSpPr>
            <a:spLocks noGrp="1" noChangeArrowheads="1"/>
          </p:cNvSpPr>
          <p:nvPr>
            <p:ph type="title"/>
          </p:nvPr>
        </p:nvSpPr>
        <p:spPr>
          <a:xfrm>
            <a:off x="457200" y="0"/>
            <a:ext cx="8229600" cy="1249362"/>
          </a:xfrm>
          <a:ln>
            <a:noFill/>
          </a:ln>
        </p:spPr>
        <p:txBody>
          <a:bodyPr>
            <a:noAutofit/>
          </a:bodyPr>
          <a:lstStyle/>
          <a:p>
            <a:pPr algn="ctr"/>
            <a:r>
              <a:rPr lang="el-GR" sz="4000" dirty="0">
                <a:solidFill>
                  <a:srgbClr val="FFC000"/>
                </a:solidFill>
              </a:rPr>
              <a:t>ΝΕΥΡΟΦΥΣΙΟΛΟΓΙΚΗ ΘΕΩΡΗΣΗ</a:t>
            </a:r>
            <a:r>
              <a:rPr lang="en-US" sz="4000" dirty="0">
                <a:solidFill>
                  <a:srgbClr val="FFC000"/>
                </a:solidFill>
              </a:rPr>
              <a:t>:</a:t>
            </a:r>
            <a:br>
              <a:rPr lang="en-US" sz="4000" dirty="0">
                <a:solidFill>
                  <a:srgbClr val="FFC000"/>
                </a:solidFill>
              </a:rPr>
            </a:br>
            <a:r>
              <a:rPr lang="el-GR" sz="4000" dirty="0">
                <a:solidFill>
                  <a:srgbClr val="FFC000"/>
                </a:solidFill>
              </a:rPr>
              <a:t>ΑΠΕΙΚΟΝΙΣΤΙΚΕΣ ΜΕΛΕΤΕΣ</a:t>
            </a:r>
            <a:endParaRPr lang="en-US" sz="4000" dirty="0">
              <a:solidFill>
                <a:srgbClr val="FFC000"/>
              </a:solidFill>
              <a:effectLst/>
            </a:endParaRPr>
          </a:p>
        </p:txBody>
      </p:sp>
    </p:spTree>
    <p:extLst>
      <p:ext uri="{BB962C8B-B14F-4D97-AF65-F5344CB8AC3E}">
        <p14:creationId xmlns:p14="http://schemas.microsoft.com/office/powerpoint/2010/main" val="246990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890" y="1344707"/>
            <a:ext cx="5759450" cy="437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2451" name="Text Box 3"/>
          <p:cNvSpPr txBox="1">
            <a:spLocks noChangeArrowheads="1"/>
          </p:cNvSpPr>
          <p:nvPr/>
        </p:nvSpPr>
        <p:spPr bwMode="auto">
          <a:xfrm>
            <a:off x="194235" y="5719201"/>
            <a:ext cx="8561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l-GR" sz="2000" dirty="0">
                <a:solidFill>
                  <a:srgbClr val="FFFFFF"/>
                </a:solidFill>
                <a:effectLst>
                  <a:outerShdw blurRad="38100" dist="38100" dir="2700000" algn="tl">
                    <a:srgbClr val="FFFFFF"/>
                  </a:outerShdw>
                </a:effectLst>
                <a:cs typeface="ＭＳ Ｐゴシック" charset="0"/>
              </a:rPr>
              <a:t>Περιοχές όπου η ομάδα ΔΕΠ-Υ είχε καθυστερημένη</a:t>
            </a:r>
          </a:p>
          <a:p>
            <a:pPr algn="ctr" eaLnBrk="0" hangingPunct="0"/>
            <a:r>
              <a:rPr lang="el-GR" sz="2000" dirty="0">
                <a:solidFill>
                  <a:srgbClr val="FFFFFF"/>
                </a:solidFill>
                <a:effectLst>
                  <a:outerShdw blurRad="38100" dist="38100" dir="2700000" algn="tl">
                    <a:srgbClr val="FFFFFF"/>
                  </a:outerShdw>
                </a:effectLst>
                <a:cs typeface="ＭＳ Ｐゴシック" charset="0"/>
              </a:rPr>
              <a:t>ωρίμανση του φλοιού όπως φαίνεται από τη μεγαλύτερη ηλικία</a:t>
            </a:r>
          </a:p>
          <a:p>
            <a:pPr algn="ctr" eaLnBrk="0" hangingPunct="0"/>
            <a:r>
              <a:rPr lang="el-GR" sz="2000" dirty="0">
                <a:solidFill>
                  <a:srgbClr val="FFFFFF"/>
                </a:solidFill>
                <a:effectLst>
                  <a:outerShdw blurRad="38100" dist="38100" dir="2700000" algn="tl">
                    <a:srgbClr val="FFFFFF"/>
                  </a:outerShdw>
                </a:effectLst>
                <a:cs typeface="ＭＳ Ｐゴシック" charset="0"/>
              </a:rPr>
              <a:t>απόκτησης της μέγιστης πάχυνσης του φλοιού</a:t>
            </a:r>
          </a:p>
        </p:txBody>
      </p:sp>
      <p:sp>
        <p:nvSpPr>
          <p:cNvPr id="4" name="Rectangle 2"/>
          <p:cNvSpPr>
            <a:spLocks noGrp="1" noChangeArrowheads="1"/>
          </p:cNvSpPr>
          <p:nvPr>
            <p:ph type="title"/>
          </p:nvPr>
        </p:nvSpPr>
        <p:spPr>
          <a:xfrm>
            <a:off x="536298" y="-3641"/>
            <a:ext cx="7772400" cy="1143000"/>
          </a:xfrm>
        </p:spPr>
        <p:txBody>
          <a:bodyPr>
            <a:normAutofit/>
          </a:bodyPr>
          <a:lstStyle/>
          <a:p>
            <a:pPr algn="ctr"/>
            <a:r>
              <a:rPr lang="el-GR" sz="4000" dirty="0">
                <a:solidFill>
                  <a:srgbClr val="FFC000"/>
                </a:solidFill>
                <a:latin typeface="+mn-lt"/>
              </a:rPr>
              <a:t>ΔΕΠΥ &amp; ΩΡΙΜΑΝΣΗ ΤΟΥ ΦΛΟΙΟΥ</a:t>
            </a:r>
          </a:p>
        </p:txBody>
      </p:sp>
      <p:sp>
        <p:nvSpPr>
          <p:cNvPr id="5" name="Line 5"/>
          <p:cNvSpPr>
            <a:spLocks noChangeShapeType="1"/>
          </p:cNvSpPr>
          <p:nvPr/>
        </p:nvSpPr>
        <p:spPr bwMode="auto">
          <a:xfrm>
            <a:off x="0" y="1231805"/>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406688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0" y="5551488"/>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l-GR">
                <a:cs typeface="ＭＳ Ｐゴシック" charset="0"/>
              </a:rPr>
              <a:t>Οι καμπύλες δείχνουν την αναλογία των φλοιϊκών σημείων που απέκτησαν τη μέγιστη πάχυνση σε κάθε ηλικία για όλα τα εγκεφαλικά σημεία του φλοιού (ΑΡ) &amp; για τον προμετωπιαίο φλοιό (Δε). Η διάμεση ηλικία στην οποία το 50% των σημείων του φλοιού</a:t>
            </a:r>
          </a:p>
          <a:p>
            <a:pPr algn="ctr" eaLnBrk="0" hangingPunct="0"/>
            <a:r>
              <a:rPr lang="el-GR">
                <a:cs typeface="ＭＳ Ｐゴシック" charset="0"/>
              </a:rPr>
              <a:t>απέκτησαν το μέγιστό τους διέφεραν σημαντικά μεταξύ των ομάδων</a:t>
            </a:r>
          </a:p>
        </p:txBody>
      </p:sp>
      <p:pic>
        <p:nvPicPr>
          <p:cNvPr id="234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4236"/>
            <a:ext cx="7704138" cy="503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4500" name="Line 4"/>
          <p:cNvSpPr>
            <a:spLocks noChangeShapeType="1"/>
          </p:cNvSpPr>
          <p:nvPr/>
        </p:nvSpPr>
        <p:spPr bwMode="auto">
          <a:xfrm>
            <a:off x="1692275" y="3068638"/>
            <a:ext cx="1871663"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01" name="Line 5"/>
          <p:cNvSpPr>
            <a:spLocks noChangeShapeType="1"/>
          </p:cNvSpPr>
          <p:nvPr/>
        </p:nvSpPr>
        <p:spPr bwMode="auto">
          <a:xfrm>
            <a:off x="3059113" y="3068638"/>
            <a:ext cx="0" cy="1512887"/>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02" name="Line 6"/>
          <p:cNvSpPr>
            <a:spLocks noChangeShapeType="1"/>
          </p:cNvSpPr>
          <p:nvPr/>
        </p:nvSpPr>
        <p:spPr bwMode="auto">
          <a:xfrm>
            <a:off x="2743200" y="3068638"/>
            <a:ext cx="0" cy="1439862"/>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03" name="Line 7"/>
          <p:cNvSpPr>
            <a:spLocks noChangeShapeType="1"/>
          </p:cNvSpPr>
          <p:nvPr/>
        </p:nvSpPr>
        <p:spPr bwMode="auto">
          <a:xfrm>
            <a:off x="4860925" y="3068638"/>
            <a:ext cx="1871663"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04" name="Line 8"/>
          <p:cNvSpPr>
            <a:spLocks noChangeShapeType="1"/>
          </p:cNvSpPr>
          <p:nvPr/>
        </p:nvSpPr>
        <p:spPr bwMode="auto">
          <a:xfrm>
            <a:off x="5911850" y="3068638"/>
            <a:ext cx="0" cy="1439862"/>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05" name="Line 9"/>
          <p:cNvSpPr>
            <a:spLocks noChangeShapeType="1"/>
          </p:cNvSpPr>
          <p:nvPr/>
        </p:nvSpPr>
        <p:spPr bwMode="auto">
          <a:xfrm>
            <a:off x="6559550" y="3068638"/>
            <a:ext cx="0" cy="1439862"/>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11949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4500"/>
                                        </p:tgtEl>
                                        <p:attrNameLst>
                                          <p:attrName>style.visibility</p:attrName>
                                        </p:attrNameLst>
                                      </p:cBhvr>
                                      <p:to>
                                        <p:strVal val="visible"/>
                                      </p:to>
                                    </p:set>
                                    <p:anim calcmode="lin" valueType="num">
                                      <p:cBhvr>
                                        <p:cTn id="7" dur="1000" fill="hold"/>
                                        <p:tgtEl>
                                          <p:spTgt spid="234500"/>
                                        </p:tgtEl>
                                        <p:attrNameLst>
                                          <p:attrName>ppt_w</p:attrName>
                                        </p:attrNameLst>
                                      </p:cBhvr>
                                      <p:tavLst>
                                        <p:tav tm="0">
                                          <p:val>
                                            <p:strVal val="#ppt_w*0.70"/>
                                          </p:val>
                                        </p:tav>
                                        <p:tav tm="100000">
                                          <p:val>
                                            <p:strVal val="#ppt_w"/>
                                          </p:val>
                                        </p:tav>
                                      </p:tavLst>
                                    </p:anim>
                                    <p:anim calcmode="lin" valueType="num">
                                      <p:cBhvr>
                                        <p:cTn id="8" dur="1000" fill="hold"/>
                                        <p:tgtEl>
                                          <p:spTgt spid="234500"/>
                                        </p:tgtEl>
                                        <p:attrNameLst>
                                          <p:attrName>ppt_h</p:attrName>
                                        </p:attrNameLst>
                                      </p:cBhvr>
                                      <p:tavLst>
                                        <p:tav tm="0">
                                          <p:val>
                                            <p:strVal val="#ppt_h"/>
                                          </p:val>
                                        </p:tav>
                                        <p:tav tm="100000">
                                          <p:val>
                                            <p:strVal val="#ppt_h"/>
                                          </p:val>
                                        </p:tav>
                                      </p:tavLst>
                                    </p:anim>
                                    <p:animEffect transition="in" filter="fade">
                                      <p:cBhvr>
                                        <p:cTn id="9" dur="1000"/>
                                        <p:tgtEl>
                                          <p:spTgt spid="2345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4502"/>
                                        </p:tgtEl>
                                        <p:attrNameLst>
                                          <p:attrName>style.visibility</p:attrName>
                                        </p:attrNameLst>
                                      </p:cBhvr>
                                      <p:to>
                                        <p:strVal val="visible"/>
                                      </p:to>
                                    </p:set>
                                    <p:anim calcmode="lin" valueType="num">
                                      <p:cBhvr>
                                        <p:cTn id="14" dur="1000" fill="hold"/>
                                        <p:tgtEl>
                                          <p:spTgt spid="234502"/>
                                        </p:tgtEl>
                                        <p:attrNameLst>
                                          <p:attrName>ppt_w</p:attrName>
                                        </p:attrNameLst>
                                      </p:cBhvr>
                                      <p:tavLst>
                                        <p:tav tm="0">
                                          <p:val>
                                            <p:strVal val="#ppt_w*0.70"/>
                                          </p:val>
                                        </p:tav>
                                        <p:tav tm="100000">
                                          <p:val>
                                            <p:strVal val="#ppt_w"/>
                                          </p:val>
                                        </p:tav>
                                      </p:tavLst>
                                    </p:anim>
                                    <p:anim calcmode="lin" valueType="num">
                                      <p:cBhvr>
                                        <p:cTn id="15" dur="1000" fill="hold"/>
                                        <p:tgtEl>
                                          <p:spTgt spid="234502"/>
                                        </p:tgtEl>
                                        <p:attrNameLst>
                                          <p:attrName>ppt_h</p:attrName>
                                        </p:attrNameLst>
                                      </p:cBhvr>
                                      <p:tavLst>
                                        <p:tav tm="0">
                                          <p:val>
                                            <p:strVal val="#ppt_h"/>
                                          </p:val>
                                        </p:tav>
                                        <p:tav tm="100000">
                                          <p:val>
                                            <p:strVal val="#ppt_h"/>
                                          </p:val>
                                        </p:tav>
                                      </p:tavLst>
                                    </p:anim>
                                    <p:animEffect transition="in" filter="fade">
                                      <p:cBhvr>
                                        <p:cTn id="16" dur="1000"/>
                                        <p:tgtEl>
                                          <p:spTgt spid="2345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34501"/>
                                        </p:tgtEl>
                                        <p:attrNameLst>
                                          <p:attrName>style.visibility</p:attrName>
                                        </p:attrNameLst>
                                      </p:cBhvr>
                                      <p:to>
                                        <p:strVal val="visible"/>
                                      </p:to>
                                    </p:set>
                                    <p:anim calcmode="lin" valueType="num">
                                      <p:cBhvr>
                                        <p:cTn id="21" dur="1000" fill="hold"/>
                                        <p:tgtEl>
                                          <p:spTgt spid="234501"/>
                                        </p:tgtEl>
                                        <p:attrNameLst>
                                          <p:attrName>ppt_w</p:attrName>
                                        </p:attrNameLst>
                                      </p:cBhvr>
                                      <p:tavLst>
                                        <p:tav tm="0">
                                          <p:val>
                                            <p:strVal val="#ppt_w*0.70"/>
                                          </p:val>
                                        </p:tav>
                                        <p:tav tm="100000">
                                          <p:val>
                                            <p:strVal val="#ppt_w"/>
                                          </p:val>
                                        </p:tav>
                                      </p:tavLst>
                                    </p:anim>
                                    <p:anim calcmode="lin" valueType="num">
                                      <p:cBhvr>
                                        <p:cTn id="22" dur="1000" fill="hold"/>
                                        <p:tgtEl>
                                          <p:spTgt spid="234501"/>
                                        </p:tgtEl>
                                        <p:attrNameLst>
                                          <p:attrName>ppt_h</p:attrName>
                                        </p:attrNameLst>
                                      </p:cBhvr>
                                      <p:tavLst>
                                        <p:tav tm="0">
                                          <p:val>
                                            <p:strVal val="#ppt_h"/>
                                          </p:val>
                                        </p:tav>
                                        <p:tav tm="100000">
                                          <p:val>
                                            <p:strVal val="#ppt_h"/>
                                          </p:val>
                                        </p:tav>
                                      </p:tavLst>
                                    </p:anim>
                                    <p:animEffect transition="in" filter="fade">
                                      <p:cBhvr>
                                        <p:cTn id="23" dur="1000"/>
                                        <p:tgtEl>
                                          <p:spTgt spid="2345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34503"/>
                                        </p:tgtEl>
                                        <p:attrNameLst>
                                          <p:attrName>style.visibility</p:attrName>
                                        </p:attrNameLst>
                                      </p:cBhvr>
                                      <p:to>
                                        <p:strVal val="visible"/>
                                      </p:to>
                                    </p:set>
                                    <p:anim calcmode="lin" valueType="num">
                                      <p:cBhvr>
                                        <p:cTn id="28" dur="1000" fill="hold"/>
                                        <p:tgtEl>
                                          <p:spTgt spid="234503"/>
                                        </p:tgtEl>
                                        <p:attrNameLst>
                                          <p:attrName>ppt_w</p:attrName>
                                        </p:attrNameLst>
                                      </p:cBhvr>
                                      <p:tavLst>
                                        <p:tav tm="0">
                                          <p:val>
                                            <p:strVal val="#ppt_w*0.70"/>
                                          </p:val>
                                        </p:tav>
                                        <p:tav tm="100000">
                                          <p:val>
                                            <p:strVal val="#ppt_w"/>
                                          </p:val>
                                        </p:tav>
                                      </p:tavLst>
                                    </p:anim>
                                    <p:anim calcmode="lin" valueType="num">
                                      <p:cBhvr>
                                        <p:cTn id="29" dur="1000" fill="hold"/>
                                        <p:tgtEl>
                                          <p:spTgt spid="234503"/>
                                        </p:tgtEl>
                                        <p:attrNameLst>
                                          <p:attrName>ppt_h</p:attrName>
                                        </p:attrNameLst>
                                      </p:cBhvr>
                                      <p:tavLst>
                                        <p:tav tm="0">
                                          <p:val>
                                            <p:strVal val="#ppt_h"/>
                                          </p:val>
                                        </p:tav>
                                        <p:tav tm="100000">
                                          <p:val>
                                            <p:strVal val="#ppt_h"/>
                                          </p:val>
                                        </p:tav>
                                      </p:tavLst>
                                    </p:anim>
                                    <p:animEffect transition="in" filter="fade">
                                      <p:cBhvr>
                                        <p:cTn id="30" dur="1000"/>
                                        <p:tgtEl>
                                          <p:spTgt spid="23450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34504"/>
                                        </p:tgtEl>
                                        <p:attrNameLst>
                                          <p:attrName>style.visibility</p:attrName>
                                        </p:attrNameLst>
                                      </p:cBhvr>
                                      <p:to>
                                        <p:strVal val="visible"/>
                                      </p:to>
                                    </p:set>
                                    <p:anim calcmode="lin" valueType="num">
                                      <p:cBhvr>
                                        <p:cTn id="35" dur="1000" fill="hold"/>
                                        <p:tgtEl>
                                          <p:spTgt spid="234504"/>
                                        </p:tgtEl>
                                        <p:attrNameLst>
                                          <p:attrName>ppt_w</p:attrName>
                                        </p:attrNameLst>
                                      </p:cBhvr>
                                      <p:tavLst>
                                        <p:tav tm="0">
                                          <p:val>
                                            <p:strVal val="#ppt_w*0.70"/>
                                          </p:val>
                                        </p:tav>
                                        <p:tav tm="100000">
                                          <p:val>
                                            <p:strVal val="#ppt_w"/>
                                          </p:val>
                                        </p:tav>
                                      </p:tavLst>
                                    </p:anim>
                                    <p:anim calcmode="lin" valueType="num">
                                      <p:cBhvr>
                                        <p:cTn id="36" dur="1000" fill="hold"/>
                                        <p:tgtEl>
                                          <p:spTgt spid="234504"/>
                                        </p:tgtEl>
                                        <p:attrNameLst>
                                          <p:attrName>ppt_h</p:attrName>
                                        </p:attrNameLst>
                                      </p:cBhvr>
                                      <p:tavLst>
                                        <p:tav tm="0">
                                          <p:val>
                                            <p:strVal val="#ppt_h"/>
                                          </p:val>
                                        </p:tav>
                                        <p:tav tm="100000">
                                          <p:val>
                                            <p:strVal val="#ppt_h"/>
                                          </p:val>
                                        </p:tav>
                                      </p:tavLst>
                                    </p:anim>
                                    <p:animEffect transition="in" filter="fade">
                                      <p:cBhvr>
                                        <p:cTn id="37" dur="1000"/>
                                        <p:tgtEl>
                                          <p:spTgt spid="2345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34505"/>
                                        </p:tgtEl>
                                        <p:attrNameLst>
                                          <p:attrName>style.visibility</p:attrName>
                                        </p:attrNameLst>
                                      </p:cBhvr>
                                      <p:to>
                                        <p:strVal val="visible"/>
                                      </p:to>
                                    </p:set>
                                    <p:anim calcmode="lin" valueType="num">
                                      <p:cBhvr>
                                        <p:cTn id="42" dur="1000" fill="hold"/>
                                        <p:tgtEl>
                                          <p:spTgt spid="234505"/>
                                        </p:tgtEl>
                                        <p:attrNameLst>
                                          <p:attrName>ppt_w</p:attrName>
                                        </p:attrNameLst>
                                      </p:cBhvr>
                                      <p:tavLst>
                                        <p:tav tm="0">
                                          <p:val>
                                            <p:strVal val="#ppt_w*0.70"/>
                                          </p:val>
                                        </p:tav>
                                        <p:tav tm="100000">
                                          <p:val>
                                            <p:strVal val="#ppt_w"/>
                                          </p:val>
                                        </p:tav>
                                      </p:tavLst>
                                    </p:anim>
                                    <p:anim calcmode="lin" valueType="num">
                                      <p:cBhvr>
                                        <p:cTn id="43" dur="1000" fill="hold"/>
                                        <p:tgtEl>
                                          <p:spTgt spid="234505"/>
                                        </p:tgtEl>
                                        <p:attrNameLst>
                                          <p:attrName>ppt_h</p:attrName>
                                        </p:attrNameLst>
                                      </p:cBhvr>
                                      <p:tavLst>
                                        <p:tav tm="0">
                                          <p:val>
                                            <p:strVal val="#ppt_h"/>
                                          </p:val>
                                        </p:tav>
                                        <p:tav tm="100000">
                                          <p:val>
                                            <p:strVal val="#ppt_h"/>
                                          </p:val>
                                        </p:tav>
                                      </p:tavLst>
                                    </p:anim>
                                    <p:animEffect transition="in" filter="fade">
                                      <p:cBhvr>
                                        <p:cTn id="44" dur="1000"/>
                                        <p:tgtEl>
                                          <p:spTgt spid="234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animBg="1"/>
      <p:bldP spid="234501" grpId="0" animBg="1"/>
      <p:bldP spid="234502" grpId="0" animBg="1"/>
      <p:bldP spid="234503" grpId="0" animBg="1"/>
      <p:bldP spid="234504" grpId="0" animBg="1"/>
      <p:bldP spid="2345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Rot="1" noChangeArrowheads="1"/>
          </p:cNvSpPr>
          <p:nvPr>
            <p:ph type="title"/>
          </p:nvPr>
        </p:nvSpPr>
        <p:spPr>
          <a:xfrm>
            <a:off x="323528" y="36736"/>
            <a:ext cx="8229600" cy="1143000"/>
          </a:xfrm>
          <a:noFill/>
          <a:ln/>
        </p:spPr>
        <p:txBody>
          <a:bodyPr>
            <a:normAutofit/>
          </a:bodyPr>
          <a:lstStyle/>
          <a:p>
            <a:r>
              <a:rPr lang="el-GR" sz="3600" dirty="0">
                <a:solidFill>
                  <a:srgbClr val="FFC000"/>
                </a:solidFill>
                <a:latin typeface="Calibri" pitchFamily="34" charset="0"/>
              </a:rPr>
              <a:t>ΚΛΗΡΟΝΟΜΙΚΟΤΗΤΑ-ΓΕΝΕΤΙΚΗ</a:t>
            </a:r>
          </a:p>
        </p:txBody>
      </p:sp>
      <p:sp>
        <p:nvSpPr>
          <p:cNvPr id="56326" name="Text Box 6"/>
          <p:cNvSpPr txBox="1">
            <a:spLocks noChangeArrowheads="1"/>
          </p:cNvSpPr>
          <p:nvPr/>
        </p:nvSpPr>
        <p:spPr bwMode="auto">
          <a:xfrm>
            <a:off x="535316" y="1566719"/>
            <a:ext cx="7083991" cy="5755422"/>
          </a:xfrm>
          <a:prstGeom prst="rect">
            <a:avLst/>
          </a:prstGeom>
          <a:noFill/>
          <a:ln w="9525" algn="ctr">
            <a:noFill/>
            <a:miter lim="800000"/>
            <a:headEnd/>
            <a:tailEnd/>
          </a:ln>
          <a:effectLst/>
        </p:spPr>
        <p:txBody>
          <a:bodyPr wrap="none">
            <a:spAutoFit/>
          </a:bodyPr>
          <a:lstStyle/>
          <a:p>
            <a:pPr>
              <a:buFontTx/>
              <a:buBlip>
                <a:blip r:embed="rId3"/>
              </a:buBlip>
            </a:pPr>
            <a:r>
              <a:rPr lang="el-GR" sz="2800" dirty="0"/>
              <a:t> </a:t>
            </a:r>
            <a:r>
              <a:rPr lang="el-GR" sz="2800" dirty="0">
                <a:latin typeface="Calibri"/>
                <a:cs typeface="Calibri"/>
              </a:rPr>
              <a:t> Άρρεν φύλο  (4:1)</a:t>
            </a:r>
          </a:p>
          <a:p>
            <a:pPr>
              <a:buFontTx/>
              <a:buBlip>
                <a:blip r:embed="rId3"/>
              </a:buBlip>
            </a:pPr>
            <a:r>
              <a:rPr lang="el-GR" sz="2800" dirty="0">
                <a:latin typeface="Calibri"/>
                <a:cs typeface="Calibri"/>
              </a:rPr>
              <a:t>  Κληρονομικότητα: 75%</a:t>
            </a:r>
            <a:endParaRPr lang="en-US" sz="2800" dirty="0">
              <a:latin typeface="Calibri"/>
              <a:cs typeface="Calibri"/>
            </a:endParaRPr>
          </a:p>
          <a:p>
            <a:endParaRPr lang="el-GR" sz="2800" dirty="0">
              <a:latin typeface="Calibri"/>
              <a:cs typeface="Calibri"/>
            </a:endParaRPr>
          </a:p>
          <a:p>
            <a:pPr>
              <a:buFontTx/>
              <a:buBlip>
                <a:blip r:embed="rId3"/>
              </a:buBlip>
            </a:pPr>
            <a:r>
              <a:rPr lang="el-GR" sz="2800" dirty="0">
                <a:latin typeface="Calibri"/>
                <a:cs typeface="Calibri"/>
              </a:rPr>
              <a:t> </a:t>
            </a:r>
            <a:r>
              <a:rPr lang="el-GR" sz="2800" dirty="0">
                <a:solidFill>
                  <a:srgbClr val="FFFF66"/>
                </a:solidFill>
                <a:latin typeface="Calibri"/>
                <a:cs typeface="Calibri"/>
              </a:rPr>
              <a:t> 82% </a:t>
            </a:r>
            <a:r>
              <a:rPr lang="el-GR" sz="2800" dirty="0">
                <a:latin typeface="Calibri"/>
                <a:cs typeface="Calibri"/>
              </a:rPr>
              <a:t>σε </a:t>
            </a:r>
            <a:r>
              <a:rPr lang="el-GR" sz="2800" dirty="0" err="1">
                <a:latin typeface="Calibri"/>
                <a:cs typeface="Calibri"/>
              </a:rPr>
              <a:t>μονοωογενή</a:t>
            </a:r>
            <a:r>
              <a:rPr lang="el-GR" sz="2800" dirty="0">
                <a:latin typeface="Calibri"/>
                <a:cs typeface="Calibri"/>
              </a:rPr>
              <a:t> δίδυμα</a:t>
            </a:r>
          </a:p>
          <a:p>
            <a:pPr>
              <a:buFontTx/>
              <a:buBlip>
                <a:blip r:embed="rId3"/>
              </a:buBlip>
            </a:pPr>
            <a:r>
              <a:rPr lang="el-GR" sz="2800" dirty="0">
                <a:latin typeface="Calibri"/>
                <a:cs typeface="Calibri"/>
              </a:rPr>
              <a:t>  </a:t>
            </a:r>
            <a:r>
              <a:rPr lang="el-GR" sz="2800" dirty="0">
                <a:solidFill>
                  <a:srgbClr val="FFFF66"/>
                </a:solidFill>
                <a:latin typeface="Calibri"/>
                <a:cs typeface="Calibri"/>
              </a:rPr>
              <a:t>30-40%  </a:t>
            </a:r>
            <a:r>
              <a:rPr lang="el-GR" sz="2800" dirty="0">
                <a:latin typeface="Calibri"/>
                <a:cs typeface="Calibri"/>
              </a:rPr>
              <a:t>των παιδιών έχουν ένα γονιό </a:t>
            </a:r>
            <a:endParaRPr lang="en-US" sz="2800" dirty="0">
              <a:latin typeface="Calibri"/>
              <a:cs typeface="Calibri"/>
            </a:endParaRPr>
          </a:p>
          <a:p>
            <a:r>
              <a:rPr lang="en-US" sz="2800" dirty="0">
                <a:latin typeface="Calibri"/>
                <a:cs typeface="Calibri"/>
              </a:rPr>
              <a:t>                                       </a:t>
            </a:r>
            <a:r>
              <a:rPr lang="el-GR" sz="2800" dirty="0">
                <a:latin typeface="Calibri"/>
                <a:cs typeface="Calibri"/>
              </a:rPr>
              <a:t>με χαρακτηριστικά ΔΕΠΥ</a:t>
            </a:r>
          </a:p>
          <a:p>
            <a:pPr>
              <a:buFontTx/>
              <a:buBlip>
                <a:blip r:embed="rId3"/>
              </a:buBlip>
            </a:pPr>
            <a:endParaRPr lang="el-GR" sz="2800" dirty="0">
              <a:latin typeface="Calibri"/>
              <a:cs typeface="Calibri"/>
            </a:endParaRPr>
          </a:p>
          <a:p>
            <a:pPr>
              <a:buFontTx/>
              <a:buBlip>
                <a:blip r:embed="rId3"/>
              </a:buBlip>
            </a:pPr>
            <a:r>
              <a:rPr lang="el-GR" sz="2800" dirty="0">
                <a:latin typeface="Calibri"/>
                <a:cs typeface="Calibri"/>
              </a:rPr>
              <a:t>  Γονίδια με μικρή δράση: </a:t>
            </a:r>
            <a:r>
              <a:rPr lang="en-US" sz="2800" dirty="0">
                <a:latin typeface="Calibri"/>
                <a:cs typeface="Calibri"/>
              </a:rPr>
              <a:t>DRD4, DRD5, DAT1,</a:t>
            </a:r>
          </a:p>
          <a:p>
            <a:r>
              <a:rPr lang="en-US" sz="2800" dirty="0">
                <a:latin typeface="Calibri"/>
                <a:cs typeface="Calibri"/>
              </a:rPr>
              <a:t>     SLC6A3, DBH, SNAP25, SLC6A4,</a:t>
            </a:r>
            <a:r>
              <a:rPr lang="el-GR" sz="2800" dirty="0">
                <a:latin typeface="Calibri"/>
                <a:cs typeface="Calibri"/>
              </a:rPr>
              <a:t> </a:t>
            </a:r>
            <a:r>
              <a:rPr lang="en-US" sz="2800" dirty="0">
                <a:latin typeface="Calibri"/>
                <a:cs typeface="Calibri"/>
              </a:rPr>
              <a:t>HTR1B</a:t>
            </a:r>
            <a:endParaRPr lang="el-GR" sz="2800" dirty="0">
              <a:latin typeface="Calibri"/>
              <a:cs typeface="Calibri"/>
            </a:endParaRPr>
          </a:p>
          <a:p>
            <a:endParaRPr lang="el-GR" sz="2800" dirty="0">
              <a:latin typeface="Calibri"/>
              <a:cs typeface="Calibri"/>
            </a:endParaRPr>
          </a:p>
          <a:p>
            <a:pPr>
              <a:buFontTx/>
              <a:buBlip>
                <a:blip r:embed="rId3"/>
              </a:buBlip>
            </a:pPr>
            <a:r>
              <a:rPr lang="el-GR" sz="2800" dirty="0">
                <a:latin typeface="Calibri"/>
                <a:cs typeface="Calibri"/>
              </a:rPr>
              <a:t>  Γονίδια με μεγάλη δράση: κανένα</a:t>
            </a:r>
            <a:endParaRPr lang="en-US" sz="2800" dirty="0">
              <a:latin typeface="Calibri"/>
              <a:cs typeface="Calibri"/>
            </a:endParaRPr>
          </a:p>
          <a:p>
            <a:pPr eaLnBrk="0" hangingPunct="0"/>
            <a:endParaRPr lang="el-GR" sz="2400" i="0" dirty="0">
              <a:solidFill>
                <a:schemeClr val="hlink"/>
              </a:solidFill>
              <a:effectLst>
                <a:outerShdw blurRad="38100" dist="38100" dir="2700000" algn="tl">
                  <a:srgbClr val="000000"/>
                </a:outerShdw>
              </a:effectLst>
              <a:latin typeface="Calibri" pitchFamily="34" charset="0"/>
            </a:endParaRPr>
          </a:p>
          <a:p>
            <a:endParaRPr lang="el-GR" i="0" dirty="0">
              <a:effectLst>
                <a:outerShdw blurRad="38100" dist="38100" dir="2700000" algn="tl">
                  <a:srgbClr val="000000"/>
                </a:outerShdw>
              </a:effectLst>
              <a:latin typeface="Calibri" pitchFamily="34" charset="0"/>
            </a:endParaRPr>
          </a:p>
          <a:p>
            <a:r>
              <a:rPr lang="el-GR" i="0" dirty="0">
                <a:effectLst>
                  <a:outerShdw blurRad="38100" dist="38100" dir="2700000" algn="tl">
                    <a:srgbClr val="000000"/>
                  </a:outerShdw>
                </a:effectLst>
                <a:latin typeface="Calibri" pitchFamily="34" charset="0"/>
              </a:rPr>
              <a:t>  </a:t>
            </a:r>
          </a:p>
        </p:txBody>
      </p:sp>
      <p:pic>
        <p:nvPicPr>
          <p:cNvPr id="7" name="Picture 6"/>
          <p:cNvPicPr>
            <a:picLocks noChangeAspect="1"/>
          </p:cNvPicPr>
          <p:nvPr/>
        </p:nvPicPr>
        <p:blipFill>
          <a:blip r:embed="rId4"/>
          <a:stretch>
            <a:fillRect/>
          </a:stretch>
        </p:blipFill>
        <p:spPr>
          <a:xfrm>
            <a:off x="6321778" y="1337343"/>
            <a:ext cx="2711814" cy="1911218"/>
          </a:xfrm>
          <a:prstGeom prst="rect">
            <a:avLst/>
          </a:prstGeom>
          <a:ln>
            <a:noFill/>
          </a:ln>
          <a:effectLst>
            <a:softEdge rad="112500"/>
          </a:effectLst>
        </p:spPr>
      </p:pic>
      <p:sp>
        <p:nvSpPr>
          <p:cNvPr id="5" name="Line 3"/>
          <p:cNvSpPr>
            <a:spLocks noChangeShapeType="1"/>
          </p:cNvSpPr>
          <p:nvPr/>
        </p:nvSpPr>
        <p:spPr bwMode="auto">
          <a:xfrm>
            <a:off x="0" y="1337343"/>
            <a:ext cx="9144000" cy="0"/>
          </a:xfrm>
          <a:prstGeom prst="line">
            <a:avLst/>
          </a:prstGeom>
          <a:noFill/>
          <a:ln w="57150" cmpd="sng">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000000"/>
                </a:solidFill>
              </a:ln>
            </a:endParaRPr>
          </a:p>
        </p:txBody>
      </p:sp>
    </p:spTree>
    <p:extLst>
      <p:ext uri="{BB962C8B-B14F-4D97-AF65-F5344CB8AC3E}">
        <p14:creationId xmlns:p14="http://schemas.microsoft.com/office/powerpoint/2010/main" val="30521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6326">
                                            <p:txEl>
                                              <p:pRg st="0" end="0"/>
                                            </p:txEl>
                                          </p:spTgt>
                                        </p:tgtEl>
                                        <p:attrNameLst>
                                          <p:attrName>style.visibility</p:attrName>
                                        </p:attrNameLst>
                                      </p:cBhvr>
                                      <p:to>
                                        <p:strVal val="visible"/>
                                      </p:to>
                                    </p:set>
                                    <p:anim calcmode="lin" valueType="num">
                                      <p:cBhvr>
                                        <p:cTn id="7" dur="1000" fill="hold"/>
                                        <p:tgtEl>
                                          <p:spTgt spid="5632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632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63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6326">
                                            <p:txEl>
                                              <p:pRg st="1" end="1"/>
                                            </p:txEl>
                                          </p:spTgt>
                                        </p:tgtEl>
                                        <p:attrNameLst>
                                          <p:attrName>style.visibility</p:attrName>
                                        </p:attrNameLst>
                                      </p:cBhvr>
                                      <p:to>
                                        <p:strVal val="visible"/>
                                      </p:to>
                                    </p:set>
                                    <p:anim calcmode="lin" valueType="num">
                                      <p:cBhvr>
                                        <p:cTn id="14" dur="1000" fill="hold"/>
                                        <p:tgtEl>
                                          <p:spTgt spid="5632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632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632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6326">
                                            <p:txEl>
                                              <p:pRg st="3" end="3"/>
                                            </p:txEl>
                                          </p:spTgt>
                                        </p:tgtEl>
                                        <p:attrNameLst>
                                          <p:attrName>style.visibility</p:attrName>
                                        </p:attrNameLst>
                                      </p:cBhvr>
                                      <p:to>
                                        <p:strVal val="visible"/>
                                      </p:to>
                                    </p:set>
                                    <p:anim calcmode="lin" valueType="num">
                                      <p:cBhvr>
                                        <p:cTn id="21" dur="1000" fill="hold"/>
                                        <p:tgtEl>
                                          <p:spTgt spid="56326">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5632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63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6326">
                                            <p:txEl>
                                              <p:pRg st="4" end="4"/>
                                            </p:txEl>
                                          </p:spTgt>
                                        </p:tgtEl>
                                        <p:attrNameLst>
                                          <p:attrName>style.visibility</p:attrName>
                                        </p:attrNameLst>
                                      </p:cBhvr>
                                      <p:to>
                                        <p:strVal val="visible"/>
                                      </p:to>
                                    </p:set>
                                    <p:anim calcmode="lin" valueType="num">
                                      <p:cBhvr>
                                        <p:cTn id="28" dur="1000" fill="hold"/>
                                        <p:tgtEl>
                                          <p:spTgt spid="5632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5632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632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6326">
                                            <p:txEl>
                                              <p:pRg st="5" end="5"/>
                                            </p:txEl>
                                          </p:spTgt>
                                        </p:tgtEl>
                                        <p:attrNameLst>
                                          <p:attrName>style.visibility</p:attrName>
                                        </p:attrNameLst>
                                      </p:cBhvr>
                                      <p:to>
                                        <p:strVal val="visible"/>
                                      </p:to>
                                    </p:set>
                                    <p:anim calcmode="lin" valueType="num">
                                      <p:cBhvr>
                                        <p:cTn id="35" dur="1000" fill="hold"/>
                                        <p:tgtEl>
                                          <p:spTgt spid="5632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5632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5632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6326">
                                            <p:txEl>
                                              <p:pRg st="7" end="7"/>
                                            </p:txEl>
                                          </p:spTgt>
                                        </p:tgtEl>
                                        <p:attrNameLst>
                                          <p:attrName>style.visibility</p:attrName>
                                        </p:attrNameLst>
                                      </p:cBhvr>
                                      <p:to>
                                        <p:strVal val="visible"/>
                                      </p:to>
                                    </p:set>
                                    <p:anim calcmode="lin" valueType="num">
                                      <p:cBhvr>
                                        <p:cTn id="42" dur="1000" fill="hold"/>
                                        <p:tgtEl>
                                          <p:spTgt spid="56326">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56326">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5632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6326">
                                            <p:txEl>
                                              <p:pRg st="8" end="8"/>
                                            </p:txEl>
                                          </p:spTgt>
                                        </p:tgtEl>
                                        <p:attrNameLst>
                                          <p:attrName>style.visibility</p:attrName>
                                        </p:attrNameLst>
                                      </p:cBhvr>
                                      <p:to>
                                        <p:strVal val="visible"/>
                                      </p:to>
                                    </p:set>
                                    <p:anim calcmode="lin" valueType="num">
                                      <p:cBhvr>
                                        <p:cTn id="49" dur="1000" fill="hold"/>
                                        <p:tgtEl>
                                          <p:spTgt spid="56326">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56326">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5632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56326">
                                            <p:txEl>
                                              <p:pRg st="10" end="10"/>
                                            </p:txEl>
                                          </p:spTgt>
                                        </p:tgtEl>
                                        <p:attrNameLst>
                                          <p:attrName>style.visibility</p:attrName>
                                        </p:attrNameLst>
                                      </p:cBhvr>
                                      <p:to>
                                        <p:strVal val="visible"/>
                                      </p:to>
                                    </p:set>
                                    <p:anim calcmode="lin" valueType="num">
                                      <p:cBhvr>
                                        <p:cTn id="56" dur="1000" fill="hold"/>
                                        <p:tgtEl>
                                          <p:spTgt spid="56326">
                                            <p:txEl>
                                              <p:pRg st="10" end="10"/>
                                            </p:txEl>
                                          </p:spTgt>
                                        </p:tgtEl>
                                        <p:attrNameLst>
                                          <p:attrName>ppt_w</p:attrName>
                                        </p:attrNameLst>
                                      </p:cBhvr>
                                      <p:tavLst>
                                        <p:tav tm="0">
                                          <p:val>
                                            <p:strVal val="#ppt_w*0.70"/>
                                          </p:val>
                                        </p:tav>
                                        <p:tav tm="100000">
                                          <p:val>
                                            <p:strVal val="#ppt_w"/>
                                          </p:val>
                                        </p:tav>
                                      </p:tavLst>
                                    </p:anim>
                                    <p:anim calcmode="lin" valueType="num">
                                      <p:cBhvr>
                                        <p:cTn id="57" dur="1000" fill="hold"/>
                                        <p:tgtEl>
                                          <p:spTgt spid="56326">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563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Rot="1" noChangeArrowheads="1"/>
          </p:cNvSpPr>
          <p:nvPr>
            <p:ph type="title"/>
          </p:nvPr>
        </p:nvSpPr>
        <p:spPr>
          <a:xfrm>
            <a:off x="154753" y="44450"/>
            <a:ext cx="8229600" cy="1143000"/>
          </a:xfrm>
          <a:noFill/>
          <a:ln/>
        </p:spPr>
        <p:txBody>
          <a:bodyPr>
            <a:normAutofit/>
          </a:bodyPr>
          <a:lstStyle/>
          <a:p>
            <a:pPr algn="ctr"/>
            <a:r>
              <a:rPr lang="el-GR" sz="3600" b="0" dirty="0">
                <a:solidFill>
                  <a:srgbClr val="FFC000"/>
                </a:solidFill>
                <a:latin typeface="+mn-lt"/>
              </a:rPr>
              <a:t>Η </a:t>
            </a:r>
            <a:r>
              <a:rPr lang="el-GR" sz="3600" dirty="0">
                <a:solidFill>
                  <a:srgbClr val="FFC000"/>
                </a:solidFill>
                <a:latin typeface="+mn-lt"/>
              </a:rPr>
              <a:t>ΓΕΝΕΤΙΚΗ ΤΗΣ ΔΕΠΥ</a:t>
            </a:r>
          </a:p>
        </p:txBody>
      </p:sp>
      <p:sp>
        <p:nvSpPr>
          <p:cNvPr id="56324" name="Line 4"/>
          <p:cNvSpPr>
            <a:spLocks noChangeShapeType="1"/>
          </p:cNvSpPr>
          <p:nvPr/>
        </p:nvSpPr>
        <p:spPr bwMode="auto">
          <a:xfrm flipV="1">
            <a:off x="0" y="1174331"/>
            <a:ext cx="9144000" cy="13117"/>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326" name="Text Box 6"/>
          <p:cNvSpPr txBox="1">
            <a:spLocks noChangeArrowheads="1"/>
          </p:cNvSpPr>
          <p:nvPr/>
        </p:nvSpPr>
        <p:spPr bwMode="auto">
          <a:xfrm>
            <a:off x="329231" y="1385029"/>
            <a:ext cx="9453634"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Tx/>
              <a:buBlip>
                <a:blip r:embed="rId3"/>
              </a:buBlip>
            </a:pPr>
            <a:r>
              <a:rPr lang="el-GR" sz="2800" i="0" dirty="0">
                <a:solidFill>
                  <a:schemeClr val="hlink"/>
                </a:solidFill>
                <a:effectLst>
                  <a:outerShdw blurRad="38100" dist="38100" dir="2700000" algn="tl">
                    <a:srgbClr val="000000"/>
                  </a:outerShdw>
                </a:effectLst>
                <a:latin typeface="+mj-lt"/>
              </a:rPr>
              <a:t>  </a:t>
            </a:r>
            <a:r>
              <a:rPr lang="el-GR" sz="2800" i="0" dirty="0">
                <a:solidFill>
                  <a:srgbClr val="FFFF66"/>
                </a:solidFill>
                <a:effectLst>
                  <a:outerShdw blurRad="38100" dist="38100" dir="2700000" algn="tl">
                    <a:srgbClr val="000000"/>
                  </a:outerShdw>
                </a:effectLst>
                <a:latin typeface="+mj-lt"/>
              </a:rPr>
              <a:t>Άρρεν φύλο</a:t>
            </a:r>
          </a:p>
          <a:p>
            <a:pPr>
              <a:buFontTx/>
              <a:buBlip>
                <a:blip r:embed="rId3"/>
              </a:buBlip>
            </a:pPr>
            <a:r>
              <a:rPr lang="el-GR" sz="2800" i="0" dirty="0">
                <a:solidFill>
                  <a:srgbClr val="FAC090"/>
                </a:solidFill>
                <a:effectLst>
                  <a:outerShdw blurRad="38100" dist="38100" dir="2700000" algn="tl">
                    <a:srgbClr val="000000"/>
                  </a:outerShdw>
                </a:effectLst>
                <a:latin typeface="+mj-lt"/>
              </a:rPr>
              <a:t>  </a:t>
            </a:r>
            <a:r>
              <a:rPr lang="el-GR" sz="2800" i="0" dirty="0">
                <a:solidFill>
                  <a:srgbClr val="FFFF66"/>
                </a:solidFill>
                <a:effectLst>
                  <a:outerShdw blurRad="38100" dist="38100" dir="2700000" algn="tl">
                    <a:srgbClr val="000000"/>
                  </a:outerShdw>
                </a:effectLst>
                <a:latin typeface="+mj-lt"/>
              </a:rPr>
              <a:t>Κληρονομικότητα: </a:t>
            </a:r>
            <a:r>
              <a:rPr lang="el-GR" sz="2800" i="0" dirty="0">
                <a:effectLst>
                  <a:outerShdw blurRad="38100" dist="38100" dir="2700000" algn="tl">
                    <a:srgbClr val="000000"/>
                  </a:outerShdw>
                </a:effectLst>
                <a:latin typeface="+mj-lt"/>
              </a:rPr>
              <a:t>75%</a:t>
            </a:r>
            <a:endParaRPr lang="en-US" sz="2800" i="0" dirty="0">
              <a:effectLst>
                <a:outerShdw blurRad="38100" dist="38100" dir="2700000" algn="tl">
                  <a:srgbClr val="000000"/>
                </a:outerShdw>
              </a:effectLst>
              <a:latin typeface="+mj-lt"/>
            </a:endParaRPr>
          </a:p>
          <a:p>
            <a:endParaRPr lang="el-GR" sz="2800" i="0" dirty="0">
              <a:effectLst>
                <a:outerShdw blurRad="38100" dist="38100" dir="2700000" algn="tl">
                  <a:srgbClr val="000000"/>
                </a:outerShdw>
              </a:effectLst>
              <a:latin typeface="+mj-lt"/>
            </a:endParaRPr>
          </a:p>
          <a:p>
            <a:pPr>
              <a:buFontTx/>
              <a:buBlip>
                <a:blip r:embed="rId3"/>
              </a:buBlip>
            </a:pPr>
            <a:r>
              <a:rPr lang="el-GR" sz="2800" i="0" dirty="0">
                <a:solidFill>
                  <a:srgbClr val="FAC090"/>
                </a:solidFill>
                <a:effectLst>
                  <a:outerShdw blurRad="38100" dist="38100" dir="2700000" algn="tl">
                    <a:srgbClr val="000000"/>
                  </a:outerShdw>
                </a:effectLst>
                <a:latin typeface="+mj-lt"/>
              </a:rPr>
              <a:t>  82% </a:t>
            </a:r>
            <a:r>
              <a:rPr lang="el-GR" sz="2800" i="0" dirty="0">
                <a:effectLst>
                  <a:outerShdw blurRad="38100" dist="38100" dir="2700000" algn="tl">
                    <a:srgbClr val="000000"/>
                  </a:outerShdw>
                </a:effectLst>
                <a:latin typeface="+mj-lt"/>
              </a:rPr>
              <a:t>σε μονοωογενή δίδυμα</a:t>
            </a:r>
          </a:p>
          <a:p>
            <a:pPr>
              <a:buFontTx/>
              <a:buBlip>
                <a:blip r:embed="rId3"/>
              </a:buBlip>
            </a:pPr>
            <a:r>
              <a:rPr lang="el-GR" sz="2800" i="0" dirty="0">
                <a:solidFill>
                  <a:schemeClr val="hlink"/>
                </a:solidFill>
                <a:effectLst>
                  <a:outerShdw blurRad="38100" dist="38100" dir="2700000" algn="tl">
                    <a:srgbClr val="000000"/>
                  </a:outerShdw>
                </a:effectLst>
                <a:latin typeface="+mj-lt"/>
              </a:rPr>
              <a:t> </a:t>
            </a:r>
            <a:r>
              <a:rPr lang="el-GR" sz="2800" i="0" dirty="0">
                <a:solidFill>
                  <a:srgbClr val="FAC090"/>
                </a:solidFill>
                <a:effectLst>
                  <a:outerShdw blurRad="38100" dist="38100" dir="2700000" algn="tl">
                    <a:srgbClr val="000000"/>
                  </a:outerShdw>
                </a:effectLst>
                <a:latin typeface="+mj-lt"/>
              </a:rPr>
              <a:t> 30-40%  </a:t>
            </a:r>
            <a:r>
              <a:rPr lang="el-GR" sz="2800" i="0" dirty="0">
                <a:effectLst>
                  <a:outerShdw blurRad="38100" dist="38100" dir="2700000" algn="tl">
                    <a:srgbClr val="000000"/>
                  </a:outerShdw>
                </a:effectLst>
                <a:latin typeface="+mj-lt"/>
              </a:rPr>
              <a:t>των παιδιών έχουν ένα γονιό </a:t>
            </a:r>
            <a:endParaRPr lang="en-US" sz="2800" i="0" dirty="0">
              <a:effectLst>
                <a:outerShdw blurRad="38100" dist="38100" dir="2700000" algn="tl">
                  <a:srgbClr val="000000"/>
                </a:outerShdw>
              </a:effectLst>
              <a:latin typeface="+mj-lt"/>
            </a:endParaRPr>
          </a:p>
          <a:p>
            <a:r>
              <a:rPr lang="el-GR" sz="2800" i="0" dirty="0">
                <a:effectLst>
                  <a:outerShdw blurRad="38100" dist="38100" dir="2700000" algn="tl">
                    <a:srgbClr val="000000"/>
                  </a:outerShdw>
                </a:effectLst>
                <a:latin typeface="+mj-lt"/>
              </a:rPr>
              <a:t>        με χαρακτηριστικά ΔΕΠΥ ενω μελέτες υιοθεσίας</a:t>
            </a:r>
          </a:p>
          <a:p>
            <a:r>
              <a:rPr lang="el-GR" sz="2800" dirty="0">
                <a:effectLst>
                  <a:outerShdw blurRad="38100" dist="38100" dir="2700000" algn="tl">
                    <a:srgbClr val="000000"/>
                  </a:outerShdw>
                </a:effectLst>
                <a:latin typeface="+mj-lt"/>
              </a:rPr>
              <a:t>   </a:t>
            </a:r>
            <a:r>
              <a:rPr lang="el-GR" sz="2800" i="0" dirty="0">
                <a:effectLst>
                  <a:outerShdw blurRad="38100" dist="38100" dir="2700000" algn="tl">
                    <a:srgbClr val="000000"/>
                  </a:outerShdw>
                </a:effectLst>
                <a:latin typeface="+mj-lt"/>
              </a:rPr>
              <a:t>     δείχνουν οτι οι βιολογικοί συγγενείς έχουν </a:t>
            </a:r>
          </a:p>
          <a:p>
            <a:r>
              <a:rPr lang="el-GR" sz="2800" dirty="0">
                <a:effectLst>
                  <a:outerShdw blurRad="38100" dist="38100" dir="2700000" algn="tl">
                    <a:srgbClr val="000000"/>
                  </a:outerShdw>
                </a:effectLst>
                <a:latin typeface="+mj-lt"/>
              </a:rPr>
              <a:t>        </a:t>
            </a:r>
            <a:r>
              <a:rPr lang="el-GR" sz="2800" i="0" dirty="0">
                <a:effectLst>
                  <a:outerShdw blurRad="38100" dist="38100" dir="2700000" algn="tl">
                    <a:srgbClr val="000000"/>
                  </a:outerShdw>
                </a:effectLst>
                <a:latin typeface="+mj-lt"/>
              </a:rPr>
              <a:t>αυξημένο κινδυνο</a:t>
            </a:r>
          </a:p>
          <a:p>
            <a:pPr>
              <a:buFontTx/>
              <a:buBlip>
                <a:blip r:embed="rId3"/>
              </a:buBlip>
            </a:pPr>
            <a:endParaRPr lang="el-GR" sz="2800" i="0" dirty="0">
              <a:effectLst>
                <a:outerShdw blurRad="38100" dist="38100" dir="2700000" algn="tl">
                  <a:srgbClr val="000000"/>
                </a:outerShdw>
              </a:effectLst>
              <a:latin typeface="+mj-lt"/>
            </a:endParaRPr>
          </a:p>
          <a:p>
            <a:pPr>
              <a:buFontTx/>
              <a:buBlip>
                <a:blip r:embed="rId3"/>
              </a:buBlip>
            </a:pPr>
            <a:r>
              <a:rPr lang="el-GR" sz="2800" i="0" dirty="0">
                <a:effectLst>
                  <a:outerShdw blurRad="38100" dist="38100" dir="2700000" algn="tl">
                    <a:srgbClr val="000000"/>
                  </a:outerShdw>
                </a:effectLst>
                <a:latin typeface="+mj-lt"/>
              </a:rPr>
              <a:t>  Γονίδια με μικρή δράση: </a:t>
            </a:r>
            <a:r>
              <a:rPr lang="en-US" sz="2800" i="0" dirty="0">
                <a:solidFill>
                  <a:srgbClr val="FAC090"/>
                </a:solidFill>
                <a:effectLst>
                  <a:outerShdw blurRad="38100" dist="38100" dir="2700000" algn="tl">
                    <a:srgbClr val="000000"/>
                  </a:outerShdw>
                </a:effectLst>
                <a:latin typeface="+mj-lt"/>
              </a:rPr>
              <a:t>DRD4, DRD5, SLC6A3, </a:t>
            </a:r>
            <a:endParaRPr lang="el-GR" sz="2800" i="0" dirty="0">
              <a:solidFill>
                <a:srgbClr val="FAC090"/>
              </a:solidFill>
              <a:effectLst>
                <a:outerShdw blurRad="38100" dist="38100" dir="2700000" algn="tl">
                  <a:srgbClr val="000000"/>
                </a:outerShdw>
              </a:effectLst>
              <a:latin typeface="+mj-lt"/>
            </a:endParaRPr>
          </a:p>
          <a:p>
            <a:r>
              <a:rPr lang="el-GR" sz="2800" i="0" dirty="0">
                <a:solidFill>
                  <a:srgbClr val="FAC090"/>
                </a:solidFill>
                <a:effectLst>
                  <a:outerShdw blurRad="38100" dist="38100" dir="2700000" algn="tl">
                    <a:srgbClr val="000000"/>
                  </a:outerShdw>
                </a:effectLst>
                <a:latin typeface="+mj-lt"/>
              </a:rPr>
              <a:t>     </a:t>
            </a:r>
            <a:r>
              <a:rPr lang="en-US" sz="2800" i="0" dirty="0">
                <a:solidFill>
                  <a:srgbClr val="FAC090"/>
                </a:solidFill>
                <a:effectLst>
                  <a:outerShdw blurRad="38100" dist="38100" dir="2700000" algn="tl">
                    <a:srgbClr val="000000"/>
                  </a:outerShdw>
                </a:effectLst>
                <a:latin typeface="+mj-lt"/>
              </a:rPr>
              <a:t>DBH, SNAP25, SLC6A4,</a:t>
            </a:r>
            <a:r>
              <a:rPr lang="el-GR" sz="2800" i="0" dirty="0">
                <a:solidFill>
                  <a:srgbClr val="FAC090"/>
                </a:solidFill>
                <a:effectLst>
                  <a:outerShdw blurRad="38100" dist="38100" dir="2700000" algn="tl">
                    <a:srgbClr val="000000"/>
                  </a:outerShdw>
                </a:effectLst>
                <a:latin typeface="+mj-lt"/>
              </a:rPr>
              <a:t> </a:t>
            </a:r>
            <a:r>
              <a:rPr lang="en-US" sz="2800" i="0" dirty="0">
                <a:solidFill>
                  <a:srgbClr val="FAC090"/>
                </a:solidFill>
                <a:effectLst>
                  <a:outerShdw blurRad="38100" dist="38100" dir="2700000" algn="tl">
                    <a:srgbClr val="000000"/>
                  </a:outerShdw>
                </a:effectLst>
                <a:latin typeface="+mj-lt"/>
              </a:rPr>
              <a:t>HTR1</a:t>
            </a:r>
            <a:endParaRPr lang="el-GR" sz="2800" i="0" dirty="0">
              <a:solidFill>
                <a:schemeClr val="hlink"/>
              </a:solidFill>
              <a:effectLst>
                <a:outerShdw blurRad="38100" dist="38100" dir="2700000" algn="tl">
                  <a:srgbClr val="000000"/>
                </a:outerShdw>
              </a:effectLst>
              <a:latin typeface="+mj-lt"/>
            </a:endParaRPr>
          </a:p>
          <a:p>
            <a:pPr>
              <a:buFontTx/>
              <a:buBlip>
                <a:blip r:embed="rId3"/>
              </a:buBlip>
            </a:pPr>
            <a:r>
              <a:rPr lang="el-GR" sz="2800" i="0" dirty="0">
                <a:effectLst>
                  <a:outerShdw blurRad="38100" dist="38100" dir="2700000" algn="tl">
                    <a:srgbClr val="000000"/>
                  </a:outerShdw>
                </a:effectLst>
                <a:latin typeface="+mj-lt"/>
              </a:rPr>
              <a:t>  Γονίδια με μεγάλη δράση: </a:t>
            </a:r>
            <a:r>
              <a:rPr lang="el-GR" sz="2800" i="0" dirty="0">
                <a:solidFill>
                  <a:srgbClr val="FAC090"/>
                </a:solidFill>
                <a:effectLst>
                  <a:outerShdw blurRad="38100" dist="38100" dir="2700000" algn="tl">
                    <a:srgbClr val="000000"/>
                  </a:outerShdw>
                </a:effectLst>
                <a:latin typeface="+mj-lt"/>
              </a:rPr>
              <a:t>κανένα</a:t>
            </a:r>
            <a:endParaRPr lang="en-US" sz="2800" i="0" dirty="0">
              <a:solidFill>
                <a:srgbClr val="FAC090"/>
              </a:solidFill>
              <a:effectLst>
                <a:outerShdw blurRad="38100" dist="38100" dir="2700000" algn="tl">
                  <a:srgbClr val="000000"/>
                </a:outerShdw>
              </a:effectLst>
              <a:latin typeface="+mj-lt"/>
            </a:endParaRPr>
          </a:p>
          <a:p>
            <a:pPr eaLnBrk="0" hangingPunct="0"/>
            <a:endParaRPr lang="el-GR" sz="2400" i="0" dirty="0">
              <a:solidFill>
                <a:schemeClr val="hlink"/>
              </a:solidFill>
              <a:effectLst>
                <a:outerShdw blurRad="38100" dist="38100" dir="2700000" algn="tl">
                  <a:srgbClr val="000000"/>
                </a:outerShdw>
              </a:effectLst>
              <a:latin typeface="Comic Sans MS" charset="0"/>
            </a:endParaRPr>
          </a:p>
          <a:p>
            <a:endParaRPr lang="el-GR" i="0" dirty="0">
              <a:effectLst>
                <a:outerShdw blurRad="38100" dist="38100" dir="2700000" algn="tl">
                  <a:srgbClr val="000000"/>
                </a:outerShdw>
              </a:effectLst>
              <a:latin typeface="Comic Sans MS" charset="0"/>
            </a:endParaRPr>
          </a:p>
          <a:p>
            <a:r>
              <a:rPr lang="el-GR" i="0" dirty="0">
                <a:effectLst>
                  <a:outerShdw blurRad="38100" dist="38100" dir="2700000" algn="tl">
                    <a:srgbClr val="000000"/>
                  </a:outerShdw>
                </a:effectLst>
                <a:latin typeface="Comic Sans MS" charset="0"/>
              </a:rPr>
              <a:t> </a:t>
            </a:r>
          </a:p>
        </p:txBody>
      </p:sp>
    </p:spTree>
    <p:extLst>
      <p:ext uri="{BB962C8B-B14F-4D97-AF65-F5344CB8AC3E}">
        <p14:creationId xmlns:p14="http://schemas.microsoft.com/office/powerpoint/2010/main" val="41668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6326">
                                            <p:txEl>
                                              <p:pRg st="0" end="0"/>
                                            </p:txEl>
                                          </p:spTgt>
                                        </p:tgtEl>
                                        <p:attrNameLst>
                                          <p:attrName>style.visibility</p:attrName>
                                        </p:attrNameLst>
                                      </p:cBhvr>
                                      <p:to>
                                        <p:strVal val="visible"/>
                                      </p:to>
                                    </p:set>
                                    <p:anim calcmode="lin" valueType="num">
                                      <p:cBhvr>
                                        <p:cTn id="7" dur="1000" fill="hold"/>
                                        <p:tgtEl>
                                          <p:spTgt spid="5632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632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63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6326">
                                            <p:txEl>
                                              <p:pRg st="1" end="1"/>
                                            </p:txEl>
                                          </p:spTgt>
                                        </p:tgtEl>
                                        <p:attrNameLst>
                                          <p:attrName>style.visibility</p:attrName>
                                        </p:attrNameLst>
                                      </p:cBhvr>
                                      <p:to>
                                        <p:strVal val="visible"/>
                                      </p:to>
                                    </p:set>
                                    <p:anim calcmode="lin" valueType="num">
                                      <p:cBhvr>
                                        <p:cTn id="14" dur="1000" fill="hold"/>
                                        <p:tgtEl>
                                          <p:spTgt spid="5632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632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632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6326">
                                            <p:txEl>
                                              <p:pRg st="3" end="3"/>
                                            </p:txEl>
                                          </p:spTgt>
                                        </p:tgtEl>
                                        <p:attrNameLst>
                                          <p:attrName>style.visibility</p:attrName>
                                        </p:attrNameLst>
                                      </p:cBhvr>
                                      <p:to>
                                        <p:strVal val="visible"/>
                                      </p:to>
                                    </p:set>
                                    <p:anim calcmode="lin" valueType="num">
                                      <p:cBhvr>
                                        <p:cTn id="21" dur="1000" fill="hold"/>
                                        <p:tgtEl>
                                          <p:spTgt spid="56326">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5632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6326">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56326">
                                            <p:txEl>
                                              <p:pRg st="4" end="4"/>
                                            </p:txEl>
                                          </p:spTgt>
                                        </p:tgtEl>
                                        <p:attrNameLst>
                                          <p:attrName>style.visibility</p:attrName>
                                        </p:attrNameLst>
                                      </p:cBhvr>
                                      <p:to>
                                        <p:strVal val="visible"/>
                                      </p:to>
                                    </p:set>
                                    <p:anim calcmode="lin" valueType="num">
                                      <p:cBhvr>
                                        <p:cTn id="28" dur="1000" fill="hold"/>
                                        <p:tgtEl>
                                          <p:spTgt spid="5632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5632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6326">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56326">
                                            <p:txEl>
                                              <p:pRg st="5" end="5"/>
                                            </p:txEl>
                                          </p:spTgt>
                                        </p:tgtEl>
                                        <p:attrNameLst>
                                          <p:attrName>style.visibility</p:attrName>
                                        </p:attrNameLst>
                                      </p:cBhvr>
                                      <p:to>
                                        <p:strVal val="visible"/>
                                      </p:to>
                                    </p:set>
                                    <p:anim calcmode="lin" valueType="num">
                                      <p:cBhvr>
                                        <p:cTn id="35" dur="1000" fill="hold"/>
                                        <p:tgtEl>
                                          <p:spTgt spid="5632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5632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5632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6326">
                                            <p:txEl>
                                              <p:pRg st="6" end="6"/>
                                            </p:txEl>
                                          </p:spTgt>
                                        </p:tgtEl>
                                        <p:attrNameLst>
                                          <p:attrName>style.visibility</p:attrName>
                                        </p:attrNameLst>
                                      </p:cBhvr>
                                      <p:to>
                                        <p:strVal val="visible"/>
                                      </p:to>
                                    </p:set>
                                    <p:anim calcmode="lin" valueType="num">
                                      <p:cBhvr>
                                        <p:cTn id="42" dur="1000" fill="hold"/>
                                        <p:tgtEl>
                                          <p:spTgt spid="56326">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56326">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5632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6326">
                                            <p:txEl>
                                              <p:pRg st="7" end="7"/>
                                            </p:txEl>
                                          </p:spTgt>
                                        </p:tgtEl>
                                        <p:attrNameLst>
                                          <p:attrName>style.visibility</p:attrName>
                                        </p:attrNameLst>
                                      </p:cBhvr>
                                      <p:to>
                                        <p:strVal val="visible"/>
                                      </p:to>
                                    </p:set>
                                    <p:anim calcmode="lin" valueType="num">
                                      <p:cBhvr>
                                        <p:cTn id="49" dur="1000" fill="hold"/>
                                        <p:tgtEl>
                                          <p:spTgt spid="56326">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56326">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56326">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56326">
                                            <p:txEl>
                                              <p:pRg st="9" end="9"/>
                                            </p:txEl>
                                          </p:spTgt>
                                        </p:tgtEl>
                                        <p:attrNameLst>
                                          <p:attrName>style.visibility</p:attrName>
                                        </p:attrNameLst>
                                      </p:cBhvr>
                                      <p:to>
                                        <p:strVal val="visible"/>
                                      </p:to>
                                    </p:set>
                                    <p:anim calcmode="lin" valueType="num">
                                      <p:cBhvr>
                                        <p:cTn id="56" dur="1000" fill="hold"/>
                                        <p:tgtEl>
                                          <p:spTgt spid="56326">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56326">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56326">
                                            <p:txEl>
                                              <p:pRg st="9" end="9"/>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56326">
                                            <p:txEl>
                                              <p:pRg st="10" end="10"/>
                                            </p:txEl>
                                          </p:spTgt>
                                        </p:tgtEl>
                                        <p:attrNameLst>
                                          <p:attrName>style.visibility</p:attrName>
                                        </p:attrNameLst>
                                      </p:cBhvr>
                                      <p:to>
                                        <p:strVal val="visible"/>
                                      </p:to>
                                    </p:set>
                                    <p:anim calcmode="lin" valueType="num">
                                      <p:cBhvr>
                                        <p:cTn id="61" dur="1000" fill="hold"/>
                                        <p:tgtEl>
                                          <p:spTgt spid="56326">
                                            <p:txEl>
                                              <p:pRg st="10" end="10"/>
                                            </p:txEl>
                                          </p:spTgt>
                                        </p:tgtEl>
                                        <p:attrNameLst>
                                          <p:attrName>ppt_w</p:attrName>
                                        </p:attrNameLst>
                                      </p:cBhvr>
                                      <p:tavLst>
                                        <p:tav tm="0">
                                          <p:val>
                                            <p:strVal val="#ppt_w*0.70"/>
                                          </p:val>
                                        </p:tav>
                                        <p:tav tm="100000">
                                          <p:val>
                                            <p:strVal val="#ppt_w"/>
                                          </p:val>
                                        </p:tav>
                                      </p:tavLst>
                                    </p:anim>
                                    <p:anim calcmode="lin" valueType="num">
                                      <p:cBhvr>
                                        <p:cTn id="62" dur="1000" fill="hold"/>
                                        <p:tgtEl>
                                          <p:spTgt spid="56326">
                                            <p:txEl>
                                              <p:pRg st="10" end="10"/>
                                            </p:txEl>
                                          </p:spTgt>
                                        </p:tgtEl>
                                        <p:attrNameLst>
                                          <p:attrName>ppt_h</p:attrName>
                                        </p:attrNameLst>
                                      </p:cBhvr>
                                      <p:tavLst>
                                        <p:tav tm="0">
                                          <p:val>
                                            <p:strVal val="#ppt_h"/>
                                          </p:val>
                                        </p:tav>
                                        <p:tav tm="100000">
                                          <p:val>
                                            <p:strVal val="#ppt_h"/>
                                          </p:val>
                                        </p:tav>
                                      </p:tavLst>
                                    </p:anim>
                                    <p:animEffect transition="in" filter="fade">
                                      <p:cBhvr>
                                        <p:cTn id="63" dur="1000"/>
                                        <p:tgtEl>
                                          <p:spTgt spid="56326">
                                            <p:txEl>
                                              <p:pRg st="10" end="1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56326">
                                            <p:txEl>
                                              <p:pRg st="11" end="11"/>
                                            </p:txEl>
                                          </p:spTgt>
                                        </p:tgtEl>
                                        <p:attrNameLst>
                                          <p:attrName>style.visibility</p:attrName>
                                        </p:attrNameLst>
                                      </p:cBhvr>
                                      <p:to>
                                        <p:strVal val="visible"/>
                                      </p:to>
                                    </p:set>
                                    <p:anim calcmode="lin" valueType="num">
                                      <p:cBhvr>
                                        <p:cTn id="68" dur="1000" fill="hold"/>
                                        <p:tgtEl>
                                          <p:spTgt spid="56326">
                                            <p:txEl>
                                              <p:pRg st="11" end="11"/>
                                            </p:txEl>
                                          </p:spTgt>
                                        </p:tgtEl>
                                        <p:attrNameLst>
                                          <p:attrName>ppt_w</p:attrName>
                                        </p:attrNameLst>
                                      </p:cBhvr>
                                      <p:tavLst>
                                        <p:tav tm="0">
                                          <p:val>
                                            <p:strVal val="#ppt_w*0.70"/>
                                          </p:val>
                                        </p:tav>
                                        <p:tav tm="100000">
                                          <p:val>
                                            <p:strVal val="#ppt_w"/>
                                          </p:val>
                                        </p:tav>
                                      </p:tavLst>
                                    </p:anim>
                                    <p:anim calcmode="lin" valueType="num">
                                      <p:cBhvr>
                                        <p:cTn id="69" dur="1000" fill="hold"/>
                                        <p:tgtEl>
                                          <p:spTgt spid="56326">
                                            <p:txEl>
                                              <p:pRg st="11" end="11"/>
                                            </p:txEl>
                                          </p:spTgt>
                                        </p:tgtEl>
                                        <p:attrNameLst>
                                          <p:attrName>ppt_h</p:attrName>
                                        </p:attrNameLst>
                                      </p:cBhvr>
                                      <p:tavLst>
                                        <p:tav tm="0">
                                          <p:val>
                                            <p:strVal val="#ppt_h"/>
                                          </p:val>
                                        </p:tav>
                                        <p:tav tm="100000">
                                          <p:val>
                                            <p:strVal val="#ppt_h"/>
                                          </p:val>
                                        </p:tav>
                                      </p:tavLst>
                                    </p:anim>
                                    <p:animEffect transition="in" filter="fade">
                                      <p:cBhvr>
                                        <p:cTn id="70" dur="1000"/>
                                        <p:tgtEl>
                                          <p:spTgt spid="5632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457200" y="115888"/>
            <a:ext cx="8229600" cy="1143000"/>
          </a:xfrm>
        </p:spPr>
        <p:txBody>
          <a:bodyPr>
            <a:normAutofit/>
          </a:bodyPr>
          <a:lstStyle/>
          <a:p>
            <a:pPr algn="ctr"/>
            <a:r>
              <a:rPr lang="el-GR" sz="3600" b="0" dirty="0">
                <a:solidFill>
                  <a:srgbClr val="FFC000"/>
                </a:solidFill>
                <a:latin typeface="+mn-lt"/>
              </a:rPr>
              <a:t>ΓΟΝΙΔΙΑΚΟΙ ΠΑΡΑΓΟΝΤΕΣ ΚΙΝΔΥΝΟΥ</a:t>
            </a:r>
          </a:p>
        </p:txBody>
      </p:sp>
      <p:sp>
        <p:nvSpPr>
          <p:cNvPr id="234500" name="Text Box 4"/>
          <p:cNvSpPr txBox="1">
            <a:spLocks noGrp="1" noChangeArrowheads="1"/>
          </p:cNvSpPr>
          <p:nvPr>
            <p:ph idx="1"/>
          </p:nvPr>
        </p:nvSpPr>
        <p:spPr>
          <a:xfrm>
            <a:off x="806450" y="1430097"/>
            <a:ext cx="8229600" cy="4525963"/>
          </a:xfrm>
          <a:noFill/>
          <a:ln/>
        </p:spPr>
        <p:txBody>
          <a:bodyPr>
            <a:normAutofit lnSpcReduction="10000"/>
          </a:bodyPr>
          <a:lstStyle/>
          <a:p>
            <a:pPr>
              <a:buFont typeface="Wingdings" charset="0"/>
              <a:buBlip>
                <a:blip r:embed="rId3"/>
              </a:buBlip>
            </a:pPr>
            <a:r>
              <a:rPr lang="en-US" sz="2400" dirty="0">
                <a:effectLst/>
              </a:rPr>
              <a:t>O </a:t>
            </a:r>
            <a:r>
              <a:rPr lang="el-GR" sz="2400" dirty="0">
                <a:effectLst/>
              </a:rPr>
              <a:t>υποδοχέας της Ντοπαμίνης </a:t>
            </a:r>
            <a:r>
              <a:rPr lang="en-US" sz="2400" dirty="0">
                <a:effectLst/>
              </a:rPr>
              <a:t>D4: </a:t>
            </a:r>
            <a:r>
              <a:rPr lang="en-US" sz="2400" b="1" i="1" dirty="0">
                <a:solidFill>
                  <a:srgbClr val="00FFFF"/>
                </a:solidFill>
              </a:rPr>
              <a:t>DRD4</a:t>
            </a:r>
            <a:endParaRPr lang="el-GR" sz="2400" i="1" dirty="0">
              <a:solidFill>
                <a:srgbClr val="00FFFF"/>
              </a:solidFill>
            </a:endParaRPr>
          </a:p>
          <a:p>
            <a:pPr>
              <a:buFont typeface="Wingdings" charset="0"/>
              <a:buBlip>
                <a:blip r:embed="rId3"/>
              </a:buBlip>
            </a:pPr>
            <a:r>
              <a:rPr lang="en-US" sz="2400" dirty="0">
                <a:effectLst/>
              </a:rPr>
              <a:t>O </a:t>
            </a:r>
            <a:r>
              <a:rPr lang="el-GR" sz="2400" dirty="0">
                <a:effectLst/>
              </a:rPr>
              <a:t>υποδοχέας της Ντοπαμίνης </a:t>
            </a:r>
            <a:r>
              <a:rPr lang="en-US" sz="2400" dirty="0">
                <a:effectLst/>
              </a:rPr>
              <a:t>D</a:t>
            </a:r>
            <a:r>
              <a:rPr lang="el-GR" sz="2400" dirty="0">
                <a:effectLst/>
              </a:rPr>
              <a:t>5</a:t>
            </a:r>
            <a:r>
              <a:rPr lang="en-US" sz="2400" dirty="0">
                <a:effectLst/>
              </a:rPr>
              <a:t>: </a:t>
            </a:r>
            <a:r>
              <a:rPr lang="en-US" sz="2400" b="1" i="1" dirty="0">
                <a:solidFill>
                  <a:srgbClr val="00FFFF"/>
                </a:solidFill>
              </a:rPr>
              <a:t>DRD</a:t>
            </a:r>
            <a:r>
              <a:rPr lang="el-GR" sz="2400" b="1" i="1" dirty="0">
                <a:solidFill>
                  <a:srgbClr val="00FFFF"/>
                </a:solidFill>
              </a:rPr>
              <a:t>5</a:t>
            </a:r>
          </a:p>
          <a:p>
            <a:pPr>
              <a:buFont typeface="Wingdings" charset="0"/>
              <a:buBlip>
                <a:blip r:embed="rId3"/>
              </a:buBlip>
            </a:pPr>
            <a:r>
              <a:rPr lang="el-GR" sz="2400" dirty="0">
                <a:effectLst/>
              </a:rPr>
              <a:t>Ο μεταφορέας της Ντοπαμίνης: </a:t>
            </a:r>
            <a:r>
              <a:rPr lang="en-US" sz="2400" b="1" i="1" dirty="0">
                <a:solidFill>
                  <a:srgbClr val="00FFFF"/>
                </a:solidFill>
              </a:rPr>
              <a:t>DAT1,</a:t>
            </a:r>
            <a:r>
              <a:rPr lang="en-US" sz="2400" dirty="0">
                <a:solidFill>
                  <a:srgbClr val="00FFFF"/>
                </a:solidFill>
                <a:effectLst/>
              </a:rPr>
              <a:t> </a:t>
            </a:r>
            <a:r>
              <a:rPr lang="en-US" sz="2400" b="1" i="1" dirty="0">
                <a:solidFill>
                  <a:srgbClr val="00FFFF"/>
                </a:solidFill>
              </a:rPr>
              <a:t>SLC6A3</a:t>
            </a:r>
          </a:p>
          <a:p>
            <a:pPr>
              <a:buFont typeface="Wingdings" charset="0"/>
              <a:buBlip>
                <a:blip r:embed="rId3"/>
              </a:buBlip>
            </a:pPr>
            <a:r>
              <a:rPr lang="en-US" sz="2400" dirty="0">
                <a:effectLst/>
              </a:rPr>
              <a:t>H </a:t>
            </a:r>
            <a:r>
              <a:rPr lang="el-GR" sz="2400" dirty="0">
                <a:effectLst/>
              </a:rPr>
              <a:t>Μονοάμινο-οξειδάση τύπου Α:</a:t>
            </a:r>
            <a:r>
              <a:rPr lang="el-GR" sz="2400" b="1" dirty="0">
                <a:effectLst/>
              </a:rPr>
              <a:t> </a:t>
            </a:r>
            <a:r>
              <a:rPr lang="en-US" sz="2400" b="1" i="1" dirty="0">
                <a:solidFill>
                  <a:srgbClr val="00FFFF"/>
                </a:solidFill>
              </a:rPr>
              <a:t>MAOA</a:t>
            </a:r>
          </a:p>
          <a:p>
            <a:pPr>
              <a:buFont typeface="Wingdings" charset="0"/>
              <a:buBlip>
                <a:blip r:embed="rId3"/>
              </a:buBlip>
            </a:pPr>
            <a:r>
              <a:rPr lang="en-US" sz="2400" dirty="0">
                <a:effectLst/>
              </a:rPr>
              <a:t>H B-Y</a:t>
            </a:r>
            <a:r>
              <a:rPr lang="el-GR" sz="2400" dirty="0">
                <a:effectLst/>
              </a:rPr>
              <a:t>δροξυλάση της Ντοπαμίνης: </a:t>
            </a:r>
            <a:r>
              <a:rPr lang="en-US" sz="2400" b="1" i="1" dirty="0">
                <a:solidFill>
                  <a:srgbClr val="00FFFF"/>
                </a:solidFill>
              </a:rPr>
              <a:t>D</a:t>
            </a:r>
            <a:r>
              <a:rPr lang="el-GR" sz="2400" b="1" i="1" dirty="0">
                <a:solidFill>
                  <a:srgbClr val="00FFFF"/>
                </a:solidFill>
              </a:rPr>
              <a:t>Β</a:t>
            </a:r>
            <a:r>
              <a:rPr lang="en-US" sz="2400" b="1" i="1" dirty="0">
                <a:solidFill>
                  <a:srgbClr val="00FFFF"/>
                </a:solidFill>
              </a:rPr>
              <a:t>H</a:t>
            </a:r>
          </a:p>
          <a:p>
            <a:pPr>
              <a:buFont typeface="Wingdings" charset="0"/>
              <a:buBlip>
                <a:blip r:embed="rId3"/>
              </a:buBlip>
            </a:pPr>
            <a:r>
              <a:rPr lang="en-US" sz="2400" dirty="0">
                <a:effectLst/>
              </a:rPr>
              <a:t>H </a:t>
            </a:r>
            <a:r>
              <a:rPr lang="el-GR" sz="2400" dirty="0">
                <a:effectLst/>
              </a:rPr>
              <a:t>Κατεχολ-ο-μεθυλτρανσφεράση</a:t>
            </a:r>
            <a:r>
              <a:rPr lang="en-US" sz="2400" dirty="0">
                <a:effectLst/>
              </a:rPr>
              <a:t>:</a:t>
            </a:r>
            <a:r>
              <a:rPr lang="el-GR" sz="2400" b="1" i="1" dirty="0">
                <a:solidFill>
                  <a:schemeClr val="hlink"/>
                </a:solidFill>
              </a:rPr>
              <a:t> </a:t>
            </a:r>
            <a:r>
              <a:rPr lang="en-US" sz="2400" b="1" i="1" dirty="0">
                <a:solidFill>
                  <a:srgbClr val="00FFFF"/>
                </a:solidFill>
              </a:rPr>
              <a:t>COMT</a:t>
            </a:r>
          </a:p>
          <a:p>
            <a:pPr>
              <a:buFont typeface="Wingdings" charset="0"/>
              <a:buBlip>
                <a:blip r:embed="rId3"/>
              </a:buBlip>
            </a:pPr>
            <a:r>
              <a:rPr lang="en-US" sz="2400" dirty="0">
                <a:effectLst/>
              </a:rPr>
              <a:t>O </a:t>
            </a:r>
            <a:r>
              <a:rPr lang="el-GR" sz="2400" dirty="0">
                <a:effectLst/>
              </a:rPr>
              <a:t>μεταφορέας της σεροτονίνης:</a:t>
            </a:r>
            <a:r>
              <a:rPr lang="en-US" sz="2400" dirty="0">
                <a:effectLst/>
              </a:rPr>
              <a:t> </a:t>
            </a:r>
            <a:r>
              <a:rPr lang="en-US" sz="2400" b="1" i="1" dirty="0">
                <a:solidFill>
                  <a:srgbClr val="00FFFF"/>
                </a:solidFill>
              </a:rPr>
              <a:t>SLC6A4</a:t>
            </a:r>
          </a:p>
          <a:p>
            <a:pPr>
              <a:buFont typeface="Wingdings" charset="0"/>
              <a:buBlip>
                <a:blip r:embed="rId3"/>
              </a:buBlip>
            </a:pPr>
            <a:r>
              <a:rPr lang="en-US" sz="2400" dirty="0">
                <a:effectLst/>
              </a:rPr>
              <a:t>O </a:t>
            </a:r>
            <a:r>
              <a:rPr lang="el-GR" sz="2400" dirty="0">
                <a:effectLst/>
              </a:rPr>
              <a:t>υποδοχέας της σεροτονίνης 1Β: </a:t>
            </a:r>
            <a:r>
              <a:rPr lang="el-GR" sz="2400" b="1" i="1" dirty="0">
                <a:solidFill>
                  <a:srgbClr val="00FFFF"/>
                </a:solidFill>
              </a:rPr>
              <a:t>ΗΤΡ1Β</a:t>
            </a:r>
          </a:p>
          <a:p>
            <a:pPr>
              <a:buFont typeface="Wingdings" charset="0"/>
              <a:buBlip>
                <a:blip r:embed="rId3"/>
              </a:buBlip>
            </a:pPr>
            <a:r>
              <a:rPr lang="el-GR" sz="2400" dirty="0">
                <a:effectLst/>
              </a:rPr>
              <a:t>Συναπτοσωματική σχετιζόμενη  πρωτείνη: </a:t>
            </a:r>
            <a:r>
              <a:rPr lang="en-US" sz="2400" b="1" i="1" dirty="0">
                <a:solidFill>
                  <a:srgbClr val="00FFFF"/>
                </a:solidFill>
              </a:rPr>
              <a:t>SNAP 25</a:t>
            </a:r>
            <a:endParaRPr lang="el-GR" sz="2400" b="1" i="1" dirty="0">
              <a:solidFill>
                <a:srgbClr val="00FFFF"/>
              </a:solidFill>
            </a:endParaRPr>
          </a:p>
          <a:p>
            <a:pPr eaLnBrk="0" hangingPunct="0">
              <a:spcBef>
                <a:spcPct val="0"/>
              </a:spcBef>
              <a:buClrTx/>
              <a:buSzTx/>
              <a:buFontTx/>
              <a:buNone/>
            </a:pPr>
            <a:endParaRPr lang="el-GR" sz="2400" b="1" i="1" dirty="0">
              <a:solidFill>
                <a:schemeClr val="hlink"/>
              </a:solidFill>
              <a:latin typeface="Comic Sans MS" charset="0"/>
              <a:cs typeface="ＭＳ Ｐゴシック" charset="0"/>
            </a:endParaRPr>
          </a:p>
        </p:txBody>
      </p:sp>
      <p:sp>
        <p:nvSpPr>
          <p:cNvPr id="234501" name="Line 5"/>
          <p:cNvSpPr>
            <a:spLocks noChangeShapeType="1"/>
          </p:cNvSpPr>
          <p:nvPr/>
        </p:nvSpPr>
        <p:spPr bwMode="auto">
          <a:xfrm>
            <a:off x="0" y="1258888"/>
            <a:ext cx="9144000" cy="952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11294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457200" y="115888"/>
            <a:ext cx="8229600" cy="1143000"/>
          </a:xfrm>
        </p:spPr>
        <p:txBody>
          <a:bodyPr>
            <a:normAutofit/>
          </a:bodyPr>
          <a:lstStyle/>
          <a:p>
            <a:r>
              <a:rPr lang="el-GR" sz="4000" b="0" dirty="0">
                <a:solidFill>
                  <a:srgbClr val="FFCC66"/>
                </a:solidFill>
              </a:rPr>
              <a:t>ΓΟΝΙΔΙΑΚΟΙ ΠΑΡΑΓΟΝΤΕΣ ΚΙΝΔΥΝΟΥ</a:t>
            </a:r>
          </a:p>
        </p:txBody>
      </p:sp>
      <p:sp>
        <p:nvSpPr>
          <p:cNvPr id="2" name="Rectangle 1"/>
          <p:cNvSpPr/>
          <p:nvPr/>
        </p:nvSpPr>
        <p:spPr>
          <a:xfrm>
            <a:off x="1552217" y="1636968"/>
            <a:ext cx="6207825" cy="2074253"/>
          </a:xfrm>
          <a:prstGeom prst="rect">
            <a:avLst/>
          </a:prstGeom>
          <a:gradFill>
            <a:gsLst>
              <a:gs pos="0">
                <a:schemeClr val="accent5">
                  <a:lumMod val="75000"/>
                </a:schemeClr>
              </a:gs>
              <a:gs pos="100000">
                <a:schemeClr val="accent5">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l-GR" sz="2400" b="1" dirty="0">
                <a:solidFill>
                  <a:srgbClr val="FFCC66"/>
                </a:solidFill>
              </a:rPr>
              <a:t>Ντοπαμινεργικό Νευροδιαβιβ. Σύστημα</a:t>
            </a:r>
          </a:p>
          <a:p>
            <a:pPr>
              <a:lnSpc>
                <a:spcPct val="110000"/>
              </a:lnSpc>
              <a:buFont typeface="Wingdings" charset="0"/>
              <a:buBlip>
                <a:blip r:embed="rId3"/>
              </a:buBlip>
            </a:pPr>
            <a:r>
              <a:rPr lang="en-US" sz="2000" dirty="0"/>
              <a:t>O </a:t>
            </a:r>
            <a:r>
              <a:rPr lang="el-GR" sz="2000" dirty="0"/>
              <a:t>υποδοχέας της Ντοπαμίνης </a:t>
            </a:r>
            <a:r>
              <a:rPr lang="en-US" sz="2000" dirty="0"/>
              <a:t>D4: </a:t>
            </a:r>
            <a:r>
              <a:rPr lang="en-US" sz="2000" b="1" i="1" dirty="0">
                <a:solidFill>
                  <a:srgbClr val="FFC600"/>
                </a:solidFill>
              </a:rPr>
              <a:t>DRD4</a:t>
            </a:r>
            <a:endParaRPr lang="el-GR" sz="2000" i="1" dirty="0">
              <a:solidFill>
                <a:srgbClr val="FFC600"/>
              </a:solidFill>
            </a:endParaRPr>
          </a:p>
          <a:p>
            <a:pPr>
              <a:lnSpc>
                <a:spcPct val="110000"/>
              </a:lnSpc>
              <a:buFont typeface="Wingdings" charset="0"/>
              <a:buBlip>
                <a:blip r:embed="rId3"/>
              </a:buBlip>
            </a:pPr>
            <a:r>
              <a:rPr lang="en-US" sz="2000" dirty="0"/>
              <a:t>O </a:t>
            </a:r>
            <a:r>
              <a:rPr lang="el-GR" sz="2000" dirty="0"/>
              <a:t>υποδοχέας της Ντοπαμίνης </a:t>
            </a:r>
            <a:r>
              <a:rPr lang="en-US" sz="2000" dirty="0"/>
              <a:t>D</a:t>
            </a:r>
            <a:r>
              <a:rPr lang="el-GR" sz="2000" dirty="0"/>
              <a:t>5</a:t>
            </a:r>
            <a:r>
              <a:rPr lang="en-US" sz="2000" dirty="0"/>
              <a:t>: </a:t>
            </a:r>
            <a:r>
              <a:rPr lang="en-US" sz="2000" b="1" i="1" dirty="0">
                <a:solidFill>
                  <a:srgbClr val="FFC600"/>
                </a:solidFill>
              </a:rPr>
              <a:t>DRD</a:t>
            </a:r>
            <a:r>
              <a:rPr lang="el-GR" sz="2000" b="1" i="1" dirty="0">
                <a:solidFill>
                  <a:srgbClr val="FFC600"/>
                </a:solidFill>
              </a:rPr>
              <a:t>5</a:t>
            </a:r>
          </a:p>
          <a:p>
            <a:pPr>
              <a:lnSpc>
                <a:spcPct val="110000"/>
              </a:lnSpc>
              <a:buBlip>
                <a:blip r:embed="rId3"/>
              </a:buBlip>
            </a:pPr>
            <a:r>
              <a:rPr lang="el-GR" sz="2000" dirty="0"/>
              <a:t>Ο μεταφορέας της Ντοπαμίνης: </a:t>
            </a:r>
            <a:r>
              <a:rPr lang="en-US" sz="2000" b="1" i="1" dirty="0">
                <a:solidFill>
                  <a:srgbClr val="FFC600"/>
                </a:solidFill>
              </a:rPr>
              <a:t>DAT1,</a:t>
            </a:r>
            <a:r>
              <a:rPr lang="en-US" sz="2000" dirty="0">
                <a:solidFill>
                  <a:srgbClr val="FFC600"/>
                </a:solidFill>
              </a:rPr>
              <a:t> </a:t>
            </a:r>
            <a:r>
              <a:rPr lang="en-US" sz="2000" b="1" i="1" dirty="0">
                <a:solidFill>
                  <a:srgbClr val="FFC600"/>
                </a:solidFill>
              </a:rPr>
              <a:t>SLC6A3</a:t>
            </a:r>
            <a:endParaRPr lang="el-GR" sz="2000" b="1" i="1" dirty="0">
              <a:solidFill>
                <a:srgbClr val="FFC600"/>
              </a:solidFill>
            </a:endParaRPr>
          </a:p>
          <a:p>
            <a:pPr>
              <a:lnSpc>
                <a:spcPct val="110000"/>
              </a:lnSpc>
              <a:buBlip>
                <a:blip r:embed="rId3"/>
              </a:buBlip>
            </a:pPr>
            <a:r>
              <a:rPr lang="en-US" sz="2000" dirty="0"/>
              <a:t>H B-Y</a:t>
            </a:r>
            <a:r>
              <a:rPr lang="el-GR" sz="2000" dirty="0"/>
              <a:t>δροξυλάση της Ντοπαμίνης: </a:t>
            </a:r>
            <a:r>
              <a:rPr lang="en-US" sz="2000" b="1" i="1" dirty="0">
                <a:solidFill>
                  <a:srgbClr val="FFC600"/>
                </a:solidFill>
              </a:rPr>
              <a:t>D</a:t>
            </a:r>
            <a:r>
              <a:rPr lang="el-GR" sz="2000" b="1" i="1" dirty="0">
                <a:solidFill>
                  <a:srgbClr val="FFC600"/>
                </a:solidFill>
              </a:rPr>
              <a:t>Β</a:t>
            </a:r>
            <a:r>
              <a:rPr lang="en-US" sz="2000" b="1" i="1" dirty="0">
                <a:solidFill>
                  <a:srgbClr val="FFC600"/>
                </a:solidFill>
              </a:rPr>
              <a:t>H</a:t>
            </a:r>
          </a:p>
          <a:p>
            <a:pPr algn="ctr"/>
            <a:endParaRPr lang="en-US" sz="2400" b="1" dirty="0"/>
          </a:p>
        </p:txBody>
      </p:sp>
      <p:sp>
        <p:nvSpPr>
          <p:cNvPr id="6" name="Rectangle 5"/>
          <p:cNvSpPr/>
          <p:nvPr/>
        </p:nvSpPr>
        <p:spPr>
          <a:xfrm>
            <a:off x="1608662" y="3951109"/>
            <a:ext cx="6151379" cy="1842523"/>
          </a:xfrm>
          <a:prstGeom prst="rect">
            <a:avLst/>
          </a:prstGeom>
          <a:gradFill>
            <a:gsLst>
              <a:gs pos="0">
                <a:schemeClr val="accent5">
                  <a:lumMod val="75000"/>
                </a:schemeClr>
              </a:gs>
              <a:gs pos="100000">
                <a:schemeClr val="accent4">
                  <a:lumMod val="5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0000"/>
              </a:lnSpc>
            </a:pPr>
            <a:r>
              <a:rPr lang="el-GR" sz="2400" b="1" dirty="0" err="1">
                <a:solidFill>
                  <a:srgbClr val="FFCC66"/>
                </a:solidFill>
              </a:rPr>
              <a:t>Νοραδρενεργικό</a:t>
            </a:r>
            <a:r>
              <a:rPr lang="el-GR" sz="2400" b="1" dirty="0">
                <a:solidFill>
                  <a:srgbClr val="FFCC66"/>
                </a:solidFill>
              </a:rPr>
              <a:t>  Σύστημα</a:t>
            </a:r>
          </a:p>
          <a:p>
            <a:pPr>
              <a:lnSpc>
                <a:spcPct val="110000"/>
              </a:lnSpc>
              <a:buBlip>
                <a:blip r:embed="rId3"/>
              </a:buBlip>
            </a:pPr>
            <a:r>
              <a:rPr lang="en-US" sz="2000" dirty="0"/>
              <a:t>H </a:t>
            </a:r>
            <a:r>
              <a:rPr lang="el-GR" sz="2000" dirty="0" err="1"/>
              <a:t>Κατεχολ</a:t>
            </a:r>
            <a:r>
              <a:rPr lang="el-GR" sz="2000" dirty="0"/>
              <a:t>-ο-</a:t>
            </a:r>
            <a:r>
              <a:rPr lang="el-GR" sz="2000" dirty="0" err="1"/>
              <a:t>μεθυλτρανσφεράση</a:t>
            </a:r>
            <a:r>
              <a:rPr lang="en-US" sz="2000" dirty="0"/>
              <a:t>:</a:t>
            </a:r>
            <a:r>
              <a:rPr lang="el-GR" sz="2000" b="1" i="1" dirty="0">
                <a:solidFill>
                  <a:schemeClr val="hlink"/>
                </a:solidFill>
              </a:rPr>
              <a:t> </a:t>
            </a:r>
            <a:r>
              <a:rPr lang="en-US" sz="2000" b="1" i="1" dirty="0">
                <a:solidFill>
                  <a:srgbClr val="FFC600"/>
                </a:solidFill>
              </a:rPr>
              <a:t>COMT</a:t>
            </a:r>
            <a:endParaRPr lang="el-GR" sz="2000" b="1" i="1" dirty="0">
              <a:solidFill>
                <a:srgbClr val="FFC600"/>
              </a:solidFill>
            </a:endParaRPr>
          </a:p>
          <a:p>
            <a:pPr>
              <a:lnSpc>
                <a:spcPct val="110000"/>
              </a:lnSpc>
              <a:buBlip>
                <a:blip r:embed="rId3"/>
              </a:buBlip>
            </a:pPr>
            <a:r>
              <a:rPr lang="el-GR" sz="2400" b="1" i="1" dirty="0">
                <a:solidFill>
                  <a:srgbClr val="FFC600"/>
                </a:solidFill>
              </a:rPr>
              <a:t>ΝΕΤ1/</a:t>
            </a:r>
            <a:r>
              <a:rPr lang="en-US" sz="2400" b="1" i="1" dirty="0">
                <a:solidFill>
                  <a:srgbClr val="FFC600"/>
                </a:solidFill>
              </a:rPr>
              <a:t>SLC6A2</a:t>
            </a:r>
          </a:p>
          <a:p>
            <a:pPr>
              <a:lnSpc>
                <a:spcPct val="110000"/>
              </a:lnSpc>
              <a:buBlip>
                <a:blip r:embed="rId3"/>
              </a:buBlip>
            </a:pPr>
            <a:r>
              <a:rPr lang="en-US" sz="2400" b="1" i="1" dirty="0">
                <a:solidFill>
                  <a:srgbClr val="FFC600"/>
                </a:solidFill>
              </a:rPr>
              <a:t>ADRA2A, ADRA 2C</a:t>
            </a:r>
            <a:endParaRPr lang="el-GR" sz="2400" b="1" i="1" dirty="0">
              <a:solidFill>
                <a:srgbClr val="FFC600"/>
              </a:solidFill>
            </a:endParaRPr>
          </a:p>
          <a:p>
            <a:pPr algn="ctr"/>
            <a:endParaRPr lang="en-US" sz="2400" b="1" dirty="0"/>
          </a:p>
        </p:txBody>
      </p:sp>
      <p:sp>
        <p:nvSpPr>
          <p:cNvPr id="7" name="Line 5">
            <a:extLst>
              <a:ext uri="{FF2B5EF4-FFF2-40B4-BE49-F238E27FC236}">
                <a16:creationId xmlns:a16="http://schemas.microsoft.com/office/drawing/2014/main" id="{5F275BDC-04E7-2740-B286-715CA71CC174}"/>
              </a:ext>
            </a:extLst>
          </p:cNvPr>
          <p:cNvSpPr>
            <a:spLocks noChangeShapeType="1"/>
          </p:cNvSpPr>
          <p:nvPr/>
        </p:nvSpPr>
        <p:spPr bwMode="auto">
          <a:xfrm>
            <a:off x="0" y="1258888"/>
            <a:ext cx="9144000" cy="9525"/>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88422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457200" y="115888"/>
            <a:ext cx="8229600" cy="1143000"/>
          </a:xfrm>
        </p:spPr>
        <p:txBody>
          <a:bodyPr>
            <a:normAutofit/>
          </a:bodyPr>
          <a:lstStyle/>
          <a:p>
            <a:r>
              <a:rPr lang="el-GR" sz="4000" b="0" dirty="0">
                <a:solidFill>
                  <a:srgbClr val="FFFF66"/>
                </a:solidFill>
              </a:rPr>
              <a:t>ΓΟΝΙΔΙΑΚΟΙ ΠΑΡΑΓΟΝΤΕΣ ΚΙΝΔΥΝΟΥ</a:t>
            </a:r>
          </a:p>
        </p:txBody>
      </p:sp>
      <p:sp>
        <p:nvSpPr>
          <p:cNvPr id="234501" name="Line 5"/>
          <p:cNvSpPr>
            <a:spLocks noChangeShapeType="1"/>
          </p:cNvSpPr>
          <p:nvPr/>
        </p:nvSpPr>
        <p:spPr bwMode="auto">
          <a:xfrm>
            <a:off x="0" y="1258888"/>
            <a:ext cx="9144000" cy="9525"/>
          </a:xfrm>
          <a:prstGeom prst="line">
            <a:avLst/>
          </a:prstGeom>
          <a:noFill/>
          <a:ln w="38100">
            <a:solidFill>
              <a:srgbClr val="FFFF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Rectangle 1"/>
          <p:cNvSpPr/>
          <p:nvPr/>
        </p:nvSpPr>
        <p:spPr>
          <a:xfrm>
            <a:off x="1037968" y="1622857"/>
            <a:ext cx="7013831" cy="2467229"/>
          </a:xfrm>
          <a:prstGeom prst="rect">
            <a:avLst/>
          </a:prstGeom>
          <a:gradFill>
            <a:gsLst>
              <a:gs pos="0">
                <a:schemeClr val="accent5">
                  <a:lumMod val="75000"/>
                </a:schemeClr>
              </a:gs>
              <a:gs pos="100000">
                <a:schemeClr val="accent6">
                  <a:shade val="84000"/>
                  <a:lumMod val="84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10000"/>
              </a:lnSpc>
            </a:pPr>
            <a:endParaRPr lang="en-US" sz="2400" b="1" dirty="0">
              <a:solidFill>
                <a:srgbClr val="FFFF66"/>
              </a:solidFill>
            </a:endParaRPr>
          </a:p>
          <a:p>
            <a:pPr algn="ctr">
              <a:lnSpc>
                <a:spcPct val="110000"/>
              </a:lnSpc>
            </a:pPr>
            <a:r>
              <a:rPr lang="el-GR" sz="2400" b="1" dirty="0">
                <a:solidFill>
                  <a:srgbClr val="FFC600"/>
                </a:solidFill>
              </a:rPr>
              <a:t>Σεροτονινεργικό Νευροδιαβιβ. Σύστημα</a:t>
            </a:r>
          </a:p>
          <a:p>
            <a:pPr>
              <a:buFont typeface="Wingdings" charset="0"/>
              <a:buBlip>
                <a:blip r:embed="rId3"/>
              </a:buBlip>
            </a:pPr>
            <a:r>
              <a:rPr lang="en-US" sz="2000" dirty="0"/>
              <a:t>H </a:t>
            </a:r>
            <a:r>
              <a:rPr lang="el-GR" sz="2000" dirty="0"/>
              <a:t>Μονοάμινο-οξειδάση τύπου Α:</a:t>
            </a:r>
            <a:r>
              <a:rPr lang="el-GR" sz="2000" b="1" dirty="0"/>
              <a:t> </a:t>
            </a:r>
            <a:r>
              <a:rPr lang="en-US" sz="2000" b="1" i="1" dirty="0">
                <a:solidFill>
                  <a:srgbClr val="00FFFF"/>
                </a:solidFill>
              </a:rPr>
              <a:t>MAOA</a:t>
            </a:r>
          </a:p>
          <a:p>
            <a:pPr>
              <a:buFont typeface="Wingdings" charset="0"/>
              <a:buBlip>
                <a:blip r:embed="rId3"/>
              </a:buBlip>
            </a:pPr>
            <a:r>
              <a:rPr lang="en-US" sz="2000" dirty="0"/>
              <a:t>O </a:t>
            </a:r>
            <a:r>
              <a:rPr lang="el-GR" sz="2000" dirty="0"/>
              <a:t>μεταφορέας της σεροτονίνης:</a:t>
            </a:r>
            <a:r>
              <a:rPr lang="en-US" sz="2000" dirty="0"/>
              <a:t> </a:t>
            </a:r>
            <a:r>
              <a:rPr lang="en-US" sz="2000" b="1" i="1" dirty="0">
                <a:solidFill>
                  <a:srgbClr val="00FFFF"/>
                </a:solidFill>
              </a:rPr>
              <a:t>SLC6A4</a:t>
            </a:r>
          </a:p>
          <a:p>
            <a:pPr>
              <a:buFont typeface="Wingdings" charset="0"/>
              <a:buBlip>
                <a:blip r:embed="rId3"/>
              </a:buBlip>
            </a:pPr>
            <a:r>
              <a:rPr lang="en-US" sz="2000" dirty="0"/>
              <a:t>O </a:t>
            </a:r>
            <a:r>
              <a:rPr lang="el-GR" sz="2000" dirty="0"/>
              <a:t>υποδοχέας της σεροτονίνης 1Β: </a:t>
            </a:r>
            <a:r>
              <a:rPr lang="el-GR" sz="2000" b="1" i="1" dirty="0">
                <a:solidFill>
                  <a:srgbClr val="00FFFF"/>
                </a:solidFill>
              </a:rPr>
              <a:t>ΗΤΡ1Β</a:t>
            </a:r>
          </a:p>
          <a:p>
            <a:pPr>
              <a:buFont typeface="Wingdings" charset="0"/>
              <a:buBlip>
                <a:blip r:embed="rId3"/>
              </a:buBlip>
            </a:pPr>
            <a:r>
              <a:rPr lang="el-GR" sz="2000" dirty="0"/>
              <a:t>Συναπτοσωματική σχετιζόμενη  πρωτείνη: </a:t>
            </a:r>
            <a:r>
              <a:rPr lang="en-US" sz="2000" b="1" i="1" dirty="0">
                <a:solidFill>
                  <a:srgbClr val="00FFFF"/>
                </a:solidFill>
              </a:rPr>
              <a:t>SNAP 25</a:t>
            </a:r>
          </a:p>
          <a:p>
            <a:pPr>
              <a:buFont typeface="Wingdings" charset="0"/>
              <a:buBlip>
                <a:blip r:embed="rId3"/>
              </a:buBlip>
            </a:pPr>
            <a:r>
              <a:rPr lang="en-US" sz="2000" b="1" i="1" dirty="0">
                <a:solidFill>
                  <a:srgbClr val="00FFFF"/>
                </a:solidFill>
              </a:rPr>
              <a:t>HTR 1B,  HTR 2A</a:t>
            </a:r>
            <a:endParaRPr lang="el-GR" sz="2000" b="1" i="1" dirty="0">
              <a:solidFill>
                <a:srgbClr val="00FFFF"/>
              </a:solidFill>
            </a:endParaRPr>
          </a:p>
          <a:p>
            <a:pPr eaLnBrk="0" hangingPunct="0">
              <a:spcBef>
                <a:spcPct val="0"/>
              </a:spcBef>
              <a:buClrTx/>
              <a:buSzTx/>
              <a:buFontTx/>
              <a:buNone/>
            </a:pPr>
            <a:endParaRPr lang="el-GR" sz="2000" b="1" i="1" dirty="0">
              <a:solidFill>
                <a:schemeClr val="hlink"/>
              </a:solidFill>
              <a:latin typeface="Comic Sans MS" charset="0"/>
              <a:cs typeface="ＭＳ Ｐゴシック" charset="0"/>
            </a:endParaRPr>
          </a:p>
          <a:p>
            <a:pPr algn="ctr"/>
            <a:endParaRPr lang="en-US" sz="2400" b="1" dirty="0"/>
          </a:p>
        </p:txBody>
      </p:sp>
      <p:sp>
        <p:nvSpPr>
          <p:cNvPr id="6" name="Rectangle 5"/>
          <p:cNvSpPr/>
          <p:nvPr/>
        </p:nvSpPr>
        <p:spPr>
          <a:xfrm>
            <a:off x="1037968" y="4480531"/>
            <a:ext cx="7013831" cy="1586859"/>
          </a:xfrm>
          <a:prstGeom prst="rect">
            <a:avLst/>
          </a:prstGeom>
          <a:gradFill>
            <a:gsLst>
              <a:gs pos="0">
                <a:schemeClr val="accent5">
                  <a:lumMod val="75000"/>
                </a:schemeClr>
              </a:gs>
              <a:gs pos="100000">
                <a:schemeClr val="accent5">
                  <a:lumMod val="7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10000"/>
              </a:lnSpc>
            </a:pPr>
            <a:r>
              <a:rPr lang="el-GR" sz="2400" b="1" dirty="0">
                <a:solidFill>
                  <a:srgbClr val="FFC600"/>
                </a:solidFill>
              </a:rPr>
              <a:t>Νευροδιαβίβαση &amp; Νευρωνική Πλαστικότητα</a:t>
            </a:r>
          </a:p>
          <a:p>
            <a:pPr>
              <a:lnSpc>
                <a:spcPct val="110000"/>
              </a:lnSpc>
              <a:buFont typeface="Wingdings" charset="0"/>
              <a:buBlip>
                <a:blip r:embed="rId3"/>
              </a:buBlip>
            </a:pPr>
            <a:r>
              <a:rPr lang="en-US" sz="2000" b="1" i="1" dirty="0">
                <a:solidFill>
                  <a:srgbClr val="00FFFF"/>
                </a:solidFill>
              </a:rPr>
              <a:t>SNAP25, BDNF, NMDA, NGF, GDNF, NTF3, NTF4,5, CHRNA4</a:t>
            </a:r>
          </a:p>
          <a:p>
            <a:pPr algn="ctr"/>
            <a:endParaRPr lang="en-US" sz="2400" b="1" dirty="0"/>
          </a:p>
        </p:txBody>
      </p:sp>
    </p:spTree>
    <p:extLst>
      <p:ext uri="{BB962C8B-B14F-4D97-AF65-F5344CB8AC3E}">
        <p14:creationId xmlns:p14="http://schemas.microsoft.com/office/powerpoint/2010/main" val="5415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66" name="Rectangle 62"/>
          <p:cNvSpPr>
            <a:spLocks noChangeArrowheads="1"/>
          </p:cNvSpPr>
          <p:nvPr/>
        </p:nvSpPr>
        <p:spPr bwMode="auto">
          <a:xfrm>
            <a:off x="1143000" y="857250"/>
            <a:ext cx="11113" cy="50800"/>
          </a:xfrm>
          <a:prstGeom prst="rect">
            <a:avLst/>
          </a:prstGeom>
          <a:noFill/>
          <a:ln w="9525">
            <a:noFill/>
            <a:miter lim="800000"/>
            <a:headEnd/>
            <a:tailEnd/>
          </a:ln>
        </p:spPr>
        <p:txBody>
          <a:bodyPr/>
          <a:lstStyle/>
          <a:p>
            <a:endParaRPr lang="el-GR"/>
          </a:p>
        </p:txBody>
      </p:sp>
      <p:sp>
        <p:nvSpPr>
          <p:cNvPr id="303167" name="Rectangle 63"/>
          <p:cNvSpPr>
            <a:spLocks noChangeArrowheads="1"/>
          </p:cNvSpPr>
          <p:nvPr/>
        </p:nvSpPr>
        <p:spPr bwMode="auto">
          <a:xfrm>
            <a:off x="1143000" y="857250"/>
            <a:ext cx="11113" cy="50800"/>
          </a:xfrm>
          <a:prstGeom prst="rect">
            <a:avLst/>
          </a:prstGeom>
          <a:noFill/>
          <a:ln w="9525">
            <a:noFill/>
            <a:miter lim="800000"/>
            <a:headEnd/>
            <a:tailEnd/>
          </a:ln>
        </p:spPr>
        <p:txBody>
          <a:bodyPr/>
          <a:lstStyle/>
          <a:p>
            <a:endParaRPr lang="el-GR"/>
          </a:p>
        </p:txBody>
      </p:sp>
      <p:grpSp>
        <p:nvGrpSpPr>
          <p:cNvPr id="2" name="Group 215"/>
          <p:cNvGrpSpPr>
            <a:grpSpLocks/>
          </p:cNvGrpSpPr>
          <p:nvPr/>
        </p:nvGrpSpPr>
        <p:grpSpPr bwMode="auto">
          <a:xfrm>
            <a:off x="1186656" y="1065688"/>
            <a:ext cx="6818313" cy="5397500"/>
            <a:chOff x="926" y="708"/>
            <a:chExt cx="4295" cy="3400"/>
          </a:xfrm>
        </p:grpSpPr>
        <p:grpSp>
          <p:nvGrpSpPr>
            <p:cNvPr id="3" name="Group 181"/>
            <p:cNvGrpSpPr>
              <a:grpSpLocks/>
            </p:cNvGrpSpPr>
            <p:nvPr/>
          </p:nvGrpSpPr>
          <p:grpSpPr bwMode="auto">
            <a:xfrm>
              <a:off x="1214" y="1056"/>
              <a:ext cx="3439" cy="2580"/>
              <a:chOff x="1214" y="1056"/>
              <a:chExt cx="3439" cy="2580"/>
            </a:xfrm>
          </p:grpSpPr>
          <p:sp>
            <p:nvSpPr>
              <p:cNvPr id="303168" name="Rectangle 64"/>
              <p:cNvSpPr>
                <a:spLocks noChangeArrowheads="1"/>
              </p:cNvSpPr>
              <p:nvPr/>
            </p:nvSpPr>
            <p:spPr bwMode="auto">
              <a:xfrm>
                <a:off x="1451" y="1952"/>
                <a:ext cx="3194" cy="40"/>
              </a:xfrm>
              <a:prstGeom prst="rect">
                <a:avLst/>
              </a:prstGeom>
              <a:solidFill>
                <a:srgbClr val="FF0000"/>
              </a:solidFill>
              <a:ln w="9525">
                <a:noFill/>
                <a:miter lim="800000"/>
                <a:headEnd/>
                <a:tailEnd/>
              </a:ln>
            </p:spPr>
            <p:txBody>
              <a:bodyPr/>
              <a:lstStyle/>
              <a:p>
                <a:endParaRPr lang="el-GR"/>
              </a:p>
            </p:txBody>
          </p:sp>
          <p:sp>
            <p:nvSpPr>
              <p:cNvPr id="303169" name="Line 65"/>
              <p:cNvSpPr>
                <a:spLocks noChangeShapeType="1"/>
              </p:cNvSpPr>
              <p:nvPr/>
            </p:nvSpPr>
            <p:spPr bwMode="auto">
              <a:xfrm>
                <a:off x="1436" y="3364"/>
                <a:ext cx="3216" cy="1"/>
              </a:xfrm>
              <a:prstGeom prst="line">
                <a:avLst/>
              </a:prstGeom>
              <a:noFill/>
              <a:ln w="11113">
                <a:solidFill>
                  <a:srgbClr val="FFFFFF"/>
                </a:solidFill>
                <a:round/>
                <a:headEnd/>
                <a:tailEnd/>
              </a:ln>
            </p:spPr>
            <p:txBody>
              <a:bodyPr/>
              <a:lstStyle/>
              <a:p>
                <a:endParaRPr lang="el-GR"/>
              </a:p>
            </p:txBody>
          </p:sp>
          <p:sp>
            <p:nvSpPr>
              <p:cNvPr id="303170" name="Line 66"/>
              <p:cNvSpPr>
                <a:spLocks noChangeShapeType="1"/>
              </p:cNvSpPr>
              <p:nvPr/>
            </p:nvSpPr>
            <p:spPr bwMode="auto">
              <a:xfrm>
                <a:off x="1436" y="1138"/>
                <a:ext cx="3216" cy="1"/>
              </a:xfrm>
              <a:prstGeom prst="line">
                <a:avLst/>
              </a:prstGeom>
              <a:noFill/>
              <a:ln w="11113">
                <a:solidFill>
                  <a:srgbClr val="FFFFFF"/>
                </a:solidFill>
                <a:round/>
                <a:headEnd/>
                <a:tailEnd/>
              </a:ln>
            </p:spPr>
            <p:txBody>
              <a:bodyPr/>
              <a:lstStyle/>
              <a:p>
                <a:endParaRPr lang="el-GR"/>
              </a:p>
            </p:txBody>
          </p:sp>
          <p:sp>
            <p:nvSpPr>
              <p:cNvPr id="303171" name="Line 67"/>
              <p:cNvSpPr>
                <a:spLocks noChangeShapeType="1"/>
              </p:cNvSpPr>
              <p:nvPr/>
            </p:nvSpPr>
            <p:spPr bwMode="auto">
              <a:xfrm flipV="1">
                <a:off x="1436" y="1136"/>
                <a:ext cx="1" cy="2228"/>
              </a:xfrm>
              <a:prstGeom prst="line">
                <a:avLst/>
              </a:prstGeom>
              <a:noFill/>
              <a:ln w="11113">
                <a:solidFill>
                  <a:srgbClr val="FFFFFF"/>
                </a:solidFill>
                <a:round/>
                <a:headEnd/>
                <a:tailEnd/>
              </a:ln>
            </p:spPr>
            <p:txBody>
              <a:bodyPr/>
              <a:lstStyle/>
              <a:p>
                <a:endParaRPr lang="el-GR"/>
              </a:p>
            </p:txBody>
          </p:sp>
          <p:sp>
            <p:nvSpPr>
              <p:cNvPr id="303172" name="Line 68"/>
              <p:cNvSpPr>
                <a:spLocks noChangeShapeType="1"/>
              </p:cNvSpPr>
              <p:nvPr/>
            </p:nvSpPr>
            <p:spPr bwMode="auto">
              <a:xfrm flipV="1">
                <a:off x="4652" y="1136"/>
                <a:ext cx="1" cy="2228"/>
              </a:xfrm>
              <a:prstGeom prst="line">
                <a:avLst/>
              </a:prstGeom>
              <a:noFill/>
              <a:ln w="11113">
                <a:solidFill>
                  <a:srgbClr val="FFFFFF"/>
                </a:solidFill>
                <a:round/>
                <a:headEnd/>
                <a:tailEnd/>
              </a:ln>
            </p:spPr>
            <p:txBody>
              <a:bodyPr/>
              <a:lstStyle/>
              <a:p>
                <a:endParaRPr lang="el-GR"/>
              </a:p>
            </p:txBody>
          </p:sp>
          <p:sp>
            <p:nvSpPr>
              <p:cNvPr id="303173" name="Line 69"/>
              <p:cNvSpPr>
                <a:spLocks noChangeShapeType="1"/>
              </p:cNvSpPr>
              <p:nvPr/>
            </p:nvSpPr>
            <p:spPr bwMode="auto">
              <a:xfrm flipV="1">
                <a:off x="1436" y="1136"/>
                <a:ext cx="1" cy="2228"/>
              </a:xfrm>
              <a:prstGeom prst="line">
                <a:avLst/>
              </a:prstGeom>
              <a:noFill/>
              <a:ln w="11113">
                <a:solidFill>
                  <a:srgbClr val="FFFFFF"/>
                </a:solidFill>
                <a:round/>
                <a:headEnd/>
                <a:tailEnd/>
              </a:ln>
            </p:spPr>
            <p:txBody>
              <a:bodyPr/>
              <a:lstStyle/>
              <a:p>
                <a:endParaRPr lang="el-GR"/>
              </a:p>
            </p:txBody>
          </p:sp>
          <p:sp>
            <p:nvSpPr>
              <p:cNvPr id="303174" name="Line 70"/>
              <p:cNvSpPr>
                <a:spLocks noChangeShapeType="1"/>
              </p:cNvSpPr>
              <p:nvPr/>
            </p:nvSpPr>
            <p:spPr bwMode="auto">
              <a:xfrm flipV="1">
                <a:off x="1968" y="1136"/>
                <a:ext cx="1" cy="2228"/>
              </a:xfrm>
              <a:prstGeom prst="line">
                <a:avLst/>
              </a:prstGeom>
              <a:noFill/>
              <a:ln w="11113">
                <a:solidFill>
                  <a:srgbClr val="FFFFFF"/>
                </a:solidFill>
                <a:round/>
                <a:headEnd/>
                <a:tailEnd/>
              </a:ln>
            </p:spPr>
            <p:txBody>
              <a:bodyPr/>
              <a:lstStyle/>
              <a:p>
                <a:endParaRPr lang="el-GR"/>
              </a:p>
            </p:txBody>
          </p:sp>
          <p:sp>
            <p:nvSpPr>
              <p:cNvPr id="303175" name="Line 71"/>
              <p:cNvSpPr>
                <a:spLocks noChangeShapeType="1"/>
              </p:cNvSpPr>
              <p:nvPr/>
            </p:nvSpPr>
            <p:spPr bwMode="auto">
              <a:xfrm flipV="1">
                <a:off x="2507" y="1136"/>
                <a:ext cx="1" cy="2228"/>
              </a:xfrm>
              <a:prstGeom prst="line">
                <a:avLst/>
              </a:prstGeom>
              <a:noFill/>
              <a:ln w="11113">
                <a:solidFill>
                  <a:srgbClr val="FFFFFF"/>
                </a:solidFill>
                <a:round/>
                <a:headEnd/>
                <a:tailEnd/>
              </a:ln>
            </p:spPr>
            <p:txBody>
              <a:bodyPr/>
              <a:lstStyle/>
              <a:p>
                <a:endParaRPr lang="el-GR"/>
              </a:p>
            </p:txBody>
          </p:sp>
          <p:sp>
            <p:nvSpPr>
              <p:cNvPr id="303176" name="Line 72"/>
              <p:cNvSpPr>
                <a:spLocks noChangeShapeType="1"/>
              </p:cNvSpPr>
              <p:nvPr/>
            </p:nvSpPr>
            <p:spPr bwMode="auto">
              <a:xfrm flipV="1">
                <a:off x="3045" y="1136"/>
                <a:ext cx="1" cy="2228"/>
              </a:xfrm>
              <a:prstGeom prst="line">
                <a:avLst/>
              </a:prstGeom>
              <a:noFill/>
              <a:ln w="11113">
                <a:solidFill>
                  <a:srgbClr val="FFFFFF"/>
                </a:solidFill>
                <a:round/>
                <a:headEnd/>
                <a:tailEnd/>
              </a:ln>
            </p:spPr>
            <p:txBody>
              <a:bodyPr/>
              <a:lstStyle/>
              <a:p>
                <a:endParaRPr lang="el-GR"/>
              </a:p>
            </p:txBody>
          </p:sp>
          <p:sp>
            <p:nvSpPr>
              <p:cNvPr id="303177" name="Line 73"/>
              <p:cNvSpPr>
                <a:spLocks noChangeShapeType="1"/>
              </p:cNvSpPr>
              <p:nvPr/>
            </p:nvSpPr>
            <p:spPr bwMode="auto">
              <a:xfrm flipV="1">
                <a:off x="3577" y="1136"/>
                <a:ext cx="1" cy="2228"/>
              </a:xfrm>
              <a:prstGeom prst="line">
                <a:avLst/>
              </a:prstGeom>
              <a:noFill/>
              <a:ln w="11113">
                <a:solidFill>
                  <a:srgbClr val="FFFFFF"/>
                </a:solidFill>
                <a:round/>
                <a:headEnd/>
                <a:tailEnd/>
              </a:ln>
            </p:spPr>
            <p:txBody>
              <a:bodyPr/>
              <a:lstStyle/>
              <a:p>
                <a:endParaRPr lang="el-GR"/>
              </a:p>
            </p:txBody>
          </p:sp>
          <p:sp>
            <p:nvSpPr>
              <p:cNvPr id="303178" name="Line 74"/>
              <p:cNvSpPr>
                <a:spLocks noChangeShapeType="1"/>
              </p:cNvSpPr>
              <p:nvPr/>
            </p:nvSpPr>
            <p:spPr bwMode="auto">
              <a:xfrm flipV="1">
                <a:off x="4114" y="1136"/>
                <a:ext cx="1" cy="2228"/>
              </a:xfrm>
              <a:prstGeom prst="line">
                <a:avLst/>
              </a:prstGeom>
              <a:noFill/>
              <a:ln w="11113">
                <a:solidFill>
                  <a:srgbClr val="FFFFFF"/>
                </a:solidFill>
                <a:round/>
                <a:headEnd/>
                <a:tailEnd/>
              </a:ln>
            </p:spPr>
            <p:txBody>
              <a:bodyPr/>
              <a:lstStyle/>
              <a:p>
                <a:endParaRPr lang="el-GR"/>
              </a:p>
            </p:txBody>
          </p:sp>
          <p:sp>
            <p:nvSpPr>
              <p:cNvPr id="303179" name="Line 75"/>
              <p:cNvSpPr>
                <a:spLocks noChangeShapeType="1"/>
              </p:cNvSpPr>
              <p:nvPr/>
            </p:nvSpPr>
            <p:spPr bwMode="auto">
              <a:xfrm flipV="1">
                <a:off x="4652" y="1136"/>
                <a:ext cx="1" cy="2228"/>
              </a:xfrm>
              <a:prstGeom prst="line">
                <a:avLst/>
              </a:prstGeom>
              <a:noFill/>
              <a:ln w="11113">
                <a:solidFill>
                  <a:srgbClr val="FFFFFF"/>
                </a:solidFill>
                <a:round/>
                <a:headEnd/>
                <a:tailEnd/>
              </a:ln>
            </p:spPr>
            <p:txBody>
              <a:bodyPr/>
              <a:lstStyle/>
              <a:p>
                <a:endParaRPr lang="el-GR"/>
              </a:p>
            </p:txBody>
          </p:sp>
          <p:sp>
            <p:nvSpPr>
              <p:cNvPr id="303180" name="Line 76"/>
              <p:cNvSpPr>
                <a:spLocks noChangeShapeType="1"/>
              </p:cNvSpPr>
              <p:nvPr/>
            </p:nvSpPr>
            <p:spPr bwMode="auto">
              <a:xfrm>
                <a:off x="1417" y="3364"/>
                <a:ext cx="19" cy="1"/>
              </a:xfrm>
              <a:prstGeom prst="line">
                <a:avLst/>
              </a:prstGeom>
              <a:noFill/>
              <a:ln w="11113">
                <a:solidFill>
                  <a:srgbClr val="FFFFFF"/>
                </a:solidFill>
                <a:round/>
                <a:headEnd/>
                <a:tailEnd/>
              </a:ln>
            </p:spPr>
            <p:txBody>
              <a:bodyPr/>
              <a:lstStyle/>
              <a:p>
                <a:endParaRPr lang="el-GR"/>
              </a:p>
            </p:txBody>
          </p:sp>
          <p:sp>
            <p:nvSpPr>
              <p:cNvPr id="303181" name="Line 77"/>
              <p:cNvSpPr>
                <a:spLocks noChangeShapeType="1"/>
              </p:cNvSpPr>
              <p:nvPr/>
            </p:nvSpPr>
            <p:spPr bwMode="auto">
              <a:xfrm>
                <a:off x="1417" y="3310"/>
                <a:ext cx="19" cy="1"/>
              </a:xfrm>
              <a:prstGeom prst="line">
                <a:avLst/>
              </a:prstGeom>
              <a:noFill/>
              <a:ln w="11113">
                <a:solidFill>
                  <a:srgbClr val="FFFFFF"/>
                </a:solidFill>
                <a:round/>
                <a:headEnd/>
                <a:tailEnd/>
              </a:ln>
            </p:spPr>
            <p:txBody>
              <a:bodyPr/>
              <a:lstStyle/>
              <a:p>
                <a:endParaRPr lang="el-GR"/>
              </a:p>
            </p:txBody>
          </p:sp>
          <p:sp>
            <p:nvSpPr>
              <p:cNvPr id="303182" name="Line 78"/>
              <p:cNvSpPr>
                <a:spLocks noChangeShapeType="1"/>
              </p:cNvSpPr>
              <p:nvPr/>
            </p:nvSpPr>
            <p:spPr bwMode="auto">
              <a:xfrm>
                <a:off x="1417" y="3256"/>
                <a:ext cx="19" cy="1"/>
              </a:xfrm>
              <a:prstGeom prst="line">
                <a:avLst/>
              </a:prstGeom>
              <a:noFill/>
              <a:ln w="11113">
                <a:solidFill>
                  <a:srgbClr val="FFFFFF"/>
                </a:solidFill>
                <a:round/>
                <a:headEnd/>
                <a:tailEnd/>
              </a:ln>
            </p:spPr>
            <p:txBody>
              <a:bodyPr/>
              <a:lstStyle/>
              <a:p>
                <a:endParaRPr lang="el-GR"/>
              </a:p>
            </p:txBody>
          </p:sp>
          <p:sp>
            <p:nvSpPr>
              <p:cNvPr id="303183" name="Line 79"/>
              <p:cNvSpPr>
                <a:spLocks noChangeShapeType="1"/>
              </p:cNvSpPr>
              <p:nvPr/>
            </p:nvSpPr>
            <p:spPr bwMode="auto">
              <a:xfrm>
                <a:off x="1417" y="3196"/>
                <a:ext cx="19" cy="1"/>
              </a:xfrm>
              <a:prstGeom prst="line">
                <a:avLst/>
              </a:prstGeom>
              <a:noFill/>
              <a:ln w="11113">
                <a:solidFill>
                  <a:srgbClr val="FFFFFF"/>
                </a:solidFill>
                <a:round/>
                <a:headEnd/>
                <a:tailEnd/>
              </a:ln>
            </p:spPr>
            <p:txBody>
              <a:bodyPr/>
              <a:lstStyle/>
              <a:p>
                <a:endParaRPr lang="el-GR"/>
              </a:p>
            </p:txBody>
          </p:sp>
          <p:sp>
            <p:nvSpPr>
              <p:cNvPr id="303184" name="Line 80"/>
              <p:cNvSpPr>
                <a:spLocks noChangeShapeType="1"/>
              </p:cNvSpPr>
              <p:nvPr/>
            </p:nvSpPr>
            <p:spPr bwMode="auto">
              <a:xfrm>
                <a:off x="1417" y="3142"/>
                <a:ext cx="19" cy="1"/>
              </a:xfrm>
              <a:prstGeom prst="line">
                <a:avLst/>
              </a:prstGeom>
              <a:noFill/>
              <a:ln w="11113">
                <a:solidFill>
                  <a:srgbClr val="FFFFFF"/>
                </a:solidFill>
                <a:round/>
                <a:headEnd/>
                <a:tailEnd/>
              </a:ln>
            </p:spPr>
            <p:txBody>
              <a:bodyPr/>
              <a:lstStyle/>
              <a:p>
                <a:endParaRPr lang="el-GR"/>
              </a:p>
            </p:txBody>
          </p:sp>
          <p:sp>
            <p:nvSpPr>
              <p:cNvPr id="303185" name="Line 81"/>
              <p:cNvSpPr>
                <a:spLocks noChangeShapeType="1"/>
              </p:cNvSpPr>
              <p:nvPr/>
            </p:nvSpPr>
            <p:spPr bwMode="auto">
              <a:xfrm>
                <a:off x="1417" y="3088"/>
                <a:ext cx="19" cy="1"/>
              </a:xfrm>
              <a:prstGeom prst="line">
                <a:avLst/>
              </a:prstGeom>
              <a:noFill/>
              <a:ln w="11113">
                <a:solidFill>
                  <a:srgbClr val="FFFFFF"/>
                </a:solidFill>
                <a:round/>
                <a:headEnd/>
                <a:tailEnd/>
              </a:ln>
            </p:spPr>
            <p:txBody>
              <a:bodyPr/>
              <a:lstStyle/>
              <a:p>
                <a:endParaRPr lang="el-GR"/>
              </a:p>
            </p:txBody>
          </p:sp>
          <p:sp>
            <p:nvSpPr>
              <p:cNvPr id="303186" name="Line 82"/>
              <p:cNvSpPr>
                <a:spLocks noChangeShapeType="1"/>
              </p:cNvSpPr>
              <p:nvPr/>
            </p:nvSpPr>
            <p:spPr bwMode="auto">
              <a:xfrm>
                <a:off x="1417" y="3028"/>
                <a:ext cx="19" cy="1"/>
              </a:xfrm>
              <a:prstGeom prst="line">
                <a:avLst/>
              </a:prstGeom>
              <a:noFill/>
              <a:ln w="11113">
                <a:solidFill>
                  <a:srgbClr val="FFFFFF"/>
                </a:solidFill>
                <a:round/>
                <a:headEnd/>
                <a:tailEnd/>
              </a:ln>
            </p:spPr>
            <p:txBody>
              <a:bodyPr/>
              <a:lstStyle/>
              <a:p>
                <a:endParaRPr lang="el-GR"/>
              </a:p>
            </p:txBody>
          </p:sp>
          <p:sp>
            <p:nvSpPr>
              <p:cNvPr id="303187" name="Line 83"/>
              <p:cNvSpPr>
                <a:spLocks noChangeShapeType="1"/>
              </p:cNvSpPr>
              <p:nvPr/>
            </p:nvSpPr>
            <p:spPr bwMode="auto">
              <a:xfrm>
                <a:off x="1417" y="2974"/>
                <a:ext cx="19" cy="1"/>
              </a:xfrm>
              <a:prstGeom prst="line">
                <a:avLst/>
              </a:prstGeom>
              <a:noFill/>
              <a:ln w="11113">
                <a:solidFill>
                  <a:srgbClr val="FFFFFF"/>
                </a:solidFill>
                <a:round/>
                <a:headEnd/>
                <a:tailEnd/>
              </a:ln>
            </p:spPr>
            <p:txBody>
              <a:bodyPr/>
              <a:lstStyle/>
              <a:p>
                <a:endParaRPr lang="el-GR"/>
              </a:p>
            </p:txBody>
          </p:sp>
          <p:sp>
            <p:nvSpPr>
              <p:cNvPr id="303188" name="Line 84"/>
              <p:cNvSpPr>
                <a:spLocks noChangeShapeType="1"/>
              </p:cNvSpPr>
              <p:nvPr/>
            </p:nvSpPr>
            <p:spPr bwMode="auto">
              <a:xfrm>
                <a:off x="1417" y="2920"/>
                <a:ext cx="19" cy="1"/>
              </a:xfrm>
              <a:prstGeom prst="line">
                <a:avLst/>
              </a:prstGeom>
              <a:noFill/>
              <a:ln w="11113">
                <a:solidFill>
                  <a:srgbClr val="FFFFFF"/>
                </a:solidFill>
                <a:round/>
                <a:headEnd/>
                <a:tailEnd/>
              </a:ln>
            </p:spPr>
            <p:txBody>
              <a:bodyPr/>
              <a:lstStyle/>
              <a:p>
                <a:endParaRPr lang="el-GR"/>
              </a:p>
            </p:txBody>
          </p:sp>
          <p:sp>
            <p:nvSpPr>
              <p:cNvPr id="303189" name="Line 85"/>
              <p:cNvSpPr>
                <a:spLocks noChangeShapeType="1"/>
              </p:cNvSpPr>
              <p:nvPr/>
            </p:nvSpPr>
            <p:spPr bwMode="auto">
              <a:xfrm>
                <a:off x="1417" y="2866"/>
                <a:ext cx="19" cy="1"/>
              </a:xfrm>
              <a:prstGeom prst="line">
                <a:avLst/>
              </a:prstGeom>
              <a:noFill/>
              <a:ln w="11113">
                <a:solidFill>
                  <a:srgbClr val="FFFFFF"/>
                </a:solidFill>
                <a:round/>
                <a:headEnd/>
                <a:tailEnd/>
              </a:ln>
            </p:spPr>
            <p:txBody>
              <a:bodyPr/>
              <a:lstStyle/>
              <a:p>
                <a:endParaRPr lang="el-GR"/>
              </a:p>
            </p:txBody>
          </p:sp>
          <p:sp>
            <p:nvSpPr>
              <p:cNvPr id="303190" name="Line 86"/>
              <p:cNvSpPr>
                <a:spLocks noChangeShapeType="1"/>
              </p:cNvSpPr>
              <p:nvPr/>
            </p:nvSpPr>
            <p:spPr bwMode="auto">
              <a:xfrm>
                <a:off x="1417" y="2806"/>
                <a:ext cx="19" cy="1"/>
              </a:xfrm>
              <a:prstGeom prst="line">
                <a:avLst/>
              </a:prstGeom>
              <a:noFill/>
              <a:ln w="11113">
                <a:solidFill>
                  <a:srgbClr val="FFFFFF"/>
                </a:solidFill>
                <a:round/>
                <a:headEnd/>
                <a:tailEnd/>
              </a:ln>
            </p:spPr>
            <p:txBody>
              <a:bodyPr/>
              <a:lstStyle/>
              <a:p>
                <a:endParaRPr lang="el-GR"/>
              </a:p>
            </p:txBody>
          </p:sp>
          <p:sp>
            <p:nvSpPr>
              <p:cNvPr id="303191" name="Line 87"/>
              <p:cNvSpPr>
                <a:spLocks noChangeShapeType="1"/>
              </p:cNvSpPr>
              <p:nvPr/>
            </p:nvSpPr>
            <p:spPr bwMode="auto">
              <a:xfrm>
                <a:off x="1417" y="2752"/>
                <a:ext cx="19" cy="1"/>
              </a:xfrm>
              <a:prstGeom prst="line">
                <a:avLst/>
              </a:prstGeom>
              <a:noFill/>
              <a:ln w="11113">
                <a:solidFill>
                  <a:srgbClr val="FFFFFF"/>
                </a:solidFill>
                <a:round/>
                <a:headEnd/>
                <a:tailEnd/>
              </a:ln>
            </p:spPr>
            <p:txBody>
              <a:bodyPr/>
              <a:lstStyle/>
              <a:p>
                <a:endParaRPr lang="el-GR"/>
              </a:p>
            </p:txBody>
          </p:sp>
          <p:sp>
            <p:nvSpPr>
              <p:cNvPr id="303192" name="Line 88"/>
              <p:cNvSpPr>
                <a:spLocks noChangeShapeType="1"/>
              </p:cNvSpPr>
              <p:nvPr/>
            </p:nvSpPr>
            <p:spPr bwMode="auto">
              <a:xfrm>
                <a:off x="1417" y="2698"/>
                <a:ext cx="19" cy="1"/>
              </a:xfrm>
              <a:prstGeom prst="line">
                <a:avLst/>
              </a:prstGeom>
              <a:noFill/>
              <a:ln w="11113">
                <a:solidFill>
                  <a:srgbClr val="FFFFFF"/>
                </a:solidFill>
                <a:round/>
                <a:headEnd/>
                <a:tailEnd/>
              </a:ln>
            </p:spPr>
            <p:txBody>
              <a:bodyPr/>
              <a:lstStyle/>
              <a:p>
                <a:endParaRPr lang="el-GR"/>
              </a:p>
            </p:txBody>
          </p:sp>
          <p:sp>
            <p:nvSpPr>
              <p:cNvPr id="303193" name="Line 89"/>
              <p:cNvSpPr>
                <a:spLocks noChangeShapeType="1"/>
              </p:cNvSpPr>
              <p:nvPr/>
            </p:nvSpPr>
            <p:spPr bwMode="auto">
              <a:xfrm>
                <a:off x="1417" y="2644"/>
                <a:ext cx="19" cy="1"/>
              </a:xfrm>
              <a:prstGeom prst="line">
                <a:avLst/>
              </a:prstGeom>
              <a:noFill/>
              <a:ln w="11113">
                <a:solidFill>
                  <a:srgbClr val="FFFFFF"/>
                </a:solidFill>
                <a:round/>
                <a:headEnd/>
                <a:tailEnd/>
              </a:ln>
            </p:spPr>
            <p:txBody>
              <a:bodyPr/>
              <a:lstStyle/>
              <a:p>
                <a:endParaRPr lang="el-GR"/>
              </a:p>
            </p:txBody>
          </p:sp>
          <p:sp>
            <p:nvSpPr>
              <p:cNvPr id="303194" name="Line 90"/>
              <p:cNvSpPr>
                <a:spLocks noChangeShapeType="1"/>
              </p:cNvSpPr>
              <p:nvPr/>
            </p:nvSpPr>
            <p:spPr bwMode="auto">
              <a:xfrm>
                <a:off x="1417" y="2584"/>
                <a:ext cx="19" cy="1"/>
              </a:xfrm>
              <a:prstGeom prst="line">
                <a:avLst/>
              </a:prstGeom>
              <a:noFill/>
              <a:ln w="11113">
                <a:solidFill>
                  <a:srgbClr val="FFFFFF"/>
                </a:solidFill>
                <a:round/>
                <a:headEnd/>
                <a:tailEnd/>
              </a:ln>
            </p:spPr>
            <p:txBody>
              <a:bodyPr/>
              <a:lstStyle/>
              <a:p>
                <a:endParaRPr lang="el-GR"/>
              </a:p>
            </p:txBody>
          </p:sp>
          <p:sp>
            <p:nvSpPr>
              <p:cNvPr id="303195" name="Line 91"/>
              <p:cNvSpPr>
                <a:spLocks noChangeShapeType="1"/>
              </p:cNvSpPr>
              <p:nvPr/>
            </p:nvSpPr>
            <p:spPr bwMode="auto">
              <a:xfrm>
                <a:off x="1417" y="2530"/>
                <a:ext cx="19" cy="1"/>
              </a:xfrm>
              <a:prstGeom prst="line">
                <a:avLst/>
              </a:prstGeom>
              <a:noFill/>
              <a:ln w="11113">
                <a:solidFill>
                  <a:srgbClr val="FFFFFF"/>
                </a:solidFill>
                <a:round/>
                <a:headEnd/>
                <a:tailEnd/>
              </a:ln>
            </p:spPr>
            <p:txBody>
              <a:bodyPr/>
              <a:lstStyle/>
              <a:p>
                <a:endParaRPr lang="el-GR"/>
              </a:p>
            </p:txBody>
          </p:sp>
          <p:sp>
            <p:nvSpPr>
              <p:cNvPr id="303196" name="Line 92"/>
              <p:cNvSpPr>
                <a:spLocks noChangeShapeType="1"/>
              </p:cNvSpPr>
              <p:nvPr/>
            </p:nvSpPr>
            <p:spPr bwMode="auto">
              <a:xfrm>
                <a:off x="1417" y="2476"/>
                <a:ext cx="19" cy="1"/>
              </a:xfrm>
              <a:prstGeom prst="line">
                <a:avLst/>
              </a:prstGeom>
              <a:noFill/>
              <a:ln w="11113">
                <a:solidFill>
                  <a:srgbClr val="FFFFFF"/>
                </a:solidFill>
                <a:round/>
                <a:headEnd/>
                <a:tailEnd/>
              </a:ln>
            </p:spPr>
            <p:txBody>
              <a:bodyPr/>
              <a:lstStyle/>
              <a:p>
                <a:endParaRPr lang="el-GR"/>
              </a:p>
            </p:txBody>
          </p:sp>
          <p:sp>
            <p:nvSpPr>
              <p:cNvPr id="303197" name="Line 93"/>
              <p:cNvSpPr>
                <a:spLocks noChangeShapeType="1"/>
              </p:cNvSpPr>
              <p:nvPr/>
            </p:nvSpPr>
            <p:spPr bwMode="auto">
              <a:xfrm>
                <a:off x="1417" y="2416"/>
                <a:ext cx="19" cy="1"/>
              </a:xfrm>
              <a:prstGeom prst="line">
                <a:avLst/>
              </a:prstGeom>
              <a:noFill/>
              <a:ln w="11113">
                <a:solidFill>
                  <a:srgbClr val="FFFFFF"/>
                </a:solidFill>
                <a:round/>
                <a:headEnd/>
                <a:tailEnd/>
              </a:ln>
            </p:spPr>
            <p:txBody>
              <a:bodyPr/>
              <a:lstStyle/>
              <a:p>
                <a:endParaRPr lang="el-GR"/>
              </a:p>
            </p:txBody>
          </p:sp>
          <p:sp>
            <p:nvSpPr>
              <p:cNvPr id="303198" name="Line 94"/>
              <p:cNvSpPr>
                <a:spLocks noChangeShapeType="1"/>
              </p:cNvSpPr>
              <p:nvPr/>
            </p:nvSpPr>
            <p:spPr bwMode="auto">
              <a:xfrm>
                <a:off x="1417" y="2362"/>
                <a:ext cx="19" cy="1"/>
              </a:xfrm>
              <a:prstGeom prst="line">
                <a:avLst/>
              </a:prstGeom>
              <a:noFill/>
              <a:ln w="11113">
                <a:solidFill>
                  <a:srgbClr val="FFFFFF"/>
                </a:solidFill>
                <a:round/>
                <a:headEnd/>
                <a:tailEnd/>
              </a:ln>
            </p:spPr>
            <p:txBody>
              <a:bodyPr/>
              <a:lstStyle/>
              <a:p>
                <a:endParaRPr lang="el-GR"/>
              </a:p>
            </p:txBody>
          </p:sp>
          <p:sp>
            <p:nvSpPr>
              <p:cNvPr id="303199" name="Line 95"/>
              <p:cNvSpPr>
                <a:spLocks noChangeShapeType="1"/>
              </p:cNvSpPr>
              <p:nvPr/>
            </p:nvSpPr>
            <p:spPr bwMode="auto">
              <a:xfrm>
                <a:off x="1417" y="2308"/>
                <a:ext cx="19" cy="1"/>
              </a:xfrm>
              <a:prstGeom prst="line">
                <a:avLst/>
              </a:prstGeom>
              <a:noFill/>
              <a:ln w="11113">
                <a:solidFill>
                  <a:srgbClr val="FFFFFF"/>
                </a:solidFill>
                <a:round/>
                <a:headEnd/>
                <a:tailEnd/>
              </a:ln>
            </p:spPr>
            <p:txBody>
              <a:bodyPr/>
              <a:lstStyle/>
              <a:p>
                <a:endParaRPr lang="el-GR"/>
              </a:p>
            </p:txBody>
          </p:sp>
          <p:sp>
            <p:nvSpPr>
              <p:cNvPr id="303200" name="Line 96"/>
              <p:cNvSpPr>
                <a:spLocks noChangeShapeType="1"/>
              </p:cNvSpPr>
              <p:nvPr/>
            </p:nvSpPr>
            <p:spPr bwMode="auto">
              <a:xfrm>
                <a:off x="1417" y="2254"/>
                <a:ext cx="19" cy="1"/>
              </a:xfrm>
              <a:prstGeom prst="line">
                <a:avLst/>
              </a:prstGeom>
              <a:noFill/>
              <a:ln w="11113">
                <a:solidFill>
                  <a:srgbClr val="FFFFFF"/>
                </a:solidFill>
                <a:round/>
                <a:headEnd/>
                <a:tailEnd/>
              </a:ln>
            </p:spPr>
            <p:txBody>
              <a:bodyPr/>
              <a:lstStyle/>
              <a:p>
                <a:endParaRPr lang="el-GR"/>
              </a:p>
            </p:txBody>
          </p:sp>
          <p:sp>
            <p:nvSpPr>
              <p:cNvPr id="303201" name="Line 97"/>
              <p:cNvSpPr>
                <a:spLocks noChangeShapeType="1"/>
              </p:cNvSpPr>
              <p:nvPr/>
            </p:nvSpPr>
            <p:spPr bwMode="auto">
              <a:xfrm>
                <a:off x="1417" y="2194"/>
                <a:ext cx="19" cy="1"/>
              </a:xfrm>
              <a:prstGeom prst="line">
                <a:avLst/>
              </a:prstGeom>
              <a:noFill/>
              <a:ln w="11113">
                <a:solidFill>
                  <a:srgbClr val="FFFFFF"/>
                </a:solidFill>
                <a:round/>
                <a:headEnd/>
                <a:tailEnd/>
              </a:ln>
            </p:spPr>
            <p:txBody>
              <a:bodyPr/>
              <a:lstStyle/>
              <a:p>
                <a:endParaRPr lang="el-GR"/>
              </a:p>
            </p:txBody>
          </p:sp>
          <p:sp>
            <p:nvSpPr>
              <p:cNvPr id="303202" name="Line 98"/>
              <p:cNvSpPr>
                <a:spLocks noChangeShapeType="1"/>
              </p:cNvSpPr>
              <p:nvPr/>
            </p:nvSpPr>
            <p:spPr bwMode="auto">
              <a:xfrm>
                <a:off x="1417" y="2140"/>
                <a:ext cx="19" cy="1"/>
              </a:xfrm>
              <a:prstGeom prst="line">
                <a:avLst/>
              </a:prstGeom>
              <a:noFill/>
              <a:ln w="11113">
                <a:solidFill>
                  <a:srgbClr val="FFFFFF"/>
                </a:solidFill>
                <a:round/>
                <a:headEnd/>
                <a:tailEnd/>
              </a:ln>
            </p:spPr>
            <p:txBody>
              <a:bodyPr/>
              <a:lstStyle/>
              <a:p>
                <a:endParaRPr lang="el-GR"/>
              </a:p>
            </p:txBody>
          </p:sp>
          <p:sp>
            <p:nvSpPr>
              <p:cNvPr id="303203" name="Line 99"/>
              <p:cNvSpPr>
                <a:spLocks noChangeShapeType="1"/>
              </p:cNvSpPr>
              <p:nvPr/>
            </p:nvSpPr>
            <p:spPr bwMode="auto">
              <a:xfrm>
                <a:off x="1417" y="2086"/>
                <a:ext cx="19" cy="1"/>
              </a:xfrm>
              <a:prstGeom prst="line">
                <a:avLst/>
              </a:prstGeom>
              <a:noFill/>
              <a:ln w="11113">
                <a:solidFill>
                  <a:srgbClr val="FFFFFF"/>
                </a:solidFill>
                <a:round/>
                <a:headEnd/>
                <a:tailEnd/>
              </a:ln>
            </p:spPr>
            <p:txBody>
              <a:bodyPr/>
              <a:lstStyle/>
              <a:p>
                <a:endParaRPr lang="el-GR"/>
              </a:p>
            </p:txBody>
          </p:sp>
          <p:sp>
            <p:nvSpPr>
              <p:cNvPr id="303204" name="Line 100"/>
              <p:cNvSpPr>
                <a:spLocks noChangeShapeType="1"/>
              </p:cNvSpPr>
              <p:nvPr/>
            </p:nvSpPr>
            <p:spPr bwMode="auto">
              <a:xfrm>
                <a:off x="1417" y="2032"/>
                <a:ext cx="19" cy="1"/>
              </a:xfrm>
              <a:prstGeom prst="line">
                <a:avLst/>
              </a:prstGeom>
              <a:noFill/>
              <a:ln w="11113">
                <a:solidFill>
                  <a:srgbClr val="FFFFFF"/>
                </a:solidFill>
                <a:round/>
                <a:headEnd/>
                <a:tailEnd/>
              </a:ln>
            </p:spPr>
            <p:txBody>
              <a:bodyPr/>
              <a:lstStyle/>
              <a:p>
                <a:endParaRPr lang="el-GR"/>
              </a:p>
            </p:txBody>
          </p:sp>
          <p:sp>
            <p:nvSpPr>
              <p:cNvPr id="303205" name="Line 101"/>
              <p:cNvSpPr>
                <a:spLocks noChangeShapeType="1"/>
              </p:cNvSpPr>
              <p:nvPr/>
            </p:nvSpPr>
            <p:spPr bwMode="auto">
              <a:xfrm>
                <a:off x="1417" y="1972"/>
                <a:ext cx="19" cy="1"/>
              </a:xfrm>
              <a:prstGeom prst="line">
                <a:avLst/>
              </a:prstGeom>
              <a:noFill/>
              <a:ln w="11113">
                <a:solidFill>
                  <a:srgbClr val="FFFFFF"/>
                </a:solidFill>
                <a:round/>
                <a:headEnd/>
                <a:tailEnd/>
              </a:ln>
            </p:spPr>
            <p:txBody>
              <a:bodyPr/>
              <a:lstStyle/>
              <a:p>
                <a:endParaRPr lang="el-GR"/>
              </a:p>
            </p:txBody>
          </p:sp>
          <p:sp>
            <p:nvSpPr>
              <p:cNvPr id="303206" name="Line 102"/>
              <p:cNvSpPr>
                <a:spLocks noChangeShapeType="1"/>
              </p:cNvSpPr>
              <p:nvPr/>
            </p:nvSpPr>
            <p:spPr bwMode="auto">
              <a:xfrm>
                <a:off x="1417" y="1918"/>
                <a:ext cx="19" cy="1"/>
              </a:xfrm>
              <a:prstGeom prst="line">
                <a:avLst/>
              </a:prstGeom>
              <a:noFill/>
              <a:ln w="11113">
                <a:solidFill>
                  <a:srgbClr val="FFFFFF"/>
                </a:solidFill>
                <a:round/>
                <a:headEnd/>
                <a:tailEnd/>
              </a:ln>
            </p:spPr>
            <p:txBody>
              <a:bodyPr/>
              <a:lstStyle/>
              <a:p>
                <a:endParaRPr lang="el-GR"/>
              </a:p>
            </p:txBody>
          </p:sp>
          <p:sp>
            <p:nvSpPr>
              <p:cNvPr id="303207" name="Line 103"/>
              <p:cNvSpPr>
                <a:spLocks noChangeShapeType="1"/>
              </p:cNvSpPr>
              <p:nvPr/>
            </p:nvSpPr>
            <p:spPr bwMode="auto">
              <a:xfrm>
                <a:off x="1417" y="1864"/>
                <a:ext cx="19" cy="1"/>
              </a:xfrm>
              <a:prstGeom prst="line">
                <a:avLst/>
              </a:prstGeom>
              <a:noFill/>
              <a:ln w="11113">
                <a:solidFill>
                  <a:srgbClr val="FFFFFF"/>
                </a:solidFill>
                <a:round/>
                <a:headEnd/>
                <a:tailEnd/>
              </a:ln>
            </p:spPr>
            <p:txBody>
              <a:bodyPr/>
              <a:lstStyle/>
              <a:p>
                <a:endParaRPr lang="el-GR"/>
              </a:p>
            </p:txBody>
          </p:sp>
          <p:sp>
            <p:nvSpPr>
              <p:cNvPr id="303208" name="Line 104"/>
              <p:cNvSpPr>
                <a:spLocks noChangeShapeType="1"/>
              </p:cNvSpPr>
              <p:nvPr/>
            </p:nvSpPr>
            <p:spPr bwMode="auto">
              <a:xfrm>
                <a:off x="1417" y="1804"/>
                <a:ext cx="19" cy="1"/>
              </a:xfrm>
              <a:prstGeom prst="line">
                <a:avLst/>
              </a:prstGeom>
              <a:noFill/>
              <a:ln w="11113">
                <a:solidFill>
                  <a:srgbClr val="FFFFFF"/>
                </a:solidFill>
                <a:round/>
                <a:headEnd/>
                <a:tailEnd/>
              </a:ln>
            </p:spPr>
            <p:txBody>
              <a:bodyPr/>
              <a:lstStyle/>
              <a:p>
                <a:endParaRPr lang="el-GR"/>
              </a:p>
            </p:txBody>
          </p:sp>
          <p:sp>
            <p:nvSpPr>
              <p:cNvPr id="303209" name="Line 105"/>
              <p:cNvSpPr>
                <a:spLocks noChangeShapeType="1"/>
              </p:cNvSpPr>
              <p:nvPr/>
            </p:nvSpPr>
            <p:spPr bwMode="auto">
              <a:xfrm>
                <a:off x="1417" y="1750"/>
                <a:ext cx="19" cy="1"/>
              </a:xfrm>
              <a:prstGeom prst="line">
                <a:avLst/>
              </a:prstGeom>
              <a:noFill/>
              <a:ln w="11113">
                <a:solidFill>
                  <a:srgbClr val="FFFFFF"/>
                </a:solidFill>
                <a:round/>
                <a:headEnd/>
                <a:tailEnd/>
              </a:ln>
            </p:spPr>
            <p:txBody>
              <a:bodyPr/>
              <a:lstStyle/>
              <a:p>
                <a:endParaRPr lang="el-GR"/>
              </a:p>
            </p:txBody>
          </p:sp>
          <p:sp>
            <p:nvSpPr>
              <p:cNvPr id="303210" name="Line 106"/>
              <p:cNvSpPr>
                <a:spLocks noChangeShapeType="1"/>
              </p:cNvSpPr>
              <p:nvPr/>
            </p:nvSpPr>
            <p:spPr bwMode="auto">
              <a:xfrm>
                <a:off x="1417" y="1696"/>
                <a:ext cx="19" cy="1"/>
              </a:xfrm>
              <a:prstGeom prst="line">
                <a:avLst/>
              </a:prstGeom>
              <a:noFill/>
              <a:ln w="11113">
                <a:solidFill>
                  <a:srgbClr val="FFFFFF"/>
                </a:solidFill>
                <a:round/>
                <a:headEnd/>
                <a:tailEnd/>
              </a:ln>
            </p:spPr>
            <p:txBody>
              <a:bodyPr/>
              <a:lstStyle/>
              <a:p>
                <a:endParaRPr lang="el-GR"/>
              </a:p>
            </p:txBody>
          </p:sp>
          <p:sp>
            <p:nvSpPr>
              <p:cNvPr id="303211" name="Line 107"/>
              <p:cNvSpPr>
                <a:spLocks noChangeShapeType="1"/>
              </p:cNvSpPr>
              <p:nvPr/>
            </p:nvSpPr>
            <p:spPr bwMode="auto">
              <a:xfrm>
                <a:off x="1417" y="1642"/>
                <a:ext cx="19" cy="1"/>
              </a:xfrm>
              <a:prstGeom prst="line">
                <a:avLst/>
              </a:prstGeom>
              <a:noFill/>
              <a:ln w="11113">
                <a:solidFill>
                  <a:srgbClr val="FFFFFF"/>
                </a:solidFill>
                <a:round/>
                <a:headEnd/>
                <a:tailEnd/>
              </a:ln>
            </p:spPr>
            <p:txBody>
              <a:bodyPr/>
              <a:lstStyle/>
              <a:p>
                <a:endParaRPr lang="el-GR"/>
              </a:p>
            </p:txBody>
          </p:sp>
          <p:sp>
            <p:nvSpPr>
              <p:cNvPr id="303212" name="Line 108"/>
              <p:cNvSpPr>
                <a:spLocks noChangeShapeType="1"/>
              </p:cNvSpPr>
              <p:nvPr/>
            </p:nvSpPr>
            <p:spPr bwMode="auto">
              <a:xfrm>
                <a:off x="1417" y="1582"/>
                <a:ext cx="19" cy="1"/>
              </a:xfrm>
              <a:prstGeom prst="line">
                <a:avLst/>
              </a:prstGeom>
              <a:noFill/>
              <a:ln w="11113">
                <a:solidFill>
                  <a:srgbClr val="FFFFFF"/>
                </a:solidFill>
                <a:round/>
                <a:headEnd/>
                <a:tailEnd/>
              </a:ln>
            </p:spPr>
            <p:txBody>
              <a:bodyPr/>
              <a:lstStyle/>
              <a:p>
                <a:endParaRPr lang="el-GR"/>
              </a:p>
            </p:txBody>
          </p:sp>
          <p:sp>
            <p:nvSpPr>
              <p:cNvPr id="303213" name="Line 109"/>
              <p:cNvSpPr>
                <a:spLocks noChangeShapeType="1"/>
              </p:cNvSpPr>
              <p:nvPr/>
            </p:nvSpPr>
            <p:spPr bwMode="auto">
              <a:xfrm>
                <a:off x="1417" y="1528"/>
                <a:ext cx="19" cy="1"/>
              </a:xfrm>
              <a:prstGeom prst="line">
                <a:avLst/>
              </a:prstGeom>
              <a:noFill/>
              <a:ln w="11113">
                <a:solidFill>
                  <a:srgbClr val="FFFFFF"/>
                </a:solidFill>
                <a:round/>
                <a:headEnd/>
                <a:tailEnd/>
              </a:ln>
            </p:spPr>
            <p:txBody>
              <a:bodyPr/>
              <a:lstStyle/>
              <a:p>
                <a:endParaRPr lang="el-GR"/>
              </a:p>
            </p:txBody>
          </p:sp>
          <p:sp>
            <p:nvSpPr>
              <p:cNvPr id="303214" name="Line 110"/>
              <p:cNvSpPr>
                <a:spLocks noChangeShapeType="1"/>
              </p:cNvSpPr>
              <p:nvPr/>
            </p:nvSpPr>
            <p:spPr bwMode="auto">
              <a:xfrm>
                <a:off x="1417" y="1474"/>
                <a:ext cx="19" cy="1"/>
              </a:xfrm>
              <a:prstGeom prst="line">
                <a:avLst/>
              </a:prstGeom>
              <a:noFill/>
              <a:ln w="11113">
                <a:solidFill>
                  <a:srgbClr val="FFFFFF"/>
                </a:solidFill>
                <a:round/>
                <a:headEnd/>
                <a:tailEnd/>
              </a:ln>
            </p:spPr>
            <p:txBody>
              <a:bodyPr/>
              <a:lstStyle/>
              <a:p>
                <a:endParaRPr lang="el-GR"/>
              </a:p>
            </p:txBody>
          </p:sp>
          <p:sp>
            <p:nvSpPr>
              <p:cNvPr id="303215" name="Line 111"/>
              <p:cNvSpPr>
                <a:spLocks noChangeShapeType="1"/>
              </p:cNvSpPr>
              <p:nvPr/>
            </p:nvSpPr>
            <p:spPr bwMode="auto">
              <a:xfrm>
                <a:off x="1417" y="1414"/>
                <a:ext cx="19" cy="1"/>
              </a:xfrm>
              <a:prstGeom prst="line">
                <a:avLst/>
              </a:prstGeom>
              <a:noFill/>
              <a:ln w="11113">
                <a:solidFill>
                  <a:srgbClr val="FFFFFF"/>
                </a:solidFill>
                <a:round/>
                <a:headEnd/>
                <a:tailEnd/>
              </a:ln>
            </p:spPr>
            <p:txBody>
              <a:bodyPr/>
              <a:lstStyle/>
              <a:p>
                <a:endParaRPr lang="el-GR"/>
              </a:p>
            </p:txBody>
          </p:sp>
          <p:sp>
            <p:nvSpPr>
              <p:cNvPr id="303216" name="Line 112"/>
              <p:cNvSpPr>
                <a:spLocks noChangeShapeType="1"/>
              </p:cNvSpPr>
              <p:nvPr/>
            </p:nvSpPr>
            <p:spPr bwMode="auto">
              <a:xfrm>
                <a:off x="1417" y="1360"/>
                <a:ext cx="19" cy="1"/>
              </a:xfrm>
              <a:prstGeom prst="line">
                <a:avLst/>
              </a:prstGeom>
              <a:noFill/>
              <a:ln w="11113">
                <a:solidFill>
                  <a:srgbClr val="FFFFFF"/>
                </a:solidFill>
                <a:round/>
                <a:headEnd/>
                <a:tailEnd/>
              </a:ln>
            </p:spPr>
            <p:txBody>
              <a:bodyPr/>
              <a:lstStyle/>
              <a:p>
                <a:endParaRPr lang="el-GR"/>
              </a:p>
            </p:txBody>
          </p:sp>
          <p:sp>
            <p:nvSpPr>
              <p:cNvPr id="303217" name="Line 113"/>
              <p:cNvSpPr>
                <a:spLocks noChangeShapeType="1"/>
              </p:cNvSpPr>
              <p:nvPr/>
            </p:nvSpPr>
            <p:spPr bwMode="auto">
              <a:xfrm>
                <a:off x="1417" y="1306"/>
                <a:ext cx="19" cy="1"/>
              </a:xfrm>
              <a:prstGeom prst="line">
                <a:avLst/>
              </a:prstGeom>
              <a:noFill/>
              <a:ln w="11113">
                <a:solidFill>
                  <a:srgbClr val="FFFFFF"/>
                </a:solidFill>
                <a:round/>
                <a:headEnd/>
                <a:tailEnd/>
              </a:ln>
            </p:spPr>
            <p:txBody>
              <a:bodyPr/>
              <a:lstStyle/>
              <a:p>
                <a:endParaRPr lang="el-GR"/>
              </a:p>
            </p:txBody>
          </p:sp>
          <p:sp>
            <p:nvSpPr>
              <p:cNvPr id="303218" name="Line 114"/>
              <p:cNvSpPr>
                <a:spLocks noChangeShapeType="1"/>
              </p:cNvSpPr>
              <p:nvPr/>
            </p:nvSpPr>
            <p:spPr bwMode="auto">
              <a:xfrm>
                <a:off x="1417" y="1252"/>
                <a:ext cx="19" cy="1"/>
              </a:xfrm>
              <a:prstGeom prst="line">
                <a:avLst/>
              </a:prstGeom>
              <a:noFill/>
              <a:ln w="11113">
                <a:solidFill>
                  <a:srgbClr val="FFFFFF"/>
                </a:solidFill>
                <a:round/>
                <a:headEnd/>
                <a:tailEnd/>
              </a:ln>
            </p:spPr>
            <p:txBody>
              <a:bodyPr/>
              <a:lstStyle/>
              <a:p>
                <a:endParaRPr lang="el-GR"/>
              </a:p>
            </p:txBody>
          </p:sp>
          <p:sp>
            <p:nvSpPr>
              <p:cNvPr id="303219" name="Line 115"/>
              <p:cNvSpPr>
                <a:spLocks noChangeShapeType="1"/>
              </p:cNvSpPr>
              <p:nvPr/>
            </p:nvSpPr>
            <p:spPr bwMode="auto">
              <a:xfrm>
                <a:off x="1417" y="1192"/>
                <a:ext cx="19" cy="1"/>
              </a:xfrm>
              <a:prstGeom prst="line">
                <a:avLst/>
              </a:prstGeom>
              <a:noFill/>
              <a:ln w="11113">
                <a:solidFill>
                  <a:srgbClr val="FFFFFF"/>
                </a:solidFill>
                <a:round/>
                <a:headEnd/>
                <a:tailEnd/>
              </a:ln>
            </p:spPr>
            <p:txBody>
              <a:bodyPr/>
              <a:lstStyle/>
              <a:p>
                <a:endParaRPr lang="el-GR"/>
              </a:p>
            </p:txBody>
          </p:sp>
          <p:sp>
            <p:nvSpPr>
              <p:cNvPr id="303220" name="Line 116"/>
              <p:cNvSpPr>
                <a:spLocks noChangeShapeType="1"/>
              </p:cNvSpPr>
              <p:nvPr/>
            </p:nvSpPr>
            <p:spPr bwMode="auto">
              <a:xfrm>
                <a:off x="1417" y="1138"/>
                <a:ext cx="19" cy="1"/>
              </a:xfrm>
              <a:prstGeom prst="line">
                <a:avLst/>
              </a:prstGeom>
              <a:noFill/>
              <a:ln w="11113">
                <a:solidFill>
                  <a:srgbClr val="FFFFFF"/>
                </a:solidFill>
                <a:round/>
                <a:headEnd/>
                <a:tailEnd/>
              </a:ln>
            </p:spPr>
            <p:txBody>
              <a:bodyPr/>
              <a:lstStyle/>
              <a:p>
                <a:endParaRPr lang="el-GR"/>
              </a:p>
            </p:txBody>
          </p:sp>
          <p:sp>
            <p:nvSpPr>
              <p:cNvPr id="303221" name="Line 117"/>
              <p:cNvSpPr>
                <a:spLocks noChangeShapeType="1"/>
              </p:cNvSpPr>
              <p:nvPr/>
            </p:nvSpPr>
            <p:spPr bwMode="auto">
              <a:xfrm>
                <a:off x="1396" y="3364"/>
                <a:ext cx="40" cy="1"/>
              </a:xfrm>
              <a:prstGeom prst="line">
                <a:avLst/>
              </a:prstGeom>
              <a:noFill/>
              <a:ln w="11113">
                <a:solidFill>
                  <a:srgbClr val="FFFFFF"/>
                </a:solidFill>
                <a:round/>
                <a:headEnd/>
                <a:tailEnd/>
              </a:ln>
            </p:spPr>
            <p:txBody>
              <a:bodyPr/>
              <a:lstStyle/>
              <a:p>
                <a:endParaRPr lang="el-GR"/>
              </a:p>
            </p:txBody>
          </p:sp>
          <p:sp>
            <p:nvSpPr>
              <p:cNvPr id="303222" name="Line 118"/>
              <p:cNvSpPr>
                <a:spLocks noChangeShapeType="1"/>
              </p:cNvSpPr>
              <p:nvPr/>
            </p:nvSpPr>
            <p:spPr bwMode="auto">
              <a:xfrm>
                <a:off x="1396" y="3088"/>
                <a:ext cx="40" cy="1"/>
              </a:xfrm>
              <a:prstGeom prst="line">
                <a:avLst/>
              </a:prstGeom>
              <a:noFill/>
              <a:ln w="11113">
                <a:solidFill>
                  <a:srgbClr val="FFFFFF"/>
                </a:solidFill>
                <a:round/>
                <a:headEnd/>
                <a:tailEnd/>
              </a:ln>
            </p:spPr>
            <p:txBody>
              <a:bodyPr/>
              <a:lstStyle/>
              <a:p>
                <a:endParaRPr lang="el-GR"/>
              </a:p>
            </p:txBody>
          </p:sp>
          <p:sp>
            <p:nvSpPr>
              <p:cNvPr id="303223" name="Line 119"/>
              <p:cNvSpPr>
                <a:spLocks noChangeShapeType="1"/>
              </p:cNvSpPr>
              <p:nvPr/>
            </p:nvSpPr>
            <p:spPr bwMode="auto">
              <a:xfrm>
                <a:off x="1396" y="2806"/>
                <a:ext cx="40" cy="1"/>
              </a:xfrm>
              <a:prstGeom prst="line">
                <a:avLst/>
              </a:prstGeom>
              <a:noFill/>
              <a:ln w="11113">
                <a:solidFill>
                  <a:srgbClr val="FFFFFF"/>
                </a:solidFill>
                <a:round/>
                <a:headEnd/>
                <a:tailEnd/>
              </a:ln>
            </p:spPr>
            <p:txBody>
              <a:bodyPr/>
              <a:lstStyle/>
              <a:p>
                <a:endParaRPr lang="el-GR"/>
              </a:p>
            </p:txBody>
          </p:sp>
          <p:sp>
            <p:nvSpPr>
              <p:cNvPr id="303224" name="Line 120"/>
              <p:cNvSpPr>
                <a:spLocks noChangeShapeType="1"/>
              </p:cNvSpPr>
              <p:nvPr/>
            </p:nvSpPr>
            <p:spPr bwMode="auto">
              <a:xfrm>
                <a:off x="1396" y="2530"/>
                <a:ext cx="40" cy="1"/>
              </a:xfrm>
              <a:prstGeom prst="line">
                <a:avLst/>
              </a:prstGeom>
              <a:noFill/>
              <a:ln w="11113">
                <a:solidFill>
                  <a:srgbClr val="FFFFFF"/>
                </a:solidFill>
                <a:round/>
                <a:headEnd/>
                <a:tailEnd/>
              </a:ln>
            </p:spPr>
            <p:txBody>
              <a:bodyPr/>
              <a:lstStyle/>
              <a:p>
                <a:endParaRPr lang="el-GR"/>
              </a:p>
            </p:txBody>
          </p:sp>
          <p:sp>
            <p:nvSpPr>
              <p:cNvPr id="303225" name="Line 121"/>
              <p:cNvSpPr>
                <a:spLocks noChangeShapeType="1"/>
              </p:cNvSpPr>
              <p:nvPr/>
            </p:nvSpPr>
            <p:spPr bwMode="auto">
              <a:xfrm>
                <a:off x="1396" y="2254"/>
                <a:ext cx="40" cy="1"/>
              </a:xfrm>
              <a:prstGeom prst="line">
                <a:avLst/>
              </a:prstGeom>
              <a:noFill/>
              <a:ln w="11113">
                <a:solidFill>
                  <a:srgbClr val="FFFFFF"/>
                </a:solidFill>
                <a:round/>
                <a:headEnd/>
                <a:tailEnd/>
              </a:ln>
            </p:spPr>
            <p:txBody>
              <a:bodyPr/>
              <a:lstStyle/>
              <a:p>
                <a:endParaRPr lang="el-GR"/>
              </a:p>
            </p:txBody>
          </p:sp>
          <p:sp>
            <p:nvSpPr>
              <p:cNvPr id="303226" name="Line 122"/>
              <p:cNvSpPr>
                <a:spLocks noChangeShapeType="1"/>
              </p:cNvSpPr>
              <p:nvPr/>
            </p:nvSpPr>
            <p:spPr bwMode="auto">
              <a:xfrm>
                <a:off x="1396" y="1972"/>
                <a:ext cx="40" cy="1"/>
              </a:xfrm>
              <a:prstGeom prst="line">
                <a:avLst/>
              </a:prstGeom>
              <a:noFill/>
              <a:ln w="11113">
                <a:solidFill>
                  <a:srgbClr val="FFFFFF"/>
                </a:solidFill>
                <a:round/>
                <a:headEnd/>
                <a:tailEnd/>
              </a:ln>
            </p:spPr>
            <p:txBody>
              <a:bodyPr/>
              <a:lstStyle/>
              <a:p>
                <a:endParaRPr lang="el-GR"/>
              </a:p>
            </p:txBody>
          </p:sp>
          <p:sp>
            <p:nvSpPr>
              <p:cNvPr id="303227" name="Line 123"/>
              <p:cNvSpPr>
                <a:spLocks noChangeShapeType="1"/>
              </p:cNvSpPr>
              <p:nvPr/>
            </p:nvSpPr>
            <p:spPr bwMode="auto">
              <a:xfrm>
                <a:off x="1396" y="1696"/>
                <a:ext cx="40" cy="1"/>
              </a:xfrm>
              <a:prstGeom prst="line">
                <a:avLst/>
              </a:prstGeom>
              <a:noFill/>
              <a:ln w="11113">
                <a:solidFill>
                  <a:srgbClr val="FFFFFF"/>
                </a:solidFill>
                <a:round/>
                <a:headEnd/>
                <a:tailEnd/>
              </a:ln>
            </p:spPr>
            <p:txBody>
              <a:bodyPr/>
              <a:lstStyle/>
              <a:p>
                <a:endParaRPr lang="el-GR"/>
              </a:p>
            </p:txBody>
          </p:sp>
          <p:sp>
            <p:nvSpPr>
              <p:cNvPr id="303228" name="Line 124"/>
              <p:cNvSpPr>
                <a:spLocks noChangeShapeType="1"/>
              </p:cNvSpPr>
              <p:nvPr/>
            </p:nvSpPr>
            <p:spPr bwMode="auto">
              <a:xfrm>
                <a:off x="1396" y="1414"/>
                <a:ext cx="40" cy="1"/>
              </a:xfrm>
              <a:prstGeom prst="line">
                <a:avLst/>
              </a:prstGeom>
              <a:noFill/>
              <a:ln w="11113">
                <a:solidFill>
                  <a:srgbClr val="FFFFFF"/>
                </a:solidFill>
                <a:round/>
                <a:headEnd/>
                <a:tailEnd/>
              </a:ln>
            </p:spPr>
            <p:txBody>
              <a:bodyPr/>
              <a:lstStyle/>
              <a:p>
                <a:endParaRPr lang="el-GR"/>
              </a:p>
            </p:txBody>
          </p:sp>
          <p:sp>
            <p:nvSpPr>
              <p:cNvPr id="303229" name="Line 125"/>
              <p:cNvSpPr>
                <a:spLocks noChangeShapeType="1"/>
              </p:cNvSpPr>
              <p:nvPr/>
            </p:nvSpPr>
            <p:spPr bwMode="auto">
              <a:xfrm>
                <a:off x="1396" y="1138"/>
                <a:ext cx="40" cy="1"/>
              </a:xfrm>
              <a:prstGeom prst="line">
                <a:avLst/>
              </a:prstGeom>
              <a:noFill/>
              <a:ln w="11113">
                <a:solidFill>
                  <a:srgbClr val="FFFFFF"/>
                </a:solidFill>
                <a:round/>
                <a:headEnd/>
                <a:tailEnd/>
              </a:ln>
            </p:spPr>
            <p:txBody>
              <a:bodyPr/>
              <a:lstStyle/>
              <a:p>
                <a:endParaRPr lang="el-GR"/>
              </a:p>
            </p:txBody>
          </p:sp>
          <p:sp>
            <p:nvSpPr>
              <p:cNvPr id="303230" name="Line 126"/>
              <p:cNvSpPr>
                <a:spLocks noChangeShapeType="1"/>
              </p:cNvSpPr>
              <p:nvPr/>
            </p:nvSpPr>
            <p:spPr bwMode="auto">
              <a:xfrm flipV="1">
                <a:off x="1436" y="3364"/>
                <a:ext cx="1" cy="40"/>
              </a:xfrm>
              <a:prstGeom prst="line">
                <a:avLst/>
              </a:prstGeom>
              <a:noFill/>
              <a:ln w="11113">
                <a:solidFill>
                  <a:srgbClr val="FFFFFF"/>
                </a:solidFill>
                <a:round/>
                <a:headEnd/>
                <a:tailEnd/>
              </a:ln>
            </p:spPr>
            <p:txBody>
              <a:bodyPr/>
              <a:lstStyle/>
              <a:p>
                <a:endParaRPr lang="el-GR"/>
              </a:p>
            </p:txBody>
          </p:sp>
          <p:sp>
            <p:nvSpPr>
              <p:cNvPr id="303231" name="Line 127"/>
              <p:cNvSpPr>
                <a:spLocks noChangeShapeType="1"/>
              </p:cNvSpPr>
              <p:nvPr/>
            </p:nvSpPr>
            <p:spPr bwMode="auto">
              <a:xfrm flipV="1">
                <a:off x="1968" y="3364"/>
                <a:ext cx="1" cy="40"/>
              </a:xfrm>
              <a:prstGeom prst="line">
                <a:avLst/>
              </a:prstGeom>
              <a:noFill/>
              <a:ln w="11113">
                <a:solidFill>
                  <a:srgbClr val="FFFFFF"/>
                </a:solidFill>
                <a:round/>
                <a:headEnd/>
                <a:tailEnd/>
              </a:ln>
            </p:spPr>
            <p:txBody>
              <a:bodyPr/>
              <a:lstStyle/>
              <a:p>
                <a:endParaRPr lang="el-GR"/>
              </a:p>
            </p:txBody>
          </p:sp>
          <p:sp>
            <p:nvSpPr>
              <p:cNvPr id="303232" name="Line 128"/>
              <p:cNvSpPr>
                <a:spLocks noChangeShapeType="1"/>
              </p:cNvSpPr>
              <p:nvPr/>
            </p:nvSpPr>
            <p:spPr bwMode="auto">
              <a:xfrm flipV="1">
                <a:off x="2507" y="3364"/>
                <a:ext cx="1" cy="40"/>
              </a:xfrm>
              <a:prstGeom prst="line">
                <a:avLst/>
              </a:prstGeom>
              <a:noFill/>
              <a:ln w="11113">
                <a:solidFill>
                  <a:srgbClr val="FFFFFF"/>
                </a:solidFill>
                <a:round/>
                <a:headEnd/>
                <a:tailEnd/>
              </a:ln>
            </p:spPr>
            <p:txBody>
              <a:bodyPr/>
              <a:lstStyle/>
              <a:p>
                <a:endParaRPr lang="el-GR"/>
              </a:p>
            </p:txBody>
          </p:sp>
          <p:sp>
            <p:nvSpPr>
              <p:cNvPr id="303233" name="Line 129"/>
              <p:cNvSpPr>
                <a:spLocks noChangeShapeType="1"/>
              </p:cNvSpPr>
              <p:nvPr/>
            </p:nvSpPr>
            <p:spPr bwMode="auto">
              <a:xfrm flipV="1">
                <a:off x="3045" y="3364"/>
                <a:ext cx="1" cy="40"/>
              </a:xfrm>
              <a:prstGeom prst="line">
                <a:avLst/>
              </a:prstGeom>
              <a:noFill/>
              <a:ln w="11113">
                <a:solidFill>
                  <a:srgbClr val="FFFFFF"/>
                </a:solidFill>
                <a:round/>
                <a:headEnd/>
                <a:tailEnd/>
              </a:ln>
            </p:spPr>
            <p:txBody>
              <a:bodyPr/>
              <a:lstStyle/>
              <a:p>
                <a:endParaRPr lang="el-GR"/>
              </a:p>
            </p:txBody>
          </p:sp>
          <p:sp>
            <p:nvSpPr>
              <p:cNvPr id="303234" name="Line 130"/>
              <p:cNvSpPr>
                <a:spLocks noChangeShapeType="1"/>
              </p:cNvSpPr>
              <p:nvPr/>
            </p:nvSpPr>
            <p:spPr bwMode="auto">
              <a:xfrm flipV="1">
                <a:off x="3577" y="3364"/>
                <a:ext cx="1" cy="40"/>
              </a:xfrm>
              <a:prstGeom prst="line">
                <a:avLst/>
              </a:prstGeom>
              <a:noFill/>
              <a:ln w="11113">
                <a:solidFill>
                  <a:srgbClr val="FFFFFF"/>
                </a:solidFill>
                <a:round/>
                <a:headEnd/>
                <a:tailEnd/>
              </a:ln>
            </p:spPr>
            <p:txBody>
              <a:bodyPr/>
              <a:lstStyle/>
              <a:p>
                <a:endParaRPr lang="el-GR"/>
              </a:p>
            </p:txBody>
          </p:sp>
          <p:sp>
            <p:nvSpPr>
              <p:cNvPr id="303235" name="Line 131"/>
              <p:cNvSpPr>
                <a:spLocks noChangeShapeType="1"/>
              </p:cNvSpPr>
              <p:nvPr/>
            </p:nvSpPr>
            <p:spPr bwMode="auto">
              <a:xfrm flipV="1">
                <a:off x="4114" y="3364"/>
                <a:ext cx="1" cy="40"/>
              </a:xfrm>
              <a:prstGeom prst="line">
                <a:avLst/>
              </a:prstGeom>
              <a:noFill/>
              <a:ln w="11113">
                <a:solidFill>
                  <a:srgbClr val="FFFFFF"/>
                </a:solidFill>
                <a:round/>
                <a:headEnd/>
                <a:tailEnd/>
              </a:ln>
            </p:spPr>
            <p:txBody>
              <a:bodyPr/>
              <a:lstStyle/>
              <a:p>
                <a:endParaRPr lang="el-GR"/>
              </a:p>
            </p:txBody>
          </p:sp>
          <p:sp>
            <p:nvSpPr>
              <p:cNvPr id="303236" name="Line 132"/>
              <p:cNvSpPr>
                <a:spLocks noChangeShapeType="1"/>
              </p:cNvSpPr>
              <p:nvPr/>
            </p:nvSpPr>
            <p:spPr bwMode="auto">
              <a:xfrm flipV="1">
                <a:off x="4652" y="3364"/>
                <a:ext cx="1" cy="40"/>
              </a:xfrm>
              <a:prstGeom prst="line">
                <a:avLst/>
              </a:prstGeom>
              <a:noFill/>
              <a:ln w="11113">
                <a:solidFill>
                  <a:srgbClr val="FFFFFF"/>
                </a:solidFill>
                <a:round/>
                <a:headEnd/>
                <a:tailEnd/>
              </a:ln>
            </p:spPr>
            <p:txBody>
              <a:bodyPr/>
              <a:lstStyle/>
              <a:p>
                <a:endParaRPr lang="el-GR"/>
              </a:p>
            </p:txBody>
          </p:sp>
          <p:sp>
            <p:nvSpPr>
              <p:cNvPr id="303237" name="Line 133"/>
              <p:cNvSpPr>
                <a:spLocks noChangeShapeType="1"/>
              </p:cNvSpPr>
              <p:nvPr/>
            </p:nvSpPr>
            <p:spPr bwMode="auto">
              <a:xfrm flipV="1">
                <a:off x="1436" y="1136"/>
                <a:ext cx="1" cy="2228"/>
              </a:xfrm>
              <a:prstGeom prst="line">
                <a:avLst/>
              </a:prstGeom>
              <a:noFill/>
              <a:ln w="11113">
                <a:solidFill>
                  <a:srgbClr val="FFFFFF"/>
                </a:solidFill>
                <a:round/>
                <a:headEnd/>
                <a:tailEnd/>
              </a:ln>
            </p:spPr>
            <p:txBody>
              <a:bodyPr/>
              <a:lstStyle/>
              <a:p>
                <a:endParaRPr lang="el-GR"/>
              </a:p>
            </p:txBody>
          </p:sp>
          <p:sp>
            <p:nvSpPr>
              <p:cNvPr id="303238" name="Line 134"/>
              <p:cNvSpPr>
                <a:spLocks noChangeShapeType="1"/>
              </p:cNvSpPr>
              <p:nvPr/>
            </p:nvSpPr>
            <p:spPr bwMode="auto">
              <a:xfrm>
                <a:off x="1436" y="3364"/>
                <a:ext cx="3216" cy="1"/>
              </a:xfrm>
              <a:prstGeom prst="line">
                <a:avLst/>
              </a:prstGeom>
              <a:noFill/>
              <a:ln w="11113">
                <a:solidFill>
                  <a:srgbClr val="FFFFFF"/>
                </a:solidFill>
                <a:round/>
                <a:headEnd/>
                <a:tailEnd/>
              </a:ln>
            </p:spPr>
            <p:txBody>
              <a:bodyPr/>
              <a:lstStyle/>
              <a:p>
                <a:endParaRPr lang="el-GR"/>
              </a:p>
            </p:txBody>
          </p:sp>
          <p:sp>
            <p:nvSpPr>
              <p:cNvPr id="303239" name="Freeform 135"/>
              <p:cNvSpPr>
                <a:spLocks/>
              </p:cNvSpPr>
              <p:nvPr/>
            </p:nvSpPr>
            <p:spPr bwMode="auto">
              <a:xfrm>
                <a:off x="1694" y="1728"/>
                <a:ext cx="548" cy="192"/>
              </a:xfrm>
              <a:custGeom>
                <a:avLst/>
                <a:gdLst/>
                <a:ahLst/>
                <a:cxnLst>
                  <a:cxn ang="0">
                    <a:pos x="11" y="0"/>
                  </a:cxn>
                  <a:cxn ang="0">
                    <a:pos x="0" y="46"/>
                  </a:cxn>
                  <a:cxn ang="0">
                    <a:pos x="537" y="192"/>
                  </a:cxn>
                  <a:cxn ang="0">
                    <a:pos x="548" y="146"/>
                  </a:cxn>
                  <a:cxn ang="0">
                    <a:pos x="11" y="0"/>
                  </a:cxn>
                </a:cxnLst>
                <a:rect l="0" t="0" r="r" b="b"/>
                <a:pathLst>
                  <a:path w="548" h="192">
                    <a:moveTo>
                      <a:pt x="11" y="0"/>
                    </a:moveTo>
                    <a:lnTo>
                      <a:pt x="0" y="46"/>
                    </a:lnTo>
                    <a:lnTo>
                      <a:pt x="537" y="192"/>
                    </a:lnTo>
                    <a:lnTo>
                      <a:pt x="548" y="146"/>
                    </a:lnTo>
                    <a:lnTo>
                      <a:pt x="11" y="0"/>
                    </a:lnTo>
                    <a:close/>
                  </a:path>
                </a:pathLst>
              </a:custGeom>
              <a:solidFill>
                <a:srgbClr val="FFFFFF"/>
              </a:solidFill>
              <a:ln w="9525">
                <a:noFill/>
                <a:round/>
                <a:headEnd/>
                <a:tailEnd/>
              </a:ln>
            </p:spPr>
            <p:txBody>
              <a:bodyPr/>
              <a:lstStyle/>
              <a:p>
                <a:endParaRPr lang="el-GR"/>
              </a:p>
            </p:txBody>
          </p:sp>
          <p:sp>
            <p:nvSpPr>
              <p:cNvPr id="303240" name="Freeform 136"/>
              <p:cNvSpPr>
                <a:spLocks/>
              </p:cNvSpPr>
              <p:nvPr/>
            </p:nvSpPr>
            <p:spPr bwMode="auto">
              <a:xfrm>
                <a:off x="2235" y="1876"/>
                <a:ext cx="545" cy="186"/>
              </a:xfrm>
              <a:custGeom>
                <a:avLst/>
                <a:gdLst/>
                <a:ahLst/>
                <a:cxnLst>
                  <a:cxn ang="0">
                    <a:pos x="9" y="0"/>
                  </a:cxn>
                  <a:cxn ang="0">
                    <a:pos x="0" y="46"/>
                  </a:cxn>
                  <a:cxn ang="0">
                    <a:pos x="537" y="186"/>
                  </a:cxn>
                  <a:cxn ang="0">
                    <a:pos x="545" y="140"/>
                  </a:cxn>
                  <a:cxn ang="0">
                    <a:pos x="9" y="0"/>
                  </a:cxn>
                </a:cxnLst>
                <a:rect l="0" t="0" r="r" b="b"/>
                <a:pathLst>
                  <a:path w="545" h="186">
                    <a:moveTo>
                      <a:pt x="9" y="0"/>
                    </a:moveTo>
                    <a:lnTo>
                      <a:pt x="0" y="46"/>
                    </a:lnTo>
                    <a:lnTo>
                      <a:pt x="537" y="186"/>
                    </a:lnTo>
                    <a:lnTo>
                      <a:pt x="545" y="140"/>
                    </a:lnTo>
                    <a:lnTo>
                      <a:pt x="9" y="0"/>
                    </a:lnTo>
                    <a:close/>
                  </a:path>
                </a:pathLst>
              </a:custGeom>
              <a:solidFill>
                <a:srgbClr val="FFFFFF"/>
              </a:solidFill>
              <a:ln w="9525">
                <a:noFill/>
                <a:round/>
                <a:headEnd/>
                <a:tailEnd/>
              </a:ln>
            </p:spPr>
            <p:txBody>
              <a:bodyPr/>
              <a:lstStyle/>
              <a:p>
                <a:endParaRPr lang="el-GR"/>
              </a:p>
            </p:txBody>
          </p:sp>
          <p:sp>
            <p:nvSpPr>
              <p:cNvPr id="303241" name="Freeform 137"/>
              <p:cNvSpPr>
                <a:spLocks/>
              </p:cNvSpPr>
              <p:nvPr/>
            </p:nvSpPr>
            <p:spPr bwMode="auto">
              <a:xfrm>
                <a:off x="2770" y="2016"/>
                <a:ext cx="542" cy="194"/>
              </a:xfrm>
              <a:custGeom>
                <a:avLst/>
                <a:gdLst/>
                <a:ahLst/>
                <a:cxnLst>
                  <a:cxn ang="0">
                    <a:pos x="10" y="0"/>
                  </a:cxn>
                  <a:cxn ang="0">
                    <a:pos x="0" y="46"/>
                  </a:cxn>
                  <a:cxn ang="0">
                    <a:pos x="531" y="194"/>
                  </a:cxn>
                  <a:cxn ang="0">
                    <a:pos x="542" y="148"/>
                  </a:cxn>
                  <a:cxn ang="0">
                    <a:pos x="10" y="0"/>
                  </a:cxn>
                </a:cxnLst>
                <a:rect l="0" t="0" r="r" b="b"/>
                <a:pathLst>
                  <a:path w="542" h="194">
                    <a:moveTo>
                      <a:pt x="10" y="0"/>
                    </a:moveTo>
                    <a:lnTo>
                      <a:pt x="0" y="46"/>
                    </a:lnTo>
                    <a:lnTo>
                      <a:pt x="531" y="194"/>
                    </a:lnTo>
                    <a:lnTo>
                      <a:pt x="542" y="148"/>
                    </a:lnTo>
                    <a:lnTo>
                      <a:pt x="10" y="0"/>
                    </a:lnTo>
                    <a:close/>
                  </a:path>
                </a:pathLst>
              </a:custGeom>
              <a:solidFill>
                <a:srgbClr val="FFFFFF"/>
              </a:solidFill>
              <a:ln w="9525">
                <a:noFill/>
                <a:round/>
                <a:headEnd/>
                <a:tailEnd/>
              </a:ln>
            </p:spPr>
            <p:txBody>
              <a:bodyPr/>
              <a:lstStyle/>
              <a:p>
                <a:endParaRPr lang="el-GR"/>
              </a:p>
            </p:txBody>
          </p:sp>
          <p:sp>
            <p:nvSpPr>
              <p:cNvPr id="303242" name="Freeform 138"/>
              <p:cNvSpPr>
                <a:spLocks/>
              </p:cNvSpPr>
              <p:nvPr/>
            </p:nvSpPr>
            <p:spPr bwMode="auto">
              <a:xfrm>
                <a:off x="3301" y="2164"/>
                <a:ext cx="550" cy="188"/>
              </a:xfrm>
              <a:custGeom>
                <a:avLst/>
                <a:gdLst/>
                <a:ahLst/>
                <a:cxnLst>
                  <a:cxn ang="0">
                    <a:pos x="11" y="0"/>
                  </a:cxn>
                  <a:cxn ang="0">
                    <a:pos x="0" y="46"/>
                  </a:cxn>
                  <a:cxn ang="0">
                    <a:pos x="539" y="188"/>
                  </a:cxn>
                  <a:cxn ang="0">
                    <a:pos x="550" y="142"/>
                  </a:cxn>
                  <a:cxn ang="0">
                    <a:pos x="11" y="0"/>
                  </a:cxn>
                </a:cxnLst>
                <a:rect l="0" t="0" r="r" b="b"/>
                <a:pathLst>
                  <a:path w="550" h="188">
                    <a:moveTo>
                      <a:pt x="11" y="0"/>
                    </a:moveTo>
                    <a:lnTo>
                      <a:pt x="0" y="46"/>
                    </a:lnTo>
                    <a:lnTo>
                      <a:pt x="539" y="188"/>
                    </a:lnTo>
                    <a:lnTo>
                      <a:pt x="550" y="142"/>
                    </a:lnTo>
                    <a:lnTo>
                      <a:pt x="11" y="0"/>
                    </a:lnTo>
                    <a:close/>
                  </a:path>
                </a:pathLst>
              </a:custGeom>
              <a:solidFill>
                <a:srgbClr val="FFFFFF"/>
              </a:solidFill>
              <a:ln w="9525">
                <a:noFill/>
                <a:round/>
                <a:headEnd/>
                <a:tailEnd/>
              </a:ln>
            </p:spPr>
            <p:txBody>
              <a:bodyPr/>
              <a:lstStyle/>
              <a:p>
                <a:endParaRPr lang="el-GR"/>
              </a:p>
            </p:txBody>
          </p:sp>
          <p:sp>
            <p:nvSpPr>
              <p:cNvPr id="303243" name="Freeform 139"/>
              <p:cNvSpPr>
                <a:spLocks/>
              </p:cNvSpPr>
              <p:nvPr/>
            </p:nvSpPr>
            <p:spPr bwMode="auto">
              <a:xfrm>
                <a:off x="3840" y="2306"/>
                <a:ext cx="548" cy="200"/>
              </a:xfrm>
              <a:custGeom>
                <a:avLst/>
                <a:gdLst/>
                <a:ahLst/>
                <a:cxnLst>
                  <a:cxn ang="0">
                    <a:pos x="11" y="0"/>
                  </a:cxn>
                  <a:cxn ang="0">
                    <a:pos x="0" y="46"/>
                  </a:cxn>
                  <a:cxn ang="0">
                    <a:pos x="537" y="200"/>
                  </a:cxn>
                  <a:cxn ang="0">
                    <a:pos x="548" y="154"/>
                  </a:cxn>
                  <a:cxn ang="0">
                    <a:pos x="11" y="0"/>
                  </a:cxn>
                </a:cxnLst>
                <a:rect l="0" t="0" r="r" b="b"/>
                <a:pathLst>
                  <a:path w="548" h="200">
                    <a:moveTo>
                      <a:pt x="11" y="0"/>
                    </a:moveTo>
                    <a:lnTo>
                      <a:pt x="0" y="46"/>
                    </a:lnTo>
                    <a:lnTo>
                      <a:pt x="537" y="200"/>
                    </a:lnTo>
                    <a:lnTo>
                      <a:pt x="548" y="154"/>
                    </a:lnTo>
                    <a:lnTo>
                      <a:pt x="11" y="0"/>
                    </a:lnTo>
                    <a:close/>
                  </a:path>
                </a:pathLst>
              </a:custGeom>
              <a:solidFill>
                <a:srgbClr val="FFFFFF"/>
              </a:solidFill>
              <a:ln w="9525">
                <a:noFill/>
                <a:round/>
                <a:headEnd/>
                <a:tailEnd/>
              </a:ln>
            </p:spPr>
            <p:txBody>
              <a:bodyPr/>
              <a:lstStyle/>
              <a:p>
                <a:endParaRPr lang="el-GR"/>
              </a:p>
            </p:txBody>
          </p:sp>
          <p:sp>
            <p:nvSpPr>
              <p:cNvPr id="303244" name="Rectangle 140"/>
              <p:cNvSpPr>
                <a:spLocks noChangeArrowheads="1"/>
              </p:cNvSpPr>
              <p:nvPr/>
            </p:nvSpPr>
            <p:spPr bwMode="auto">
              <a:xfrm>
                <a:off x="1612" y="3398"/>
                <a:ext cx="196" cy="232"/>
              </a:xfrm>
              <a:prstGeom prst="rect">
                <a:avLst/>
              </a:prstGeom>
              <a:noFill/>
              <a:ln w="9525">
                <a:noFill/>
                <a:miter lim="800000"/>
                <a:headEnd/>
                <a:tailEnd/>
              </a:ln>
            </p:spPr>
            <p:txBody>
              <a:bodyPr/>
              <a:lstStyle/>
              <a:p>
                <a:endParaRPr lang="el-GR"/>
              </a:p>
            </p:txBody>
          </p:sp>
          <p:sp>
            <p:nvSpPr>
              <p:cNvPr id="303245" name="Rectangle 141"/>
              <p:cNvSpPr>
                <a:spLocks noChangeArrowheads="1"/>
              </p:cNvSpPr>
              <p:nvPr/>
            </p:nvSpPr>
            <p:spPr bwMode="auto">
              <a:xfrm>
                <a:off x="1612" y="3406"/>
                <a:ext cx="219" cy="230"/>
              </a:xfrm>
              <a:prstGeom prst="rect">
                <a:avLst/>
              </a:prstGeom>
              <a:noFill/>
              <a:ln w="9525">
                <a:noFill/>
                <a:miter lim="800000"/>
                <a:headEnd/>
                <a:tailEnd/>
              </a:ln>
            </p:spPr>
            <p:txBody>
              <a:bodyPr wrap="none" lIns="0" tIns="0" rIns="0" bIns="0">
                <a:spAutoFit/>
              </a:bodyPr>
              <a:lstStyle/>
              <a:p>
                <a:r>
                  <a:rPr lang="el-GR" sz="2400" b="1">
                    <a:solidFill>
                      <a:srgbClr val="FFFF40"/>
                    </a:solidFill>
                  </a:rPr>
                  <a:t>&lt;6</a:t>
                </a:r>
                <a:endParaRPr lang="el-GR" sz="1800"/>
              </a:p>
            </p:txBody>
          </p:sp>
          <p:sp>
            <p:nvSpPr>
              <p:cNvPr id="303246" name="Rectangle 142"/>
              <p:cNvSpPr>
                <a:spLocks noChangeArrowheads="1"/>
              </p:cNvSpPr>
              <p:nvPr/>
            </p:nvSpPr>
            <p:spPr bwMode="auto">
              <a:xfrm>
                <a:off x="2123" y="3398"/>
                <a:ext cx="249" cy="232"/>
              </a:xfrm>
              <a:prstGeom prst="rect">
                <a:avLst/>
              </a:prstGeom>
              <a:noFill/>
              <a:ln w="9525">
                <a:noFill/>
                <a:miter lim="800000"/>
                <a:headEnd/>
                <a:tailEnd/>
              </a:ln>
            </p:spPr>
            <p:txBody>
              <a:bodyPr/>
              <a:lstStyle/>
              <a:p>
                <a:endParaRPr lang="el-GR"/>
              </a:p>
            </p:txBody>
          </p:sp>
          <p:sp>
            <p:nvSpPr>
              <p:cNvPr id="303247" name="Rectangle 143"/>
              <p:cNvSpPr>
                <a:spLocks noChangeArrowheads="1"/>
              </p:cNvSpPr>
              <p:nvPr/>
            </p:nvSpPr>
            <p:spPr bwMode="auto">
              <a:xfrm>
                <a:off x="2123" y="3406"/>
                <a:ext cx="107" cy="230"/>
              </a:xfrm>
              <a:prstGeom prst="rect">
                <a:avLst/>
              </a:prstGeom>
              <a:noFill/>
              <a:ln w="9525">
                <a:noFill/>
                <a:miter lim="800000"/>
                <a:headEnd/>
                <a:tailEnd/>
              </a:ln>
            </p:spPr>
            <p:txBody>
              <a:bodyPr wrap="none" lIns="0" tIns="0" rIns="0" bIns="0">
                <a:spAutoFit/>
              </a:bodyPr>
              <a:lstStyle/>
              <a:p>
                <a:r>
                  <a:rPr lang="el-GR" sz="2400" b="1">
                    <a:solidFill>
                      <a:srgbClr val="FFFF40"/>
                    </a:solidFill>
                  </a:rPr>
                  <a:t>6</a:t>
                </a:r>
                <a:endParaRPr lang="el-GR" sz="1800"/>
              </a:p>
            </p:txBody>
          </p:sp>
          <p:sp>
            <p:nvSpPr>
              <p:cNvPr id="303248" name="Rectangle 144"/>
              <p:cNvSpPr>
                <a:spLocks noChangeArrowheads="1"/>
              </p:cNvSpPr>
              <p:nvPr/>
            </p:nvSpPr>
            <p:spPr bwMode="auto">
              <a:xfrm>
                <a:off x="2217" y="3406"/>
                <a:ext cx="64" cy="230"/>
              </a:xfrm>
              <a:prstGeom prst="rect">
                <a:avLst/>
              </a:prstGeom>
              <a:noFill/>
              <a:ln w="9525">
                <a:noFill/>
                <a:miter lim="800000"/>
                <a:headEnd/>
                <a:tailEnd/>
              </a:ln>
            </p:spPr>
            <p:txBody>
              <a:bodyPr wrap="none" lIns="0" tIns="0" rIns="0" bIns="0">
                <a:spAutoFit/>
              </a:bodyPr>
              <a:lstStyle/>
              <a:p>
                <a:r>
                  <a:rPr lang="el-GR" sz="2400" b="1">
                    <a:solidFill>
                      <a:srgbClr val="FFFF40"/>
                    </a:solidFill>
                  </a:rPr>
                  <a:t>-</a:t>
                </a:r>
                <a:endParaRPr lang="el-GR" sz="1800"/>
              </a:p>
            </p:txBody>
          </p:sp>
          <p:sp>
            <p:nvSpPr>
              <p:cNvPr id="303249" name="Rectangle 145"/>
              <p:cNvSpPr>
                <a:spLocks noChangeArrowheads="1"/>
              </p:cNvSpPr>
              <p:nvPr/>
            </p:nvSpPr>
            <p:spPr bwMode="auto">
              <a:xfrm>
                <a:off x="2274" y="3406"/>
                <a:ext cx="107" cy="230"/>
              </a:xfrm>
              <a:prstGeom prst="rect">
                <a:avLst/>
              </a:prstGeom>
              <a:noFill/>
              <a:ln w="9525">
                <a:noFill/>
                <a:miter lim="800000"/>
                <a:headEnd/>
                <a:tailEnd/>
              </a:ln>
            </p:spPr>
            <p:txBody>
              <a:bodyPr wrap="none" lIns="0" tIns="0" rIns="0" bIns="0">
                <a:spAutoFit/>
              </a:bodyPr>
              <a:lstStyle/>
              <a:p>
                <a:r>
                  <a:rPr lang="el-GR" sz="2400" b="1">
                    <a:solidFill>
                      <a:srgbClr val="FFFF40"/>
                    </a:solidFill>
                  </a:rPr>
                  <a:t>8</a:t>
                </a:r>
                <a:endParaRPr lang="el-GR" sz="1800"/>
              </a:p>
            </p:txBody>
          </p:sp>
          <p:sp>
            <p:nvSpPr>
              <p:cNvPr id="303250" name="Rectangle 146"/>
              <p:cNvSpPr>
                <a:spLocks noChangeArrowheads="1"/>
              </p:cNvSpPr>
              <p:nvPr/>
            </p:nvSpPr>
            <p:spPr bwMode="auto">
              <a:xfrm>
                <a:off x="2613" y="3398"/>
                <a:ext cx="345" cy="232"/>
              </a:xfrm>
              <a:prstGeom prst="rect">
                <a:avLst/>
              </a:prstGeom>
              <a:noFill/>
              <a:ln w="9525">
                <a:noFill/>
                <a:miter lim="800000"/>
                <a:headEnd/>
                <a:tailEnd/>
              </a:ln>
            </p:spPr>
            <p:txBody>
              <a:bodyPr/>
              <a:lstStyle/>
              <a:p>
                <a:endParaRPr lang="el-GR"/>
              </a:p>
            </p:txBody>
          </p:sp>
          <p:sp>
            <p:nvSpPr>
              <p:cNvPr id="303251" name="Rectangle 147"/>
              <p:cNvSpPr>
                <a:spLocks noChangeArrowheads="1"/>
              </p:cNvSpPr>
              <p:nvPr/>
            </p:nvSpPr>
            <p:spPr bwMode="auto">
              <a:xfrm>
                <a:off x="2613" y="3406"/>
                <a:ext cx="107" cy="230"/>
              </a:xfrm>
              <a:prstGeom prst="rect">
                <a:avLst/>
              </a:prstGeom>
              <a:noFill/>
              <a:ln w="9525">
                <a:noFill/>
                <a:miter lim="800000"/>
                <a:headEnd/>
                <a:tailEnd/>
              </a:ln>
            </p:spPr>
            <p:txBody>
              <a:bodyPr wrap="none" lIns="0" tIns="0" rIns="0" bIns="0">
                <a:spAutoFit/>
              </a:bodyPr>
              <a:lstStyle/>
              <a:p>
                <a:r>
                  <a:rPr lang="el-GR" sz="2400" b="1">
                    <a:solidFill>
                      <a:srgbClr val="FFFF40"/>
                    </a:solidFill>
                  </a:rPr>
                  <a:t>9</a:t>
                </a:r>
                <a:endParaRPr lang="el-GR" sz="1800"/>
              </a:p>
            </p:txBody>
          </p:sp>
          <p:sp>
            <p:nvSpPr>
              <p:cNvPr id="303252" name="Rectangle 148"/>
              <p:cNvSpPr>
                <a:spLocks noChangeArrowheads="1"/>
              </p:cNvSpPr>
              <p:nvPr/>
            </p:nvSpPr>
            <p:spPr bwMode="auto">
              <a:xfrm>
                <a:off x="2708" y="3406"/>
                <a:ext cx="64" cy="230"/>
              </a:xfrm>
              <a:prstGeom prst="rect">
                <a:avLst/>
              </a:prstGeom>
              <a:noFill/>
              <a:ln w="9525">
                <a:noFill/>
                <a:miter lim="800000"/>
                <a:headEnd/>
                <a:tailEnd/>
              </a:ln>
            </p:spPr>
            <p:txBody>
              <a:bodyPr wrap="none" lIns="0" tIns="0" rIns="0" bIns="0">
                <a:spAutoFit/>
              </a:bodyPr>
              <a:lstStyle/>
              <a:p>
                <a:r>
                  <a:rPr lang="el-GR" sz="2400" b="1">
                    <a:solidFill>
                      <a:srgbClr val="FFFF40"/>
                    </a:solidFill>
                  </a:rPr>
                  <a:t>-</a:t>
                </a:r>
                <a:endParaRPr lang="el-GR" sz="1800"/>
              </a:p>
            </p:txBody>
          </p:sp>
          <p:sp>
            <p:nvSpPr>
              <p:cNvPr id="303253" name="Rectangle 149"/>
              <p:cNvSpPr>
                <a:spLocks noChangeArrowheads="1"/>
              </p:cNvSpPr>
              <p:nvPr/>
            </p:nvSpPr>
            <p:spPr bwMode="auto">
              <a:xfrm>
                <a:off x="2764" y="3406"/>
                <a:ext cx="214" cy="230"/>
              </a:xfrm>
              <a:prstGeom prst="rect">
                <a:avLst/>
              </a:prstGeom>
              <a:noFill/>
              <a:ln w="9525">
                <a:noFill/>
                <a:miter lim="800000"/>
                <a:headEnd/>
                <a:tailEnd/>
              </a:ln>
            </p:spPr>
            <p:txBody>
              <a:bodyPr wrap="none" lIns="0" tIns="0" rIns="0" bIns="0">
                <a:spAutoFit/>
              </a:bodyPr>
              <a:lstStyle/>
              <a:p>
                <a:r>
                  <a:rPr lang="el-GR" sz="2400" b="1">
                    <a:solidFill>
                      <a:srgbClr val="FFFF40"/>
                    </a:solidFill>
                  </a:rPr>
                  <a:t>11</a:t>
                </a:r>
                <a:endParaRPr lang="el-GR" sz="1800"/>
              </a:p>
            </p:txBody>
          </p:sp>
          <p:sp>
            <p:nvSpPr>
              <p:cNvPr id="303254" name="Rectangle 150"/>
              <p:cNvSpPr>
                <a:spLocks noChangeArrowheads="1"/>
              </p:cNvSpPr>
              <p:nvPr/>
            </p:nvSpPr>
            <p:spPr bwMode="auto">
              <a:xfrm>
                <a:off x="3106" y="3398"/>
                <a:ext cx="439" cy="232"/>
              </a:xfrm>
              <a:prstGeom prst="rect">
                <a:avLst/>
              </a:prstGeom>
              <a:noFill/>
              <a:ln w="9525">
                <a:noFill/>
                <a:miter lim="800000"/>
                <a:headEnd/>
                <a:tailEnd/>
              </a:ln>
            </p:spPr>
            <p:txBody>
              <a:bodyPr/>
              <a:lstStyle/>
              <a:p>
                <a:endParaRPr lang="el-GR"/>
              </a:p>
            </p:txBody>
          </p:sp>
          <p:sp>
            <p:nvSpPr>
              <p:cNvPr id="303255" name="Rectangle 151"/>
              <p:cNvSpPr>
                <a:spLocks noChangeArrowheads="1"/>
              </p:cNvSpPr>
              <p:nvPr/>
            </p:nvSpPr>
            <p:spPr bwMode="auto">
              <a:xfrm>
                <a:off x="3106" y="3406"/>
                <a:ext cx="214" cy="230"/>
              </a:xfrm>
              <a:prstGeom prst="rect">
                <a:avLst/>
              </a:prstGeom>
              <a:noFill/>
              <a:ln w="9525">
                <a:noFill/>
                <a:miter lim="800000"/>
                <a:headEnd/>
                <a:tailEnd/>
              </a:ln>
            </p:spPr>
            <p:txBody>
              <a:bodyPr wrap="none" lIns="0" tIns="0" rIns="0" bIns="0">
                <a:spAutoFit/>
              </a:bodyPr>
              <a:lstStyle/>
              <a:p>
                <a:r>
                  <a:rPr lang="el-GR" sz="2400" b="1">
                    <a:solidFill>
                      <a:srgbClr val="FFFF40"/>
                    </a:solidFill>
                  </a:rPr>
                  <a:t>12</a:t>
                </a:r>
                <a:endParaRPr lang="el-GR" sz="1800"/>
              </a:p>
            </p:txBody>
          </p:sp>
          <p:sp>
            <p:nvSpPr>
              <p:cNvPr id="303256" name="Rectangle 152"/>
              <p:cNvSpPr>
                <a:spLocks noChangeArrowheads="1"/>
              </p:cNvSpPr>
              <p:nvPr/>
            </p:nvSpPr>
            <p:spPr bwMode="auto">
              <a:xfrm>
                <a:off x="3294" y="3406"/>
                <a:ext cx="64" cy="230"/>
              </a:xfrm>
              <a:prstGeom prst="rect">
                <a:avLst/>
              </a:prstGeom>
              <a:noFill/>
              <a:ln w="9525">
                <a:noFill/>
                <a:miter lim="800000"/>
                <a:headEnd/>
                <a:tailEnd/>
              </a:ln>
            </p:spPr>
            <p:txBody>
              <a:bodyPr wrap="none" lIns="0" tIns="0" rIns="0" bIns="0">
                <a:spAutoFit/>
              </a:bodyPr>
              <a:lstStyle/>
              <a:p>
                <a:r>
                  <a:rPr lang="el-GR" sz="2400" b="1">
                    <a:solidFill>
                      <a:srgbClr val="FFFF40"/>
                    </a:solidFill>
                  </a:rPr>
                  <a:t>-</a:t>
                </a:r>
                <a:endParaRPr lang="el-GR" sz="1800"/>
              </a:p>
            </p:txBody>
          </p:sp>
          <p:sp>
            <p:nvSpPr>
              <p:cNvPr id="303257" name="Rectangle 153"/>
              <p:cNvSpPr>
                <a:spLocks noChangeArrowheads="1"/>
              </p:cNvSpPr>
              <p:nvPr/>
            </p:nvSpPr>
            <p:spPr bwMode="auto">
              <a:xfrm>
                <a:off x="3353" y="3406"/>
                <a:ext cx="214" cy="230"/>
              </a:xfrm>
              <a:prstGeom prst="rect">
                <a:avLst/>
              </a:prstGeom>
              <a:noFill/>
              <a:ln w="9525">
                <a:noFill/>
                <a:miter lim="800000"/>
                <a:headEnd/>
                <a:tailEnd/>
              </a:ln>
            </p:spPr>
            <p:txBody>
              <a:bodyPr wrap="none" lIns="0" tIns="0" rIns="0" bIns="0">
                <a:spAutoFit/>
              </a:bodyPr>
              <a:lstStyle/>
              <a:p>
                <a:r>
                  <a:rPr lang="el-GR" sz="2400" b="1">
                    <a:solidFill>
                      <a:srgbClr val="FFFF40"/>
                    </a:solidFill>
                  </a:rPr>
                  <a:t>14</a:t>
                </a:r>
                <a:endParaRPr lang="el-GR" sz="1800"/>
              </a:p>
            </p:txBody>
          </p:sp>
          <p:sp>
            <p:nvSpPr>
              <p:cNvPr id="303258" name="Rectangle 154"/>
              <p:cNvSpPr>
                <a:spLocks noChangeArrowheads="1"/>
              </p:cNvSpPr>
              <p:nvPr/>
            </p:nvSpPr>
            <p:spPr bwMode="auto">
              <a:xfrm>
                <a:off x="3637" y="3398"/>
                <a:ext cx="439" cy="232"/>
              </a:xfrm>
              <a:prstGeom prst="rect">
                <a:avLst/>
              </a:prstGeom>
              <a:noFill/>
              <a:ln w="9525">
                <a:noFill/>
                <a:miter lim="800000"/>
                <a:headEnd/>
                <a:tailEnd/>
              </a:ln>
            </p:spPr>
            <p:txBody>
              <a:bodyPr/>
              <a:lstStyle/>
              <a:p>
                <a:endParaRPr lang="el-GR"/>
              </a:p>
            </p:txBody>
          </p:sp>
          <p:sp>
            <p:nvSpPr>
              <p:cNvPr id="303259" name="Rectangle 155"/>
              <p:cNvSpPr>
                <a:spLocks noChangeArrowheads="1"/>
              </p:cNvSpPr>
              <p:nvPr/>
            </p:nvSpPr>
            <p:spPr bwMode="auto">
              <a:xfrm>
                <a:off x="3637" y="3406"/>
                <a:ext cx="214" cy="230"/>
              </a:xfrm>
              <a:prstGeom prst="rect">
                <a:avLst/>
              </a:prstGeom>
              <a:noFill/>
              <a:ln w="9525">
                <a:noFill/>
                <a:miter lim="800000"/>
                <a:headEnd/>
                <a:tailEnd/>
              </a:ln>
            </p:spPr>
            <p:txBody>
              <a:bodyPr wrap="none" lIns="0" tIns="0" rIns="0" bIns="0">
                <a:spAutoFit/>
              </a:bodyPr>
              <a:lstStyle/>
              <a:p>
                <a:r>
                  <a:rPr lang="el-GR" sz="2400" b="1">
                    <a:solidFill>
                      <a:srgbClr val="FFFF40"/>
                    </a:solidFill>
                  </a:rPr>
                  <a:t>15</a:t>
                </a:r>
                <a:endParaRPr lang="el-GR" sz="1800"/>
              </a:p>
            </p:txBody>
          </p:sp>
          <p:sp>
            <p:nvSpPr>
              <p:cNvPr id="303260" name="Rectangle 156"/>
              <p:cNvSpPr>
                <a:spLocks noChangeArrowheads="1"/>
              </p:cNvSpPr>
              <p:nvPr/>
            </p:nvSpPr>
            <p:spPr bwMode="auto">
              <a:xfrm>
                <a:off x="3826" y="3406"/>
                <a:ext cx="64" cy="230"/>
              </a:xfrm>
              <a:prstGeom prst="rect">
                <a:avLst/>
              </a:prstGeom>
              <a:noFill/>
              <a:ln w="9525">
                <a:noFill/>
                <a:miter lim="800000"/>
                <a:headEnd/>
                <a:tailEnd/>
              </a:ln>
            </p:spPr>
            <p:txBody>
              <a:bodyPr wrap="none" lIns="0" tIns="0" rIns="0" bIns="0">
                <a:spAutoFit/>
              </a:bodyPr>
              <a:lstStyle/>
              <a:p>
                <a:r>
                  <a:rPr lang="el-GR" sz="2400" b="1">
                    <a:solidFill>
                      <a:srgbClr val="FFFF40"/>
                    </a:solidFill>
                  </a:rPr>
                  <a:t>-</a:t>
                </a:r>
                <a:endParaRPr lang="el-GR" sz="1800"/>
              </a:p>
            </p:txBody>
          </p:sp>
          <p:sp>
            <p:nvSpPr>
              <p:cNvPr id="303261" name="Rectangle 157"/>
              <p:cNvSpPr>
                <a:spLocks noChangeArrowheads="1"/>
              </p:cNvSpPr>
              <p:nvPr/>
            </p:nvSpPr>
            <p:spPr bwMode="auto">
              <a:xfrm>
                <a:off x="3884" y="3406"/>
                <a:ext cx="214" cy="230"/>
              </a:xfrm>
              <a:prstGeom prst="rect">
                <a:avLst/>
              </a:prstGeom>
              <a:noFill/>
              <a:ln w="9525">
                <a:noFill/>
                <a:miter lim="800000"/>
                <a:headEnd/>
                <a:tailEnd/>
              </a:ln>
            </p:spPr>
            <p:txBody>
              <a:bodyPr wrap="none" lIns="0" tIns="0" rIns="0" bIns="0">
                <a:spAutoFit/>
              </a:bodyPr>
              <a:lstStyle/>
              <a:p>
                <a:r>
                  <a:rPr lang="el-GR" sz="2400" b="1">
                    <a:solidFill>
                      <a:srgbClr val="FFFF40"/>
                    </a:solidFill>
                  </a:rPr>
                  <a:t>17</a:t>
                </a:r>
                <a:endParaRPr lang="el-GR" sz="1800"/>
              </a:p>
            </p:txBody>
          </p:sp>
          <p:sp>
            <p:nvSpPr>
              <p:cNvPr id="303262" name="Rectangle 158"/>
              <p:cNvSpPr>
                <a:spLocks noChangeArrowheads="1"/>
              </p:cNvSpPr>
              <p:nvPr/>
            </p:nvSpPr>
            <p:spPr bwMode="auto">
              <a:xfrm>
                <a:off x="4176" y="3398"/>
                <a:ext cx="439" cy="232"/>
              </a:xfrm>
              <a:prstGeom prst="rect">
                <a:avLst/>
              </a:prstGeom>
              <a:noFill/>
              <a:ln w="9525">
                <a:noFill/>
                <a:miter lim="800000"/>
                <a:headEnd/>
                <a:tailEnd/>
              </a:ln>
            </p:spPr>
            <p:txBody>
              <a:bodyPr/>
              <a:lstStyle/>
              <a:p>
                <a:endParaRPr lang="el-GR"/>
              </a:p>
            </p:txBody>
          </p:sp>
          <p:sp>
            <p:nvSpPr>
              <p:cNvPr id="303263" name="Rectangle 159"/>
              <p:cNvSpPr>
                <a:spLocks noChangeArrowheads="1"/>
              </p:cNvSpPr>
              <p:nvPr/>
            </p:nvSpPr>
            <p:spPr bwMode="auto">
              <a:xfrm>
                <a:off x="4176" y="3406"/>
                <a:ext cx="214" cy="230"/>
              </a:xfrm>
              <a:prstGeom prst="rect">
                <a:avLst/>
              </a:prstGeom>
              <a:noFill/>
              <a:ln w="9525">
                <a:noFill/>
                <a:miter lim="800000"/>
                <a:headEnd/>
                <a:tailEnd/>
              </a:ln>
            </p:spPr>
            <p:txBody>
              <a:bodyPr wrap="none" lIns="0" tIns="0" rIns="0" bIns="0">
                <a:spAutoFit/>
              </a:bodyPr>
              <a:lstStyle/>
              <a:p>
                <a:r>
                  <a:rPr lang="el-GR" sz="2400" b="1">
                    <a:solidFill>
                      <a:srgbClr val="FFFF40"/>
                    </a:solidFill>
                  </a:rPr>
                  <a:t>18</a:t>
                </a:r>
                <a:endParaRPr lang="el-GR" sz="1800"/>
              </a:p>
            </p:txBody>
          </p:sp>
          <p:sp>
            <p:nvSpPr>
              <p:cNvPr id="303264" name="Rectangle 160"/>
              <p:cNvSpPr>
                <a:spLocks noChangeArrowheads="1"/>
              </p:cNvSpPr>
              <p:nvPr/>
            </p:nvSpPr>
            <p:spPr bwMode="auto">
              <a:xfrm>
                <a:off x="4364" y="3406"/>
                <a:ext cx="64" cy="230"/>
              </a:xfrm>
              <a:prstGeom prst="rect">
                <a:avLst/>
              </a:prstGeom>
              <a:noFill/>
              <a:ln w="9525">
                <a:noFill/>
                <a:miter lim="800000"/>
                <a:headEnd/>
                <a:tailEnd/>
              </a:ln>
            </p:spPr>
            <p:txBody>
              <a:bodyPr wrap="none" lIns="0" tIns="0" rIns="0" bIns="0">
                <a:spAutoFit/>
              </a:bodyPr>
              <a:lstStyle/>
              <a:p>
                <a:r>
                  <a:rPr lang="el-GR" sz="2400" b="1">
                    <a:solidFill>
                      <a:srgbClr val="FFFF40"/>
                    </a:solidFill>
                  </a:rPr>
                  <a:t>-</a:t>
                </a:r>
                <a:endParaRPr lang="el-GR" sz="1800"/>
              </a:p>
            </p:txBody>
          </p:sp>
          <p:sp>
            <p:nvSpPr>
              <p:cNvPr id="303265" name="Rectangle 161"/>
              <p:cNvSpPr>
                <a:spLocks noChangeArrowheads="1"/>
              </p:cNvSpPr>
              <p:nvPr/>
            </p:nvSpPr>
            <p:spPr bwMode="auto">
              <a:xfrm>
                <a:off x="4423" y="3406"/>
                <a:ext cx="214" cy="230"/>
              </a:xfrm>
              <a:prstGeom prst="rect">
                <a:avLst/>
              </a:prstGeom>
              <a:noFill/>
              <a:ln w="9525">
                <a:noFill/>
                <a:miter lim="800000"/>
                <a:headEnd/>
                <a:tailEnd/>
              </a:ln>
            </p:spPr>
            <p:txBody>
              <a:bodyPr wrap="none" lIns="0" tIns="0" rIns="0" bIns="0">
                <a:spAutoFit/>
              </a:bodyPr>
              <a:lstStyle/>
              <a:p>
                <a:r>
                  <a:rPr lang="el-GR" sz="2400" b="1">
                    <a:solidFill>
                      <a:srgbClr val="FFFF40"/>
                    </a:solidFill>
                  </a:rPr>
                  <a:t>20</a:t>
                </a:r>
                <a:endParaRPr lang="el-GR" sz="1800"/>
              </a:p>
            </p:txBody>
          </p:sp>
          <p:sp>
            <p:nvSpPr>
              <p:cNvPr id="303266" name="Rectangle 162"/>
              <p:cNvSpPr>
                <a:spLocks noChangeArrowheads="1"/>
              </p:cNvSpPr>
              <p:nvPr/>
            </p:nvSpPr>
            <p:spPr bwMode="auto">
              <a:xfrm>
                <a:off x="1316" y="3284"/>
                <a:ext cx="72" cy="174"/>
              </a:xfrm>
              <a:prstGeom prst="rect">
                <a:avLst/>
              </a:prstGeom>
              <a:noFill/>
              <a:ln w="9525">
                <a:noFill/>
                <a:miter lim="800000"/>
                <a:headEnd/>
                <a:tailEnd/>
              </a:ln>
            </p:spPr>
            <p:txBody>
              <a:bodyPr/>
              <a:lstStyle/>
              <a:p>
                <a:endParaRPr lang="el-GR"/>
              </a:p>
            </p:txBody>
          </p:sp>
          <p:sp>
            <p:nvSpPr>
              <p:cNvPr id="303267" name="Rectangle 163"/>
              <p:cNvSpPr>
                <a:spLocks noChangeArrowheads="1"/>
              </p:cNvSpPr>
              <p:nvPr/>
            </p:nvSpPr>
            <p:spPr bwMode="auto">
              <a:xfrm>
                <a:off x="1316" y="3288"/>
                <a:ext cx="80" cy="173"/>
              </a:xfrm>
              <a:prstGeom prst="rect">
                <a:avLst/>
              </a:prstGeom>
              <a:noFill/>
              <a:ln w="9525">
                <a:noFill/>
                <a:miter lim="800000"/>
                <a:headEnd/>
                <a:tailEnd/>
              </a:ln>
            </p:spPr>
            <p:txBody>
              <a:bodyPr wrap="none" lIns="0" tIns="0" rIns="0" bIns="0">
                <a:spAutoFit/>
              </a:bodyPr>
              <a:lstStyle/>
              <a:p>
                <a:r>
                  <a:rPr lang="el-GR" sz="1800" b="1">
                    <a:solidFill>
                      <a:srgbClr val="FFFFFF"/>
                    </a:solidFill>
                  </a:rPr>
                  <a:t>0</a:t>
                </a:r>
                <a:endParaRPr lang="el-GR" sz="1800"/>
              </a:p>
            </p:txBody>
          </p:sp>
          <p:sp>
            <p:nvSpPr>
              <p:cNvPr id="303268" name="Rectangle 164"/>
              <p:cNvSpPr>
                <a:spLocks noChangeArrowheads="1"/>
              </p:cNvSpPr>
              <p:nvPr/>
            </p:nvSpPr>
            <p:spPr bwMode="auto">
              <a:xfrm>
                <a:off x="1214" y="3008"/>
                <a:ext cx="180" cy="174"/>
              </a:xfrm>
              <a:prstGeom prst="rect">
                <a:avLst/>
              </a:prstGeom>
              <a:noFill/>
              <a:ln w="9525">
                <a:noFill/>
                <a:miter lim="800000"/>
                <a:headEnd/>
                <a:tailEnd/>
              </a:ln>
            </p:spPr>
            <p:txBody>
              <a:bodyPr/>
              <a:lstStyle/>
              <a:p>
                <a:endParaRPr lang="el-GR"/>
              </a:p>
            </p:txBody>
          </p:sp>
          <p:sp>
            <p:nvSpPr>
              <p:cNvPr id="303269" name="Rectangle 165"/>
              <p:cNvSpPr>
                <a:spLocks noChangeArrowheads="1"/>
              </p:cNvSpPr>
              <p:nvPr/>
            </p:nvSpPr>
            <p:spPr bwMode="auto">
              <a:xfrm>
                <a:off x="1214" y="3012"/>
                <a:ext cx="200" cy="173"/>
              </a:xfrm>
              <a:prstGeom prst="rect">
                <a:avLst/>
              </a:prstGeom>
              <a:noFill/>
              <a:ln w="9525">
                <a:noFill/>
                <a:miter lim="800000"/>
                <a:headEnd/>
                <a:tailEnd/>
              </a:ln>
            </p:spPr>
            <p:txBody>
              <a:bodyPr wrap="none" lIns="0" tIns="0" rIns="0" bIns="0">
                <a:spAutoFit/>
              </a:bodyPr>
              <a:lstStyle/>
              <a:p>
                <a:r>
                  <a:rPr lang="el-GR" sz="1800" b="1">
                    <a:solidFill>
                      <a:srgbClr val="FFFFFF"/>
                    </a:solidFill>
                  </a:rPr>
                  <a:t>0.5</a:t>
                </a:r>
                <a:endParaRPr lang="el-GR" sz="1800"/>
              </a:p>
            </p:txBody>
          </p:sp>
          <p:sp>
            <p:nvSpPr>
              <p:cNvPr id="303270" name="Rectangle 166"/>
              <p:cNvSpPr>
                <a:spLocks noChangeArrowheads="1"/>
              </p:cNvSpPr>
              <p:nvPr/>
            </p:nvSpPr>
            <p:spPr bwMode="auto">
              <a:xfrm>
                <a:off x="1316" y="2724"/>
                <a:ext cx="72" cy="176"/>
              </a:xfrm>
              <a:prstGeom prst="rect">
                <a:avLst/>
              </a:prstGeom>
              <a:noFill/>
              <a:ln w="9525">
                <a:noFill/>
                <a:miter lim="800000"/>
                <a:headEnd/>
                <a:tailEnd/>
              </a:ln>
            </p:spPr>
            <p:txBody>
              <a:bodyPr/>
              <a:lstStyle/>
              <a:p>
                <a:endParaRPr lang="el-GR"/>
              </a:p>
            </p:txBody>
          </p:sp>
          <p:sp>
            <p:nvSpPr>
              <p:cNvPr id="303271" name="Rectangle 167"/>
              <p:cNvSpPr>
                <a:spLocks noChangeArrowheads="1"/>
              </p:cNvSpPr>
              <p:nvPr/>
            </p:nvSpPr>
            <p:spPr bwMode="auto">
              <a:xfrm>
                <a:off x="1316" y="2730"/>
                <a:ext cx="80" cy="173"/>
              </a:xfrm>
              <a:prstGeom prst="rect">
                <a:avLst/>
              </a:prstGeom>
              <a:noFill/>
              <a:ln w="9525">
                <a:noFill/>
                <a:miter lim="800000"/>
                <a:headEnd/>
                <a:tailEnd/>
              </a:ln>
            </p:spPr>
            <p:txBody>
              <a:bodyPr wrap="none" lIns="0" tIns="0" rIns="0" bIns="0">
                <a:spAutoFit/>
              </a:bodyPr>
              <a:lstStyle/>
              <a:p>
                <a:r>
                  <a:rPr lang="el-GR" sz="1800" b="1">
                    <a:solidFill>
                      <a:srgbClr val="FFFFFF"/>
                    </a:solidFill>
                  </a:rPr>
                  <a:t>1</a:t>
                </a:r>
                <a:endParaRPr lang="el-GR" sz="1800"/>
              </a:p>
            </p:txBody>
          </p:sp>
          <p:sp>
            <p:nvSpPr>
              <p:cNvPr id="303272" name="Rectangle 168"/>
              <p:cNvSpPr>
                <a:spLocks noChangeArrowheads="1"/>
              </p:cNvSpPr>
              <p:nvPr/>
            </p:nvSpPr>
            <p:spPr bwMode="auto">
              <a:xfrm>
                <a:off x="1214" y="2450"/>
                <a:ext cx="180" cy="174"/>
              </a:xfrm>
              <a:prstGeom prst="rect">
                <a:avLst/>
              </a:prstGeom>
              <a:noFill/>
              <a:ln w="9525">
                <a:noFill/>
                <a:miter lim="800000"/>
                <a:headEnd/>
                <a:tailEnd/>
              </a:ln>
            </p:spPr>
            <p:txBody>
              <a:bodyPr/>
              <a:lstStyle/>
              <a:p>
                <a:endParaRPr lang="el-GR"/>
              </a:p>
            </p:txBody>
          </p:sp>
          <p:sp>
            <p:nvSpPr>
              <p:cNvPr id="303273" name="Rectangle 169"/>
              <p:cNvSpPr>
                <a:spLocks noChangeArrowheads="1"/>
              </p:cNvSpPr>
              <p:nvPr/>
            </p:nvSpPr>
            <p:spPr bwMode="auto">
              <a:xfrm>
                <a:off x="1214" y="2454"/>
                <a:ext cx="200" cy="173"/>
              </a:xfrm>
              <a:prstGeom prst="rect">
                <a:avLst/>
              </a:prstGeom>
              <a:noFill/>
              <a:ln w="9525">
                <a:noFill/>
                <a:miter lim="800000"/>
                <a:headEnd/>
                <a:tailEnd/>
              </a:ln>
            </p:spPr>
            <p:txBody>
              <a:bodyPr wrap="none" lIns="0" tIns="0" rIns="0" bIns="0">
                <a:spAutoFit/>
              </a:bodyPr>
              <a:lstStyle/>
              <a:p>
                <a:r>
                  <a:rPr lang="el-GR" sz="1800" b="1">
                    <a:solidFill>
                      <a:srgbClr val="FFFFFF"/>
                    </a:solidFill>
                  </a:rPr>
                  <a:t>1.5</a:t>
                </a:r>
                <a:endParaRPr lang="el-GR" sz="1800"/>
              </a:p>
            </p:txBody>
          </p:sp>
          <p:sp>
            <p:nvSpPr>
              <p:cNvPr id="303274" name="Rectangle 170"/>
              <p:cNvSpPr>
                <a:spLocks noChangeArrowheads="1"/>
              </p:cNvSpPr>
              <p:nvPr/>
            </p:nvSpPr>
            <p:spPr bwMode="auto">
              <a:xfrm>
                <a:off x="1316" y="2174"/>
                <a:ext cx="72" cy="174"/>
              </a:xfrm>
              <a:prstGeom prst="rect">
                <a:avLst/>
              </a:prstGeom>
              <a:noFill/>
              <a:ln w="9525">
                <a:noFill/>
                <a:miter lim="800000"/>
                <a:headEnd/>
                <a:tailEnd/>
              </a:ln>
            </p:spPr>
            <p:txBody>
              <a:bodyPr/>
              <a:lstStyle/>
              <a:p>
                <a:endParaRPr lang="el-GR"/>
              </a:p>
            </p:txBody>
          </p:sp>
          <p:sp>
            <p:nvSpPr>
              <p:cNvPr id="303275" name="Rectangle 171"/>
              <p:cNvSpPr>
                <a:spLocks noChangeArrowheads="1"/>
              </p:cNvSpPr>
              <p:nvPr/>
            </p:nvSpPr>
            <p:spPr bwMode="auto">
              <a:xfrm>
                <a:off x="1316" y="2178"/>
                <a:ext cx="80" cy="173"/>
              </a:xfrm>
              <a:prstGeom prst="rect">
                <a:avLst/>
              </a:prstGeom>
              <a:noFill/>
              <a:ln w="9525">
                <a:noFill/>
                <a:miter lim="800000"/>
                <a:headEnd/>
                <a:tailEnd/>
              </a:ln>
            </p:spPr>
            <p:txBody>
              <a:bodyPr wrap="none" lIns="0" tIns="0" rIns="0" bIns="0">
                <a:spAutoFit/>
              </a:bodyPr>
              <a:lstStyle/>
              <a:p>
                <a:r>
                  <a:rPr lang="el-GR" sz="1800" b="1">
                    <a:solidFill>
                      <a:srgbClr val="FFFFFF"/>
                    </a:solidFill>
                  </a:rPr>
                  <a:t>2</a:t>
                </a:r>
                <a:endParaRPr lang="el-GR" sz="1800"/>
              </a:p>
            </p:txBody>
          </p:sp>
          <p:sp>
            <p:nvSpPr>
              <p:cNvPr id="303276" name="Rectangle 172"/>
              <p:cNvSpPr>
                <a:spLocks noChangeArrowheads="1"/>
              </p:cNvSpPr>
              <p:nvPr/>
            </p:nvSpPr>
            <p:spPr bwMode="auto">
              <a:xfrm>
                <a:off x="1214" y="1892"/>
                <a:ext cx="180" cy="174"/>
              </a:xfrm>
              <a:prstGeom prst="rect">
                <a:avLst/>
              </a:prstGeom>
              <a:noFill/>
              <a:ln w="9525">
                <a:noFill/>
                <a:miter lim="800000"/>
                <a:headEnd/>
                <a:tailEnd/>
              </a:ln>
            </p:spPr>
            <p:txBody>
              <a:bodyPr/>
              <a:lstStyle/>
              <a:p>
                <a:endParaRPr lang="el-GR"/>
              </a:p>
            </p:txBody>
          </p:sp>
          <p:sp>
            <p:nvSpPr>
              <p:cNvPr id="303277" name="Rectangle 173"/>
              <p:cNvSpPr>
                <a:spLocks noChangeArrowheads="1"/>
              </p:cNvSpPr>
              <p:nvPr/>
            </p:nvSpPr>
            <p:spPr bwMode="auto">
              <a:xfrm>
                <a:off x="1214" y="1896"/>
                <a:ext cx="200" cy="173"/>
              </a:xfrm>
              <a:prstGeom prst="rect">
                <a:avLst/>
              </a:prstGeom>
              <a:noFill/>
              <a:ln w="9525">
                <a:noFill/>
                <a:miter lim="800000"/>
                <a:headEnd/>
                <a:tailEnd/>
              </a:ln>
            </p:spPr>
            <p:txBody>
              <a:bodyPr wrap="none" lIns="0" tIns="0" rIns="0" bIns="0">
                <a:spAutoFit/>
              </a:bodyPr>
              <a:lstStyle/>
              <a:p>
                <a:r>
                  <a:rPr lang="el-GR" sz="1800" b="1">
                    <a:solidFill>
                      <a:srgbClr val="FFFFFF"/>
                    </a:solidFill>
                  </a:rPr>
                  <a:t>2.5</a:t>
                </a:r>
                <a:endParaRPr lang="el-GR" sz="1800"/>
              </a:p>
            </p:txBody>
          </p:sp>
          <p:sp>
            <p:nvSpPr>
              <p:cNvPr id="303278" name="Rectangle 174"/>
              <p:cNvSpPr>
                <a:spLocks noChangeArrowheads="1"/>
              </p:cNvSpPr>
              <p:nvPr/>
            </p:nvSpPr>
            <p:spPr bwMode="auto">
              <a:xfrm>
                <a:off x="1316" y="1614"/>
                <a:ext cx="72" cy="176"/>
              </a:xfrm>
              <a:prstGeom prst="rect">
                <a:avLst/>
              </a:prstGeom>
              <a:noFill/>
              <a:ln w="9525">
                <a:noFill/>
                <a:miter lim="800000"/>
                <a:headEnd/>
                <a:tailEnd/>
              </a:ln>
            </p:spPr>
            <p:txBody>
              <a:bodyPr/>
              <a:lstStyle/>
              <a:p>
                <a:endParaRPr lang="el-GR"/>
              </a:p>
            </p:txBody>
          </p:sp>
          <p:sp>
            <p:nvSpPr>
              <p:cNvPr id="303279" name="Rectangle 175"/>
              <p:cNvSpPr>
                <a:spLocks noChangeArrowheads="1"/>
              </p:cNvSpPr>
              <p:nvPr/>
            </p:nvSpPr>
            <p:spPr bwMode="auto">
              <a:xfrm>
                <a:off x="1316" y="1620"/>
                <a:ext cx="80" cy="173"/>
              </a:xfrm>
              <a:prstGeom prst="rect">
                <a:avLst/>
              </a:prstGeom>
              <a:noFill/>
              <a:ln w="9525">
                <a:noFill/>
                <a:miter lim="800000"/>
                <a:headEnd/>
                <a:tailEnd/>
              </a:ln>
            </p:spPr>
            <p:txBody>
              <a:bodyPr wrap="none" lIns="0" tIns="0" rIns="0" bIns="0">
                <a:spAutoFit/>
              </a:bodyPr>
              <a:lstStyle/>
              <a:p>
                <a:r>
                  <a:rPr lang="el-GR" sz="1800" b="1">
                    <a:solidFill>
                      <a:srgbClr val="FFFFFF"/>
                    </a:solidFill>
                  </a:rPr>
                  <a:t>3</a:t>
                </a:r>
                <a:endParaRPr lang="el-GR" sz="1800"/>
              </a:p>
            </p:txBody>
          </p:sp>
          <p:sp>
            <p:nvSpPr>
              <p:cNvPr id="303280" name="Rectangle 176"/>
              <p:cNvSpPr>
                <a:spLocks noChangeArrowheads="1"/>
              </p:cNvSpPr>
              <p:nvPr/>
            </p:nvSpPr>
            <p:spPr bwMode="auto">
              <a:xfrm>
                <a:off x="1214" y="1332"/>
                <a:ext cx="180" cy="176"/>
              </a:xfrm>
              <a:prstGeom prst="rect">
                <a:avLst/>
              </a:prstGeom>
              <a:noFill/>
              <a:ln w="9525">
                <a:noFill/>
                <a:miter lim="800000"/>
                <a:headEnd/>
                <a:tailEnd/>
              </a:ln>
            </p:spPr>
            <p:txBody>
              <a:bodyPr/>
              <a:lstStyle/>
              <a:p>
                <a:endParaRPr lang="el-GR"/>
              </a:p>
            </p:txBody>
          </p:sp>
          <p:sp>
            <p:nvSpPr>
              <p:cNvPr id="303281" name="Rectangle 177"/>
              <p:cNvSpPr>
                <a:spLocks noChangeArrowheads="1"/>
              </p:cNvSpPr>
              <p:nvPr/>
            </p:nvSpPr>
            <p:spPr bwMode="auto">
              <a:xfrm>
                <a:off x="1214" y="1338"/>
                <a:ext cx="200" cy="173"/>
              </a:xfrm>
              <a:prstGeom prst="rect">
                <a:avLst/>
              </a:prstGeom>
              <a:noFill/>
              <a:ln w="9525">
                <a:noFill/>
                <a:miter lim="800000"/>
                <a:headEnd/>
                <a:tailEnd/>
              </a:ln>
            </p:spPr>
            <p:txBody>
              <a:bodyPr wrap="none" lIns="0" tIns="0" rIns="0" bIns="0">
                <a:spAutoFit/>
              </a:bodyPr>
              <a:lstStyle/>
              <a:p>
                <a:r>
                  <a:rPr lang="el-GR" sz="1800" b="1">
                    <a:solidFill>
                      <a:srgbClr val="FFFFFF"/>
                    </a:solidFill>
                  </a:rPr>
                  <a:t>3.5</a:t>
                </a:r>
                <a:endParaRPr lang="el-GR" sz="1800"/>
              </a:p>
            </p:txBody>
          </p:sp>
          <p:sp>
            <p:nvSpPr>
              <p:cNvPr id="303282" name="Rectangle 178"/>
              <p:cNvSpPr>
                <a:spLocks noChangeArrowheads="1"/>
              </p:cNvSpPr>
              <p:nvPr/>
            </p:nvSpPr>
            <p:spPr bwMode="auto">
              <a:xfrm>
                <a:off x="1316" y="1056"/>
                <a:ext cx="72" cy="176"/>
              </a:xfrm>
              <a:prstGeom prst="rect">
                <a:avLst/>
              </a:prstGeom>
              <a:noFill/>
              <a:ln w="9525">
                <a:noFill/>
                <a:miter lim="800000"/>
                <a:headEnd/>
                <a:tailEnd/>
              </a:ln>
            </p:spPr>
            <p:txBody>
              <a:bodyPr/>
              <a:lstStyle/>
              <a:p>
                <a:endParaRPr lang="el-GR"/>
              </a:p>
            </p:txBody>
          </p:sp>
          <p:sp>
            <p:nvSpPr>
              <p:cNvPr id="303283" name="Rectangle 179"/>
              <p:cNvSpPr>
                <a:spLocks noChangeArrowheads="1"/>
              </p:cNvSpPr>
              <p:nvPr/>
            </p:nvSpPr>
            <p:spPr bwMode="auto">
              <a:xfrm>
                <a:off x="1316" y="1062"/>
                <a:ext cx="80" cy="173"/>
              </a:xfrm>
              <a:prstGeom prst="rect">
                <a:avLst/>
              </a:prstGeom>
              <a:noFill/>
              <a:ln w="9525">
                <a:noFill/>
                <a:miter lim="800000"/>
                <a:headEnd/>
                <a:tailEnd/>
              </a:ln>
            </p:spPr>
            <p:txBody>
              <a:bodyPr wrap="none" lIns="0" tIns="0" rIns="0" bIns="0">
                <a:spAutoFit/>
              </a:bodyPr>
              <a:lstStyle/>
              <a:p>
                <a:r>
                  <a:rPr lang="el-GR" sz="1800" b="1">
                    <a:solidFill>
                      <a:srgbClr val="FFFFFF"/>
                    </a:solidFill>
                  </a:rPr>
                  <a:t>4</a:t>
                </a:r>
                <a:endParaRPr lang="el-GR" sz="1800"/>
              </a:p>
            </p:txBody>
          </p:sp>
          <p:sp>
            <p:nvSpPr>
              <p:cNvPr id="303284" name="Rectangle 180"/>
              <p:cNvSpPr>
                <a:spLocks noChangeArrowheads="1"/>
              </p:cNvSpPr>
              <p:nvPr/>
            </p:nvSpPr>
            <p:spPr bwMode="auto">
              <a:xfrm>
                <a:off x="1451" y="2516"/>
                <a:ext cx="3201" cy="40"/>
              </a:xfrm>
              <a:prstGeom prst="rect">
                <a:avLst/>
              </a:prstGeom>
              <a:solidFill>
                <a:srgbClr val="00FF00"/>
              </a:solidFill>
              <a:ln w="9525">
                <a:noFill/>
                <a:miter lim="800000"/>
                <a:headEnd/>
                <a:tailEnd/>
              </a:ln>
            </p:spPr>
            <p:txBody>
              <a:bodyPr/>
              <a:lstStyle/>
              <a:p>
                <a:endParaRPr lang="el-GR"/>
              </a:p>
            </p:txBody>
          </p:sp>
        </p:grpSp>
        <p:sp>
          <p:nvSpPr>
            <p:cNvPr id="303286" name="Rectangle 182"/>
            <p:cNvSpPr>
              <a:spLocks noChangeArrowheads="1"/>
            </p:cNvSpPr>
            <p:nvPr/>
          </p:nvSpPr>
          <p:spPr bwMode="auto">
            <a:xfrm rot="16200000">
              <a:off x="-85" y="2173"/>
              <a:ext cx="2213"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Συμπτώματα ΔΕΠΥ-μέση τιμή </a:t>
              </a:r>
              <a:endParaRPr lang="el-GR">
                <a:latin typeface="Comic Sans MS" pitchFamily="66" charset="0"/>
              </a:endParaRPr>
            </a:p>
          </p:txBody>
        </p:sp>
        <p:sp>
          <p:nvSpPr>
            <p:cNvPr id="303287" name="Rectangle 183"/>
            <p:cNvSpPr>
              <a:spLocks noChangeArrowheads="1"/>
            </p:cNvSpPr>
            <p:nvPr/>
          </p:nvSpPr>
          <p:spPr bwMode="auto">
            <a:xfrm>
              <a:off x="2473" y="3588"/>
              <a:ext cx="482" cy="330"/>
            </a:xfrm>
            <a:prstGeom prst="rect">
              <a:avLst/>
            </a:prstGeom>
            <a:noFill/>
            <a:ln w="9525">
              <a:noFill/>
              <a:miter lim="800000"/>
              <a:headEnd/>
              <a:tailEnd/>
            </a:ln>
          </p:spPr>
          <p:txBody>
            <a:bodyPr/>
            <a:lstStyle/>
            <a:p>
              <a:endParaRPr lang="el-GR"/>
            </a:p>
          </p:txBody>
        </p:sp>
        <p:sp>
          <p:nvSpPr>
            <p:cNvPr id="303288" name="Rectangle 184"/>
            <p:cNvSpPr>
              <a:spLocks noChangeArrowheads="1"/>
            </p:cNvSpPr>
            <p:nvPr/>
          </p:nvSpPr>
          <p:spPr bwMode="auto">
            <a:xfrm>
              <a:off x="2524" y="3626"/>
              <a:ext cx="462"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Ηλικία</a:t>
              </a:r>
              <a:endParaRPr lang="el-GR">
                <a:latin typeface="Comic Sans MS" pitchFamily="66" charset="0"/>
              </a:endParaRPr>
            </a:p>
          </p:txBody>
        </p:sp>
        <p:sp>
          <p:nvSpPr>
            <p:cNvPr id="303294" name="Rectangle 190"/>
            <p:cNvSpPr>
              <a:spLocks noChangeArrowheads="1"/>
            </p:cNvSpPr>
            <p:nvPr/>
          </p:nvSpPr>
          <p:spPr bwMode="auto">
            <a:xfrm>
              <a:off x="2109" y="708"/>
              <a:ext cx="1874" cy="310"/>
            </a:xfrm>
            <a:prstGeom prst="rect">
              <a:avLst/>
            </a:prstGeom>
            <a:noFill/>
            <a:ln w="9525">
              <a:noFill/>
              <a:miter lim="800000"/>
              <a:headEnd/>
              <a:tailEnd/>
            </a:ln>
          </p:spPr>
          <p:txBody>
            <a:bodyPr wrap="none" lIns="0" tIns="0" rIns="0" bIns="0">
              <a:spAutoFit/>
            </a:bodyPr>
            <a:lstStyle/>
            <a:p>
              <a:r>
                <a:rPr lang="en-US" sz="3200" dirty="0">
                  <a:solidFill>
                    <a:srgbClr val="00FF00"/>
                  </a:solidFill>
                  <a:latin typeface="Calibri"/>
                  <a:cs typeface="Calibri"/>
                </a:rPr>
                <a:t>Y</a:t>
              </a:r>
              <a:r>
                <a:rPr lang="el-GR" sz="3200" dirty="0">
                  <a:solidFill>
                    <a:srgbClr val="00FF00"/>
                  </a:solidFill>
                  <a:latin typeface="Calibri"/>
                  <a:cs typeface="Calibri"/>
                </a:rPr>
                <a:t>περκινητικότητα</a:t>
              </a:r>
            </a:p>
          </p:txBody>
        </p:sp>
        <p:sp>
          <p:nvSpPr>
            <p:cNvPr id="303295" name="Rectangle 191"/>
            <p:cNvSpPr>
              <a:spLocks noChangeArrowheads="1"/>
            </p:cNvSpPr>
            <p:nvPr/>
          </p:nvSpPr>
          <p:spPr bwMode="auto">
            <a:xfrm>
              <a:off x="1451" y="2848"/>
              <a:ext cx="1605" cy="252"/>
            </a:xfrm>
            <a:prstGeom prst="rect">
              <a:avLst/>
            </a:prstGeom>
            <a:noFill/>
            <a:ln w="9525">
              <a:noFill/>
              <a:miter lim="800000"/>
              <a:headEnd/>
              <a:tailEnd/>
            </a:ln>
          </p:spPr>
          <p:txBody>
            <a:bodyPr/>
            <a:lstStyle/>
            <a:p>
              <a:endParaRPr lang="el-GR"/>
            </a:p>
          </p:txBody>
        </p:sp>
        <p:sp>
          <p:nvSpPr>
            <p:cNvPr id="303296" name="Rectangle 192"/>
            <p:cNvSpPr>
              <a:spLocks noChangeArrowheads="1"/>
            </p:cNvSpPr>
            <p:nvPr/>
          </p:nvSpPr>
          <p:spPr bwMode="auto">
            <a:xfrm>
              <a:off x="1502" y="2872"/>
              <a:ext cx="88" cy="192"/>
            </a:xfrm>
            <a:prstGeom prst="rect">
              <a:avLst/>
            </a:prstGeom>
            <a:noFill/>
            <a:ln w="9525">
              <a:noFill/>
              <a:miter lim="800000"/>
              <a:headEnd/>
              <a:tailEnd/>
            </a:ln>
          </p:spPr>
          <p:txBody>
            <a:bodyPr wrap="none" lIns="0" tIns="0" rIns="0" bIns="0">
              <a:spAutoFit/>
            </a:bodyPr>
            <a:lstStyle/>
            <a:p>
              <a:r>
                <a:rPr lang="el-GR" b="1">
                  <a:solidFill>
                    <a:srgbClr val="FFFFFF"/>
                  </a:solidFill>
                  <a:latin typeface="Symbol" pitchFamily="18" charset="2"/>
                </a:rPr>
                <a:t>b</a:t>
              </a:r>
              <a:endParaRPr lang="el-GR" sz="1800"/>
            </a:p>
          </p:txBody>
        </p:sp>
        <p:sp>
          <p:nvSpPr>
            <p:cNvPr id="303297" name="Rectangle 193"/>
            <p:cNvSpPr>
              <a:spLocks noChangeArrowheads="1"/>
            </p:cNvSpPr>
            <p:nvPr/>
          </p:nvSpPr>
          <p:spPr bwMode="auto">
            <a:xfrm>
              <a:off x="1584" y="2884"/>
              <a:ext cx="137"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 </a:t>
              </a:r>
              <a:endParaRPr lang="el-GR" sz="1800"/>
            </a:p>
          </p:txBody>
        </p:sp>
        <p:sp>
          <p:nvSpPr>
            <p:cNvPr id="303298" name="Rectangle 194"/>
            <p:cNvSpPr>
              <a:spLocks noChangeArrowheads="1"/>
            </p:cNvSpPr>
            <p:nvPr/>
          </p:nvSpPr>
          <p:spPr bwMode="auto">
            <a:xfrm>
              <a:off x="1703" y="2884"/>
              <a:ext cx="53"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a:t>
              </a:r>
              <a:endParaRPr lang="el-GR" sz="1800"/>
            </a:p>
          </p:txBody>
        </p:sp>
        <p:sp>
          <p:nvSpPr>
            <p:cNvPr id="303299" name="Rectangle 195"/>
            <p:cNvSpPr>
              <a:spLocks noChangeArrowheads="1"/>
            </p:cNvSpPr>
            <p:nvPr/>
          </p:nvSpPr>
          <p:spPr bwMode="auto">
            <a:xfrm>
              <a:off x="1790" y="2884"/>
              <a:ext cx="408"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0.26 (</a:t>
              </a:r>
              <a:endParaRPr lang="el-GR" sz="1800"/>
            </a:p>
          </p:txBody>
        </p:sp>
        <p:sp>
          <p:nvSpPr>
            <p:cNvPr id="303300" name="Rectangle 196"/>
            <p:cNvSpPr>
              <a:spLocks noChangeArrowheads="1"/>
            </p:cNvSpPr>
            <p:nvPr/>
          </p:nvSpPr>
          <p:spPr bwMode="auto">
            <a:xfrm>
              <a:off x="2151" y="2884"/>
              <a:ext cx="53"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a:t>
              </a:r>
              <a:endParaRPr lang="el-GR" sz="1800"/>
            </a:p>
          </p:txBody>
        </p:sp>
        <p:sp>
          <p:nvSpPr>
            <p:cNvPr id="303301" name="Rectangle 197"/>
            <p:cNvSpPr>
              <a:spLocks noChangeArrowheads="1"/>
            </p:cNvSpPr>
            <p:nvPr/>
          </p:nvSpPr>
          <p:spPr bwMode="auto">
            <a:xfrm>
              <a:off x="2238" y="2884"/>
              <a:ext cx="399"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0.34, </a:t>
              </a:r>
              <a:endParaRPr lang="el-GR" sz="1800"/>
            </a:p>
          </p:txBody>
        </p:sp>
        <p:sp>
          <p:nvSpPr>
            <p:cNvPr id="303302" name="Rectangle 198"/>
            <p:cNvSpPr>
              <a:spLocks noChangeArrowheads="1"/>
            </p:cNvSpPr>
            <p:nvPr/>
          </p:nvSpPr>
          <p:spPr bwMode="auto">
            <a:xfrm>
              <a:off x="2590" y="2884"/>
              <a:ext cx="53"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a:t>
              </a:r>
              <a:endParaRPr lang="el-GR" sz="1800"/>
            </a:p>
          </p:txBody>
        </p:sp>
        <p:sp>
          <p:nvSpPr>
            <p:cNvPr id="303303" name="Rectangle 199"/>
            <p:cNvSpPr>
              <a:spLocks noChangeArrowheads="1"/>
            </p:cNvSpPr>
            <p:nvPr/>
          </p:nvSpPr>
          <p:spPr bwMode="auto">
            <a:xfrm>
              <a:off x="2677" y="2884"/>
              <a:ext cx="364"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0.18)</a:t>
              </a:r>
              <a:endParaRPr lang="el-GR" sz="1800"/>
            </a:p>
          </p:txBody>
        </p:sp>
        <p:sp>
          <p:nvSpPr>
            <p:cNvPr id="303304" name="Rectangle 200"/>
            <p:cNvSpPr>
              <a:spLocks noChangeArrowheads="1"/>
            </p:cNvSpPr>
            <p:nvPr/>
          </p:nvSpPr>
          <p:spPr bwMode="auto">
            <a:xfrm>
              <a:off x="4224" y="2006"/>
              <a:ext cx="967" cy="252"/>
            </a:xfrm>
            <a:prstGeom prst="rect">
              <a:avLst/>
            </a:prstGeom>
            <a:noFill/>
            <a:ln w="9525">
              <a:noFill/>
              <a:miter lim="800000"/>
              <a:headEnd/>
              <a:tailEnd/>
            </a:ln>
          </p:spPr>
          <p:txBody>
            <a:bodyPr/>
            <a:lstStyle/>
            <a:p>
              <a:endParaRPr lang="el-GR"/>
            </a:p>
          </p:txBody>
        </p:sp>
        <p:sp>
          <p:nvSpPr>
            <p:cNvPr id="303305" name="Rectangle 201"/>
            <p:cNvSpPr>
              <a:spLocks noChangeArrowheads="1"/>
            </p:cNvSpPr>
            <p:nvPr/>
          </p:nvSpPr>
          <p:spPr bwMode="auto">
            <a:xfrm>
              <a:off x="4276" y="2042"/>
              <a:ext cx="764"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Διαταραχή</a:t>
              </a:r>
              <a:endParaRPr lang="el-GR">
                <a:latin typeface="Comic Sans MS" pitchFamily="66" charset="0"/>
              </a:endParaRPr>
            </a:p>
          </p:txBody>
        </p:sp>
        <p:sp>
          <p:nvSpPr>
            <p:cNvPr id="303306" name="Rectangle 202"/>
            <p:cNvSpPr>
              <a:spLocks noChangeArrowheads="1"/>
            </p:cNvSpPr>
            <p:nvPr/>
          </p:nvSpPr>
          <p:spPr bwMode="auto">
            <a:xfrm>
              <a:off x="4224" y="2630"/>
              <a:ext cx="997" cy="252"/>
            </a:xfrm>
            <a:prstGeom prst="rect">
              <a:avLst/>
            </a:prstGeom>
            <a:noFill/>
            <a:ln w="9525">
              <a:noFill/>
              <a:miter lim="800000"/>
              <a:headEnd/>
              <a:tailEnd/>
            </a:ln>
          </p:spPr>
          <p:txBody>
            <a:bodyPr/>
            <a:lstStyle/>
            <a:p>
              <a:endParaRPr lang="el-GR"/>
            </a:p>
          </p:txBody>
        </p:sp>
        <p:sp>
          <p:nvSpPr>
            <p:cNvPr id="303307" name="Rectangle 203"/>
            <p:cNvSpPr>
              <a:spLocks noChangeArrowheads="1"/>
            </p:cNvSpPr>
            <p:nvPr/>
          </p:nvSpPr>
          <p:spPr bwMode="auto">
            <a:xfrm>
              <a:off x="4276" y="2666"/>
              <a:ext cx="911"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Συμπτώματα</a:t>
              </a:r>
              <a:endParaRPr lang="el-GR">
                <a:latin typeface="Comic Sans MS" pitchFamily="66" charset="0"/>
              </a:endParaRPr>
            </a:p>
          </p:txBody>
        </p:sp>
        <p:grpSp>
          <p:nvGrpSpPr>
            <p:cNvPr id="4" name="Group 213"/>
            <p:cNvGrpSpPr>
              <a:grpSpLocks/>
            </p:cNvGrpSpPr>
            <p:nvPr/>
          </p:nvGrpSpPr>
          <p:grpSpPr bwMode="auto">
            <a:xfrm>
              <a:off x="2340" y="3974"/>
              <a:ext cx="2432" cy="134"/>
              <a:chOff x="2340" y="3974"/>
              <a:chExt cx="2432" cy="134"/>
            </a:xfrm>
          </p:grpSpPr>
          <p:sp>
            <p:nvSpPr>
              <p:cNvPr id="303309" name="Rectangle 205"/>
              <p:cNvSpPr>
                <a:spLocks noChangeArrowheads="1"/>
              </p:cNvSpPr>
              <p:nvPr/>
            </p:nvSpPr>
            <p:spPr bwMode="auto">
              <a:xfrm>
                <a:off x="2340" y="3974"/>
                <a:ext cx="540" cy="134"/>
              </a:xfrm>
              <a:prstGeom prst="rect">
                <a:avLst/>
              </a:prstGeom>
              <a:noFill/>
              <a:ln w="9525">
                <a:noFill/>
                <a:miter lim="800000"/>
                <a:headEnd/>
                <a:tailEnd/>
              </a:ln>
            </p:spPr>
            <p:txBody>
              <a:bodyPr wrap="none" lIns="0" tIns="0" rIns="0" bIns="0">
                <a:spAutoFit/>
              </a:bodyPr>
              <a:lstStyle/>
              <a:p>
                <a:r>
                  <a:rPr lang="el-GR" sz="1400"/>
                  <a:t>Biederman</a:t>
                </a:r>
                <a:endParaRPr lang="el-GR" sz="1800"/>
              </a:p>
            </p:txBody>
          </p:sp>
          <p:sp>
            <p:nvSpPr>
              <p:cNvPr id="303312" name="Rectangle 208"/>
              <p:cNvSpPr>
                <a:spLocks noChangeArrowheads="1"/>
              </p:cNvSpPr>
              <p:nvPr/>
            </p:nvSpPr>
            <p:spPr bwMode="auto">
              <a:xfrm>
                <a:off x="2925" y="3974"/>
                <a:ext cx="273" cy="134"/>
              </a:xfrm>
              <a:prstGeom prst="rect">
                <a:avLst/>
              </a:prstGeom>
              <a:noFill/>
              <a:ln w="9525">
                <a:noFill/>
                <a:miter lim="800000"/>
                <a:headEnd/>
                <a:tailEnd/>
              </a:ln>
            </p:spPr>
            <p:txBody>
              <a:bodyPr wrap="none" lIns="0" tIns="0" rIns="0" bIns="0">
                <a:spAutoFit/>
              </a:bodyPr>
              <a:lstStyle/>
              <a:p>
                <a:r>
                  <a:rPr lang="el-GR" sz="1400">
                    <a:solidFill>
                      <a:srgbClr val="FFFFFF"/>
                    </a:solidFill>
                  </a:rPr>
                  <a:t>et al. </a:t>
                </a:r>
                <a:endParaRPr lang="el-GR" sz="1800"/>
              </a:p>
            </p:txBody>
          </p:sp>
          <p:sp>
            <p:nvSpPr>
              <p:cNvPr id="303314" name="Rectangle 210"/>
              <p:cNvSpPr>
                <a:spLocks noChangeArrowheads="1"/>
              </p:cNvSpPr>
              <p:nvPr/>
            </p:nvSpPr>
            <p:spPr bwMode="auto">
              <a:xfrm>
                <a:off x="3198" y="3974"/>
                <a:ext cx="864" cy="134"/>
              </a:xfrm>
              <a:prstGeom prst="rect">
                <a:avLst/>
              </a:prstGeom>
              <a:noFill/>
              <a:ln w="9525">
                <a:noFill/>
                <a:miter lim="800000"/>
                <a:headEnd/>
                <a:tailEnd/>
              </a:ln>
            </p:spPr>
            <p:txBody>
              <a:bodyPr wrap="none" lIns="0" tIns="0" rIns="0" bIns="0">
                <a:spAutoFit/>
              </a:bodyPr>
              <a:lstStyle/>
              <a:p>
                <a:r>
                  <a:rPr lang="el-GR" sz="1400" i="1">
                    <a:solidFill>
                      <a:srgbClr val="FFFFFF"/>
                    </a:solidFill>
                  </a:rPr>
                  <a:t>Am J Psychiatry. </a:t>
                </a:r>
                <a:endParaRPr lang="el-GR" sz="1800"/>
              </a:p>
            </p:txBody>
          </p:sp>
          <p:sp>
            <p:nvSpPr>
              <p:cNvPr id="303316" name="Rectangle 212"/>
              <p:cNvSpPr>
                <a:spLocks noChangeArrowheads="1"/>
              </p:cNvSpPr>
              <p:nvPr/>
            </p:nvSpPr>
            <p:spPr bwMode="auto">
              <a:xfrm>
                <a:off x="4059" y="3974"/>
                <a:ext cx="713" cy="134"/>
              </a:xfrm>
              <a:prstGeom prst="rect">
                <a:avLst/>
              </a:prstGeom>
              <a:noFill/>
              <a:ln w="9525">
                <a:noFill/>
                <a:miter lim="800000"/>
                <a:headEnd/>
                <a:tailEnd/>
              </a:ln>
            </p:spPr>
            <p:txBody>
              <a:bodyPr wrap="none" lIns="0" tIns="0" rIns="0" bIns="0">
                <a:spAutoFit/>
              </a:bodyPr>
              <a:lstStyle/>
              <a:p>
                <a:r>
                  <a:rPr lang="el-GR" sz="1400">
                    <a:solidFill>
                      <a:srgbClr val="FFFFFF"/>
                    </a:solidFill>
                  </a:rPr>
                  <a:t>2000;157:816.</a:t>
                </a:r>
                <a:endParaRPr lang="el-GR" sz="1800"/>
              </a:p>
            </p:txBody>
          </p:sp>
        </p:grpSp>
      </p:grpSp>
      <p:sp>
        <p:nvSpPr>
          <p:cNvPr id="146" name="Title 1"/>
          <p:cNvSpPr txBox="1">
            <a:spLocks/>
          </p:cNvSpPr>
          <p:nvPr/>
        </p:nvSpPr>
        <p:spPr>
          <a:xfrm>
            <a:off x="481013" y="173376"/>
            <a:ext cx="8229600" cy="1143000"/>
          </a:xfrm>
          <a:prstGeom prst="rect">
            <a:avLst/>
          </a:prstGeom>
        </p:spPr>
        <p:txBody>
          <a:bodyPr>
            <a:normAutofit fontScale="97500"/>
          </a:bodyPr>
          <a:lstStyle>
            <a:lvl1pPr algn="ctr" rtl="0" eaLnBrk="1" fontAlgn="base" hangingPunct="1">
              <a:spcBef>
                <a:spcPct val="0"/>
              </a:spcBef>
              <a:spcAft>
                <a:spcPct val="0"/>
              </a:spcAft>
              <a:defRPr sz="5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b="1" dirty="0">
                <a:solidFill>
                  <a:srgbClr val="FFC600"/>
                </a:solidFill>
                <a:latin typeface="Calibri"/>
                <a:cs typeface="Calibri"/>
              </a:rPr>
              <a:t>ΦΥΣΙΚΗ ΙΣΤΟΡΙΑ ΣΥΜΠΤΩΜΑΤΩΝ ΔΕΠΥ</a:t>
            </a:r>
            <a:endParaRPr lang="en-US" sz="3200" b="1" dirty="0">
              <a:solidFill>
                <a:srgbClr val="FFC600"/>
              </a:solidFill>
              <a:latin typeface="Calibri"/>
              <a:cs typeface="Calibri"/>
            </a:endParaRPr>
          </a:p>
        </p:txBody>
      </p:sp>
    </p:spTree>
    <p:extLst>
      <p:ext uri="{BB962C8B-B14F-4D97-AF65-F5344CB8AC3E}">
        <p14:creationId xmlns:p14="http://schemas.microsoft.com/office/powerpoint/2010/main" val="217557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DF7F-396C-744E-8D59-58923CE3EA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A4A4C6E-CC96-A042-B84D-2FA88C6FB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345" y="1763024"/>
            <a:ext cx="6878781" cy="5094977"/>
          </a:xfrm>
        </p:spPr>
      </p:pic>
      <p:pic>
        <p:nvPicPr>
          <p:cNvPr id="7" name="Picture 6">
            <a:extLst>
              <a:ext uri="{FF2B5EF4-FFF2-40B4-BE49-F238E27FC236}">
                <a16:creationId xmlns:a16="http://schemas.microsoft.com/office/drawing/2014/main" id="{09E1816D-BE08-0943-9042-648B2628C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5" y="16657"/>
            <a:ext cx="9036396" cy="1746367"/>
          </a:xfrm>
          <a:prstGeom prst="rect">
            <a:avLst/>
          </a:prstGeom>
        </p:spPr>
      </p:pic>
    </p:spTree>
    <p:extLst>
      <p:ext uri="{BB962C8B-B14F-4D97-AF65-F5344CB8AC3E}">
        <p14:creationId xmlns:p14="http://schemas.microsoft.com/office/powerpoint/2010/main" val="3326945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457200" y="-26988"/>
            <a:ext cx="8229600" cy="1143001"/>
          </a:xfrm>
        </p:spPr>
        <p:txBody>
          <a:bodyPr>
            <a:normAutofit/>
          </a:bodyPr>
          <a:lstStyle/>
          <a:p>
            <a:pPr algn="ctr"/>
            <a:r>
              <a:rPr lang="en-US" sz="4000" dirty="0">
                <a:solidFill>
                  <a:srgbClr val="FFC000"/>
                </a:solidFill>
                <a:latin typeface="+mn-lt"/>
              </a:rPr>
              <a:t>DRD4</a:t>
            </a:r>
            <a:endParaRPr lang="el-GR" sz="4000" dirty="0">
              <a:solidFill>
                <a:srgbClr val="FFC000"/>
              </a:solidFill>
              <a:latin typeface="+mn-lt"/>
            </a:endParaRPr>
          </a:p>
        </p:txBody>
      </p:sp>
      <p:sp>
        <p:nvSpPr>
          <p:cNvPr id="306179" name="Rectangle 3"/>
          <p:cNvSpPr>
            <a:spLocks noGrp="1" noChangeArrowheads="1"/>
          </p:cNvSpPr>
          <p:nvPr>
            <p:ph idx="1"/>
          </p:nvPr>
        </p:nvSpPr>
        <p:spPr/>
        <p:txBody>
          <a:bodyPr/>
          <a:lstStyle/>
          <a:p>
            <a:endParaRPr lang="en-US"/>
          </a:p>
        </p:txBody>
      </p:sp>
      <p:pic>
        <p:nvPicPr>
          <p:cNvPr id="306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8775"/>
            <a:ext cx="82296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6181" name="Line 5"/>
          <p:cNvSpPr>
            <a:spLocks noChangeShapeType="1"/>
          </p:cNvSpPr>
          <p:nvPr/>
        </p:nvSpPr>
        <p:spPr bwMode="auto">
          <a:xfrm>
            <a:off x="0" y="981075"/>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99735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8706" y="115888"/>
            <a:ext cx="8458200" cy="1143000"/>
          </a:xfrm>
          <a:noFill/>
          <a:ln/>
        </p:spPr>
        <p:txBody>
          <a:bodyPr>
            <a:noAutofit/>
          </a:bodyPr>
          <a:lstStyle/>
          <a:p>
            <a:r>
              <a:rPr lang="el-GR" sz="3600" b="0" dirty="0">
                <a:solidFill>
                  <a:srgbClr val="FFC000"/>
                </a:solidFill>
                <a:latin typeface="+mn-lt"/>
              </a:rPr>
              <a:t>ΠΕΡΙΒΑΛΛΟΝΤΙΚΟΙ ΠΑΡΑΓΟΝΤΕΣ ΚΙΝΔΥΝΟΥ</a:t>
            </a:r>
          </a:p>
        </p:txBody>
      </p:sp>
      <p:sp>
        <p:nvSpPr>
          <p:cNvPr id="68611" name="Line 3"/>
          <p:cNvSpPr>
            <a:spLocks noChangeShapeType="1"/>
          </p:cNvSpPr>
          <p:nvPr/>
        </p:nvSpPr>
        <p:spPr bwMode="auto">
          <a:xfrm>
            <a:off x="0" y="1125538"/>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8618" name="Text Box 10"/>
          <p:cNvSpPr txBox="1">
            <a:spLocks noChangeArrowheads="1"/>
          </p:cNvSpPr>
          <p:nvPr/>
        </p:nvSpPr>
        <p:spPr bwMode="auto">
          <a:xfrm>
            <a:off x="332348" y="1412875"/>
            <a:ext cx="8485766"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400" i="0" dirty="0">
                <a:effectLst>
                  <a:outerShdw blurRad="38100" dist="38100" dir="2700000" algn="tl">
                    <a:srgbClr val="000000"/>
                  </a:outerShdw>
                </a:effectLst>
              </a:rPr>
              <a:t>Μελέτες διδύμων</a:t>
            </a:r>
            <a:r>
              <a:rPr lang="el-GR" sz="2400" i="0" dirty="0">
                <a:solidFill>
                  <a:srgbClr val="FFFF66"/>
                </a:solidFill>
                <a:effectLst>
                  <a:outerShdw blurRad="38100" dist="38100" dir="2700000" algn="tl">
                    <a:srgbClr val="000000"/>
                  </a:outerShdw>
                </a:effectLst>
              </a:rPr>
              <a:t>:   9-20% </a:t>
            </a:r>
            <a:r>
              <a:rPr lang="el-GR" sz="2400" i="0" dirty="0">
                <a:effectLst>
                  <a:outerShdw blurRad="38100" dist="38100" dir="2700000" algn="tl">
                    <a:srgbClr val="000000"/>
                  </a:outerShdw>
                </a:effectLst>
              </a:rPr>
              <a:t>της ποικιλομορφίας της συμπεριφοράς</a:t>
            </a:r>
          </a:p>
          <a:p>
            <a:r>
              <a:rPr lang="el-GR" sz="2400" i="0" dirty="0">
                <a:effectLst>
                  <a:outerShdw blurRad="38100" dist="38100" dir="2700000" algn="tl">
                    <a:srgbClr val="000000"/>
                  </a:outerShdw>
                </a:effectLst>
              </a:rPr>
              <a:t>Υπερκινητικότητας-Ελλειμματικής προσοχής-Παρορμητικότητας </a:t>
            </a:r>
          </a:p>
          <a:p>
            <a:r>
              <a:rPr lang="el-GR" sz="2400" i="0" dirty="0">
                <a:effectLst>
                  <a:outerShdw blurRad="38100" dist="38100" dir="2700000" algn="tl">
                    <a:srgbClr val="000000"/>
                  </a:outerShdw>
                </a:effectLst>
              </a:rPr>
              <a:t>αποδίδονται σε περιβαλλοντικά (μη-γενετικά) αίτια</a:t>
            </a:r>
          </a:p>
          <a:p>
            <a:endParaRPr lang="el-GR" i="0" dirty="0">
              <a:effectLst>
                <a:outerShdw blurRad="38100" dist="38100" dir="2700000" algn="tl">
                  <a:srgbClr val="000000"/>
                </a:outerShdw>
              </a:effectLst>
              <a:latin typeface="Comic Sans MS" charset="0"/>
            </a:endParaRPr>
          </a:p>
          <a:p>
            <a:endParaRPr lang="el-GR" i="0" dirty="0">
              <a:effectLst>
                <a:outerShdw blurRad="38100" dist="38100" dir="2700000" algn="tl">
                  <a:srgbClr val="000000"/>
                </a:outerShdw>
              </a:effectLst>
              <a:latin typeface="Comic Sans MS" charset="0"/>
            </a:endParaRPr>
          </a:p>
          <a:p>
            <a:endParaRPr lang="el-GR" i="0" dirty="0">
              <a:effectLst>
                <a:outerShdw blurRad="38100" dist="38100" dir="2700000" algn="tl">
                  <a:srgbClr val="000000"/>
                </a:outerShdw>
              </a:effectLst>
              <a:latin typeface="Comic Sans MS" charset="0"/>
            </a:endParaRPr>
          </a:p>
          <a:p>
            <a:pPr>
              <a:buFontTx/>
              <a:buBlip>
                <a:blip r:embed="rId3"/>
              </a:buBlip>
            </a:pPr>
            <a:r>
              <a:rPr lang="el-GR" sz="2400" i="0" dirty="0">
                <a:effectLst>
                  <a:outerShdw blurRad="38100" dist="38100" dir="2700000" algn="tl">
                    <a:srgbClr val="000000"/>
                  </a:outerShdw>
                </a:effectLst>
                <a:latin typeface="+mj-lt"/>
              </a:rPr>
              <a:t> Προγεννητικοί, </a:t>
            </a:r>
          </a:p>
          <a:p>
            <a:pPr>
              <a:buFontTx/>
              <a:buBlip>
                <a:blip r:embed="rId3"/>
              </a:buBlip>
            </a:pPr>
            <a:r>
              <a:rPr lang="el-GR" sz="2400" i="0" dirty="0">
                <a:effectLst>
                  <a:outerShdw blurRad="38100" dist="38100" dir="2700000" algn="tl">
                    <a:srgbClr val="000000"/>
                  </a:outerShdw>
                </a:effectLst>
                <a:latin typeface="+mj-lt"/>
              </a:rPr>
              <a:t> Περιγεννητικοί &amp; </a:t>
            </a:r>
          </a:p>
          <a:p>
            <a:pPr>
              <a:buFontTx/>
              <a:buBlip>
                <a:blip r:embed="rId3"/>
              </a:buBlip>
            </a:pPr>
            <a:r>
              <a:rPr lang="el-GR" sz="2400" i="0" dirty="0">
                <a:effectLst>
                  <a:outerShdw blurRad="38100" dist="38100" dir="2700000" algn="tl">
                    <a:srgbClr val="000000"/>
                  </a:outerShdw>
                </a:effectLst>
                <a:latin typeface="+mj-lt"/>
              </a:rPr>
              <a:t> Μεταγεννητικοί </a:t>
            </a:r>
          </a:p>
          <a:p>
            <a:r>
              <a:rPr lang="el-GR" sz="2400" i="0" dirty="0">
                <a:effectLst>
                  <a:outerShdw blurRad="38100" dist="38100" dir="2700000" algn="tl">
                    <a:srgbClr val="000000"/>
                  </a:outerShdw>
                </a:effectLst>
                <a:latin typeface="+mj-lt"/>
              </a:rPr>
              <a:t>    παράγοντες</a:t>
            </a:r>
          </a:p>
        </p:txBody>
      </p:sp>
      <p:pic>
        <p:nvPicPr>
          <p:cNvPr id="2" name="Picture 1" descr="images-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118" y="2852270"/>
            <a:ext cx="3795058" cy="3160059"/>
          </a:xfrm>
          <a:prstGeom prst="rect">
            <a:avLst/>
          </a:prstGeom>
        </p:spPr>
      </p:pic>
    </p:spTree>
    <p:extLst>
      <p:ext uri="{BB962C8B-B14F-4D97-AF65-F5344CB8AC3E}">
        <p14:creationId xmlns:p14="http://schemas.microsoft.com/office/powerpoint/2010/main" val="5293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7" name="Picture 11" descr="18w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6" y="1580589"/>
            <a:ext cx="4577878" cy="4915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9618" name="Rectangle 2"/>
          <p:cNvSpPr>
            <a:spLocks noGrp="1" noChangeArrowheads="1"/>
          </p:cNvSpPr>
          <p:nvPr>
            <p:ph type="title"/>
          </p:nvPr>
        </p:nvSpPr>
        <p:spPr>
          <a:xfrm>
            <a:off x="0" y="115888"/>
            <a:ext cx="9144000" cy="1143000"/>
          </a:xfrm>
          <a:noFill/>
          <a:ln/>
        </p:spPr>
        <p:txBody>
          <a:bodyPr>
            <a:noAutofit/>
          </a:bodyPr>
          <a:lstStyle/>
          <a:p>
            <a:pPr algn="ctr"/>
            <a:r>
              <a:rPr lang="el-GR" sz="3600" b="1" dirty="0">
                <a:solidFill>
                  <a:srgbClr val="FFC000"/>
                </a:solidFill>
                <a:latin typeface="+mn-lt"/>
              </a:rPr>
              <a:t>ΠΕΡΙΒΑΛΛΟΝΤΙΚΟΙ ΠΑΡΑΓΟΝΤΕΣ ΚΙΝΔΥΝΟΥ: </a:t>
            </a:r>
            <a:br>
              <a:rPr lang="el-GR" sz="3600" b="1" dirty="0">
                <a:solidFill>
                  <a:srgbClr val="FFC000"/>
                </a:solidFill>
                <a:latin typeface="+mn-lt"/>
              </a:rPr>
            </a:br>
            <a:r>
              <a:rPr lang="el-GR" sz="3600" b="1" dirty="0">
                <a:solidFill>
                  <a:srgbClr val="FFC000"/>
                </a:solidFill>
                <a:latin typeface="+mn-lt"/>
              </a:rPr>
              <a:t>ΚΥΗΣΗ &amp; ΤΟΚΕΤΟΣ</a:t>
            </a:r>
          </a:p>
        </p:txBody>
      </p:sp>
      <p:sp>
        <p:nvSpPr>
          <p:cNvPr id="239619" name="Line 3"/>
          <p:cNvSpPr>
            <a:spLocks noChangeShapeType="1"/>
          </p:cNvSpPr>
          <p:nvPr/>
        </p:nvSpPr>
        <p:spPr bwMode="auto">
          <a:xfrm>
            <a:off x="0" y="1258888"/>
            <a:ext cx="9144000" cy="8255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20" name="Text Box 4"/>
          <p:cNvSpPr txBox="1">
            <a:spLocks noChangeArrowheads="1"/>
          </p:cNvSpPr>
          <p:nvPr/>
        </p:nvSpPr>
        <p:spPr bwMode="auto">
          <a:xfrm>
            <a:off x="401638" y="1708150"/>
            <a:ext cx="3852337"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l-GR" sz="2000" i="0" dirty="0">
              <a:effectLst>
                <a:outerShdw blurRad="38100" dist="38100" dir="2700000" algn="tl">
                  <a:srgbClr val="000000"/>
                </a:outerShdw>
              </a:effectLst>
              <a:latin typeface="Comic Sans MS" charset="0"/>
              <a:cs typeface="ＭＳ Ｐゴシック" charset="0"/>
            </a:endParaRPr>
          </a:p>
          <a:p>
            <a:pPr eaLnBrk="0" hangingPunct="0">
              <a:buFontTx/>
              <a:buBlip>
                <a:blip r:embed="rId4"/>
              </a:buBlip>
            </a:pPr>
            <a:r>
              <a:rPr lang="el-GR" sz="2000" i="0" dirty="0">
                <a:effectLst>
                  <a:outerShdw blurRad="38100" dist="38100" dir="2700000" algn="tl">
                    <a:srgbClr val="000000"/>
                  </a:outerShdw>
                </a:effectLst>
                <a:latin typeface="Comic Sans MS" charset="0"/>
              </a:rPr>
              <a:t> </a:t>
            </a:r>
            <a:r>
              <a:rPr lang="el-GR" sz="2400" b="1" i="0" dirty="0">
                <a:effectLst>
                  <a:outerShdw blurRad="38100" dist="38100" dir="2700000" algn="tl">
                    <a:srgbClr val="000000"/>
                  </a:outerShdw>
                </a:effectLst>
              </a:rPr>
              <a:t>Τοξιναιμία, εκλαμψία</a:t>
            </a:r>
          </a:p>
          <a:p>
            <a:pPr eaLnBrk="0" hangingPunct="0">
              <a:buFontTx/>
              <a:buBlip>
                <a:blip r:embed="rId4"/>
              </a:buBlip>
            </a:pPr>
            <a:r>
              <a:rPr lang="el-GR" sz="2400" b="1" i="0" dirty="0">
                <a:effectLst>
                  <a:outerShdw blurRad="38100" dist="38100" dir="2700000" algn="tl">
                    <a:srgbClr val="000000"/>
                  </a:outerShdw>
                </a:effectLst>
              </a:rPr>
              <a:t> Φτωχή υγεία της μητέρας </a:t>
            </a:r>
          </a:p>
          <a:p>
            <a:pPr eaLnBrk="0" hangingPunct="0">
              <a:buFontTx/>
              <a:buBlip>
                <a:blip r:embed="rId4"/>
              </a:buBlip>
            </a:pPr>
            <a:r>
              <a:rPr lang="el-GR" sz="2400" b="1" i="0" dirty="0">
                <a:effectLst>
                  <a:outerShdw blurRad="38100" dist="38100" dir="2700000" algn="tl">
                    <a:srgbClr val="000000"/>
                  </a:outerShdw>
                </a:effectLst>
              </a:rPr>
              <a:t> Μητρική ηλικία</a:t>
            </a:r>
          </a:p>
          <a:p>
            <a:pPr eaLnBrk="0" hangingPunct="0">
              <a:buFontTx/>
              <a:buBlip>
                <a:blip r:embed="rId4"/>
              </a:buBlip>
            </a:pPr>
            <a:r>
              <a:rPr lang="el-GR" sz="2400" b="1" i="0" dirty="0">
                <a:effectLst>
                  <a:outerShdw blurRad="38100" dist="38100" dir="2700000" algn="tl">
                    <a:srgbClr val="000000"/>
                  </a:outerShdw>
                </a:effectLst>
              </a:rPr>
              <a:t> Μεγάλη διάρκεια τοκετού</a:t>
            </a:r>
            <a:endParaRPr lang="en-US" sz="2400" b="1" i="0" dirty="0">
              <a:effectLst>
                <a:outerShdw blurRad="38100" dist="38100" dir="2700000" algn="tl">
                  <a:srgbClr val="000000"/>
                </a:outerShdw>
              </a:effectLst>
            </a:endParaRPr>
          </a:p>
          <a:p>
            <a:pPr eaLnBrk="0" hangingPunct="0">
              <a:buFontTx/>
              <a:buBlip>
                <a:blip r:embed="rId4"/>
              </a:buBlip>
            </a:pPr>
            <a:r>
              <a:rPr lang="en-US" sz="2400" b="1" i="0" dirty="0">
                <a:effectLst>
                  <a:outerShdw blurRad="38100" dist="38100" dir="2700000" algn="tl">
                    <a:srgbClr val="000000"/>
                  </a:outerShdw>
                </a:effectLst>
              </a:rPr>
              <a:t> E</a:t>
            </a:r>
            <a:r>
              <a:rPr lang="el-GR" sz="2400" b="1" i="0" dirty="0">
                <a:effectLst>
                  <a:outerShdw blurRad="38100" dist="38100" dir="2700000" algn="tl">
                    <a:srgbClr val="000000"/>
                  </a:outerShdw>
                </a:effectLst>
              </a:rPr>
              <a:t>μβρυική δυσφορία</a:t>
            </a:r>
          </a:p>
          <a:p>
            <a:pPr eaLnBrk="0" hangingPunct="0">
              <a:buFontTx/>
              <a:buBlip>
                <a:blip r:embed="rId4"/>
              </a:buBlip>
            </a:pPr>
            <a:r>
              <a:rPr lang="el-GR" sz="2400" b="1" i="0" dirty="0">
                <a:effectLst>
                  <a:outerShdw blurRad="38100" dist="38100" dir="2700000" algn="tl">
                    <a:srgbClr val="000000"/>
                  </a:outerShdw>
                </a:effectLst>
              </a:rPr>
              <a:t> Προγεννητική αιμορραγία</a:t>
            </a:r>
            <a:endParaRPr lang="el-GR" sz="2400" b="1" i="0" dirty="0">
              <a:effectLst>
                <a:outerShdw blurRad="38100" dist="38100" dir="2700000" algn="tl">
                  <a:srgbClr val="000000"/>
                </a:outerShdw>
              </a:effectLst>
              <a:cs typeface="ＭＳ Ｐゴシック" charset="0"/>
            </a:endParaRPr>
          </a:p>
        </p:txBody>
      </p:sp>
      <p:sp>
        <p:nvSpPr>
          <p:cNvPr id="239621" name="Oval 5"/>
          <p:cNvSpPr>
            <a:spLocks noChangeArrowheads="1"/>
          </p:cNvSpPr>
          <p:nvPr/>
        </p:nvSpPr>
        <p:spPr bwMode="auto">
          <a:xfrm>
            <a:off x="5517203" y="1917700"/>
            <a:ext cx="3168650" cy="1439863"/>
          </a:xfrm>
          <a:prstGeom prst="ellipse">
            <a:avLst/>
          </a:prstGeom>
          <a:solidFill>
            <a:srgbClr val="000080"/>
          </a:solidFill>
          <a:ln w="38100">
            <a:solidFill>
              <a:schemeClr va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l-GR" i="0">
                <a:latin typeface="Comic Sans MS" charset="0"/>
              </a:rPr>
              <a:t>Υποξία: </a:t>
            </a:r>
            <a:endParaRPr lang="en-US" i="0">
              <a:latin typeface="Comic Sans MS" charset="0"/>
            </a:endParaRPr>
          </a:p>
          <a:p>
            <a:pPr algn="ctr" eaLnBrk="0" hangingPunct="0"/>
            <a:r>
              <a:rPr lang="el-GR" i="0">
                <a:latin typeface="Comic Sans MS" charset="0"/>
              </a:rPr>
              <a:t>Χρόνια έκθεση στα </a:t>
            </a:r>
          </a:p>
          <a:p>
            <a:pPr algn="ctr" eaLnBrk="0" hangingPunct="0"/>
            <a:r>
              <a:rPr lang="el-GR" b="1" i="0">
                <a:effectLst>
                  <a:outerShdw blurRad="38100" dist="38100" dir="2700000" algn="tl">
                    <a:srgbClr val="000000"/>
                  </a:outerShdw>
                </a:effectLst>
                <a:latin typeface="Comic Sans MS" charset="0"/>
              </a:rPr>
              <a:t>ΒΑΣΙΚΑ ΓΑΓΓΛΙΑ</a:t>
            </a:r>
          </a:p>
        </p:txBody>
      </p:sp>
      <p:sp>
        <p:nvSpPr>
          <p:cNvPr id="239623" name="Text Box 7"/>
          <p:cNvSpPr txBox="1">
            <a:spLocks noChangeArrowheads="1"/>
          </p:cNvSpPr>
          <p:nvPr/>
        </p:nvSpPr>
        <p:spPr bwMode="auto">
          <a:xfrm>
            <a:off x="395288" y="4514850"/>
            <a:ext cx="5121915"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Blip>
                <a:blip r:embed="rId4"/>
              </a:buBlip>
            </a:pPr>
            <a:r>
              <a:rPr lang="el-GR" sz="2000" i="0" dirty="0">
                <a:effectLst>
                  <a:outerShdw blurRad="38100" dist="38100" dir="2700000" algn="tl">
                    <a:srgbClr val="000000"/>
                  </a:outerShdw>
                </a:effectLst>
                <a:latin typeface="Comic Sans MS" charset="0"/>
              </a:rPr>
              <a:t> </a:t>
            </a:r>
            <a:r>
              <a:rPr lang="el-GR" sz="2400" b="1" i="0" dirty="0">
                <a:effectLst>
                  <a:outerShdw blurRad="38100" dist="38100" dir="2700000" algn="tl">
                    <a:srgbClr val="000000"/>
                  </a:outerShdw>
                </a:effectLst>
              </a:rPr>
              <a:t>Προωρότητα, μικρό βάρος γέννησης</a:t>
            </a:r>
          </a:p>
          <a:p>
            <a:pPr eaLnBrk="0" hangingPunct="0">
              <a:buFontTx/>
              <a:buBlip>
                <a:blip r:embed="rId4"/>
              </a:buBlip>
            </a:pPr>
            <a:r>
              <a:rPr lang="el-GR" sz="2400" b="1" i="0" dirty="0">
                <a:effectLst>
                  <a:outerShdw blurRad="38100" dist="38100" dir="2700000" algn="tl">
                    <a:srgbClr val="000000"/>
                  </a:outerShdw>
                </a:effectLst>
              </a:rPr>
              <a:t> Εμβρυική έκθεση σε αλκοόλ</a:t>
            </a:r>
          </a:p>
          <a:p>
            <a:pPr eaLnBrk="0" hangingPunct="0">
              <a:buFontTx/>
              <a:buBlip>
                <a:blip r:embed="rId4"/>
              </a:buBlip>
            </a:pPr>
            <a:r>
              <a:rPr lang="el-GR" sz="2400" b="1" i="0" dirty="0">
                <a:effectLst>
                  <a:outerShdw blurRad="38100" dist="38100" dir="2700000" algn="tl">
                    <a:srgbClr val="000000"/>
                  </a:outerShdw>
                </a:effectLst>
              </a:rPr>
              <a:t> Εμβρυική έκθεση σε κάπνισμα</a:t>
            </a:r>
            <a:endParaRPr lang="el-GR" sz="2400" b="1" i="0" dirty="0">
              <a:effectLst>
                <a:outerShdw blurRad="38100" dist="38100" dir="2700000" algn="tl">
                  <a:srgbClr val="000000"/>
                </a:outerShdw>
              </a:effectLst>
              <a:cs typeface="ＭＳ Ｐゴシック" charset="0"/>
            </a:endParaRPr>
          </a:p>
        </p:txBody>
      </p:sp>
      <p:sp>
        <p:nvSpPr>
          <p:cNvPr id="239624" name="Oval 8"/>
          <p:cNvSpPr>
            <a:spLocks noChangeArrowheads="1"/>
          </p:cNvSpPr>
          <p:nvPr/>
        </p:nvSpPr>
        <p:spPr bwMode="auto">
          <a:xfrm>
            <a:off x="5517203" y="4292600"/>
            <a:ext cx="3240088" cy="1584325"/>
          </a:xfrm>
          <a:prstGeom prst="ellipse">
            <a:avLst/>
          </a:prstGeom>
          <a:solidFill>
            <a:srgbClr val="000080"/>
          </a:solidFill>
          <a:ln w="38100">
            <a:solidFill>
              <a:schemeClr va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l-GR" i="0" dirty="0">
              <a:solidFill>
                <a:schemeClr val="bg1"/>
              </a:solidFill>
              <a:latin typeface="Arial" charset="0"/>
              <a:cs typeface="ＭＳ Ｐゴシック" charset="0"/>
            </a:endParaRPr>
          </a:p>
          <a:p>
            <a:pPr algn="ctr" eaLnBrk="0" hangingPunct="0"/>
            <a:r>
              <a:rPr lang="en-US" i="0" dirty="0">
                <a:latin typeface="Comic Sans MS" charset="0"/>
              </a:rPr>
              <a:t>N</a:t>
            </a:r>
            <a:r>
              <a:rPr lang="el-GR" i="0" dirty="0">
                <a:latin typeface="Comic Sans MS" charset="0"/>
              </a:rPr>
              <a:t>ικοτινικοί Υποδοχείς</a:t>
            </a:r>
          </a:p>
          <a:p>
            <a:pPr algn="ctr" eaLnBrk="0" hangingPunct="0"/>
            <a:r>
              <a:rPr lang="el-GR" i="0" dirty="0">
                <a:latin typeface="Comic Sans MS" charset="0"/>
              </a:rPr>
              <a:t> ρυθμίζουν τη </a:t>
            </a:r>
          </a:p>
          <a:p>
            <a:pPr algn="ctr" eaLnBrk="0" hangingPunct="0"/>
            <a:r>
              <a:rPr lang="el-GR" i="0" dirty="0">
                <a:latin typeface="Comic Sans MS" charset="0"/>
              </a:rPr>
              <a:t>ντοπαμινεργική </a:t>
            </a:r>
          </a:p>
          <a:p>
            <a:pPr algn="ctr" eaLnBrk="0" hangingPunct="0"/>
            <a:r>
              <a:rPr lang="el-GR" i="0" dirty="0">
                <a:latin typeface="Comic Sans MS" charset="0"/>
              </a:rPr>
              <a:t>δραστηριότητα</a:t>
            </a:r>
          </a:p>
          <a:p>
            <a:pPr algn="ctr" eaLnBrk="0" hangingPunct="0"/>
            <a:endParaRPr lang="el-GR" i="0" dirty="0">
              <a:latin typeface="Comic Sans MS" charset="0"/>
              <a:cs typeface="ＭＳ Ｐゴシック" charset="0"/>
            </a:endParaRPr>
          </a:p>
        </p:txBody>
      </p:sp>
      <p:sp>
        <p:nvSpPr>
          <p:cNvPr id="239625" name="Line 9"/>
          <p:cNvSpPr>
            <a:spLocks noChangeShapeType="1"/>
          </p:cNvSpPr>
          <p:nvPr/>
        </p:nvSpPr>
        <p:spPr bwMode="auto">
          <a:xfrm>
            <a:off x="4067175" y="5084763"/>
            <a:ext cx="1217096" cy="0"/>
          </a:xfrm>
          <a:prstGeom prst="line">
            <a:avLst/>
          </a:prstGeom>
          <a:noFill/>
          <a:ln w="3810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26" name="Line 10"/>
          <p:cNvSpPr>
            <a:spLocks noChangeShapeType="1"/>
          </p:cNvSpPr>
          <p:nvPr/>
        </p:nvSpPr>
        <p:spPr bwMode="auto">
          <a:xfrm>
            <a:off x="4067175" y="2708275"/>
            <a:ext cx="1217096" cy="0"/>
          </a:xfrm>
          <a:prstGeom prst="line">
            <a:avLst/>
          </a:prstGeom>
          <a:noFill/>
          <a:ln w="3810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77274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562868" y="-33522"/>
            <a:ext cx="7772400" cy="1143000"/>
          </a:xfrm>
        </p:spPr>
        <p:txBody>
          <a:bodyPr>
            <a:normAutofit/>
          </a:bodyPr>
          <a:lstStyle/>
          <a:p>
            <a:pPr algn="ctr"/>
            <a:r>
              <a:rPr lang="el-GR" sz="3600" b="0" dirty="0">
                <a:solidFill>
                  <a:srgbClr val="FFC000"/>
                </a:solidFill>
                <a:latin typeface="+mn-lt"/>
              </a:rPr>
              <a:t>ΚΑΠΝΙΣΜΑ &amp; ΚΥΗΣΗ</a:t>
            </a:r>
          </a:p>
        </p:txBody>
      </p:sp>
      <p:pic>
        <p:nvPicPr>
          <p:cNvPr id="205827" name="Picture 3" descr="SmokingPreg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897" y="2185695"/>
            <a:ext cx="2752444" cy="4555378"/>
          </a:xfrm>
          <a:prstGeom prst="rect">
            <a:avLst/>
          </a:prstGeom>
          <a:noFill/>
          <a:extLst>
            <a:ext uri="{909E8E84-426E-40DD-AFC4-6F175D3DCCD1}">
              <a14:hiddenFill xmlns:a14="http://schemas.microsoft.com/office/drawing/2010/main">
                <a:solidFill>
                  <a:srgbClr val="FFFFFF"/>
                </a:solidFill>
              </a14:hiddenFill>
            </a:ext>
          </a:extLst>
        </p:spPr>
      </p:pic>
      <p:sp>
        <p:nvSpPr>
          <p:cNvPr id="205829" name="Line 5"/>
          <p:cNvSpPr>
            <a:spLocks noChangeShapeType="1"/>
          </p:cNvSpPr>
          <p:nvPr/>
        </p:nvSpPr>
        <p:spPr bwMode="auto">
          <a:xfrm>
            <a:off x="119529" y="1179512"/>
            <a:ext cx="9024471"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830" name="Text Box 6"/>
          <p:cNvSpPr txBox="1">
            <a:spLocks noChangeArrowheads="1"/>
          </p:cNvSpPr>
          <p:nvPr/>
        </p:nvSpPr>
        <p:spPr bwMode="auto">
          <a:xfrm>
            <a:off x="567960" y="1716066"/>
            <a:ext cx="709229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l-GR" sz="2400" i="0" dirty="0">
                <a:effectLst>
                  <a:outerShdw blurRad="38100" dist="38100" dir="2700000" algn="tl">
                    <a:srgbClr val="000000"/>
                  </a:outerShdw>
                </a:effectLst>
                <a:latin typeface="+mj-lt"/>
              </a:rPr>
              <a:t>Έχει συνδεθεί με κίνδυνο για </a:t>
            </a:r>
            <a:endParaRPr lang="en-US" sz="2400" i="0" dirty="0">
              <a:effectLst>
                <a:outerShdw blurRad="38100" dist="38100" dir="2700000" algn="tl">
                  <a:srgbClr val="000000"/>
                </a:outerShdw>
              </a:effectLst>
              <a:latin typeface="+mj-lt"/>
            </a:endParaRPr>
          </a:p>
          <a:p>
            <a:pPr eaLnBrk="0" hangingPunct="0"/>
            <a:r>
              <a:rPr lang="el-GR" sz="2400" i="0" dirty="0">
                <a:effectLst>
                  <a:outerShdw blurRad="38100" dist="38100" dir="2700000" algn="tl">
                    <a:srgbClr val="000000"/>
                  </a:outerShdw>
                </a:effectLst>
                <a:latin typeface="+mj-lt"/>
              </a:rPr>
              <a:t>ΔΕΠΥ</a:t>
            </a:r>
            <a:r>
              <a:rPr lang="en-US" sz="2400" i="0" dirty="0">
                <a:effectLst>
                  <a:outerShdw blurRad="38100" dist="38100" dir="2700000" algn="tl">
                    <a:srgbClr val="000000"/>
                  </a:outerShdw>
                </a:effectLst>
                <a:latin typeface="+mj-lt"/>
              </a:rPr>
              <a:t>   &amp;</a:t>
            </a:r>
            <a:endParaRPr lang="el-GR" sz="2400" i="0" dirty="0">
              <a:effectLst>
                <a:outerShdw blurRad="38100" dist="38100" dir="2700000" algn="tl">
                  <a:srgbClr val="000000"/>
                </a:outerShdw>
              </a:effectLst>
              <a:latin typeface="+mj-lt"/>
            </a:endParaRPr>
          </a:p>
          <a:p>
            <a:pPr eaLnBrk="0" hangingPunct="0"/>
            <a:r>
              <a:rPr lang="el-GR" sz="2400" i="0" dirty="0">
                <a:effectLst>
                  <a:outerShdw blurRad="38100" dist="38100" dir="2700000" algn="tl">
                    <a:srgbClr val="000000"/>
                  </a:outerShdw>
                </a:effectLst>
                <a:latin typeface="+mj-lt"/>
              </a:rPr>
              <a:t>διαταραχή διαγωγής</a:t>
            </a:r>
            <a:r>
              <a:rPr lang="en-US" sz="2400" i="0" dirty="0">
                <a:effectLst>
                  <a:outerShdw blurRad="38100" dist="38100" dir="2700000" algn="tl">
                    <a:srgbClr val="000000"/>
                  </a:outerShdw>
                </a:effectLst>
                <a:latin typeface="+mj-lt"/>
              </a:rPr>
              <a:t>, </a:t>
            </a:r>
            <a:r>
              <a:rPr lang="el-GR" sz="2400" i="0" dirty="0">
                <a:effectLst>
                  <a:outerShdw blurRad="38100" dist="38100" dir="2700000" algn="tl">
                    <a:srgbClr val="000000"/>
                  </a:outerShdw>
                </a:effectLst>
                <a:latin typeface="+mj-lt"/>
              </a:rPr>
              <a:t>αντικοινωνική συμπεριφορά</a:t>
            </a:r>
            <a:r>
              <a:rPr lang="en-US" sz="2400" dirty="0">
                <a:effectLst>
                  <a:outerShdw blurRad="38100" dist="38100" dir="2700000" algn="tl">
                    <a:srgbClr val="000000"/>
                  </a:outerShdw>
                </a:effectLst>
                <a:latin typeface="+mj-lt"/>
                <a:cs typeface="ＭＳ Ｐゴシック" charset="0"/>
              </a:rPr>
              <a:t>, </a:t>
            </a:r>
          </a:p>
          <a:p>
            <a:pPr eaLnBrk="0" hangingPunct="0"/>
            <a:r>
              <a:rPr lang="el-GR" sz="2400" i="0" dirty="0">
                <a:effectLst>
                  <a:outerShdw blurRad="38100" dist="38100" dir="2700000" algn="tl">
                    <a:srgbClr val="000000"/>
                  </a:outerShdw>
                </a:effectLst>
                <a:latin typeface="+mj-lt"/>
              </a:rPr>
              <a:t>φτωχή σχολική επίδοση</a:t>
            </a:r>
            <a:r>
              <a:rPr lang="en-US" sz="2400" i="0" dirty="0">
                <a:effectLst>
                  <a:outerShdw blurRad="38100" dist="38100" dir="2700000" algn="tl">
                    <a:srgbClr val="000000"/>
                  </a:outerShdw>
                </a:effectLst>
                <a:latin typeface="+mj-lt"/>
              </a:rPr>
              <a:t>, </a:t>
            </a:r>
            <a:r>
              <a:rPr lang="el-GR" sz="2400" i="0" dirty="0">
                <a:effectLst>
                  <a:outerShdw blurRad="38100" dist="38100" dir="2700000" algn="tl">
                    <a:srgbClr val="000000"/>
                  </a:outerShdw>
                </a:effectLst>
                <a:latin typeface="+mj-lt"/>
              </a:rPr>
              <a:t>χαμηλές επιδόσεις στα τεστ νοημοσύνης και ικανοτήτων</a:t>
            </a:r>
          </a:p>
          <a:p>
            <a:pPr eaLnBrk="0" hangingPunct="0"/>
            <a:endParaRPr lang="el-GR" sz="2000" i="0" dirty="0">
              <a:effectLst>
                <a:outerShdw blurRad="38100" dist="38100" dir="2700000" algn="tl">
                  <a:srgbClr val="000000"/>
                </a:outerShdw>
              </a:effectLst>
              <a:latin typeface="Comic Sans MS" charset="0"/>
              <a:cs typeface="ＭＳ Ｐゴシック" charset="0"/>
            </a:endParaRPr>
          </a:p>
        </p:txBody>
      </p:sp>
      <p:sp>
        <p:nvSpPr>
          <p:cNvPr id="8" name="Text Box 9"/>
          <p:cNvSpPr txBox="1">
            <a:spLocks noChangeArrowheads="1"/>
          </p:cNvSpPr>
          <p:nvPr/>
        </p:nvSpPr>
        <p:spPr bwMode="auto">
          <a:xfrm>
            <a:off x="4696353" y="3655058"/>
            <a:ext cx="1468496" cy="307777"/>
          </a:xfrm>
          <a:prstGeom prst="rect">
            <a:avLst/>
          </a:prstGeom>
          <a:noFill/>
          <a:ln w="9525" algn="ctr">
            <a:noFill/>
            <a:miter lim="800000"/>
            <a:headEnd/>
            <a:tailEnd/>
          </a:ln>
          <a:effectLst/>
        </p:spPr>
        <p:txBody>
          <a:bodyPr wrap="none">
            <a:spAutoFit/>
          </a:bodyPr>
          <a:lstStyle/>
          <a:p>
            <a:r>
              <a:rPr lang="el-GR" sz="1400" i="1" dirty="0">
                <a:latin typeface="Calibri" pitchFamily="34" charset="0"/>
              </a:rPr>
              <a:t>Β</a:t>
            </a:r>
            <a:r>
              <a:rPr lang="en-US" sz="1400" i="1" dirty="0" err="1">
                <a:latin typeface="Calibri" pitchFamily="34" charset="0"/>
              </a:rPr>
              <a:t>iederman</a:t>
            </a:r>
            <a:r>
              <a:rPr lang="en-US" sz="1400" i="1" dirty="0">
                <a:latin typeface="Calibri" pitchFamily="34" charset="0"/>
              </a:rPr>
              <a:t>, 1995</a:t>
            </a:r>
            <a:endParaRPr lang="el-GR" sz="1400" i="1" dirty="0">
              <a:latin typeface="Calibri" pitchFamily="34" charset="0"/>
            </a:endParaRPr>
          </a:p>
        </p:txBody>
      </p:sp>
      <p:sp>
        <p:nvSpPr>
          <p:cNvPr id="9" name="Text Box 6"/>
          <p:cNvSpPr txBox="1">
            <a:spLocks noChangeArrowheads="1"/>
          </p:cNvSpPr>
          <p:nvPr/>
        </p:nvSpPr>
        <p:spPr bwMode="auto">
          <a:xfrm>
            <a:off x="652626" y="4480060"/>
            <a:ext cx="744298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l-GR" sz="2400" dirty="0">
                <a:effectLst>
                  <a:outerShdw blurRad="38100" dist="38100" dir="2700000" algn="tl">
                    <a:srgbClr val="000000"/>
                  </a:outerShdw>
                </a:effectLst>
                <a:latin typeface="+mj-lt"/>
              </a:rPr>
              <a:t>Μητρική &amp; Πατρική ΔΕΠΥ συνδέονται με</a:t>
            </a:r>
            <a:endParaRPr lang="en-US" sz="2400" dirty="0">
              <a:effectLst>
                <a:outerShdw blurRad="38100" dist="38100" dir="2700000" algn="tl">
                  <a:srgbClr val="000000"/>
                </a:outerShdw>
              </a:effectLst>
              <a:latin typeface="+mj-lt"/>
            </a:endParaRPr>
          </a:p>
          <a:p>
            <a:pPr eaLnBrk="0" hangingPunct="0"/>
            <a:r>
              <a:rPr lang="el-GR" sz="2400" dirty="0">
                <a:effectLst>
                  <a:outerShdw blurRad="38100" dist="38100" dir="2700000" algn="tl">
                    <a:srgbClr val="000000"/>
                  </a:outerShdw>
                </a:effectLst>
                <a:latin typeface="+mj-lt"/>
              </a:rPr>
              <a:t> αυξημενο κινδυνο για ΔΕΠΥ </a:t>
            </a:r>
            <a:r>
              <a:rPr lang="en-US" sz="2400" dirty="0">
                <a:effectLst>
                  <a:outerShdw blurRad="38100" dist="38100" dir="2700000" algn="tl">
                    <a:srgbClr val="000000"/>
                  </a:outerShdw>
                </a:effectLst>
                <a:latin typeface="+mj-lt"/>
              </a:rPr>
              <a:t>             </a:t>
            </a:r>
          </a:p>
          <a:p>
            <a:pPr eaLnBrk="0" hangingPunct="0"/>
            <a:r>
              <a:rPr lang="en-US" sz="2400" b="1" i="1" dirty="0">
                <a:effectLst>
                  <a:outerShdw blurRad="38100" dist="38100" dir="2700000" algn="tl">
                    <a:srgbClr val="000000"/>
                  </a:outerShdw>
                </a:effectLst>
                <a:latin typeface="+mj-lt"/>
              </a:rPr>
              <a:t>                                                          </a:t>
            </a:r>
            <a:r>
              <a:rPr lang="en-US" b="1" i="1" dirty="0">
                <a:effectLst>
                  <a:outerShdw blurRad="38100" dist="38100" dir="2700000" algn="tl">
                    <a:srgbClr val="000000"/>
                  </a:outerShdw>
                </a:effectLst>
                <a:latin typeface="+mj-lt"/>
              </a:rPr>
              <a:t>Pediatrics 2014 </a:t>
            </a:r>
            <a:r>
              <a:rPr lang="el-GR" b="1" i="1" dirty="0">
                <a:effectLst>
                  <a:outerShdw blurRad="38100" dist="38100" dir="2700000" algn="tl">
                    <a:srgbClr val="000000"/>
                  </a:outerShdw>
                </a:effectLst>
                <a:latin typeface="+mj-lt"/>
              </a:rPr>
              <a:t> </a:t>
            </a:r>
          </a:p>
          <a:p>
            <a:pPr eaLnBrk="0" hangingPunct="0"/>
            <a:endParaRPr lang="el-GR" sz="2000" i="0" dirty="0">
              <a:effectLst>
                <a:outerShdw blurRad="38100" dist="38100" dir="2700000" algn="tl">
                  <a:srgbClr val="000000"/>
                </a:outerShdw>
              </a:effectLst>
              <a:latin typeface="Comic Sans MS" charset="0"/>
              <a:cs typeface="ＭＳ Ｐゴシック" charset="0"/>
            </a:endParaRPr>
          </a:p>
        </p:txBody>
      </p:sp>
    </p:spTree>
    <p:extLst>
      <p:ext uri="{BB962C8B-B14F-4D97-AF65-F5344CB8AC3E}">
        <p14:creationId xmlns:p14="http://schemas.microsoft.com/office/powerpoint/2010/main" val="127121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Line 5"/>
          <p:cNvSpPr>
            <a:spLocks noChangeShapeType="1"/>
          </p:cNvSpPr>
          <p:nvPr/>
        </p:nvSpPr>
        <p:spPr bwMode="auto">
          <a:xfrm>
            <a:off x="-1" y="1193623"/>
            <a:ext cx="9024471"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1910" name="Text Box 6"/>
          <p:cNvSpPr txBox="1">
            <a:spLocks noChangeArrowheads="1"/>
          </p:cNvSpPr>
          <p:nvPr/>
        </p:nvSpPr>
        <p:spPr bwMode="auto">
          <a:xfrm>
            <a:off x="525285" y="1235956"/>
            <a:ext cx="5616575" cy="363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l-GR" sz="2400" i="0" dirty="0">
                <a:effectLst>
                  <a:outerShdw blurRad="38100" dist="38100" dir="2700000" algn="tl">
                    <a:srgbClr val="000000"/>
                  </a:outerShdw>
                </a:effectLst>
                <a:latin typeface="+mj-lt"/>
              </a:rPr>
              <a:t>Πειραματικές μελέτες: θετική συσχέτιση μεταξύ </a:t>
            </a:r>
            <a:r>
              <a:rPr lang="el-GR" sz="2400" dirty="0">
                <a:effectLst>
                  <a:outerShdw blurRad="38100" dist="38100" dir="2700000" algn="tl">
                    <a:srgbClr val="000000"/>
                  </a:outerShdw>
                </a:effectLst>
                <a:latin typeface="+mj-lt"/>
              </a:rPr>
              <a:t>ΔΕΠΥ</a:t>
            </a:r>
            <a:r>
              <a:rPr lang="en-US" sz="2400" dirty="0">
                <a:effectLst>
                  <a:outerShdw blurRad="38100" dist="38100" dir="2700000" algn="tl">
                    <a:srgbClr val="000000"/>
                  </a:outerShdw>
                </a:effectLst>
                <a:latin typeface="+mj-lt"/>
              </a:rPr>
              <a:t> </a:t>
            </a:r>
            <a:r>
              <a:rPr lang="el-GR" sz="2400" i="0" dirty="0">
                <a:effectLst>
                  <a:outerShdw blurRad="38100" dist="38100" dir="2700000" algn="tl">
                    <a:srgbClr val="000000"/>
                  </a:outerShdw>
                </a:effectLst>
                <a:latin typeface="+mj-lt"/>
              </a:rPr>
              <a:t>και</a:t>
            </a:r>
            <a:r>
              <a:rPr lang="en-US" sz="2400" i="0" dirty="0">
                <a:effectLst>
                  <a:outerShdw blurRad="38100" dist="38100" dir="2700000" algn="tl">
                    <a:srgbClr val="000000"/>
                  </a:outerShdw>
                </a:effectLst>
                <a:latin typeface="+mj-lt"/>
              </a:rPr>
              <a:t> </a:t>
            </a:r>
            <a:r>
              <a:rPr lang="el-GR" sz="2400" i="0" dirty="0">
                <a:effectLst>
                  <a:outerShdw blurRad="38100" dist="38100" dir="2700000" algn="tl">
                    <a:srgbClr val="000000"/>
                  </a:outerShdw>
                </a:effectLst>
                <a:latin typeface="+mj-lt"/>
              </a:rPr>
              <a:t>χρόνιας έκθεσης της μητέρας</a:t>
            </a:r>
            <a:r>
              <a:rPr lang="en-US" sz="2400" i="0" dirty="0">
                <a:effectLst>
                  <a:outerShdw blurRad="38100" dist="38100" dir="2700000" algn="tl">
                    <a:srgbClr val="000000"/>
                  </a:outerShdw>
                </a:effectLst>
                <a:latin typeface="+mj-lt"/>
              </a:rPr>
              <a:t> </a:t>
            </a:r>
            <a:r>
              <a:rPr lang="el-GR" sz="2400" i="0" dirty="0">
                <a:effectLst>
                  <a:outerShdw blurRad="38100" dist="38100" dir="2700000" algn="tl">
                    <a:srgbClr val="000000"/>
                  </a:outerShdw>
                </a:effectLst>
                <a:latin typeface="+mj-lt"/>
              </a:rPr>
              <a:t>σε κάπνισμα</a:t>
            </a:r>
            <a:r>
              <a:rPr lang="en-US" sz="2400" i="0" dirty="0">
                <a:effectLst>
                  <a:outerShdw blurRad="38100" dist="38100" dir="2700000" algn="tl">
                    <a:srgbClr val="000000"/>
                  </a:outerShdw>
                </a:effectLst>
                <a:latin typeface="+mj-lt"/>
              </a:rPr>
              <a:t> </a:t>
            </a:r>
            <a:r>
              <a:rPr lang="el-GR" sz="2400" i="0" dirty="0">
                <a:effectLst>
                  <a:outerShdw blurRad="38100" dist="38100" dir="2700000" algn="tl">
                    <a:srgbClr val="000000"/>
                  </a:outerShdw>
                </a:effectLst>
                <a:latin typeface="+mj-lt"/>
              </a:rPr>
              <a:t>κατά την κύηση </a:t>
            </a:r>
          </a:p>
          <a:p>
            <a:pPr eaLnBrk="0" hangingPunct="0"/>
            <a:r>
              <a:rPr lang="en-US" sz="1400" i="1" dirty="0">
                <a:effectLst>
                  <a:outerShdw blurRad="38100" dist="38100" dir="2700000" algn="tl">
                    <a:srgbClr val="000000"/>
                  </a:outerShdw>
                </a:effectLst>
                <a:latin typeface="+mj-lt"/>
              </a:rPr>
              <a:t>Fung &amp; Lau, 1989; </a:t>
            </a:r>
            <a:r>
              <a:rPr lang="en-US" sz="1400" i="1" dirty="0" err="1">
                <a:effectLst>
                  <a:outerShdw blurRad="38100" dist="38100" dir="2700000" algn="tl">
                    <a:srgbClr val="000000"/>
                  </a:outerShdw>
                </a:effectLst>
                <a:latin typeface="+mj-lt"/>
              </a:rPr>
              <a:t>Hagino</a:t>
            </a:r>
            <a:r>
              <a:rPr lang="en-US" sz="1400" i="1" dirty="0">
                <a:effectLst>
                  <a:outerShdw blurRad="38100" dist="38100" dir="2700000" algn="tl">
                    <a:srgbClr val="000000"/>
                  </a:outerShdw>
                </a:effectLst>
                <a:latin typeface="+mj-lt"/>
              </a:rPr>
              <a:t> &amp; Lee, 1985;  Johns 1982; Richardson &amp;</a:t>
            </a:r>
            <a:endParaRPr lang="el-GR" sz="1400" i="1" dirty="0">
              <a:effectLst>
                <a:outerShdw blurRad="38100" dist="38100" dir="2700000" algn="tl">
                  <a:srgbClr val="000000"/>
                </a:outerShdw>
              </a:effectLst>
              <a:latin typeface="+mj-lt"/>
            </a:endParaRPr>
          </a:p>
          <a:p>
            <a:pPr eaLnBrk="0" hangingPunct="0"/>
            <a:r>
              <a:rPr lang="en-US" sz="1400" i="1" dirty="0">
                <a:effectLst>
                  <a:outerShdw blurRad="38100" dist="38100" dir="2700000" algn="tl">
                    <a:srgbClr val="000000"/>
                  </a:outerShdw>
                </a:effectLst>
                <a:latin typeface="+mj-lt"/>
              </a:rPr>
              <a:t>Day 1994; Van de Kamp &amp; Collins</a:t>
            </a:r>
          </a:p>
          <a:p>
            <a:pPr eaLnBrk="0" hangingPunct="0"/>
            <a:endParaRPr lang="en-US" sz="2800" dirty="0">
              <a:effectLst>
                <a:outerShdw blurRad="38100" dist="38100" dir="2700000" algn="tl">
                  <a:srgbClr val="000000"/>
                </a:outerShdw>
              </a:effectLst>
              <a:latin typeface="+mj-lt"/>
            </a:endParaRPr>
          </a:p>
          <a:p>
            <a:pPr eaLnBrk="0" hangingPunct="0"/>
            <a:r>
              <a:rPr lang="en-US" sz="2400" i="0" dirty="0">
                <a:effectLst>
                  <a:outerShdw blurRad="38100" dist="38100" dir="2700000" algn="tl">
                    <a:srgbClr val="000000"/>
                  </a:outerShdw>
                </a:effectLst>
                <a:latin typeface="+mj-lt"/>
              </a:rPr>
              <a:t>To </a:t>
            </a:r>
            <a:r>
              <a:rPr lang="el-GR" sz="2400" i="0" dirty="0">
                <a:effectLst>
                  <a:outerShdw blurRad="38100" dist="38100" dir="2700000" algn="tl">
                    <a:srgbClr val="000000"/>
                  </a:outerShdw>
                </a:effectLst>
                <a:latin typeface="+mj-lt"/>
              </a:rPr>
              <a:t>κάπνισμα της μητέρας κατά την κύηση, είναι ανεξάρτητος παράγοντας κινδύνου για ΔΕΠΥ</a:t>
            </a:r>
            <a:r>
              <a:rPr lang="en-US" sz="2400" i="0" dirty="0">
                <a:effectLst>
                  <a:outerShdw blurRad="38100" dist="38100" dir="2700000" algn="tl">
                    <a:srgbClr val="000000"/>
                  </a:outerShdw>
                </a:effectLst>
                <a:latin typeface="+mj-lt"/>
              </a:rPr>
              <a:t> </a:t>
            </a:r>
            <a:endParaRPr lang="el-GR" sz="2400" i="0" dirty="0">
              <a:effectLst>
                <a:outerShdw blurRad="38100" dist="38100" dir="2700000" algn="tl">
                  <a:srgbClr val="000000"/>
                </a:outerShdw>
              </a:effectLst>
              <a:latin typeface="+mj-lt"/>
            </a:endParaRPr>
          </a:p>
          <a:p>
            <a:pPr eaLnBrk="0" hangingPunct="0"/>
            <a:r>
              <a:rPr lang="el-GR" sz="1400" i="1" dirty="0">
                <a:effectLst>
                  <a:outerShdw blurRad="38100" dist="38100" dir="2700000" algn="tl">
                    <a:srgbClr val="000000"/>
                  </a:outerShdw>
                </a:effectLst>
                <a:latin typeface="+mj-lt"/>
              </a:rPr>
              <a:t>Β</a:t>
            </a:r>
            <a:r>
              <a:rPr lang="en-US" sz="1400" i="1" dirty="0" err="1">
                <a:effectLst>
                  <a:outerShdw blurRad="38100" dist="38100" dir="2700000" algn="tl">
                    <a:srgbClr val="000000"/>
                  </a:outerShdw>
                </a:effectLst>
                <a:latin typeface="+mj-lt"/>
              </a:rPr>
              <a:t>iederman</a:t>
            </a:r>
            <a:r>
              <a:rPr lang="en-US" sz="1400" i="1" dirty="0">
                <a:effectLst>
                  <a:outerShdw blurRad="38100" dist="38100" dir="2700000" algn="tl">
                    <a:srgbClr val="000000"/>
                  </a:outerShdw>
                </a:effectLst>
                <a:latin typeface="+mj-lt"/>
              </a:rPr>
              <a:t> 1995b,;Mick 2002; </a:t>
            </a:r>
            <a:r>
              <a:rPr lang="en-US" sz="1400" i="1" dirty="0" err="1">
                <a:effectLst>
                  <a:outerShdw blurRad="38100" dist="38100" dir="2700000" algn="tl">
                    <a:srgbClr val="000000"/>
                  </a:outerShdw>
                </a:effectLst>
                <a:latin typeface="+mj-lt"/>
              </a:rPr>
              <a:t>Milberger</a:t>
            </a:r>
            <a:r>
              <a:rPr lang="en-US" sz="1400" i="1" dirty="0">
                <a:effectLst>
                  <a:outerShdw blurRad="38100" dist="38100" dir="2700000" algn="tl">
                    <a:srgbClr val="000000"/>
                  </a:outerShdw>
                </a:effectLst>
                <a:latin typeface="+mj-lt"/>
              </a:rPr>
              <a:t> 1996</a:t>
            </a:r>
            <a:endParaRPr lang="el-GR" sz="1400" i="1" dirty="0">
              <a:effectLst>
                <a:outerShdw blurRad="38100" dist="38100" dir="2700000" algn="tl">
                  <a:srgbClr val="000000"/>
                </a:outerShdw>
              </a:effectLst>
              <a:latin typeface="+mj-lt"/>
            </a:endParaRPr>
          </a:p>
          <a:p>
            <a:pPr eaLnBrk="0" hangingPunct="0">
              <a:buFontTx/>
              <a:buBlip>
                <a:blip r:embed="rId3"/>
              </a:buBlip>
            </a:pPr>
            <a:endParaRPr lang="el-GR" sz="1600" i="0" dirty="0">
              <a:effectLst>
                <a:outerShdw blurRad="38100" dist="38100" dir="2700000" algn="tl">
                  <a:srgbClr val="000000"/>
                </a:outerShdw>
              </a:effectLst>
              <a:latin typeface="Comic Sans MS" charset="0"/>
              <a:cs typeface="ＭＳ Ｐゴシック" charset="0"/>
            </a:endParaRPr>
          </a:p>
        </p:txBody>
      </p:sp>
      <p:pic>
        <p:nvPicPr>
          <p:cNvPr id="251911" name="Picture 7" descr="pregnant torso with cigarette in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667" y="1307217"/>
            <a:ext cx="2716803" cy="3180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a:spLocks noGrp="1" noRot="1" noChangeArrowheads="1"/>
          </p:cNvSpPr>
          <p:nvPr>
            <p:ph type="title"/>
          </p:nvPr>
        </p:nvSpPr>
        <p:spPr>
          <a:xfrm>
            <a:off x="530577" y="-33522"/>
            <a:ext cx="7772400" cy="1143000"/>
          </a:xfrm>
        </p:spPr>
        <p:txBody>
          <a:bodyPr>
            <a:normAutofit/>
          </a:bodyPr>
          <a:lstStyle/>
          <a:p>
            <a:pPr algn="ctr"/>
            <a:r>
              <a:rPr lang="el-GR" sz="3600" b="1" dirty="0">
                <a:solidFill>
                  <a:srgbClr val="FFC000"/>
                </a:solidFill>
                <a:latin typeface="+mn-lt"/>
              </a:rPr>
              <a:t>ΚΑΠΝΙΣΜΑ &amp; ΚΥΗΣΗ</a:t>
            </a:r>
          </a:p>
        </p:txBody>
      </p:sp>
      <p:sp>
        <p:nvSpPr>
          <p:cNvPr id="6" name="Rectangle 2"/>
          <p:cNvSpPr txBox="1">
            <a:spLocks noRot="1" noChangeArrowheads="1"/>
          </p:cNvSpPr>
          <p:nvPr/>
        </p:nvSpPr>
        <p:spPr>
          <a:xfrm>
            <a:off x="530577" y="5249862"/>
            <a:ext cx="77724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3200" dirty="0">
                <a:solidFill>
                  <a:srgbClr val="FFFF66"/>
                </a:solidFill>
              </a:rPr>
              <a:t>ΚΑΠΝΙΣΜΑ</a:t>
            </a:r>
            <a:r>
              <a:rPr lang="en-US" sz="3200" dirty="0">
                <a:solidFill>
                  <a:srgbClr val="FFFF66"/>
                </a:solidFill>
              </a:rPr>
              <a:t> </a:t>
            </a:r>
            <a:r>
              <a:rPr lang="el-GR" sz="3200" dirty="0">
                <a:solidFill>
                  <a:srgbClr val="FFFF66"/>
                </a:solidFill>
              </a:rPr>
              <a:t>ΣΤΗΝ ΕΦΗΒΕΙΑ: </a:t>
            </a:r>
            <a:r>
              <a:rPr lang="el-GR" sz="2400" dirty="0">
                <a:latin typeface="Calibri"/>
                <a:cs typeface="Calibri"/>
              </a:rPr>
              <a:t>διαχρονική μελέτη μονοζυγωτικών διδυμων έδειξε αύξηση στα προβλήματα προσοχής απο την εφηβεία στη ενηλικίωση  </a:t>
            </a:r>
            <a:r>
              <a:rPr lang="en-US" sz="2200" i="1" dirty="0" err="1">
                <a:latin typeface="Calibri"/>
                <a:cs typeface="Calibri"/>
              </a:rPr>
              <a:t>Biol</a:t>
            </a:r>
            <a:r>
              <a:rPr lang="en-US" sz="2200" i="1" dirty="0">
                <a:latin typeface="Calibri"/>
                <a:cs typeface="Calibri"/>
              </a:rPr>
              <a:t> Psychiatry, 2014</a:t>
            </a:r>
            <a:endParaRPr lang="el-GR" sz="2200" i="1" dirty="0">
              <a:latin typeface="Calibri"/>
              <a:cs typeface="Calibri"/>
            </a:endParaRPr>
          </a:p>
        </p:txBody>
      </p:sp>
    </p:spTree>
    <p:extLst>
      <p:ext uri="{BB962C8B-B14F-4D97-AF65-F5344CB8AC3E}">
        <p14:creationId xmlns:p14="http://schemas.microsoft.com/office/powerpoint/2010/main" val="202672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595083" y="-90487"/>
            <a:ext cx="7772400" cy="1143000"/>
          </a:xfrm>
        </p:spPr>
        <p:txBody>
          <a:bodyPr>
            <a:normAutofit/>
          </a:bodyPr>
          <a:lstStyle/>
          <a:p>
            <a:pPr algn="ctr"/>
            <a:r>
              <a:rPr lang="el-GR" sz="3600" b="1" dirty="0">
                <a:solidFill>
                  <a:srgbClr val="FFC000"/>
                </a:solidFill>
                <a:latin typeface="+mn-lt"/>
              </a:rPr>
              <a:t>ΑΛΚΟΟΛ &amp; ΚΥΗΣΗ</a:t>
            </a:r>
          </a:p>
        </p:txBody>
      </p:sp>
      <p:sp>
        <p:nvSpPr>
          <p:cNvPr id="245766" name="Text Box 6"/>
          <p:cNvSpPr txBox="1">
            <a:spLocks noGrp="1" noChangeArrowheads="1"/>
          </p:cNvSpPr>
          <p:nvPr>
            <p:ph idx="1"/>
          </p:nvPr>
        </p:nvSpPr>
        <p:spPr>
          <a:xfrm>
            <a:off x="203203" y="995813"/>
            <a:ext cx="8686800" cy="4525963"/>
          </a:xfrm>
          <a:noFill/>
          <a:ln/>
        </p:spPr>
        <p:txBody>
          <a:bodyPr/>
          <a:lstStyle/>
          <a:p>
            <a:pPr>
              <a:buFont typeface="Wingdings" charset="0"/>
              <a:buBlip>
                <a:blip r:embed="rId3"/>
              </a:buBlip>
            </a:pPr>
            <a:r>
              <a:rPr lang="el-GR" sz="2400" dirty="0">
                <a:effectLst/>
                <a:latin typeface="+mj-lt"/>
              </a:rPr>
              <a:t>Έκθεση σε αλκοόλ προγεννητικά &amp; φαινότυπος φάσματος διαταραχών εμβρυικού συνδρόμου αλκοόλης</a:t>
            </a:r>
          </a:p>
          <a:p>
            <a:pPr>
              <a:buFont typeface="Wingdings" charset="0"/>
              <a:buBlip>
                <a:blip r:embed="rId3"/>
              </a:buBlip>
            </a:pPr>
            <a:r>
              <a:rPr lang="el-GR" sz="2400" dirty="0">
                <a:effectLst/>
                <a:latin typeface="+mj-lt"/>
              </a:rPr>
              <a:t>Γνωσιακά &amp; Συμπεριφορικά προβλήματα: υπερκινητικότητα, διαταρακτική συμπεριφορά, παρορμητικότητα, υψηλός κίνδυνος ψυχιατρικών διαταραχών</a:t>
            </a:r>
            <a:endParaRPr lang="en-US" sz="2400" dirty="0">
              <a:effectLst/>
              <a:latin typeface="+mj-lt"/>
            </a:endParaRPr>
          </a:p>
          <a:p>
            <a:pPr>
              <a:buFont typeface="Wingdings" charset="0"/>
              <a:buBlip>
                <a:blip r:embed="rId3"/>
              </a:buBlip>
            </a:pPr>
            <a:r>
              <a:rPr lang="el-GR" sz="2400" dirty="0">
                <a:effectLst/>
                <a:latin typeface="+mj-lt"/>
              </a:rPr>
              <a:t>Νοητική απόδοση, μάθηση, μνήμη, γλώσσα, προσοχή, εκτελεστικές λειτουργίες, λεπτή &amp; αδρή κινητικότητα, κοινωνικότητα</a:t>
            </a:r>
          </a:p>
          <a:p>
            <a:pPr>
              <a:buFont typeface="Wingdings" charset="0"/>
              <a:buNone/>
            </a:pPr>
            <a:r>
              <a:rPr lang="el-GR" sz="1800" dirty="0">
                <a:effectLst/>
                <a:latin typeface="Comic Sans MS" charset="0"/>
              </a:rPr>
              <a:t>                                                      </a:t>
            </a:r>
            <a:r>
              <a:rPr lang="en-US" sz="1600" i="1" dirty="0" err="1">
                <a:effectLst/>
                <a:latin typeface="Comic Sans MS" charset="0"/>
              </a:rPr>
              <a:t>Huizink</a:t>
            </a:r>
            <a:r>
              <a:rPr lang="en-US" sz="1600" i="1" dirty="0">
                <a:effectLst/>
                <a:latin typeface="Comic Sans MS" charset="0"/>
              </a:rPr>
              <a:t>, 2006</a:t>
            </a:r>
          </a:p>
          <a:p>
            <a:endParaRPr lang="el-GR" sz="1600" i="1" dirty="0">
              <a:effectLst/>
              <a:latin typeface="Comic Sans MS" charset="0"/>
            </a:endParaRPr>
          </a:p>
        </p:txBody>
      </p:sp>
      <p:sp>
        <p:nvSpPr>
          <p:cNvPr id="245765" name="Line 5"/>
          <p:cNvSpPr>
            <a:spLocks noChangeShapeType="1"/>
          </p:cNvSpPr>
          <p:nvPr/>
        </p:nvSpPr>
        <p:spPr bwMode="auto">
          <a:xfrm>
            <a:off x="0" y="995813"/>
            <a:ext cx="906145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dirty="0"/>
          </a:p>
        </p:txBody>
      </p:sp>
      <p:pic>
        <p:nvPicPr>
          <p:cNvPr id="245768" name="Picture 8" descr="Social Issues,White Background,Human Pregnancy,Mother,Smoking,Women,Adult,Cigarette,Females,Girls,Addiction,unsafety,Parent,harm,Alcohol,Fun,Humor,Rudeness,Human Hand,Drink,Ignorance,Tobacco Product,Holding,Abdomen,Beer Bottle,Beer,Bottle,Careless,Isolated,People,Lifestyles,Fetus,Body,Casual Clothing,Copy Space,Expressing Negativ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581450"/>
            <a:ext cx="4343400" cy="2055694"/>
          </a:xfrm>
          <a:prstGeom prst="rect">
            <a:avLst/>
          </a:prstGeom>
          <a:noFill/>
          <a:extLst>
            <a:ext uri="{909E8E84-426E-40DD-AFC4-6F175D3DCCD1}">
              <a14:hiddenFill xmlns:a14="http://schemas.microsoft.com/office/drawing/2010/main">
                <a:solidFill>
                  <a:srgbClr val="FFFFFF"/>
                </a:solidFill>
              </a14:hiddenFill>
            </a:ext>
          </a:extLst>
        </p:spPr>
      </p:pic>
      <p:pic>
        <p:nvPicPr>
          <p:cNvPr id="245769" name="Picture 9" descr="51Sav%2Bwj2h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7088" y="4581450"/>
            <a:ext cx="2857500" cy="205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2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a:xfrm>
            <a:off x="685800" y="115888"/>
            <a:ext cx="7772400" cy="1143000"/>
          </a:xfrm>
        </p:spPr>
        <p:txBody>
          <a:bodyPr>
            <a:noAutofit/>
          </a:bodyPr>
          <a:lstStyle/>
          <a:p>
            <a:pPr algn="ctr"/>
            <a:r>
              <a:rPr lang="el-GR" sz="3600" b="1" dirty="0">
                <a:solidFill>
                  <a:srgbClr val="FFC000"/>
                </a:solidFill>
                <a:latin typeface="+mn-lt"/>
              </a:rPr>
              <a:t>ΑΛΛΕΠΙΔΡΑΣΗ ΓΕΝΕΤΙΚΩΝ &amp; ΠΕΡΙΒΑΛΛΟΝΤΙΚΩΝ ΠΑΡΑΓΟΝΤΩΝ</a:t>
            </a:r>
          </a:p>
        </p:txBody>
      </p:sp>
      <p:sp>
        <p:nvSpPr>
          <p:cNvPr id="207875" name="Rectangle 3"/>
          <p:cNvSpPr>
            <a:spLocks noGrp="1" noChangeArrowheads="1"/>
          </p:cNvSpPr>
          <p:nvPr>
            <p:ph idx="1"/>
          </p:nvPr>
        </p:nvSpPr>
        <p:spPr>
          <a:xfrm>
            <a:off x="323850" y="2300651"/>
            <a:ext cx="8229600" cy="2280874"/>
          </a:xfrm>
        </p:spPr>
        <p:txBody>
          <a:bodyPr>
            <a:noAutofit/>
          </a:bodyPr>
          <a:lstStyle/>
          <a:p>
            <a:pPr>
              <a:buFont typeface="Wingdings" charset="0"/>
              <a:buBlip>
                <a:blip r:embed="rId3"/>
              </a:buBlip>
            </a:pPr>
            <a:r>
              <a:rPr lang="el-GR" sz="2400" dirty="0">
                <a:latin typeface="+mj-lt"/>
              </a:rPr>
              <a:t>Παιδιά με </a:t>
            </a:r>
            <a:r>
              <a:rPr lang="en-US" sz="2400" dirty="0">
                <a:latin typeface="+mj-lt"/>
              </a:rPr>
              <a:t> DAT 480/480 </a:t>
            </a:r>
            <a:r>
              <a:rPr lang="el-GR" sz="2400" dirty="0">
                <a:latin typeface="+mj-lt"/>
              </a:rPr>
              <a:t>που εκτέθηκαν προγεννητικά σε κάπνισμα είχαν σημαντικά</a:t>
            </a:r>
            <a:r>
              <a:rPr lang="en-US" sz="2400" dirty="0">
                <a:latin typeface="+mj-lt"/>
              </a:rPr>
              <a:t> </a:t>
            </a:r>
            <a:r>
              <a:rPr lang="el-GR" sz="2400" dirty="0">
                <a:latin typeface="+mj-lt"/>
              </a:rPr>
              <a:t>αυξημένα ποσοστά υπερκινητικότητας-παρορμητικότητας &amp; εναντιωματικής-προκλητική ς συμπεριφοράς</a:t>
            </a:r>
            <a:r>
              <a:rPr lang="en-US" sz="2400" dirty="0">
                <a:latin typeface="+mj-lt"/>
              </a:rPr>
              <a:t> </a:t>
            </a:r>
            <a:r>
              <a:rPr lang="el-GR" sz="2400" dirty="0">
                <a:latin typeface="+mj-lt"/>
              </a:rPr>
              <a:t>στο </a:t>
            </a:r>
            <a:r>
              <a:rPr lang="en-US" sz="2400" dirty="0">
                <a:latin typeface="+mj-lt"/>
              </a:rPr>
              <a:t>Conner Parent Rating Scale Revised-Long Version</a:t>
            </a:r>
            <a:endParaRPr lang="el-GR" sz="2400" dirty="0">
              <a:latin typeface="+mj-lt"/>
            </a:endParaRPr>
          </a:p>
          <a:p>
            <a:pPr marL="0" indent="0">
              <a:lnSpc>
                <a:spcPct val="90000"/>
              </a:lnSpc>
              <a:buNone/>
            </a:pPr>
            <a:endParaRPr lang="el-GR" sz="2400" dirty="0">
              <a:latin typeface="+mj-lt"/>
            </a:endParaRPr>
          </a:p>
          <a:p>
            <a:pPr>
              <a:lnSpc>
                <a:spcPct val="90000"/>
              </a:lnSpc>
              <a:buFont typeface="Wingdings" charset="0"/>
              <a:buNone/>
            </a:pPr>
            <a:endParaRPr lang="el-GR" sz="2400" dirty="0">
              <a:latin typeface="+mj-lt"/>
            </a:endParaRPr>
          </a:p>
          <a:p>
            <a:pPr>
              <a:lnSpc>
                <a:spcPct val="90000"/>
              </a:lnSpc>
              <a:buFont typeface="Wingdings" charset="0"/>
              <a:buNone/>
            </a:pPr>
            <a:endParaRPr lang="el-GR" sz="2400" dirty="0">
              <a:latin typeface="+mj-lt"/>
            </a:endParaRPr>
          </a:p>
          <a:p>
            <a:pPr>
              <a:lnSpc>
                <a:spcPct val="90000"/>
              </a:lnSpc>
              <a:buFont typeface="Wingdings" charset="0"/>
              <a:buNone/>
            </a:pPr>
            <a:endParaRPr lang="el-GR" sz="2400" dirty="0">
              <a:latin typeface="+mj-lt"/>
            </a:endParaRPr>
          </a:p>
        </p:txBody>
      </p:sp>
      <p:sp>
        <p:nvSpPr>
          <p:cNvPr id="207876" name="Line 4"/>
          <p:cNvSpPr>
            <a:spLocks noChangeShapeType="1"/>
          </p:cNvSpPr>
          <p:nvPr/>
        </p:nvSpPr>
        <p:spPr bwMode="auto">
          <a:xfrm>
            <a:off x="119529" y="1341438"/>
            <a:ext cx="9024471"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7877" name="Text Box 5"/>
          <p:cNvSpPr txBox="1">
            <a:spLocks noChangeArrowheads="1"/>
          </p:cNvSpPr>
          <p:nvPr/>
        </p:nvSpPr>
        <p:spPr bwMode="auto">
          <a:xfrm>
            <a:off x="6373719" y="3336645"/>
            <a:ext cx="1789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l-GR" sz="1600" dirty="0">
                <a:effectLst>
                  <a:outerShdw blurRad="38100" dist="38100" dir="2700000" algn="tl">
                    <a:srgbClr val="000000"/>
                  </a:outerShdw>
                </a:effectLst>
                <a:latin typeface="Arial" charset="0"/>
                <a:cs typeface="ＭＳ Ｐゴシック" charset="0"/>
              </a:rPr>
              <a:t>Κ</a:t>
            </a:r>
            <a:r>
              <a:rPr lang="en-US" sz="1600" dirty="0" err="1">
                <a:effectLst>
                  <a:outerShdw blurRad="38100" dist="38100" dir="2700000" algn="tl">
                    <a:srgbClr val="000000"/>
                  </a:outerShdw>
                </a:effectLst>
                <a:latin typeface="Arial" charset="0"/>
                <a:cs typeface="ＭＳ Ｐゴシック" charset="0"/>
              </a:rPr>
              <a:t>ahn</a:t>
            </a:r>
            <a:r>
              <a:rPr lang="en-US" sz="1600" dirty="0">
                <a:effectLst>
                  <a:outerShdw blurRad="38100" dist="38100" dir="2700000" algn="tl">
                    <a:srgbClr val="000000"/>
                  </a:outerShdw>
                </a:effectLst>
                <a:latin typeface="Arial" charset="0"/>
                <a:cs typeface="ＭＳ Ｐゴシック" charset="0"/>
              </a:rPr>
              <a:t> et al., 2003</a:t>
            </a:r>
            <a:endParaRPr lang="el-GR" sz="1600" dirty="0">
              <a:effectLst>
                <a:outerShdw blurRad="38100" dist="38100" dir="2700000" algn="tl">
                  <a:srgbClr val="000000"/>
                </a:outerShdw>
              </a:effectLst>
              <a:latin typeface="Arial" charset="0"/>
              <a:cs typeface="ＭＳ Ｐゴシック" charset="0"/>
            </a:endParaRPr>
          </a:p>
        </p:txBody>
      </p:sp>
      <p:sp>
        <p:nvSpPr>
          <p:cNvPr id="207880" name="Text Box 8"/>
          <p:cNvSpPr txBox="1">
            <a:spLocks noChangeArrowheads="1"/>
          </p:cNvSpPr>
          <p:nvPr/>
        </p:nvSpPr>
        <p:spPr bwMode="auto">
          <a:xfrm>
            <a:off x="323850" y="3857625"/>
            <a:ext cx="82296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hlink"/>
              </a:buClr>
              <a:buSzPct val="70000"/>
              <a:buFont typeface="Wingdings" charset="0"/>
              <a:buBlip>
                <a:blip r:embed="rId3"/>
              </a:buBlip>
            </a:pPr>
            <a:r>
              <a:rPr lang="el-GR" sz="2400" b="1" i="0" dirty="0">
                <a:effectLst>
                  <a:outerShdw blurRad="38100" dist="38100" dir="2700000" algn="tl">
                    <a:srgbClr val="000000"/>
                  </a:outerShdw>
                </a:effectLst>
                <a:latin typeface="+mj-lt"/>
              </a:rPr>
              <a:t>Έκθεση σε αλκοόλ προγεννητικά &amp; </a:t>
            </a:r>
            <a:r>
              <a:rPr lang="en-US" sz="2400" b="1" i="0" dirty="0">
                <a:effectLst>
                  <a:outerShdw blurRad="38100" dist="38100" dir="2700000" algn="tl">
                    <a:srgbClr val="000000"/>
                  </a:outerShdw>
                </a:effectLst>
                <a:latin typeface="+mj-lt"/>
              </a:rPr>
              <a:t>DAT1480 </a:t>
            </a:r>
            <a:r>
              <a:rPr lang="el-GR" sz="2400" b="1" i="0" dirty="0">
                <a:effectLst>
                  <a:outerShdw blurRad="38100" dist="38100" dir="2700000" algn="tl">
                    <a:srgbClr val="000000"/>
                  </a:outerShdw>
                </a:effectLst>
                <a:latin typeface="+mj-lt"/>
              </a:rPr>
              <a:t>σε παιδιά από την Αγγλία &amp; το Τ</a:t>
            </a:r>
            <a:r>
              <a:rPr lang="en-US" sz="2400" b="1" i="0" dirty="0" err="1">
                <a:effectLst>
                  <a:outerShdw blurRad="38100" dist="38100" dir="2700000" algn="tl">
                    <a:srgbClr val="000000"/>
                  </a:outerShdw>
                </a:effectLst>
                <a:latin typeface="+mj-lt"/>
              </a:rPr>
              <a:t>aiwan</a:t>
            </a:r>
            <a:r>
              <a:rPr lang="el-GR" sz="2400" b="1" i="0" dirty="0">
                <a:effectLst>
                  <a:outerShdw blurRad="38100" dist="38100" dir="2700000" algn="tl">
                    <a:srgbClr val="000000"/>
                  </a:outerShdw>
                </a:effectLst>
                <a:latin typeface="+mj-lt"/>
              </a:rPr>
              <a:t>: αυξημένος κίνδυνος ΔΕΠΥ</a:t>
            </a:r>
          </a:p>
        </p:txBody>
      </p:sp>
      <p:sp>
        <p:nvSpPr>
          <p:cNvPr id="207881" name="Text Box 9"/>
          <p:cNvSpPr txBox="1">
            <a:spLocks noChangeArrowheads="1"/>
          </p:cNvSpPr>
          <p:nvPr/>
        </p:nvSpPr>
        <p:spPr bwMode="auto">
          <a:xfrm>
            <a:off x="6146707" y="4918075"/>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600" dirty="0">
                <a:effectLst>
                  <a:outerShdw blurRad="38100" dist="38100" dir="2700000" algn="tl">
                    <a:srgbClr val="000000"/>
                  </a:outerShdw>
                </a:effectLst>
                <a:latin typeface="Arial" charset="0"/>
                <a:cs typeface="ＭＳ Ｐゴシック" charset="0"/>
              </a:rPr>
              <a:t>Brooks et al., 2006</a:t>
            </a:r>
            <a:endParaRPr lang="el-GR" sz="1600" dirty="0">
              <a:effectLst>
                <a:outerShdw blurRad="38100" dist="38100" dir="2700000" algn="tl">
                  <a:srgbClr val="000000"/>
                </a:outerShdw>
              </a:effectLst>
              <a:latin typeface="Arial" charset="0"/>
              <a:cs typeface="ＭＳ Ｐゴシック" charset="0"/>
            </a:endParaRPr>
          </a:p>
        </p:txBody>
      </p:sp>
    </p:spTree>
    <p:extLst>
      <p:ext uri="{BB962C8B-B14F-4D97-AF65-F5344CB8AC3E}">
        <p14:creationId xmlns:p14="http://schemas.microsoft.com/office/powerpoint/2010/main" val="126454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685800" y="107034"/>
            <a:ext cx="7772400" cy="1143000"/>
          </a:xfrm>
        </p:spPr>
        <p:txBody>
          <a:bodyPr>
            <a:noAutofit/>
          </a:bodyPr>
          <a:lstStyle/>
          <a:p>
            <a:pPr algn="ctr"/>
            <a:r>
              <a:rPr lang="el-GR" sz="3600" b="1" dirty="0">
                <a:solidFill>
                  <a:srgbClr val="FFC000"/>
                </a:solidFill>
                <a:latin typeface="+mn-lt"/>
              </a:rPr>
              <a:t>ΑΛΛΕΠΙΔΡΑΣΗ ΓΕΝΕΤΙΚΩΝ &amp; ΠΕΡΙΒΑΛΛΟΝΤΙΚΩΝ ΠΑΡΑΓΟΝΤΩΝ</a:t>
            </a:r>
          </a:p>
        </p:txBody>
      </p:sp>
      <p:sp>
        <p:nvSpPr>
          <p:cNvPr id="152579" name="Rectangle 3"/>
          <p:cNvSpPr>
            <a:spLocks noGrp="1" noChangeArrowheads="1"/>
          </p:cNvSpPr>
          <p:nvPr>
            <p:ph idx="1"/>
          </p:nvPr>
        </p:nvSpPr>
        <p:spPr>
          <a:xfrm>
            <a:off x="903288" y="5373688"/>
            <a:ext cx="7772400" cy="1584325"/>
          </a:xfrm>
        </p:spPr>
        <p:txBody>
          <a:bodyPr>
            <a:normAutofit/>
          </a:bodyPr>
          <a:lstStyle/>
          <a:p>
            <a:pPr>
              <a:buFont typeface="Wingdings" charset="0"/>
              <a:buBlip>
                <a:blip r:embed="rId3"/>
              </a:buBlip>
            </a:pPr>
            <a:r>
              <a:rPr lang="el-GR" sz="1600">
                <a:latin typeface="Comic Sans MS" charset="0"/>
              </a:rPr>
              <a:t>Αριθμός </a:t>
            </a:r>
            <a:r>
              <a:rPr lang="en-US" sz="1600">
                <a:latin typeface="Comic Sans MS" charset="0"/>
              </a:rPr>
              <a:t>DSM-IV </a:t>
            </a:r>
            <a:r>
              <a:rPr lang="el-GR" sz="1600">
                <a:latin typeface="Comic Sans MS" charset="0"/>
              </a:rPr>
              <a:t>ΔΕΠ-Υ συμπτωμάτων υψηλότερος στα παιδιά με προγεννητική έκθεση σε κάπνισμα 4.2 </a:t>
            </a:r>
            <a:r>
              <a:rPr lang="en-US" sz="1600">
                <a:latin typeface="Comic Sans MS" charset="0"/>
              </a:rPr>
              <a:t>vs </a:t>
            </a:r>
            <a:r>
              <a:rPr lang="el-GR" sz="1600">
                <a:latin typeface="Comic Sans MS" charset="0"/>
              </a:rPr>
              <a:t>3.4.</a:t>
            </a:r>
          </a:p>
          <a:p>
            <a:pPr>
              <a:buFont typeface="Wingdings" charset="0"/>
              <a:buBlip>
                <a:blip r:embed="rId3"/>
              </a:buBlip>
            </a:pPr>
            <a:r>
              <a:rPr lang="el-GR" sz="1600">
                <a:latin typeface="Comic Sans MS" charset="0"/>
              </a:rPr>
              <a:t>Ο αριθμός των ΔΕΠ-Υ συμπτωμάτων δε συσχετίστηκε με την προγεννητική έκθεση σε αλκοόλ</a:t>
            </a:r>
          </a:p>
          <a:p>
            <a:endParaRPr lang="el-GR" sz="1600">
              <a:solidFill>
                <a:schemeClr val="bg1"/>
              </a:solidFill>
            </a:endParaRPr>
          </a:p>
        </p:txBody>
      </p:sp>
      <p:sp>
        <p:nvSpPr>
          <p:cNvPr id="152580" name="Line 4"/>
          <p:cNvSpPr>
            <a:spLocks noChangeShapeType="1"/>
          </p:cNvSpPr>
          <p:nvPr/>
        </p:nvSpPr>
        <p:spPr bwMode="auto">
          <a:xfrm>
            <a:off x="1" y="1318758"/>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52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557338"/>
            <a:ext cx="5759450"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1130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9661" y="362887"/>
            <a:ext cx="8073821" cy="4774233"/>
          </a:xfrm>
          <a:noFill/>
          <a:ln/>
        </p:spPr>
      </p:pic>
      <p:sp>
        <p:nvSpPr>
          <p:cNvPr id="156675" name="Text Box 3"/>
          <p:cNvSpPr txBox="1">
            <a:spLocks noChangeArrowheads="1"/>
          </p:cNvSpPr>
          <p:nvPr/>
        </p:nvSpPr>
        <p:spPr bwMode="auto">
          <a:xfrm>
            <a:off x="0" y="5432918"/>
            <a:ext cx="9056687" cy="18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pPr>
            <a:r>
              <a:rPr lang="en-US" i="0" dirty="0">
                <a:effectLst>
                  <a:outerShdw blurRad="38100" dist="38100" dir="2700000" algn="tl">
                    <a:srgbClr val="000000"/>
                  </a:outerShdw>
                </a:effectLst>
                <a:latin typeface="+mj-lt"/>
                <a:cs typeface="ＭＳ Ｐゴシック" charset="0"/>
              </a:rPr>
              <a:t>O </a:t>
            </a:r>
            <a:r>
              <a:rPr lang="el-GR" i="0" dirty="0">
                <a:effectLst>
                  <a:outerShdw blurRad="38100" dist="38100" dir="2700000" algn="tl">
                    <a:srgbClr val="000000"/>
                  </a:outerShdw>
                </a:effectLst>
                <a:latin typeface="+mj-lt"/>
              </a:rPr>
              <a:t>μέσος αριθμός ολικών συμπτωμάτων ΔΕΠΥ ανάλογα με την ενδομήτρια έκθεση σε κάπνισμα και το γονότυπο. Ο μέσος αριθμός ολικών συμπτωμάτων ΔΕΠΥ είναι υψηλότερος σε άτομα με έκθεση σε κάπνισμα &amp; αυξημένο αριθμό αλληλίων κινδύνου στους πολυμορφισμούς </a:t>
            </a:r>
            <a:r>
              <a:rPr lang="en-US" i="0" dirty="0">
                <a:effectLst>
                  <a:outerShdw blurRad="38100" dist="38100" dir="2700000" algn="tl">
                    <a:srgbClr val="000000"/>
                  </a:outerShdw>
                </a:effectLst>
                <a:latin typeface="+mj-lt"/>
                <a:cs typeface="ＭＳ Ｐゴシック" charset="0"/>
              </a:rPr>
              <a:t>DRD4 &amp; t DAT1</a:t>
            </a:r>
            <a:r>
              <a:rPr lang="el-GR" i="0" dirty="0">
                <a:effectLst>
                  <a:outerShdw blurRad="38100" dist="38100" dir="2700000" algn="tl">
                    <a:srgbClr val="000000"/>
                  </a:outerShdw>
                </a:effectLst>
                <a:latin typeface="+mj-lt"/>
                <a:cs typeface="ＭＳ Ｐゴシック" charset="0"/>
              </a:rPr>
              <a:t>. </a:t>
            </a:r>
            <a:r>
              <a:rPr lang="el-GR" i="0" dirty="0">
                <a:effectLst>
                  <a:outerShdw blurRad="38100" dist="38100" dir="2700000" algn="tl">
                    <a:srgbClr val="000000"/>
                  </a:outerShdw>
                </a:effectLst>
                <a:latin typeface="+mj-lt"/>
              </a:rPr>
              <a:t>Δεν υπήρχε ένδειξη για αλληλεπίδραση μεταξύ των </a:t>
            </a:r>
            <a:r>
              <a:rPr lang="en-US" i="0" dirty="0">
                <a:effectLst>
                  <a:outerShdw blurRad="38100" dist="38100" dir="2700000" algn="tl">
                    <a:srgbClr val="000000"/>
                  </a:outerShdw>
                </a:effectLst>
                <a:latin typeface="+mj-lt"/>
                <a:cs typeface="ＭＳ Ｐゴシック" charset="0"/>
              </a:rPr>
              <a:t>DRD4 &amp; DAT1.</a:t>
            </a:r>
            <a:endParaRPr lang="el-GR" i="0" dirty="0">
              <a:effectLst>
                <a:outerShdw blurRad="38100" dist="38100" dir="2700000" algn="tl">
                  <a:srgbClr val="000000"/>
                </a:outerShdw>
              </a:effectLst>
              <a:latin typeface="+mj-lt"/>
              <a:cs typeface="ＭＳ Ｐゴシック" charset="0"/>
            </a:endParaRPr>
          </a:p>
          <a:p>
            <a:pPr algn="ctr">
              <a:spcBef>
                <a:spcPct val="20000"/>
              </a:spcBef>
            </a:pPr>
            <a:endParaRPr lang="el-GR" sz="1600" i="0" dirty="0">
              <a:effectLst>
                <a:outerShdw blurRad="38100" dist="38100" dir="2700000" algn="tl">
                  <a:srgbClr val="000000"/>
                </a:outerShdw>
              </a:effectLst>
              <a:latin typeface="Comic Sans MS" charset="0"/>
              <a:cs typeface="ＭＳ Ｐゴシック" charset="0"/>
            </a:endParaRPr>
          </a:p>
          <a:p>
            <a:pPr algn="ctr">
              <a:spcBef>
                <a:spcPct val="20000"/>
              </a:spcBef>
            </a:pPr>
            <a:endParaRPr lang="el-GR" i="0" dirty="0">
              <a:effectLst>
                <a:outerShdw blurRad="38100" dist="38100" dir="2700000" algn="tl">
                  <a:srgbClr val="000000"/>
                </a:outerShdw>
              </a:effectLst>
              <a:latin typeface="Comic Sans MS" charset="0"/>
              <a:cs typeface="ＭＳ Ｐゴシック" charset="0"/>
            </a:endParaRPr>
          </a:p>
        </p:txBody>
      </p:sp>
    </p:spTree>
    <p:extLst>
      <p:ext uri="{BB962C8B-B14F-4D97-AF65-F5344CB8AC3E}">
        <p14:creationId xmlns:p14="http://schemas.microsoft.com/office/powerpoint/2010/main" val="9562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7"/>
          <p:cNvGrpSpPr>
            <a:grpSpLocks/>
          </p:cNvGrpSpPr>
          <p:nvPr/>
        </p:nvGrpSpPr>
        <p:grpSpPr bwMode="auto">
          <a:xfrm>
            <a:off x="1049603" y="857250"/>
            <a:ext cx="7963397" cy="5699125"/>
            <a:chOff x="700" y="540"/>
            <a:chExt cx="4902" cy="3590"/>
          </a:xfrm>
        </p:grpSpPr>
        <p:grpSp>
          <p:nvGrpSpPr>
            <p:cNvPr id="3" name="Group 157"/>
            <p:cNvGrpSpPr>
              <a:grpSpLocks/>
            </p:cNvGrpSpPr>
            <p:nvPr/>
          </p:nvGrpSpPr>
          <p:grpSpPr bwMode="auto">
            <a:xfrm>
              <a:off x="1026" y="1024"/>
              <a:ext cx="3517" cy="2596"/>
              <a:chOff x="1004" y="1024"/>
              <a:chExt cx="3517" cy="2596"/>
            </a:xfrm>
          </p:grpSpPr>
          <p:sp>
            <p:nvSpPr>
              <p:cNvPr id="305214" name="Rectangle 62"/>
              <p:cNvSpPr>
                <a:spLocks noChangeArrowheads="1"/>
              </p:cNvSpPr>
              <p:nvPr/>
            </p:nvSpPr>
            <p:spPr bwMode="auto">
              <a:xfrm>
                <a:off x="1004" y="1024"/>
                <a:ext cx="7" cy="29"/>
              </a:xfrm>
              <a:prstGeom prst="rect">
                <a:avLst/>
              </a:prstGeom>
              <a:noFill/>
              <a:ln w="9525">
                <a:noFill/>
                <a:miter lim="800000"/>
                <a:headEnd/>
                <a:tailEnd/>
              </a:ln>
            </p:spPr>
            <p:txBody>
              <a:bodyPr wrap="none" lIns="0" tIns="0" rIns="0" bIns="0">
                <a:spAutoFit/>
              </a:bodyPr>
              <a:lstStyle/>
              <a:p>
                <a:r>
                  <a:rPr lang="el-GR" sz="300" b="1">
                    <a:solidFill>
                      <a:srgbClr val="FFFFFF"/>
                    </a:solidFill>
                  </a:rPr>
                  <a:t> </a:t>
                </a:r>
                <a:endParaRPr lang="el-GR" sz="1800"/>
              </a:p>
            </p:txBody>
          </p:sp>
          <p:sp>
            <p:nvSpPr>
              <p:cNvPr id="305215" name="Rectangle 63"/>
              <p:cNvSpPr>
                <a:spLocks noChangeArrowheads="1"/>
              </p:cNvSpPr>
              <p:nvPr/>
            </p:nvSpPr>
            <p:spPr bwMode="auto">
              <a:xfrm>
                <a:off x="1004" y="1024"/>
                <a:ext cx="7" cy="29"/>
              </a:xfrm>
              <a:prstGeom prst="rect">
                <a:avLst/>
              </a:prstGeom>
              <a:noFill/>
              <a:ln w="9525">
                <a:noFill/>
                <a:miter lim="800000"/>
                <a:headEnd/>
                <a:tailEnd/>
              </a:ln>
            </p:spPr>
            <p:txBody>
              <a:bodyPr wrap="none" lIns="0" tIns="0" rIns="0" bIns="0">
                <a:spAutoFit/>
              </a:bodyPr>
              <a:lstStyle/>
              <a:p>
                <a:r>
                  <a:rPr lang="el-GR" sz="300" b="1">
                    <a:solidFill>
                      <a:srgbClr val="FFFFFF"/>
                    </a:solidFill>
                  </a:rPr>
                  <a:t> </a:t>
                </a:r>
                <a:endParaRPr lang="el-GR" sz="1800"/>
              </a:p>
            </p:txBody>
          </p:sp>
          <p:grpSp>
            <p:nvGrpSpPr>
              <p:cNvPr id="4" name="Group 156"/>
              <p:cNvGrpSpPr>
                <a:grpSpLocks/>
              </p:cNvGrpSpPr>
              <p:nvPr/>
            </p:nvGrpSpPr>
            <p:grpSpPr bwMode="auto">
              <a:xfrm>
                <a:off x="1004" y="1025"/>
                <a:ext cx="3517" cy="2595"/>
                <a:chOff x="1004" y="1025"/>
                <a:chExt cx="3517" cy="2595"/>
              </a:xfrm>
            </p:grpSpPr>
            <p:sp>
              <p:nvSpPr>
                <p:cNvPr id="305216" name="Line 64"/>
                <p:cNvSpPr>
                  <a:spLocks noChangeShapeType="1"/>
                </p:cNvSpPr>
                <p:nvPr/>
              </p:nvSpPr>
              <p:spPr bwMode="auto">
                <a:xfrm>
                  <a:off x="1245" y="1960"/>
                  <a:ext cx="3268" cy="1"/>
                </a:xfrm>
                <a:prstGeom prst="line">
                  <a:avLst/>
                </a:prstGeom>
                <a:noFill/>
                <a:ln w="53975">
                  <a:solidFill>
                    <a:srgbClr val="FF0000"/>
                  </a:solidFill>
                  <a:round/>
                  <a:headEnd/>
                  <a:tailEnd/>
                </a:ln>
              </p:spPr>
              <p:txBody>
                <a:bodyPr/>
                <a:lstStyle/>
                <a:p>
                  <a:endParaRPr lang="el-GR"/>
                </a:p>
              </p:txBody>
            </p:sp>
            <p:sp>
              <p:nvSpPr>
                <p:cNvPr id="305217" name="Line 65"/>
                <p:cNvSpPr>
                  <a:spLocks noChangeShapeType="1"/>
                </p:cNvSpPr>
                <p:nvPr/>
              </p:nvSpPr>
              <p:spPr bwMode="auto">
                <a:xfrm>
                  <a:off x="1231" y="3383"/>
                  <a:ext cx="3289" cy="1"/>
                </a:xfrm>
                <a:prstGeom prst="line">
                  <a:avLst/>
                </a:prstGeom>
                <a:noFill/>
                <a:ln w="11113">
                  <a:solidFill>
                    <a:srgbClr val="FFFFFF"/>
                  </a:solidFill>
                  <a:round/>
                  <a:headEnd/>
                  <a:tailEnd/>
                </a:ln>
              </p:spPr>
              <p:txBody>
                <a:bodyPr/>
                <a:lstStyle/>
                <a:p>
                  <a:endParaRPr lang="el-GR"/>
                </a:p>
              </p:txBody>
            </p:sp>
            <p:sp>
              <p:nvSpPr>
                <p:cNvPr id="305218" name="Line 66"/>
                <p:cNvSpPr>
                  <a:spLocks noChangeShapeType="1"/>
                </p:cNvSpPr>
                <p:nvPr/>
              </p:nvSpPr>
              <p:spPr bwMode="auto">
                <a:xfrm>
                  <a:off x="1231" y="1107"/>
                  <a:ext cx="3289" cy="1"/>
                </a:xfrm>
                <a:prstGeom prst="line">
                  <a:avLst/>
                </a:prstGeom>
                <a:noFill/>
                <a:ln w="11113">
                  <a:solidFill>
                    <a:srgbClr val="FFFFFF"/>
                  </a:solidFill>
                  <a:round/>
                  <a:headEnd/>
                  <a:tailEnd/>
                </a:ln>
              </p:spPr>
              <p:txBody>
                <a:bodyPr/>
                <a:lstStyle/>
                <a:p>
                  <a:endParaRPr lang="el-GR"/>
                </a:p>
              </p:txBody>
            </p:sp>
            <p:sp>
              <p:nvSpPr>
                <p:cNvPr id="305219" name="Line 67"/>
                <p:cNvSpPr>
                  <a:spLocks noChangeShapeType="1"/>
                </p:cNvSpPr>
                <p:nvPr/>
              </p:nvSpPr>
              <p:spPr bwMode="auto">
                <a:xfrm flipV="1">
                  <a:off x="1231" y="1107"/>
                  <a:ext cx="1" cy="2276"/>
                </a:xfrm>
                <a:prstGeom prst="line">
                  <a:avLst/>
                </a:prstGeom>
                <a:noFill/>
                <a:ln w="11113">
                  <a:solidFill>
                    <a:srgbClr val="FFFFFF"/>
                  </a:solidFill>
                  <a:round/>
                  <a:headEnd/>
                  <a:tailEnd/>
                </a:ln>
              </p:spPr>
              <p:txBody>
                <a:bodyPr/>
                <a:lstStyle/>
                <a:p>
                  <a:endParaRPr lang="el-GR"/>
                </a:p>
              </p:txBody>
            </p:sp>
            <p:sp>
              <p:nvSpPr>
                <p:cNvPr id="305220" name="Line 68"/>
                <p:cNvSpPr>
                  <a:spLocks noChangeShapeType="1"/>
                </p:cNvSpPr>
                <p:nvPr/>
              </p:nvSpPr>
              <p:spPr bwMode="auto">
                <a:xfrm flipV="1">
                  <a:off x="4520" y="1107"/>
                  <a:ext cx="1" cy="2276"/>
                </a:xfrm>
                <a:prstGeom prst="line">
                  <a:avLst/>
                </a:prstGeom>
                <a:noFill/>
                <a:ln w="11113">
                  <a:solidFill>
                    <a:srgbClr val="FFFFFF"/>
                  </a:solidFill>
                  <a:round/>
                  <a:headEnd/>
                  <a:tailEnd/>
                </a:ln>
              </p:spPr>
              <p:txBody>
                <a:bodyPr/>
                <a:lstStyle/>
                <a:p>
                  <a:endParaRPr lang="el-GR"/>
                </a:p>
              </p:txBody>
            </p:sp>
            <p:sp>
              <p:nvSpPr>
                <p:cNvPr id="305221" name="Line 69"/>
                <p:cNvSpPr>
                  <a:spLocks noChangeShapeType="1"/>
                </p:cNvSpPr>
                <p:nvPr/>
              </p:nvSpPr>
              <p:spPr bwMode="auto">
                <a:xfrm flipV="1">
                  <a:off x="1231" y="1107"/>
                  <a:ext cx="1" cy="2276"/>
                </a:xfrm>
                <a:prstGeom prst="line">
                  <a:avLst/>
                </a:prstGeom>
                <a:noFill/>
                <a:ln w="11113">
                  <a:solidFill>
                    <a:srgbClr val="FFFFFF"/>
                  </a:solidFill>
                  <a:round/>
                  <a:headEnd/>
                  <a:tailEnd/>
                </a:ln>
              </p:spPr>
              <p:txBody>
                <a:bodyPr/>
                <a:lstStyle/>
                <a:p>
                  <a:endParaRPr lang="el-GR"/>
                </a:p>
              </p:txBody>
            </p:sp>
            <p:sp>
              <p:nvSpPr>
                <p:cNvPr id="305222" name="Line 70"/>
                <p:cNvSpPr>
                  <a:spLocks noChangeShapeType="1"/>
                </p:cNvSpPr>
                <p:nvPr/>
              </p:nvSpPr>
              <p:spPr bwMode="auto">
                <a:xfrm flipV="1">
                  <a:off x="1775" y="1107"/>
                  <a:ext cx="1" cy="2276"/>
                </a:xfrm>
                <a:prstGeom prst="line">
                  <a:avLst/>
                </a:prstGeom>
                <a:noFill/>
                <a:ln w="11113">
                  <a:solidFill>
                    <a:srgbClr val="FFFFFF"/>
                  </a:solidFill>
                  <a:round/>
                  <a:headEnd/>
                  <a:tailEnd/>
                </a:ln>
              </p:spPr>
              <p:txBody>
                <a:bodyPr/>
                <a:lstStyle/>
                <a:p>
                  <a:endParaRPr lang="el-GR"/>
                </a:p>
              </p:txBody>
            </p:sp>
            <p:sp>
              <p:nvSpPr>
                <p:cNvPr id="305223" name="Line 71"/>
                <p:cNvSpPr>
                  <a:spLocks noChangeShapeType="1"/>
                </p:cNvSpPr>
                <p:nvPr/>
              </p:nvSpPr>
              <p:spPr bwMode="auto">
                <a:xfrm flipV="1">
                  <a:off x="2325" y="1107"/>
                  <a:ext cx="1" cy="2276"/>
                </a:xfrm>
                <a:prstGeom prst="line">
                  <a:avLst/>
                </a:prstGeom>
                <a:noFill/>
                <a:ln w="11113">
                  <a:solidFill>
                    <a:srgbClr val="FFFFFF"/>
                  </a:solidFill>
                  <a:round/>
                  <a:headEnd/>
                  <a:tailEnd/>
                </a:ln>
              </p:spPr>
              <p:txBody>
                <a:bodyPr/>
                <a:lstStyle/>
                <a:p>
                  <a:endParaRPr lang="el-GR"/>
                </a:p>
              </p:txBody>
            </p:sp>
            <p:sp>
              <p:nvSpPr>
                <p:cNvPr id="305224" name="Line 72"/>
                <p:cNvSpPr>
                  <a:spLocks noChangeShapeType="1"/>
                </p:cNvSpPr>
                <p:nvPr/>
              </p:nvSpPr>
              <p:spPr bwMode="auto">
                <a:xfrm flipV="1">
                  <a:off x="2876" y="1107"/>
                  <a:ext cx="1" cy="2276"/>
                </a:xfrm>
                <a:prstGeom prst="line">
                  <a:avLst/>
                </a:prstGeom>
                <a:noFill/>
                <a:ln w="11113">
                  <a:solidFill>
                    <a:srgbClr val="FFFFFF"/>
                  </a:solidFill>
                  <a:round/>
                  <a:headEnd/>
                  <a:tailEnd/>
                </a:ln>
              </p:spPr>
              <p:txBody>
                <a:bodyPr/>
                <a:lstStyle/>
                <a:p>
                  <a:endParaRPr lang="el-GR"/>
                </a:p>
              </p:txBody>
            </p:sp>
            <p:sp>
              <p:nvSpPr>
                <p:cNvPr id="305225" name="Line 73"/>
                <p:cNvSpPr>
                  <a:spLocks noChangeShapeType="1"/>
                </p:cNvSpPr>
                <p:nvPr/>
              </p:nvSpPr>
              <p:spPr bwMode="auto">
                <a:xfrm flipV="1">
                  <a:off x="3419" y="1107"/>
                  <a:ext cx="1" cy="2276"/>
                </a:xfrm>
                <a:prstGeom prst="line">
                  <a:avLst/>
                </a:prstGeom>
                <a:noFill/>
                <a:ln w="11113">
                  <a:solidFill>
                    <a:srgbClr val="FFFFFF"/>
                  </a:solidFill>
                  <a:round/>
                  <a:headEnd/>
                  <a:tailEnd/>
                </a:ln>
              </p:spPr>
              <p:txBody>
                <a:bodyPr/>
                <a:lstStyle/>
                <a:p>
                  <a:endParaRPr lang="el-GR"/>
                </a:p>
              </p:txBody>
            </p:sp>
            <p:sp>
              <p:nvSpPr>
                <p:cNvPr id="305226" name="Line 74"/>
                <p:cNvSpPr>
                  <a:spLocks noChangeShapeType="1"/>
                </p:cNvSpPr>
                <p:nvPr/>
              </p:nvSpPr>
              <p:spPr bwMode="auto">
                <a:xfrm flipV="1">
                  <a:off x="3969" y="1107"/>
                  <a:ext cx="1" cy="2276"/>
                </a:xfrm>
                <a:prstGeom prst="line">
                  <a:avLst/>
                </a:prstGeom>
                <a:noFill/>
                <a:ln w="11113">
                  <a:solidFill>
                    <a:srgbClr val="FFFFFF"/>
                  </a:solidFill>
                  <a:round/>
                  <a:headEnd/>
                  <a:tailEnd/>
                </a:ln>
              </p:spPr>
              <p:txBody>
                <a:bodyPr/>
                <a:lstStyle/>
                <a:p>
                  <a:endParaRPr lang="el-GR"/>
                </a:p>
              </p:txBody>
            </p:sp>
            <p:sp>
              <p:nvSpPr>
                <p:cNvPr id="305227" name="Line 75"/>
                <p:cNvSpPr>
                  <a:spLocks noChangeShapeType="1"/>
                </p:cNvSpPr>
                <p:nvPr/>
              </p:nvSpPr>
              <p:spPr bwMode="auto">
                <a:xfrm flipV="1">
                  <a:off x="4520" y="1107"/>
                  <a:ext cx="1" cy="2276"/>
                </a:xfrm>
                <a:prstGeom prst="line">
                  <a:avLst/>
                </a:prstGeom>
                <a:noFill/>
                <a:ln w="11113">
                  <a:solidFill>
                    <a:srgbClr val="FFFFFF"/>
                  </a:solidFill>
                  <a:round/>
                  <a:headEnd/>
                  <a:tailEnd/>
                </a:ln>
              </p:spPr>
              <p:txBody>
                <a:bodyPr/>
                <a:lstStyle/>
                <a:p>
                  <a:endParaRPr lang="el-GR"/>
                </a:p>
              </p:txBody>
            </p:sp>
            <p:sp>
              <p:nvSpPr>
                <p:cNvPr id="305228" name="Line 76"/>
                <p:cNvSpPr>
                  <a:spLocks noChangeShapeType="1"/>
                </p:cNvSpPr>
                <p:nvPr/>
              </p:nvSpPr>
              <p:spPr bwMode="auto">
                <a:xfrm>
                  <a:off x="1211" y="3383"/>
                  <a:ext cx="20" cy="1"/>
                </a:xfrm>
                <a:prstGeom prst="line">
                  <a:avLst/>
                </a:prstGeom>
                <a:noFill/>
                <a:ln w="11113">
                  <a:solidFill>
                    <a:srgbClr val="FFFFFF"/>
                  </a:solidFill>
                  <a:round/>
                  <a:headEnd/>
                  <a:tailEnd/>
                </a:ln>
              </p:spPr>
              <p:txBody>
                <a:bodyPr/>
                <a:lstStyle/>
                <a:p>
                  <a:endParaRPr lang="el-GR"/>
                </a:p>
              </p:txBody>
            </p:sp>
            <p:sp>
              <p:nvSpPr>
                <p:cNvPr id="305229" name="Line 77"/>
                <p:cNvSpPr>
                  <a:spLocks noChangeShapeType="1"/>
                </p:cNvSpPr>
                <p:nvPr/>
              </p:nvSpPr>
              <p:spPr bwMode="auto">
                <a:xfrm>
                  <a:off x="1211" y="3328"/>
                  <a:ext cx="20" cy="1"/>
                </a:xfrm>
                <a:prstGeom prst="line">
                  <a:avLst/>
                </a:prstGeom>
                <a:noFill/>
                <a:ln w="11113">
                  <a:solidFill>
                    <a:srgbClr val="FFFFFF"/>
                  </a:solidFill>
                  <a:round/>
                  <a:headEnd/>
                  <a:tailEnd/>
                </a:ln>
              </p:spPr>
              <p:txBody>
                <a:bodyPr/>
                <a:lstStyle/>
                <a:p>
                  <a:endParaRPr lang="el-GR"/>
                </a:p>
              </p:txBody>
            </p:sp>
            <p:sp>
              <p:nvSpPr>
                <p:cNvPr id="305230" name="Line 78"/>
                <p:cNvSpPr>
                  <a:spLocks noChangeShapeType="1"/>
                </p:cNvSpPr>
                <p:nvPr/>
              </p:nvSpPr>
              <p:spPr bwMode="auto">
                <a:xfrm>
                  <a:off x="1211" y="3273"/>
                  <a:ext cx="20" cy="1"/>
                </a:xfrm>
                <a:prstGeom prst="line">
                  <a:avLst/>
                </a:prstGeom>
                <a:noFill/>
                <a:ln w="11113">
                  <a:solidFill>
                    <a:srgbClr val="FFFFFF"/>
                  </a:solidFill>
                  <a:round/>
                  <a:headEnd/>
                  <a:tailEnd/>
                </a:ln>
              </p:spPr>
              <p:txBody>
                <a:bodyPr/>
                <a:lstStyle/>
                <a:p>
                  <a:endParaRPr lang="el-GR"/>
                </a:p>
              </p:txBody>
            </p:sp>
            <p:sp>
              <p:nvSpPr>
                <p:cNvPr id="305231" name="Line 79"/>
                <p:cNvSpPr>
                  <a:spLocks noChangeShapeType="1"/>
                </p:cNvSpPr>
                <p:nvPr/>
              </p:nvSpPr>
              <p:spPr bwMode="auto">
                <a:xfrm>
                  <a:off x="1211" y="3212"/>
                  <a:ext cx="20" cy="1"/>
                </a:xfrm>
                <a:prstGeom prst="line">
                  <a:avLst/>
                </a:prstGeom>
                <a:noFill/>
                <a:ln w="11113">
                  <a:solidFill>
                    <a:srgbClr val="FFFFFF"/>
                  </a:solidFill>
                  <a:round/>
                  <a:headEnd/>
                  <a:tailEnd/>
                </a:ln>
              </p:spPr>
              <p:txBody>
                <a:bodyPr/>
                <a:lstStyle/>
                <a:p>
                  <a:endParaRPr lang="el-GR"/>
                </a:p>
              </p:txBody>
            </p:sp>
            <p:sp>
              <p:nvSpPr>
                <p:cNvPr id="305232" name="Line 80"/>
                <p:cNvSpPr>
                  <a:spLocks noChangeShapeType="1"/>
                </p:cNvSpPr>
                <p:nvPr/>
              </p:nvSpPr>
              <p:spPr bwMode="auto">
                <a:xfrm>
                  <a:off x="1211" y="3157"/>
                  <a:ext cx="20" cy="1"/>
                </a:xfrm>
                <a:prstGeom prst="line">
                  <a:avLst/>
                </a:prstGeom>
                <a:noFill/>
                <a:ln w="11113">
                  <a:solidFill>
                    <a:srgbClr val="FFFFFF"/>
                  </a:solidFill>
                  <a:round/>
                  <a:headEnd/>
                  <a:tailEnd/>
                </a:ln>
              </p:spPr>
              <p:txBody>
                <a:bodyPr/>
                <a:lstStyle/>
                <a:p>
                  <a:endParaRPr lang="el-GR"/>
                </a:p>
              </p:txBody>
            </p:sp>
            <p:sp>
              <p:nvSpPr>
                <p:cNvPr id="305233" name="Line 81"/>
                <p:cNvSpPr>
                  <a:spLocks noChangeShapeType="1"/>
                </p:cNvSpPr>
                <p:nvPr/>
              </p:nvSpPr>
              <p:spPr bwMode="auto">
                <a:xfrm>
                  <a:off x="1211" y="3102"/>
                  <a:ext cx="20" cy="1"/>
                </a:xfrm>
                <a:prstGeom prst="line">
                  <a:avLst/>
                </a:prstGeom>
                <a:noFill/>
                <a:ln w="11113">
                  <a:solidFill>
                    <a:srgbClr val="FFFFFF"/>
                  </a:solidFill>
                  <a:round/>
                  <a:headEnd/>
                  <a:tailEnd/>
                </a:ln>
              </p:spPr>
              <p:txBody>
                <a:bodyPr/>
                <a:lstStyle/>
                <a:p>
                  <a:endParaRPr lang="el-GR"/>
                </a:p>
              </p:txBody>
            </p:sp>
            <p:sp>
              <p:nvSpPr>
                <p:cNvPr id="305234" name="Line 82"/>
                <p:cNvSpPr>
                  <a:spLocks noChangeShapeType="1"/>
                </p:cNvSpPr>
                <p:nvPr/>
              </p:nvSpPr>
              <p:spPr bwMode="auto">
                <a:xfrm>
                  <a:off x="1211" y="3040"/>
                  <a:ext cx="20" cy="1"/>
                </a:xfrm>
                <a:prstGeom prst="line">
                  <a:avLst/>
                </a:prstGeom>
                <a:noFill/>
                <a:ln w="11113">
                  <a:solidFill>
                    <a:srgbClr val="FFFFFF"/>
                  </a:solidFill>
                  <a:round/>
                  <a:headEnd/>
                  <a:tailEnd/>
                </a:ln>
              </p:spPr>
              <p:txBody>
                <a:bodyPr/>
                <a:lstStyle/>
                <a:p>
                  <a:endParaRPr lang="el-GR"/>
                </a:p>
              </p:txBody>
            </p:sp>
            <p:sp>
              <p:nvSpPr>
                <p:cNvPr id="305235" name="Line 83"/>
                <p:cNvSpPr>
                  <a:spLocks noChangeShapeType="1"/>
                </p:cNvSpPr>
                <p:nvPr/>
              </p:nvSpPr>
              <p:spPr bwMode="auto">
                <a:xfrm>
                  <a:off x="1211" y="2985"/>
                  <a:ext cx="20" cy="1"/>
                </a:xfrm>
                <a:prstGeom prst="line">
                  <a:avLst/>
                </a:prstGeom>
                <a:noFill/>
                <a:ln w="11113">
                  <a:solidFill>
                    <a:srgbClr val="FFFFFF"/>
                  </a:solidFill>
                  <a:round/>
                  <a:headEnd/>
                  <a:tailEnd/>
                </a:ln>
              </p:spPr>
              <p:txBody>
                <a:bodyPr/>
                <a:lstStyle/>
                <a:p>
                  <a:endParaRPr lang="el-GR"/>
                </a:p>
              </p:txBody>
            </p:sp>
            <p:sp>
              <p:nvSpPr>
                <p:cNvPr id="305236" name="Line 84"/>
                <p:cNvSpPr>
                  <a:spLocks noChangeShapeType="1"/>
                </p:cNvSpPr>
                <p:nvPr/>
              </p:nvSpPr>
              <p:spPr bwMode="auto">
                <a:xfrm>
                  <a:off x="1211" y="2930"/>
                  <a:ext cx="20" cy="1"/>
                </a:xfrm>
                <a:prstGeom prst="line">
                  <a:avLst/>
                </a:prstGeom>
                <a:noFill/>
                <a:ln w="11113">
                  <a:solidFill>
                    <a:srgbClr val="FFFFFF"/>
                  </a:solidFill>
                  <a:round/>
                  <a:headEnd/>
                  <a:tailEnd/>
                </a:ln>
              </p:spPr>
              <p:txBody>
                <a:bodyPr/>
                <a:lstStyle/>
                <a:p>
                  <a:endParaRPr lang="el-GR"/>
                </a:p>
              </p:txBody>
            </p:sp>
            <p:sp>
              <p:nvSpPr>
                <p:cNvPr id="305237" name="Line 85"/>
                <p:cNvSpPr>
                  <a:spLocks noChangeShapeType="1"/>
                </p:cNvSpPr>
                <p:nvPr/>
              </p:nvSpPr>
              <p:spPr bwMode="auto">
                <a:xfrm>
                  <a:off x="1211" y="2875"/>
                  <a:ext cx="20" cy="1"/>
                </a:xfrm>
                <a:prstGeom prst="line">
                  <a:avLst/>
                </a:prstGeom>
                <a:noFill/>
                <a:ln w="11113">
                  <a:solidFill>
                    <a:srgbClr val="FFFFFF"/>
                  </a:solidFill>
                  <a:round/>
                  <a:headEnd/>
                  <a:tailEnd/>
                </a:ln>
              </p:spPr>
              <p:txBody>
                <a:bodyPr/>
                <a:lstStyle/>
                <a:p>
                  <a:endParaRPr lang="el-GR"/>
                </a:p>
              </p:txBody>
            </p:sp>
            <p:sp>
              <p:nvSpPr>
                <p:cNvPr id="305238" name="Line 86"/>
                <p:cNvSpPr>
                  <a:spLocks noChangeShapeType="1"/>
                </p:cNvSpPr>
                <p:nvPr/>
              </p:nvSpPr>
              <p:spPr bwMode="auto">
                <a:xfrm>
                  <a:off x="1211" y="2813"/>
                  <a:ext cx="20" cy="1"/>
                </a:xfrm>
                <a:prstGeom prst="line">
                  <a:avLst/>
                </a:prstGeom>
                <a:noFill/>
                <a:ln w="11113">
                  <a:solidFill>
                    <a:srgbClr val="FFFFFF"/>
                  </a:solidFill>
                  <a:round/>
                  <a:headEnd/>
                  <a:tailEnd/>
                </a:ln>
              </p:spPr>
              <p:txBody>
                <a:bodyPr/>
                <a:lstStyle/>
                <a:p>
                  <a:endParaRPr lang="el-GR"/>
                </a:p>
              </p:txBody>
            </p:sp>
            <p:sp>
              <p:nvSpPr>
                <p:cNvPr id="305239" name="Line 87"/>
                <p:cNvSpPr>
                  <a:spLocks noChangeShapeType="1"/>
                </p:cNvSpPr>
                <p:nvPr/>
              </p:nvSpPr>
              <p:spPr bwMode="auto">
                <a:xfrm>
                  <a:off x="1211" y="2758"/>
                  <a:ext cx="20" cy="1"/>
                </a:xfrm>
                <a:prstGeom prst="line">
                  <a:avLst/>
                </a:prstGeom>
                <a:noFill/>
                <a:ln w="11113">
                  <a:solidFill>
                    <a:srgbClr val="FFFFFF"/>
                  </a:solidFill>
                  <a:round/>
                  <a:headEnd/>
                  <a:tailEnd/>
                </a:ln>
              </p:spPr>
              <p:txBody>
                <a:bodyPr/>
                <a:lstStyle/>
                <a:p>
                  <a:endParaRPr lang="el-GR"/>
                </a:p>
              </p:txBody>
            </p:sp>
            <p:sp>
              <p:nvSpPr>
                <p:cNvPr id="305240" name="Line 88"/>
                <p:cNvSpPr>
                  <a:spLocks noChangeShapeType="1"/>
                </p:cNvSpPr>
                <p:nvPr/>
              </p:nvSpPr>
              <p:spPr bwMode="auto">
                <a:xfrm>
                  <a:off x="1211" y="2703"/>
                  <a:ext cx="20" cy="1"/>
                </a:xfrm>
                <a:prstGeom prst="line">
                  <a:avLst/>
                </a:prstGeom>
                <a:noFill/>
                <a:ln w="11113">
                  <a:solidFill>
                    <a:srgbClr val="FFFFFF"/>
                  </a:solidFill>
                  <a:round/>
                  <a:headEnd/>
                  <a:tailEnd/>
                </a:ln>
              </p:spPr>
              <p:txBody>
                <a:bodyPr/>
                <a:lstStyle/>
                <a:p>
                  <a:endParaRPr lang="el-GR"/>
                </a:p>
              </p:txBody>
            </p:sp>
            <p:sp>
              <p:nvSpPr>
                <p:cNvPr id="305241" name="Line 89"/>
                <p:cNvSpPr>
                  <a:spLocks noChangeShapeType="1"/>
                </p:cNvSpPr>
                <p:nvPr/>
              </p:nvSpPr>
              <p:spPr bwMode="auto">
                <a:xfrm>
                  <a:off x="1211" y="2648"/>
                  <a:ext cx="20" cy="1"/>
                </a:xfrm>
                <a:prstGeom prst="line">
                  <a:avLst/>
                </a:prstGeom>
                <a:noFill/>
                <a:ln w="11113">
                  <a:solidFill>
                    <a:srgbClr val="FFFFFF"/>
                  </a:solidFill>
                  <a:round/>
                  <a:headEnd/>
                  <a:tailEnd/>
                </a:ln>
              </p:spPr>
              <p:txBody>
                <a:bodyPr/>
                <a:lstStyle/>
                <a:p>
                  <a:endParaRPr lang="el-GR"/>
                </a:p>
              </p:txBody>
            </p:sp>
            <p:sp>
              <p:nvSpPr>
                <p:cNvPr id="305242" name="Line 90"/>
                <p:cNvSpPr>
                  <a:spLocks noChangeShapeType="1"/>
                </p:cNvSpPr>
                <p:nvPr/>
              </p:nvSpPr>
              <p:spPr bwMode="auto">
                <a:xfrm>
                  <a:off x="1211" y="2586"/>
                  <a:ext cx="20" cy="1"/>
                </a:xfrm>
                <a:prstGeom prst="line">
                  <a:avLst/>
                </a:prstGeom>
                <a:noFill/>
                <a:ln w="11113">
                  <a:solidFill>
                    <a:srgbClr val="FFFFFF"/>
                  </a:solidFill>
                  <a:round/>
                  <a:headEnd/>
                  <a:tailEnd/>
                </a:ln>
              </p:spPr>
              <p:txBody>
                <a:bodyPr/>
                <a:lstStyle/>
                <a:p>
                  <a:endParaRPr lang="el-GR"/>
                </a:p>
              </p:txBody>
            </p:sp>
            <p:sp>
              <p:nvSpPr>
                <p:cNvPr id="305243" name="Line 91"/>
                <p:cNvSpPr>
                  <a:spLocks noChangeShapeType="1"/>
                </p:cNvSpPr>
                <p:nvPr/>
              </p:nvSpPr>
              <p:spPr bwMode="auto">
                <a:xfrm>
                  <a:off x="1211" y="2531"/>
                  <a:ext cx="20" cy="1"/>
                </a:xfrm>
                <a:prstGeom prst="line">
                  <a:avLst/>
                </a:prstGeom>
                <a:noFill/>
                <a:ln w="11113">
                  <a:solidFill>
                    <a:srgbClr val="FFFFFF"/>
                  </a:solidFill>
                  <a:round/>
                  <a:headEnd/>
                  <a:tailEnd/>
                </a:ln>
              </p:spPr>
              <p:txBody>
                <a:bodyPr/>
                <a:lstStyle/>
                <a:p>
                  <a:endParaRPr lang="el-GR"/>
                </a:p>
              </p:txBody>
            </p:sp>
            <p:sp>
              <p:nvSpPr>
                <p:cNvPr id="305244" name="Line 92"/>
                <p:cNvSpPr>
                  <a:spLocks noChangeShapeType="1"/>
                </p:cNvSpPr>
                <p:nvPr/>
              </p:nvSpPr>
              <p:spPr bwMode="auto">
                <a:xfrm>
                  <a:off x="1211" y="2476"/>
                  <a:ext cx="20" cy="1"/>
                </a:xfrm>
                <a:prstGeom prst="line">
                  <a:avLst/>
                </a:prstGeom>
                <a:noFill/>
                <a:ln w="11113">
                  <a:solidFill>
                    <a:srgbClr val="FFFFFF"/>
                  </a:solidFill>
                  <a:round/>
                  <a:headEnd/>
                  <a:tailEnd/>
                </a:ln>
              </p:spPr>
              <p:txBody>
                <a:bodyPr/>
                <a:lstStyle/>
                <a:p>
                  <a:endParaRPr lang="el-GR"/>
                </a:p>
              </p:txBody>
            </p:sp>
            <p:sp>
              <p:nvSpPr>
                <p:cNvPr id="305245" name="Line 93"/>
                <p:cNvSpPr>
                  <a:spLocks noChangeShapeType="1"/>
                </p:cNvSpPr>
                <p:nvPr/>
              </p:nvSpPr>
              <p:spPr bwMode="auto">
                <a:xfrm>
                  <a:off x="1211" y="2414"/>
                  <a:ext cx="20" cy="1"/>
                </a:xfrm>
                <a:prstGeom prst="line">
                  <a:avLst/>
                </a:prstGeom>
                <a:noFill/>
                <a:ln w="11113">
                  <a:solidFill>
                    <a:srgbClr val="FFFFFF"/>
                  </a:solidFill>
                  <a:round/>
                  <a:headEnd/>
                  <a:tailEnd/>
                </a:ln>
              </p:spPr>
              <p:txBody>
                <a:bodyPr/>
                <a:lstStyle/>
                <a:p>
                  <a:endParaRPr lang="el-GR"/>
                </a:p>
              </p:txBody>
            </p:sp>
            <p:sp>
              <p:nvSpPr>
                <p:cNvPr id="305246" name="Line 94"/>
                <p:cNvSpPr>
                  <a:spLocks noChangeShapeType="1"/>
                </p:cNvSpPr>
                <p:nvPr/>
              </p:nvSpPr>
              <p:spPr bwMode="auto">
                <a:xfrm>
                  <a:off x="1211" y="2359"/>
                  <a:ext cx="20" cy="1"/>
                </a:xfrm>
                <a:prstGeom prst="line">
                  <a:avLst/>
                </a:prstGeom>
                <a:noFill/>
                <a:ln w="11113">
                  <a:solidFill>
                    <a:srgbClr val="FFFFFF"/>
                  </a:solidFill>
                  <a:round/>
                  <a:headEnd/>
                  <a:tailEnd/>
                </a:ln>
              </p:spPr>
              <p:txBody>
                <a:bodyPr/>
                <a:lstStyle/>
                <a:p>
                  <a:endParaRPr lang="el-GR"/>
                </a:p>
              </p:txBody>
            </p:sp>
            <p:sp>
              <p:nvSpPr>
                <p:cNvPr id="305247" name="Line 95"/>
                <p:cNvSpPr>
                  <a:spLocks noChangeShapeType="1"/>
                </p:cNvSpPr>
                <p:nvPr/>
              </p:nvSpPr>
              <p:spPr bwMode="auto">
                <a:xfrm>
                  <a:off x="1211" y="2304"/>
                  <a:ext cx="20" cy="1"/>
                </a:xfrm>
                <a:prstGeom prst="line">
                  <a:avLst/>
                </a:prstGeom>
                <a:noFill/>
                <a:ln w="11113">
                  <a:solidFill>
                    <a:srgbClr val="FFFFFF"/>
                  </a:solidFill>
                  <a:round/>
                  <a:headEnd/>
                  <a:tailEnd/>
                </a:ln>
              </p:spPr>
              <p:txBody>
                <a:bodyPr/>
                <a:lstStyle/>
                <a:p>
                  <a:endParaRPr lang="el-GR"/>
                </a:p>
              </p:txBody>
            </p:sp>
            <p:sp>
              <p:nvSpPr>
                <p:cNvPr id="305248" name="Line 96"/>
                <p:cNvSpPr>
                  <a:spLocks noChangeShapeType="1"/>
                </p:cNvSpPr>
                <p:nvPr/>
              </p:nvSpPr>
              <p:spPr bwMode="auto">
                <a:xfrm>
                  <a:off x="1211" y="2249"/>
                  <a:ext cx="20" cy="1"/>
                </a:xfrm>
                <a:prstGeom prst="line">
                  <a:avLst/>
                </a:prstGeom>
                <a:noFill/>
                <a:ln w="11113">
                  <a:solidFill>
                    <a:srgbClr val="FFFFFF"/>
                  </a:solidFill>
                  <a:round/>
                  <a:headEnd/>
                  <a:tailEnd/>
                </a:ln>
              </p:spPr>
              <p:txBody>
                <a:bodyPr/>
                <a:lstStyle/>
                <a:p>
                  <a:endParaRPr lang="el-GR"/>
                </a:p>
              </p:txBody>
            </p:sp>
            <p:sp>
              <p:nvSpPr>
                <p:cNvPr id="305249" name="Line 97"/>
                <p:cNvSpPr>
                  <a:spLocks noChangeShapeType="1"/>
                </p:cNvSpPr>
                <p:nvPr/>
              </p:nvSpPr>
              <p:spPr bwMode="auto">
                <a:xfrm>
                  <a:off x="1211" y="2187"/>
                  <a:ext cx="20" cy="1"/>
                </a:xfrm>
                <a:prstGeom prst="line">
                  <a:avLst/>
                </a:prstGeom>
                <a:noFill/>
                <a:ln w="11113">
                  <a:solidFill>
                    <a:srgbClr val="FFFFFF"/>
                  </a:solidFill>
                  <a:round/>
                  <a:headEnd/>
                  <a:tailEnd/>
                </a:ln>
              </p:spPr>
              <p:txBody>
                <a:bodyPr/>
                <a:lstStyle/>
                <a:p>
                  <a:endParaRPr lang="el-GR"/>
                </a:p>
              </p:txBody>
            </p:sp>
            <p:sp>
              <p:nvSpPr>
                <p:cNvPr id="305250" name="Line 98"/>
                <p:cNvSpPr>
                  <a:spLocks noChangeShapeType="1"/>
                </p:cNvSpPr>
                <p:nvPr/>
              </p:nvSpPr>
              <p:spPr bwMode="auto">
                <a:xfrm>
                  <a:off x="1211" y="2132"/>
                  <a:ext cx="20" cy="1"/>
                </a:xfrm>
                <a:prstGeom prst="line">
                  <a:avLst/>
                </a:prstGeom>
                <a:noFill/>
                <a:ln w="11113">
                  <a:solidFill>
                    <a:srgbClr val="FFFFFF"/>
                  </a:solidFill>
                  <a:round/>
                  <a:headEnd/>
                  <a:tailEnd/>
                </a:ln>
              </p:spPr>
              <p:txBody>
                <a:bodyPr/>
                <a:lstStyle/>
                <a:p>
                  <a:endParaRPr lang="el-GR"/>
                </a:p>
              </p:txBody>
            </p:sp>
            <p:sp>
              <p:nvSpPr>
                <p:cNvPr id="305251" name="Line 99"/>
                <p:cNvSpPr>
                  <a:spLocks noChangeShapeType="1"/>
                </p:cNvSpPr>
                <p:nvPr/>
              </p:nvSpPr>
              <p:spPr bwMode="auto">
                <a:xfrm>
                  <a:off x="1211" y="2077"/>
                  <a:ext cx="20" cy="1"/>
                </a:xfrm>
                <a:prstGeom prst="line">
                  <a:avLst/>
                </a:prstGeom>
                <a:noFill/>
                <a:ln w="11113">
                  <a:solidFill>
                    <a:srgbClr val="FFFFFF"/>
                  </a:solidFill>
                  <a:round/>
                  <a:headEnd/>
                  <a:tailEnd/>
                </a:ln>
              </p:spPr>
              <p:txBody>
                <a:bodyPr/>
                <a:lstStyle/>
                <a:p>
                  <a:endParaRPr lang="el-GR"/>
                </a:p>
              </p:txBody>
            </p:sp>
            <p:sp>
              <p:nvSpPr>
                <p:cNvPr id="305252" name="Line 100"/>
                <p:cNvSpPr>
                  <a:spLocks noChangeShapeType="1"/>
                </p:cNvSpPr>
                <p:nvPr/>
              </p:nvSpPr>
              <p:spPr bwMode="auto">
                <a:xfrm>
                  <a:off x="1211" y="2022"/>
                  <a:ext cx="20" cy="1"/>
                </a:xfrm>
                <a:prstGeom prst="line">
                  <a:avLst/>
                </a:prstGeom>
                <a:noFill/>
                <a:ln w="11113">
                  <a:solidFill>
                    <a:srgbClr val="FFFFFF"/>
                  </a:solidFill>
                  <a:round/>
                  <a:headEnd/>
                  <a:tailEnd/>
                </a:ln>
              </p:spPr>
              <p:txBody>
                <a:bodyPr/>
                <a:lstStyle/>
                <a:p>
                  <a:endParaRPr lang="el-GR"/>
                </a:p>
              </p:txBody>
            </p:sp>
            <p:sp>
              <p:nvSpPr>
                <p:cNvPr id="305253" name="Line 101"/>
                <p:cNvSpPr>
                  <a:spLocks noChangeShapeType="1"/>
                </p:cNvSpPr>
                <p:nvPr/>
              </p:nvSpPr>
              <p:spPr bwMode="auto">
                <a:xfrm>
                  <a:off x="1211" y="1960"/>
                  <a:ext cx="20" cy="1"/>
                </a:xfrm>
                <a:prstGeom prst="line">
                  <a:avLst/>
                </a:prstGeom>
                <a:noFill/>
                <a:ln w="11113">
                  <a:solidFill>
                    <a:srgbClr val="FFFFFF"/>
                  </a:solidFill>
                  <a:round/>
                  <a:headEnd/>
                  <a:tailEnd/>
                </a:ln>
              </p:spPr>
              <p:txBody>
                <a:bodyPr/>
                <a:lstStyle/>
                <a:p>
                  <a:endParaRPr lang="el-GR"/>
                </a:p>
              </p:txBody>
            </p:sp>
            <p:sp>
              <p:nvSpPr>
                <p:cNvPr id="305254" name="Line 102"/>
                <p:cNvSpPr>
                  <a:spLocks noChangeShapeType="1"/>
                </p:cNvSpPr>
                <p:nvPr/>
              </p:nvSpPr>
              <p:spPr bwMode="auto">
                <a:xfrm>
                  <a:off x="1211" y="1905"/>
                  <a:ext cx="20" cy="1"/>
                </a:xfrm>
                <a:prstGeom prst="line">
                  <a:avLst/>
                </a:prstGeom>
                <a:noFill/>
                <a:ln w="11113">
                  <a:solidFill>
                    <a:srgbClr val="FFFFFF"/>
                  </a:solidFill>
                  <a:round/>
                  <a:headEnd/>
                  <a:tailEnd/>
                </a:ln>
              </p:spPr>
              <p:txBody>
                <a:bodyPr/>
                <a:lstStyle/>
                <a:p>
                  <a:endParaRPr lang="el-GR"/>
                </a:p>
              </p:txBody>
            </p:sp>
            <p:sp>
              <p:nvSpPr>
                <p:cNvPr id="305255" name="Line 103"/>
                <p:cNvSpPr>
                  <a:spLocks noChangeShapeType="1"/>
                </p:cNvSpPr>
                <p:nvPr/>
              </p:nvSpPr>
              <p:spPr bwMode="auto">
                <a:xfrm>
                  <a:off x="1211" y="1850"/>
                  <a:ext cx="20" cy="1"/>
                </a:xfrm>
                <a:prstGeom prst="line">
                  <a:avLst/>
                </a:prstGeom>
                <a:noFill/>
                <a:ln w="11113">
                  <a:solidFill>
                    <a:srgbClr val="FFFFFF"/>
                  </a:solidFill>
                  <a:round/>
                  <a:headEnd/>
                  <a:tailEnd/>
                </a:ln>
              </p:spPr>
              <p:txBody>
                <a:bodyPr/>
                <a:lstStyle/>
                <a:p>
                  <a:endParaRPr lang="el-GR"/>
                </a:p>
              </p:txBody>
            </p:sp>
            <p:sp>
              <p:nvSpPr>
                <p:cNvPr id="305256" name="Line 104"/>
                <p:cNvSpPr>
                  <a:spLocks noChangeShapeType="1"/>
                </p:cNvSpPr>
                <p:nvPr/>
              </p:nvSpPr>
              <p:spPr bwMode="auto">
                <a:xfrm>
                  <a:off x="1211" y="1788"/>
                  <a:ext cx="20" cy="1"/>
                </a:xfrm>
                <a:prstGeom prst="line">
                  <a:avLst/>
                </a:prstGeom>
                <a:noFill/>
                <a:ln w="11113">
                  <a:solidFill>
                    <a:srgbClr val="FFFFFF"/>
                  </a:solidFill>
                  <a:round/>
                  <a:headEnd/>
                  <a:tailEnd/>
                </a:ln>
              </p:spPr>
              <p:txBody>
                <a:bodyPr/>
                <a:lstStyle/>
                <a:p>
                  <a:endParaRPr lang="el-GR"/>
                </a:p>
              </p:txBody>
            </p:sp>
            <p:sp>
              <p:nvSpPr>
                <p:cNvPr id="305257" name="Line 105"/>
                <p:cNvSpPr>
                  <a:spLocks noChangeShapeType="1"/>
                </p:cNvSpPr>
                <p:nvPr/>
              </p:nvSpPr>
              <p:spPr bwMode="auto">
                <a:xfrm>
                  <a:off x="1211" y="1733"/>
                  <a:ext cx="20" cy="1"/>
                </a:xfrm>
                <a:prstGeom prst="line">
                  <a:avLst/>
                </a:prstGeom>
                <a:noFill/>
                <a:ln w="11113">
                  <a:solidFill>
                    <a:srgbClr val="FFFFFF"/>
                  </a:solidFill>
                  <a:round/>
                  <a:headEnd/>
                  <a:tailEnd/>
                </a:ln>
              </p:spPr>
              <p:txBody>
                <a:bodyPr/>
                <a:lstStyle/>
                <a:p>
                  <a:endParaRPr lang="el-GR"/>
                </a:p>
              </p:txBody>
            </p:sp>
            <p:sp>
              <p:nvSpPr>
                <p:cNvPr id="305258" name="Line 106"/>
                <p:cNvSpPr>
                  <a:spLocks noChangeShapeType="1"/>
                </p:cNvSpPr>
                <p:nvPr/>
              </p:nvSpPr>
              <p:spPr bwMode="auto">
                <a:xfrm>
                  <a:off x="1211" y="1678"/>
                  <a:ext cx="20" cy="1"/>
                </a:xfrm>
                <a:prstGeom prst="line">
                  <a:avLst/>
                </a:prstGeom>
                <a:noFill/>
                <a:ln w="11113">
                  <a:solidFill>
                    <a:srgbClr val="FFFFFF"/>
                  </a:solidFill>
                  <a:round/>
                  <a:headEnd/>
                  <a:tailEnd/>
                </a:ln>
              </p:spPr>
              <p:txBody>
                <a:bodyPr/>
                <a:lstStyle/>
                <a:p>
                  <a:endParaRPr lang="el-GR"/>
                </a:p>
              </p:txBody>
            </p:sp>
            <p:sp>
              <p:nvSpPr>
                <p:cNvPr id="305259" name="Line 107"/>
                <p:cNvSpPr>
                  <a:spLocks noChangeShapeType="1"/>
                </p:cNvSpPr>
                <p:nvPr/>
              </p:nvSpPr>
              <p:spPr bwMode="auto">
                <a:xfrm>
                  <a:off x="1211" y="1623"/>
                  <a:ext cx="20" cy="1"/>
                </a:xfrm>
                <a:prstGeom prst="line">
                  <a:avLst/>
                </a:prstGeom>
                <a:noFill/>
                <a:ln w="11113">
                  <a:solidFill>
                    <a:srgbClr val="FFFFFF"/>
                  </a:solidFill>
                  <a:round/>
                  <a:headEnd/>
                  <a:tailEnd/>
                </a:ln>
              </p:spPr>
              <p:txBody>
                <a:bodyPr/>
                <a:lstStyle/>
                <a:p>
                  <a:endParaRPr lang="el-GR"/>
                </a:p>
              </p:txBody>
            </p:sp>
            <p:sp>
              <p:nvSpPr>
                <p:cNvPr id="305260" name="Line 108"/>
                <p:cNvSpPr>
                  <a:spLocks noChangeShapeType="1"/>
                </p:cNvSpPr>
                <p:nvPr/>
              </p:nvSpPr>
              <p:spPr bwMode="auto">
                <a:xfrm>
                  <a:off x="1211" y="1561"/>
                  <a:ext cx="20" cy="1"/>
                </a:xfrm>
                <a:prstGeom prst="line">
                  <a:avLst/>
                </a:prstGeom>
                <a:noFill/>
                <a:ln w="11113">
                  <a:solidFill>
                    <a:srgbClr val="FFFFFF"/>
                  </a:solidFill>
                  <a:round/>
                  <a:headEnd/>
                  <a:tailEnd/>
                </a:ln>
              </p:spPr>
              <p:txBody>
                <a:bodyPr/>
                <a:lstStyle/>
                <a:p>
                  <a:endParaRPr lang="el-GR"/>
                </a:p>
              </p:txBody>
            </p:sp>
            <p:sp>
              <p:nvSpPr>
                <p:cNvPr id="305261" name="Line 109"/>
                <p:cNvSpPr>
                  <a:spLocks noChangeShapeType="1"/>
                </p:cNvSpPr>
                <p:nvPr/>
              </p:nvSpPr>
              <p:spPr bwMode="auto">
                <a:xfrm>
                  <a:off x="1211" y="1506"/>
                  <a:ext cx="20" cy="1"/>
                </a:xfrm>
                <a:prstGeom prst="line">
                  <a:avLst/>
                </a:prstGeom>
                <a:noFill/>
                <a:ln w="11113">
                  <a:solidFill>
                    <a:srgbClr val="FFFFFF"/>
                  </a:solidFill>
                  <a:round/>
                  <a:headEnd/>
                  <a:tailEnd/>
                </a:ln>
              </p:spPr>
              <p:txBody>
                <a:bodyPr/>
                <a:lstStyle/>
                <a:p>
                  <a:endParaRPr lang="el-GR"/>
                </a:p>
              </p:txBody>
            </p:sp>
            <p:sp>
              <p:nvSpPr>
                <p:cNvPr id="305262" name="Line 110"/>
                <p:cNvSpPr>
                  <a:spLocks noChangeShapeType="1"/>
                </p:cNvSpPr>
                <p:nvPr/>
              </p:nvSpPr>
              <p:spPr bwMode="auto">
                <a:xfrm>
                  <a:off x="1211" y="1451"/>
                  <a:ext cx="20" cy="1"/>
                </a:xfrm>
                <a:prstGeom prst="line">
                  <a:avLst/>
                </a:prstGeom>
                <a:noFill/>
                <a:ln w="11113">
                  <a:solidFill>
                    <a:srgbClr val="FFFFFF"/>
                  </a:solidFill>
                  <a:round/>
                  <a:headEnd/>
                  <a:tailEnd/>
                </a:ln>
              </p:spPr>
              <p:txBody>
                <a:bodyPr/>
                <a:lstStyle/>
                <a:p>
                  <a:endParaRPr lang="el-GR"/>
                </a:p>
              </p:txBody>
            </p:sp>
            <p:sp>
              <p:nvSpPr>
                <p:cNvPr id="305263" name="Line 111"/>
                <p:cNvSpPr>
                  <a:spLocks noChangeShapeType="1"/>
                </p:cNvSpPr>
                <p:nvPr/>
              </p:nvSpPr>
              <p:spPr bwMode="auto">
                <a:xfrm>
                  <a:off x="1211" y="1389"/>
                  <a:ext cx="20" cy="1"/>
                </a:xfrm>
                <a:prstGeom prst="line">
                  <a:avLst/>
                </a:prstGeom>
                <a:noFill/>
                <a:ln w="11113">
                  <a:solidFill>
                    <a:srgbClr val="FFFFFF"/>
                  </a:solidFill>
                  <a:round/>
                  <a:headEnd/>
                  <a:tailEnd/>
                </a:ln>
              </p:spPr>
              <p:txBody>
                <a:bodyPr/>
                <a:lstStyle/>
                <a:p>
                  <a:endParaRPr lang="el-GR"/>
                </a:p>
              </p:txBody>
            </p:sp>
            <p:sp>
              <p:nvSpPr>
                <p:cNvPr id="305264" name="Line 112"/>
                <p:cNvSpPr>
                  <a:spLocks noChangeShapeType="1"/>
                </p:cNvSpPr>
                <p:nvPr/>
              </p:nvSpPr>
              <p:spPr bwMode="auto">
                <a:xfrm>
                  <a:off x="1211" y="1334"/>
                  <a:ext cx="20" cy="1"/>
                </a:xfrm>
                <a:prstGeom prst="line">
                  <a:avLst/>
                </a:prstGeom>
                <a:noFill/>
                <a:ln w="11113">
                  <a:solidFill>
                    <a:srgbClr val="FFFFFF"/>
                  </a:solidFill>
                  <a:round/>
                  <a:headEnd/>
                  <a:tailEnd/>
                </a:ln>
              </p:spPr>
              <p:txBody>
                <a:bodyPr/>
                <a:lstStyle/>
                <a:p>
                  <a:endParaRPr lang="el-GR"/>
                </a:p>
              </p:txBody>
            </p:sp>
            <p:sp>
              <p:nvSpPr>
                <p:cNvPr id="305265" name="Line 113"/>
                <p:cNvSpPr>
                  <a:spLocks noChangeShapeType="1"/>
                </p:cNvSpPr>
                <p:nvPr/>
              </p:nvSpPr>
              <p:spPr bwMode="auto">
                <a:xfrm>
                  <a:off x="1211" y="1279"/>
                  <a:ext cx="20" cy="1"/>
                </a:xfrm>
                <a:prstGeom prst="line">
                  <a:avLst/>
                </a:prstGeom>
                <a:noFill/>
                <a:ln w="11113">
                  <a:solidFill>
                    <a:srgbClr val="FFFFFF"/>
                  </a:solidFill>
                  <a:round/>
                  <a:headEnd/>
                  <a:tailEnd/>
                </a:ln>
              </p:spPr>
              <p:txBody>
                <a:bodyPr/>
                <a:lstStyle/>
                <a:p>
                  <a:endParaRPr lang="el-GR"/>
                </a:p>
              </p:txBody>
            </p:sp>
            <p:sp>
              <p:nvSpPr>
                <p:cNvPr id="305266" name="Line 114"/>
                <p:cNvSpPr>
                  <a:spLocks noChangeShapeType="1"/>
                </p:cNvSpPr>
                <p:nvPr/>
              </p:nvSpPr>
              <p:spPr bwMode="auto">
                <a:xfrm>
                  <a:off x="1211" y="1224"/>
                  <a:ext cx="20" cy="1"/>
                </a:xfrm>
                <a:prstGeom prst="line">
                  <a:avLst/>
                </a:prstGeom>
                <a:noFill/>
                <a:ln w="11113">
                  <a:solidFill>
                    <a:srgbClr val="FFFFFF"/>
                  </a:solidFill>
                  <a:round/>
                  <a:headEnd/>
                  <a:tailEnd/>
                </a:ln>
              </p:spPr>
              <p:txBody>
                <a:bodyPr/>
                <a:lstStyle/>
                <a:p>
                  <a:endParaRPr lang="el-GR"/>
                </a:p>
              </p:txBody>
            </p:sp>
            <p:sp>
              <p:nvSpPr>
                <p:cNvPr id="305267" name="Line 115"/>
                <p:cNvSpPr>
                  <a:spLocks noChangeShapeType="1"/>
                </p:cNvSpPr>
                <p:nvPr/>
              </p:nvSpPr>
              <p:spPr bwMode="auto">
                <a:xfrm>
                  <a:off x="1211" y="1162"/>
                  <a:ext cx="20" cy="1"/>
                </a:xfrm>
                <a:prstGeom prst="line">
                  <a:avLst/>
                </a:prstGeom>
                <a:noFill/>
                <a:ln w="11113">
                  <a:solidFill>
                    <a:srgbClr val="FFFFFF"/>
                  </a:solidFill>
                  <a:round/>
                  <a:headEnd/>
                  <a:tailEnd/>
                </a:ln>
              </p:spPr>
              <p:txBody>
                <a:bodyPr/>
                <a:lstStyle/>
                <a:p>
                  <a:endParaRPr lang="el-GR"/>
                </a:p>
              </p:txBody>
            </p:sp>
            <p:sp>
              <p:nvSpPr>
                <p:cNvPr id="305268" name="Line 116"/>
                <p:cNvSpPr>
                  <a:spLocks noChangeShapeType="1"/>
                </p:cNvSpPr>
                <p:nvPr/>
              </p:nvSpPr>
              <p:spPr bwMode="auto">
                <a:xfrm>
                  <a:off x="1211" y="1107"/>
                  <a:ext cx="20" cy="1"/>
                </a:xfrm>
                <a:prstGeom prst="line">
                  <a:avLst/>
                </a:prstGeom>
                <a:noFill/>
                <a:ln w="11113">
                  <a:solidFill>
                    <a:srgbClr val="FFFFFF"/>
                  </a:solidFill>
                  <a:round/>
                  <a:headEnd/>
                  <a:tailEnd/>
                </a:ln>
              </p:spPr>
              <p:txBody>
                <a:bodyPr/>
                <a:lstStyle/>
                <a:p>
                  <a:endParaRPr lang="el-GR"/>
                </a:p>
              </p:txBody>
            </p:sp>
            <p:sp>
              <p:nvSpPr>
                <p:cNvPr id="305269" name="Line 117"/>
                <p:cNvSpPr>
                  <a:spLocks noChangeShapeType="1"/>
                </p:cNvSpPr>
                <p:nvPr/>
              </p:nvSpPr>
              <p:spPr bwMode="auto">
                <a:xfrm>
                  <a:off x="1190" y="3383"/>
                  <a:ext cx="41" cy="1"/>
                </a:xfrm>
                <a:prstGeom prst="line">
                  <a:avLst/>
                </a:prstGeom>
                <a:noFill/>
                <a:ln w="11113">
                  <a:solidFill>
                    <a:srgbClr val="FFFFFF"/>
                  </a:solidFill>
                  <a:round/>
                  <a:headEnd/>
                  <a:tailEnd/>
                </a:ln>
              </p:spPr>
              <p:txBody>
                <a:bodyPr/>
                <a:lstStyle/>
                <a:p>
                  <a:endParaRPr lang="el-GR"/>
                </a:p>
              </p:txBody>
            </p:sp>
            <p:sp>
              <p:nvSpPr>
                <p:cNvPr id="305270" name="Line 118"/>
                <p:cNvSpPr>
                  <a:spLocks noChangeShapeType="1"/>
                </p:cNvSpPr>
                <p:nvPr/>
              </p:nvSpPr>
              <p:spPr bwMode="auto">
                <a:xfrm>
                  <a:off x="1190" y="3102"/>
                  <a:ext cx="41" cy="1"/>
                </a:xfrm>
                <a:prstGeom prst="line">
                  <a:avLst/>
                </a:prstGeom>
                <a:noFill/>
                <a:ln w="11113">
                  <a:solidFill>
                    <a:srgbClr val="FFFFFF"/>
                  </a:solidFill>
                  <a:round/>
                  <a:headEnd/>
                  <a:tailEnd/>
                </a:ln>
              </p:spPr>
              <p:txBody>
                <a:bodyPr/>
                <a:lstStyle/>
                <a:p>
                  <a:endParaRPr lang="el-GR"/>
                </a:p>
              </p:txBody>
            </p:sp>
            <p:sp>
              <p:nvSpPr>
                <p:cNvPr id="305271" name="Line 119"/>
                <p:cNvSpPr>
                  <a:spLocks noChangeShapeType="1"/>
                </p:cNvSpPr>
                <p:nvPr/>
              </p:nvSpPr>
              <p:spPr bwMode="auto">
                <a:xfrm>
                  <a:off x="1190" y="2813"/>
                  <a:ext cx="41" cy="1"/>
                </a:xfrm>
                <a:prstGeom prst="line">
                  <a:avLst/>
                </a:prstGeom>
                <a:noFill/>
                <a:ln w="11113">
                  <a:solidFill>
                    <a:srgbClr val="FFFFFF"/>
                  </a:solidFill>
                  <a:round/>
                  <a:headEnd/>
                  <a:tailEnd/>
                </a:ln>
              </p:spPr>
              <p:txBody>
                <a:bodyPr/>
                <a:lstStyle/>
                <a:p>
                  <a:endParaRPr lang="el-GR"/>
                </a:p>
              </p:txBody>
            </p:sp>
            <p:sp>
              <p:nvSpPr>
                <p:cNvPr id="305272" name="Line 120"/>
                <p:cNvSpPr>
                  <a:spLocks noChangeShapeType="1"/>
                </p:cNvSpPr>
                <p:nvPr/>
              </p:nvSpPr>
              <p:spPr bwMode="auto">
                <a:xfrm>
                  <a:off x="1190" y="2531"/>
                  <a:ext cx="41" cy="1"/>
                </a:xfrm>
                <a:prstGeom prst="line">
                  <a:avLst/>
                </a:prstGeom>
                <a:noFill/>
                <a:ln w="11113">
                  <a:solidFill>
                    <a:srgbClr val="FFFFFF"/>
                  </a:solidFill>
                  <a:round/>
                  <a:headEnd/>
                  <a:tailEnd/>
                </a:ln>
              </p:spPr>
              <p:txBody>
                <a:bodyPr/>
                <a:lstStyle/>
                <a:p>
                  <a:endParaRPr lang="el-GR"/>
                </a:p>
              </p:txBody>
            </p:sp>
            <p:sp>
              <p:nvSpPr>
                <p:cNvPr id="305273" name="Line 121"/>
                <p:cNvSpPr>
                  <a:spLocks noChangeShapeType="1"/>
                </p:cNvSpPr>
                <p:nvPr/>
              </p:nvSpPr>
              <p:spPr bwMode="auto">
                <a:xfrm>
                  <a:off x="1190" y="2249"/>
                  <a:ext cx="41" cy="1"/>
                </a:xfrm>
                <a:prstGeom prst="line">
                  <a:avLst/>
                </a:prstGeom>
                <a:noFill/>
                <a:ln w="11113">
                  <a:solidFill>
                    <a:srgbClr val="FFFFFF"/>
                  </a:solidFill>
                  <a:round/>
                  <a:headEnd/>
                  <a:tailEnd/>
                </a:ln>
              </p:spPr>
              <p:txBody>
                <a:bodyPr/>
                <a:lstStyle/>
                <a:p>
                  <a:endParaRPr lang="el-GR"/>
                </a:p>
              </p:txBody>
            </p:sp>
            <p:sp>
              <p:nvSpPr>
                <p:cNvPr id="305274" name="Line 122"/>
                <p:cNvSpPr>
                  <a:spLocks noChangeShapeType="1"/>
                </p:cNvSpPr>
                <p:nvPr/>
              </p:nvSpPr>
              <p:spPr bwMode="auto">
                <a:xfrm>
                  <a:off x="1190" y="1960"/>
                  <a:ext cx="41" cy="1"/>
                </a:xfrm>
                <a:prstGeom prst="line">
                  <a:avLst/>
                </a:prstGeom>
                <a:noFill/>
                <a:ln w="11113">
                  <a:solidFill>
                    <a:srgbClr val="FFFFFF"/>
                  </a:solidFill>
                  <a:round/>
                  <a:headEnd/>
                  <a:tailEnd/>
                </a:ln>
              </p:spPr>
              <p:txBody>
                <a:bodyPr/>
                <a:lstStyle/>
                <a:p>
                  <a:endParaRPr lang="el-GR"/>
                </a:p>
              </p:txBody>
            </p:sp>
            <p:sp>
              <p:nvSpPr>
                <p:cNvPr id="305275" name="Line 123"/>
                <p:cNvSpPr>
                  <a:spLocks noChangeShapeType="1"/>
                </p:cNvSpPr>
                <p:nvPr/>
              </p:nvSpPr>
              <p:spPr bwMode="auto">
                <a:xfrm>
                  <a:off x="1190" y="1678"/>
                  <a:ext cx="41" cy="1"/>
                </a:xfrm>
                <a:prstGeom prst="line">
                  <a:avLst/>
                </a:prstGeom>
                <a:noFill/>
                <a:ln w="11113">
                  <a:solidFill>
                    <a:srgbClr val="FFFFFF"/>
                  </a:solidFill>
                  <a:round/>
                  <a:headEnd/>
                  <a:tailEnd/>
                </a:ln>
              </p:spPr>
              <p:txBody>
                <a:bodyPr/>
                <a:lstStyle/>
                <a:p>
                  <a:endParaRPr lang="el-GR"/>
                </a:p>
              </p:txBody>
            </p:sp>
            <p:sp>
              <p:nvSpPr>
                <p:cNvPr id="305276" name="Line 124"/>
                <p:cNvSpPr>
                  <a:spLocks noChangeShapeType="1"/>
                </p:cNvSpPr>
                <p:nvPr/>
              </p:nvSpPr>
              <p:spPr bwMode="auto">
                <a:xfrm>
                  <a:off x="1190" y="1389"/>
                  <a:ext cx="41" cy="1"/>
                </a:xfrm>
                <a:prstGeom prst="line">
                  <a:avLst/>
                </a:prstGeom>
                <a:noFill/>
                <a:ln w="11113">
                  <a:solidFill>
                    <a:srgbClr val="FFFFFF"/>
                  </a:solidFill>
                  <a:round/>
                  <a:headEnd/>
                  <a:tailEnd/>
                </a:ln>
              </p:spPr>
              <p:txBody>
                <a:bodyPr/>
                <a:lstStyle/>
                <a:p>
                  <a:endParaRPr lang="el-GR"/>
                </a:p>
              </p:txBody>
            </p:sp>
            <p:sp>
              <p:nvSpPr>
                <p:cNvPr id="305277" name="Line 125"/>
                <p:cNvSpPr>
                  <a:spLocks noChangeShapeType="1"/>
                </p:cNvSpPr>
                <p:nvPr/>
              </p:nvSpPr>
              <p:spPr bwMode="auto">
                <a:xfrm>
                  <a:off x="1190" y="1107"/>
                  <a:ext cx="41" cy="1"/>
                </a:xfrm>
                <a:prstGeom prst="line">
                  <a:avLst/>
                </a:prstGeom>
                <a:noFill/>
                <a:ln w="11113">
                  <a:solidFill>
                    <a:srgbClr val="FFFFFF"/>
                  </a:solidFill>
                  <a:round/>
                  <a:headEnd/>
                  <a:tailEnd/>
                </a:ln>
              </p:spPr>
              <p:txBody>
                <a:bodyPr/>
                <a:lstStyle/>
                <a:p>
                  <a:endParaRPr lang="el-GR"/>
                </a:p>
              </p:txBody>
            </p:sp>
            <p:sp>
              <p:nvSpPr>
                <p:cNvPr id="305278" name="Line 126"/>
                <p:cNvSpPr>
                  <a:spLocks noChangeShapeType="1"/>
                </p:cNvSpPr>
                <p:nvPr/>
              </p:nvSpPr>
              <p:spPr bwMode="auto">
                <a:xfrm flipV="1">
                  <a:off x="1231" y="3383"/>
                  <a:ext cx="1" cy="42"/>
                </a:xfrm>
                <a:prstGeom prst="line">
                  <a:avLst/>
                </a:prstGeom>
                <a:noFill/>
                <a:ln w="11113">
                  <a:solidFill>
                    <a:srgbClr val="FFFFFF"/>
                  </a:solidFill>
                  <a:round/>
                  <a:headEnd/>
                  <a:tailEnd/>
                </a:ln>
              </p:spPr>
              <p:txBody>
                <a:bodyPr/>
                <a:lstStyle/>
                <a:p>
                  <a:endParaRPr lang="el-GR"/>
                </a:p>
              </p:txBody>
            </p:sp>
            <p:sp>
              <p:nvSpPr>
                <p:cNvPr id="305279" name="Line 127"/>
                <p:cNvSpPr>
                  <a:spLocks noChangeShapeType="1"/>
                </p:cNvSpPr>
                <p:nvPr/>
              </p:nvSpPr>
              <p:spPr bwMode="auto">
                <a:xfrm flipV="1">
                  <a:off x="1775" y="3383"/>
                  <a:ext cx="1" cy="42"/>
                </a:xfrm>
                <a:prstGeom prst="line">
                  <a:avLst/>
                </a:prstGeom>
                <a:noFill/>
                <a:ln w="11113">
                  <a:solidFill>
                    <a:srgbClr val="FFFFFF"/>
                  </a:solidFill>
                  <a:round/>
                  <a:headEnd/>
                  <a:tailEnd/>
                </a:ln>
              </p:spPr>
              <p:txBody>
                <a:bodyPr/>
                <a:lstStyle/>
                <a:p>
                  <a:endParaRPr lang="el-GR"/>
                </a:p>
              </p:txBody>
            </p:sp>
            <p:sp>
              <p:nvSpPr>
                <p:cNvPr id="305280" name="Line 128"/>
                <p:cNvSpPr>
                  <a:spLocks noChangeShapeType="1"/>
                </p:cNvSpPr>
                <p:nvPr/>
              </p:nvSpPr>
              <p:spPr bwMode="auto">
                <a:xfrm flipV="1">
                  <a:off x="2325" y="3383"/>
                  <a:ext cx="1" cy="42"/>
                </a:xfrm>
                <a:prstGeom prst="line">
                  <a:avLst/>
                </a:prstGeom>
                <a:noFill/>
                <a:ln w="11113">
                  <a:solidFill>
                    <a:srgbClr val="FFFFFF"/>
                  </a:solidFill>
                  <a:round/>
                  <a:headEnd/>
                  <a:tailEnd/>
                </a:ln>
              </p:spPr>
              <p:txBody>
                <a:bodyPr/>
                <a:lstStyle/>
                <a:p>
                  <a:endParaRPr lang="el-GR"/>
                </a:p>
              </p:txBody>
            </p:sp>
            <p:sp>
              <p:nvSpPr>
                <p:cNvPr id="305281" name="Line 129"/>
                <p:cNvSpPr>
                  <a:spLocks noChangeShapeType="1"/>
                </p:cNvSpPr>
                <p:nvPr/>
              </p:nvSpPr>
              <p:spPr bwMode="auto">
                <a:xfrm flipV="1">
                  <a:off x="2876" y="3383"/>
                  <a:ext cx="1" cy="42"/>
                </a:xfrm>
                <a:prstGeom prst="line">
                  <a:avLst/>
                </a:prstGeom>
                <a:noFill/>
                <a:ln w="11113">
                  <a:solidFill>
                    <a:srgbClr val="FFFFFF"/>
                  </a:solidFill>
                  <a:round/>
                  <a:headEnd/>
                  <a:tailEnd/>
                </a:ln>
              </p:spPr>
              <p:txBody>
                <a:bodyPr/>
                <a:lstStyle/>
                <a:p>
                  <a:endParaRPr lang="el-GR"/>
                </a:p>
              </p:txBody>
            </p:sp>
            <p:sp>
              <p:nvSpPr>
                <p:cNvPr id="305282" name="Line 130"/>
                <p:cNvSpPr>
                  <a:spLocks noChangeShapeType="1"/>
                </p:cNvSpPr>
                <p:nvPr/>
              </p:nvSpPr>
              <p:spPr bwMode="auto">
                <a:xfrm flipV="1">
                  <a:off x="3419" y="3383"/>
                  <a:ext cx="1" cy="42"/>
                </a:xfrm>
                <a:prstGeom prst="line">
                  <a:avLst/>
                </a:prstGeom>
                <a:noFill/>
                <a:ln w="11113">
                  <a:solidFill>
                    <a:srgbClr val="FFFFFF"/>
                  </a:solidFill>
                  <a:round/>
                  <a:headEnd/>
                  <a:tailEnd/>
                </a:ln>
              </p:spPr>
              <p:txBody>
                <a:bodyPr/>
                <a:lstStyle/>
                <a:p>
                  <a:endParaRPr lang="el-GR"/>
                </a:p>
              </p:txBody>
            </p:sp>
            <p:sp>
              <p:nvSpPr>
                <p:cNvPr id="305283" name="Line 131"/>
                <p:cNvSpPr>
                  <a:spLocks noChangeShapeType="1"/>
                </p:cNvSpPr>
                <p:nvPr/>
              </p:nvSpPr>
              <p:spPr bwMode="auto">
                <a:xfrm flipV="1">
                  <a:off x="3969" y="3383"/>
                  <a:ext cx="1" cy="42"/>
                </a:xfrm>
                <a:prstGeom prst="line">
                  <a:avLst/>
                </a:prstGeom>
                <a:noFill/>
                <a:ln w="11113">
                  <a:solidFill>
                    <a:srgbClr val="FFFFFF"/>
                  </a:solidFill>
                  <a:round/>
                  <a:headEnd/>
                  <a:tailEnd/>
                </a:ln>
              </p:spPr>
              <p:txBody>
                <a:bodyPr/>
                <a:lstStyle/>
                <a:p>
                  <a:endParaRPr lang="el-GR"/>
                </a:p>
              </p:txBody>
            </p:sp>
            <p:sp>
              <p:nvSpPr>
                <p:cNvPr id="305284" name="Line 132"/>
                <p:cNvSpPr>
                  <a:spLocks noChangeShapeType="1"/>
                </p:cNvSpPr>
                <p:nvPr/>
              </p:nvSpPr>
              <p:spPr bwMode="auto">
                <a:xfrm flipV="1">
                  <a:off x="4520" y="3383"/>
                  <a:ext cx="1" cy="42"/>
                </a:xfrm>
                <a:prstGeom prst="line">
                  <a:avLst/>
                </a:prstGeom>
                <a:noFill/>
                <a:ln w="11113">
                  <a:solidFill>
                    <a:srgbClr val="FFFFFF"/>
                  </a:solidFill>
                  <a:round/>
                  <a:headEnd/>
                  <a:tailEnd/>
                </a:ln>
              </p:spPr>
              <p:txBody>
                <a:bodyPr/>
                <a:lstStyle/>
                <a:p>
                  <a:endParaRPr lang="el-GR"/>
                </a:p>
              </p:txBody>
            </p:sp>
            <p:sp>
              <p:nvSpPr>
                <p:cNvPr id="305285" name="Line 133"/>
                <p:cNvSpPr>
                  <a:spLocks noChangeShapeType="1"/>
                </p:cNvSpPr>
                <p:nvPr/>
              </p:nvSpPr>
              <p:spPr bwMode="auto">
                <a:xfrm flipV="1">
                  <a:off x="1231" y="1107"/>
                  <a:ext cx="1" cy="2276"/>
                </a:xfrm>
                <a:prstGeom prst="line">
                  <a:avLst/>
                </a:prstGeom>
                <a:noFill/>
                <a:ln w="11113">
                  <a:solidFill>
                    <a:srgbClr val="FFFFFF"/>
                  </a:solidFill>
                  <a:round/>
                  <a:headEnd/>
                  <a:tailEnd/>
                </a:ln>
              </p:spPr>
              <p:txBody>
                <a:bodyPr/>
                <a:lstStyle/>
                <a:p>
                  <a:endParaRPr lang="el-GR"/>
                </a:p>
              </p:txBody>
            </p:sp>
            <p:sp>
              <p:nvSpPr>
                <p:cNvPr id="305286" name="Line 134"/>
                <p:cNvSpPr>
                  <a:spLocks noChangeShapeType="1"/>
                </p:cNvSpPr>
                <p:nvPr/>
              </p:nvSpPr>
              <p:spPr bwMode="auto">
                <a:xfrm>
                  <a:off x="1231" y="3383"/>
                  <a:ext cx="3289" cy="1"/>
                </a:xfrm>
                <a:prstGeom prst="line">
                  <a:avLst/>
                </a:prstGeom>
                <a:noFill/>
                <a:ln w="11113">
                  <a:solidFill>
                    <a:srgbClr val="FFFFFF"/>
                  </a:solidFill>
                  <a:round/>
                  <a:headEnd/>
                  <a:tailEnd/>
                </a:ln>
              </p:spPr>
              <p:txBody>
                <a:bodyPr/>
                <a:lstStyle/>
                <a:p>
                  <a:endParaRPr lang="el-GR"/>
                </a:p>
              </p:txBody>
            </p:sp>
            <p:sp>
              <p:nvSpPr>
                <p:cNvPr id="305287" name="Line 135"/>
                <p:cNvSpPr>
                  <a:spLocks noChangeShapeType="1"/>
                </p:cNvSpPr>
                <p:nvPr/>
              </p:nvSpPr>
              <p:spPr bwMode="auto">
                <a:xfrm>
                  <a:off x="1500" y="1657"/>
                  <a:ext cx="550" cy="145"/>
                </a:xfrm>
                <a:prstGeom prst="line">
                  <a:avLst/>
                </a:prstGeom>
                <a:noFill/>
                <a:ln w="65088">
                  <a:solidFill>
                    <a:srgbClr val="FFFFFF"/>
                  </a:solidFill>
                  <a:round/>
                  <a:headEnd/>
                  <a:tailEnd/>
                </a:ln>
              </p:spPr>
              <p:txBody>
                <a:bodyPr/>
                <a:lstStyle/>
                <a:p>
                  <a:endParaRPr lang="el-GR"/>
                </a:p>
              </p:txBody>
            </p:sp>
            <p:sp>
              <p:nvSpPr>
                <p:cNvPr id="305288" name="Line 136"/>
                <p:cNvSpPr>
                  <a:spLocks noChangeShapeType="1"/>
                </p:cNvSpPr>
                <p:nvPr/>
              </p:nvSpPr>
              <p:spPr bwMode="auto">
                <a:xfrm>
                  <a:off x="2050" y="1802"/>
                  <a:ext cx="550" cy="151"/>
                </a:xfrm>
                <a:prstGeom prst="line">
                  <a:avLst/>
                </a:prstGeom>
                <a:noFill/>
                <a:ln w="65088">
                  <a:solidFill>
                    <a:srgbClr val="FFFFFF"/>
                  </a:solidFill>
                  <a:round/>
                  <a:headEnd/>
                  <a:tailEnd/>
                </a:ln>
              </p:spPr>
              <p:txBody>
                <a:bodyPr/>
                <a:lstStyle/>
                <a:p>
                  <a:endParaRPr lang="el-GR"/>
                </a:p>
              </p:txBody>
            </p:sp>
            <p:sp>
              <p:nvSpPr>
                <p:cNvPr id="305289" name="Line 137"/>
                <p:cNvSpPr>
                  <a:spLocks noChangeShapeType="1"/>
                </p:cNvSpPr>
                <p:nvPr/>
              </p:nvSpPr>
              <p:spPr bwMode="auto">
                <a:xfrm>
                  <a:off x="2600" y="1953"/>
                  <a:ext cx="544" cy="151"/>
                </a:xfrm>
                <a:prstGeom prst="line">
                  <a:avLst/>
                </a:prstGeom>
                <a:noFill/>
                <a:ln w="65088">
                  <a:solidFill>
                    <a:srgbClr val="FFFFFF"/>
                  </a:solidFill>
                  <a:round/>
                  <a:headEnd/>
                  <a:tailEnd/>
                </a:ln>
              </p:spPr>
              <p:txBody>
                <a:bodyPr/>
                <a:lstStyle/>
                <a:p>
                  <a:endParaRPr lang="el-GR"/>
                </a:p>
              </p:txBody>
            </p:sp>
            <p:sp>
              <p:nvSpPr>
                <p:cNvPr id="305290" name="Line 138"/>
                <p:cNvSpPr>
                  <a:spLocks noChangeShapeType="1"/>
                </p:cNvSpPr>
                <p:nvPr/>
              </p:nvSpPr>
              <p:spPr bwMode="auto">
                <a:xfrm>
                  <a:off x="3144" y="2104"/>
                  <a:ext cx="550" cy="145"/>
                </a:xfrm>
                <a:prstGeom prst="line">
                  <a:avLst/>
                </a:prstGeom>
                <a:noFill/>
                <a:ln w="65088">
                  <a:solidFill>
                    <a:srgbClr val="FFFFFF"/>
                  </a:solidFill>
                  <a:round/>
                  <a:headEnd/>
                  <a:tailEnd/>
                </a:ln>
              </p:spPr>
              <p:txBody>
                <a:bodyPr/>
                <a:lstStyle/>
                <a:p>
                  <a:endParaRPr lang="el-GR"/>
                </a:p>
              </p:txBody>
            </p:sp>
            <p:sp>
              <p:nvSpPr>
                <p:cNvPr id="305291" name="Line 139"/>
                <p:cNvSpPr>
                  <a:spLocks noChangeShapeType="1"/>
                </p:cNvSpPr>
                <p:nvPr/>
              </p:nvSpPr>
              <p:spPr bwMode="auto">
                <a:xfrm>
                  <a:off x="3694" y="2249"/>
                  <a:ext cx="551" cy="151"/>
                </a:xfrm>
                <a:prstGeom prst="line">
                  <a:avLst/>
                </a:prstGeom>
                <a:noFill/>
                <a:ln w="65088">
                  <a:solidFill>
                    <a:srgbClr val="FFFFFF"/>
                  </a:solidFill>
                  <a:round/>
                  <a:headEnd/>
                  <a:tailEnd/>
                </a:ln>
              </p:spPr>
              <p:txBody>
                <a:bodyPr/>
                <a:lstStyle/>
                <a:p>
                  <a:endParaRPr lang="el-GR"/>
                </a:p>
              </p:txBody>
            </p:sp>
            <p:sp>
              <p:nvSpPr>
                <p:cNvPr id="305292" name="Rectangle 140"/>
                <p:cNvSpPr>
                  <a:spLocks noChangeArrowheads="1"/>
                </p:cNvSpPr>
                <p:nvPr/>
              </p:nvSpPr>
              <p:spPr bwMode="auto">
                <a:xfrm>
                  <a:off x="1410" y="3418"/>
                  <a:ext cx="191" cy="202"/>
                </a:xfrm>
                <a:prstGeom prst="rect">
                  <a:avLst/>
                </a:prstGeom>
                <a:noFill/>
                <a:ln w="9525">
                  <a:noFill/>
                  <a:miter lim="800000"/>
                  <a:headEnd/>
                  <a:tailEnd/>
                </a:ln>
              </p:spPr>
              <p:txBody>
                <a:bodyPr wrap="none" lIns="0" tIns="0" rIns="0" bIns="0">
                  <a:spAutoFit/>
                </a:bodyPr>
                <a:lstStyle/>
                <a:p>
                  <a:r>
                    <a:rPr lang="el-GR" sz="2100" b="1">
                      <a:solidFill>
                        <a:srgbClr val="FFFF40"/>
                      </a:solidFill>
                    </a:rPr>
                    <a:t>&lt;6</a:t>
                  </a:r>
                  <a:endParaRPr lang="el-GR" sz="1800"/>
                </a:p>
              </p:txBody>
            </p:sp>
            <p:sp>
              <p:nvSpPr>
                <p:cNvPr id="305293" name="Rectangle 141"/>
                <p:cNvSpPr>
                  <a:spLocks noChangeArrowheads="1"/>
                </p:cNvSpPr>
                <p:nvPr/>
              </p:nvSpPr>
              <p:spPr bwMode="auto">
                <a:xfrm>
                  <a:off x="1933" y="3418"/>
                  <a:ext cx="242" cy="202"/>
                </a:xfrm>
                <a:prstGeom prst="rect">
                  <a:avLst/>
                </a:prstGeom>
                <a:noFill/>
                <a:ln w="9525">
                  <a:noFill/>
                  <a:miter lim="800000"/>
                  <a:headEnd/>
                  <a:tailEnd/>
                </a:ln>
              </p:spPr>
              <p:txBody>
                <a:bodyPr wrap="none" lIns="0" tIns="0" rIns="0" bIns="0">
                  <a:spAutoFit/>
                </a:bodyPr>
                <a:lstStyle/>
                <a:p>
                  <a:r>
                    <a:rPr lang="el-GR" sz="2100" b="1">
                      <a:solidFill>
                        <a:srgbClr val="FFFF40"/>
                      </a:solidFill>
                    </a:rPr>
                    <a:t>6-8</a:t>
                  </a:r>
                  <a:endParaRPr lang="el-GR" sz="1800"/>
                </a:p>
              </p:txBody>
            </p:sp>
            <p:sp>
              <p:nvSpPr>
                <p:cNvPr id="305294" name="Rectangle 142"/>
                <p:cNvSpPr>
                  <a:spLocks noChangeArrowheads="1"/>
                </p:cNvSpPr>
                <p:nvPr/>
              </p:nvSpPr>
              <p:spPr bwMode="auto">
                <a:xfrm>
                  <a:off x="2435" y="3418"/>
                  <a:ext cx="335" cy="202"/>
                </a:xfrm>
                <a:prstGeom prst="rect">
                  <a:avLst/>
                </a:prstGeom>
                <a:noFill/>
                <a:ln w="9525">
                  <a:noFill/>
                  <a:miter lim="800000"/>
                  <a:headEnd/>
                  <a:tailEnd/>
                </a:ln>
              </p:spPr>
              <p:txBody>
                <a:bodyPr wrap="none" lIns="0" tIns="0" rIns="0" bIns="0">
                  <a:spAutoFit/>
                </a:bodyPr>
                <a:lstStyle/>
                <a:p>
                  <a:r>
                    <a:rPr lang="el-GR" sz="2100" b="1">
                      <a:solidFill>
                        <a:srgbClr val="FFFF40"/>
                      </a:solidFill>
                    </a:rPr>
                    <a:t>9-11</a:t>
                  </a:r>
                  <a:endParaRPr lang="el-GR" sz="1800"/>
                </a:p>
              </p:txBody>
            </p:sp>
            <p:sp>
              <p:nvSpPr>
                <p:cNvPr id="305295" name="Rectangle 143"/>
                <p:cNvSpPr>
                  <a:spLocks noChangeArrowheads="1"/>
                </p:cNvSpPr>
                <p:nvPr/>
              </p:nvSpPr>
              <p:spPr bwMode="auto">
                <a:xfrm>
                  <a:off x="2937" y="3418"/>
                  <a:ext cx="428" cy="202"/>
                </a:xfrm>
                <a:prstGeom prst="rect">
                  <a:avLst/>
                </a:prstGeom>
                <a:noFill/>
                <a:ln w="9525">
                  <a:noFill/>
                  <a:miter lim="800000"/>
                  <a:headEnd/>
                  <a:tailEnd/>
                </a:ln>
              </p:spPr>
              <p:txBody>
                <a:bodyPr wrap="none" lIns="0" tIns="0" rIns="0" bIns="0">
                  <a:spAutoFit/>
                </a:bodyPr>
                <a:lstStyle/>
                <a:p>
                  <a:r>
                    <a:rPr lang="el-GR" sz="2100" b="1">
                      <a:solidFill>
                        <a:srgbClr val="FFFF40"/>
                      </a:solidFill>
                    </a:rPr>
                    <a:t>12-14</a:t>
                  </a:r>
                  <a:endParaRPr lang="el-GR" sz="1800"/>
                </a:p>
              </p:txBody>
            </p:sp>
            <p:sp>
              <p:nvSpPr>
                <p:cNvPr id="305296" name="Rectangle 144"/>
                <p:cNvSpPr>
                  <a:spLocks noChangeArrowheads="1"/>
                </p:cNvSpPr>
                <p:nvPr/>
              </p:nvSpPr>
              <p:spPr bwMode="auto">
                <a:xfrm>
                  <a:off x="3481" y="3418"/>
                  <a:ext cx="428" cy="202"/>
                </a:xfrm>
                <a:prstGeom prst="rect">
                  <a:avLst/>
                </a:prstGeom>
                <a:noFill/>
                <a:ln w="9525">
                  <a:noFill/>
                  <a:miter lim="800000"/>
                  <a:headEnd/>
                  <a:tailEnd/>
                </a:ln>
              </p:spPr>
              <p:txBody>
                <a:bodyPr wrap="none" lIns="0" tIns="0" rIns="0" bIns="0">
                  <a:spAutoFit/>
                </a:bodyPr>
                <a:lstStyle/>
                <a:p>
                  <a:r>
                    <a:rPr lang="el-GR" sz="2100" b="1">
                      <a:solidFill>
                        <a:srgbClr val="FFFF40"/>
                      </a:solidFill>
                    </a:rPr>
                    <a:t>15-17</a:t>
                  </a:r>
                  <a:endParaRPr lang="el-GR" sz="1800"/>
                </a:p>
              </p:txBody>
            </p:sp>
            <p:sp>
              <p:nvSpPr>
                <p:cNvPr id="305297" name="Rectangle 145"/>
                <p:cNvSpPr>
                  <a:spLocks noChangeArrowheads="1"/>
                </p:cNvSpPr>
                <p:nvPr/>
              </p:nvSpPr>
              <p:spPr bwMode="auto">
                <a:xfrm>
                  <a:off x="4031" y="3418"/>
                  <a:ext cx="428" cy="202"/>
                </a:xfrm>
                <a:prstGeom prst="rect">
                  <a:avLst/>
                </a:prstGeom>
                <a:noFill/>
                <a:ln w="9525">
                  <a:noFill/>
                  <a:miter lim="800000"/>
                  <a:headEnd/>
                  <a:tailEnd/>
                </a:ln>
              </p:spPr>
              <p:txBody>
                <a:bodyPr wrap="none" lIns="0" tIns="0" rIns="0" bIns="0">
                  <a:spAutoFit/>
                </a:bodyPr>
                <a:lstStyle/>
                <a:p>
                  <a:r>
                    <a:rPr lang="el-GR" sz="2100" b="1">
                      <a:solidFill>
                        <a:srgbClr val="FFFF40"/>
                      </a:solidFill>
                    </a:rPr>
                    <a:t>18-20</a:t>
                  </a:r>
                  <a:endParaRPr lang="el-GR" sz="1800"/>
                </a:p>
              </p:txBody>
            </p:sp>
            <p:sp>
              <p:nvSpPr>
                <p:cNvPr id="305298" name="Rectangle 146"/>
                <p:cNvSpPr>
                  <a:spLocks noChangeArrowheads="1"/>
                </p:cNvSpPr>
                <p:nvPr/>
              </p:nvSpPr>
              <p:spPr bwMode="auto">
                <a:xfrm>
                  <a:off x="1108" y="3301"/>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0</a:t>
                  </a:r>
                  <a:endParaRPr lang="el-GR" sz="1800"/>
                </a:p>
              </p:txBody>
            </p:sp>
            <p:sp>
              <p:nvSpPr>
                <p:cNvPr id="305299" name="Rectangle 147"/>
                <p:cNvSpPr>
                  <a:spLocks noChangeArrowheads="1"/>
                </p:cNvSpPr>
                <p:nvPr/>
              </p:nvSpPr>
              <p:spPr bwMode="auto">
                <a:xfrm>
                  <a:off x="1004" y="3019"/>
                  <a:ext cx="178" cy="154"/>
                </a:xfrm>
                <a:prstGeom prst="rect">
                  <a:avLst/>
                </a:prstGeom>
                <a:noFill/>
                <a:ln w="9525">
                  <a:noFill/>
                  <a:miter lim="800000"/>
                  <a:headEnd/>
                  <a:tailEnd/>
                </a:ln>
              </p:spPr>
              <p:txBody>
                <a:bodyPr wrap="none" lIns="0" tIns="0" rIns="0" bIns="0">
                  <a:spAutoFit/>
                </a:bodyPr>
                <a:lstStyle/>
                <a:p>
                  <a:r>
                    <a:rPr lang="el-GR" sz="1600" b="1">
                      <a:solidFill>
                        <a:srgbClr val="FFFFFF"/>
                      </a:solidFill>
                    </a:rPr>
                    <a:t>0.5</a:t>
                  </a:r>
                  <a:endParaRPr lang="el-GR" sz="1800"/>
                </a:p>
              </p:txBody>
            </p:sp>
            <p:sp>
              <p:nvSpPr>
                <p:cNvPr id="305300" name="Rectangle 148"/>
                <p:cNvSpPr>
                  <a:spLocks noChangeArrowheads="1"/>
                </p:cNvSpPr>
                <p:nvPr/>
              </p:nvSpPr>
              <p:spPr bwMode="auto">
                <a:xfrm>
                  <a:off x="1108" y="2730"/>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1</a:t>
                  </a:r>
                  <a:endParaRPr lang="el-GR" sz="1800"/>
                </a:p>
              </p:txBody>
            </p:sp>
            <p:sp>
              <p:nvSpPr>
                <p:cNvPr id="305301" name="Rectangle 149"/>
                <p:cNvSpPr>
                  <a:spLocks noChangeArrowheads="1"/>
                </p:cNvSpPr>
                <p:nvPr/>
              </p:nvSpPr>
              <p:spPr bwMode="auto">
                <a:xfrm>
                  <a:off x="1004" y="2448"/>
                  <a:ext cx="178" cy="154"/>
                </a:xfrm>
                <a:prstGeom prst="rect">
                  <a:avLst/>
                </a:prstGeom>
                <a:noFill/>
                <a:ln w="9525">
                  <a:noFill/>
                  <a:miter lim="800000"/>
                  <a:headEnd/>
                  <a:tailEnd/>
                </a:ln>
              </p:spPr>
              <p:txBody>
                <a:bodyPr wrap="none" lIns="0" tIns="0" rIns="0" bIns="0">
                  <a:spAutoFit/>
                </a:bodyPr>
                <a:lstStyle/>
                <a:p>
                  <a:r>
                    <a:rPr lang="el-GR" sz="1600" b="1">
                      <a:solidFill>
                        <a:srgbClr val="FFFFFF"/>
                      </a:solidFill>
                    </a:rPr>
                    <a:t>1.5</a:t>
                  </a:r>
                  <a:endParaRPr lang="el-GR" sz="1800"/>
                </a:p>
              </p:txBody>
            </p:sp>
            <p:sp>
              <p:nvSpPr>
                <p:cNvPr id="305302" name="Rectangle 150"/>
                <p:cNvSpPr>
                  <a:spLocks noChangeArrowheads="1"/>
                </p:cNvSpPr>
                <p:nvPr/>
              </p:nvSpPr>
              <p:spPr bwMode="auto">
                <a:xfrm>
                  <a:off x="1108" y="2166"/>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2</a:t>
                  </a:r>
                  <a:endParaRPr lang="el-GR" sz="1800"/>
                </a:p>
              </p:txBody>
            </p:sp>
            <p:sp>
              <p:nvSpPr>
                <p:cNvPr id="305303" name="Rectangle 151"/>
                <p:cNvSpPr>
                  <a:spLocks noChangeArrowheads="1"/>
                </p:cNvSpPr>
                <p:nvPr/>
              </p:nvSpPr>
              <p:spPr bwMode="auto">
                <a:xfrm>
                  <a:off x="1004" y="1877"/>
                  <a:ext cx="178" cy="154"/>
                </a:xfrm>
                <a:prstGeom prst="rect">
                  <a:avLst/>
                </a:prstGeom>
                <a:noFill/>
                <a:ln w="9525">
                  <a:noFill/>
                  <a:miter lim="800000"/>
                  <a:headEnd/>
                  <a:tailEnd/>
                </a:ln>
              </p:spPr>
              <p:txBody>
                <a:bodyPr wrap="none" lIns="0" tIns="0" rIns="0" bIns="0">
                  <a:spAutoFit/>
                </a:bodyPr>
                <a:lstStyle/>
                <a:p>
                  <a:r>
                    <a:rPr lang="el-GR" sz="1600" b="1">
                      <a:solidFill>
                        <a:srgbClr val="FFFFFF"/>
                      </a:solidFill>
                    </a:rPr>
                    <a:t>2.5</a:t>
                  </a:r>
                  <a:endParaRPr lang="el-GR" sz="1800"/>
                </a:p>
              </p:txBody>
            </p:sp>
            <p:sp>
              <p:nvSpPr>
                <p:cNvPr id="305304" name="Rectangle 152"/>
                <p:cNvSpPr>
                  <a:spLocks noChangeArrowheads="1"/>
                </p:cNvSpPr>
                <p:nvPr/>
              </p:nvSpPr>
              <p:spPr bwMode="auto">
                <a:xfrm>
                  <a:off x="1108" y="1595"/>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3</a:t>
                  </a:r>
                  <a:endParaRPr lang="el-GR" sz="1800"/>
                </a:p>
              </p:txBody>
            </p:sp>
            <p:sp>
              <p:nvSpPr>
                <p:cNvPr id="305305" name="Rectangle 153"/>
                <p:cNvSpPr>
                  <a:spLocks noChangeArrowheads="1"/>
                </p:cNvSpPr>
                <p:nvPr/>
              </p:nvSpPr>
              <p:spPr bwMode="auto">
                <a:xfrm>
                  <a:off x="1004" y="1307"/>
                  <a:ext cx="178" cy="154"/>
                </a:xfrm>
                <a:prstGeom prst="rect">
                  <a:avLst/>
                </a:prstGeom>
                <a:noFill/>
                <a:ln w="9525">
                  <a:noFill/>
                  <a:miter lim="800000"/>
                  <a:headEnd/>
                  <a:tailEnd/>
                </a:ln>
              </p:spPr>
              <p:txBody>
                <a:bodyPr wrap="none" lIns="0" tIns="0" rIns="0" bIns="0">
                  <a:spAutoFit/>
                </a:bodyPr>
                <a:lstStyle/>
                <a:p>
                  <a:r>
                    <a:rPr lang="el-GR" sz="1600" b="1">
                      <a:solidFill>
                        <a:srgbClr val="FFFFFF"/>
                      </a:solidFill>
                    </a:rPr>
                    <a:t>3.5</a:t>
                  </a:r>
                  <a:endParaRPr lang="el-GR" sz="1800"/>
                </a:p>
              </p:txBody>
            </p:sp>
            <p:sp>
              <p:nvSpPr>
                <p:cNvPr id="305306" name="Rectangle 154"/>
                <p:cNvSpPr>
                  <a:spLocks noChangeArrowheads="1"/>
                </p:cNvSpPr>
                <p:nvPr/>
              </p:nvSpPr>
              <p:spPr bwMode="auto">
                <a:xfrm>
                  <a:off x="1108" y="1025"/>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4</a:t>
                  </a:r>
                  <a:endParaRPr lang="el-GR" sz="1800"/>
                </a:p>
              </p:txBody>
            </p:sp>
            <p:sp>
              <p:nvSpPr>
                <p:cNvPr id="305307" name="Line 155"/>
                <p:cNvSpPr>
                  <a:spLocks noChangeShapeType="1"/>
                </p:cNvSpPr>
                <p:nvPr/>
              </p:nvSpPr>
              <p:spPr bwMode="auto">
                <a:xfrm>
                  <a:off x="1245" y="2538"/>
                  <a:ext cx="3275" cy="1"/>
                </a:xfrm>
                <a:prstGeom prst="line">
                  <a:avLst/>
                </a:prstGeom>
                <a:noFill/>
                <a:ln w="53975">
                  <a:solidFill>
                    <a:srgbClr val="00FF00"/>
                  </a:solidFill>
                  <a:round/>
                  <a:headEnd/>
                  <a:tailEnd/>
                </a:ln>
              </p:spPr>
              <p:txBody>
                <a:bodyPr/>
                <a:lstStyle/>
                <a:p>
                  <a:endParaRPr lang="el-GR"/>
                </a:p>
              </p:txBody>
            </p:sp>
          </p:grpSp>
        </p:grpSp>
        <p:sp>
          <p:nvSpPr>
            <p:cNvPr id="305311" name="Rectangle 159"/>
            <p:cNvSpPr>
              <a:spLocks noChangeArrowheads="1"/>
            </p:cNvSpPr>
            <p:nvPr/>
          </p:nvSpPr>
          <p:spPr bwMode="auto">
            <a:xfrm>
              <a:off x="2397" y="3658"/>
              <a:ext cx="482" cy="328"/>
            </a:xfrm>
            <a:prstGeom prst="rect">
              <a:avLst/>
            </a:prstGeom>
            <a:noFill/>
            <a:ln w="9525">
              <a:noFill/>
              <a:miter lim="800000"/>
              <a:headEnd/>
              <a:tailEnd/>
            </a:ln>
          </p:spPr>
          <p:txBody>
            <a:bodyPr/>
            <a:lstStyle/>
            <a:p>
              <a:endParaRPr lang="el-GR"/>
            </a:p>
          </p:txBody>
        </p:sp>
        <p:sp>
          <p:nvSpPr>
            <p:cNvPr id="305312" name="Rectangle 160"/>
            <p:cNvSpPr>
              <a:spLocks noChangeArrowheads="1"/>
            </p:cNvSpPr>
            <p:nvPr/>
          </p:nvSpPr>
          <p:spPr bwMode="auto">
            <a:xfrm>
              <a:off x="2449" y="3696"/>
              <a:ext cx="462"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Ηλικία</a:t>
              </a:r>
              <a:endParaRPr lang="el-GR">
                <a:latin typeface="Comic Sans MS" pitchFamily="66" charset="0"/>
              </a:endParaRPr>
            </a:p>
          </p:txBody>
        </p:sp>
        <p:sp>
          <p:nvSpPr>
            <p:cNvPr id="305319" name="Rectangle 167"/>
            <p:cNvSpPr>
              <a:spLocks noChangeArrowheads="1"/>
            </p:cNvSpPr>
            <p:nvPr/>
          </p:nvSpPr>
          <p:spPr bwMode="auto">
            <a:xfrm>
              <a:off x="1279" y="2918"/>
              <a:ext cx="1603" cy="252"/>
            </a:xfrm>
            <a:prstGeom prst="rect">
              <a:avLst/>
            </a:prstGeom>
            <a:noFill/>
            <a:ln w="9525">
              <a:noFill/>
              <a:miter lim="800000"/>
              <a:headEnd/>
              <a:tailEnd/>
            </a:ln>
          </p:spPr>
          <p:txBody>
            <a:bodyPr/>
            <a:lstStyle/>
            <a:p>
              <a:endParaRPr lang="el-GR"/>
            </a:p>
          </p:txBody>
        </p:sp>
        <p:sp>
          <p:nvSpPr>
            <p:cNvPr id="305320" name="Rectangle 168"/>
            <p:cNvSpPr>
              <a:spLocks noChangeArrowheads="1"/>
            </p:cNvSpPr>
            <p:nvPr/>
          </p:nvSpPr>
          <p:spPr bwMode="auto">
            <a:xfrm>
              <a:off x="1330" y="2944"/>
              <a:ext cx="88" cy="192"/>
            </a:xfrm>
            <a:prstGeom prst="rect">
              <a:avLst/>
            </a:prstGeom>
            <a:noFill/>
            <a:ln w="9525">
              <a:noFill/>
              <a:miter lim="800000"/>
              <a:headEnd/>
              <a:tailEnd/>
            </a:ln>
          </p:spPr>
          <p:txBody>
            <a:bodyPr wrap="none" lIns="0" tIns="0" rIns="0" bIns="0">
              <a:spAutoFit/>
            </a:bodyPr>
            <a:lstStyle/>
            <a:p>
              <a:r>
                <a:rPr lang="el-GR" b="1">
                  <a:solidFill>
                    <a:srgbClr val="FFFFFF"/>
                  </a:solidFill>
                  <a:latin typeface="Symbol" pitchFamily="18" charset="2"/>
                </a:rPr>
                <a:t>b</a:t>
              </a:r>
              <a:endParaRPr lang="el-GR" sz="1800"/>
            </a:p>
          </p:txBody>
        </p:sp>
        <p:sp>
          <p:nvSpPr>
            <p:cNvPr id="305321" name="Rectangle 169"/>
            <p:cNvSpPr>
              <a:spLocks noChangeArrowheads="1"/>
            </p:cNvSpPr>
            <p:nvPr/>
          </p:nvSpPr>
          <p:spPr bwMode="auto">
            <a:xfrm>
              <a:off x="1412" y="2956"/>
              <a:ext cx="137"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 </a:t>
              </a:r>
              <a:endParaRPr lang="el-GR" sz="1800"/>
            </a:p>
          </p:txBody>
        </p:sp>
        <p:sp>
          <p:nvSpPr>
            <p:cNvPr id="305322" name="Rectangle 170"/>
            <p:cNvSpPr>
              <a:spLocks noChangeArrowheads="1"/>
            </p:cNvSpPr>
            <p:nvPr/>
          </p:nvSpPr>
          <p:spPr bwMode="auto">
            <a:xfrm>
              <a:off x="1531" y="2956"/>
              <a:ext cx="53"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a:t>
              </a:r>
              <a:endParaRPr lang="el-GR" sz="1800"/>
            </a:p>
          </p:txBody>
        </p:sp>
        <p:sp>
          <p:nvSpPr>
            <p:cNvPr id="305323" name="Rectangle 171"/>
            <p:cNvSpPr>
              <a:spLocks noChangeArrowheads="1"/>
            </p:cNvSpPr>
            <p:nvPr/>
          </p:nvSpPr>
          <p:spPr bwMode="auto">
            <a:xfrm>
              <a:off x="1618" y="2956"/>
              <a:ext cx="408"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0.26 (</a:t>
              </a:r>
              <a:endParaRPr lang="el-GR" sz="1800"/>
            </a:p>
          </p:txBody>
        </p:sp>
        <p:sp>
          <p:nvSpPr>
            <p:cNvPr id="305324" name="Rectangle 172"/>
            <p:cNvSpPr>
              <a:spLocks noChangeArrowheads="1"/>
            </p:cNvSpPr>
            <p:nvPr/>
          </p:nvSpPr>
          <p:spPr bwMode="auto">
            <a:xfrm>
              <a:off x="1979" y="2956"/>
              <a:ext cx="53"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a:t>
              </a:r>
              <a:endParaRPr lang="el-GR" sz="1800"/>
            </a:p>
          </p:txBody>
        </p:sp>
        <p:sp>
          <p:nvSpPr>
            <p:cNvPr id="305325" name="Rectangle 173"/>
            <p:cNvSpPr>
              <a:spLocks noChangeArrowheads="1"/>
            </p:cNvSpPr>
            <p:nvPr/>
          </p:nvSpPr>
          <p:spPr bwMode="auto">
            <a:xfrm>
              <a:off x="2066" y="2956"/>
              <a:ext cx="399"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0.34, </a:t>
              </a:r>
              <a:endParaRPr lang="el-GR" sz="1800"/>
            </a:p>
          </p:txBody>
        </p:sp>
        <p:sp>
          <p:nvSpPr>
            <p:cNvPr id="305326" name="Rectangle 174"/>
            <p:cNvSpPr>
              <a:spLocks noChangeArrowheads="1"/>
            </p:cNvSpPr>
            <p:nvPr/>
          </p:nvSpPr>
          <p:spPr bwMode="auto">
            <a:xfrm>
              <a:off x="2418" y="2956"/>
              <a:ext cx="53"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a:t>
              </a:r>
              <a:endParaRPr lang="el-GR" sz="1800"/>
            </a:p>
          </p:txBody>
        </p:sp>
        <p:sp>
          <p:nvSpPr>
            <p:cNvPr id="305327" name="Rectangle 175"/>
            <p:cNvSpPr>
              <a:spLocks noChangeArrowheads="1"/>
            </p:cNvSpPr>
            <p:nvPr/>
          </p:nvSpPr>
          <p:spPr bwMode="auto">
            <a:xfrm>
              <a:off x="2506" y="2956"/>
              <a:ext cx="364" cy="192"/>
            </a:xfrm>
            <a:prstGeom prst="rect">
              <a:avLst/>
            </a:prstGeom>
            <a:noFill/>
            <a:ln w="9525">
              <a:noFill/>
              <a:miter lim="800000"/>
              <a:headEnd/>
              <a:tailEnd/>
            </a:ln>
          </p:spPr>
          <p:txBody>
            <a:bodyPr wrap="none" lIns="0" tIns="0" rIns="0" bIns="0">
              <a:spAutoFit/>
            </a:bodyPr>
            <a:lstStyle/>
            <a:p>
              <a:r>
                <a:rPr lang="el-GR" b="1">
                  <a:solidFill>
                    <a:srgbClr val="FFFFFF"/>
                  </a:solidFill>
                  <a:latin typeface="Helvetica"/>
                </a:rPr>
                <a:t>0.19)</a:t>
              </a:r>
              <a:endParaRPr lang="el-GR" sz="1800"/>
            </a:p>
          </p:txBody>
        </p:sp>
        <p:sp>
          <p:nvSpPr>
            <p:cNvPr id="305328" name="Rectangle 176"/>
            <p:cNvSpPr>
              <a:spLocks noChangeArrowheads="1"/>
            </p:cNvSpPr>
            <p:nvPr/>
          </p:nvSpPr>
          <p:spPr bwMode="auto">
            <a:xfrm>
              <a:off x="4155" y="1958"/>
              <a:ext cx="966" cy="252"/>
            </a:xfrm>
            <a:prstGeom prst="rect">
              <a:avLst/>
            </a:prstGeom>
            <a:noFill/>
            <a:ln w="9525">
              <a:noFill/>
              <a:miter lim="800000"/>
              <a:headEnd/>
              <a:tailEnd/>
            </a:ln>
          </p:spPr>
          <p:txBody>
            <a:bodyPr/>
            <a:lstStyle/>
            <a:p>
              <a:endParaRPr lang="el-GR"/>
            </a:p>
          </p:txBody>
        </p:sp>
        <p:sp>
          <p:nvSpPr>
            <p:cNvPr id="305329" name="Rectangle 177"/>
            <p:cNvSpPr>
              <a:spLocks noChangeArrowheads="1"/>
            </p:cNvSpPr>
            <p:nvPr/>
          </p:nvSpPr>
          <p:spPr bwMode="auto">
            <a:xfrm>
              <a:off x="4207" y="1994"/>
              <a:ext cx="764"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Διαταραχή</a:t>
              </a:r>
              <a:endParaRPr lang="el-GR">
                <a:latin typeface="Comic Sans MS" pitchFamily="66" charset="0"/>
              </a:endParaRPr>
            </a:p>
          </p:txBody>
        </p:sp>
        <p:sp>
          <p:nvSpPr>
            <p:cNvPr id="305330" name="Rectangle 178"/>
            <p:cNvSpPr>
              <a:spLocks noChangeArrowheads="1"/>
            </p:cNvSpPr>
            <p:nvPr/>
          </p:nvSpPr>
          <p:spPr bwMode="auto">
            <a:xfrm>
              <a:off x="4189" y="2592"/>
              <a:ext cx="997" cy="252"/>
            </a:xfrm>
            <a:prstGeom prst="rect">
              <a:avLst/>
            </a:prstGeom>
            <a:noFill/>
            <a:ln w="9525">
              <a:noFill/>
              <a:miter lim="800000"/>
              <a:headEnd/>
              <a:tailEnd/>
            </a:ln>
          </p:spPr>
          <p:txBody>
            <a:bodyPr/>
            <a:lstStyle/>
            <a:p>
              <a:endParaRPr lang="el-GR"/>
            </a:p>
          </p:txBody>
        </p:sp>
        <p:sp>
          <p:nvSpPr>
            <p:cNvPr id="305331" name="Rectangle 179"/>
            <p:cNvSpPr>
              <a:spLocks noChangeArrowheads="1"/>
            </p:cNvSpPr>
            <p:nvPr/>
          </p:nvSpPr>
          <p:spPr bwMode="auto">
            <a:xfrm>
              <a:off x="4241" y="2628"/>
              <a:ext cx="911"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Συμπτώματα</a:t>
              </a:r>
              <a:endParaRPr lang="el-GR">
                <a:latin typeface="Comic Sans MS" pitchFamily="66" charset="0"/>
              </a:endParaRPr>
            </a:p>
          </p:txBody>
        </p:sp>
        <p:grpSp>
          <p:nvGrpSpPr>
            <p:cNvPr id="5" name="Group 190"/>
            <p:cNvGrpSpPr>
              <a:grpSpLocks/>
            </p:cNvGrpSpPr>
            <p:nvPr/>
          </p:nvGrpSpPr>
          <p:grpSpPr bwMode="auto">
            <a:xfrm>
              <a:off x="2753" y="3936"/>
              <a:ext cx="2849" cy="194"/>
              <a:chOff x="321" y="3936"/>
              <a:chExt cx="2849" cy="194"/>
            </a:xfrm>
          </p:grpSpPr>
          <p:sp>
            <p:nvSpPr>
              <p:cNvPr id="305332" name="Rectangle 180"/>
              <p:cNvSpPr>
                <a:spLocks noChangeArrowheads="1"/>
              </p:cNvSpPr>
              <p:nvPr/>
            </p:nvSpPr>
            <p:spPr bwMode="auto">
              <a:xfrm>
                <a:off x="321" y="3936"/>
                <a:ext cx="2849" cy="194"/>
              </a:xfrm>
              <a:prstGeom prst="rect">
                <a:avLst/>
              </a:prstGeom>
              <a:noFill/>
              <a:ln w="9525">
                <a:noFill/>
                <a:miter lim="800000"/>
                <a:headEnd/>
                <a:tailEnd/>
              </a:ln>
            </p:spPr>
            <p:txBody>
              <a:bodyPr/>
              <a:lstStyle/>
              <a:p>
                <a:endParaRPr lang="el-GR"/>
              </a:p>
            </p:txBody>
          </p:sp>
          <p:sp>
            <p:nvSpPr>
              <p:cNvPr id="305333" name="Rectangle 181"/>
              <p:cNvSpPr>
                <a:spLocks noChangeArrowheads="1"/>
              </p:cNvSpPr>
              <p:nvPr/>
            </p:nvSpPr>
            <p:spPr bwMode="auto">
              <a:xfrm>
                <a:off x="376" y="3974"/>
                <a:ext cx="540" cy="134"/>
              </a:xfrm>
              <a:prstGeom prst="rect">
                <a:avLst/>
              </a:prstGeom>
              <a:noFill/>
              <a:ln w="9525">
                <a:noFill/>
                <a:miter lim="800000"/>
                <a:headEnd/>
                <a:tailEnd/>
              </a:ln>
            </p:spPr>
            <p:txBody>
              <a:bodyPr wrap="none" lIns="0" tIns="0" rIns="0" bIns="0">
                <a:spAutoFit/>
              </a:bodyPr>
              <a:lstStyle/>
              <a:p>
                <a:r>
                  <a:rPr lang="el-GR" sz="1400">
                    <a:solidFill>
                      <a:srgbClr val="000000"/>
                    </a:solidFill>
                  </a:rPr>
                  <a:t>Biederman</a:t>
                </a:r>
                <a:endParaRPr lang="el-GR" sz="1800"/>
              </a:p>
            </p:txBody>
          </p:sp>
          <p:sp>
            <p:nvSpPr>
              <p:cNvPr id="305334" name="Rectangle 182"/>
              <p:cNvSpPr>
                <a:spLocks noChangeArrowheads="1"/>
              </p:cNvSpPr>
              <p:nvPr/>
            </p:nvSpPr>
            <p:spPr bwMode="auto">
              <a:xfrm>
                <a:off x="372" y="3970"/>
                <a:ext cx="540" cy="134"/>
              </a:xfrm>
              <a:prstGeom prst="rect">
                <a:avLst/>
              </a:prstGeom>
              <a:noFill/>
              <a:ln w="9525">
                <a:noFill/>
                <a:miter lim="800000"/>
                <a:headEnd/>
                <a:tailEnd/>
              </a:ln>
            </p:spPr>
            <p:txBody>
              <a:bodyPr wrap="none" lIns="0" tIns="0" rIns="0" bIns="0">
                <a:spAutoFit/>
              </a:bodyPr>
              <a:lstStyle/>
              <a:p>
                <a:r>
                  <a:rPr lang="el-GR" sz="1400">
                    <a:solidFill>
                      <a:srgbClr val="FFFFFF"/>
                    </a:solidFill>
                  </a:rPr>
                  <a:t>Biederman</a:t>
                </a:r>
                <a:endParaRPr lang="el-GR" sz="1800"/>
              </a:p>
            </p:txBody>
          </p:sp>
          <p:sp>
            <p:nvSpPr>
              <p:cNvPr id="305335" name="Rectangle 183"/>
              <p:cNvSpPr>
                <a:spLocks noChangeArrowheads="1"/>
              </p:cNvSpPr>
              <p:nvPr/>
            </p:nvSpPr>
            <p:spPr bwMode="auto">
              <a:xfrm>
                <a:off x="886" y="3974"/>
                <a:ext cx="273" cy="134"/>
              </a:xfrm>
              <a:prstGeom prst="rect">
                <a:avLst/>
              </a:prstGeom>
              <a:noFill/>
              <a:ln w="9525">
                <a:noFill/>
                <a:miter lim="800000"/>
                <a:headEnd/>
                <a:tailEnd/>
              </a:ln>
            </p:spPr>
            <p:txBody>
              <a:bodyPr wrap="none" lIns="0" tIns="0" rIns="0" bIns="0">
                <a:spAutoFit/>
              </a:bodyPr>
              <a:lstStyle/>
              <a:p>
                <a:r>
                  <a:rPr lang="el-GR" sz="1400">
                    <a:solidFill>
                      <a:srgbClr val="000000"/>
                    </a:solidFill>
                  </a:rPr>
                  <a:t>et al. </a:t>
                </a:r>
                <a:endParaRPr lang="el-GR" sz="1800"/>
              </a:p>
            </p:txBody>
          </p:sp>
          <p:sp>
            <p:nvSpPr>
              <p:cNvPr id="305336" name="Rectangle 184"/>
              <p:cNvSpPr>
                <a:spLocks noChangeArrowheads="1"/>
              </p:cNvSpPr>
              <p:nvPr/>
            </p:nvSpPr>
            <p:spPr bwMode="auto">
              <a:xfrm>
                <a:off x="882" y="3970"/>
                <a:ext cx="273" cy="134"/>
              </a:xfrm>
              <a:prstGeom prst="rect">
                <a:avLst/>
              </a:prstGeom>
              <a:noFill/>
              <a:ln w="9525">
                <a:noFill/>
                <a:miter lim="800000"/>
                <a:headEnd/>
                <a:tailEnd/>
              </a:ln>
            </p:spPr>
            <p:txBody>
              <a:bodyPr wrap="none" lIns="0" tIns="0" rIns="0" bIns="0">
                <a:spAutoFit/>
              </a:bodyPr>
              <a:lstStyle/>
              <a:p>
                <a:r>
                  <a:rPr lang="el-GR" sz="1400">
                    <a:solidFill>
                      <a:srgbClr val="FFFFFF"/>
                    </a:solidFill>
                  </a:rPr>
                  <a:t>et al. </a:t>
                </a:r>
                <a:endParaRPr lang="el-GR" sz="1800"/>
              </a:p>
            </p:txBody>
          </p:sp>
          <p:sp>
            <p:nvSpPr>
              <p:cNvPr id="305337" name="Rectangle 185"/>
              <p:cNvSpPr>
                <a:spLocks noChangeArrowheads="1"/>
              </p:cNvSpPr>
              <p:nvPr/>
            </p:nvSpPr>
            <p:spPr bwMode="auto">
              <a:xfrm>
                <a:off x="1128" y="3976"/>
                <a:ext cx="864" cy="134"/>
              </a:xfrm>
              <a:prstGeom prst="rect">
                <a:avLst/>
              </a:prstGeom>
              <a:noFill/>
              <a:ln w="9525">
                <a:noFill/>
                <a:miter lim="800000"/>
                <a:headEnd/>
                <a:tailEnd/>
              </a:ln>
            </p:spPr>
            <p:txBody>
              <a:bodyPr wrap="none" lIns="0" tIns="0" rIns="0" bIns="0">
                <a:spAutoFit/>
              </a:bodyPr>
              <a:lstStyle/>
              <a:p>
                <a:r>
                  <a:rPr lang="el-GR" sz="1400" i="1">
                    <a:solidFill>
                      <a:srgbClr val="000000"/>
                    </a:solidFill>
                  </a:rPr>
                  <a:t>Am J Psychiatry. </a:t>
                </a:r>
                <a:endParaRPr lang="el-GR" sz="1800"/>
              </a:p>
            </p:txBody>
          </p:sp>
          <p:sp>
            <p:nvSpPr>
              <p:cNvPr id="305338" name="Rectangle 186"/>
              <p:cNvSpPr>
                <a:spLocks noChangeArrowheads="1"/>
              </p:cNvSpPr>
              <p:nvPr/>
            </p:nvSpPr>
            <p:spPr bwMode="auto">
              <a:xfrm>
                <a:off x="1124" y="3972"/>
                <a:ext cx="864" cy="134"/>
              </a:xfrm>
              <a:prstGeom prst="rect">
                <a:avLst/>
              </a:prstGeom>
              <a:noFill/>
              <a:ln w="9525">
                <a:noFill/>
                <a:miter lim="800000"/>
                <a:headEnd/>
                <a:tailEnd/>
              </a:ln>
            </p:spPr>
            <p:txBody>
              <a:bodyPr wrap="none" lIns="0" tIns="0" rIns="0" bIns="0">
                <a:spAutoFit/>
              </a:bodyPr>
              <a:lstStyle/>
              <a:p>
                <a:r>
                  <a:rPr lang="el-GR" sz="1400" i="1">
                    <a:solidFill>
                      <a:srgbClr val="FFFFFF"/>
                    </a:solidFill>
                  </a:rPr>
                  <a:t>Am J Psychiatry. </a:t>
                </a:r>
                <a:endParaRPr lang="el-GR" sz="1800"/>
              </a:p>
            </p:txBody>
          </p:sp>
          <p:sp>
            <p:nvSpPr>
              <p:cNvPr id="305339" name="Rectangle 187"/>
              <p:cNvSpPr>
                <a:spLocks noChangeArrowheads="1"/>
              </p:cNvSpPr>
              <p:nvPr/>
            </p:nvSpPr>
            <p:spPr bwMode="auto">
              <a:xfrm>
                <a:off x="1896" y="3974"/>
                <a:ext cx="713" cy="134"/>
              </a:xfrm>
              <a:prstGeom prst="rect">
                <a:avLst/>
              </a:prstGeom>
              <a:noFill/>
              <a:ln w="9525">
                <a:noFill/>
                <a:miter lim="800000"/>
                <a:headEnd/>
                <a:tailEnd/>
              </a:ln>
            </p:spPr>
            <p:txBody>
              <a:bodyPr wrap="none" lIns="0" tIns="0" rIns="0" bIns="0">
                <a:spAutoFit/>
              </a:bodyPr>
              <a:lstStyle/>
              <a:p>
                <a:r>
                  <a:rPr lang="el-GR" sz="1400">
                    <a:solidFill>
                      <a:srgbClr val="000000"/>
                    </a:solidFill>
                  </a:rPr>
                  <a:t>2000;157:816.</a:t>
                </a:r>
                <a:endParaRPr lang="el-GR" sz="1800"/>
              </a:p>
            </p:txBody>
          </p:sp>
          <p:sp>
            <p:nvSpPr>
              <p:cNvPr id="305340" name="Rectangle 188"/>
              <p:cNvSpPr>
                <a:spLocks noChangeArrowheads="1"/>
              </p:cNvSpPr>
              <p:nvPr/>
            </p:nvSpPr>
            <p:spPr bwMode="auto">
              <a:xfrm>
                <a:off x="1892" y="3970"/>
                <a:ext cx="713" cy="134"/>
              </a:xfrm>
              <a:prstGeom prst="rect">
                <a:avLst/>
              </a:prstGeom>
              <a:noFill/>
              <a:ln w="9525">
                <a:noFill/>
                <a:miter lim="800000"/>
                <a:headEnd/>
                <a:tailEnd/>
              </a:ln>
            </p:spPr>
            <p:txBody>
              <a:bodyPr wrap="none" lIns="0" tIns="0" rIns="0" bIns="0">
                <a:spAutoFit/>
              </a:bodyPr>
              <a:lstStyle/>
              <a:p>
                <a:r>
                  <a:rPr lang="el-GR" sz="1400">
                    <a:solidFill>
                      <a:srgbClr val="FFFFFF"/>
                    </a:solidFill>
                  </a:rPr>
                  <a:t>2000;157:816.</a:t>
                </a:r>
                <a:endParaRPr lang="el-GR" sz="1800"/>
              </a:p>
            </p:txBody>
          </p:sp>
        </p:grpSp>
        <p:sp>
          <p:nvSpPr>
            <p:cNvPr id="305341" name="Rectangle 189"/>
            <p:cNvSpPr>
              <a:spLocks noChangeArrowheads="1"/>
            </p:cNvSpPr>
            <p:nvPr/>
          </p:nvSpPr>
          <p:spPr bwMode="auto">
            <a:xfrm rot="16200000">
              <a:off x="-311" y="2173"/>
              <a:ext cx="2213"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Συμπτώματα ΔΕΠΥ-μέση τιμή </a:t>
              </a:r>
              <a:endParaRPr lang="el-GR">
                <a:latin typeface="Comic Sans MS" pitchFamily="66" charset="0"/>
              </a:endParaRPr>
            </a:p>
          </p:txBody>
        </p:sp>
        <p:sp>
          <p:nvSpPr>
            <p:cNvPr id="305343" name="Rectangle 191"/>
            <p:cNvSpPr>
              <a:spLocks noChangeArrowheads="1"/>
            </p:cNvSpPr>
            <p:nvPr/>
          </p:nvSpPr>
          <p:spPr bwMode="auto">
            <a:xfrm>
              <a:off x="720" y="540"/>
              <a:ext cx="7" cy="32"/>
            </a:xfrm>
            <a:prstGeom prst="rect">
              <a:avLst/>
            </a:prstGeom>
            <a:noFill/>
            <a:ln w="9525">
              <a:noFill/>
              <a:miter lim="800000"/>
              <a:headEnd/>
              <a:tailEnd/>
            </a:ln>
          </p:spPr>
          <p:txBody>
            <a:bodyPr/>
            <a:lstStyle/>
            <a:p>
              <a:endParaRPr lang="el-GR"/>
            </a:p>
          </p:txBody>
        </p:sp>
        <p:sp>
          <p:nvSpPr>
            <p:cNvPr id="305344" name="Rectangle 192"/>
            <p:cNvSpPr>
              <a:spLocks noChangeArrowheads="1"/>
            </p:cNvSpPr>
            <p:nvPr/>
          </p:nvSpPr>
          <p:spPr bwMode="auto">
            <a:xfrm>
              <a:off x="720" y="540"/>
              <a:ext cx="7" cy="32"/>
            </a:xfrm>
            <a:prstGeom prst="rect">
              <a:avLst/>
            </a:prstGeom>
            <a:noFill/>
            <a:ln w="9525">
              <a:noFill/>
              <a:miter lim="800000"/>
              <a:headEnd/>
              <a:tailEnd/>
            </a:ln>
          </p:spPr>
          <p:txBody>
            <a:bodyPr/>
            <a:lstStyle/>
            <a:p>
              <a:endParaRPr lang="el-GR"/>
            </a:p>
          </p:txBody>
        </p:sp>
        <p:sp>
          <p:nvSpPr>
            <p:cNvPr id="305348" name="Text Box 196"/>
            <p:cNvSpPr txBox="1">
              <a:spLocks noChangeArrowheads="1"/>
            </p:cNvSpPr>
            <p:nvPr/>
          </p:nvSpPr>
          <p:spPr bwMode="auto">
            <a:xfrm>
              <a:off x="1960" y="663"/>
              <a:ext cx="2015" cy="368"/>
            </a:xfrm>
            <a:prstGeom prst="rect">
              <a:avLst/>
            </a:prstGeom>
            <a:noFill/>
            <a:ln w="9525">
              <a:noFill/>
              <a:miter lim="800000"/>
              <a:headEnd/>
              <a:tailEnd/>
            </a:ln>
            <a:effectLst/>
          </p:spPr>
          <p:txBody>
            <a:bodyPr wrap="none">
              <a:spAutoFit/>
            </a:bodyPr>
            <a:lstStyle/>
            <a:p>
              <a:r>
                <a:rPr lang="el-GR" sz="3200" dirty="0">
                  <a:solidFill>
                    <a:srgbClr val="00FF00"/>
                  </a:solidFill>
                  <a:latin typeface="Calibri"/>
                  <a:cs typeface="Calibri"/>
                </a:rPr>
                <a:t>Παρορμητικότητα</a:t>
              </a:r>
            </a:p>
          </p:txBody>
        </p:sp>
      </p:grpSp>
      <p:sp>
        <p:nvSpPr>
          <p:cNvPr id="129" name="Title 1"/>
          <p:cNvSpPr txBox="1">
            <a:spLocks/>
          </p:cNvSpPr>
          <p:nvPr/>
        </p:nvSpPr>
        <p:spPr>
          <a:xfrm>
            <a:off x="444023" y="173376"/>
            <a:ext cx="8229600" cy="1143000"/>
          </a:xfrm>
          <a:prstGeom prst="rect">
            <a:avLst/>
          </a:prstGeom>
        </p:spPr>
        <p:txBody>
          <a:bodyPr>
            <a:normAutofit fontScale="97500"/>
          </a:bodyPr>
          <a:lstStyle>
            <a:lvl1pPr algn="ctr" rtl="0" eaLnBrk="1" fontAlgn="base" hangingPunct="1">
              <a:spcBef>
                <a:spcPct val="0"/>
              </a:spcBef>
              <a:spcAft>
                <a:spcPct val="0"/>
              </a:spcAft>
              <a:defRPr sz="5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b="1" dirty="0">
                <a:solidFill>
                  <a:srgbClr val="FFCC66"/>
                </a:solidFill>
                <a:latin typeface="Calibri"/>
                <a:cs typeface="Calibri"/>
              </a:rPr>
              <a:t>ΦΥΣΙΚΗ ΙΣΤΟΡΙΑ ΣΥΜΠΤΩΜΑΤΩΝ ΔΕΠΥ</a:t>
            </a:r>
            <a:endParaRPr lang="en-US" sz="3200" b="1" dirty="0">
              <a:solidFill>
                <a:srgbClr val="FFCC66"/>
              </a:solidFill>
              <a:latin typeface="Calibri"/>
              <a:cs typeface="Calibri"/>
            </a:endParaRPr>
          </a:p>
        </p:txBody>
      </p:sp>
    </p:spTree>
    <p:extLst>
      <p:ext uri="{BB962C8B-B14F-4D97-AF65-F5344CB8AC3E}">
        <p14:creationId xmlns:p14="http://schemas.microsoft.com/office/powerpoint/2010/main" val="169071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535" y="4137166"/>
            <a:ext cx="3628465" cy="2620683"/>
          </a:xfrm>
          <a:prstGeom prst="rect">
            <a:avLst/>
          </a:prstGeom>
          <a:ln>
            <a:noFill/>
          </a:ln>
          <a:effectLst>
            <a:softEdge rad="112500"/>
          </a:effectLst>
        </p:spPr>
      </p:pic>
      <p:sp>
        <p:nvSpPr>
          <p:cNvPr id="247815" name="Line 7"/>
          <p:cNvSpPr>
            <a:spLocks noChangeShapeType="1"/>
          </p:cNvSpPr>
          <p:nvPr/>
        </p:nvSpPr>
        <p:spPr bwMode="auto">
          <a:xfrm>
            <a:off x="0" y="1052513"/>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7816" name="Text Box 8"/>
          <p:cNvSpPr txBox="1">
            <a:spLocks noChangeArrowheads="1"/>
          </p:cNvSpPr>
          <p:nvPr/>
        </p:nvSpPr>
        <p:spPr bwMode="auto">
          <a:xfrm>
            <a:off x="1255680" y="198532"/>
            <a:ext cx="65309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3600" b="1" i="0" dirty="0">
                <a:solidFill>
                  <a:srgbClr val="FFC000"/>
                </a:solidFill>
                <a:effectLst>
                  <a:outerShdw blurRad="38100" dist="38100" dir="2700000" algn="tl">
                    <a:srgbClr val="000000"/>
                  </a:outerShdw>
                </a:effectLst>
                <a:latin typeface="+mj-lt"/>
              </a:rPr>
              <a:t>ΔΙΑΤΡΟΦΗ-ΠΡΟΣΘΕΤΙΚΑ ΤΡΟΦΩΝ</a:t>
            </a:r>
            <a:endParaRPr lang="el-GR" sz="3600" b="1" dirty="0">
              <a:solidFill>
                <a:srgbClr val="FFC000"/>
              </a:solidFill>
              <a:latin typeface="+mj-lt"/>
            </a:endParaRPr>
          </a:p>
          <a:p>
            <a:endParaRPr lang="el-GR" sz="3600" i="0" dirty="0">
              <a:solidFill>
                <a:schemeClr val="hlink"/>
              </a:solidFill>
              <a:effectLst>
                <a:outerShdw blurRad="38100" dist="38100" dir="2700000" algn="tl">
                  <a:srgbClr val="000000"/>
                </a:outerShdw>
              </a:effectLst>
              <a:latin typeface="+mj-lt"/>
            </a:endParaRPr>
          </a:p>
        </p:txBody>
      </p:sp>
      <p:sp>
        <p:nvSpPr>
          <p:cNvPr id="247817" name="Text Box 9"/>
          <p:cNvSpPr txBox="1">
            <a:spLocks noChangeArrowheads="1"/>
          </p:cNvSpPr>
          <p:nvPr/>
        </p:nvSpPr>
        <p:spPr bwMode="auto">
          <a:xfrm>
            <a:off x="134471" y="1125538"/>
            <a:ext cx="900952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Tx/>
              <a:buBlip>
                <a:blip r:embed="rId4"/>
              </a:buBlip>
            </a:pPr>
            <a:r>
              <a:rPr lang="el-GR" sz="2000" i="0" dirty="0">
                <a:latin typeface="+mj-lt"/>
              </a:rPr>
              <a:t> Μετα-ανάλυση:  διαιτητικός περιορισμός τεχνητών χρωστικών τροφών και  συντηρητικών μείωσαν τα συμπτώματα σε παιδιά με ΔΕΠΥ</a:t>
            </a:r>
          </a:p>
          <a:p>
            <a:r>
              <a:rPr lang="en-US" sz="2000" i="0" dirty="0">
                <a:latin typeface="+mj-lt"/>
              </a:rPr>
              <a:t>                                                     </a:t>
            </a:r>
            <a:endParaRPr lang="el-GR" sz="2000" i="0" dirty="0">
              <a:latin typeface="+mj-lt"/>
            </a:endParaRPr>
          </a:p>
          <a:p>
            <a:pPr>
              <a:buFontTx/>
              <a:buBlip>
                <a:blip r:embed="rId4"/>
              </a:buBlip>
            </a:pPr>
            <a:r>
              <a:rPr lang="el-GR" sz="2000" i="0" dirty="0">
                <a:latin typeface="+mj-lt"/>
              </a:rPr>
              <a:t> Αν και η </a:t>
            </a:r>
            <a:r>
              <a:rPr lang="en-US" sz="2000" i="0" dirty="0">
                <a:latin typeface="+mj-lt"/>
              </a:rPr>
              <a:t>Feingold diet</a:t>
            </a:r>
            <a:r>
              <a:rPr lang="el-GR" sz="2000" i="0" dirty="0">
                <a:latin typeface="+mj-lt"/>
              </a:rPr>
              <a:t> έγινε δημοφιλής από τα ΜΜΕ και τους γονείς, </a:t>
            </a:r>
          </a:p>
          <a:p>
            <a:r>
              <a:rPr lang="el-GR" sz="2000" i="0" dirty="0">
                <a:latin typeface="+mj-lt"/>
              </a:rPr>
              <a:t>    μελέτες έδειξαν ότι η δίαιτα ήταν αναποτελεσματική και δε</a:t>
            </a:r>
            <a:r>
              <a:rPr lang="en-US" sz="2000" i="0" dirty="0">
                <a:latin typeface="+mj-lt"/>
              </a:rPr>
              <a:t> </a:t>
            </a:r>
            <a:r>
              <a:rPr lang="el-GR" sz="2000" i="0" dirty="0">
                <a:latin typeface="+mj-lt"/>
              </a:rPr>
              <a:t>σχετίζεται με τη ΔΕΠΥ</a:t>
            </a:r>
          </a:p>
          <a:p>
            <a:r>
              <a:rPr lang="el-GR" sz="2000" i="0" dirty="0">
                <a:latin typeface="+mj-lt"/>
              </a:rPr>
              <a:t>                                                                                  </a:t>
            </a:r>
            <a:r>
              <a:rPr lang="en-US" sz="2000" dirty="0" err="1">
                <a:latin typeface="+mj-lt"/>
              </a:rPr>
              <a:t>Conners</a:t>
            </a:r>
            <a:r>
              <a:rPr lang="en-US" sz="2000" dirty="0">
                <a:latin typeface="+mj-lt"/>
              </a:rPr>
              <a:t>, 1980</a:t>
            </a:r>
            <a:endParaRPr lang="el-GR" sz="2000" dirty="0">
              <a:latin typeface="+mj-lt"/>
            </a:endParaRPr>
          </a:p>
          <a:p>
            <a:pPr>
              <a:buFontTx/>
              <a:buBlip>
                <a:blip r:embed="rId4"/>
              </a:buBlip>
            </a:pPr>
            <a:r>
              <a:rPr lang="el-GR" sz="2000" dirty="0">
                <a:latin typeface="+mj-lt"/>
              </a:rPr>
              <a:t>   </a:t>
            </a:r>
            <a:r>
              <a:rPr lang="el-GR" sz="2000" i="0" dirty="0">
                <a:latin typeface="+mj-lt"/>
              </a:rPr>
              <a:t>Η </a:t>
            </a:r>
            <a:r>
              <a:rPr lang="en-US" sz="2000" i="0" dirty="0">
                <a:latin typeface="+mj-lt"/>
              </a:rPr>
              <a:t>European Food Safety Authority (EFSA) </a:t>
            </a:r>
            <a:r>
              <a:rPr lang="el-GR" sz="2000" i="0" dirty="0">
                <a:latin typeface="+mj-lt"/>
              </a:rPr>
              <a:t>ερεύνησε τη βιβλιογραφία </a:t>
            </a:r>
          </a:p>
          <a:p>
            <a:r>
              <a:rPr lang="el-GR" sz="2000" i="0" dirty="0">
                <a:latin typeface="+mj-lt"/>
              </a:rPr>
              <a:t>     και συμπέρανε ότι ελάχιστα μόνο στοιχεία αποδεικνύουν </a:t>
            </a:r>
          </a:p>
          <a:p>
            <a:r>
              <a:rPr lang="el-GR" sz="2000" i="0" dirty="0">
                <a:latin typeface="+mj-lt"/>
              </a:rPr>
              <a:t>     τη σχέση πρόσληψης συντηρητικών και  υπερδραστηριότητας </a:t>
            </a:r>
          </a:p>
          <a:p>
            <a:r>
              <a:rPr lang="el-GR" sz="2000" i="0" dirty="0">
                <a:latin typeface="+mj-lt"/>
              </a:rPr>
              <a:t>     / προσοχής σε κάποια παιδιά   </a:t>
            </a:r>
            <a:r>
              <a:rPr lang="en-US" sz="2000" i="0" dirty="0" err="1">
                <a:latin typeface="+mj-lt"/>
              </a:rPr>
              <a:t>www.efsa.europa.eu</a:t>
            </a:r>
            <a:endParaRPr lang="el-GR" sz="2000" i="0" dirty="0">
              <a:latin typeface="+mj-lt"/>
            </a:endParaRPr>
          </a:p>
          <a:p>
            <a:pPr>
              <a:buFontTx/>
              <a:buBlip>
                <a:blip r:embed="rId4"/>
              </a:buBlip>
            </a:pPr>
            <a:endParaRPr lang="el-GR" sz="2000" i="0" dirty="0">
              <a:latin typeface="+mj-lt"/>
            </a:endParaRPr>
          </a:p>
          <a:p>
            <a:pPr>
              <a:buFontTx/>
              <a:buBlip>
                <a:blip r:embed="rId4"/>
              </a:buBlip>
            </a:pPr>
            <a:r>
              <a:rPr lang="el-GR" sz="2000" i="0" dirty="0">
                <a:latin typeface="+mj-lt"/>
              </a:rPr>
              <a:t>  Η </a:t>
            </a:r>
            <a:r>
              <a:rPr lang="en-US" sz="2000" i="0" dirty="0">
                <a:latin typeface="+mj-lt"/>
              </a:rPr>
              <a:t>UK Food Standards Agency (FSA)</a:t>
            </a:r>
            <a:endParaRPr lang="el-GR" sz="2000" i="0" dirty="0">
              <a:latin typeface="+mj-lt"/>
            </a:endParaRPr>
          </a:p>
          <a:p>
            <a:r>
              <a:rPr lang="el-GR" sz="2000" i="0" dirty="0">
                <a:latin typeface="+mj-lt"/>
              </a:rPr>
              <a:t>    </a:t>
            </a:r>
            <a:r>
              <a:rPr lang="en-US" sz="2000" i="0" dirty="0">
                <a:latin typeface="+mj-lt"/>
              </a:rPr>
              <a:t> </a:t>
            </a:r>
            <a:r>
              <a:rPr lang="el-GR" sz="2000" i="0" dirty="0">
                <a:latin typeface="+mj-lt"/>
              </a:rPr>
              <a:t>προειδοποίησε για τη χρήση 6 </a:t>
            </a:r>
          </a:p>
          <a:p>
            <a:r>
              <a:rPr lang="el-GR" sz="2000" i="0" dirty="0">
                <a:latin typeface="+mj-lt"/>
              </a:rPr>
              <a:t>    τεχνητών χρωστικών προιόντων </a:t>
            </a:r>
            <a:r>
              <a:rPr lang="en-US" sz="2000" i="0" dirty="0" err="1">
                <a:latin typeface="+mj-lt"/>
              </a:rPr>
              <a:t>news.icm.ac.uk</a:t>
            </a:r>
            <a:endParaRPr lang="el-GR" sz="2000" i="0" dirty="0">
              <a:latin typeface="+mj-lt"/>
            </a:endParaRPr>
          </a:p>
          <a:p>
            <a:pPr>
              <a:buFontTx/>
              <a:buBlip>
                <a:blip r:embed="rId4"/>
              </a:buBlip>
            </a:pPr>
            <a:r>
              <a:rPr lang="el-GR" sz="2000" i="0" dirty="0">
                <a:latin typeface="+mj-lt"/>
              </a:rPr>
              <a:t>  Ε</a:t>
            </a:r>
            <a:r>
              <a:rPr lang="en-US" sz="2000" i="0" dirty="0">
                <a:latin typeface="+mj-lt"/>
              </a:rPr>
              <a:t>U</a:t>
            </a:r>
            <a:r>
              <a:rPr lang="el-GR" sz="2000" i="0" dirty="0">
                <a:latin typeface="+mj-lt"/>
              </a:rPr>
              <a:t>: μερικά συντηρητικά τροφών πρέπει να </a:t>
            </a:r>
          </a:p>
          <a:p>
            <a:r>
              <a:rPr lang="el-GR" sz="2000" i="0" dirty="0">
                <a:latin typeface="+mj-lt"/>
              </a:rPr>
              <a:t>    συνοδεύονται με την προειδοποίηση </a:t>
            </a:r>
          </a:p>
          <a:p>
            <a:r>
              <a:rPr lang="el-GR" sz="2000" i="0" dirty="0">
                <a:latin typeface="+mj-lt"/>
              </a:rPr>
              <a:t>    «μπορεί να είναι επιβλαβή στην</a:t>
            </a:r>
          </a:p>
          <a:p>
            <a:r>
              <a:rPr lang="el-GR" sz="2000" i="0" dirty="0">
                <a:latin typeface="+mj-lt"/>
              </a:rPr>
              <a:t>     κινητικότητα και  προσοχή των παιδιών»</a:t>
            </a:r>
            <a:r>
              <a:rPr lang="el-GR" sz="2000" dirty="0">
                <a:latin typeface="+mj-lt"/>
              </a:rPr>
              <a:t> </a:t>
            </a:r>
            <a:r>
              <a:rPr lang="en-US" sz="1400" i="0" dirty="0" err="1">
                <a:effectLst>
                  <a:outerShdw blurRad="38100" dist="38100" dir="2700000" algn="tl">
                    <a:srgbClr val="000000"/>
                  </a:outerShdw>
                </a:effectLst>
                <a:latin typeface="Comic Sans MS" charset="0"/>
              </a:rPr>
              <a:t>www.flex</a:t>
            </a:r>
            <a:r>
              <a:rPr lang="en-US" sz="1400" i="0" dirty="0">
                <a:effectLst>
                  <a:outerShdw blurRad="38100" dist="38100" dir="2700000" algn="tl">
                    <a:srgbClr val="000000"/>
                  </a:outerShdw>
                </a:effectLst>
                <a:latin typeface="Comic Sans MS" charset="0"/>
              </a:rPr>
              <a:t>-news-</a:t>
            </a:r>
            <a:r>
              <a:rPr lang="en-US" sz="1400" i="0" dirty="0" err="1">
                <a:effectLst>
                  <a:outerShdw blurRad="38100" dist="38100" dir="2700000" algn="tl">
                    <a:srgbClr val="000000"/>
                  </a:outerShdw>
                </a:effectLst>
                <a:latin typeface="Comic Sans MS" charset="0"/>
              </a:rPr>
              <a:t>food.com</a:t>
            </a:r>
            <a:endParaRPr lang="el-GR" sz="1400" i="0" dirty="0">
              <a:effectLst>
                <a:outerShdw blurRad="38100" dist="38100" dir="2700000" algn="tl">
                  <a:srgbClr val="000000"/>
                </a:outerShdw>
              </a:effectLst>
              <a:latin typeface="Comic Sans MS" charset="0"/>
            </a:endParaRPr>
          </a:p>
        </p:txBody>
      </p:sp>
    </p:spTree>
    <p:extLst>
      <p:ext uri="{BB962C8B-B14F-4D97-AF65-F5344CB8AC3E}">
        <p14:creationId xmlns:p14="http://schemas.microsoft.com/office/powerpoint/2010/main" val="19571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47817">
                                            <p:txEl>
                                              <p:pRg st="0" end="0"/>
                                            </p:txEl>
                                          </p:spTgt>
                                        </p:tgtEl>
                                        <p:attrNameLst>
                                          <p:attrName>style.visibility</p:attrName>
                                        </p:attrNameLst>
                                      </p:cBhvr>
                                      <p:to>
                                        <p:strVal val="visible"/>
                                      </p:to>
                                    </p:set>
                                    <p:anim calcmode="lin" valueType="num">
                                      <p:cBhvr>
                                        <p:cTn id="7" dur="1000" fill="hold"/>
                                        <p:tgtEl>
                                          <p:spTgt spid="2478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78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781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47817">
                                            <p:txEl>
                                              <p:pRg st="2" end="2"/>
                                            </p:txEl>
                                          </p:spTgt>
                                        </p:tgtEl>
                                        <p:attrNameLst>
                                          <p:attrName>style.visibility</p:attrName>
                                        </p:attrNameLst>
                                      </p:cBhvr>
                                      <p:to>
                                        <p:strVal val="visible"/>
                                      </p:to>
                                    </p:set>
                                    <p:anim calcmode="lin" valueType="num">
                                      <p:cBhvr>
                                        <p:cTn id="14" dur="1000" fill="hold"/>
                                        <p:tgtEl>
                                          <p:spTgt spid="24781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4781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47817">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247817">
                                            <p:txEl>
                                              <p:pRg st="3" end="3"/>
                                            </p:txEl>
                                          </p:spTgt>
                                        </p:tgtEl>
                                        <p:attrNameLst>
                                          <p:attrName>style.visibility</p:attrName>
                                        </p:attrNameLst>
                                      </p:cBhvr>
                                      <p:to>
                                        <p:strVal val="visible"/>
                                      </p:to>
                                    </p:set>
                                    <p:anim calcmode="lin" valueType="num">
                                      <p:cBhvr>
                                        <p:cTn id="19" dur="1000" fill="hold"/>
                                        <p:tgtEl>
                                          <p:spTgt spid="247817">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247817">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247817">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247817">
                                            <p:txEl>
                                              <p:pRg st="4" end="4"/>
                                            </p:txEl>
                                          </p:spTgt>
                                        </p:tgtEl>
                                        <p:attrNameLst>
                                          <p:attrName>style.visibility</p:attrName>
                                        </p:attrNameLst>
                                      </p:cBhvr>
                                      <p:to>
                                        <p:strVal val="visible"/>
                                      </p:to>
                                    </p:set>
                                    <p:anim calcmode="lin" valueType="num">
                                      <p:cBhvr>
                                        <p:cTn id="24" dur="1000" fill="hold"/>
                                        <p:tgtEl>
                                          <p:spTgt spid="247817">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247817">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24781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247817">
                                            <p:txEl>
                                              <p:pRg st="5" end="5"/>
                                            </p:txEl>
                                          </p:spTgt>
                                        </p:tgtEl>
                                        <p:attrNameLst>
                                          <p:attrName>style.visibility</p:attrName>
                                        </p:attrNameLst>
                                      </p:cBhvr>
                                      <p:to>
                                        <p:strVal val="visible"/>
                                      </p:to>
                                    </p:set>
                                    <p:anim calcmode="lin" valueType="num">
                                      <p:cBhvr>
                                        <p:cTn id="31" dur="1000" fill="hold"/>
                                        <p:tgtEl>
                                          <p:spTgt spid="247817">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247817">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247817">
                                            <p:txEl>
                                              <p:pRg st="5" end="5"/>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247817">
                                            <p:txEl>
                                              <p:pRg st="6" end="6"/>
                                            </p:txEl>
                                          </p:spTgt>
                                        </p:tgtEl>
                                        <p:attrNameLst>
                                          <p:attrName>style.visibility</p:attrName>
                                        </p:attrNameLst>
                                      </p:cBhvr>
                                      <p:to>
                                        <p:strVal val="visible"/>
                                      </p:to>
                                    </p:set>
                                    <p:anim calcmode="lin" valueType="num">
                                      <p:cBhvr>
                                        <p:cTn id="36" dur="1000" fill="hold"/>
                                        <p:tgtEl>
                                          <p:spTgt spid="247817">
                                            <p:txEl>
                                              <p:pRg st="6" end="6"/>
                                            </p:txEl>
                                          </p:spTgt>
                                        </p:tgtEl>
                                        <p:attrNameLst>
                                          <p:attrName>ppt_w</p:attrName>
                                        </p:attrNameLst>
                                      </p:cBhvr>
                                      <p:tavLst>
                                        <p:tav tm="0">
                                          <p:val>
                                            <p:strVal val="#ppt_w*0.70"/>
                                          </p:val>
                                        </p:tav>
                                        <p:tav tm="100000">
                                          <p:val>
                                            <p:strVal val="#ppt_w"/>
                                          </p:val>
                                        </p:tav>
                                      </p:tavLst>
                                    </p:anim>
                                    <p:anim calcmode="lin" valueType="num">
                                      <p:cBhvr>
                                        <p:cTn id="37" dur="1000" fill="hold"/>
                                        <p:tgtEl>
                                          <p:spTgt spid="247817">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247817">
                                            <p:txEl>
                                              <p:pRg st="6" end="6"/>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247817">
                                            <p:txEl>
                                              <p:pRg st="7" end="7"/>
                                            </p:txEl>
                                          </p:spTgt>
                                        </p:tgtEl>
                                        <p:attrNameLst>
                                          <p:attrName>style.visibility</p:attrName>
                                        </p:attrNameLst>
                                      </p:cBhvr>
                                      <p:to>
                                        <p:strVal val="visible"/>
                                      </p:to>
                                    </p:set>
                                    <p:anim calcmode="lin" valueType="num">
                                      <p:cBhvr>
                                        <p:cTn id="41" dur="1000" fill="hold"/>
                                        <p:tgtEl>
                                          <p:spTgt spid="247817">
                                            <p:txEl>
                                              <p:pRg st="7" end="7"/>
                                            </p:txEl>
                                          </p:spTgt>
                                        </p:tgtEl>
                                        <p:attrNameLst>
                                          <p:attrName>ppt_w</p:attrName>
                                        </p:attrNameLst>
                                      </p:cBhvr>
                                      <p:tavLst>
                                        <p:tav tm="0">
                                          <p:val>
                                            <p:strVal val="#ppt_w*0.70"/>
                                          </p:val>
                                        </p:tav>
                                        <p:tav tm="100000">
                                          <p:val>
                                            <p:strVal val="#ppt_w"/>
                                          </p:val>
                                        </p:tav>
                                      </p:tavLst>
                                    </p:anim>
                                    <p:anim calcmode="lin" valueType="num">
                                      <p:cBhvr>
                                        <p:cTn id="42" dur="1000" fill="hold"/>
                                        <p:tgtEl>
                                          <p:spTgt spid="247817">
                                            <p:txEl>
                                              <p:pRg st="7" end="7"/>
                                            </p:txEl>
                                          </p:spTgt>
                                        </p:tgtEl>
                                        <p:attrNameLst>
                                          <p:attrName>ppt_h</p:attrName>
                                        </p:attrNameLst>
                                      </p:cBhvr>
                                      <p:tavLst>
                                        <p:tav tm="0">
                                          <p:val>
                                            <p:strVal val="#ppt_h"/>
                                          </p:val>
                                        </p:tav>
                                        <p:tav tm="100000">
                                          <p:val>
                                            <p:strVal val="#ppt_h"/>
                                          </p:val>
                                        </p:tav>
                                      </p:tavLst>
                                    </p:anim>
                                    <p:animEffect transition="in" filter="fade">
                                      <p:cBhvr>
                                        <p:cTn id="43" dur="1000"/>
                                        <p:tgtEl>
                                          <p:spTgt spid="247817">
                                            <p:txEl>
                                              <p:pRg st="7" end="7"/>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247817">
                                            <p:txEl>
                                              <p:pRg st="8" end="8"/>
                                            </p:txEl>
                                          </p:spTgt>
                                        </p:tgtEl>
                                        <p:attrNameLst>
                                          <p:attrName>style.visibility</p:attrName>
                                        </p:attrNameLst>
                                      </p:cBhvr>
                                      <p:to>
                                        <p:strVal val="visible"/>
                                      </p:to>
                                    </p:set>
                                    <p:anim calcmode="lin" valueType="num">
                                      <p:cBhvr>
                                        <p:cTn id="46" dur="1000" fill="hold"/>
                                        <p:tgtEl>
                                          <p:spTgt spid="247817">
                                            <p:txEl>
                                              <p:pRg st="8" end="8"/>
                                            </p:txEl>
                                          </p:spTgt>
                                        </p:tgtEl>
                                        <p:attrNameLst>
                                          <p:attrName>ppt_w</p:attrName>
                                        </p:attrNameLst>
                                      </p:cBhvr>
                                      <p:tavLst>
                                        <p:tav tm="0">
                                          <p:val>
                                            <p:strVal val="#ppt_w*0.70"/>
                                          </p:val>
                                        </p:tav>
                                        <p:tav tm="100000">
                                          <p:val>
                                            <p:strVal val="#ppt_w"/>
                                          </p:val>
                                        </p:tav>
                                      </p:tavLst>
                                    </p:anim>
                                    <p:anim calcmode="lin" valueType="num">
                                      <p:cBhvr>
                                        <p:cTn id="47" dur="1000" fill="hold"/>
                                        <p:tgtEl>
                                          <p:spTgt spid="247817">
                                            <p:txEl>
                                              <p:pRg st="8" end="8"/>
                                            </p:txEl>
                                          </p:spTgt>
                                        </p:tgtEl>
                                        <p:attrNameLst>
                                          <p:attrName>ppt_h</p:attrName>
                                        </p:attrNameLst>
                                      </p:cBhvr>
                                      <p:tavLst>
                                        <p:tav tm="0">
                                          <p:val>
                                            <p:strVal val="#ppt_h"/>
                                          </p:val>
                                        </p:tav>
                                        <p:tav tm="100000">
                                          <p:val>
                                            <p:strVal val="#ppt_h"/>
                                          </p:val>
                                        </p:tav>
                                      </p:tavLst>
                                    </p:anim>
                                    <p:animEffect transition="in" filter="fade">
                                      <p:cBhvr>
                                        <p:cTn id="48" dur="1000"/>
                                        <p:tgtEl>
                                          <p:spTgt spid="247817">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ntr" presetSubtype="0" fill="hold" nodeType="clickEffect">
                                  <p:stCondLst>
                                    <p:cond delay="0"/>
                                  </p:stCondLst>
                                  <p:childTnLst>
                                    <p:set>
                                      <p:cBhvr>
                                        <p:cTn id="52" dur="1" fill="hold">
                                          <p:stCondLst>
                                            <p:cond delay="0"/>
                                          </p:stCondLst>
                                        </p:cTn>
                                        <p:tgtEl>
                                          <p:spTgt spid="247817">
                                            <p:txEl>
                                              <p:pRg st="10" end="10"/>
                                            </p:txEl>
                                          </p:spTgt>
                                        </p:tgtEl>
                                        <p:attrNameLst>
                                          <p:attrName>style.visibility</p:attrName>
                                        </p:attrNameLst>
                                      </p:cBhvr>
                                      <p:to>
                                        <p:strVal val="visible"/>
                                      </p:to>
                                    </p:set>
                                    <p:anim calcmode="lin" valueType="num">
                                      <p:cBhvr>
                                        <p:cTn id="53" dur="1000" fill="hold"/>
                                        <p:tgtEl>
                                          <p:spTgt spid="247817">
                                            <p:txEl>
                                              <p:pRg st="10" end="10"/>
                                            </p:txEl>
                                          </p:spTgt>
                                        </p:tgtEl>
                                        <p:attrNameLst>
                                          <p:attrName>ppt_w</p:attrName>
                                        </p:attrNameLst>
                                      </p:cBhvr>
                                      <p:tavLst>
                                        <p:tav tm="0">
                                          <p:val>
                                            <p:strVal val="#ppt_w*0.70"/>
                                          </p:val>
                                        </p:tav>
                                        <p:tav tm="100000">
                                          <p:val>
                                            <p:strVal val="#ppt_w"/>
                                          </p:val>
                                        </p:tav>
                                      </p:tavLst>
                                    </p:anim>
                                    <p:anim calcmode="lin" valueType="num">
                                      <p:cBhvr>
                                        <p:cTn id="54" dur="1000" fill="hold"/>
                                        <p:tgtEl>
                                          <p:spTgt spid="247817">
                                            <p:txEl>
                                              <p:pRg st="10" end="10"/>
                                            </p:txEl>
                                          </p:spTgt>
                                        </p:tgtEl>
                                        <p:attrNameLst>
                                          <p:attrName>ppt_h</p:attrName>
                                        </p:attrNameLst>
                                      </p:cBhvr>
                                      <p:tavLst>
                                        <p:tav tm="0">
                                          <p:val>
                                            <p:strVal val="#ppt_h"/>
                                          </p:val>
                                        </p:tav>
                                        <p:tav tm="100000">
                                          <p:val>
                                            <p:strVal val="#ppt_h"/>
                                          </p:val>
                                        </p:tav>
                                      </p:tavLst>
                                    </p:anim>
                                    <p:animEffect transition="in" filter="fade">
                                      <p:cBhvr>
                                        <p:cTn id="55" dur="1000"/>
                                        <p:tgtEl>
                                          <p:spTgt spid="247817">
                                            <p:txEl>
                                              <p:pRg st="10" end="10"/>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247817">
                                            <p:txEl>
                                              <p:pRg st="11" end="11"/>
                                            </p:txEl>
                                          </p:spTgt>
                                        </p:tgtEl>
                                        <p:attrNameLst>
                                          <p:attrName>style.visibility</p:attrName>
                                        </p:attrNameLst>
                                      </p:cBhvr>
                                      <p:to>
                                        <p:strVal val="visible"/>
                                      </p:to>
                                    </p:set>
                                    <p:anim calcmode="lin" valueType="num">
                                      <p:cBhvr>
                                        <p:cTn id="58" dur="1000" fill="hold"/>
                                        <p:tgtEl>
                                          <p:spTgt spid="247817">
                                            <p:txEl>
                                              <p:pRg st="11" end="11"/>
                                            </p:txEl>
                                          </p:spTgt>
                                        </p:tgtEl>
                                        <p:attrNameLst>
                                          <p:attrName>ppt_w</p:attrName>
                                        </p:attrNameLst>
                                      </p:cBhvr>
                                      <p:tavLst>
                                        <p:tav tm="0">
                                          <p:val>
                                            <p:strVal val="#ppt_w*0.70"/>
                                          </p:val>
                                        </p:tav>
                                        <p:tav tm="100000">
                                          <p:val>
                                            <p:strVal val="#ppt_w"/>
                                          </p:val>
                                        </p:tav>
                                      </p:tavLst>
                                    </p:anim>
                                    <p:anim calcmode="lin" valueType="num">
                                      <p:cBhvr>
                                        <p:cTn id="59" dur="1000" fill="hold"/>
                                        <p:tgtEl>
                                          <p:spTgt spid="247817">
                                            <p:txEl>
                                              <p:pRg st="11" end="11"/>
                                            </p:txEl>
                                          </p:spTgt>
                                        </p:tgtEl>
                                        <p:attrNameLst>
                                          <p:attrName>ppt_h</p:attrName>
                                        </p:attrNameLst>
                                      </p:cBhvr>
                                      <p:tavLst>
                                        <p:tav tm="0">
                                          <p:val>
                                            <p:strVal val="#ppt_h"/>
                                          </p:val>
                                        </p:tav>
                                        <p:tav tm="100000">
                                          <p:val>
                                            <p:strVal val="#ppt_h"/>
                                          </p:val>
                                        </p:tav>
                                      </p:tavLst>
                                    </p:anim>
                                    <p:animEffect transition="in" filter="fade">
                                      <p:cBhvr>
                                        <p:cTn id="60" dur="1000"/>
                                        <p:tgtEl>
                                          <p:spTgt spid="247817">
                                            <p:txEl>
                                              <p:pRg st="11" end="11"/>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247817">
                                            <p:txEl>
                                              <p:pRg st="12" end="12"/>
                                            </p:txEl>
                                          </p:spTgt>
                                        </p:tgtEl>
                                        <p:attrNameLst>
                                          <p:attrName>style.visibility</p:attrName>
                                        </p:attrNameLst>
                                      </p:cBhvr>
                                      <p:to>
                                        <p:strVal val="visible"/>
                                      </p:to>
                                    </p:set>
                                    <p:anim calcmode="lin" valueType="num">
                                      <p:cBhvr>
                                        <p:cTn id="63" dur="1000" fill="hold"/>
                                        <p:tgtEl>
                                          <p:spTgt spid="247817">
                                            <p:txEl>
                                              <p:pRg st="12" end="12"/>
                                            </p:txEl>
                                          </p:spTgt>
                                        </p:tgtEl>
                                        <p:attrNameLst>
                                          <p:attrName>ppt_w</p:attrName>
                                        </p:attrNameLst>
                                      </p:cBhvr>
                                      <p:tavLst>
                                        <p:tav tm="0">
                                          <p:val>
                                            <p:strVal val="#ppt_w*0.70"/>
                                          </p:val>
                                        </p:tav>
                                        <p:tav tm="100000">
                                          <p:val>
                                            <p:strVal val="#ppt_w"/>
                                          </p:val>
                                        </p:tav>
                                      </p:tavLst>
                                    </p:anim>
                                    <p:anim calcmode="lin" valueType="num">
                                      <p:cBhvr>
                                        <p:cTn id="64" dur="1000" fill="hold"/>
                                        <p:tgtEl>
                                          <p:spTgt spid="247817">
                                            <p:txEl>
                                              <p:pRg st="12" end="12"/>
                                            </p:txEl>
                                          </p:spTgt>
                                        </p:tgtEl>
                                        <p:attrNameLst>
                                          <p:attrName>ppt_h</p:attrName>
                                        </p:attrNameLst>
                                      </p:cBhvr>
                                      <p:tavLst>
                                        <p:tav tm="0">
                                          <p:val>
                                            <p:strVal val="#ppt_h"/>
                                          </p:val>
                                        </p:tav>
                                        <p:tav tm="100000">
                                          <p:val>
                                            <p:strVal val="#ppt_h"/>
                                          </p:val>
                                        </p:tav>
                                      </p:tavLst>
                                    </p:anim>
                                    <p:animEffect transition="in" filter="fade">
                                      <p:cBhvr>
                                        <p:cTn id="65" dur="1000"/>
                                        <p:tgtEl>
                                          <p:spTgt spid="247817">
                                            <p:txEl>
                                              <p:pRg st="12" end="1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nodeType="clickEffect">
                                  <p:stCondLst>
                                    <p:cond delay="0"/>
                                  </p:stCondLst>
                                  <p:childTnLst>
                                    <p:set>
                                      <p:cBhvr>
                                        <p:cTn id="69" dur="1" fill="hold">
                                          <p:stCondLst>
                                            <p:cond delay="0"/>
                                          </p:stCondLst>
                                        </p:cTn>
                                        <p:tgtEl>
                                          <p:spTgt spid="247817">
                                            <p:txEl>
                                              <p:pRg st="13" end="13"/>
                                            </p:txEl>
                                          </p:spTgt>
                                        </p:tgtEl>
                                        <p:attrNameLst>
                                          <p:attrName>style.visibility</p:attrName>
                                        </p:attrNameLst>
                                      </p:cBhvr>
                                      <p:to>
                                        <p:strVal val="visible"/>
                                      </p:to>
                                    </p:set>
                                    <p:anim calcmode="lin" valueType="num">
                                      <p:cBhvr>
                                        <p:cTn id="70" dur="1000" fill="hold"/>
                                        <p:tgtEl>
                                          <p:spTgt spid="247817">
                                            <p:txEl>
                                              <p:pRg st="13" end="13"/>
                                            </p:txEl>
                                          </p:spTgt>
                                        </p:tgtEl>
                                        <p:attrNameLst>
                                          <p:attrName>ppt_w</p:attrName>
                                        </p:attrNameLst>
                                      </p:cBhvr>
                                      <p:tavLst>
                                        <p:tav tm="0">
                                          <p:val>
                                            <p:strVal val="#ppt_w*0.70"/>
                                          </p:val>
                                        </p:tav>
                                        <p:tav tm="100000">
                                          <p:val>
                                            <p:strVal val="#ppt_w"/>
                                          </p:val>
                                        </p:tav>
                                      </p:tavLst>
                                    </p:anim>
                                    <p:anim calcmode="lin" valueType="num">
                                      <p:cBhvr>
                                        <p:cTn id="71" dur="1000" fill="hold"/>
                                        <p:tgtEl>
                                          <p:spTgt spid="247817">
                                            <p:txEl>
                                              <p:pRg st="13" end="13"/>
                                            </p:txEl>
                                          </p:spTgt>
                                        </p:tgtEl>
                                        <p:attrNameLst>
                                          <p:attrName>ppt_h</p:attrName>
                                        </p:attrNameLst>
                                      </p:cBhvr>
                                      <p:tavLst>
                                        <p:tav tm="0">
                                          <p:val>
                                            <p:strVal val="#ppt_h"/>
                                          </p:val>
                                        </p:tav>
                                        <p:tav tm="100000">
                                          <p:val>
                                            <p:strVal val="#ppt_h"/>
                                          </p:val>
                                        </p:tav>
                                      </p:tavLst>
                                    </p:anim>
                                    <p:animEffect transition="in" filter="fade">
                                      <p:cBhvr>
                                        <p:cTn id="72" dur="1000"/>
                                        <p:tgtEl>
                                          <p:spTgt spid="247817">
                                            <p:txEl>
                                              <p:pRg st="13" end="13"/>
                                            </p:txEl>
                                          </p:spTgt>
                                        </p:tgtEl>
                                      </p:cBhvr>
                                    </p:animEffect>
                                  </p:childTnLst>
                                </p:cTn>
                              </p:par>
                              <p:par>
                                <p:cTn id="73" presetID="55" presetClass="entr" presetSubtype="0" fill="hold" nodeType="withEffect">
                                  <p:stCondLst>
                                    <p:cond delay="0"/>
                                  </p:stCondLst>
                                  <p:childTnLst>
                                    <p:set>
                                      <p:cBhvr>
                                        <p:cTn id="74" dur="1" fill="hold">
                                          <p:stCondLst>
                                            <p:cond delay="0"/>
                                          </p:stCondLst>
                                        </p:cTn>
                                        <p:tgtEl>
                                          <p:spTgt spid="247817">
                                            <p:txEl>
                                              <p:pRg st="14" end="14"/>
                                            </p:txEl>
                                          </p:spTgt>
                                        </p:tgtEl>
                                        <p:attrNameLst>
                                          <p:attrName>style.visibility</p:attrName>
                                        </p:attrNameLst>
                                      </p:cBhvr>
                                      <p:to>
                                        <p:strVal val="visible"/>
                                      </p:to>
                                    </p:set>
                                    <p:anim calcmode="lin" valueType="num">
                                      <p:cBhvr>
                                        <p:cTn id="75" dur="1000" fill="hold"/>
                                        <p:tgtEl>
                                          <p:spTgt spid="247817">
                                            <p:txEl>
                                              <p:pRg st="14" end="14"/>
                                            </p:txEl>
                                          </p:spTgt>
                                        </p:tgtEl>
                                        <p:attrNameLst>
                                          <p:attrName>ppt_w</p:attrName>
                                        </p:attrNameLst>
                                      </p:cBhvr>
                                      <p:tavLst>
                                        <p:tav tm="0">
                                          <p:val>
                                            <p:strVal val="#ppt_w*0.70"/>
                                          </p:val>
                                        </p:tav>
                                        <p:tav tm="100000">
                                          <p:val>
                                            <p:strVal val="#ppt_w"/>
                                          </p:val>
                                        </p:tav>
                                      </p:tavLst>
                                    </p:anim>
                                    <p:anim calcmode="lin" valueType="num">
                                      <p:cBhvr>
                                        <p:cTn id="76" dur="1000" fill="hold"/>
                                        <p:tgtEl>
                                          <p:spTgt spid="247817">
                                            <p:txEl>
                                              <p:pRg st="14" end="14"/>
                                            </p:txEl>
                                          </p:spTgt>
                                        </p:tgtEl>
                                        <p:attrNameLst>
                                          <p:attrName>ppt_h</p:attrName>
                                        </p:attrNameLst>
                                      </p:cBhvr>
                                      <p:tavLst>
                                        <p:tav tm="0">
                                          <p:val>
                                            <p:strVal val="#ppt_h"/>
                                          </p:val>
                                        </p:tav>
                                        <p:tav tm="100000">
                                          <p:val>
                                            <p:strVal val="#ppt_h"/>
                                          </p:val>
                                        </p:tav>
                                      </p:tavLst>
                                    </p:anim>
                                    <p:animEffect transition="in" filter="fade">
                                      <p:cBhvr>
                                        <p:cTn id="77" dur="1000"/>
                                        <p:tgtEl>
                                          <p:spTgt spid="247817">
                                            <p:txEl>
                                              <p:pRg st="14" end="14"/>
                                            </p:txEl>
                                          </p:spTgt>
                                        </p:tgtEl>
                                      </p:cBhvr>
                                    </p:animEffect>
                                  </p:childTnLst>
                                </p:cTn>
                              </p:par>
                              <p:par>
                                <p:cTn id="78" presetID="55" presetClass="entr" presetSubtype="0" fill="hold" nodeType="withEffect">
                                  <p:stCondLst>
                                    <p:cond delay="0"/>
                                  </p:stCondLst>
                                  <p:childTnLst>
                                    <p:set>
                                      <p:cBhvr>
                                        <p:cTn id="79" dur="1" fill="hold">
                                          <p:stCondLst>
                                            <p:cond delay="0"/>
                                          </p:stCondLst>
                                        </p:cTn>
                                        <p:tgtEl>
                                          <p:spTgt spid="247817">
                                            <p:txEl>
                                              <p:pRg st="15" end="15"/>
                                            </p:txEl>
                                          </p:spTgt>
                                        </p:tgtEl>
                                        <p:attrNameLst>
                                          <p:attrName>style.visibility</p:attrName>
                                        </p:attrNameLst>
                                      </p:cBhvr>
                                      <p:to>
                                        <p:strVal val="visible"/>
                                      </p:to>
                                    </p:set>
                                    <p:anim calcmode="lin" valueType="num">
                                      <p:cBhvr>
                                        <p:cTn id="80" dur="1000" fill="hold"/>
                                        <p:tgtEl>
                                          <p:spTgt spid="247817">
                                            <p:txEl>
                                              <p:pRg st="15" end="15"/>
                                            </p:txEl>
                                          </p:spTgt>
                                        </p:tgtEl>
                                        <p:attrNameLst>
                                          <p:attrName>ppt_w</p:attrName>
                                        </p:attrNameLst>
                                      </p:cBhvr>
                                      <p:tavLst>
                                        <p:tav tm="0">
                                          <p:val>
                                            <p:strVal val="#ppt_w*0.70"/>
                                          </p:val>
                                        </p:tav>
                                        <p:tav tm="100000">
                                          <p:val>
                                            <p:strVal val="#ppt_w"/>
                                          </p:val>
                                        </p:tav>
                                      </p:tavLst>
                                    </p:anim>
                                    <p:anim calcmode="lin" valueType="num">
                                      <p:cBhvr>
                                        <p:cTn id="81" dur="1000" fill="hold"/>
                                        <p:tgtEl>
                                          <p:spTgt spid="247817">
                                            <p:txEl>
                                              <p:pRg st="15" end="15"/>
                                            </p:txEl>
                                          </p:spTgt>
                                        </p:tgtEl>
                                        <p:attrNameLst>
                                          <p:attrName>ppt_h</p:attrName>
                                        </p:attrNameLst>
                                      </p:cBhvr>
                                      <p:tavLst>
                                        <p:tav tm="0">
                                          <p:val>
                                            <p:strVal val="#ppt_h"/>
                                          </p:val>
                                        </p:tav>
                                        <p:tav tm="100000">
                                          <p:val>
                                            <p:strVal val="#ppt_h"/>
                                          </p:val>
                                        </p:tav>
                                      </p:tavLst>
                                    </p:anim>
                                    <p:animEffect transition="in" filter="fade">
                                      <p:cBhvr>
                                        <p:cTn id="82" dur="1000"/>
                                        <p:tgtEl>
                                          <p:spTgt spid="247817">
                                            <p:txEl>
                                              <p:pRg st="15" end="15"/>
                                            </p:txEl>
                                          </p:spTgt>
                                        </p:tgtEl>
                                      </p:cBhvr>
                                    </p:animEffect>
                                  </p:childTnLst>
                                </p:cTn>
                              </p:par>
                              <p:par>
                                <p:cTn id="83" presetID="55" presetClass="entr" presetSubtype="0" fill="hold" nodeType="withEffect">
                                  <p:stCondLst>
                                    <p:cond delay="0"/>
                                  </p:stCondLst>
                                  <p:childTnLst>
                                    <p:set>
                                      <p:cBhvr>
                                        <p:cTn id="84" dur="1" fill="hold">
                                          <p:stCondLst>
                                            <p:cond delay="0"/>
                                          </p:stCondLst>
                                        </p:cTn>
                                        <p:tgtEl>
                                          <p:spTgt spid="247817">
                                            <p:txEl>
                                              <p:pRg st="16" end="16"/>
                                            </p:txEl>
                                          </p:spTgt>
                                        </p:tgtEl>
                                        <p:attrNameLst>
                                          <p:attrName>style.visibility</p:attrName>
                                        </p:attrNameLst>
                                      </p:cBhvr>
                                      <p:to>
                                        <p:strVal val="visible"/>
                                      </p:to>
                                    </p:set>
                                    <p:anim calcmode="lin" valueType="num">
                                      <p:cBhvr>
                                        <p:cTn id="85" dur="1000" fill="hold"/>
                                        <p:tgtEl>
                                          <p:spTgt spid="247817">
                                            <p:txEl>
                                              <p:pRg st="16" end="16"/>
                                            </p:txEl>
                                          </p:spTgt>
                                        </p:tgtEl>
                                        <p:attrNameLst>
                                          <p:attrName>ppt_w</p:attrName>
                                        </p:attrNameLst>
                                      </p:cBhvr>
                                      <p:tavLst>
                                        <p:tav tm="0">
                                          <p:val>
                                            <p:strVal val="#ppt_w*0.70"/>
                                          </p:val>
                                        </p:tav>
                                        <p:tav tm="100000">
                                          <p:val>
                                            <p:strVal val="#ppt_w"/>
                                          </p:val>
                                        </p:tav>
                                      </p:tavLst>
                                    </p:anim>
                                    <p:anim calcmode="lin" valueType="num">
                                      <p:cBhvr>
                                        <p:cTn id="86" dur="1000" fill="hold"/>
                                        <p:tgtEl>
                                          <p:spTgt spid="247817">
                                            <p:txEl>
                                              <p:pRg st="16" end="16"/>
                                            </p:txEl>
                                          </p:spTgt>
                                        </p:tgtEl>
                                        <p:attrNameLst>
                                          <p:attrName>ppt_h</p:attrName>
                                        </p:attrNameLst>
                                      </p:cBhvr>
                                      <p:tavLst>
                                        <p:tav tm="0">
                                          <p:val>
                                            <p:strVal val="#ppt_h"/>
                                          </p:val>
                                        </p:tav>
                                        <p:tav tm="100000">
                                          <p:val>
                                            <p:strVal val="#ppt_h"/>
                                          </p:val>
                                        </p:tav>
                                      </p:tavLst>
                                    </p:anim>
                                    <p:animEffect transition="in" filter="fade">
                                      <p:cBhvr>
                                        <p:cTn id="87" dur="1000"/>
                                        <p:tgtEl>
                                          <p:spTgt spid="24781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Line 2"/>
          <p:cNvSpPr>
            <a:spLocks noChangeShapeType="1"/>
          </p:cNvSpPr>
          <p:nvPr/>
        </p:nvSpPr>
        <p:spPr bwMode="auto">
          <a:xfrm>
            <a:off x="-134471" y="1268413"/>
            <a:ext cx="9278471"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4435" name="Text Box 3"/>
          <p:cNvSpPr txBox="1">
            <a:spLocks noChangeArrowheads="1"/>
          </p:cNvSpPr>
          <p:nvPr/>
        </p:nvSpPr>
        <p:spPr bwMode="auto">
          <a:xfrm>
            <a:off x="3348038" y="326839"/>
            <a:ext cx="22654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3600" b="1" i="0" dirty="0">
                <a:solidFill>
                  <a:srgbClr val="FFC000"/>
                </a:solidFill>
                <a:effectLst>
                  <a:outerShdw blurRad="38100" dist="38100" dir="2700000" algn="tl">
                    <a:srgbClr val="000000"/>
                  </a:outerShdw>
                </a:effectLst>
              </a:rPr>
              <a:t>ΔΙΑΤΡΟΦΗ</a:t>
            </a:r>
          </a:p>
        </p:txBody>
      </p:sp>
      <p:sp>
        <p:nvSpPr>
          <p:cNvPr id="274436" name="Text Box 4"/>
          <p:cNvSpPr txBox="1">
            <a:spLocks noChangeArrowheads="1"/>
          </p:cNvSpPr>
          <p:nvPr/>
        </p:nvSpPr>
        <p:spPr bwMode="auto">
          <a:xfrm>
            <a:off x="755650" y="1468438"/>
            <a:ext cx="78486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l-GR" sz="2400" b="1" i="0" dirty="0">
                <a:solidFill>
                  <a:srgbClr val="FFC000"/>
                </a:solidFill>
                <a:effectLst>
                  <a:outerShdw blurRad="38100" dist="38100" dir="2700000" algn="tl">
                    <a:srgbClr val="000000"/>
                  </a:outerShdw>
                </a:effectLst>
                <a:latin typeface="+mj-lt"/>
              </a:rPr>
              <a:t>Ζάχαρη</a:t>
            </a:r>
          </a:p>
          <a:p>
            <a:r>
              <a:rPr lang="el-GR" sz="2400" i="0" dirty="0">
                <a:effectLst>
                  <a:outerShdw blurRad="38100" dist="38100" dir="2700000" algn="tl">
                    <a:srgbClr val="000000"/>
                  </a:outerShdw>
                </a:effectLst>
                <a:latin typeface="+mj-lt"/>
              </a:rPr>
              <a:t>Οι περισσότερες μελέτες δείχνουν ότι η σουκρόζη (ζάχαρη) δεν έχει επίδραση στη συμπεριφορά των παιδιών &amp; δεν επιδεινώνει τα συμπτώματα ΔΕΠΥ         </a:t>
            </a:r>
            <a:r>
              <a:rPr lang="en-US" sz="2400" i="0" dirty="0">
                <a:effectLst>
                  <a:outerShdw blurRad="38100" dist="38100" dir="2700000" algn="tl">
                    <a:srgbClr val="000000"/>
                  </a:outerShdw>
                </a:effectLst>
                <a:latin typeface="+mj-lt"/>
              </a:rPr>
              <a:t>                                  </a:t>
            </a:r>
            <a:r>
              <a:rPr lang="el-GR" sz="2400" i="0" dirty="0">
                <a:effectLst>
                  <a:outerShdw blurRad="38100" dist="38100" dir="2700000" algn="tl">
                    <a:srgbClr val="000000"/>
                  </a:outerShdw>
                </a:effectLst>
                <a:latin typeface="+mj-lt"/>
              </a:rPr>
              <a:t> </a:t>
            </a:r>
            <a:r>
              <a:rPr lang="el-GR" sz="2400" dirty="0">
                <a:effectLst>
                  <a:outerShdw blurRad="38100" dist="38100" dir="2700000" algn="tl">
                    <a:srgbClr val="000000"/>
                  </a:outerShdw>
                </a:effectLst>
                <a:latin typeface="+mj-lt"/>
              </a:rPr>
              <a:t>Β</a:t>
            </a:r>
            <a:r>
              <a:rPr lang="en-US" sz="2400" dirty="0" err="1">
                <a:effectLst>
                  <a:outerShdw blurRad="38100" dist="38100" dir="2700000" algn="tl">
                    <a:srgbClr val="000000"/>
                  </a:outerShdw>
                </a:effectLst>
                <a:latin typeface="+mj-lt"/>
              </a:rPr>
              <a:t>enton</a:t>
            </a:r>
            <a:r>
              <a:rPr lang="en-US" sz="2400" dirty="0">
                <a:effectLst>
                  <a:outerShdw blurRad="38100" dist="38100" dir="2700000" algn="tl">
                    <a:srgbClr val="000000"/>
                  </a:outerShdw>
                </a:effectLst>
                <a:latin typeface="+mj-lt"/>
              </a:rPr>
              <a:t>, 2008; </a:t>
            </a:r>
            <a:r>
              <a:rPr lang="en-US" sz="2400" dirty="0" err="1">
                <a:effectLst>
                  <a:outerShdw blurRad="38100" dist="38100" dir="2700000" algn="tl">
                    <a:srgbClr val="000000"/>
                  </a:outerShdw>
                </a:effectLst>
                <a:latin typeface="+mj-lt"/>
              </a:rPr>
              <a:t>Staudenmayer</a:t>
            </a:r>
            <a:r>
              <a:rPr lang="en-US" sz="2400" dirty="0">
                <a:effectLst>
                  <a:outerShdw blurRad="38100" dist="38100" dir="2700000" algn="tl">
                    <a:srgbClr val="000000"/>
                  </a:outerShdw>
                </a:effectLst>
                <a:latin typeface="+mj-lt"/>
              </a:rPr>
              <a:t>, 1999</a:t>
            </a:r>
            <a:endParaRPr lang="el-GR" sz="2400" dirty="0">
              <a:effectLst>
                <a:outerShdw blurRad="38100" dist="38100" dir="2700000" algn="tl">
                  <a:srgbClr val="000000"/>
                </a:outerShdw>
              </a:effectLst>
              <a:latin typeface="+mj-lt"/>
            </a:endParaRPr>
          </a:p>
          <a:p>
            <a:endParaRPr lang="el-GR" sz="2400" dirty="0">
              <a:effectLst>
                <a:outerShdw blurRad="38100" dist="38100" dir="2700000" algn="tl">
                  <a:srgbClr val="000000"/>
                </a:outerShdw>
              </a:effectLst>
              <a:latin typeface="+mj-lt"/>
            </a:endParaRPr>
          </a:p>
          <a:p>
            <a:r>
              <a:rPr lang="el-GR" sz="2400" b="1" i="0" dirty="0">
                <a:solidFill>
                  <a:srgbClr val="FFC000"/>
                </a:solidFill>
                <a:effectLst>
                  <a:outerShdw blurRad="38100" dist="38100" dir="2700000" algn="tl">
                    <a:srgbClr val="000000"/>
                  </a:outerShdw>
                </a:effectLst>
                <a:latin typeface="+mj-lt"/>
              </a:rPr>
              <a:t>Ωμέγα 3</a:t>
            </a:r>
            <a:endParaRPr lang="en-US" sz="2400" b="1" i="0" dirty="0">
              <a:solidFill>
                <a:srgbClr val="FFC000"/>
              </a:solidFill>
              <a:effectLst>
                <a:outerShdw blurRad="38100" dist="38100" dir="2700000" algn="tl">
                  <a:srgbClr val="000000"/>
                </a:outerShdw>
              </a:effectLst>
              <a:latin typeface="+mj-lt"/>
            </a:endParaRPr>
          </a:p>
          <a:p>
            <a:r>
              <a:rPr lang="en-US" sz="2400" i="0" dirty="0">
                <a:effectLst>
                  <a:outerShdw blurRad="38100" dist="38100" dir="2700000" algn="tl">
                    <a:srgbClr val="000000"/>
                  </a:outerShdw>
                </a:effectLst>
              </a:rPr>
              <a:t>Ta </a:t>
            </a:r>
            <a:r>
              <a:rPr lang="el-GR" sz="2400" i="0" dirty="0">
                <a:effectLst>
                  <a:outerShdw blurRad="38100" dist="38100" dir="2700000" algn="tl">
                    <a:srgbClr val="000000"/>
                  </a:outerShdw>
                </a:effectLst>
              </a:rPr>
              <a:t>συμπληρώματα με ω3 μπορεί να είναι αποτελεσματικά στη θεραπεία της,  ΔΕΠΥ. Τα αποτελέσματα είναι αντικρουόμενα</a:t>
            </a:r>
          </a:p>
          <a:p>
            <a:endParaRPr lang="el-GR" i="0" dirty="0">
              <a:effectLst>
                <a:outerShdw blurRad="38100" dist="38100" dir="2700000" algn="tl">
                  <a:srgbClr val="000000"/>
                </a:outerShdw>
              </a:effectLst>
              <a:latin typeface="Comic Sans MS" charset="0"/>
            </a:endParaRPr>
          </a:p>
          <a:p>
            <a:endParaRPr lang="el-GR" i="0" dirty="0">
              <a:effectLst>
                <a:outerShdw blurRad="38100" dist="38100" dir="2700000" algn="tl">
                  <a:srgbClr val="000000"/>
                </a:outerShdw>
              </a:effectLst>
              <a:latin typeface="Comic Sans MS" charset="0"/>
            </a:endParaRPr>
          </a:p>
        </p:txBody>
      </p:sp>
    </p:spTree>
    <p:extLst>
      <p:ext uri="{BB962C8B-B14F-4D97-AF65-F5344CB8AC3E}">
        <p14:creationId xmlns:p14="http://schemas.microsoft.com/office/powerpoint/2010/main" val="211931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Line 2"/>
          <p:cNvSpPr>
            <a:spLocks noChangeShapeType="1"/>
          </p:cNvSpPr>
          <p:nvPr/>
        </p:nvSpPr>
        <p:spPr bwMode="auto">
          <a:xfrm>
            <a:off x="-134471" y="1268413"/>
            <a:ext cx="9278471"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4435" name="Text Box 3"/>
          <p:cNvSpPr txBox="1">
            <a:spLocks noChangeArrowheads="1"/>
          </p:cNvSpPr>
          <p:nvPr/>
        </p:nvSpPr>
        <p:spPr bwMode="auto">
          <a:xfrm>
            <a:off x="2487260" y="343234"/>
            <a:ext cx="39591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3600" b="1" dirty="0">
                <a:solidFill>
                  <a:srgbClr val="FFC000"/>
                </a:solidFill>
                <a:effectLst>
                  <a:outerShdw blurRad="38100" dist="38100" dir="2700000" algn="tl">
                    <a:srgbClr val="000000"/>
                  </a:outerShdw>
                </a:effectLst>
              </a:rPr>
              <a:t>ΦΘΑΛΙΚΕΣ ΕΝΩΣΕΙΣ</a:t>
            </a:r>
            <a:endParaRPr lang="el-GR" sz="3600" b="1" i="0" dirty="0">
              <a:solidFill>
                <a:srgbClr val="FFC000"/>
              </a:solidFill>
              <a:effectLst>
                <a:outerShdw blurRad="38100" dist="38100" dir="2700000" algn="tl">
                  <a:srgbClr val="000000"/>
                </a:outerShdw>
              </a:effectLst>
            </a:endParaRPr>
          </a:p>
        </p:txBody>
      </p:sp>
      <p:sp>
        <p:nvSpPr>
          <p:cNvPr id="274436" name="Text Box 4"/>
          <p:cNvSpPr txBox="1">
            <a:spLocks noChangeArrowheads="1"/>
          </p:cNvSpPr>
          <p:nvPr/>
        </p:nvSpPr>
        <p:spPr bwMode="auto">
          <a:xfrm>
            <a:off x="755650" y="1736549"/>
            <a:ext cx="78486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l-GR" sz="2400" b="1" dirty="0">
                <a:solidFill>
                  <a:srgbClr val="FFFFFF"/>
                </a:solidFill>
                <a:effectLst>
                  <a:outerShdw blurRad="38100" dist="38100" dir="2700000" algn="tl">
                    <a:srgbClr val="000000"/>
                  </a:outerShdw>
                </a:effectLst>
                <a:latin typeface="+mj-lt"/>
              </a:rPr>
              <a:t>Εκθεση σε φθαλικές ενώσεις </a:t>
            </a:r>
          </a:p>
          <a:p>
            <a:r>
              <a:rPr lang="el-GR" sz="2400" b="1" dirty="0">
                <a:solidFill>
                  <a:srgbClr val="FFFFFF"/>
                </a:solidFill>
                <a:effectLst>
                  <a:outerShdw blurRad="38100" dist="38100" dir="2700000" algn="tl">
                    <a:srgbClr val="000000"/>
                  </a:outerShdw>
                </a:effectLst>
                <a:latin typeface="+mj-lt"/>
              </a:rPr>
              <a:t>συσχετίστηκαν με ΔΕΠΥ</a:t>
            </a:r>
            <a:endParaRPr lang="en-US" sz="2400" b="1" dirty="0">
              <a:solidFill>
                <a:srgbClr val="FFFFFF"/>
              </a:solidFill>
              <a:effectLst>
                <a:outerShdw blurRad="38100" dist="38100" dir="2700000" algn="tl">
                  <a:srgbClr val="000000"/>
                </a:outerShdw>
              </a:effectLst>
              <a:latin typeface="+mj-lt"/>
            </a:endParaRPr>
          </a:p>
          <a:p>
            <a:r>
              <a:rPr lang="el-GR" sz="2400" b="1" dirty="0">
                <a:solidFill>
                  <a:srgbClr val="FFFFFF"/>
                </a:solidFill>
                <a:effectLst>
                  <a:outerShdw blurRad="38100" dist="38100" dir="2700000" algn="tl">
                    <a:srgbClr val="000000"/>
                  </a:outerShdw>
                </a:effectLst>
                <a:latin typeface="+mj-lt"/>
              </a:rPr>
              <a:t>Μεταβολίτες φθαλικών στα ούρα </a:t>
            </a:r>
          </a:p>
          <a:p>
            <a:r>
              <a:rPr lang="el-GR" sz="2400" b="1" dirty="0">
                <a:solidFill>
                  <a:srgbClr val="FFFFFF"/>
                </a:solidFill>
                <a:effectLst>
                  <a:outerShdw blurRad="38100" dist="38100" dir="2700000" algn="tl">
                    <a:srgbClr val="000000"/>
                  </a:outerShdw>
                </a:effectLst>
                <a:latin typeface="+mj-lt"/>
              </a:rPr>
              <a:t>συσχετίστηκαν με συμπτώματα </a:t>
            </a:r>
          </a:p>
          <a:p>
            <a:r>
              <a:rPr lang="el-GR" sz="2400" b="1" dirty="0">
                <a:solidFill>
                  <a:srgbClr val="FFFFFF"/>
                </a:solidFill>
                <a:effectLst>
                  <a:outerShdw blurRad="38100" dist="38100" dir="2700000" algn="tl">
                    <a:srgbClr val="000000"/>
                  </a:outerShdw>
                </a:effectLst>
                <a:latin typeface="+mj-lt"/>
              </a:rPr>
              <a:t>ΔΕΠΥ σε παιδιά σχολικής ηλικίας</a:t>
            </a:r>
          </a:p>
          <a:p>
            <a:r>
              <a:rPr lang="el-GR" sz="2000" b="1" i="1" dirty="0">
                <a:solidFill>
                  <a:srgbClr val="FFFFFF"/>
                </a:solidFill>
                <a:effectLst>
                  <a:outerShdw blurRad="38100" dist="38100" dir="2700000" algn="tl">
                    <a:srgbClr val="000000"/>
                  </a:outerShdw>
                </a:effectLst>
                <a:latin typeface="+mj-lt"/>
              </a:rPr>
              <a:t> </a:t>
            </a:r>
            <a:r>
              <a:rPr lang="en-US" sz="2000" b="1" i="1" dirty="0" err="1">
                <a:solidFill>
                  <a:srgbClr val="FFFFFF"/>
                </a:solidFill>
                <a:effectLst>
                  <a:outerShdw blurRad="38100" dist="38100" dir="2700000" algn="tl">
                    <a:srgbClr val="000000"/>
                  </a:outerShdw>
                </a:effectLst>
                <a:latin typeface="+mj-lt"/>
              </a:rPr>
              <a:t>Biol</a:t>
            </a:r>
            <a:r>
              <a:rPr lang="en-US" sz="2000" b="1" i="1" dirty="0">
                <a:solidFill>
                  <a:srgbClr val="FFFFFF"/>
                </a:solidFill>
                <a:effectLst>
                  <a:outerShdw blurRad="38100" dist="38100" dir="2700000" algn="tl">
                    <a:srgbClr val="000000"/>
                  </a:outerShdw>
                </a:effectLst>
                <a:latin typeface="+mj-lt"/>
              </a:rPr>
              <a:t> </a:t>
            </a:r>
            <a:r>
              <a:rPr lang="en-US" sz="2000" b="1" i="1" dirty="0" err="1">
                <a:solidFill>
                  <a:srgbClr val="FFFFFF"/>
                </a:solidFill>
                <a:effectLst>
                  <a:outerShdw blurRad="38100" dist="38100" dir="2700000" algn="tl">
                    <a:srgbClr val="000000"/>
                  </a:outerShdw>
                </a:effectLst>
                <a:latin typeface="+mj-lt"/>
              </a:rPr>
              <a:t>Psy</a:t>
            </a:r>
            <a:r>
              <a:rPr lang="en-US" sz="2000" b="1" i="1" dirty="0">
                <a:solidFill>
                  <a:srgbClr val="FFFFFF"/>
                </a:solidFill>
                <a:effectLst>
                  <a:outerShdw blurRad="38100" dist="38100" dir="2700000" algn="tl">
                    <a:srgbClr val="000000"/>
                  </a:outerShdw>
                </a:effectLst>
                <a:latin typeface="+mj-lt"/>
              </a:rPr>
              <a:t> 2009</a:t>
            </a:r>
            <a:endParaRPr lang="el-GR" sz="2000" i="1" dirty="0">
              <a:solidFill>
                <a:srgbClr val="FFFFFF"/>
              </a:solidFill>
              <a:effectLst>
                <a:outerShdw blurRad="38100" dist="38100" dir="2700000" algn="tl">
                  <a:srgbClr val="000000"/>
                </a:outerShdw>
              </a:effectLst>
              <a:latin typeface="+mj-lt"/>
            </a:endParaRPr>
          </a:p>
          <a:p>
            <a:endParaRPr lang="el-GR" sz="2400" dirty="0">
              <a:effectLst>
                <a:outerShdw blurRad="38100" dist="38100" dir="2700000" algn="tl">
                  <a:srgbClr val="000000"/>
                </a:outerShdw>
              </a:effectLst>
              <a:latin typeface="+mj-lt"/>
            </a:endParaRPr>
          </a:p>
          <a:p>
            <a:r>
              <a:rPr lang="el-GR" sz="2400" b="1" i="0" dirty="0">
                <a:solidFill>
                  <a:srgbClr val="FFC000"/>
                </a:solidFill>
                <a:effectLst>
                  <a:outerShdw blurRad="38100" dist="38100" dir="2700000" algn="tl">
                    <a:srgbClr val="000000"/>
                  </a:outerShdw>
                </a:effectLst>
                <a:latin typeface="+mj-lt"/>
              </a:rPr>
              <a:t>2008 </a:t>
            </a:r>
          </a:p>
          <a:p>
            <a:r>
              <a:rPr lang="el-GR" sz="2400" b="1" dirty="0">
                <a:solidFill>
                  <a:srgbClr val="FFFFFF"/>
                </a:solidFill>
                <a:effectLst>
                  <a:outerShdw blurRad="38100" dist="38100" dir="2700000" algn="tl">
                    <a:srgbClr val="000000"/>
                  </a:outerShdw>
                </a:effectLst>
                <a:latin typeface="+mj-lt"/>
              </a:rPr>
              <a:t>Απαγορεθτηκαν τα παιχνίδια με </a:t>
            </a:r>
          </a:p>
          <a:p>
            <a:r>
              <a:rPr lang="el-GR" sz="2400" b="1" dirty="0">
                <a:solidFill>
                  <a:srgbClr val="FFFFFF"/>
                </a:solidFill>
                <a:effectLst>
                  <a:outerShdw blurRad="38100" dist="38100" dir="2700000" algn="tl">
                    <a:srgbClr val="000000"/>
                  </a:outerShdw>
                </a:effectLst>
                <a:latin typeface="+mj-lt"/>
              </a:rPr>
              <a:t>φθαλικές ενώσεις στις ΗΠΑ</a:t>
            </a:r>
            <a:endParaRPr lang="el-GR" sz="2400" i="0" dirty="0">
              <a:solidFill>
                <a:srgbClr val="FFFFFF"/>
              </a:solidFill>
              <a:effectLst>
                <a:outerShdw blurRad="38100" dist="38100" dir="2700000" algn="tl">
                  <a:srgbClr val="000000"/>
                </a:outerShdw>
              </a:effectLst>
            </a:endParaRPr>
          </a:p>
          <a:p>
            <a:endParaRPr lang="el-GR" i="0" dirty="0">
              <a:effectLst>
                <a:outerShdw blurRad="38100" dist="38100" dir="2700000" algn="tl">
                  <a:srgbClr val="000000"/>
                </a:outerShdw>
              </a:effectLst>
              <a:latin typeface="Comic Sans MS" charset="0"/>
            </a:endParaRPr>
          </a:p>
          <a:p>
            <a:endParaRPr lang="el-GR" i="0" dirty="0">
              <a:effectLst>
                <a:outerShdw blurRad="38100" dist="38100" dir="2700000" algn="tl">
                  <a:srgbClr val="000000"/>
                </a:outerShdw>
              </a:effectLst>
              <a:latin typeface="Comic Sans MS" charset="0"/>
            </a:endParaRP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58014"/>
            <a:ext cx="3048000" cy="2336800"/>
          </a:xfrm>
          <a:prstGeom prst="rect">
            <a:avLst/>
          </a:prstGeom>
        </p:spPr>
      </p:pic>
      <p:pic>
        <p:nvPicPr>
          <p:cNvPr id="3" name="Picture 2" descr="backtoschool_phthalate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1736549"/>
            <a:ext cx="3048000" cy="2210681"/>
          </a:xfrm>
          <a:prstGeom prst="rect">
            <a:avLst/>
          </a:prstGeom>
        </p:spPr>
      </p:pic>
    </p:spTree>
    <p:extLst>
      <p:ext uri="{BB962C8B-B14F-4D97-AF65-F5344CB8AC3E}">
        <p14:creationId xmlns:p14="http://schemas.microsoft.com/office/powerpoint/2010/main" val="28379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Text Box 5"/>
          <p:cNvSpPr txBox="1">
            <a:spLocks noGrp="1" noChangeArrowheads="1"/>
          </p:cNvSpPr>
          <p:nvPr>
            <p:ph type="title"/>
          </p:nvPr>
        </p:nvSpPr>
        <p:spPr>
          <a:xfrm>
            <a:off x="457200" y="-60137"/>
            <a:ext cx="8229600" cy="1143000"/>
          </a:xfrm>
          <a:noFill/>
          <a:ln>
            <a:noFill/>
          </a:ln>
        </p:spPr>
        <p:txBody>
          <a:bodyPr/>
          <a:lstStyle/>
          <a:p>
            <a:pPr algn="l"/>
            <a:r>
              <a:rPr lang="en-US" sz="3200" b="0" dirty="0">
                <a:solidFill>
                  <a:schemeClr val="hlink"/>
                </a:solidFill>
                <a:latin typeface="Comic Sans MS" charset="0"/>
              </a:rPr>
              <a:t>             </a:t>
            </a:r>
            <a:r>
              <a:rPr lang="el-GR" sz="3600" b="1" dirty="0">
                <a:solidFill>
                  <a:srgbClr val="FFC000"/>
                </a:solidFill>
                <a:latin typeface="+mn-lt"/>
              </a:rPr>
              <a:t>ΔΗΛΗΤΗΡΙΑΣΗ ΜΕ ΜΟΛΥΒΔΟ</a:t>
            </a:r>
          </a:p>
        </p:txBody>
      </p:sp>
      <p:pic>
        <p:nvPicPr>
          <p:cNvPr id="253956" name="Picture 4" descr="fig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41438"/>
            <a:ext cx="8229600" cy="460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3958" name="Line 6"/>
          <p:cNvSpPr>
            <a:spLocks noChangeShapeType="1"/>
          </p:cNvSpPr>
          <p:nvPr/>
        </p:nvSpPr>
        <p:spPr bwMode="auto">
          <a:xfrm>
            <a:off x="0" y="1125538"/>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3959" name="Text Box 7"/>
          <p:cNvSpPr txBox="1">
            <a:spLocks noChangeArrowheads="1"/>
          </p:cNvSpPr>
          <p:nvPr/>
        </p:nvSpPr>
        <p:spPr bwMode="auto">
          <a:xfrm>
            <a:off x="6702425" y="6261100"/>
            <a:ext cx="1470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effectLst>
                  <a:outerShdw blurRad="38100" dist="38100" dir="2700000" algn="tl">
                    <a:srgbClr val="000000"/>
                  </a:outerShdw>
                </a:effectLst>
                <a:latin typeface="Comic Sans MS" charset="0"/>
              </a:rPr>
              <a:t>Wang, 2008</a:t>
            </a:r>
            <a:endParaRPr lang="el-GR">
              <a:effectLst>
                <a:outerShdw blurRad="38100" dist="38100" dir="2700000" algn="tl">
                  <a:srgbClr val="000000"/>
                </a:outerShdw>
              </a:effectLst>
              <a:latin typeface="Comic Sans MS" charset="0"/>
            </a:endParaRPr>
          </a:p>
        </p:txBody>
      </p:sp>
      <p:sp>
        <p:nvSpPr>
          <p:cNvPr id="253960" name="Text Box 8"/>
          <p:cNvSpPr txBox="1">
            <a:spLocks noChangeArrowheads="1"/>
          </p:cNvSpPr>
          <p:nvPr/>
        </p:nvSpPr>
        <p:spPr bwMode="auto">
          <a:xfrm>
            <a:off x="827088" y="5949950"/>
            <a:ext cx="6503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N=1260, 10.1% </a:t>
            </a:r>
            <a:r>
              <a:rPr lang="el-GR"/>
              <a:t>των μαρτύρων </a:t>
            </a:r>
            <a:r>
              <a:rPr lang="en-US"/>
              <a:t>vs 24.4%% </a:t>
            </a:r>
            <a:r>
              <a:rPr lang="el-GR"/>
              <a:t>των ΔΕΠΥ είχαν </a:t>
            </a:r>
            <a:r>
              <a:rPr lang="en-US"/>
              <a:t>BLL&gt;10</a:t>
            </a:r>
            <a:r>
              <a:rPr lang="el-GR"/>
              <a:t>μ</a:t>
            </a:r>
            <a:r>
              <a:rPr lang="en-US"/>
              <a:t>g/dl</a:t>
            </a:r>
            <a:endParaRPr lang="el-GR"/>
          </a:p>
        </p:txBody>
      </p:sp>
    </p:spTree>
    <p:extLst>
      <p:ext uri="{BB962C8B-B14F-4D97-AF65-F5344CB8AC3E}">
        <p14:creationId xmlns:p14="http://schemas.microsoft.com/office/powerpoint/2010/main" val="4559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Grp="1" noChangeArrowheads="1"/>
          </p:cNvSpPr>
          <p:nvPr>
            <p:ph type="title"/>
          </p:nvPr>
        </p:nvSpPr>
        <p:spPr>
          <a:xfrm>
            <a:off x="457200" y="-60137"/>
            <a:ext cx="8229600" cy="1143000"/>
          </a:xfrm>
          <a:noFill/>
          <a:ln>
            <a:noFill/>
          </a:ln>
        </p:spPr>
        <p:txBody>
          <a:bodyPr>
            <a:normAutofit/>
          </a:bodyPr>
          <a:lstStyle/>
          <a:p>
            <a:pPr algn="ctr"/>
            <a:r>
              <a:rPr lang="en-US" sz="3600" b="1" dirty="0">
                <a:solidFill>
                  <a:srgbClr val="FFC000"/>
                </a:solidFill>
                <a:latin typeface="+mn-lt"/>
              </a:rPr>
              <a:t>             </a:t>
            </a:r>
            <a:r>
              <a:rPr lang="el-GR" sz="3600" b="1" dirty="0">
                <a:solidFill>
                  <a:srgbClr val="FFC000"/>
                </a:solidFill>
                <a:latin typeface="+mn-lt"/>
              </a:rPr>
              <a:t>ΔΗΛΗΤΗΡΙΑΣΗ ΜΕ ΜΟΛΥΒΔΟ</a:t>
            </a:r>
          </a:p>
        </p:txBody>
      </p:sp>
      <p:sp>
        <p:nvSpPr>
          <p:cNvPr id="268291" name="Rectangle 3"/>
          <p:cNvSpPr>
            <a:spLocks noGrp="1" noChangeArrowheads="1"/>
          </p:cNvSpPr>
          <p:nvPr>
            <p:ph idx="1"/>
          </p:nvPr>
        </p:nvSpPr>
        <p:spPr>
          <a:xfrm>
            <a:off x="457200" y="1316694"/>
            <a:ext cx="8229600" cy="4525963"/>
          </a:xfrm>
        </p:spPr>
        <p:txBody>
          <a:bodyPr>
            <a:normAutofit fontScale="85000" lnSpcReduction="10000"/>
          </a:bodyPr>
          <a:lstStyle/>
          <a:p>
            <a:pPr>
              <a:buFont typeface="Wingdings" charset="0"/>
              <a:buNone/>
            </a:pPr>
            <a:r>
              <a:rPr lang="en-US" sz="2400" dirty="0"/>
              <a:t>    </a:t>
            </a:r>
            <a:r>
              <a:rPr lang="el-GR" sz="2400" dirty="0"/>
              <a:t>Στοιχεία υποστηρίζουν ότι ο Μόλυβδος επηρεάζει τη ντοπαμινεργική λειτουργία στο </a:t>
            </a:r>
            <a:r>
              <a:rPr lang="en-US" sz="2400" dirty="0"/>
              <a:t>midbrain/striatum </a:t>
            </a:r>
            <a:r>
              <a:rPr lang="el-GR" sz="2400" dirty="0"/>
              <a:t>καθώς και τη γονιδιακή έκφραση στο </a:t>
            </a:r>
            <a:r>
              <a:rPr lang="en-US" sz="2400" dirty="0"/>
              <a:t>striatum</a:t>
            </a:r>
          </a:p>
          <a:p>
            <a:pPr>
              <a:buFont typeface="Wingdings" charset="0"/>
              <a:buNone/>
            </a:pPr>
            <a:r>
              <a:rPr lang="en-US" sz="2400" i="1" dirty="0"/>
              <a:t>                                                     Cory-</a:t>
            </a:r>
            <a:r>
              <a:rPr lang="en-US" sz="2400" i="1" dirty="0" err="1"/>
              <a:t>Slechta</a:t>
            </a:r>
            <a:r>
              <a:rPr lang="en-US" sz="2400" i="1" dirty="0"/>
              <a:t> 1995; Kala and </a:t>
            </a:r>
            <a:r>
              <a:rPr lang="en-US" sz="2400" i="1" dirty="0" err="1"/>
              <a:t>Jadhav</a:t>
            </a:r>
            <a:r>
              <a:rPr lang="en-US" sz="2400" i="1" dirty="0"/>
              <a:t> 1995;  </a:t>
            </a:r>
          </a:p>
          <a:p>
            <a:pPr>
              <a:buFont typeface="Wingdings" charset="0"/>
              <a:buNone/>
            </a:pPr>
            <a:r>
              <a:rPr lang="en-US" sz="2400" i="1" dirty="0"/>
              <a:t>                                                                                         </a:t>
            </a:r>
            <a:r>
              <a:rPr lang="en-US" sz="2400" i="1" dirty="0" err="1"/>
              <a:t>Szczerbak</a:t>
            </a:r>
            <a:r>
              <a:rPr lang="en-US" sz="2400" i="1" dirty="0"/>
              <a:t> 2007</a:t>
            </a:r>
            <a:endParaRPr lang="el-GR" sz="2400" i="1" dirty="0"/>
          </a:p>
          <a:p>
            <a:pPr>
              <a:buFont typeface="Wingdings" charset="0"/>
              <a:buBlip>
                <a:blip r:embed="rId3"/>
              </a:buBlip>
            </a:pPr>
            <a:r>
              <a:rPr lang="el-GR" sz="2400" dirty="0"/>
              <a:t> Δε σχετίζεται με τις περισσότερες περιπτώσεις ΔΕΠΥ</a:t>
            </a:r>
          </a:p>
          <a:p>
            <a:pPr>
              <a:buFont typeface="Wingdings" charset="0"/>
              <a:buBlip>
                <a:blip r:embed="rId3"/>
              </a:buBlip>
            </a:pPr>
            <a:r>
              <a:rPr lang="el-GR" sz="2400" dirty="0"/>
              <a:t> Πολλά παιδιά με δηλητηρίαση με μόλυβδο δεν αναπτύσσουν</a:t>
            </a:r>
            <a:r>
              <a:rPr lang="en-US" sz="2400" dirty="0"/>
              <a:t>    </a:t>
            </a:r>
          </a:p>
          <a:p>
            <a:pPr>
              <a:buFont typeface="Wingdings" charset="0"/>
              <a:buNone/>
            </a:pPr>
            <a:r>
              <a:rPr lang="en-US" sz="2400" dirty="0"/>
              <a:t>      </a:t>
            </a:r>
            <a:r>
              <a:rPr lang="el-GR" sz="2400" dirty="0"/>
              <a:t>συμπτωματολογία ΔΕΠΥ</a:t>
            </a:r>
            <a:endParaRPr lang="en-US" sz="2400" dirty="0"/>
          </a:p>
          <a:p>
            <a:pPr>
              <a:buFont typeface="Wingdings" charset="0"/>
              <a:buNone/>
            </a:pPr>
            <a:r>
              <a:rPr lang="en-US" sz="2400" dirty="0"/>
              <a:t>      </a:t>
            </a:r>
            <a:r>
              <a:rPr lang="el-GR" sz="2400" dirty="0"/>
              <a:t>Έχει προταθεί η αλληλεπίδραση γονοτύπου/περιβάλλοντος</a:t>
            </a:r>
          </a:p>
          <a:p>
            <a:pPr>
              <a:buFont typeface="Wingdings" charset="0"/>
              <a:buNone/>
            </a:pPr>
            <a:r>
              <a:rPr lang="el-GR" sz="2400" dirty="0"/>
              <a:t>       (έκθεσης σε μόλυβδο) σαν πιθανός παθογενετικός μηχανισμός </a:t>
            </a:r>
            <a:endParaRPr lang="en-US" sz="2400" dirty="0"/>
          </a:p>
          <a:p>
            <a:pPr>
              <a:buFont typeface="Wingdings" charset="0"/>
              <a:buNone/>
            </a:pPr>
            <a:r>
              <a:rPr lang="en-US" sz="2400" dirty="0"/>
              <a:t>       </a:t>
            </a:r>
            <a:r>
              <a:rPr lang="el-GR" sz="2400" dirty="0"/>
              <a:t>για τη ΔΕΠΥ </a:t>
            </a:r>
          </a:p>
          <a:p>
            <a:pPr>
              <a:buFont typeface="Wingdings" charset="0"/>
              <a:buNone/>
            </a:pPr>
            <a:r>
              <a:rPr lang="en-US" sz="2000" dirty="0">
                <a:latin typeface="Comic Sans MS" charset="0"/>
              </a:rPr>
              <a:t>                   </a:t>
            </a:r>
            <a:r>
              <a:rPr lang="el-GR" sz="2000" dirty="0">
                <a:latin typeface="Comic Sans MS" charset="0"/>
              </a:rPr>
              <a:t>                                                         </a:t>
            </a:r>
            <a:r>
              <a:rPr lang="en-US" sz="1600" i="1" dirty="0">
                <a:latin typeface="Comic Sans MS" charset="0"/>
              </a:rPr>
              <a:t>Swanson, 2007</a:t>
            </a:r>
            <a:endParaRPr lang="el-GR" sz="1600" i="1" dirty="0">
              <a:latin typeface="Comic Sans MS" charset="0"/>
            </a:endParaRPr>
          </a:p>
          <a:p>
            <a:pPr>
              <a:buFont typeface="Wingdings" charset="0"/>
              <a:buNone/>
            </a:pPr>
            <a:endParaRPr lang="el-GR" sz="1600" i="1" dirty="0"/>
          </a:p>
        </p:txBody>
      </p:sp>
      <p:sp>
        <p:nvSpPr>
          <p:cNvPr id="268293" name="Line 5"/>
          <p:cNvSpPr>
            <a:spLocks noChangeShapeType="1"/>
          </p:cNvSpPr>
          <p:nvPr/>
        </p:nvSpPr>
        <p:spPr bwMode="auto">
          <a:xfrm>
            <a:off x="0" y="1125538"/>
            <a:ext cx="9144000" cy="61912"/>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6167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p:cTn id="7" dur="1000" fill="hold"/>
                                        <p:tgtEl>
                                          <p:spTgt spid="268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8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829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68291">
                                            <p:txEl>
                                              <p:pRg st="1" end="1"/>
                                            </p:txEl>
                                          </p:spTgt>
                                        </p:tgtEl>
                                        <p:attrNameLst>
                                          <p:attrName>style.visibility</p:attrName>
                                        </p:attrNameLst>
                                      </p:cBhvr>
                                      <p:to>
                                        <p:strVal val="visible"/>
                                      </p:to>
                                    </p:set>
                                    <p:anim calcmode="lin" valueType="num">
                                      <p:cBhvr>
                                        <p:cTn id="12" dur="1000" fill="hold"/>
                                        <p:tgtEl>
                                          <p:spTgt spid="26829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6829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68291">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68291">
                                            <p:txEl>
                                              <p:pRg st="2" end="2"/>
                                            </p:txEl>
                                          </p:spTgt>
                                        </p:tgtEl>
                                        <p:attrNameLst>
                                          <p:attrName>style.visibility</p:attrName>
                                        </p:attrNameLst>
                                      </p:cBhvr>
                                      <p:to>
                                        <p:strVal val="visible"/>
                                      </p:to>
                                    </p:set>
                                    <p:anim calcmode="lin" valueType="num">
                                      <p:cBhvr>
                                        <p:cTn id="17" dur="1000" fill="hold"/>
                                        <p:tgtEl>
                                          <p:spTgt spid="268291">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6829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6829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268291">
                                            <p:txEl>
                                              <p:pRg st="3" end="3"/>
                                            </p:txEl>
                                          </p:spTgt>
                                        </p:tgtEl>
                                        <p:attrNameLst>
                                          <p:attrName>style.visibility</p:attrName>
                                        </p:attrNameLst>
                                      </p:cBhvr>
                                      <p:to>
                                        <p:strVal val="visible"/>
                                      </p:to>
                                    </p:set>
                                    <p:anim calcmode="lin" valueType="num">
                                      <p:cBhvr>
                                        <p:cTn id="24" dur="1000" fill="hold"/>
                                        <p:tgtEl>
                                          <p:spTgt spid="268291">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68291">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68291">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68291">
                                            <p:txEl>
                                              <p:pRg st="4" end="4"/>
                                            </p:txEl>
                                          </p:spTgt>
                                        </p:tgtEl>
                                        <p:attrNameLst>
                                          <p:attrName>style.visibility</p:attrName>
                                        </p:attrNameLst>
                                      </p:cBhvr>
                                      <p:to>
                                        <p:strVal val="visible"/>
                                      </p:to>
                                    </p:set>
                                    <p:anim calcmode="lin" valueType="num">
                                      <p:cBhvr>
                                        <p:cTn id="29" dur="1000" fill="hold"/>
                                        <p:tgtEl>
                                          <p:spTgt spid="268291">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268291">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268291">
                                            <p:txEl>
                                              <p:pRg st="4" end="4"/>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68291">
                                            <p:txEl>
                                              <p:pRg st="5" end="5"/>
                                            </p:txEl>
                                          </p:spTgt>
                                        </p:tgtEl>
                                        <p:attrNameLst>
                                          <p:attrName>style.visibility</p:attrName>
                                        </p:attrNameLst>
                                      </p:cBhvr>
                                      <p:to>
                                        <p:strVal val="visible"/>
                                      </p:to>
                                    </p:set>
                                    <p:anim calcmode="lin" valueType="num">
                                      <p:cBhvr>
                                        <p:cTn id="34" dur="1000" fill="hold"/>
                                        <p:tgtEl>
                                          <p:spTgt spid="268291">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268291">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268291">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268291">
                                            <p:txEl>
                                              <p:pRg st="6" end="6"/>
                                            </p:txEl>
                                          </p:spTgt>
                                        </p:tgtEl>
                                        <p:attrNameLst>
                                          <p:attrName>style.visibility</p:attrName>
                                        </p:attrNameLst>
                                      </p:cBhvr>
                                      <p:to>
                                        <p:strVal val="visible"/>
                                      </p:to>
                                    </p:set>
                                    <p:anim calcmode="lin" valueType="num">
                                      <p:cBhvr>
                                        <p:cTn id="41" dur="1000" fill="hold"/>
                                        <p:tgtEl>
                                          <p:spTgt spid="268291">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268291">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268291">
                                            <p:txEl>
                                              <p:pRg st="6" end="6"/>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268291">
                                            <p:txEl>
                                              <p:pRg st="7" end="7"/>
                                            </p:txEl>
                                          </p:spTgt>
                                        </p:tgtEl>
                                        <p:attrNameLst>
                                          <p:attrName>style.visibility</p:attrName>
                                        </p:attrNameLst>
                                      </p:cBhvr>
                                      <p:to>
                                        <p:strVal val="visible"/>
                                      </p:to>
                                    </p:set>
                                    <p:anim calcmode="lin" valueType="num">
                                      <p:cBhvr>
                                        <p:cTn id="46" dur="1000" fill="hold"/>
                                        <p:tgtEl>
                                          <p:spTgt spid="268291">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268291">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268291">
                                            <p:txEl>
                                              <p:pRg st="7" end="7"/>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268291">
                                            <p:txEl>
                                              <p:pRg st="8" end="8"/>
                                            </p:txEl>
                                          </p:spTgt>
                                        </p:tgtEl>
                                        <p:attrNameLst>
                                          <p:attrName>style.visibility</p:attrName>
                                        </p:attrNameLst>
                                      </p:cBhvr>
                                      <p:to>
                                        <p:strVal val="visible"/>
                                      </p:to>
                                    </p:set>
                                    <p:anim calcmode="lin" valueType="num">
                                      <p:cBhvr>
                                        <p:cTn id="51" dur="1000" fill="hold"/>
                                        <p:tgtEl>
                                          <p:spTgt spid="268291">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268291">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268291">
                                            <p:txEl>
                                              <p:pRg st="8" end="8"/>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268291">
                                            <p:txEl>
                                              <p:pRg st="9" end="9"/>
                                            </p:txEl>
                                          </p:spTgt>
                                        </p:tgtEl>
                                        <p:attrNameLst>
                                          <p:attrName>style.visibility</p:attrName>
                                        </p:attrNameLst>
                                      </p:cBhvr>
                                      <p:to>
                                        <p:strVal val="visible"/>
                                      </p:to>
                                    </p:set>
                                    <p:anim calcmode="lin" valueType="num">
                                      <p:cBhvr>
                                        <p:cTn id="56" dur="1000" fill="hold"/>
                                        <p:tgtEl>
                                          <p:spTgt spid="268291">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268291">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268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p:cNvSpPr>
            <a:spLocks noGrp="1" noChangeArrowheads="1"/>
          </p:cNvSpPr>
          <p:nvPr>
            <p:ph type="title"/>
          </p:nvPr>
        </p:nvSpPr>
        <p:spPr>
          <a:xfrm>
            <a:off x="200025" y="115888"/>
            <a:ext cx="8758237" cy="1143000"/>
          </a:xfrm>
        </p:spPr>
        <p:txBody>
          <a:bodyPr>
            <a:noAutofit/>
          </a:bodyPr>
          <a:lstStyle/>
          <a:p>
            <a:pPr eaLnBrk="1" hangingPunct="1">
              <a:defRPr/>
            </a:pPr>
            <a:r>
              <a:rPr lang="el-GR" sz="3600" b="1" dirty="0">
                <a:solidFill>
                  <a:srgbClr val="FFC000"/>
                </a:solidFill>
                <a:effectLst>
                  <a:outerShdw blurRad="38100" dist="38100" dir="2700000" algn="tl">
                    <a:srgbClr val="000000"/>
                  </a:outerShdw>
                </a:effectLst>
                <a:latin typeface="+mn-lt"/>
              </a:rPr>
              <a:t>ΨΥΧΟΚΟΙΝΩΝΙΚΟΙ ΠΑΡΑΓΟΝΤΕΣ ΚΙΝΔΥΝΟΥ</a:t>
            </a:r>
          </a:p>
        </p:txBody>
      </p:sp>
      <p:sp>
        <p:nvSpPr>
          <p:cNvPr id="64513" name="Rectangle 3"/>
          <p:cNvSpPr>
            <a:spLocks noGrp="1" noChangeArrowheads="1"/>
          </p:cNvSpPr>
          <p:nvPr>
            <p:ph idx="1"/>
          </p:nvPr>
        </p:nvSpPr>
        <p:spPr>
          <a:xfrm>
            <a:off x="685800" y="1827213"/>
            <a:ext cx="7772400" cy="2808288"/>
          </a:xfrm>
        </p:spPr>
        <p:txBody>
          <a:bodyPr>
            <a:normAutofit fontScale="92500" lnSpcReduction="20000"/>
          </a:bodyPr>
          <a:lstStyle/>
          <a:p>
            <a:pPr eaLnBrk="1" hangingPunct="1">
              <a:buSzPct val="100000"/>
              <a:buBlip>
                <a:blip r:embed="rId3"/>
              </a:buBlip>
            </a:pPr>
            <a:r>
              <a:rPr lang="el-GR" sz="2600" dirty="0">
                <a:ea typeface="ＭＳ Ｐゴシック" charset="0"/>
                <a:cs typeface="ＭＳ Ｐゴシック" charset="0"/>
              </a:rPr>
              <a:t>Σοβαρά συζυγικά προβλήματα</a:t>
            </a:r>
          </a:p>
          <a:p>
            <a:pPr eaLnBrk="1" hangingPunct="1">
              <a:buSzPct val="100000"/>
              <a:buBlip>
                <a:blip r:embed="rId3"/>
              </a:buBlip>
            </a:pPr>
            <a:r>
              <a:rPr lang="el-GR" sz="2600" dirty="0">
                <a:ea typeface="ＭＳ Ｐゴシック" charset="0"/>
                <a:cs typeface="ＭＳ Ｐゴシック" charset="0"/>
              </a:rPr>
              <a:t>Χαμηλή κοινωνικοοικονομική τάξη</a:t>
            </a:r>
          </a:p>
          <a:p>
            <a:pPr eaLnBrk="1" hangingPunct="1">
              <a:buSzPct val="100000"/>
              <a:buBlip>
                <a:blip r:embed="rId3"/>
              </a:buBlip>
            </a:pPr>
            <a:r>
              <a:rPr lang="el-GR" sz="2600" dirty="0">
                <a:ea typeface="ＭＳ Ｐゴシック" charset="0"/>
                <a:cs typeface="ＭＳ Ｐゴシック" charset="0"/>
              </a:rPr>
              <a:t>Πολυμελής  οικογένεια</a:t>
            </a:r>
          </a:p>
          <a:p>
            <a:pPr eaLnBrk="1" hangingPunct="1">
              <a:buSzPct val="100000"/>
              <a:buBlip>
                <a:blip r:embed="rId3"/>
              </a:buBlip>
            </a:pPr>
            <a:r>
              <a:rPr lang="el-GR" sz="2600" dirty="0">
                <a:ea typeface="ＭＳ Ｐゴシック" charset="0"/>
                <a:cs typeface="ＭＳ Ｐゴシック" charset="0"/>
              </a:rPr>
              <a:t>Πατρική εγκληματικότητα</a:t>
            </a:r>
          </a:p>
          <a:p>
            <a:pPr eaLnBrk="1" hangingPunct="1">
              <a:buSzPct val="100000"/>
              <a:buBlip>
                <a:blip r:embed="rId3"/>
              </a:buBlip>
            </a:pPr>
            <a:r>
              <a:rPr lang="el-GR" sz="2600" dirty="0">
                <a:ea typeface="ＭＳ Ｐゴシック" charset="0"/>
                <a:cs typeface="ＭＳ Ｐゴシック" charset="0"/>
              </a:rPr>
              <a:t>Μητρική ψυχική διαταραχή</a:t>
            </a:r>
          </a:p>
          <a:p>
            <a:pPr eaLnBrk="1" hangingPunct="1">
              <a:buSzPct val="100000"/>
              <a:buBlip>
                <a:blip r:embed="rId3"/>
              </a:buBlip>
            </a:pPr>
            <a:r>
              <a:rPr lang="el-GR" sz="2600" dirty="0">
                <a:ea typeface="ＭＳ Ｐゴシック" charset="0"/>
                <a:cs typeface="ＭＳ Ｐゴシック" charset="0"/>
              </a:rPr>
              <a:t>Υιοθεσία</a:t>
            </a:r>
          </a:p>
          <a:p>
            <a:pPr eaLnBrk="1" hangingPunct="1"/>
            <a:endParaRPr lang="el-GR" sz="2400" dirty="0">
              <a:solidFill>
                <a:schemeClr val="bg1"/>
              </a:solidFill>
              <a:latin typeface="Arial" charset="0"/>
              <a:ea typeface="ＭＳ Ｐゴシック" charset="0"/>
              <a:cs typeface="ＭＳ Ｐゴシック" charset="0"/>
            </a:endParaRPr>
          </a:p>
          <a:p>
            <a:pPr eaLnBrk="1" hangingPunct="1">
              <a:buFontTx/>
              <a:buNone/>
            </a:pPr>
            <a:endParaRPr lang="el-GR" sz="2400" dirty="0">
              <a:solidFill>
                <a:schemeClr val="bg1"/>
              </a:solidFill>
              <a:latin typeface="Arial" charset="0"/>
              <a:ea typeface="ＭＳ Ｐゴシック" charset="0"/>
              <a:cs typeface="ＭＳ Ｐゴシック" charset="0"/>
            </a:endParaRPr>
          </a:p>
        </p:txBody>
      </p:sp>
      <p:sp>
        <p:nvSpPr>
          <p:cNvPr id="135175" name="Line 7"/>
          <p:cNvSpPr>
            <a:spLocks noChangeShapeType="1"/>
          </p:cNvSpPr>
          <p:nvPr/>
        </p:nvSpPr>
        <p:spPr bwMode="auto">
          <a:xfrm>
            <a:off x="0" y="1125538"/>
            <a:ext cx="9144000" cy="0"/>
          </a:xfrm>
          <a:prstGeom prst="line">
            <a:avLst/>
          </a:prstGeom>
          <a:noFill/>
          <a:ln w="381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5176" name="Text Box 8"/>
          <p:cNvSpPr txBox="1">
            <a:spLocks noChangeArrowheads="1"/>
          </p:cNvSpPr>
          <p:nvPr/>
        </p:nvSpPr>
        <p:spPr bwMode="auto">
          <a:xfrm>
            <a:off x="1028701" y="4935538"/>
            <a:ext cx="387798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l-GR" dirty="0">
                <a:solidFill>
                  <a:srgbClr val="FFFFFF"/>
                </a:solidFill>
              </a:rPr>
              <a:t>ΔΕΠ-Υ</a:t>
            </a:r>
          </a:p>
          <a:p>
            <a:pPr>
              <a:buFontTx/>
              <a:buChar char="•"/>
              <a:defRPr/>
            </a:pPr>
            <a:r>
              <a:rPr lang="el-GR" dirty="0">
                <a:solidFill>
                  <a:srgbClr val="FFFFFF"/>
                </a:solidFill>
              </a:rPr>
              <a:t>Ψυχοπαθολογία σχετιζόμενη με ΔΕΠΥ</a:t>
            </a:r>
          </a:p>
          <a:p>
            <a:pPr>
              <a:buFontTx/>
              <a:buChar char="•"/>
              <a:defRPr/>
            </a:pPr>
            <a:r>
              <a:rPr lang="el-GR" dirty="0">
                <a:solidFill>
                  <a:srgbClr val="FFFFFF"/>
                </a:solidFill>
              </a:rPr>
              <a:t>Γνωσιακή λειτουργία</a:t>
            </a:r>
          </a:p>
          <a:p>
            <a:pPr>
              <a:buFontTx/>
              <a:buChar char="•"/>
              <a:defRPr/>
            </a:pPr>
            <a:r>
              <a:rPr lang="el-GR" dirty="0">
                <a:solidFill>
                  <a:srgbClr val="FFFFFF"/>
                </a:solidFill>
              </a:rPr>
              <a:t>Ψυχοκοινωνική δυσλειτουργία</a:t>
            </a:r>
          </a:p>
          <a:p>
            <a:pPr>
              <a:defRPr/>
            </a:pPr>
            <a:endParaRPr lang="el-GR" dirty="0">
              <a:solidFill>
                <a:schemeClr val="bg2"/>
              </a:solidFill>
            </a:endParaRPr>
          </a:p>
        </p:txBody>
      </p:sp>
    </p:spTree>
    <p:extLst>
      <p:ext uri="{BB962C8B-B14F-4D97-AF65-F5344CB8AC3E}">
        <p14:creationId xmlns:p14="http://schemas.microsoft.com/office/powerpoint/2010/main" val="18001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35176">
                                            <p:txEl>
                                              <p:pRg st="0" end="0"/>
                                            </p:txEl>
                                          </p:spTgt>
                                        </p:tgtEl>
                                        <p:attrNameLst>
                                          <p:attrName>style.color</p:attrName>
                                        </p:attrNameLst>
                                      </p:cBhvr>
                                      <p:to>
                                        <a:srgbClr val="FF9966"/>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2000" fill="hold"/>
                                        <p:tgtEl>
                                          <p:spTgt spid="135176">
                                            <p:txEl>
                                              <p:pRg st="1" end="1"/>
                                            </p:txEl>
                                          </p:spTgt>
                                        </p:tgtEl>
                                        <p:attrNameLst>
                                          <p:attrName>style.color</p:attrName>
                                        </p:attrNameLst>
                                      </p:cBhvr>
                                      <p:to>
                                        <a:srgbClr val="FF9966"/>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2000" fill="hold"/>
                                        <p:tgtEl>
                                          <p:spTgt spid="135176">
                                            <p:txEl>
                                              <p:pRg st="2" end="2"/>
                                            </p:txEl>
                                          </p:spTgt>
                                        </p:tgtEl>
                                        <p:attrNameLst>
                                          <p:attrName>style.color</p:attrName>
                                        </p:attrNameLst>
                                      </p:cBhvr>
                                      <p:to>
                                        <a:srgbClr val="FF9966"/>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2000" fill="hold"/>
                                        <p:tgtEl>
                                          <p:spTgt spid="135176">
                                            <p:txEl>
                                              <p:pRg st="3" end="3"/>
                                            </p:txEl>
                                          </p:spTgt>
                                        </p:tgtEl>
                                        <p:attrNameLst>
                                          <p:attrName>style.color</p:attrName>
                                        </p:attrNameLst>
                                      </p:cBhvr>
                                      <p:to>
                                        <a:srgbClr val="FF99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506" y="188159"/>
            <a:ext cx="8779494" cy="2215991"/>
          </a:xfrm>
          <a:prstGeom prst="rect">
            <a:avLst/>
          </a:prstGeom>
        </p:spPr>
        <p:txBody>
          <a:bodyPr wrap="square">
            <a:spAutoFit/>
          </a:bodyPr>
          <a:lstStyle/>
          <a:p>
            <a:r>
              <a:rPr lang="en-US" sz="2800" dirty="0">
                <a:solidFill>
                  <a:schemeClr val="accent6">
                    <a:lumMod val="60000"/>
                    <a:lumOff val="40000"/>
                  </a:schemeClr>
                </a:solidFill>
              </a:rPr>
              <a:t>Biomarkers for attention-deficit/hyperactivity disorder (ADHD). A consensus report of the WFSBP task force on biological markers and the World Federation of ADHD</a:t>
            </a:r>
          </a:p>
          <a:p>
            <a:endParaRPr lang="en-US" dirty="0">
              <a:solidFill>
                <a:schemeClr val="accent6">
                  <a:lumMod val="60000"/>
                  <a:lumOff val="40000"/>
                </a:schemeClr>
              </a:solidFill>
            </a:endParaRPr>
          </a:p>
          <a:p>
            <a:endParaRPr lang="en-US" dirty="0">
              <a:solidFill>
                <a:schemeClr val="accent6">
                  <a:lumMod val="60000"/>
                  <a:lumOff val="40000"/>
                </a:schemeClr>
              </a:solidFill>
            </a:endParaRPr>
          </a:p>
          <a:p>
            <a:endParaRPr lang="en-US" dirty="0">
              <a:solidFill>
                <a:schemeClr val="accent6">
                  <a:lumMod val="60000"/>
                  <a:lumOff val="40000"/>
                </a:schemeClr>
              </a:solidFill>
            </a:endParaRPr>
          </a:p>
        </p:txBody>
      </p:sp>
      <p:sp>
        <p:nvSpPr>
          <p:cNvPr id="5" name="Rectangle 4"/>
          <p:cNvSpPr/>
          <p:nvPr/>
        </p:nvSpPr>
        <p:spPr>
          <a:xfrm>
            <a:off x="364506" y="1625016"/>
            <a:ext cx="8779494" cy="1477328"/>
          </a:xfrm>
          <a:prstGeom prst="rect">
            <a:avLst/>
          </a:prstGeom>
        </p:spPr>
        <p:txBody>
          <a:bodyPr wrap="square">
            <a:spAutoFit/>
          </a:bodyPr>
          <a:lstStyle/>
          <a:p>
            <a:r>
              <a:rPr lang="en-US" dirty="0" err="1"/>
              <a:t>Thome</a:t>
            </a:r>
            <a:r>
              <a:rPr lang="en-US" dirty="0"/>
              <a:t> J, </a:t>
            </a:r>
            <a:r>
              <a:rPr lang="en-US" dirty="0" err="1"/>
              <a:t>Ehlis</a:t>
            </a:r>
            <a:r>
              <a:rPr lang="en-US" dirty="0"/>
              <a:t> AC, </a:t>
            </a:r>
            <a:r>
              <a:rPr lang="en-US" dirty="0" err="1"/>
              <a:t>Fallgatter</a:t>
            </a:r>
            <a:r>
              <a:rPr lang="en-US" dirty="0"/>
              <a:t> AJ, </a:t>
            </a:r>
            <a:r>
              <a:rPr lang="en-US" dirty="0" err="1"/>
              <a:t>Krauel</a:t>
            </a:r>
            <a:r>
              <a:rPr lang="en-US" dirty="0"/>
              <a:t> K, Lange KW, </a:t>
            </a:r>
            <a:r>
              <a:rPr lang="en-US" dirty="0" err="1"/>
              <a:t>Riederer</a:t>
            </a:r>
            <a:r>
              <a:rPr lang="en-US" dirty="0"/>
              <a:t> P, </a:t>
            </a:r>
            <a:r>
              <a:rPr lang="en-US" dirty="0" err="1"/>
              <a:t>Romanos</a:t>
            </a:r>
            <a:r>
              <a:rPr lang="en-US" dirty="0"/>
              <a:t> </a:t>
            </a:r>
            <a:r>
              <a:rPr lang="en-US" dirty="0" err="1"/>
              <a:t>M,Taurines</a:t>
            </a:r>
            <a:r>
              <a:rPr lang="en-US" dirty="0"/>
              <a:t> R, </a:t>
            </a:r>
            <a:r>
              <a:rPr lang="en-US" dirty="0" err="1"/>
              <a:t>Tucha</a:t>
            </a:r>
            <a:r>
              <a:rPr lang="en-US" dirty="0"/>
              <a:t> O, </a:t>
            </a:r>
            <a:r>
              <a:rPr lang="en-US" dirty="0" err="1"/>
              <a:t>Uzbekov</a:t>
            </a:r>
            <a:r>
              <a:rPr lang="en-US" dirty="0"/>
              <a:t> M, </a:t>
            </a:r>
            <a:r>
              <a:rPr lang="en-US" dirty="0" err="1"/>
              <a:t>Gerlach</a:t>
            </a:r>
            <a:r>
              <a:rPr lang="en-US" dirty="0"/>
              <a:t> M., 2012</a:t>
            </a:r>
          </a:p>
          <a:p>
            <a:endParaRPr lang="en-US" dirty="0"/>
          </a:p>
          <a:p>
            <a:r>
              <a:rPr lang="en-US" dirty="0"/>
              <a:t>Department of Psychiatry and Psychotherapy, University of Rostock, Rostock,</a:t>
            </a:r>
          </a:p>
          <a:p>
            <a:r>
              <a:rPr lang="en-US" dirty="0"/>
              <a:t>Germany. </a:t>
            </a:r>
            <a:r>
              <a:rPr lang="en-US" dirty="0" err="1"/>
              <a:t>johannes.thome@med.uni-rostock.de</a:t>
            </a:r>
            <a:endParaRPr lang="en-US" dirty="0"/>
          </a:p>
        </p:txBody>
      </p:sp>
      <p:sp>
        <p:nvSpPr>
          <p:cNvPr id="6" name="TextBox 5"/>
          <p:cNvSpPr txBox="1"/>
          <p:nvPr/>
        </p:nvSpPr>
        <p:spPr>
          <a:xfrm>
            <a:off x="364506" y="3196424"/>
            <a:ext cx="8273889" cy="2462212"/>
          </a:xfrm>
          <a:prstGeom prst="rect">
            <a:avLst/>
          </a:prstGeom>
          <a:noFill/>
        </p:spPr>
        <p:txBody>
          <a:bodyPr wrap="square" rtlCol="0">
            <a:spAutoFit/>
          </a:bodyPr>
          <a:lstStyle/>
          <a:p>
            <a:r>
              <a:rPr lang="el-GR" dirty="0"/>
              <a:t>Ευαισθησία &amp; Ειδικότητα &gt; 80%</a:t>
            </a:r>
          </a:p>
          <a:p>
            <a:r>
              <a:rPr lang="el-GR" dirty="0"/>
              <a:t>Μέθοδος αξιόπιστη, αναπαραγώγιμη,χωρίς  κόστος, εύχρηστη,</a:t>
            </a:r>
          </a:p>
          <a:p>
            <a:r>
              <a:rPr lang="el-GR" dirty="0"/>
              <a:t>Τεκμητιωμένη απο 2 ανεξάρτητες δημοσιευμένες μελέτες</a:t>
            </a:r>
          </a:p>
          <a:p>
            <a:endParaRPr lang="el-GR" sz="3600" dirty="0">
              <a:solidFill>
                <a:srgbClr val="FFC000"/>
              </a:solidFill>
            </a:endParaRPr>
          </a:p>
          <a:p>
            <a:r>
              <a:rPr lang="el-GR" sz="3200" b="1" dirty="0">
                <a:solidFill>
                  <a:srgbClr val="FFC000"/>
                </a:solidFill>
              </a:rPr>
              <a:t>ΔΕΝ ΥΠΑΡΧΟΥΝ ΒΙΟΔΕΙΚΤΕΣ ΓΙΑ ΤΗ ΔΕΠΥ-ΙΣΩΣ ΣΥΝΔΥΑΣΜΟΣ ΒΙΟΔΕΙΚΤΩΝ ΑΝΑ ΥΠΟΤΥΠΟ</a:t>
            </a:r>
            <a:endParaRPr lang="en-US" sz="3200" b="1" dirty="0">
              <a:solidFill>
                <a:srgbClr val="FFC000"/>
              </a:solidFill>
            </a:endParaRPr>
          </a:p>
        </p:txBody>
      </p:sp>
    </p:spTree>
    <p:extLst>
      <p:ext uri="{BB962C8B-B14F-4D97-AF65-F5344CB8AC3E}">
        <p14:creationId xmlns:p14="http://schemas.microsoft.com/office/powerpoint/2010/main" val="16141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8588" y="128588"/>
            <a:ext cx="9015412" cy="1139825"/>
          </a:xfrm>
        </p:spPr>
        <p:txBody>
          <a:bodyPr>
            <a:noAutofit/>
          </a:bodyPr>
          <a:lstStyle/>
          <a:p>
            <a:pPr marL="484632" indent="0" fontAlgn="auto">
              <a:spcAft>
                <a:spcPts val="0"/>
              </a:spcAft>
              <a:defRPr/>
            </a:pPr>
            <a:r>
              <a:rPr lang="el-GR" sz="3600" dirty="0">
                <a:solidFill>
                  <a:srgbClr val="FFC000"/>
                </a:solidFill>
                <a:effectLst/>
                <a:latin typeface="Calibri" pitchFamily="34" charset="0"/>
                <a:cs typeface="Calibri" pitchFamily="34" charset="0"/>
              </a:rPr>
              <a:t>ΤΙ ΑΞΙΟΛΟΓΟΥΜΕ ΣΤΗ ΔΙΑΓΝΩΣΗ &amp; ΘΕΡΑΠΕΙΑ ΤΗΣ ΔΕΠΥ</a:t>
            </a:r>
            <a:endParaRPr lang="en-US" sz="3600" dirty="0">
              <a:solidFill>
                <a:srgbClr val="FFC000"/>
              </a:solidFill>
              <a:effectLst/>
              <a:latin typeface="Calibri" pitchFamily="34" charset="0"/>
              <a:cs typeface="Calibri" pitchFamily="34" charset="0"/>
            </a:endParaRPr>
          </a:p>
        </p:txBody>
      </p:sp>
      <p:sp>
        <p:nvSpPr>
          <p:cNvPr id="98307" name="Rectangle 3"/>
          <p:cNvSpPr>
            <a:spLocks noGrp="1" noChangeArrowheads="1"/>
          </p:cNvSpPr>
          <p:nvPr>
            <p:ph idx="1"/>
          </p:nvPr>
        </p:nvSpPr>
        <p:spPr>
          <a:xfrm>
            <a:off x="701675" y="1368772"/>
            <a:ext cx="8585200" cy="5638800"/>
          </a:xfrm>
        </p:spPr>
        <p:txBody>
          <a:bodyPr>
            <a:noAutofit/>
          </a:bodyPr>
          <a:lstStyle/>
          <a:p>
            <a:pPr>
              <a:spcBef>
                <a:spcPct val="55000"/>
              </a:spcBef>
              <a:buFont typeface="Wingdings" pitchFamily="2" charset="2"/>
              <a:buBlip>
                <a:blip r:embed="rId3"/>
              </a:buBlip>
            </a:pPr>
            <a:r>
              <a:rPr lang="el-GR" sz="2000" dirty="0">
                <a:latin typeface="Calibri" pitchFamily="34" charset="0"/>
                <a:cs typeface="Calibri" pitchFamily="34" charset="0"/>
              </a:rPr>
              <a:t>Λεπτομερής κλινική συνέντευξη</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a:latin typeface="Calibri" pitchFamily="34" charset="0"/>
                <a:cs typeface="Calibri" pitchFamily="34" charset="0"/>
              </a:rPr>
              <a:t>Διάρκεια &amp; επιμονή συμπτωμάτων</a:t>
            </a:r>
          </a:p>
          <a:p>
            <a:pPr>
              <a:spcBef>
                <a:spcPct val="55000"/>
              </a:spcBef>
              <a:buFont typeface="Wingdings" pitchFamily="2" charset="2"/>
              <a:buBlip>
                <a:blip r:embed="rId3"/>
              </a:buBlip>
            </a:pPr>
            <a:r>
              <a:rPr lang="el-GR" sz="2000" dirty="0">
                <a:latin typeface="Calibri" pitchFamily="34" charset="0"/>
                <a:cs typeface="Calibri" pitchFamily="34" charset="0"/>
              </a:rPr>
              <a:t>ΒΑΘΜΟΣ ΔΥΣΛΕΙΤΟΥΡΓΙΑΣ</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a:latin typeface="Calibri" pitchFamily="34" charset="0"/>
                <a:cs typeface="Calibri" pitchFamily="34" charset="0"/>
              </a:rPr>
              <a:t>Ηλικία έναρξης</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a:latin typeface="Calibri" pitchFamily="34" charset="0"/>
                <a:cs typeface="Calibri" pitchFamily="34" charset="0"/>
              </a:rPr>
              <a:t>Παρουσία σε</a:t>
            </a:r>
            <a:r>
              <a:rPr lang="en-US" sz="2000" dirty="0">
                <a:latin typeface="Calibri" pitchFamily="34" charset="0"/>
                <a:cs typeface="Calibri" pitchFamily="34" charset="0"/>
              </a:rPr>
              <a:t> </a:t>
            </a:r>
            <a:r>
              <a:rPr lang="en-US" sz="2000" u="sng" dirty="0">
                <a:latin typeface="Calibri" pitchFamily="34" charset="0"/>
                <a:cs typeface="Calibri" pitchFamily="34" charset="0"/>
              </a:rPr>
              <a:t>&gt;</a:t>
            </a:r>
            <a:r>
              <a:rPr lang="en-US" sz="2000" dirty="0">
                <a:latin typeface="Calibri" pitchFamily="34" charset="0"/>
                <a:cs typeface="Calibri" pitchFamily="34" charset="0"/>
              </a:rPr>
              <a:t> 2 </a:t>
            </a:r>
            <a:r>
              <a:rPr lang="el-GR" sz="2000" dirty="0">
                <a:latin typeface="Calibri" pitchFamily="34" charset="0"/>
                <a:cs typeface="Calibri" pitchFamily="34" charset="0"/>
              </a:rPr>
              <a:t>πλαίσια</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err="1">
                <a:latin typeface="Calibri" pitchFamily="34" charset="0"/>
                <a:cs typeface="Calibri" pitchFamily="34" charset="0"/>
              </a:rPr>
              <a:t>Συνοσηρές</a:t>
            </a:r>
            <a:r>
              <a:rPr lang="el-GR" sz="2000" dirty="0">
                <a:latin typeface="Calibri" pitchFamily="34" charset="0"/>
                <a:cs typeface="Calibri" pitchFamily="34" charset="0"/>
              </a:rPr>
              <a:t> διαταραχές /</a:t>
            </a:r>
            <a:endParaRPr lang="en-US" sz="2000" dirty="0">
              <a:latin typeface="Calibri" pitchFamily="34" charset="0"/>
              <a:cs typeface="Calibri" pitchFamily="34" charset="0"/>
            </a:endParaRPr>
          </a:p>
          <a:p>
            <a:pPr>
              <a:spcBef>
                <a:spcPct val="55000"/>
              </a:spcBef>
              <a:buFont typeface="Wingdings" pitchFamily="2" charset="2"/>
              <a:buNone/>
            </a:pPr>
            <a:r>
              <a:rPr lang="en-US" sz="2000" dirty="0">
                <a:latin typeface="Calibri" pitchFamily="34" charset="0"/>
                <a:cs typeface="Calibri" pitchFamily="34" charset="0"/>
              </a:rPr>
              <a:t>    </a:t>
            </a:r>
            <a:r>
              <a:rPr lang="el-GR" sz="2000" dirty="0">
                <a:latin typeface="Calibri" pitchFamily="34" charset="0"/>
                <a:cs typeface="Calibri" pitchFamily="34" charset="0"/>
              </a:rPr>
              <a:t> μαθησιακές δυσκολίες</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a:latin typeface="Calibri" pitchFamily="34" charset="0"/>
                <a:cs typeface="Calibri" pitchFamily="34" charset="0"/>
              </a:rPr>
              <a:t>Ιστορικό </a:t>
            </a:r>
            <a:r>
              <a:rPr lang="en-US" sz="2000" dirty="0">
                <a:latin typeface="Calibri" pitchFamily="34" charset="0"/>
                <a:cs typeface="Calibri" pitchFamily="34" charset="0"/>
              </a:rPr>
              <a:t> </a:t>
            </a:r>
            <a:r>
              <a:rPr lang="el-GR" sz="2000" dirty="0">
                <a:latin typeface="Calibri" pitchFamily="34" charset="0"/>
                <a:cs typeface="Calibri" pitchFamily="34" charset="0"/>
              </a:rPr>
              <a:t>από πολλές πηγές</a:t>
            </a:r>
            <a:r>
              <a:rPr lang="en-US" sz="2000" dirty="0">
                <a:latin typeface="Calibri" pitchFamily="34" charset="0"/>
                <a:cs typeface="Calibri" pitchFamily="34" charset="0"/>
              </a:rPr>
              <a:t> </a:t>
            </a:r>
            <a:r>
              <a:rPr lang="el-GR" sz="2000" dirty="0">
                <a:latin typeface="Calibri" pitchFamily="34" charset="0"/>
                <a:cs typeface="Calibri" pitchFamily="34" charset="0"/>
              </a:rPr>
              <a:t>:  ασθενής</a:t>
            </a:r>
            <a:r>
              <a:rPr lang="en-US" sz="2000" dirty="0">
                <a:latin typeface="Calibri" pitchFamily="34" charset="0"/>
                <a:cs typeface="Calibri" pitchFamily="34" charset="0"/>
              </a:rPr>
              <a:t>, </a:t>
            </a:r>
            <a:r>
              <a:rPr lang="el-GR" sz="2000" dirty="0">
                <a:latin typeface="Calibri" pitchFamily="34" charset="0"/>
                <a:cs typeface="Calibri" pitchFamily="34" charset="0"/>
              </a:rPr>
              <a:t>γονείς</a:t>
            </a:r>
            <a:r>
              <a:rPr lang="en-US" sz="2000" dirty="0">
                <a:latin typeface="Calibri" pitchFamily="34" charset="0"/>
                <a:cs typeface="Calibri" pitchFamily="34" charset="0"/>
              </a:rPr>
              <a:t>/</a:t>
            </a:r>
            <a:r>
              <a:rPr lang="el-GR" sz="2000" dirty="0">
                <a:latin typeface="Calibri" pitchFamily="34" charset="0"/>
                <a:cs typeface="Calibri" pitchFamily="34" charset="0"/>
              </a:rPr>
              <a:t>κηδεμόνες</a:t>
            </a:r>
            <a:r>
              <a:rPr lang="en-US" sz="2000" dirty="0">
                <a:latin typeface="Calibri" pitchFamily="34" charset="0"/>
                <a:cs typeface="Calibri" pitchFamily="34" charset="0"/>
              </a:rPr>
              <a:t>, </a:t>
            </a:r>
            <a:r>
              <a:rPr lang="el-GR" sz="2000" dirty="0">
                <a:latin typeface="Calibri" pitchFamily="34" charset="0"/>
                <a:cs typeface="Calibri" pitchFamily="34" charset="0"/>
              </a:rPr>
              <a:t>δάσκαλοι</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err="1">
                <a:latin typeface="Calibri" pitchFamily="34" charset="0"/>
                <a:cs typeface="Calibri" pitchFamily="34" charset="0"/>
              </a:rPr>
              <a:t>Κλιμακες</a:t>
            </a:r>
            <a:r>
              <a:rPr lang="el-GR" sz="2000" dirty="0">
                <a:latin typeface="Calibri" pitchFamily="34" charset="0"/>
                <a:cs typeface="Calibri" pitchFamily="34" charset="0"/>
              </a:rPr>
              <a:t>  </a:t>
            </a:r>
            <a:r>
              <a:rPr lang="el-GR" sz="2000" dirty="0" err="1">
                <a:latin typeface="Calibri" pitchFamily="34" charset="0"/>
                <a:cs typeface="Calibri" pitchFamily="34" charset="0"/>
              </a:rPr>
              <a:t>βαθμολόγησεις</a:t>
            </a:r>
            <a:r>
              <a:rPr lang="el-GR" sz="2000" dirty="0">
                <a:latin typeface="Calibri" pitchFamily="34" charset="0"/>
                <a:cs typeface="Calibri" pitchFamily="34" charset="0"/>
              </a:rPr>
              <a:t> από δασκάλους</a:t>
            </a:r>
            <a:r>
              <a:rPr lang="en-US" sz="2000" dirty="0">
                <a:latin typeface="Calibri" pitchFamily="34" charset="0"/>
                <a:cs typeface="Calibri" pitchFamily="34" charset="0"/>
              </a:rPr>
              <a:t>– </a:t>
            </a:r>
            <a:r>
              <a:rPr lang="el-GR" sz="2000" dirty="0">
                <a:latin typeface="Calibri" pitchFamily="34" charset="0"/>
                <a:cs typeface="Calibri" pitchFamily="34" charset="0"/>
              </a:rPr>
              <a:t>σχολικά γραπτά</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a:latin typeface="Calibri" pitchFamily="34" charset="0"/>
                <a:cs typeface="Calibri" pitchFamily="34" charset="0"/>
              </a:rPr>
              <a:t>Προγεννητικό ιστορικό</a:t>
            </a:r>
            <a:r>
              <a:rPr lang="en-US" sz="2000" dirty="0">
                <a:latin typeface="Calibri" pitchFamily="34" charset="0"/>
                <a:cs typeface="Calibri" pitchFamily="34" charset="0"/>
              </a:rPr>
              <a:t> &amp; </a:t>
            </a:r>
            <a:r>
              <a:rPr lang="el-GR" sz="2000" dirty="0">
                <a:latin typeface="Calibri" pitchFamily="34" charset="0"/>
                <a:cs typeface="Calibri" pitchFamily="34" charset="0"/>
              </a:rPr>
              <a:t>αναπτυξιακά ορόσημα</a:t>
            </a:r>
            <a:endParaRPr lang="en-US" sz="2000" dirty="0">
              <a:latin typeface="Calibri" pitchFamily="34" charset="0"/>
              <a:cs typeface="Calibri" pitchFamily="34" charset="0"/>
            </a:endParaRPr>
          </a:p>
          <a:p>
            <a:pPr>
              <a:spcBef>
                <a:spcPct val="55000"/>
              </a:spcBef>
              <a:buFont typeface="Wingdings" pitchFamily="2" charset="2"/>
              <a:buBlip>
                <a:blip r:embed="rId3"/>
              </a:buBlip>
            </a:pPr>
            <a:r>
              <a:rPr lang="el-GR" sz="2000" dirty="0">
                <a:latin typeface="Calibri" pitchFamily="34" charset="0"/>
                <a:cs typeface="Calibri" pitchFamily="34" charset="0"/>
              </a:rPr>
              <a:t>Ιστορικό γονέων</a:t>
            </a:r>
            <a:endParaRPr lang="en-US" sz="2000" dirty="0">
              <a:latin typeface="Calibri" pitchFamily="34" charset="0"/>
              <a:cs typeface="Calibri" pitchFamily="34" charset="0"/>
            </a:endParaRPr>
          </a:p>
          <a:p>
            <a:pPr>
              <a:lnSpc>
                <a:spcPct val="85000"/>
              </a:lnSpc>
              <a:buFont typeface="Wingdings" pitchFamily="2" charset="2"/>
              <a:buNone/>
            </a:pPr>
            <a:endParaRPr lang="en-US" sz="2000" dirty="0">
              <a:latin typeface="Calibri" pitchFamily="34" charset="0"/>
              <a:cs typeface="Calibri" pitchFamily="34" charset="0"/>
            </a:endParaRPr>
          </a:p>
        </p:txBody>
      </p:sp>
      <p:pic>
        <p:nvPicPr>
          <p:cNvPr id="63493" name="Picture 5" descr="alldogsadhd"/>
          <p:cNvPicPr>
            <a:picLocks noChangeAspect="1" noChangeArrowheads="1"/>
          </p:cNvPicPr>
          <p:nvPr/>
        </p:nvPicPr>
        <p:blipFill>
          <a:blip r:embed="rId4" cstate="print"/>
          <a:srcRect/>
          <a:stretch>
            <a:fillRect/>
          </a:stretch>
        </p:blipFill>
        <p:spPr bwMode="auto">
          <a:xfrm>
            <a:off x="5865813" y="1485901"/>
            <a:ext cx="2552700" cy="2232025"/>
          </a:xfrm>
          <a:prstGeom prst="rect">
            <a:avLst/>
          </a:prstGeom>
          <a:noFill/>
          <a:ln w="9525">
            <a:noFill/>
            <a:miter lim="800000"/>
            <a:headEnd/>
            <a:tailEnd/>
          </a:ln>
        </p:spPr>
      </p:pic>
    </p:spTree>
    <p:extLst>
      <p:ext uri="{BB962C8B-B14F-4D97-AF65-F5344CB8AC3E}">
        <p14:creationId xmlns:p14="http://schemas.microsoft.com/office/powerpoint/2010/main" val="26169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83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8307">
                                            <p:txEl>
                                              <p:pRg st="1" end="1"/>
                                            </p:txEl>
                                          </p:spTgt>
                                        </p:tgtEl>
                                        <p:attrNameLst>
                                          <p:attrName>style.visibility</p:attrName>
                                        </p:attrNameLst>
                                      </p:cBhvr>
                                      <p:to>
                                        <p:strVal val="visible"/>
                                      </p:to>
                                    </p:set>
                                    <p:anim calcmode="lin" valueType="num">
                                      <p:cBhvr>
                                        <p:cTn id="14" dur="1000" fill="hold"/>
                                        <p:tgtEl>
                                          <p:spTgt spid="9830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830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8307">
                                            <p:txEl>
                                              <p:pRg st="2" end="2"/>
                                            </p:txEl>
                                          </p:spTgt>
                                        </p:tgtEl>
                                        <p:attrNameLst>
                                          <p:attrName>style.visibility</p:attrName>
                                        </p:attrNameLst>
                                      </p:cBhvr>
                                      <p:to>
                                        <p:strVal val="visible"/>
                                      </p:to>
                                    </p:set>
                                    <p:anim calcmode="lin" valueType="num">
                                      <p:cBhvr>
                                        <p:cTn id="21" dur="1000" fill="hold"/>
                                        <p:tgtEl>
                                          <p:spTgt spid="9830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830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830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8307">
                                            <p:txEl>
                                              <p:pRg st="3" end="3"/>
                                            </p:txEl>
                                          </p:spTgt>
                                        </p:tgtEl>
                                        <p:attrNameLst>
                                          <p:attrName>style.visibility</p:attrName>
                                        </p:attrNameLst>
                                      </p:cBhvr>
                                      <p:to>
                                        <p:strVal val="visible"/>
                                      </p:to>
                                    </p:set>
                                    <p:anim calcmode="lin" valueType="num">
                                      <p:cBhvr>
                                        <p:cTn id="28" dur="1000" fill="hold"/>
                                        <p:tgtEl>
                                          <p:spTgt spid="9830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830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830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8307">
                                            <p:txEl>
                                              <p:pRg st="4" end="4"/>
                                            </p:txEl>
                                          </p:spTgt>
                                        </p:tgtEl>
                                        <p:attrNameLst>
                                          <p:attrName>style.visibility</p:attrName>
                                        </p:attrNameLst>
                                      </p:cBhvr>
                                      <p:to>
                                        <p:strVal val="visible"/>
                                      </p:to>
                                    </p:set>
                                    <p:anim calcmode="lin" valueType="num">
                                      <p:cBhvr>
                                        <p:cTn id="35" dur="1000" fill="hold"/>
                                        <p:tgtEl>
                                          <p:spTgt spid="9830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830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830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8307">
                                            <p:txEl>
                                              <p:pRg st="5" end="5"/>
                                            </p:txEl>
                                          </p:spTgt>
                                        </p:tgtEl>
                                        <p:attrNameLst>
                                          <p:attrName>style.visibility</p:attrName>
                                        </p:attrNameLst>
                                      </p:cBhvr>
                                      <p:to>
                                        <p:strVal val="visible"/>
                                      </p:to>
                                    </p:set>
                                    <p:anim calcmode="lin" valueType="num">
                                      <p:cBhvr>
                                        <p:cTn id="42" dur="1000" fill="hold"/>
                                        <p:tgtEl>
                                          <p:spTgt spid="9830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9830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9830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8307">
                                            <p:txEl>
                                              <p:pRg st="6" end="6"/>
                                            </p:txEl>
                                          </p:spTgt>
                                        </p:tgtEl>
                                        <p:attrNameLst>
                                          <p:attrName>style.visibility</p:attrName>
                                        </p:attrNameLst>
                                      </p:cBhvr>
                                      <p:to>
                                        <p:strVal val="visible"/>
                                      </p:to>
                                    </p:set>
                                    <p:anim calcmode="lin" valueType="num">
                                      <p:cBhvr>
                                        <p:cTn id="49" dur="1000" fill="hold"/>
                                        <p:tgtEl>
                                          <p:spTgt spid="9830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9830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9830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98307">
                                            <p:txEl>
                                              <p:pRg st="7" end="7"/>
                                            </p:txEl>
                                          </p:spTgt>
                                        </p:tgtEl>
                                        <p:attrNameLst>
                                          <p:attrName>style.visibility</p:attrName>
                                        </p:attrNameLst>
                                      </p:cBhvr>
                                      <p:to>
                                        <p:strVal val="visible"/>
                                      </p:to>
                                    </p:set>
                                    <p:anim calcmode="lin" valueType="num">
                                      <p:cBhvr>
                                        <p:cTn id="56" dur="1000" fill="hold"/>
                                        <p:tgtEl>
                                          <p:spTgt spid="9830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9830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9830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98307">
                                            <p:txEl>
                                              <p:pRg st="8" end="8"/>
                                            </p:txEl>
                                          </p:spTgt>
                                        </p:tgtEl>
                                        <p:attrNameLst>
                                          <p:attrName>style.visibility</p:attrName>
                                        </p:attrNameLst>
                                      </p:cBhvr>
                                      <p:to>
                                        <p:strVal val="visible"/>
                                      </p:to>
                                    </p:set>
                                    <p:anim calcmode="lin" valueType="num">
                                      <p:cBhvr>
                                        <p:cTn id="63" dur="1000" fill="hold"/>
                                        <p:tgtEl>
                                          <p:spTgt spid="98307">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98307">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9830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98307">
                                            <p:txEl>
                                              <p:pRg st="9" end="9"/>
                                            </p:txEl>
                                          </p:spTgt>
                                        </p:tgtEl>
                                        <p:attrNameLst>
                                          <p:attrName>style.visibility</p:attrName>
                                        </p:attrNameLst>
                                      </p:cBhvr>
                                      <p:to>
                                        <p:strVal val="visible"/>
                                      </p:to>
                                    </p:set>
                                    <p:anim calcmode="lin" valueType="num">
                                      <p:cBhvr>
                                        <p:cTn id="70" dur="1000" fill="hold"/>
                                        <p:tgtEl>
                                          <p:spTgt spid="98307">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98307">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9830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98307">
                                            <p:txEl>
                                              <p:pRg st="10" end="10"/>
                                            </p:txEl>
                                          </p:spTgt>
                                        </p:tgtEl>
                                        <p:attrNameLst>
                                          <p:attrName>style.visibility</p:attrName>
                                        </p:attrNameLst>
                                      </p:cBhvr>
                                      <p:to>
                                        <p:strVal val="visible"/>
                                      </p:to>
                                    </p:set>
                                    <p:anim calcmode="lin" valueType="num">
                                      <p:cBhvr>
                                        <p:cTn id="77" dur="1000" fill="hold"/>
                                        <p:tgtEl>
                                          <p:spTgt spid="98307">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98307">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983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44450"/>
            <a:ext cx="8229600" cy="1139825"/>
          </a:xfrm>
        </p:spPr>
        <p:txBody>
          <a:bodyPr>
            <a:normAutofit/>
          </a:bodyPr>
          <a:lstStyle/>
          <a:p>
            <a:pPr marL="484632" indent="0" fontAlgn="auto">
              <a:spcAft>
                <a:spcPts val="0"/>
              </a:spcAft>
              <a:defRPr/>
            </a:pPr>
            <a:r>
              <a:rPr lang="el-GR" sz="3600" b="1" dirty="0">
                <a:solidFill>
                  <a:srgbClr val="FFC000"/>
                </a:solidFill>
                <a:effectLst/>
                <a:latin typeface="Calibri" pitchFamily="34" charset="0"/>
                <a:cs typeface="Calibri" pitchFamily="34" charset="0"/>
              </a:rPr>
              <a:t>ΤΕΚΜΗΡΙΩΜΕΝΕΣ ΘΕΡΑΠΕΙΕΣ</a:t>
            </a:r>
            <a:endParaRPr lang="en-US" sz="3600" b="1" dirty="0">
              <a:solidFill>
                <a:srgbClr val="FFC000"/>
              </a:solidFill>
              <a:effectLst/>
              <a:latin typeface="Calibri" pitchFamily="34" charset="0"/>
              <a:cs typeface="Calibri" pitchFamily="34" charset="0"/>
            </a:endParaRPr>
          </a:p>
        </p:txBody>
      </p:sp>
      <p:sp>
        <p:nvSpPr>
          <p:cNvPr id="64515" name="Rectangle 3"/>
          <p:cNvSpPr>
            <a:spLocks noGrp="1" noChangeArrowheads="1"/>
          </p:cNvSpPr>
          <p:nvPr>
            <p:ph idx="1"/>
          </p:nvPr>
        </p:nvSpPr>
        <p:spPr>
          <a:xfrm>
            <a:off x="381000" y="742975"/>
            <a:ext cx="8763000" cy="4876800"/>
          </a:xfrm>
        </p:spPr>
        <p:txBody>
          <a:bodyPr/>
          <a:lstStyle/>
          <a:p>
            <a:pPr>
              <a:lnSpc>
                <a:spcPct val="120000"/>
              </a:lnSpc>
              <a:buFont typeface="Wingdings" pitchFamily="2" charset="2"/>
              <a:buBlip>
                <a:blip r:embed="rId3"/>
              </a:buBlip>
            </a:pPr>
            <a:r>
              <a:rPr lang="el-GR" sz="2400" dirty="0">
                <a:latin typeface="Calibri" pitchFamily="34" charset="0"/>
                <a:cs typeface="Calibri" pitchFamily="34" charset="0"/>
              </a:rPr>
              <a:t>Συμπεριφορική Θεραπεία: </a:t>
            </a:r>
            <a:r>
              <a:rPr lang="en-US" sz="2400" dirty="0">
                <a:latin typeface="Calibri" pitchFamily="34" charset="0"/>
                <a:cs typeface="Calibri" pitchFamily="34" charset="0"/>
              </a:rPr>
              <a:t>175 </a:t>
            </a:r>
            <a:r>
              <a:rPr lang="el-GR" sz="2400" dirty="0">
                <a:latin typeface="Calibri" pitchFamily="34" charset="0"/>
                <a:cs typeface="Calibri" pitchFamily="34" charset="0"/>
              </a:rPr>
              <a:t>μελέτες</a:t>
            </a:r>
            <a:endParaRPr lang="en-US" sz="2400" dirty="0">
              <a:latin typeface="Calibri" pitchFamily="34" charset="0"/>
              <a:cs typeface="Calibri" pitchFamily="34" charset="0"/>
            </a:endParaRPr>
          </a:p>
          <a:p>
            <a:pPr>
              <a:lnSpc>
                <a:spcPct val="120000"/>
              </a:lnSpc>
              <a:buFont typeface="Wingdings" pitchFamily="2" charset="2"/>
              <a:buBlip>
                <a:blip r:embed="rId3"/>
              </a:buBlip>
            </a:pPr>
            <a:r>
              <a:rPr lang="el-GR" sz="2400" dirty="0">
                <a:latin typeface="Calibri" pitchFamily="34" charset="0"/>
                <a:cs typeface="Calibri" pitchFamily="34" charset="0"/>
              </a:rPr>
              <a:t>Φαρμακοθεραπεία: </a:t>
            </a:r>
            <a:r>
              <a:rPr lang="en-US" sz="2400" dirty="0">
                <a:latin typeface="Calibri" pitchFamily="34" charset="0"/>
                <a:cs typeface="Calibri" pitchFamily="34" charset="0"/>
              </a:rPr>
              <a:t>&gt;300 </a:t>
            </a:r>
            <a:r>
              <a:rPr lang="el-GR" sz="2400" dirty="0">
                <a:latin typeface="Calibri" pitchFamily="34" charset="0"/>
                <a:cs typeface="Calibri" pitchFamily="34" charset="0"/>
              </a:rPr>
              <a:t>μελέτες</a:t>
            </a:r>
            <a:endParaRPr lang="en-US" sz="2400" dirty="0">
              <a:latin typeface="Calibri" pitchFamily="34" charset="0"/>
              <a:cs typeface="Calibri" pitchFamily="34" charset="0"/>
            </a:endParaRPr>
          </a:p>
          <a:p>
            <a:pPr>
              <a:lnSpc>
                <a:spcPct val="120000"/>
              </a:lnSpc>
              <a:buFont typeface="Wingdings" pitchFamily="2" charset="2"/>
              <a:buBlip>
                <a:blip r:embed="rId3"/>
              </a:buBlip>
            </a:pPr>
            <a:r>
              <a:rPr lang="el-GR" sz="2400" dirty="0">
                <a:latin typeface="Calibri" pitchFamily="34" charset="0"/>
                <a:cs typeface="Calibri" pitchFamily="34" charset="0"/>
              </a:rPr>
              <a:t>Συνδυασμός </a:t>
            </a:r>
            <a:r>
              <a:rPr lang="el-GR" sz="2400" dirty="0" err="1">
                <a:latin typeface="Calibri" pitchFamily="34" charset="0"/>
                <a:cs typeface="Calibri" pitchFamily="34" charset="0"/>
              </a:rPr>
              <a:t>συμπεριφορικής</a:t>
            </a:r>
            <a:r>
              <a:rPr lang="el-GR" sz="2400" dirty="0">
                <a:latin typeface="Calibri" pitchFamily="34" charset="0"/>
                <a:cs typeface="Calibri" pitchFamily="34" charset="0"/>
              </a:rPr>
              <a:t> και φαρμακευτικής</a:t>
            </a:r>
            <a:r>
              <a:rPr lang="en-US" sz="2400" dirty="0">
                <a:latin typeface="Calibri" pitchFamily="34" charset="0"/>
                <a:cs typeface="Calibri" pitchFamily="34" charset="0"/>
              </a:rPr>
              <a:t>: &gt;25 </a:t>
            </a:r>
            <a:r>
              <a:rPr lang="el-GR" sz="2400" dirty="0">
                <a:latin typeface="Calibri" pitchFamily="34" charset="0"/>
                <a:cs typeface="Calibri" pitchFamily="34" charset="0"/>
              </a:rPr>
              <a:t>μελέτες</a:t>
            </a:r>
            <a:endParaRPr lang="en-US" sz="2400" dirty="0">
              <a:latin typeface="Calibri" pitchFamily="34" charset="0"/>
              <a:cs typeface="Calibri" pitchFamily="34" charset="0"/>
            </a:endParaRPr>
          </a:p>
          <a:p>
            <a:pPr>
              <a:lnSpc>
                <a:spcPct val="120000"/>
              </a:lnSpc>
              <a:buFont typeface="Wingdings" pitchFamily="2" charset="2"/>
              <a:buBlip>
                <a:blip r:embed="rId3"/>
              </a:buBlip>
            </a:pPr>
            <a:r>
              <a:rPr lang="el-GR" sz="2400" dirty="0">
                <a:latin typeface="Calibri" pitchFamily="34" charset="0"/>
                <a:cs typeface="Calibri" pitchFamily="34" charset="0"/>
              </a:rPr>
              <a:t>Ήπιες ως μεγάλες διαφορές μεταξύ των θεραπειών</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816672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79388" y="413792"/>
            <a:ext cx="8686800" cy="1143000"/>
          </a:xfrm>
        </p:spPr>
        <p:txBody>
          <a:bodyPr>
            <a:noAutofit/>
          </a:bodyPr>
          <a:lstStyle/>
          <a:p>
            <a:pPr marL="484632" indent="0" fontAlgn="auto">
              <a:spcAft>
                <a:spcPts val="0"/>
              </a:spcAft>
              <a:defRPr/>
            </a:pPr>
            <a:r>
              <a:rPr lang="el-GR" sz="3200" dirty="0">
                <a:solidFill>
                  <a:srgbClr val="FFC000"/>
                </a:solidFill>
                <a:effectLst/>
                <a:latin typeface="Calibri" pitchFamily="34" charset="0"/>
                <a:cs typeface="Calibri" pitchFamily="34" charset="0"/>
              </a:rPr>
              <a:t>ΟΔΗΓΙΕΣ ΤΗΣ ΑΜΕΡΙΚΑΝΙΚΗΣ ΕΤΑΙΡΕΙΑΣ ΠΑΙΔΙΑΤΡΙΚΗΣ :</a:t>
            </a:r>
            <a:r>
              <a:rPr lang="el-GR" sz="3200" dirty="0">
                <a:solidFill>
                  <a:srgbClr val="FFC000"/>
                </a:solidFill>
                <a:latin typeface="Calibri" pitchFamily="34" charset="0"/>
                <a:cs typeface="Calibri" pitchFamily="34" charset="0"/>
              </a:rPr>
              <a:t>ΑΝΤΙΜΕΤΩΠΙΣΗ ΤΟΥ ΠΑΙΔΙΟΥ ΣΧΟΛΙΚΗΣ ΗΛΙΚΙΑΣ ΜΕ ΔΕΠΥ</a:t>
            </a:r>
            <a:endParaRPr lang="en-US" sz="3200" dirty="0">
              <a:solidFill>
                <a:srgbClr val="FFC000"/>
              </a:solidFill>
              <a:effectLst/>
              <a:latin typeface="Calibri" pitchFamily="34" charset="0"/>
              <a:cs typeface="Calibri" pitchFamily="34" charset="0"/>
            </a:endParaRPr>
          </a:p>
        </p:txBody>
      </p:sp>
      <p:sp>
        <p:nvSpPr>
          <p:cNvPr id="108547" name="Rectangle 3"/>
          <p:cNvSpPr>
            <a:spLocks noGrp="1" noChangeArrowheads="1"/>
          </p:cNvSpPr>
          <p:nvPr>
            <p:ph idx="1"/>
          </p:nvPr>
        </p:nvSpPr>
        <p:spPr>
          <a:xfrm>
            <a:off x="569913" y="1983432"/>
            <a:ext cx="8610600" cy="5334000"/>
          </a:xfrm>
        </p:spPr>
        <p:txBody>
          <a:bodyPr>
            <a:normAutofit fontScale="92500" lnSpcReduction="10000"/>
          </a:bodyPr>
          <a:lstStyle/>
          <a:p>
            <a:pPr>
              <a:buFont typeface="Wingdings" pitchFamily="2" charset="2"/>
              <a:buBlip>
                <a:blip r:embed="rId3"/>
              </a:buBlip>
            </a:pPr>
            <a:r>
              <a:rPr lang="el-GR" sz="2400" dirty="0">
                <a:latin typeface="Calibri" pitchFamily="34" charset="0"/>
                <a:cs typeface="Calibri" pitchFamily="34" charset="0"/>
              </a:rPr>
              <a:t>Εκπαίδευση των παιδιάτρων στην αναγνώριση &amp; διαχείριση</a:t>
            </a:r>
          </a:p>
          <a:p>
            <a:pPr>
              <a:buFont typeface="Wingdings" pitchFamily="2" charset="2"/>
              <a:buNone/>
            </a:pPr>
            <a:r>
              <a:rPr lang="el-GR" sz="2400" dirty="0">
                <a:latin typeface="Calibri" pitchFamily="34" charset="0"/>
                <a:cs typeface="Calibri" pitchFamily="34" charset="0"/>
              </a:rPr>
              <a:t>     της ΔΕΠΥ</a:t>
            </a:r>
          </a:p>
          <a:p>
            <a:pPr>
              <a:buFont typeface="Wingdings" pitchFamily="2" charset="2"/>
              <a:buNone/>
            </a:pPr>
            <a:endParaRPr lang="en-US" sz="2400" dirty="0">
              <a:latin typeface="Calibri" pitchFamily="34" charset="0"/>
              <a:cs typeface="Calibri" pitchFamily="34" charset="0"/>
            </a:endParaRPr>
          </a:p>
          <a:p>
            <a:pPr>
              <a:buFont typeface="Wingdings" pitchFamily="2" charset="2"/>
              <a:buBlip>
                <a:blip r:embed="rId3"/>
              </a:buBlip>
            </a:pPr>
            <a:r>
              <a:rPr lang="el-GR" sz="2400" dirty="0">
                <a:latin typeface="Calibri" pitchFamily="34" charset="0"/>
                <a:cs typeface="Calibri" pitchFamily="34" charset="0"/>
              </a:rPr>
              <a:t>Συνεργασία του θεράποντος ιατρού με τους γονείς και τους</a:t>
            </a:r>
          </a:p>
          <a:p>
            <a:pPr>
              <a:buFont typeface="Wingdings" pitchFamily="2" charset="2"/>
              <a:buNone/>
            </a:pPr>
            <a:r>
              <a:rPr lang="el-GR" sz="2400" dirty="0">
                <a:latin typeface="Calibri" pitchFamily="34" charset="0"/>
                <a:cs typeface="Calibri" pitchFamily="34" charset="0"/>
              </a:rPr>
              <a:t>    δασκάλους και ορισμός θεραπευτικών στόχων</a:t>
            </a:r>
          </a:p>
          <a:p>
            <a:pPr>
              <a:buFont typeface="Wingdings" pitchFamily="2" charset="2"/>
              <a:buNone/>
            </a:pPr>
            <a:endParaRPr lang="en-US" sz="2400" dirty="0">
              <a:latin typeface="Calibri" pitchFamily="34" charset="0"/>
              <a:cs typeface="Calibri" pitchFamily="34" charset="0"/>
            </a:endParaRPr>
          </a:p>
          <a:p>
            <a:pPr>
              <a:buFont typeface="Wingdings" pitchFamily="2" charset="2"/>
              <a:buBlip>
                <a:blip r:embed="rId3"/>
              </a:buBlip>
            </a:pPr>
            <a:r>
              <a:rPr lang="el-GR" sz="2400" dirty="0">
                <a:latin typeface="Calibri" pitchFamily="34" charset="0"/>
                <a:cs typeface="Calibri" pitchFamily="34" charset="0"/>
              </a:rPr>
              <a:t>Σύσταση από το θεράποντα ιατρό για φαρμακοθεραπεία </a:t>
            </a:r>
          </a:p>
          <a:p>
            <a:pPr>
              <a:buFont typeface="Wingdings" pitchFamily="2" charset="2"/>
              <a:buNone/>
            </a:pPr>
            <a:r>
              <a:rPr lang="el-GR" sz="2400" dirty="0">
                <a:latin typeface="Calibri" pitchFamily="34" charset="0"/>
                <a:cs typeface="Calibri" pitchFamily="34" charset="0"/>
              </a:rPr>
              <a:t>    και θεραπεία συμπεριφοράς, όπως κρίνεται, </a:t>
            </a:r>
            <a:r>
              <a:rPr lang="en-US" sz="2400" dirty="0">
                <a:latin typeface="Calibri" pitchFamily="34" charset="0"/>
                <a:cs typeface="Calibri" pitchFamily="34" charset="0"/>
              </a:rPr>
              <a:t> </a:t>
            </a:r>
            <a:r>
              <a:rPr lang="el-GR" sz="2400" dirty="0">
                <a:latin typeface="Calibri" pitchFamily="34" charset="0"/>
                <a:cs typeface="Calibri" pitchFamily="34" charset="0"/>
              </a:rPr>
              <a:t>ώστε να βελτιώσει </a:t>
            </a:r>
          </a:p>
          <a:p>
            <a:pPr>
              <a:buFont typeface="Wingdings" pitchFamily="2" charset="2"/>
              <a:buNone/>
            </a:pPr>
            <a:r>
              <a:rPr lang="el-GR" sz="2400" dirty="0">
                <a:latin typeface="Calibri" pitchFamily="34" charset="0"/>
                <a:cs typeface="Calibri" pitchFamily="34" charset="0"/>
              </a:rPr>
              <a:t>     το θεραπευτικό αποτέλεσμα</a:t>
            </a:r>
          </a:p>
          <a:p>
            <a:pPr>
              <a:buFont typeface="Wingdings" pitchFamily="2" charset="2"/>
              <a:buNone/>
            </a:pPr>
            <a:endParaRPr lang="el-GR" sz="2000" dirty="0">
              <a:latin typeface="Comic Sans MS" pitchFamily="66" charset="0"/>
            </a:endParaRPr>
          </a:p>
          <a:p>
            <a:pPr>
              <a:buFont typeface="Wingdings" pitchFamily="2" charset="2"/>
              <a:buNone/>
            </a:pPr>
            <a:endParaRPr lang="el-GR" sz="2000" dirty="0">
              <a:latin typeface="Comic Sans MS" pitchFamily="66" charset="0"/>
            </a:endParaRPr>
          </a:p>
          <a:p>
            <a:pPr>
              <a:buFont typeface="Wingdings" pitchFamily="2" charset="2"/>
              <a:buNone/>
            </a:pPr>
            <a:r>
              <a:rPr lang="el-GR" sz="1800" i="1" dirty="0">
                <a:latin typeface="Comic Sans MS" pitchFamily="66" charset="0"/>
              </a:rPr>
              <a:t>    </a:t>
            </a:r>
            <a:r>
              <a:rPr lang="en-US" sz="1800" i="1" dirty="0">
                <a:latin typeface="Comic Sans MS" pitchFamily="66" charset="0"/>
              </a:rPr>
              <a:t>( AAP, Pediatrics, October 2001)</a:t>
            </a:r>
          </a:p>
        </p:txBody>
      </p:sp>
    </p:spTree>
    <p:extLst>
      <p:ext uri="{BB962C8B-B14F-4D97-AF65-F5344CB8AC3E}">
        <p14:creationId xmlns:p14="http://schemas.microsoft.com/office/powerpoint/2010/main" val="9920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p:cTn id="7" dur="1000" fill="hold"/>
                                        <p:tgtEl>
                                          <p:spTgt spid="1085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85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854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 calcmode="lin" valueType="num">
                                      <p:cBhvr>
                                        <p:cTn id="12" dur="1000" fill="hold"/>
                                        <p:tgtEl>
                                          <p:spTgt spid="10854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0854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854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anim calcmode="lin" valueType="num">
                                      <p:cBhvr>
                                        <p:cTn id="19" dur="1000" fill="hold"/>
                                        <p:tgtEl>
                                          <p:spTgt spid="108547">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08547">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08547">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08547">
                                            <p:txEl>
                                              <p:pRg st="4" end="4"/>
                                            </p:txEl>
                                          </p:spTgt>
                                        </p:tgtEl>
                                        <p:attrNameLst>
                                          <p:attrName>style.visibility</p:attrName>
                                        </p:attrNameLst>
                                      </p:cBhvr>
                                      <p:to>
                                        <p:strVal val="visible"/>
                                      </p:to>
                                    </p:set>
                                    <p:anim calcmode="lin" valueType="num">
                                      <p:cBhvr>
                                        <p:cTn id="24" dur="1000" fill="hold"/>
                                        <p:tgtEl>
                                          <p:spTgt spid="108547">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08547">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0854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08547">
                                            <p:txEl>
                                              <p:pRg st="6" end="6"/>
                                            </p:txEl>
                                          </p:spTgt>
                                        </p:tgtEl>
                                        <p:attrNameLst>
                                          <p:attrName>style.visibility</p:attrName>
                                        </p:attrNameLst>
                                      </p:cBhvr>
                                      <p:to>
                                        <p:strVal val="visible"/>
                                      </p:to>
                                    </p:set>
                                    <p:anim calcmode="lin" valueType="num">
                                      <p:cBhvr>
                                        <p:cTn id="31" dur="1000" fill="hold"/>
                                        <p:tgtEl>
                                          <p:spTgt spid="108547">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108547">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108547">
                                            <p:txEl>
                                              <p:pRg st="6" end="6"/>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108547">
                                            <p:txEl>
                                              <p:pRg st="7" end="7"/>
                                            </p:txEl>
                                          </p:spTgt>
                                        </p:tgtEl>
                                        <p:attrNameLst>
                                          <p:attrName>style.visibility</p:attrName>
                                        </p:attrNameLst>
                                      </p:cBhvr>
                                      <p:to>
                                        <p:strVal val="visible"/>
                                      </p:to>
                                    </p:set>
                                    <p:anim calcmode="lin" valueType="num">
                                      <p:cBhvr>
                                        <p:cTn id="36" dur="1000" fill="hold"/>
                                        <p:tgtEl>
                                          <p:spTgt spid="108547">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108547">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108547">
                                            <p:txEl>
                                              <p:pRg st="7" end="7"/>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108547">
                                            <p:txEl>
                                              <p:pRg st="8" end="8"/>
                                            </p:txEl>
                                          </p:spTgt>
                                        </p:tgtEl>
                                        <p:attrNameLst>
                                          <p:attrName>style.visibility</p:attrName>
                                        </p:attrNameLst>
                                      </p:cBhvr>
                                      <p:to>
                                        <p:strVal val="visible"/>
                                      </p:to>
                                    </p:set>
                                    <p:anim calcmode="lin" valueType="num">
                                      <p:cBhvr>
                                        <p:cTn id="41" dur="1000" fill="hold"/>
                                        <p:tgtEl>
                                          <p:spTgt spid="108547">
                                            <p:txEl>
                                              <p:pRg st="8" end="8"/>
                                            </p:txEl>
                                          </p:spTgt>
                                        </p:tgtEl>
                                        <p:attrNameLst>
                                          <p:attrName>ppt_w</p:attrName>
                                        </p:attrNameLst>
                                      </p:cBhvr>
                                      <p:tavLst>
                                        <p:tav tm="0">
                                          <p:val>
                                            <p:strVal val="#ppt_w*0.70"/>
                                          </p:val>
                                        </p:tav>
                                        <p:tav tm="100000">
                                          <p:val>
                                            <p:strVal val="#ppt_w"/>
                                          </p:val>
                                        </p:tav>
                                      </p:tavLst>
                                    </p:anim>
                                    <p:anim calcmode="lin" valueType="num">
                                      <p:cBhvr>
                                        <p:cTn id="42" dur="1000" fill="hold"/>
                                        <p:tgtEl>
                                          <p:spTgt spid="108547">
                                            <p:txEl>
                                              <p:pRg st="8" end="8"/>
                                            </p:txEl>
                                          </p:spTgt>
                                        </p:tgtEl>
                                        <p:attrNameLst>
                                          <p:attrName>ppt_h</p:attrName>
                                        </p:attrNameLst>
                                      </p:cBhvr>
                                      <p:tavLst>
                                        <p:tav tm="0">
                                          <p:val>
                                            <p:strVal val="#ppt_h"/>
                                          </p:val>
                                        </p:tav>
                                        <p:tav tm="100000">
                                          <p:val>
                                            <p:strVal val="#ppt_h"/>
                                          </p:val>
                                        </p:tav>
                                      </p:tavLst>
                                    </p:anim>
                                    <p:animEffect transition="in" filter="fade">
                                      <p:cBhvr>
                                        <p:cTn id="43" dur="1000"/>
                                        <p:tgtEl>
                                          <p:spTgt spid="10854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108547">
                                            <p:txEl>
                                              <p:pRg st="11" end="11"/>
                                            </p:txEl>
                                          </p:spTgt>
                                        </p:tgtEl>
                                        <p:attrNameLst>
                                          <p:attrName>style.visibility</p:attrName>
                                        </p:attrNameLst>
                                      </p:cBhvr>
                                      <p:to>
                                        <p:strVal val="visible"/>
                                      </p:to>
                                    </p:set>
                                    <p:anim calcmode="lin" valueType="num">
                                      <p:cBhvr>
                                        <p:cTn id="48" dur="1000" fill="hold"/>
                                        <p:tgtEl>
                                          <p:spTgt spid="108547">
                                            <p:txEl>
                                              <p:pRg st="11" end="11"/>
                                            </p:txEl>
                                          </p:spTgt>
                                        </p:tgtEl>
                                        <p:attrNameLst>
                                          <p:attrName>ppt_w</p:attrName>
                                        </p:attrNameLst>
                                      </p:cBhvr>
                                      <p:tavLst>
                                        <p:tav tm="0">
                                          <p:val>
                                            <p:strVal val="#ppt_w*0.70"/>
                                          </p:val>
                                        </p:tav>
                                        <p:tav tm="100000">
                                          <p:val>
                                            <p:strVal val="#ppt_w"/>
                                          </p:val>
                                        </p:tav>
                                      </p:tavLst>
                                    </p:anim>
                                    <p:anim calcmode="lin" valueType="num">
                                      <p:cBhvr>
                                        <p:cTn id="49" dur="1000" fill="hold"/>
                                        <p:tgtEl>
                                          <p:spTgt spid="108547">
                                            <p:txEl>
                                              <p:pRg st="11" end="11"/>
                                            </p:txEl>
                                          </p:spTgt>
                                        </p:tgtEl>
                                        <p:attrNameLst>
                                          <p:attrName>ppt_h</p:attrName>
                                        </p:attrNameLst>
                                      </p:cBhvr>
                                      <p:tavLst>
                                        <p:tav tm="0">
                                          <p:val>
                                            <p:strVal val="#ppt_h"/>
                                          </p:val>
                                        </p:tav>
                                        <p:tav tm="100000">
                                          <p:val>
                                            <p:strVal val="#ppt_h"/>
                                          </p:val>
                                        </p:tav>
                                      </p:tavLst>
                                    </p:anim>
                                    <p:animEffect transition="in" filter="fade">
                                      <p:cBhvr>
                                        <p:cTn id="50" dur="1000"/>
                                        <p:tgtEl>
                                          <p:spTgt spid="1085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2"/>
          <p:cNvGrpSpPr>
            <a:grpSpLocks/>
          </p:cNvGrpSpPr>
          <p:nvPr/>
        </p:nvGrpSpPr>
        <p:grpSpPr bwMode="auto">
          <a:xfrm>
            <a:off x="1187450" y="1646238"/>
            <a:ext cx="7294563" cy="4951412"/>
            <a:chOff x="748" y="959"/>
            <a:chExt cx="4595" cy="3119"/>
          </a:xfrm>
        </p:grpSpPr>
        <p:sp>
          <p:nvSpPr>
            <p:cNvPr id="307235" name="Rectangle 35"/>
            <p:cNvSpPr>
              <a:spLocks noChangeArrowheads="1"/>
            </p:cNvSpPr>
            <p:nvPr/>
          </p:nvSpPr>
          <p:spPr bwMode="auto">
            <a:xfrm>
              <a:off x="2454" y="3692"/>
              <a:ext cx="462"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Ηλικία</a:t>
              </a:r>
              <a:endParaRPr lang="el-GR">
                <a:latin typeface="Comic Sans MS" pitchFamily="66" charset="0"/>
              </a:endParaRPr>
            </a:p>
          </p:txBody>
        </p:sp>
        <p:sp>
          <p:nvSpPr>
            <p:cNvPr id="307241" name="Rectangle 41"/>
            <p:cNvSpPr>
              <a:spLocks noChangeArrowheads="1"/>
            </p:cNvSpPr>
            <p:nvPr/>
          </p:nvSpPr>
          <p:spPr bwMode="auto">
            <a:xfrm>
              <a:off x="1350" y="2951"/>
              <a:ext cx="88" cy="192"/>
            </a:xfrm>
            <a:prstGeom prst="rect">
              <a:avLst/>
            </a:prstGeom>
            <a:noFill/>
            <a:ln w="9525">
              <a:noFill/>
              <a:miter lim="800000"/>
              <a:headEnd/>
              <a:tailEnd/>
            </a:ln>
          </p:spPr>
          <p:txBody>
            <a:bodyPr wrap="none" lIns="0" tIns="0" rIns="0" bIns="0">
              <a:spAutoFit/>
            </a:bodyPr>
            <a:lstStyle/>
            <a:p>
              <a:r>
                <a:rPr lang="el-GR" b="1">
                  <a:solidFill>
                    <a:srgbClr val="FFFFFF"/>
                  </a:solidFill>
                  <a:latin typeface="Symbol" pitchFamily="18" charset="2"/>
                </a:rPr>
                <a:t>b</a:t>
              </a:r>
              <a:endParaRPr lang="el-GR" sz="1800"/>
            </a:p>
          </p:txBody>
        </p:sp>
        <p:sp>
          <p:nvSpPr>
            <p:cNvPr id="307242" name="Rectangle 42"/>
            <p:cNvSpPr>
              <a:spLocks noChangeArrowheads="1"/>
            </p:cNvSpPr>
            <p:nvPr/>
          </p:nvSpPr>
          <p:spPr bwMode="auto">
            <a:xfrm>
              <a:off x="1429" y="2964"/>
              <a:ext cx="137" cy="192"/>
            </a:xfrm>
            <a:prstGeom prst="rect">
              <a:avLst/>
            </a:prstGeom>
            <a:noFill/>
            <a:ln w="9525">
              <a:noFill/>
              <a:miter lim="800000"/>
              <a:headEnd/>
              <a:tailEnd/>
            </a:ln>
          </p:spPr>
          <p:txBody>
            <a:bodyPr wrap="none" lIns="0" tIns="0" rIns="0" bIns="0">
              <a:spAutoFit/>
            </a:bodyPr>
            <a:lstStyle/>
            <a:p>
              <a:r>
                <a:rPr lang="el-GR" b="1">
                  <a:solidFill>
                    <a:srgbClr val="FFFFFF"/>
                  </a:solidFill>
                </a:rPr>
                <a:t>= </a:t>
              </a:r>
              <a:endParaRPr lang="el-GR" sz="1800"/>
            </a:p>
          </p:txBody>
        </p:sp>
        <p:sp>
          <p:nvSpPr>
            <p:cNvPr id="307243" name="Rectangle 43"/>
            <p:cNvSpPr>
              <a:spLocks noChangeArrowheads="1"/>
            </p:cNvSpPr>
            <p:nvPr/>
          </p:nvSpPr>
          <p:spPr bwMode="auto">
            <a:xfrm>
              <a:off x="1550" y="2964"/>
              <a:ext cx="53" cy="192"/>
            </a:xfrm>
            <a:prstGeom prst="rect">
              <a:avLst/>
            </a:prstGeom>
            <a:noFill/>
            <a:ln w="9525">
              <a:noFill/>
              <a:miter lim="800000"/>
              <a:headEnd/>
              <a:tailEnd/>
            </a:ln>
          </p:spPr>
          <p:txBody>
            <a:bodyPr wrap="none" lIns="0" tIns="0" rIns="0" bIns="0">
              <a:spAutoFit/>
            </a:bodyPr>
            <a:lstStyle/>
            <a:p>
              <a:r>
                <a:rPr lang="el-GR" b="1">
                  <a:solidFill>
                    <a:srgbClr val="FFFFFF"/>
                  </a:solidFill>
                </a:rPr>
                <a:t>-</a:t>
              </a:r>
              <a:endParaRPr lang="el-GR" sz="1800"/>
            </a:p>
          </p:txBody>
        </p:sp>
        <p:sp>
          <p:nvSpPr>
            <p:cNvPr id="307244" name="Rectangle 44"/>
            <p:cNvSpPr>
              <a:spLocks noChangeArrowheads="1"/>
            </p:cNvSpPr>
            <p:nvPr/>
          </p:nvSpPr>
          <p:spPr bwMode="auto">
            <a:xfrm>
              <a:off x="1637" y="2964"/>
              <a:ext cx="408" cy="192"/>
            </a:xfrm>
            <a:prstGeom prst="rect">
              <a:avLst/>
            </a:prstGeom>
            <a:noFill/>
            <a:ln w="9525">
              <a:noFill/>
              <a:miter lim="800000"/>
              <a:headEnd/>
              <a:tailEnd/>
            </a:ln>
          </p:spPr>
          <p:txBody>
            <a:bodyPr wrap="none" lIns="0" tIns="0" rIns="0" bIns="0">
              <a:spAutoFit/>
            </a:bodyPr>
            <a:lstStyle/>
            <a:p>
              <a:r>
                <a:rPr lang="el-GR" b="1">
                  <a:solidFill>
                    <a:srgbClr val="FFFFFF"/>
                  </a:solidFill>
                </a:rPr>
                <a:t>0.25 (</a:t>
              </a:r>
              <a:endParaRPr lang="el-GR" sz="1800"/>
            </a:p>
          </p:txBody>
        </p:sp>
        <p:sp>
          <p:nvSpPr>
            <p:cNvPr id="307245" name="Rectangle 45"/>
            <p:cNvSpPr>
              <a:spLocks noChangeArrowheads="1"/>
            </p:cNvSpPr>
            <p:nvPr/>
          </p:nvSpPr>
          <p:spPr bwMode="auto">
            <a:xfrm>
              <a:off x="1999" y="2964"/>
              <a:ext cx="53" cy="192"/>
            </a:xfrm>
            <a:prstGeom prst="rect">
              <a:avLst/>
            </a:prstGeom>
            <a:noFill/>
            <a:ln w="9525">
              <a:noFill/>
              <a:miter lim="800000"/>
              <a:headEnd/>
              <a:tailEnd/>
            </a:ln>
          </p:spPr>
          <p:txBody>
            <a:bodyPr wrap="none" lIns="0" tIns="0" rIns="0" bIns="0">
              <a:spAutoFit/>
            </a:bodyPr>
            <a:lstStyle/>
            <a:p>
              <a:r>
                <a:rPr lang="el-GR" b="1">
                  <a:solidFill>
                    <a:srgbClr val="FFFFFF"/>
                  </a:solidFill>
                </a:rPr>
                <a:t>-</a:t>
              </a:r>
              <a:endParaRPr lang="el-GR" sz="1800"/>
            </a:p>
          </p:txBody>
        </p:sp>
        <p:sp>
          <p:nvSpPr>
            <p:cNvPr id="307246" name="Rectangle 46"/>
            <p:cNvSpPr>
              <a:spLocks noChangeArrowheads="1"/>
            </p:cNvSpPr>
            <p:nvPr/>
          </p:nvSpPr>
          <p:spPr bwMode="auto">
            <a:xfrm>
              <a:off x="2087" y="2964"/>
              <a:ext cx="399" cy="192"/>
            </a:xfrm>
            <a:prstGeom prst="rect">
              <a:avLst/>
            </a:prstGeom>
            <a:noFill/>
            <a:ln w="9525">
              <a:noFill/>
              <a:miter lim="800000"/>
              <a:headEnd/>
              <a:tailEnd/>
            </a:ln>
          </p:spPr>
          <p:txBody>
            <a:bodyPr wrap="none" lIns="0" tIns="0" rIns="0" bIns="0">
              <a:spAutoFit/>
            </a:bodyPr>
            <a:lstStyle/>
            <a:p>
              <a:r>
                <a:rPr lang="el-GR" b="1">
                  <a:solidFill>
                    <a:srgbClr val="FFFFFF"/>
                  </a:solidFill>
                </a:rPr>
                <a:t>0.35, </a:t>
              </a:r>
              <a:endParaRPr lang="el-GR" sz="1800"/>
            </a:p>
          </p:txBody>
        </p:sp>
        <p:sp>
          <p:nvSpPr>
            <p:cNvPr id="307247" name="Rectangle 47"/>
            <p:cNvSpPr>
              <a:spLocks noChangeArrowheads="1"/>
            </p:cNvSpPr>
            <p:nvPr/>
          </p:nvSpPr>
          <p:spPr bwMode="auto">
            <a:xfrm>
              <a:off x="2440" y="2964"/>
              <a:ext cx="53" cy="192"/>
            </a:xfrm>
            <a:prstGeom prst="rect">
              <a:avLst/>
            </a:prstGeom>
            <a:noFill/>
            <a:ln w="9525">
              <a:noFill/>
              <a:miter lim="800000"/>
              <a:headEnd/>
              <a:tailEnd/>
            </a:ln>
          </p:spPr>
          <p:txBody>
            <a:bodyPr wrap="none" lIns="0" tIns="0" rIns="0" bIns="0">
              <a:spAutoFit/>
            </a:bodyPr>
            <a:lstStyle/>
            <a:p>
              <a:r>
                <a:rPr lang="el-GR" b="1">
                  <a:solidFill>
                    <a:srgbClr val="FFFFFF"/>
                  </a:solidFill>
                </a:rPr>
                <a:t>-</a:t>
              </a:r>
              <a:endParaRPr lang="el-GR" sz="1800"/>
            </a:p>
          </p:txBody>
        </p:sp>
        <p:sp>
          <p:nvSpPr>
            <p:cNvPr id="307248" name="Rectangle 48"/>
            <p:cNvSpPr>
              <a:spLocks noChangeArrowheads="1"/>
            </p:cNvSpPr>
            <p:nvPr/>
          </p:nvSpPr>
          <p:spPr bwMode="auto">
            <a:xfrm>
              <a:off x="2527" y="2964"/>
              <a:ext cx="364" cy="192"/>
            </a:xfrm>
            <a:prstGeom prst="rect">
              <a:avLst/>
            </a:prstGeom>
            <a:noFill/>
            <a:ln w="9525">
              <a:noFill/>
              <a:miter lim="800000"/>
              <a:headEnd/>
              <a:tailEnd/>
            </a:ln>
          </p:spPr>
          <p:txBody>
            <a:bodyPr wrap="none" lIns="0" tIns="0" rIns="0" bIns="0">
              <a:spAutoFit/>
            </a:bodyPr>
            <a:lstStyle/>
            <a:p>
              <a:r>
                <a:rPr lang="el-GR" b="1">
                  <a:solidFill>
                    <a:srgbClr val="FFFFFF"/>
                  </a:solidFill>
                </a:rPr>
                <a:t>0.15)</a:t>
              </a:r>
              <a:endParaRPr lang="el-GR" sz="1800"/>
            </a:p>
          </p:txBody>
        </p:sp>
        <p:sp>
          <p:nvSpPr>
            <p:cNvPr id="307249" name="Rectangle 49"/>
            <p:cNvSpPr>
              <a:spLocks noChangeArrowheads="1"/>
            </p:cNvSpPr>
            <p:nvPr/>
          </p:nvSpPr>
          <p:spPr bwMode="auto">
            <a:xfrm>
              <a:off x="4244" y="2107"/>
              <a:ext cx="764"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Διαταραχή</a:t>
              </a:r>
              <a:endParaRPr lang="el-GR">
                <a:latin typeface="Comic Sans MS" pitchFamily="66" charset="0"/>
              </a:endParaRPr>
            </a:p>
          </p:txBody>
        </p:sp>
        <p:sp>
          <p:nvSpPr>
            <p:cNvPr id="307250" name="Rectangle 50"/>
            <p:cNvSpPr>
              <a:spLocks noChangeArrowheads="1"/>
            </p:cNvSpPr>
            <p:nvPr/>
          </p:nvSpPr>
          <p:spPr bwMode="auto">
            <a:xfrm>
              <a:off x="4247" y="2731"/>
              <a:ext cx="911"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Συμπτώματα</a:t>
              </a:r>
              <a:endParaRPr lang="el-GR">
                <a:latin typeface="Comic Sans MS" pitchFamily="66" charset="0"/>
              </a:endParaRPr>
            </a:p>
          </p:txBody>
        </p:sp>
        <p:grpSp>
          <p:nvGrpSpPr>
            <p:cNvPr id="3" name="Group 149"/>
            <p:cNvGrpSpPr>
              <a:grpSpLocks/>
            </p:cNvGrpSpPr>
            <p:nvPr/>
          </p:nvGrpSpPr>
          <p:grpSpPr bwMode="auto">
            <a:xfrm>
              <a:off x="3048" y="3940"/>
              <a:ext cx="2295" cy="138"/>
              <a:chOff x="392" y="3940"/>
              <a:chExt cx="2295" cy="138"/>
            </a:xfrm>
          </p:grpSpPr>
          <p:sp>
            <p:nvSpPr>
              <p:cNvPr id="307251" name="Rectangle 51"/>
              <p:cNvSpPr>
                <a:spLocks noChangeArrowheads="1"/>
              </p:cNvSpPr>
              <p:nvPr/>
            </p:nvSpPr>
            <p:spPr bwMode="auto">
              <a:xfrm>
                <a:off x="395" y="3944"/>
                <a:ext cx="540" cy="134"/>
              </a:xfrm>
              <a:prstGeom prst="rect">
                <a:avLst/>
              </a:prstGeom>
              <a:noFill/>
              <a:ln w="9525">
                <a:noFill/>
                <a:miter lim="800000"/>
                <a:headEnd/>
                <a:tailEnd/>
              </a:ln>
            </p:spPr>
            <p:txBody>
              <a:bodyPr wrap="none" lIns="0" tIns="0" rIns="0" bIns="0">
                <a:spAutoFit/>
              </a:bodyPr>
              <a:lstStyle/>
              <a:p>
                <a:r>
                  <a:rPr lang="el-GR" sz="1400">
                    <a:solidFill>
                      <a:srgbClr val="000000"/>
                    </a:solidFill>
                  </a:rPr>
                  <a:t>Biederman</a:t>
                </a:r>
                <a:endParaRPr lang="el-GR" sz="1800"/>
              </a:p>
            </p:txBody>
          </p:sp>
          <p:sp>
            <p:nvSpPr>
              <p:cNvPr id="307252" name="Rectangle 52"/>
              <p:cNvSpPr>
                <a:spLocks noChangeArrowheads="1"/>
              </p:cNvSpPr>
              <p:nvPr/>
            </p:nvSpPr>
            <p:spPr bwMode="auto">
              <a:xfrm>
                <a:off x="392" y="3940"/>
                <a:ext cx="540" cy="134"/>
              </a:xfrm>
              <a:prstGeom prst="rect">
                <a:avLst/>
              </a:prstGeom>
              <a:noFill/>
              <a:ln w="9525">
                <a:noFill/>
                <a:miter lim="800000"/>
                <a:headEnd/>
                <a:tailEnd/>
              </a:ln>
            </p:spPr>
            <p:txBody>
              <a:bodyPr wrap="none" lIns="0" tIns="0" rIns="0" bIns="0">
                <a:spAutoFit/>
              </a:bodyPr>
              <a:lstStyle/>
              <a:p>
                <a:r>
                  <a:rPr lang="el-GR" sz="1400">
                    <a:solidFill>
                      <a:srgbClr val="FFFFFF"/>
                    </a:solidFill>
                  </a:rPr>
                  <a:t>Biederman</a:t>
                </a:r>
                <a:endParaRPr lang="el-GR" sz="1800"/>
              </a:p>
            </p:txBody>
          </p:sp>
          <p:sp>
            <p:nvSpPr>
              <p:cNvPr id="307253" name="Rectangle 53"/>
              <p:cNvSpPr>
                <a:spLocks noChangeArrowheads="1"/>
              </p:cNvSpPr>
              <p:nvPr/>
            </p:nvSpPr>
            <p:spPr bwMode="auto">
              <a:xfrm>
                <a:off x="903" y="3944"/>
                <a:ext cx="273" cy="134"/>
              </a:xfrm>
              <a:prstGeom prst="rect">
                <a:avLst/>
              </a:prstGeom>
              <a:noFill/>
              <a:ln w="9525">
                <a:noFill/>
                <a:miter lim="800000"/>
                <a:headEnd/>
                <a:tailEnd/>
              </a:ln>
            </p:spPr>
            <p:txBody>
              <a:bodyPr wrap="none" lIns="0" tIns="0" rIns="0" bIns="0">
                <a:spAutoFit/>
              </a:bodyPr>
              <a:lstStyle/>
              <a:p>
                <a:r>
                  <a:rPr lang="el-GR" sz="1400">
                    <a:solidFill>
                      <a:srgbClr val="000000"/>
                    </a:solidFill>
                  </a:rPr>
                  <a:t>et al. </a:t>
                </a:r>
                <a:endParaRPr lang="el-GR" sz="1800"/>
              </a:p>
            </p:txBody>
          </p:sp>
          <p:sp>
            <p:nvSpPr>
              <p:cNvPr id="307254" name="Rectangle 54"/>
              <p:cNvSpPr>
                <a:spLocks noChangeArrowheads="1"/>
              </p:cNvSpPr>
              <p:nvPr/>
            </p:nvSpPr>
            <p:spPr bwMode="auto">
              <a:xfrm>
                <a:off x="900" y="3940"/>
                <a:ext cx="273" cy="134"/>
              </a:xfrm>
              <a:prstGeom prst="rect">
                <a:avLst/>
              </a:prstGeom>
              <a:noFill/>
              <a:ln w="9525">
                <a:noFill/>
                <a:miter lim="800000"/>
                <a:headEnd/>
                <a:tailEnd/>
              </a:ln>
            </p:spPr>
            <p:txBody>
              <a:bodyPr wrap="none" lIns="0" tIns="0" rIns="0" bIns="0">
                <a:spAutoFit/>
              </a:bodyPr>
              <a:lstStyle/>
              <a:p>
                <a:r>
                  <a:rPr lang="el-GR" sz="1400">
                    <a:solidFill>
                      <a:srgbClr val="FFFFFF"/>
                    </a:solidFill>
                  </a:rPr>
                  <a:t>et al. </a:t>
                </a:r>
                <a:endParaRPr lang="el-GR" sz="1800"/>
              </a:p>
            </p:txBody>
          </p:sp>
          <p:sp>
            <p:nvSpPr>
              <p:cNvPr id="307255" name="Rectangle 55"/>
              <p:cNvSpPr>
                <a:spLocks noChangeArrowheads="1"/>
              </p:cNvSpPr>
              <p:nvPr/>
            </p:nvSpPr>
            <p:spPr bwMode="auto">
              <a:xfrm>
                <a:off x="1147" y="3944"/>
                <a:ext cx="864" cy="134"/>
              </a:xfrm>
              <a:prstGeom prst="rect">
                <a:avLst/>
              </a:prstGeom>
              <a:noFill/>
              <a:ln w="9525">
                <a:noFill/>
                <a:miter lim="800000"/>
                <a:headEnd/>
                <a:tailEnd/>
              </a:ln>
            </p:spPr>
            <p:txBody>
              <a:bodyPr wrap="none" lIns="0" tIns="0" rIns="0" bIns="0">
                <a:spAutoFit/>
              </a:bodyPr>
              <a:lstStyle/>
              <a:p>
                <a:r>
                  <a:rPr lang="el-GR" sz="1400" i="1">
                    <a:solidFill>
                      <a:srgbClr val="000000"/>
                    </a:solidFill>
                  </a:rPr>
                  <a:t>Am J Psychiatry. </a:t>
                </a:r>
                <a:endParaRPr lang="el-GR" sz="1800"/>
              </a:p>
            </p:txBody>
          </p:sp>
          <p:sp>
            <p:nvSpPr>
              <p:cNvPr id="307256" name="Rectangle 56"/>
              <p:cNvSpPr>
                <a:spLocks noChangeArrowheads="1"/>
              </p:cNvSpPr>
              <p:nvPr/>
            </p:nvSpPr>
            <p:spPr bwMode="auto">
              <a:xfrm>
                <a:off x="1144" y="3940"/>
                <a:ext cx="864" cy="134"/>
              </a:xfrm>
              <a:prstGeom prst="rect">
                <a:avLst/>
              </a:prstGeom>
              <a:noFill/>
              <a:ln w="9525">
                <a:noFill/>
                <a:miter lim="800000"/>
                <a:headEnd/>
                <a:tailEnd/>
              </a:ln>
            </p:spPr>
            <p:txBody>
              <a:bodyPr wrap="none" lIns="0" tIns="0" rIns="0" bIns="0">
                <a:spAutoFit/>
              </a:bodyPr>
              <a:lstStyle/>
              <a:p>
                <a:r>
                  <a:rPr lang="el-GR" sz="1400" i="1">
                    <a:solidFill>
                      <a:srgbClr val="FFFFFF"/>
                    </a:solidFill>
                  </a:rPr>
                  <a:t>Am J Psychiatry. </a:t>
                </a:r>
                <a:endParaRPr lang="el-GR" sz="1800"/>
              </a:p>
            </p:txBody>
          </p:sp>
          <p:sp>
            <p:nvSpPr>
              <p:cNvPr id="307257" name="Rectangle 57"/>
              <p:cNvSpPr>
                <a:spLocks noChangeArrowheads="1"/>
              </p:cNvSpPr>
              <p:nvPr/>
            </p:nvSpPr>
            <p:spPr bwMode="auto">
              <a:xfrm>
                <a:off x="1915" y="3944"/>
                <a:ext cx="713" cy="134"/>
              </a:xfrm>
              <a:prstGeom prst="rect">
                <a:avLst/>
              </a:prstGeom>
              <a:noFill/>
              <a:ln w="9525">
                <a:noFill/>
                <a:miter lim="800000"/>
                <a:headEnd/>
                <a:tailEnd/>
              </a:ln>
            </p:spPr>
            <p:txBody>
              <a:bodyPr wrap="none" lIns="0" tIns="0" rIns="0" bIns="0">
                <a:spAutoFit/>
              </a:bodyPr>
              <a:lstStyle/>
              <a:p>
                <a:r>
                  <a:rPr lang="el-GR" sz="1400">
                    <a:solidFill>
                      <a:srgbClr val="000000"/>
                    </a:solidFill>
                  </a:rPr>
                  <a:t>2000;157:816.</a:t>
                </a:r>
                <a:endParaRPr lang="el-GR" sz="1800"/>
              </a:p>
            </p:txBody>
          </p:sp>
          <p:sp>
            <p:nvSpPr>
              <p:cNvPr id="307258" name="Rectangle 58"/>
              <p:cNvSpPr>
                <a:spLocks noChangeArrowheads="1"/>
              </p:cNvSpPr>
              <p:nvPr/>
            </p:nvSpPr>
            <p:spPr bwMode="auto">
              <a:xfrm>
                <a:off x="1912" y="3940"/>
                <a:ext cx="775" cy="134"/>
              </a:xfrm>
              <a:prstGeom prst="rect">
                <a:avLst/>
              </a:prstGeom>
              <a:noFill/>
              <a:ln w="9525">
                <a:noFill/>
                <a:miter lim="800000"/>
                <a:headEnd/>
                <a:tailEnd/>
              </a:ln>
            </p:spPr>
            <p:txBody>
              <a:bodyPr wrap="none" lIns="0" tIns="0" rIns="0" bIns="0">
                <a:spAutoFit/>
              </a:bodyPr>
              <a:lstStyle/>
              <a:p>
                <a:r>
                  <a:rPr lang="el-GR" sz="1400">
                    <a:solidFill>
                      <a:srgbClr val="FFFFFF"/>
                    </a:solidFill>
                  </a:rPr>
                  <a:t>  2000;157:816.</a:t>
                </a:r>
                <a:endParaRPr lang="el-GR" sz="1800"/>
              </a:p>
            </p:txBody>
          </p:sp>
        </p:grpSp>
        <p:grpSp>
          <p:nvGrpSpPr>
            <p:cNvPr id="4" name="Group 147"/>
            <p:cNvGrpSpPr>
              <a:grpSpLocks/>
            </p:cNvGrpSpPr>
            <p:nvPr/>
          </p:nvGrpSpPr>
          <p:grpSpPr bwMode="auto">
            <a:xfrm>
              <a:off x="1110" y="959"/>
              <a:ext cx="3523" cy="2676"/>
              <a:chOff x="1110" y="943"/>
              <a:chExt cx="3523" cy="2676"/>
            </a:xfrm>
          </p:grpSpPr>
          <p:sp>
            <p:nvSpPr>
              <p:cNvPr id="307259" name="Line 59"/>
              <p:cNvSpPr>
                <a:spLocks noChangeShapeType="1"/>
              </p:cNvSpPr>
              <p:nvPr/>
            </p:nvSpPr>
            <p:spPr bwMode="auto">
              <a:xfrm>
                <a:off x="1244" y="2047"/>
                <a:ext cx="3373" cy="1"/>
              </a:xfrm>
              <a:prstGeom prst="line">
                <a:avLst/>
              </a:prstGeom>
              <a:noFill/>
              <a:ln w="57150">
                <a:solidFill>
                  <a:srgbClr val="FF0000"/>
                </a:solidFill>
                <a:round/>
                <a:headEnd/>
                <a:tailEnd/>
              </a:ln>
            </p:spPr>
            <p:txBody>
              <a:bodyPr/>
              <a:lstStyle/>
              <a:p>
                <a:endParaRPr lang="el-GR"/>
              </a:p>
            </p:txBody>
          </p:sp>
          <p:sp>
            <p:nvSpPr>
              <p:cNvPr id="307260" name="Line 60"/>
              <p:cNvSpPr>
                <a:spLocks noChangeShapeType="1"/>
              </p:cNvSpPr>
              <p:nvPr/>
            </p:nvSpPr>
            <p:spPr bwMode="auto">
              <a:xfrm>
                <a:off x="1237" y="3375"/>
                <a:ext cx="3395" cy="1"/>
              </a:xfrm>
              <a:prstGeom prst="line">
                <a:avLst/>
              </a:prstGeom>
              <a:noFill/>
              <a:ln w="11113">
                <a:solidFill>
                  <a:srgbClr val="FFFFFF"/>
                </a:solidFill>
                <a:round/>
                <a:headEnd/>
                <a:tailEnd/>
              </a:ln>
            </p:spPr>
            <p:txBody>
              <a:bodyPr/>
              <a:lstStyle/>
              <a:p>
                <a:endParaRPr lang="el-GR"/>
              </a:p>
            </p:txBody>
          </p:sp>
          <p:sp>
            <p:nvSpPr>
              <p:cNvPr id="307261" name="Line 61"/>
              <p:cNvSpPr>
                <a:spLocks noChangeShapeType="1"/>
              </p:cNvSpPr>
              <p:nvPr/>
            </p:nvSpPr>
            <p:spPr bwMode="auto">
              <a:xfrm>
                <a:off x="1237" y="1024"/>
                <a:ext cx="3395" cy="1"/>
              </a:xfrm>
              <a:prstGeom prst="line">
                <a:avLst/>
              </a:prstGeom>
              <a:noFill/>
              <a:ln w="11113">
                <a:solidFill>
                  <a:srgbClr val="FFFFFF"/>
                </a:solidFill>
                <a:round/>
                <a:headEnd/>
                <a:tailEnd/>
              </a:ln>
            </p:spPr>
            <p:txBody>
              <a:bodyPr/>
              <a:lstStyle/>
              <a:p>
                <a:endParaRPr lang="el-GR"/>
              </a:p>
            </p:txBody>
          </p:sp>
          <p:sp>
            <p:nvSpPr>
              <p:cNvPr id="307262" name="Line 62"/>
              <p:cNvSpPr>
                <a:spLocks noChangeShapeType="1"/>
              </p:cNvSpPr>
              <p:nvPr/>
            </p:nvSpPr>
            <p:spPr bwMode="auto">
              <a:xfrm flipV="1">
                <a:off x="1237" y="1024"/>
                <a:ext cx="1" cy="2351"/>
              </a:xfrm>
              <a:prstGeom prst="line">
                <a:avLst/>
              </a:prstGeom>
              <a:noFill/>
              <a:ln w="11113">
                <a:solidFill>
                  <a:srgbClr val="FFFFFF"/>
                </a:solidFill>
                <a:round/>
                <a:headEnd/>
                <a:tailEnd/>
              </a:ln>
            </p:spPr>
            <p:txBody>
              <a:bodyPr/>
              <a:lstStyle/>
              <a:p>
                <a:endParaRPr lang="el-GR"/>
              </a:p>
            </p:txBody>
          </p:sp>
          <p:sp>
            <p:nvSpPr>
              <p:cNvPr id="307263" name="Line 63"/>
              <p:cNvSpPr>
                <a:spLocks noChangeShapeType="1"/>
              </p:cNvSpPr>
              <p:nvPr/>
            </p:nvSpPr>
            <p:spPr bwMode="auto">
              <a:xfrm flipV="1">
                <a:off x="4632" y="1024"/>
                <a:ext cx="1" cy="2351"/>
              </a:xfrm>
              <a:prstGeom prst="line">
                <a:avLst/>
              </a:prstGeom>
              <a:noFill/>
              <a:ln w="11113">
                <a:solidFill>
                  <a:srgbClr val="FFFFFF"/>
                </a:solidFill>
                <a:round/>
                <a:headEnd/>
                <a:tailEnd/>
              </a:ln>
            </p:spPr>
            <p:txBody>
              <a:bodyPr/>
              <a:lstStyle/>
              <a:p>
                <a:endParaRPr lang="el-GR"/>
              </a:p>
            </p:txBody>
          </p:sp>
          <p:sp>
            <p:nvSpPr>
              <p:cNvPr id="307264" name="Line 64"/>
              <p:cNvSpPr>
                <a:spLocks noChangeShapeType="1"/>
              </p:cNvSpPr>
              <p:nvPr/>
            </p:nvSpPr>
            <p:spPr bwMode="auto">
              <a:xfrm flipV="1">
                <a:off x="1237" y="1024"/>
                <a:ext cx="1" cy="2351"/>
              </a:xfrm>
              <a:prstGeom prst="line">
                <a:avLst/>
              </a:prstGeom>
              <a:noFill/>
              <a:ln w="11113">
                <a:solidFill>
                  <a:srgbClr val="FFFFFF"/>
                </a:solidFill>
                <a:round/>
                <a:headEnd/>
                <a:tailEnd/>
              </a:ln>
            </p:spPr>
            <p:txBody>
              <a:bodyPr/>
              <a:lstStyle/>
              <a:p>
                <a:endParaRPr lang="el-GR"/>
              </a:p>
            </p:txBody>
          </p:sp>
          <p:sp>
            <p:nvSpPr>
              <p:cNvPr id="307265" name="Line 65"/>
              <p:cNvSpPr>
                <a:spLocks noChangeShapeType="1"/>
              </p:cNvSpPr>
              <p:nvPr/>
            </p:nvSpPr>
            <p:spPr bwMode="auto">
              <a:xfrm flipV="1">
                <a:off x="1798" y="1024"/>
                <a:ext cx="1" cy="2351"/>
              </a:xfrm>
              <a:prstGeom prst="line">
                <a:avLst/>
              </a:prstGeom>
              <a:noFill/>
              <a:ln w="11113">
                <a:solidFill>
                  <a:srgbClr val="FFFFFF"/>
                </a:solidFill>
                <a:round/>
                <a:headEnd/>
                <a:tailEnd/>
              </a:ln>
            </p:spPr>
            <p:txBody>
              <a:bodyPr/>
              <a:lstStyle/>
              <a:p>
                <a:endParaRPr lang="el-GR"/>
              </a:p>
            </p:txBody>
          </p:sp>
          <p:sp>
            <p:nvSpPr>
              <p:cNvPr id="307266" name="Line 66"/>
              <p:cNvSpPr>
                <a:spLocks noChangeShapeType="1"/>
              </p:cNvSpPr>
              <p:nvPr/>
            </p:nvSpPr>
            <p:spPr bwMode="auto">
              <a:xfrm flipV="1">
                <a:off x="2366" y="1024"/>
                <a:ext cx="1" cy="2351"/>
              </a:xfrm>
              <a:prstGeom prst="line">
                <a:avLst/>
              </a:prstGeom>
              <a:noFill/>
              <a:ln w="11113">
                <a:solidFill>
                  <a:srgbClr val="FFFFFF"/>
                </a:solidFill>
                <a:round/>
                <a:headEnd/>
                <a:tailEnd/>
              </a:ln>
            </p:spPr>
            <p:txBody>
              <a:bodyPr/>
              <a:lstStyle/>
              <a:p>
                <a:endParaRPr lang="el-GR"/>
              </a:p>
            </p:txBody>
          </p:sp>
          <p:sp>
            <p:nvSpPr>
              <p:cNvPr id="307267" name="Line 67"/>
              <p:cNvSpPr>
                <a:spLocks noChangeShapeType="1"/>
              </p:cNvSpPr>
              <p:nvPr/>
            </p:nvSpPr>
            <p:spPr bwMode="auto">
              <a:xfrm flipV="1">
                <a:off x="2934" y="1024"/>
                <a:ext cx="1" cy="2351"/>
              </a:xfrm>
              <a:prstGeom prst="line">
                <a:avLst/>
              </a:prstGeom>
              <a:noFill/>
              <a:ln w="11113">
                <a:solidFill>
                  <a:srgbClr val="FFFFFF"/>
                </a:solidFill>
                <a:round/>
                <a:headEnd/>
                <a:tailEnd/>
              </a:ln>
            </p:spPr>
            <p:txBody>
              <a:bodyPr/>
              <a:lstStyle/>
              <a:p>
                <a:endParaRPr lang="el-GR"/>
              </a:p>
            </p:txBody>
          </p:sp>
          <p:sp>
            <p:nvSpPr>
              <p:cNvPr id="307268" name="Line 68"/>
              <p:cNvSpPr>
                <a:spLocks noChangeShapeType="1"/>
              </p:cNvSpPr>
              <p:nvPr/>
            </p:nvSpPr>
            <p:spPr bwMode="auto">
              <a:xfrm flipV="1">
                <a:off x="3496" y="1024"/>
                <a:ext cx="1" cy="2351"/>
              </a:xfrm>
              <a:prstGeom prst="line">
                <a:avLst/>
              </a:prstGeom>
              <a:noFill/>
              <a:ln w="11113">
                <a:solidFill>
                  <a:srgbClr val="FFFFFF"/>
                </a:solidFill>
                <a:round/>
                <a:headEnd/>
                <a:tailEnd/>
              </a:ln>
            </p:spPr>
            <p:txBody>
              <a:bodyPr/>
              <a:lstStyle/>
              <a:p>
                <a:endParaRPr lang="el-GR"/>
              </a:p>
            </p:txBody>
          </p:sp>
          <p:sp>
            <p:nvSpPr>
              <p:cNvPr id="307269" name="Line 69"/>
              <p:cNvSpPr>
                <a:spLocks noChangeShapeType="1"/>
              </p:cNvSpPr>
              <p:nvPr/>
            </p:nvSpPr>
            <p:spPr bwMode="auto">
              <a:xfrm flipV="1">
                <a:off x="4064" y="1024"/>
                <a:ext cx="1" cy="2351"/>
              </a:xfrm>
              <a:prstGeom prst="line">
                <a:avLst/>
              </a:prstGeom>
              <a:noFill/>
              <a:ln w="11113">
                <a:solidFill>
                  <a:srgbClr val="FFFFFF"/>
                </a:solidFill>
                <a:round/>
                <a:headEnd/>
                <a:tailEnd/>
              </a:ln>
            </p:spPr>
            <p:txBody>
              <a:bodyPr/>
              <a:lstStyle/>
              <a:p>
                <a:endParaRPr lang="el-GR"/>
              </a:p>
            </p:txBody>
          </p:sp>
          <p:sp>
            <p:nvSpPr>
              <p:cNvPr id="307270" name="Line 70"/>
              <p:cNvSpPr>
                <a:spLocks noChangeShapeType="1"/>
              </p:cNvSpPr>
              <p:nvPr/>
            </p:nvSpPr>
            <p:spPr bwMode="auto">
              <a:xfrm flipV="1">
                <a:off x="4632" y="1024"/>
                <a:ext cx="1" cy="2351"/>
              </a:xfrm>
              <a:prstGeom prst="line">
                <a:avLst/>
              </a:prstGeom>
              <a:noFill/>
              <a:ln w="11113">
                <a:solidFill>
                  <a:srgbClr val="FFFFFF"/>
                </a:solidFill>
                <a:round/>
                <a:headEnd/>
                <a:tailEnd/>
              </a:ln>
            </p:spPr>
            <p:txBody>
              <a:bodyPr/>
              <a:lstStyle/>
              <a:p>
                <a:endParaRPr lang="el-GR"/>
              </a:p>
            </p:txBody>
          </p:sp>
          <p:sp>
            <p:nvSpPr>
              <p:cNvPr id="307271" name="Line 71"/>
              <p:cNvSpPr>
                <a:spLocks noChangeShapeType="1"/>
              </p:cNvSpPr>
              <p:nvPr/>
            </p:nvSpPr>
            <p:spPr bwMode="auto">
              <a:xfrm>
                <a:off x="1216" y="3375"/>
                <a:ext cx="21" cy="1"/>
              </a:xfrm>
              <a:prstGeom prst="line">
                <a:avLst/>
              </a:prstGeom>
              <a:noFill/>
              <a:ln w="11113">
                <a:solidFill>
                  <a:srgbClr val="FFFFFF"/>
                </a:solidFill>
                <a:round/>
                <a:headEnd/>
                <a:tailEnd/>
              </a:ln>
            </p:spPr>
            <p:txBody>
              <a:bodyPr/>
              <a:lstStyle/>
              <a:p>
                <a:endParaRPr lang="el-GR"/>
              </a:p>
            </p:txBody>
          </p:sp>
          <p:sp>
            <p:nvSpPr>
              <p:cNvPr id="307272" name="Line 72"/>
              <p:cNvSpPr>
                <a:spLocks noChangeShapeType="1"/>
              </p:cNvSpPr>
              <p:nvPr/>
            </p:nvSpPr>
            <p:spPr bwMode="auto">
              <a:xfrm>
                <a:off x="1216" y="3296"/>
                <a:ext cx="21" cy="1"/>
              </a:xfrm>
              <a:prstGeom prst="line">
                <a:avLst/>
              </a:prstGeom>
              <a:noFill/>
              <a:ln w="11113">
                <a:solidFill>
                  <a:srgbClr val="FFFFFF"/>
                </a:solidFill>
                <a:round/>
                <a:headEnd/>
                <a:tailEnd/>
              </a:ln>
            </p:spPr>
            <p:txBody>
              <a:bodyPr/>
              <a:lstStyle/>
              <a:p>
                <a:endParaRPr lang="el-GR"/>
              </a:p>
            </p:txBody>
          </p:sp>
          <p:sp>
            <p:nvSpPr>
              <p:cNvPr id="307273" name="Line 73"/>
              <p:cNvSpPr>
                <a:spLocks noChangeShapeType="1"/>
              </p:cNvSpPr>
              <p:nvPr/>
            </p:nvSpPr>
            <p:spPr bwMode="auto">
              <a:xfrm>
                <a:off x="1216" y="3218"/>
                <a:ext cx="21" cy="1"/>
              </a:xfrm>
              <a:prstGeom prst="line">
                <a:avLst/>
              </a:prstGeom>
              <a:noFill/>
              <a:ln w="11113">
                <a:solidFill>
                  <a:srgbClr val="FFFFFF"/>
                </a:solidFill>
                <a:round/>
                <a:headEnd/>
                <a:tailEnd/>
              </a:ln>
            </p:spPr>
            <p:txBody>
              <a:bodyPr/>
              <a:lstStyle/>
              <a:p>
                <a:endParaRPr lang="el-GR"/>
              </a:p>
            </p:txBody>
          </p:sp>
          <p:sp>
            <p:nvSpPr>
              <p:cNvPr id="307274" name="Line 74"/>
              <p:cNvSpPr>
                <a:spLocks noChangeShapeType="1"/>
              </p:cNvSpPr>
              <p:nvPr/>
            </p:nvSpPr>
            <p:spPr bwMode="auto">
              <a:xfrm>
                <a:off x="1216" y="3140"/>
                <a:ext cx="21" cy="1"/>
              </a:xfrm>
              <a:prstGeom prst="line">
                <a:avLst/>
              </a:prstGeom>
              <a:noFill/>
              <a:ln w="11113">
                <a:solidFill>
                  <a:srgbClr val="FFFFFF"/>
                </a:solidFill>
                <a:round/>
                <a:headEnd/>
                <a:tailEnd/>
              </a:ln>
            </p:spPr>
            <p:txBody>
              <a:bodyPr/>
              <a:lstStyle/>
              <a:p>
                <a:endParaRPr lang="el-GR"/>
              </a:p>
            </p:txBody>
          </p:sp>
          <p:sp>
            <p:nvSpPr>
              <p:cNvPr id="307275" name="Line 75"/>
              <p:cNvSpPr>
                <a:spLocks noChangeShapeType="1"/>
              </p:cNvSpPr>
              <p:nvPr/>
            </p:nvSpPr>
            <p:spPr bwMode="auto">
              <a:xfrm>
                <a:off x="1216" y="3062"/>
                <a:ext cx="21" cy="1"/>
              </a:xfrm>
              <a:prstGeom prst="line">
                <a:avLst/>
              </a:prstGeom>
              <a:noFill/>
              <a:ln w="11113">
                <a:solidFill>
                  <a:srgbClr val="FFFFFF"/>
                </a:solidFill>
                <a:round/>
                <a:headEnd/>
                <a:tailEnd/>
              </a:ln>
            </p:spPr>
            <p:txBody>
              <a:bodyPr/>
              <a:lstStyle/>
              <a:p>
                <a:endParaRPr lang="el-GR"/>
              </a:p>
            </p:txBody>
          </p:sp>
          <p:sp>
            <p:nvSpPr>
              <p:cNvPr id="307276" name="Line 76"/>
              <p:cNvSpPr>
                <a:spLocks noChangeShapeType="1"/>
              </p:cNvSpPr>
              <p:nvPr/>
            </p:nvSpPr>
            <p:spPr bwMode="auto">
              <a:xfrm>
                <a:off x="1216" y="2984"/>
                <a:ext cx="21" cy="1"/>
              </a:xfrm>
              <a:prstGeom prst="line">
                <a:avLst/>
              </a:prstGeom>
              <a:noFill/>
              <a:ln w="11113">
                <a:solidFill>
                  <a:srgbClr val="FFFFFF"/>
                </a:solidFill>
                <a:round/>
                <a:headEnd/>
                <a:tailEnd/>
              </a:ln>
            </p:spPr>
            <p:txBody>
              <a:bodyPr/>
              <a:lstStyle/>
              <a:p>
                <a:endParaRPr lang="el-GR"/>
              </a:p>
            </p:txBody>
          </p:sp>
          <p:sp>
            <p:nvSpPr>
              <p:cNvPr id="307277" name="Line 77"/>
              <p:cNvSpPr>
                <a:spLocks noChangeShapeType="1"/>
              </p:cNvSpPr>
              <p:nvPr/>
            </p:nvSpPr>
            <p:spPr bwMode="auto">
              <a:xfrm>
                <a:off x="1216" y="2906"/>
                <a:ext cx="21" cy="1"/>
              </a:xfrm>
              <a:prstGeom prst="line">
                <a:avLst/>
              </a:prstGeom>
              <a:noFill/>
              <a:ln w="11113">
                <a:solidFill>
                  <a:srgbClr val="FFFFFF"/>
                </a:solidFill>
                <a:round/>
                <a:headEnd/>
                <a:tailEnd/>
              </a:ln>
            </p:spPr>
            <p:txBody>
              <a:bodyPr/>
              <a:lstStyle/>
              <a:p>
                <a:endParaRPr lang="el-GR"/>
              </a:p>
            </p:txBody>
          </p:sp>
          <p:sp>
            <p:nvSpPr>
              <p:cNvPr id="307278" name="Line 78"/>
              <p:cNvSpPr>
                <a:spLocks noChangeShapeType="1"/>
              </p:cNvSpPr>
              <p:nvPr/>
            </p:nvSpPr>
            <p:spPr bwMode="auto">
              <a:xfrm>
                <a:off x="1216" y="2828"/>
                <a:ext cx="21" cy="1"/>
              </a:xfrm>
              <a:prstGeom prst="line">
                <a:avLst/>
              </a:prstGeom>
              <a:noFill/>
              <a:ln w="11113">
                <a:solidFill>
                  <a:srgbClr val="FFFFFF"/>
                </a:solidFill>
                <a:round/>
                <a:headEnd/>
                <a:tailEnd/>
              </a:ln>
            </p:spPr>
            <p:txBody>
              <a:bodyPr/>
              <a:lstStyle/>
              <a:p>
                <a:endParaRPr lang="el-GR"/>
              </a:p>
            </p:txBody>
          </p:sp>
          <p:sp>
            <p:nvSpPr>
              <p:cNvPr id="307279" name="Line 79"/>
              <p:cNvSpPr>
                <a:spLocks noChangeShapeType="1"/>
              </p:cNvSpPr>
              <p:nvPr/>
            </p:nvSpPr>
            <p:spPr bwMode="auto">
              <a:xfrm>
                <a:off x="1216" y="2750"/>
                <a:ext cx="21" cy="1"/>
              </a:xfrm>
              <a:prstGeom prst="line">
                <a:avLst/>
              </a:prstGeom>
              <a:noFill/>
              <a:ln w="11113">
                <a:solidFill>
                  <a:srgbClr val="FFFFFF"/>
                </a:solidFill>
                <a:round/>
                <a:headEnd/>
                <a:tailEnd/>
              </a:ln>
            </p:spPr>
            <p:txBody>
              <a:bodyPr/>
              <a:lstStyle/>
              <a:p>
                <a:endParaRPr lang="el-GR"/>
              </a:p>
            </p:txBody>
          </p:sp>
          <p:sp>
            <p:nvSpPr>
              <p:cNvPr id="307280" name="Line 80"/>
              <p:cNvSpPr>
                <a:spLocks noChangeShapeType="1"/>
              </p:cNvSpPr>
              <p:nvPr/>
            </p:nvSpPr>
            <p:spPr bwMode="auto">
              <a:xfrm>
                <a:off x="1216" y="2671"/>
                <a:ext cx="21" cy="1"/>
              </a:xfrm>
              <a:prstGeom prst="line">
                <a:avLst/>
              </a:prstGeom>
              <a:noFill/>
              <a:ln w="11113">
                <a:solidFill>
                  <a:srgbClr val="FFFFFF"/>
                </a:solidFill>
                <a:round/>
                <a:headEnd/>
                <a:tailEnd/>
              </a:ln>
            </p:spPr>
            <p:txBody>
              <a:bodyPr/>
              <a:lstStyle/>
              <a:p>
                <a:endParaRPr lang="el-GR"/>
              </a:p>
            </p:txBody>
          </p:sp>
          <p:sp>
            <p:nvSpPr>
              <p:cNvPr id="307281" name="Line 81"/>
              <p:cNvSpPr>
                <a:spLocks noChangeShapeType="1"/>
              </p:cNvSpPr>
              <p:nvPr/>
            </p:nvSpPr>
            <p:spPr bwMode="auto">
              <a:xfrm>
                <a:off x="1216" y="2593"/>
                <a:ext cx="21" cy="1"/>
              </a:xfrm>
              <a:prstGeom prst="line">
                <a:avLst/>
              </a:prstGeom>
              <a:noFill/>
              <a:ln w="11113">
                <a:solidFill>
                  <a:srgbClr val="FFFFFF"/>
                </a:solidFill>
                <a:round/>
                <a:headEnd/>
                <a:tailEnd/>
              </a:ln>
            </p:spPr>
            <p:txBody>
              <a:bodyPr/>
              <a:lstStyle/>
              <a:p>
                <a:endParaRPr lang="el-GR"/>
              </a:p>
            </p:txBody>
          </p:sp>
          <p:sp>
            <p:nvSpPr>
              <p:cNvPr id="307282" name="Line 82"/>
              <p:cNvSpPr>
                <a:spLocks noChangeShapeType="1"/>
              </p:cNvSpPr>
              <p:nvPr/>
            </p:nvSpPr>
            <p:spPr bwMode="auto">
              <a:xfrm>
                <a:off x="1216" y="2515"/>
                <a:ext cx="21" cy="1"/>
              </a:xfrm>
              <a:prstGeom prst="line">
                <a:avLst/>
              </a:prstGeom>
              <a:noFill/>
              <a:ln w="11113">
                <a:solidFill>
                  <a:srgbClr val="FFFFFF"/>
                </a:solidFill>
                <a:round/>
                <a:headEnd/>
                <a:tailEnd/>
              </a:ln>
            </p:spPr>
            <p:txBody>
              <a:bodyPr/>
              <a:lstStyle/>
              <a:p>
                <a:endParaRPr lang="el-GR"/>
              </a:p>
            </p:txBody>
          </p:sp>
          <p:sp>
            <p:nvSpPr>
              <p:cNvPr id="307283" name="Line 83"/>
              <p:cNvSpPr>
                <a:spLocks noChangeShapeType="1"/>
              </p:cNvSpPr>
              <p:nvPr/>
            </p:nvSpPr>
            <p:spPr bwMode="auto">
              <a:xfrm>
                <a:off x="1216" y="2437"/>
                <a:ext cx="21" cy="1"/>
              </a:xfrm>
              <a:prstGeom prst="line">
                <a:avLst/>
              </a:prstGeom>
              <a:noFill/>
              <a:ln w="11113">
                <a:solidFill>
                  <a:srgbClr val="FFFFFF"/>
                </a:solidFill>
                <a:round/>
                <a:headEnd/>
                <a:tailEnd/>
              </a:ln>
            </p:spPr>
            <p:txBody>
              <a:bodyPr/>
              <a:lstStyle/>
              <a:p>
                <a:endParaRPr lang="el-GR"/>
              </a:p>
            </p:txBody>
          </p:sp>
          <p:sp>
            <p:nvSpPr>
              <p:cNvPr id="307284" name="Line 84"/>
              <p:cNvSpPr>
                <a:spLocks noChangeShapeType="1"/>
              </p:cNvSpPr>
              <p:nvPr/>
            </p:nvSpPr>
            <p:spPr bwMode="auto">
              <a:xfrm>
                <a:off x="1216" y="2359"/>
                <a:ext cx="21" cy="1"/>
              </a:xfrm>
              <a:prstGeom prst="line">
                <a:avLst/>
              </a:prstGeom>
              <a:noFill/>
              <a:ln w="11113">
                <a:solidFill>
                  <a:srgbClr val="FFFFFF"/>
                </a:solidFill>
                <a:round/>
                <a:headEnd/>
                <a:tailEnd/>
              </a:ln>
            </p:spPr>
            <p:txBody>
              <a:bodyPr/>
              <a:lstStyle/>
              <a:p>
                <a:endParaRPr lang="el-GR"/>
              </a:p>
            </p:txBody>
          </p:sp>
          <p:sp>
            <p:nvSpPr>
              <p:cNvPr id="307285" name="Line 85"/>
              <p:cNvSpPr>
                <a:spLocks noChangeShapeType="1"/>
              </p:cNvSpPr>
              <p:nvPr/>
            </p:nvSpPr>
            <p:spPr bwMode="auto">
              <a:xfrm>
                <a:off x="1216" y="2281"/>
                <a:ext cx="21" cy="1"/>
              </a:xfrm>
              <a:prstGeom prst="line">
                <a:avLst/>
              </a:prstGeom>
              <a:noFill/>
              <a:ln w="11113">
                <a:solidFill>
                  <a:srgbClr val="FFFFFF"/>
                </a:solidFill>
                <a:round/>
                <a:headEnd/>
                <a:tailEnd/>
              </a:ln>
            </p:spPr>
            <p:txBody>
              <a:bodyPr/>
              <a:lstStyle/>
              <a:p>
                <a:endParaRPr lang="el-GR"/>
              </a:p>
            </p:txBody>
          </p:sp>
          <p:sp>
            <p:nvSpPr>
              <p:cNvPr id="307286" name="Line 86"/>
              <p:cNvSpPr>
                <a:spLocks noChangeShapeType="1"/>
              </p:cNvSpPr>
              <p:nvPr/>
            </p:nvSpPr>
            <p:spPr bwMode="auto">
              <a:xfrm>
                <a:off x="1216" y="2203"/>
                <a:ext cx="21" cy="1"/>
              </a:xfrm>
              <a:prstGeom prst="line">
                <a:avLst/>
              </a:prstGeom>
              <a:noFill/>
              <a:ln w="11113">
                <a:solidFill>
                  <a:srgbClr val="FFFFFF"/>
                </a:solidFill>
                <a:round/>
                <a:headEnd/>
                <a:tailEnd/>
              </a:ln>
            </p:spPr>
            <p:txBody>
              <a:bodyPr/>
              <a:lstStyle/>
              <a:p>
                <a:endParaRPr lang="el-GR"/>
              </a:p>
            </p:txBody>
          </p:sp>
          <p:sp>
            <p:nvSpPr>
              <p:cNvPr id="307287" name="Line 87"/>
              <p:cNvSpPr>
                <a:spLocks noChangeShapeType="1"/>
              </p:cNvSpPr>
              <p:nvPr/>
            </p:nvSpPr>
            <p:spPr bwMode="auto">
              <a:xfrm>
                <a:off x="1216" y="2125"/>
                <a:ext cx="21" cy="1"/>
              </a:xfrm>
              <a:prstGeom prst="line">
                <a:avLst/>
              </a:prstGeom>
              <a:noFill/>
              <a:ln w="11113">
                <a:solidFill>
                  <a:srgbClr val="FFFFFF"/>
                </a:solidFill>
                <a:round/>
                <a:headEnd/>
                <a:tailEnd/>
              </a:ln>
            </p:spPr>
            <p:txBody>
              <a:bodyPr/>
              <a:lstStyle/>
              <a:p>
                <a:endParaRPr lang="el-GR"/>
              </a:p>
            </p:txBody>
          </p:sp>
          <p:sp>
            <p:nvSpPr>
              <p:cNvPr id="307288" name="Line 88"/>
              <p:cNvSpPr>
                <a:spLocks noChangeShapeType="1"/>
              </p:cNvSpPr>
              <p:nvPr/>
            </p:nvSpPr>
            <p:spPr bwMode="auto">
              <a:xfrm>
                <a:off x="1216" y="2047"/>
                <a:ext cx="21" cy="1"/>
              </a:xfrm>
              <a:prstGeom prst="line">
                <a:avLst/>
              </a:prstGeom>
              <a:noFill/>
              <a:ln w="11113">
                <a:solidFill>
                  <a:srgbClr val="FFFFFF"/>
                </a:solidFill>
                <a:round/>
                <a:headEnd/>
                <a:tailEnd/>
              </a:ln>
            </p:spPr>
            <p:txBody>
              <a:bodyPr/>
              <a:lstStyle/>
              <a:p>
                <a:endParaRPr lang="el-GR"/>
              </a:p>
            </p:txBody>
          </p:sp>
          <p:sp>
            <p:nvSpPr>
              <p:cNvPr id="307289" name="Line 89"/>
              <p:cNvSpPr>
                <a:spLocks noChangeShapeType="1"/>
              </p:cNvSpPr>
              <p:nvPr/>
            </p:nvSpPr>
            <p:spPr bwMode="auto">
              <a:xfrm>
                <a:off x="1216" y="1968"/>
                <a:ext cx="21" cy="1"/>
              </a:xfrm>
              <a:prstGeom prst="line">
                <a:avLst/>
              </a:prstGeom>
              <a:noFill/>
              <a:ln w="11113">
                <a:solidFill>
                  <a:srgbClr val="FFFFFF"/>
                </a:solidFill>
                <a:round/>
                <a:headEnd/>
                <a:tailEnd/>
              </a:ln>
            </p:spPr>
            <p:txBody>
              <a:bodyPr/>
              <a:lstStyle/>
              <a:p>
                <a:endParaRPr lang="el-GR"/>
              </a:p>
            </p:txBody>
          </p:sp>
          <p:sp>
            <p:nvSpPr>
              <p:cNvPr id="307290" name="Line 90"/>
              <p:cNvSpPr>
                <a:spLocks noChangeShapeType="1"/>
              </p:cNvSpPr>
              <p:nvPr/>
            </p:nvSpPr>
            <p:spPr bwMode="auto">
              <a:xfrm>
                <a:off x="1216" y="1883"/>
                <a:ext cx="21" cy="1"/>
              </a:xfrm>
              <a:prstGeom prst="line">
                <a:avLst/>
              </a:prstGeom>
              <a:noFill/>
              <a:ln w="11113">
                <a:solidFill>
                  <a:srgbClr val="FFFFFF"/>
                </a:solidFill>
                <a:round/>
                <a:headEnd/>
                <a:tailEnd/>
              </a:ln>
            </p:spPr>
            <p:txBody>
              <a:bodyPr/>
              <a:lstStyle/>
              <a:p>
                <a:endParaRPr lang="el-GR"/>
              </a:p>
            </p:txBody>
          </p:sp>
          <p:sp>
            <p:nvSpPr>
              <p:cNvPr id="307291" name="Line 91"/>
              <p:cNvSpPr>
                <a:spLocks noChangeShapeType="1"/>
              </p:cNvSpPr>
              <p:nvPr/>
            </p:nvSpPr>
            <p:spPr bwMode="auto">
              <a:xfrm>
                <a:off x="1216" y="1805"/>
                <a:ext cx="21" cy="1"/>
              </a:xfrm>
              <a:prstGeom prst="line">
                <a:avLst/>
              </a:prstGeom>
              <a:noFill/>
              <a:ln w="11113">
                <a:solidFill>
                  <a:srgbClr val="FFFFFF"/>
                </a:solidFill>
                <a:round/>
                <a:headEnd/>
                <a:tailEnd/>
              </a:ln>
            </p:spPr>
            <p:txBody>
              <a:bodyPr/>
              <a:lstStyle/>
              <a:p>
                <a:endParaRPr lang="el-GR"/>
              </a:p>
            </p:txBody>
          </p:sp>
          <p:sp>
            <p:nvSpPr>
              <p:cNvPr id="307292" name="Line 92"/>
              <p:cNvSpPr>
                <a:spLocks noChangeShapeType="1"/>
              </p:cNvSpPr>
              <p:nvPr/>
            </p:nvSpPr>
            <p:spPr bwMode="auto">
              <a:xfrm>
                <a:off x="1216" y="1727"/>
                <a:ext cx="21" cy="1"/>
              </a:xfrm>
              <a:prstGeom prst="line">
                <a:avLst/>
              </a:prstGeom>
              <a:noFill/>
              <a:ln w="11113">
                <a:solidFill>
                  <a:srgbClr val="FFFFFF"/>
                </a:solidFill>
                <a:round/>
                <a:headEnd/>
                <a:tailEnd/>
              </a:ln>
            </p:spPr>
            <p:txBody>
              <a:bodyPr/>
              <a:lstStyle/>
              <a:p>
                <a:endParaRPr lang="el-GR"/>
              </a:p>
            </p:txBody>
          </p:sp>
          <p:sp>
            <p:nvSpPr>
              <p:cNvPr id="307293" name="Line 93"/>
              <p:cNvSpPr>
                <a:spLocks noChangeShapeType="1"/>
              </p:cNvSpPr>
              <p:nvPr/>
            </p:nvSpPr>
            <p:spPr bwMode="auto">
              <a:xfrm>
                <a:off x="1216" y="1649"/>
                <a:ext cx="21" cy="1"/>
              </a:xfrm>
              <a:prstGeom prst="line">
                <a:avLst/>
              </a:prstGeom>
              <a:noFill/>
              <a:ln w="11113">
                <a:solidFill>
                  <a:srgbClr val="FFFFFF"/>
                </a:solidFill>
                <a:round/>
                <a:headEnd/>
                <a:tailEnd/>
              </a:ln>
            </p:spPr>
            <p:txBody>
              <a:bodyPr/>
              <a:lstStyle/>
              <a:p>
                <a:endParaRPr lang="el-GR"/>
              </a:p>
            </p:txBody>
          </p:sp>
          <p:sp>
            <p:nvSpPr>
              <p:cNvPr id="307294" name="Line 94"/>
              <p:cNvSpPr>
                <a:spLocks noChangeShapeType="1"/>
              </p:cNvSpPr>
              <p:nvPr/>
            </p:nvSpPr>
            <p:spPr bwMode="auto">
              <a:xfrm>
                <a:off x="1216" y="1571"/>
                <a:ext cx="21" cy="1"/>
              </a:xfrm>
              <a:prstGeom prst="line">
                <a:avLst/>
              </a:prstGeom>
              <a:noFill/>
              <a:ln w="11113">
                <a:solidFill>
                  <a:srgbClr val="FFFFFF"/>
                </a:solidFill>
                <a:round/>
                <a:headEnd/>
                <a:tailEnd/>
              </a:ln>
            </p:spPr>
            <p:txBody>
              <a:bodyPr/>
              <a:lstStyle/>
              <a:p>
                <a:endParaRPr lang="el-GR"/>
              </a:p>
            </p:txBody>
          </p:sp>
          <p:sp>
            <p:nvSpPr>
              <p:cNvPr id="307295" name="Line 95"/>
              <p:cNvSpPr>
                <a:spLocks noChangeShapeType="1"/>
              </p:cNvSpPr>
              <p:nvPr/>
            </p:nvSpPr>
            <p:spPr bwMode="auto">
              <a:xfrm>
                <a:off x="1216" y="1493"/>
                <a:ext cx="21" cy="1"/>
              </a:xfrm>
              <a:prstGeom prst="line">
                <a:avLst/>
              </a:prstGeom>
              <a:noFill/>
              <a:ln w="11113">
                <a:solidFill>
                  <a:srgbClr val="FFFFFF"/>
                </a:solidFill>
                <a:round/>
                <a:headEnd/>
                <a:tailEnd/>
              </a:ln>
            </p:spPr>
            <p:txBody>
              <a:bodyPr/>
              <a:lstStyle/>
              <a:p>
                <a:endParaRPr lang="el-GR"/>
              </a:p>
            </p:txBody>
          </p:sp>
          <p:sp>
            <p:nvSpPr>
              <p:cNvPr id="307296" name="Line 96"/>
              <p:cNvSpPr>
                <a:spLocks noChangeShapeType="1"/>
              </p:cNvSpPr>
              <p:nvPr/>
            </p:nvSpPr>
            <p:spPr bwMode="auto">
              <a:xfrm>
                <a:off x="1216" y="1415"/>
                <a:ext cx="21" cy="1"/>
              </a:xfrm>
              <a:prstGeom prst="line">
                <a:avLst/>
              </a:prstGeom>
              <a:noFill/>
              <a:ln w="11113">
                <a:solidFill>
                  <a:srgbClr val="FFFFFF"/>
                </a:solidFill>
                <a:round/>
                <a:headEnd/>
                <a:tailEnd/>
              </a:ln>
            </p:spPr>
            <p:txBody>
              <a:bodyPr/>
              <a:lstStyle/>
              <a:p>
                <a:endParaRPr lang="el-GR"/>
              </a:p>
            </p:txBody>
          </p:sp>
          <p:sp>
            <p:nvSpPr>
              <p:cNvPr id="307297" name="Line 97"/>
              <p:cNvSpPr>
                <a:spLocks noChangeShapeType="1"/>
              </p:cNvSpPr>
              <p:nvPr/>
            </p:nvSpPr>
            <p:spPr bwMode="auto">
              <a:xfrm>
                <a:off x="1216" y="1336"/>
                <a:ext cx="21" cy="1"/>
              </a:xfrm>
              <a:prstGeom prst="line">
                <a:avLst/>
              </a:prstGeom>
              <a:noFill/>
              <a:ln w="11113">
                <a:solidFill>
                  <a:srgbClr val="FFFFFF"/>
                </a:solidFill>
                <a:round/>
                <a:headEnd/>
                <a:tailEnd/>
              </a:ln>
            </p:spPr>
            <p:txBody>
              <a:bodyPr/>
              <a:lstStyle/>
              <a:p>
                <a:endParaRPr lang="el-GR"/>
              </a:p>
            </p:txBody>
          </p:sp>
          <p:sp>
            <p:nvSpPr>
              <p:cNvPr id="307298" name="Line 98"/>
              <p:cNvSpPr>
                <a:spLocks noChangeShapeType="1"/>
              </p:cNvSpPr>
              <p:nvPr/>
            </p:nvSpPr>
            <p:spPr bwMode="auto">
              <a:xfrm>
                <a:off x="1216" y="1258"/>
                <a:ext cx="21" cy="1"/>
              </a:xfrm>
              <a:prstGeom prst="line">
                <a:avLst/>
              </a:prstGeom>
              <a:noFill/>
              <a:ln w="11113">
                <a:solidFill>
                  <a:srgbClr val="FFFFFF"/>
                </a:solidFill>
                <a:round/>
                <a:headEnd/>
                <a:tailEnd/>
              </a:ln>
            </p:spPr>
            <p:txBody>
              <a:bodyPr/>
              <a:lstStyle/>
              <a:p>
                <a:endParaRPr lang="el-GR"/>
              </a:p>
            </p:txBody>
          </p:sp>
          <p:sp>
            <p:nvSpPr>
              <p:cNvPr id="307299" name="Line 99"/>
              <p:cNvSpPr>
                <a:spLocks noChangeShapeType="1"/>
              </p:cNvSpPr>
              <p:nvPr/>
            </p:nvSpPr>
            <p:spPr bwMode="auto">
              <a:xfrm>
                <a:off x="1216" y="1180"/>
                <a:ext cx="21" cy="1"/>
              </a:xfrm>
              <a:prstGeom prst="line">
                <a:avLst/>
              </a:prstGeom>
              <a:noFill/>
              <a:ln w="11113">
                <a:solidFill>
                  <a:srgbClr val="FFFFFF"/>
                </a:solidFill>
                <a:round/>
                <a:headEnd/>
                <a:tailEnd/>
              </a:ln>
            </p:spPr>
            <p:txBody>
              <a:bodyPr/>
              <a:lstStyle/>
              <a:p>
                <a:endParaRPr lang="el-GR"/>
              </a:p>
            </p:txBody>
          </p:sp>
          <p:sp>
            <p:nvSpPr>
              <p:cNvPr id="307300" name="Line 100"/>
              <p:cNvSpPr>
                <a:spLocks noChangeShapeType="1"/>
              </p:cNvSpPr>
              <p:nvPr/>
            </p:nvSpPr>
            <p:spPr bwMode="auto">
              <a:xfrm>
                <a:off x="1216" y="1102"/>
                <a:ext cx="21" cy="1"/>
              </a:xfrm>
              <a:prstGeom prst="line">
                <a:avLst/>
              </a:prstGeom>
              <a:noFill/>
              <a:ln w="11113">
                <a:solidFill>
                  <a:srgbClr val="FFFFFF"/>
                </a:solidFill>
                <a:round/>
                <a:headEnd/>
                <a:tailEnd/>
              </a:ln>
            </p:spPr>
            <p:txBody>
              <a:bodyPr/>
              <a:lstStyle/>
              <a:p>
                <a:endParaRPr lang="el-GR"/>
              </a:p>
            </p:txBody>
          </p:sp>
          <p:sp>
            <p:nvSpPr>
              <p:cNvPr id="307301" name="Line 101"/>
              <p:cNvSpPr>
                <a:spLocks noChangeShapeType="1"/>
              </p:cNvSpPr>
              <p:nvPr/>
            </p:nvSpPr>
            <p:spPr bwMode="auto">
              <a:xfrm>
                <a:off x="1216" y="1024"/>
                <a:ext cx="21" cy="1"/>
              </a:xfrm>
              <a:prstGeom prst="line">
                <a:avLst/>
              </a:prstGeom>
              <a:noFill/>
              <a:ln w="11113">
                <a:solidFill>
                  <a:srgbClr val="FFFFFF"/>
                </a:solidFill>
                <a:round/>
                <a:headEnd/>
                <a:tailEnd/>
              </a:ln>
            </p:spPr>
            <p:txBody>
              <a:bodyPr/>
              <a:lstStyle/>
              <a:p>
                <a:endParaRPr lang="el-GR"/>
              </a:p>
            </p:txBody>
          </p:sp>
          <p:sp>
            <p:nvSpPr>
              <p:cNvPr id="307302" name="Line 102"/>
              <p:cNvSpPr>
                <a:spLocks noChangeShapeType="1"/>
              </p:cNvSpPr>
              <p:nvPr/>
            </p:nvSpPr>
            <p:spPr bwMode="auto">
              <a:xfrm>
                <a:off x="1194" y="3375"/>
                <a:ext cx="43" cy="1"/>
              </a:xfrm>
              <a:prstGeom prst="line">
                <a:avLst/>
              </a:prstGeom>
              <a:noFill/>
              <a:ln w="11113">
                <a:solidFill>
                  <a:srgbClr val="FFFFFF"/>
                </a:solidFill>
                <a:round/>
                <a:headEnd/>
                <a:tailEnd/>
              </a:ln>
            </p:spPr>
            <p:txBody>
              <a:bodyPr/>
              <a:lstStyle/>
              <a:p>
                <a:endParaRPr lang="el-GR"/>
              </a:p>
            </p:txBody>
          </p:sp>
          <p:sp>
            <p:nvSpPr>
              <p:cNvPr id="307303" name="Line 103"/>
              <p:cNvSpPr>
                <a:spLocks noChangeShapeType="1"/>
              </p:cNvSpPr>
              <p:nvPr/>
            </p:nvSpPr>
            <p:spPr bwMode="auto">
              <a:xfrm>
                <a:off x="1194" y="2984"/>
                <a:ext cx="43" cy="1"/>
              </a:xfrm>
              <a:prstGeom prst="line">
                <a:avLst/>
              </a:prstGeom>
              <a:noFill/>
              <a:ln w="11113">
                <a:solidFill>
                  <a:srgbClr val="FFFFFF"/>
                </a:solidFill>
                <a:round/>
                <a:headEnd/>
                <a:tailEnd/>
              </a:ln>
            </p:spPr>
            <p:txBody>
              <a:bodyPr/>
              <a:lstStyle/>
              <a:p>
                <a:endParaRPr lang="el-GR"/>
              </a:p>
            </p:txBody>
          </p:sp>
          <p:sp>
            <p:nvSpPr>
              <p:cNvPr id="307304" name="Line 104"/>
              <p:cNvSpPr>
                <a:spLocks noChangeShapeType="1"/>
              </p:cNvSpPr>
              <p:nvPr/>
            </p:nvSpPr>
            <p:spPr bwMode="auto">
              <a:xfrm>
                <a:off x="1194" y="2593"/>
                <a:ext cx="43" cy="1"/>
              </a:xfrm>
              <a:prstGeom prst="line">
                <a:avLst/>
              </a:prstGeom>
              <a:noFill/>
              <a:ln w="11113">
                <a:solidFill>
                  <a:srgbClr val="FFFFFF"/>
                </a:solidFill>
                <a:round/>
                <a:headEnd/>
                <a:tailEnd/>
              </a:ln>
            </p:spPr>
            <p:txBody>
              <a:bodyPr/>
              <a:lstStyle/>
              <a:p>
                <a:endParaRPr lang="el-GR"/>
              </a:p>
            </p:txBody>
          </p:sp>
          <p:sp>
            <p:nvSpPr>
              <p:cNvPr id="307305" name="Line 105"/>
              <p:cNvSpPr>
                <a:spLocks noChangeShapeType="1"/>
              </p:cNvSpPr>
              <p:nvPr/>
            </p:nvSpPr>
            <p:spPr bwMode="auto">
              <a:xfrm>
                <a:off x="1194" y="2203"/>
                <a:ext cx="43" cy="1"/>
              </a:xfrm>
              <a:prstGeom prst="line">
                <a:avLst/>
              </a:prstGeom>
              <a:noFill/>
              <a:ln w="11113">
                <a:solidFill>
                  <a:srgbClr val="FFFFFF"/>
                </a:solidFill>
                <a:round/>
                <a:headEnd/>
                <a:tailEnd/>
              </a:ln>
            </p:spPr>
            <p:txBody>
              <a:bodyPr/>
              <a:lstStyle/>
              <a:p>
                <a:endParaRPr lang="el-GR"/>
              </a:p>
            </p:txBody>
          </p:sp>
          <p:sp>
            <p:nvSpPr>
              <p:cNvPr id="307306" name="Line 106"/>
              <p:cNvSpPr>
                <a:spLocks noChangeShapeType="1"/>
              </p:cNvSpPr>
              <p:nvPr/>
            </p:nvSpPr>
            <p:spPr bwMode="auto">
              <a:xfrm>
                <a:off x="1194" y="1805"/>
                <a:ext cx="43" cy="1"/>
              </a:xfrm>
              <a:prstGeom prst="line">
                <a:avLst/>
              </a:prstGeom>
              <a:noFill/>
              <a:ln w="11113">
                <a:solidFill>
                  <a:srgbClr val="FFFFFF"/>
                </a:solidFill>
                <a:round/>
                <a:headEnd/>
                <a:tailEnd/>
              </a:ln>
            </p:spPr>
            <p:txBody>
              <a:bodyPr/>
              <a:lstStyle/>
              <a:p>
                <a:endParaRPr lang="el-GR"/>
              </a:p>
            </p:txBody>
          </p:sp>
          <p:sp>
            <p:nvSpPr>
              <p:cNvPr id="307307" name="Line 107"/>
              <p:cNvSpPr>
                <a:spLocks noChangeShapeType="1"/>
              </p:cNvSpPr>
              <p:nvPr/>
            </p:nvSpPr>
            <p:spPr bwMode="auto">
              <a:xfrm>
                <a:off x="1194" y="1415"/>
                <a:ext cx="43" cy="1"/>
              </a:xfrm>
              <a:prstGeom prst="line">
                <a:avLst/>
              </a:prstGeom>
              <a:noFill/>
              <a:ln w="11113">
                <a:solidFill>
                  <a:srgbClr val="FFFFFF"/>
                </a:solidFill>
                <a:round/>
                <a:headEnd/>
                <a:tailEnd/>
              </a:ln>
            </p:spPr>
            <p:txBody>
              <a:bodyPr/>
              <a:lstStyle/>
              <a:p>
                <a:endParaRPr lang="el-GR"/>
              </a:p>
            </p:txBody>
          </p:sp>
          <p:sp>
            <p:nvSpPr>
              <p:cNvPr id="307308" name="Line 108"/>
              <p:cNvSpPr>
                <a:spLocks noChangeShapeType="1"/>
              </p:cNvSpPr>
              <p:nvPr/>
            </p:nvSpPr>
            <p:spPr bwMode="auto">
              <a:xfrm>
                <a:off x="1194" y="1024"/>
                <a:ext cx="43" cy="1"/>
              </a:xfrm>
              <a:prstGeom prst="line">
                <a:avLst/>
              </a:prstGeom>
              <a:noFill/>
              <a:ln w="11113">
                <a:solidFill>
                  <a:srgbClr val="FFFFFF"/>
                </a:solidFill>
                <a:round/>
                <a:headEnd/>
                <a:tailEnd/>
              </a:ln>
            </p:spPr>
            <p:txBody>
              <a:bodyPr/>
              <a:lstStyle/>
              <a:p>
                <a:endParaRPr lang="el-GR"/>
              </a:p>
            </p:txBody>
          </p:sp>
          <p:sp>
            <p:nvSpPr>
              <p:cNvPr id="307309" name="Line 109"/>
              <p:cNvSpPr>
                <a:spLocks noChangeShapeType="1"/>
              </p:cNvSpPr>
              <p:nvPr/>
            </p:nvSpPr>
            <p:spPr bwMode="auto">
              <a:xfrm flipV="1">
                <a:off x="1237" y="3375"/>
                <a:ext cx="1" cy="42"/>
              </a:xfrm>
              <a:prstGeom prst="line">
                <a:avLst/>
              </a:prstGeom>
              <a:noFill/>
              <a:ln w="11113">
                <a:solidFill>
                  <a:srgbClr val="FFFFFF"/>
                </a:solidFill>
                <a:round/>
                <a:headEnd/>
                <a:tailEnd/>
              </a:ln>
            </p:spPr>
            <p:txBody>
              <a:bodyPr/>
              <a:lstStyle/>
              <a:p>
                <a:endParaRPr lang="el-GR"/>
              </a:p>
            </p:txBody>
          </p:sp>
          <p:sp>
            <p:nvSpPr>
              <p:cNvPr id="307310" name="Line 110"/>
              <p:cNvSpPr>
                <a:spLocks noChangeShapeType="1"/>
              </p:cNvSpPr>
              <p:nvPr/>
            </p:nvSpPr>
            <p:spPr bwMode="auto">
              <a:xfrm flipV="1">
                <a:off x="1798" y="3375"/>
                <a:ext cx="1" cy="42"/>
              </a:xfrm>
              <a:prstGeom prst="line">
                <a:avLst/>
              </a:prstGeom>
              <a:noFill/>
              <a:ln w="11113">
                <a:solidFill>
                  <a:srgbClr val="FFFFFF"/>
                </a:solidFill>
                <a:round/>
                <a:headEnd/>
                <a:tailEnd/>
              </a:ln>
            </p:spPr>
            <p:txBody>
              <a:bodyPr/>
              <a:lstStyle/>
              <a:p>
                <a:endParaRPr lang="el-GR"/>
              </a:p>
            </p:txBody>
          </p:sp>
          <p:sp>
            <p:nvSpPr>
              <p:cNvPr id="307311" name="Line 111"/>
              <p:cNvSpPr>
                <a:spLocks noChangeShapeType="1"/>
              </p:cNvSpPr>
              <p:nvPr/>
            </p:nvSpPr>
            <p:spPr bwMode="auto">
              <a:xfrm flipV="1">
                <a:off x="2366" y="3375"/>
                <a:ext cx="1" cy="42"/>
              </a:xfrm>
              <a:prstGeom prst="line">
                <a:avLst/>
              </a:prstGeom>
              <a:noFill/>
              <a:ln w="11113">
                <a:solidFill>
                  <a:srgbClr val="FFFFFF"/>
                </a:solidFill>
                <a:round/>
                <a:headEnd/>
                <a:tailEnd/>
              </a:ln>
            </p:spPr>
            <p:txBody>
              <a:bodyPr/>
              <a:lstStyle/>
              <a:p>
                <a:endParaRPr lang="el-GR"/>
              </a:p>
            </p:txBody>
          </p:sp>
          <p:sp>
            <p:nvSpPr>
              <p:cNvPr id="307312" name="Line 112"/>
              <p:cNvSpPr>
                <a:spLocks noChangeShapeType="1"/>
              </p:cNvSpPr>
              <p:nvPr/>
            </p:nvSpPr>
            <p:spPr bwMode="auto">
              <a:xfrm flipV="1">
                <a:off x="2934" y="3375"/>
                <a:ext cx="1" cy="42"/>
              </a:xfrm>
              <a:prstGeom prst="line">
                <a:avLst/>
              </a:prstGeom>
              <a:noFill/>
              <a:ln w="11113">
                <a:solidFill>
                  <a:srgbClr val="FFFFFF"/>
                </a:solidFill>
                <a:round/>
                <a:headEnd/>
                <a:tailEnd/>
              </a:ln>
            </p:spPr>
            <p:txBody>
              <a:bodyPr/>
              <a:lstStyle/>
              <a:p>
                <a:endParaRPr lang="el-GR"/>
              </a:p>
            </p:txBody>
          </p:sp>
          <p:sp>
            <p:nvSpPr>
              <p:cNvPr id="307313" name="Line 113"/>
              <p:cNvSpPr>
                <a:spLocks noChangeShapeType="1"/>
              </p:cNvSpPr>
              <p:nvPr/>
            </p:nvSpPr>
            <p:spPr bwMode="auto">
              <a:xfrm flipV="1">
                <a:off x="3496" y="3375"/>
                <a:ext cx="1" cy="42"/>
              </a:xfrm>
              <a:prstGeom prst="line">
                <a:avLst/>
              </a:prstGeom>
              <a:noFill/>
              <a:ln w="11113">
                <a:solidFill>
                  <a:srgbClr val="FFFFFF"/>
                </a:solidFill>
                <a:round/>
                <a:headEnd/>
                <a:tailEnd/>
              </a:ln>
            </p:spPr>
            <p:txBody>
              <a:bodyPr/>
              <a:lstStyle/>
              <a:p>
                <a:endParaRPr lang="el-GR"/>
              </a:p>
            </p:txBody>
          </p:sp>
          <p:sp>
            <p:nvSpPr>
              <p:cNvPr id="307314" name="Line 114"/>
              <p:cNvSpPr>
                <a:spLocks noChangeShapeType="1"/>
              </p:cNvSpPr>
              <p:nvPr/>
            </p:nvSpPr>
            <p:spPr bwMode="auto">
              <a:xfrm flipV="1">
                <a:off x="4064" y="3375"/>
                <a:ext cx="1" cy="42"/>
              </a:xfrm>
              <a:prstGeom prst="line">
                <a:avLst/>
              </a:prstGeom>
              <a:noFill/>
              <a:ln w="11113">
                <a:solidFill>
                  <a:srgbClr val="FFFFFF"/>
                </a:solidFill>
                <a:round/>
                <a:headEnd/>
                <a:tailEnd/>
              </a:ln>
            </p:spPr>
            <p:txBody>
              <a:bodyPr/>
              <a:lstStyle/>
              <a:p>
                <a:endParaRPr lang="el-GR"/>
              </a:p>
            </p:txBody>
          </p:sp>
          <p:sp>
            <p:nvSpPr>
              <p:cNvPr id="307315" name="Line 115"/>
              <p:cNvSpPr>
                <a:spLocks noChangeShapeType="1"/>
              </p:cNvSpPr>
              <p:nvPr/>
            </p:nvSpPr>
            <p:spPr bwMode="auto">
              <a:xfrm flipV="1">
                <a:off x="4632" y="3375"/>
                <a:ext cx="1" cy="42"/>
              </a:xfrm>
              <a:prstGeom prst="line">
                <a:avLst/>
              </a:prstGeom>
              <a:noFill/>
              <a:ln w="11113">
                <a:solidFill>
                  <a:srgbClr val="FFFFFF"/>
                </a:solidFill>
                <a:round/>
                <a:headEnd/>
                <a:tailEnd/>
              </a:ln>
            </p:spPr>
            <p:txBody>
              <a:bodyPr/>
              <a:lstStyle/>
              <a:p>
                <a:endParaRPr lang="el-GR"/>
              </a:p>
            </p:txBody>
          </p:sp>
          <p:sp>
            <p:nvSpPr>
              <p:cNvPr id="307316" name="Line 116"/>
              <p:cNvSpPr>
                <a:spLocks noChangeShapeType="1"/>
              </p:cNvSpPr>
              <p:nvPr/>
            </p:nvSpPr>
            <p:spPr bwMode="auto">
              <a:xfrm flipV="1">
                <a:off x="1237" y="1024"/>
                <a:ext cx="1" cy="2351"/>
              </a:xfrm>
              <a:prstGeom prst="line">
                <a:avLst/>
              </a:prstGeom>
              <a:noFill/>
              <a:ln w="11113">
                <a:solidFill>
                  <a:srgbClr val="FFFFFF"/>
                </a:solidFill>
                <a:round/>
                <a:headEnd/>
                <a:tailEnd/>
              </a:ln>
            </p:spPr>
            <p:txBody>
              <a:bodyPr/>
              <a:lstStyle/>
              <a:p>
                <a:endParaRPr lang="el-GR"/>
              </a:p>
            </p:txBody>
          </p:sp>
          <p:sp>
            <p:nvSpPr>
              <p:cNvPr id="307317" name="Line 117"/>
              <p:cNvSpPr>
                <a:spLocks noChangeShapeType="1"/>
              </p:cNvSpPr>
              <p:nvPr/>
            </p:nvSpPr>
            <p:spPr bwMode="auto">
              <a:xfrm>
                <a:off x="1237" y="3375"/>
                <a:ext cx="3395" cy="1"/>
              </a:xfrm>
              <a:prstGeom prst="line">
                <a:avLst/>
              </a:prstGeom>
              <a:noFill/>
              <a:ln w="11113">
                <a:solidFill>
                  <a:srgbClr val="FFFFFF"/>
                </a:solidFill>
                <a:round/>
                <a:headEnd/>
                <a:tailEnd/>
              </a:ln>
            </p:spPr>
            <p:txBody>
              <a:bodyPr/>
              <a:lstStyle/>
              <a:p>
                <a:endParaRPr lang="el-GR"/>
              </a:p>
            </p:txBody>
          </p:sp>
          <p:sp>
            <p:nvSpPr>
              <p:cNvPr id="307318" name="Line 118"/>
              <p:cNvSpPr>
                <a:spLocks noChangeShapeType="1"/>
              </p:cNvSpPr>
              <p:nvPr/>
            </p:nvSpPr>
            <p:spPr bwMode="auto">
              <a:xfrm>
                <a:off x="1513" y="1422"/>
                <a:ext cx="569" cy="99"/>
              </a:xfrm>
              <a:prstGeom prst="line">
                <a:avLst/>
              </a:prstGeom>
              <a:noFill/>
              <a:ln w="57150">
                <a:solidFill>
                  <a:srgbClr val="FFFFFF"/>
                </a:solidFill>
                <a:round/>
                <a:headEnd/>
                <a:tailEnd/>
              </a:ln>
            </p:spPr>
            <p:txBody>
              <a:bodyPr/>
              <a:lstStyle/>
              <a:p>
                <a:endParaRPr lang="el-GR"/>
              </a:p>
            </p:txBody>
          </p:sp>
          <p:sp>
            <p:nvSpPr>
              <p:cNvPr id="307319" name="Line 119"/>
              <p:cNvSpPr>
                <a:spLocks noChangeShapeType="1"/>
              </p:cNvSpPr>
              <p:nvPr/>
            </p:nvSpPr>
            <p:spPr bwMode="auto">
              <a:xfrm>
                <a:off x="2082" y="1521"/>
                <a:ext cx="568" cy="92"/>
              </a:xfrm>
              <a:prstGeom prst="line">
                <a:avLst/>
              </a:prstGeom>
              <a:noFill/>
              <a:ln w="57150">
                <a:solidFill>
                  <a:srgbClr val="FFFFFF"/>
                </a:solidFill>
                <a:round/>
                <a:headEnd/>
                <a:tailEnd/>
              </a:ln>
            </p:spPr>
            <p:txBody>
              <a:bodyPr/>
              <a:lstStyle/>
              <a:p>
                <a:endParaRPr lang="el-GR"/>
              </a:p>
            </p:txBody>
          </p:sp>
          <p:sp>
            <p:nvSpPr>
              <p:cNvPr id="307320" name="Line 120"/>
              <p:cNvSpPr>
                <a:spLocks noChangeShapeType="1"/>
              </p:cNvSpPr>
              <p:nvPr/>
            </p:nvSpPr>
            <p:spPr bwMode="auto">
              <a:xfrm>
                <a:off x="2650" y="1613"/>
                <a:ext cx="561" cy="100"/>
              </a:xfrm>
              <a:prstGeom prst="line">
                <a:avLst/>
              </a:prstGeom>
              <a:noFill/>
              <a:ln w="57150">
                <a:solidFill>
                  <a:srgbClr val="FFFFFF"/>
                </a:solidFill>
                <a:round/>
                <a:headEnd/>
                <a:tailEnd/>
              </a:ln>
            </p:spPr>
            <p:txBody>
              <a:bodyPr/>
              <a:lstStyle/>
              <a:p>
                <a:endParaRPr lang="el-GR"/>
              </a:p>
            </p:txBody>
          </p:sp>
          <p:sp>
            <p:nvSpPr>
              <p:cNvPr id="307321" name="Line 121"/>
              <p:cNvSpPr>
                <a:spLocks noChangeShapeType="1"/>
              </p:cNvSpPr>
              <p:nvPr/>
            </p:nvSpPr>
            <p:spPr bwMode="auto">
              <a:xfrm>
                <a:off x="3211" y="1713"/>
                <a:ext cx="568" cy="92"/>
              </a:xfrm>
              <a:prstGeom prst="line">
                <a:avLst/>
              </a:prstGeom>
              <a:noFill/>
              <a:ln w="57150">
                <a:solidFill>
                  <a:srgbClr val="FFFFFF"/>
                </a:solidFill>
                <a:round/>
                <a:headEnd/>
                <a:tailEnd/>
              </a:ln>
            </p:spPr>
            <p:txBody>
              <a:bodyPr/>
              <a:lstStyle/>
              <a:p>
                <a:endParaRPr lang="el-GR"/>
              </a:p>
            </p:txBody>
          </p:sp>
          <p:sp>
            <p:nvSpPr>
              <p:cNvPr id="307322" name="Line 122"/>
              <p:cNvSpPr>
                <a:spLocks noChangeShapeType="1"/>
              </p:cNvSpPr>
              <p:nvPr/>
            </p:nvSpPr>
            <p:spPr bwMode="auto">
              <a:xfrm>
                <a:off x="3779" y="1805"/>
                <a:ext cx="568" cy="100"/>
              </a:xfrm>
              <a:prstGeom prst="line">
                <a:avLst/>
              </a:prstGeom>
              <a:noFill/>
              <a:ln w="57150">
                <a:solidFill>
                  <a:srgbClr val="FFFFFF"/>
                </a:solidFill>
                <a:round/>
                <a:headEnd/>
                <a:tailEnd/>
              </a:ln>
            </p:spPr>
            <p:txBody>
              <a:bodyPr/>
              <a:lstStyle/>
              <a:p>
                <a:endParaRPr lang="el-GR"/>
              </a:p>
            </p:txBody>
          </p:sp>
          <p:sp>
            <p:nvSpPr>
              <p:cNvPr id="307323" name="Rectangle 123"/>
              <p:cNvSpPr>
                <a:spLocks noChangeArrowheads="1"/>
              </p:cNvSpPr>
              <p:nvPr/>
            </p:nvSpPr>
            <p:spPr bwMode="auto">
              <a:xfrm>
                <a:off x="1422" y="3417"/>
                <a:ext cx="191" cy="202"/>
              </a:xfrm>
              <a:prstGeom prst="rect">
                <a:avLst/>
              </a:prstGeom>
              <a:noFill/>
              <a:ln w="9525">
                <a:noFill/>
                <a:miter lim="800000"/>
                <a:headEnd/>
                <a:tailEnd/>
              </a:ln>
            </p:spPr>
            <p:txBody>
              <a:bodyPr wrap="none" lIns="0" tIns="0" rIns="0" bIns="0">
                <a:spAutoFit/>
              </a:bodyPr>
              <a:lstStyle/>
              <a:p>
                <a:r>
                  <a:rPr lang="el-GR" sz="2100" b="1">
                    <a:solidFill>
                      <a:srgbClr val="FFFF40"/>
                    </a:solidFill>
                  </a:rPr>
                  <a:t>&lt;6</a:t>
                </a:r>
                <a:endParaRPr lang="el-GR" sz="1800"/>
              </a:p>
            </p:txBody>
          </p:sp>
          <p:sp>
            <p:nvSpPr>
              <p:cNvPr id="307324" name="Rectangle 124"/>
              <p:cNvSpPr>
                <a:spLocks noChangeArrowheads="1"/>
              </p:cNvSpPr>
              <p:nvPr/>
            </p:nvSpPr>
            <p:spPr bwMode="auto">
              <a:xfrm>
                <a:off x="1962" y="3417"/>
                <a:ext cx="93" cy="202"/>
              </a:xfrm>
              <a:prstGeom prst="rect">
                <a:avLst/>
              </a:prstGeom>
              <a:noFill/>
              <a:ln w="9525">
                <a:noFill/>
                <a:miter lim="800000"/>
                <a:headEnd/>
                <a:tailEnd/>
              </a:ln>
            </p:spPr>
            <p:txBody>
              <a:bodyPr wrap="none" lIns="0" tIns="0" rIns="0" bIns="0">
                <a:spAutoFit/>
              </a:bodyPr>
              <a:lstStyle/>
              <a:p>
                <a:r>
                  <a:rPr lang="el-GR" sz="2100" b="1">
                    <a:solidFill>
                      <a:srgbClr val="FFFF40"/>
                    </a:solidFill>
                  </a:rPr>
                  <a:t>6</a:t>
                </a:r>
                <a:endParaRPr lang="el-GR" sz="1800"/>
              </a:p>
            </p:txBody>
          </p:sp>
          <p:sp>
            <p:nvSpPr>
              <p:cNvPr id="307325" name="Rectangle 125"/>
              <p:cNvSpPr>
                <a:spLocks noChangeArrowheads="1"/>
              </p:cNvSpPr>
              <p:nvPr/>
            </p:nvSpPr>
            <p:spPr bwMode="auto">
              <a:xfrm>
                <a:off x="2045" y="3417"/>
                <a:ext cx="56" cy="202"/>
              </a:xfrm>
              <a:prstGeom prst="rect">
                <a:avLst/>
              </a:prstGeom>
              <a:noFill/>
              <a:ln w="9525">
                <a:noFill/>
                <a:miter lim="800000"/>
                <a:headEnd/>
                <a:tailEnd/>
              </a:ln>
            </p:spPr>
            <p:txBody>
              <a:bodyPr wrap="none" lIns="0" tIns="0" rIns="0" bIns="0">
                <a:spAutoFit/>
              </a:bodyPr>
              <a:lstStyle/>
              <a:p>
                <a:r>
                  <a:rPr lang="el-GR" sz="2100" b="1">
                    <a:solidFill>
                      <a:srgbClr val="FFFF40"/>
                    </a:solidFill>
                  </a:rPr>
                  <a:t>-</a:t>
                </a:r>
                <a:endParaRPr lang="el-GR" sz="1800"/>
              </a:p>
            </p:txBody>
          </p:sp>
          <p:sp>
            <p:nvSpPr>
              <p:cNvPr id="307326" name="Rectangle 126"/>
              <p:cNvSpPr>
                <a:spLocks noChangeArrowheads="1"/>
              </p:cNvSpPr>
              <p:nvPr/>
            </p:nvSpPr>
            <p:spPr bwMode="auto">
              <a:xfrm>
                <a:off x="2095" y="3417"/>
                <a:ext cx="93" cy="202"/>
              </a:xfrm>
              <a:prstGeom prst="rect">
                <a:avLst/>
              </a:prstGeom>
              <a:noFill/>
              <a:ln w="9525">
                <a:noFill/>
                <a:miter lim="800000"/>
                <a:headEnd/>
                <a:tailEnd/>
              </a:ln>
            </p:spPr>
            <p:txBody>
              <a:bodyPr wrap="none" lIns="0" tIns="0" rIns="0" bIns="0">
                <a:spAutoFit/>
              </a:bodyPr>
              <a:lstStyle/>
              <a:p>
                <a:r>
                  <a:rPr lang="el-GR" sz="2100" b="1">
                    <a:solidFill>
                      <a:srgbClr val="FFFF40"/>
                    </a:solidFill>
                  </a:rPr>
                  <a:t>8</a:t>
                </a:r>
                <a:endParaRPr lang="el-GR" sz="1800"/>
              </a:p>
            </p:txBody>
          </p:sp>
          <p:sp>
            <p:nvSpPr>
              <p:cNvPr id="307327" name="Rectangle 127"/>
              <p:cNvSpPr>
                <a:spLocks noChangeArrowheads="1"/>
              </p:cNvSpPr>
              <p:nvPr/>
            </p:nvSpPr>
            <p:spPr bwMode="auto">
              <a:xfrm>
                <a:off x="2480" y="3417"/>
                <a:ext cx="93" cy="202"/>
              </a:xfrm>
              <a:prstGeom prst="rect">
                <a:avLst/>
              </a:prstGeom>
              <a:noFill/>
              <a:ln w="9525">
                <a:noFill/>
                <a:miter lim="800000"/>
                <a:headEnd/>
                <a:tailEnd/>
              </a:ln>
            </p:spPr>
            <p:txBody>
              <a:bodyPr wrap="none" lIns="0" tIns="0" rIns="0" bIns="0">
                <a:spAutoFit/>
              </a:bodyPr>
              <a:lstStyle/>
              <a:p>
                <a:r>
                  <a:rPr lang="el-GR" sz="2100" b="1">
                    <a:solidFill>
                      <a:srgbClr val="FFFF40"/>
                    </a:solidFill>
                  </a:rPr>
                  <a:t>9</a:t>
                </a:r>
                <a:endParaRPr lang="el-GR" sz="1800"/>
              </a:p>
            </p:txBody>
          </p:sp>
          <p:sp>
            <p:nvSpPr>
              <p:cNvPr id="307328" name="Rectangle 128"/>
              <p:cNvSpPr>
                <a:spLocks noChangeArrowheads="1"/>
              </p:cNvSpPr>
              <p:nvPr/>
            </p:nvSpPr>
            <p:spPr bwMode="auto">
              <a:xfrm>
                <a:off x="2564" y="3417"/>
                <a:ext cx="56" cy="202"/>
              </a:xfrm>
              <a:prstGeom prst="rect">
                <a:avLst/>
              </a:prstGeom>
              <a:noFill/>
              <a:ln w="9525">
                <a:noFill/>
                <a:miter lim="800000"/>
                <a:headEnd/>
                <a:tailEnd/>
              </a:ln>
            </p:spPr>
            <p:txBody>
              <a:bodyPr wrap="none" lIns="0" tIns="0" rIns="0" bIns="0">
                <a:spAutoFit/>
              </a:bodyPr>
              <a:lstStyle/>
              <a:p>
                <a:r>
                  <a:rPr lang="el-GR" sz="2100" b="1">
                    <a:solidFill>
                      <a:srgbClr val="FFFF40"/>
                    </a:solidFill>
                  </a:rPr>
                  <a:t>-</a:t>
                </a:r>
                <a:endParaRPr lang="el-GR" sz="1800"/>
              </a:p>
            </p:txBody>
          </p:sp>
          <p:sp>
            <p:nvSpPr>
              <p:cNvPr id="307329" name="Rectangle 129"/>
              <p:cNvSpPr>
                <a:spLocks noChangeArrowheads="1"/>
              </p:cNvSpPr>
              <p:nvPr/>
            </p:nvSpPr>
            <p:spPr bwMode="auto">
              <a:xfrm>
                <a:off x="2613" y="3417"/>
                <a:ext cx="186" cy="202"/>
              </a:xfrm>
              <a:prstGeom prst="rect">
                <a:avLst/>
              </a:prstGeom>
              <a:noFill/>
              <a:ln w="9525">
                <a:noFill/>
                <a:miter lim="800000"/>
                <a:headEnd/>
                <a:tailEnd/>
              </a:ln>
            </p:spPr>
            <p:txBody>
              <a:bodyPr wrap="none" lIns="0" tIns="0" rIns="0" bIns="0">
                <a:spAutoFit/>
              </a:bodyPr>
              <a:lstStyle/>
              <a:p>
                <a:r>
                  <a:rPr lang="el-GR" sz="2100" b="1">
                    <a:solidFill>
                      <a:srgbClr val="FFFF40"/>
                    </a:solidFill>
                  </a:rPr>
                  <a:t>11</a:t>
                </a:r>
                <a:endParaRPr lang="el-GR" sz="1800"/>
              </a:p>
            </p:txBody>
          </p:sp>
          <p:sp>
            <p:nvSpPr>
              <p:cNvPr id="307330" name="Rectangle 130"/>
              <p:cNvSpPr>
                <a:spLocks noChangeArrowheads="1"/>
              </p:cNvSpPr>
              <p:nvPr/>
            </p:nvSpPr>
            <p:spPr bwMode="auto">
              <a:xfrm>
                <a:off x="2998" y="3417"/>
                <a:ext cx="186" cy="202"/>
              </a:xfrm>
              <a:prstGeom prst="rect">
                <a:avLst/>
              </a:prstGeom>
              <a:noFill/>
              <a:ln w="9525">
                <a:noFill/>
                <a:miter lim="800000"/>
                <a:headEnd/>
                <a:tailEnd/>
              </a:ln>
            </p:spPr>
            <p:txBody>
              <a:bodyPr wrap="none" lIns="0" tIns="0" rIns="0" bIns="0">
                <a:spAutoFit/>
              </a:bodyPr>
              <a:lstStyle/>
              <a:p>
                <a:r>
                  <a:rPr lang="el-GR" sz="2100" b="1">
                    <a:solidFill>
                      <a:srgbClr val="FFFF40"/>
                    </a:solidFill>
                  </a:rPr>
                  <a:t>12</a:t>
                </a:r>
                <a:endParaRPr lang="el-GR" sz="1800"/>
              </a:p>
            </p:txBody>
          </p:sp>
          <p:sp>
            <p:nvSpPr>
              <p:cNvPr id="307331" name="Rectangle 131"/>
              <p:cNvSpPr>
                <a:spLocks noChangeArrowheads="1"/>
              </p:cNvSpPr>
              <p:nvPr/>
            </p:nvSpPr>
            <p:spPr bwMode="auto">
              <a:xfrm>
                <a:off x="3164" y="3417"/>
                <a:ext cx="56" cy="202"/>
              </a:xfrm>
              <a:prstGeom prst="rect">
                <a:avLst/>
              </a:prstGeom>
              <a:noFill/>
              <a:ln w="9525">
                <a:noFill/>
                <a:miter lim="800000"/>
                <a:headEnd/>
                <a:tailEnd/>
              </a:ln>
            </p:spPr>
            <p:txBody>
              <a:bodyPr wrap="none" lIns="0" tIns="0" rIns="0" bIns="0">
                <a:spAutoFit/>
              </a:bodyPr>
              <a:lstStyle/>
              <a:p>
                <a:r>
                  <a:rPr lang="el-GR" sz="2100" b="1">
                    <a:solidFill>
                      <a:srgbClr val="FFFF40"/>
                    </a:solidFill>
                  </a:rPr>
                  <a:t>-</a:t>
                </a:r>
                <a:endParaRPr lang="el-GR" sz="1800"/>
              </a:p>
            </p:txBody>
          </p:sp>
          <p:sp>
            <p:nvSpPr>
              <p:cNvPr id="307332" name="Rectangle 132"/>
              <p:cNvSpPr>
                <a:spLocks noChangeArrowheads="1"/>
              </p:cNvSpPr>
              <p:nvPr/>
            </p:nvSpPr>
            <p:spPr bwMode="auto">
              <a:xfrm>
                <a:off x="3214" y="3417"/>
                <a:ext cx="186" cy="202"/>
              </a:xfrm>
              <a:prstGeom prst="rect">
                <a:avLst/>
              </a:prstGeom>
              <a:noFill/>
              <a:ln w="9525">
                <a:noFill/>
                <a:miter lim="800000"/>
                <a:headEnd/>
                <a:tailEnd/>
              </a:ln>
            </p:spPr>
            <p:txBody>
              <a:bodyPr wrap="none" lIns="0" tIns="0" rIns="0" bIns="0">
                <a:spAutoFit/>
              </a:bodyPr>
              <a:lstStyle/>
              <a:p>
                <a:r>
                  <a:rPr lang="el-GR" sz="2100" b="1">
                    <a:solidFill>
                      <a:srgbClr val="FFFF40"/>
                    </a:solidFill>
                  </a:rPr>
                  <a:t>14</a:t>
                </a:r>
                <a:endParaRPr lang="el-GR" sz="1800"/>
              </a:p>
            </p:txBody>
          </p:sp>
          <p:sp>
            <p:nvSpPr>
              <p:cNvPr id="307333" name="Rectangle 133"/>
              <p:cNvSpPr>
                <a:spLocks noChangeArrowheads="1"/>
              </p:cNvSpPr>
              <p:nvPr/>
            </p:nvSpPr>
            <p:spPr bwMode="auto">
              <a:xfrm>
                <a:off x="3560" y="3417"/>
                <a:ext cx="186" cy="202"/>
              </a:xfrm>
              <a:prstGeom prst="rect">
                <a:avLst/>
              </a:prstGeom>
              <a:noFill/>
              <a:ln w="9525">
                <a:noFill/>
                <a:miter lim="800000"/>
                <a:headEnd/>
                <a:tailEnd/>
              </a:ln>
            </p:spPr>
            <p:txBody>
              <a:bodyPr wrap="none" lIns="0" tIns="0" rIns="0" bIns="0">
                <a:spAutoFit/>
              </a:bodyPr>
              <a:lstStyle/>
              <a:p>
                <a:r>
                  <a:rPr lang="el-GR" sz="2100" b="1">
                    <a:solidFill>
                      <a:srgbClr val="FFFF40"/>
                    </a:solidFill>
                  </a:rPr>
                  <a:t>15</a:t>
                </a:r>
                <a:endParaRPr lang="el-GR" sz="1800"/>
              </a:p>
            </p:txBody>
          </p:sp>
          <p:sp>
            <p:nvSpPr>
              <p:cNvPr id="307334" name="Rectangle 134"/>
              <p:cNvSpPr>
                <a:spLocks noChangeArrowheads="1"/>
              </p:cNvSpPr>
              <p:nvPr/>
            </p:nvSpPr>
            <p:spPr bwMode="auto">
              <a:xfrm>
                <a:off x="3726" y="3417"/>
                <a:ext cx="56" cy="202"/>
              </a:xfrm>
              <a:prstGeom prst="rect">
                <a:avLst/>
              </a:prstGeom>
              <a:noFill/>
              <a:ln w="9525">
                <a:noFill/>
                <a:miter lim="800000"/>
                <a:headEnd/>
                <a:tailEnd/>
              </a:ln>
            </p:spPr>
            <p:txBody>
              <a:bodyPr wrap="none" lIns="0" tIns="0" rIns="0" bIns="0">
                <a:spAutoFit/>
              </a:bodyPr>
              <a:lstStyle/>
              <a:p>
                <a:r>
                  <a:rPr lang="el-GR" sz="2100" b="1">
                    <a:solidFill>
                      <a:srgbClr val="FFFF40"/>
                    </a:solidFill>
                  </a:rPr>
                  <a:t>-</a:t>
                </a:r>
                <a:endParaRPr lang="el-GR" sz="1800"/>
              </a:p>
            </p:txBody>
          </p:sp>
          <p:sp>
            <p:nvSpPr>
              <p:cNvPr id="307335" name="Rectangle 135"/>
              <p:cNvSpPr>
                <a:spLocks noChangeArrowheads="1"/>
              </p:cNvSpPr>
              <p:nvPr/>
            </p:nvSpPr>
            <p:spPr bwMode="auto">
              <a:xfrm>
                <a:off x="3776" y="3417"/>
                <a:ext cx="186" cy="202"/>
              </a:xfrm>
              <a:prstGeom prst="rect">
                <a:avLst/>
              </a:prstGeom>
              <a:noFill/>
              <a:ln w="9525">
                <a:noFill/>
                <a:miter lim="800000"/>
                <a:headEnd/>
                <a:tailEnd/>
              </a:ln>
            </p:spPr>
            <p:txBody>
              <a:bodyPr wrap="none" lIns="0" tIns="0" rIns="0" bIns="0">
                <a:spAutoFit/>
              </a:bodyPr>
              <a:lstStyle/>
              <a:p>
                <a:r>
                  <a:rPr lang="el-GR" sz="2100" b="1">
                    <a:solidFill>
                      <a:srgbClr val="FFFF40"/>
                    </a:solidFill>
                  </a:rPr>
                  <a:t>17</a:t>
                </a:r>
                <a:endParaRPr lang="el-GR" sz="1800"/>
              </a:p>
            </p:txBody>
          </p:sp>
          <p:sp>
            <p:nvSpPr>
              <p:cNvPr id="307336" name="Rectangle 136"/>
              <p:cNvSpPr>
                <a:spLocks noChangeArrowheads="1"/>
              </p:cNvSpPr>
              <p:nvPr/>
            </p:nvSpPr>
            <p:spPr bwMode="auto">
              <a:xfrm>
                <a:off x="4128" y="3417"/>
                <a:ext cx="186" cy="202"/>
              </a:xfrm>
              <a:prstGeom prst="rect">
                <a:avLst/>
              </a:prstGeom>
              <a:noFill/>
              <a:ln w="9525">
                <a:noFill/>
                <a:miter lim="800000"/>
                <a:headEnd/>
                <a:tailEnd/>
              </a:ln>
            </p:spPr>
            <p:txBody>
              <a:bodyPr wrap="none" lIns="0" tIns="0" rIns="0" bIns="0">
                <a:spAutoFit/>
              </a:bodyPr>
              <a:lstStyle/>
              <a:p>
                <a:r>
                  <a:rPr lang="el-GR" sz="2100" b="1">
                    <a:solidFill>
                      <a:srgbClr val="FFFF40"/>
                    </a:solidFill>
                  </a:rPr>
                  <a:t>18</a:t>
                </a:r>
                <a:endParaRPr lang="el-GR" sz="1800"/>
              </a:p>
            </p:txBody>
          </p:sp>
          <p:sp>
            <p:nvSpPr>
              <p:cNvPr id="307337" name="Rectangle 137"/>
              <p:cNvSpPr>
                <a:spLocks noChangeArrowheads="1"/>
              </p:cNvSpPr>
              <p:nvPr/>
            </p:nvSpPr>
            <p:spPr bwMode="auto">
              <a:xfrm>
                <a:off x="4294" y="3417"/>
                <a:ext cx="56" cy="202"/>
              </a:xfrm>
              <a:prstGeom prst="rect">
                <a:avLst/>
              </a:prstGeom>
              <a:noFill/>
              <a:ln w="9525">
                <a:noFill/>
                <a:miter lim="800000"/>
                <a:headEnd/>
                <a:tailEnd/>
              </a:ln>
            </p:spPr>
            <p:txBody>
              <a:bodyPr wrap="none" lIns="0" tIns="0" rIns="0" bIns="0">
                <a:spAutoFit/>
              </a:bodyPr>
              <a:lstStyle/>
              <a:p>
                <a:r>
                  <a:rPr lang="el-GR" sz="2100" b="1">
                    <a:solidFill>
                      <a:srgbClr val="FFFF40"/>
                    </a:solidFill>
                  </a:rPr>
                  <a:t>-</a:t>
                </a:r>
                <a:endParaRPr lang="el-GR" sz="1800"/>
              </a:p>
            </p:txBody>
          </p:sp>
          <p:sp>
            <p:nvSpPr>
              <p:cNvPr id="307338" name="Rectangle 138"/>
              <p:cNvSpPr>
                <a:spLocks noChangeArrowheads="1"/>
              </p:cNvSpPr>
              <p:nvPr/>
            </p:nvSpPr>
            <p:spPr bwMode="auto">
              <a:xfrm>
                <a:off x="4343" y="3417"/>
                <a:ext cx="186" cy="202"/>
              </a:xfrm>
              <a:prstGeom prst="rect">
                <a:avLst/>
              </a:prstGeom>
              <a:noFill/>
              <a:ln w="9525">
                <a:noFill/>
                <a:miter lim="800000"/>
                <a:headEnd/>
                <a:tailEnd/>
              </a:ln>
            </p:spPr>
            <p:txBody>
              <a:bodyPr wrap="none" lIns="0" tIns="0" rIns="0" bIns="0">
                <a:spAutoFit/>
              </a:bodyPr>
              <a:lstStyle/>
              <a:p>
                <a:r>
                  <a:rPr lang="el-GR" sz="2100" b="1">
                    <a:solidFill>
                      <a:srgbClr val="FFFF40"/>
                    </a:solidFill>
                  </a:rPr>
                  <a:t>20</a:t>
                </a:r>
                <a:endParaRPr lang="el-GR" sz="1800"/>
              </a:p>
            </p:txBody>
          </p:sp>
          <p:sp>
            <p:nvSpPr>
              <p:cNvPr id="307339" name="Rectangle 139"/>
              <p:cNvSpPr>
                <a:spLocks noChangeArrowheads="1"/>
              </p:cNvSpPr>
              <p:nvPr/>
            </p:nvSpPr>
            <p:spPr bwMode="auto">
              <a:xfrm>
                <a:off x="1110" y="3294"/>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0</a:t>
                </a:r>
                <a:endParaRPr lang="el-GR" sz="1800"/>
              </a:p>
            </p:txBody>
          </p:sp>
          <p:sp>
            <p:nvSpPr>
              <p:cNvPr id="307340" name="Rectangle 140"/>
              <p:cNvSpPr>
                <a:spLocks noChangeArrowheads="1"/>
              </p:cNvSpPr>
              <p:nvPr/>
            </p:nvSpPr>
            <p:spPr bwMode="auto">
              <a:xfrm>
                <a:off x="1110" y="2903"/>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1</a:t>
                </a:r>
                <a:endParaRPr lang="el-GR" sz="1800"/>
              </a:p>
            </p:txBody>
          </p:sp>
          <p:sp>
            <p:nvSpPr>
              <p:cNvPr id="307341" name="Rectangle 141"/>
              <p:cNvSpPr>
                <a:spLocks noChangeArrowheads="1"/>
              </p:cNvSpPr>
              <p:nvPr/>
            </p:nvSpPr>
            <p:spPr bwMode="auto">
              <a:xfrm>
                <a:off x="1110" y="2513"/>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2</a:t>
                </a:r>
                <a:endParaRPr lang="el-GR" sz="1800"/>
              </a:p>
            </p:txBody>
          </p:sp>
          <p:sp>
            <p:nvSpPr>
              <p:cNvPr id="307342" name="Rectangle 142"/>
              <p:cNvSpPr>
                <a:spLocks noChangeArrowheads="1"/>
              </p:cNvSpPr>
              <p:nvPr/>
            </p:nvSpPr>
            <p:spPr bwMode="auto">
              <a:xfrm>
                <a:off x="1110" y="2121"/>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3</a:t>
                </a:r>
                <a:endParaRPr lang="el-GR" sz="1800"/>
              </a:p>
            </p:txBody>
          </p:sp>
          <p:sp>
            <p:nvSpPr>
              <p:cNvPr id="307343" name="Rectangle 143"/>
              <p:cNvSpPr>
                <a:spLocks noChangeArrowheads="1"/>
              </p:cNvSpPr>
              <p:nvPr/>
            </p:nvSpPr>
            <p:spPr bwMode="auto">
              <a:xfrm>
                <a:off x="1110" y="1724"/>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4</a:t>
                </a:r>
                <a:endParaRPr lang="el-GR" sz="1800"/>
              </a:p>
            </p:txBody>
          </p:sp>
          <p:sp>
            <p:nvSpPr>
              <p:cNvPr id="307344" name="Rectangle 144"/>
              <p:cNvSpPr>
                <a:spLocks noChangeArrowheads="1"/>
              </p:cNvSpPr>
              <p:nvPr/>
            </p:nvSpPr>
            <p:spPr bwMode="auto">
              <a:xfrm>
                <a:off x="1110" y="1333"/>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5</a:t>
                </a:r>
                <a:endParaRPr lang="el-GR" sz="1800"/>
              </a:p>
            </p:txBody>
          </p:sp>
          <p:sp>
            <p:nvSpPr>
              <p:cNvPr id="307345" name="Rectangle 145"/>
              <p:cNvSpPr>
                <a:spLocks noChangeArrowheads="1"/>
              </p:cNvSpPr>
              <p:nvPr/>
            </p:nvSpPr>
            <p:spPr bwMode="auto">
              <a:xfrm>
                <a:off x="1110" y="943"/>
                <a:ext cx="71" cy="154"/>
              </a:xfrm>
              <a:prstGeom prst="rect">
                <a:avLst/>
              </a:prstGeom>
              <a:noFill/>
              <a:ln w="9525">
                <a:noFill/>
                <a:miter lim="800000"/>
                <a:headEnd/>
                <a:tailEnd/>
              </a:ln>
            </p:spPr>
            <p:txBody>
              <a:bodyPr wrap="none" lIns="0" tIns="0" rIns="0" bIns="0">
                <a:spAutoFit/>
              </a:bodyPr>
              <a:lstStyle/>
              <a:p>
                <a:r>
                  <a:rPr lang="el-GR" sz="1600" b="1">
                    <a:solidFill>
                      <a:srgbClr val="FFFFFF"/>
                    </a:solidFill>
                  </a:rPr>
                  <a:t>6</a:t>
                </a:r>
                <a:endParaRPr lang="el-GR" sz="1800"/>
              </a:p>
            </p:txBody>
          </p:sp>
          <p:sp>
            <p:nvSpPr>
              <p:cNvPr id="307346" name="Line 146"/>
              <p:cNvSpPr>
                <a:spLocks noChangeShapeType="1"/>
              </p:cNvSpPr>
              <p:nvPr/>
            </p:nvSpPr>
            <p:spPr bwMode="auto">
              <a:xfrm>
                <a:off x="1244" y="2622"/>
                <a:ext cx="3380" cy="1"/>
              </a:xfrm>
              <a:prstGeom prst="line">
                <a:avLst/>
              </a:prstGeom>
              <a:noFill/>
              <a:ln w="57150">
                <a:solidFill>
                  <a:srgbClr val="00FF00"/>
                </a:solidFill>
                <a:round/>
                <a:headEnd/>
                <a:tailEnd/>
              </a:ln>
            </p:spPr>
            <p:txBody>
              <a:bodyPr/>
              <a:lstStyle/>
              <a:p>
                <a:endParaRPr lang="el-GR"/>
              </a:p>
            </p:txBody>
          </p:sp>
        </p:grpSp>
        <p:sp>
          <p:nvSpPr>
            <p:cNvPr id="307348" name="Rectangle 148"/>
            <p:cNvSpPr>
              <a:spLocks noChangeArrowheads="1"/>
            </p:cNvSpPr>
            <p:nvPr/>
          </p:nvSpPr>
          <p:spPr bwMode="auto">
            <a:xfrm rot="16200000">
              <a:off x="-263" y="2128"/>
              <a:ext cx="2213" cy="192"/>
            </a:xfrm>
            <a:prstGeom prst="rect">
              <a:avLst/>
            </a:prstGeom>
            <a:noFill/>
            <a:ln w="9525">
              <a:noFill/>
              <a:miter lim="800000"/>
              <a:headEnd/>
              <a:tailEnd/>
            </a:ln>
          </p:spPr>
          <p:txBody>
            <a:bodyPr wrap="none" lIns="0" tIns="0" rIns="0" bIns="0">
              <a:spAutoFit/>
            </a:bodyPr>
            <a:lstStyle/>
            <a:p>
              <a:r>
                <a:rPr lang="el-GR">
                  <a:solidFill>
                    <a:srgbClr val="FFFFFF"/>
                  </a:solidFill>
                  <a:latin typeface="Comic Sans MS" pitchFamily="66" charset="0"/>
                </a:rPr>
                <a:t>Συμπτώματα ΔΕΠΥ-μέση τιμή </a:t>
              </a:r>
              <a:endParaRPr lang="el-GR">
                <a:latin typeface="Comic Sans MS" pitchFamily="66" charset="0"/>
              </a:endParaRPr>
            </a:p>
          </p:txBody>
        </p:sp>
      </p:grpSp>
      <p:sp>
        <p:nvSpPr>
          <p:cNvPr id="307353" name="Text Box 153"/>
          <p:cNvSpPr txBox="1">
            <a:spLocks noChangeArrowheads="1"/>
          </p:cNvSpPr>
          <p:nvPr/>
        </p:nvSpPr>
        <p:spPr bwMode="auto">
          <a:xfrm>
            <a:off x="2699792" y="1124744"/>
            <a:ext cx="4030671" cy="584776"/>
          </a:xfrm>
          <a:prstGeom prst="rect">
            <a:avLst/>
          </a:prstGeom>
          <a:noFill/>
          <a:ln w="9525">
            <a:noFill/>
            <a:miter lim="800000"/>
            <a:headEnd/>
            <a:tailEnd/>
          </a:ln>
          <a:effectLst/>
        </p:spPr>
        <p:txBody>
          <a:bodyPr wrap="none">
            <a:spAutoFit/>
          </a:bodyPr>
          <a:lstStyle/>
          <a:p>
            <a:r>
              <a:rPr lang="el-GR" sz="3200" dirty="0">
                <a:solidFill>
                  <a:srgbClr val="00FF00"/>
                </a:solidFill>
                <a:latin typeface="Calibri"/>
                <a:cs typeface="Calibri"/>
              </a:rPr>
              <a:t>Ελλειμματική Προσοχή</a:t>
            </a:r>
          </a:p>
        </p:txBody>
      </p:sp>
      <p:sp>
        <p:nvSpPr>
          <p:cNvPr id="115" name="Title 1"/>
          <p:cNvSpPr txBox="1">
            <a:spLocks/>
          </p:cNvSpPr>
          <p:nvPr/>
        </p:nvSpPr>
        <p:spPr>
          <a:xfrm>
            <a:off x="481013" y="173376"/>
            <a:ext cx="8229600" cy="1143000"/>
          </a:xfrm>
          <a:prstGeom prst="rect">
            <a:avLst/>
          </a:prstGeom>
        </p:spPr>
        <p:txBody>
          <a:bodyPr>
            <a:normAutofit fontScale="97500"/>
          </a:bodyPr>
          <a:lstStyle>
            <a:lvl1pPr algn="ctr" rtl="0" eaLnBrk="1" fontAlgn="base" hangingPunct="1">
              <a:spcBef>
                <a:spcPct val="0"/>
              </a:spcBef>
              <a:spcAft>
                <a:spcPct val="0"/>
              </a:spcAft>
              <a:defRPr sz="5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b="1" dirty="0">
                <a:solidFill>
                  <a:srgbClr val="FFCC66"/>
                </a:solidFill>
                <a:latin typeface="Calibri"/>
                <a:cs typeface="Calibri"/>
              </a:rPr>
              <a:t>ΦΥΣΙΚΗ ΙΣΤΟΡΙΑ ΣΥΜΠΤΩΜΑΤΩΝ ΔΕΠΥ</a:t>
            </a:r>
            <a:endParaRPr lang="en-US" sz="3200" b="1" dirty="0">
              <a:solidFill>
                <a:srgbClr val="FFCC66"/>
              </a:solidFill>
              <a:latin typeface="Calibri"/>
              <a:cs typeface="Calibri"/>
            </a:endParaRPr>
          </a:p>
        </p:txBody>
      </p:sp>
    </p:spTree>
    <p:extLst>
      <p:ext uri="{BB962C8B-B14F-4D97-AF65-F5344CB8AC3E}">
        <p14:creationId xmlns:p14="http://schemas.microsoft.com/office/powerpoint/2010/main" val="171089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3213" y="137055"/>
            <a:ext cx="8229600" cy="1139825"/>
          </a:xfrm>
        </p:spPr>
        <p:txBody>
          <a:bodyPr>
            <a:normAutofit fontScale="90000"/>
          </a:bodyPr>
          <a:lstStyle/>
          <a:p>
            <a:pPr marL="484632" indent="0" fontAlgn="auto">
              <a:spcAft>
                <a:spcPts val="0"/>
              </a:spcAft>
              <a:defRPr/>
            </a:pPr>
            <a:r>
              <a:rPr lang="el-GR" sz="3600" b="1" dirty="0">
                <a:solidFill>
                  <a:srgbClr val="FFC000"/>
                </a:solidFill>
                <a:effectLst/>
                <a:latin typeface="Calibri" pitchFamily="34" charset="0"/>
                <a:cs typeface="Calibri" pitchFamily="34" charset="0"/>
              </a:rPr>
              <a:t>ΟΛΟΚΛΗΡΩΜΕΝΗ ΘΕΡΑΠΕΙΑ ΓΙΑ ΤΗ ΔΕΠΥ</a:t>
            </a:r>
            <a:endParaRPr lang="en-US" sz="4000" b="1" dirty="0">
              <a:solidFill>
                <a:srgbClr val="FFC000"/>
              </a:solidFill>
            </a:endParaRPr>
          </a:p>
        </p:txBody>
      </p:sp>
      <p:sp>
        <p:nvSpPr>
          <p:cNvPr id="126979" name="Rectangle 3"/>
          <p:cNvSpPr>
            <a:spLocks noGrp="1" noChangeArrowheads="1"/>
          </p:cNvSpPr>
          <p:nvPr>
            <p:ph idx="1"/>
          </p:nvPr>
        </p:nvSpPr>
        <p:spPr>
          <a:xfrm>
            <a:off x="1249363" y="1577446"/>
            <a:ext cx="7283450" cy="4530725"/>
          </a:xfrm>
        </p:spPr>
        <p:txBody>
          <a:bodyPr/>
          <a:lstStyle/>
          <a:p>
            <a:pPr>
              <a:buFont typeface="Wingdings" pitchFamily="2" charset="2"/>
              <a:buBlip>
                <a:blip r:embed="rId3"/>
              </a:buBlip>
            </a:pPr>
            <a:r>
              <a:rPr lang="el-GR" sz="2400" dirty="0">
                <a:latin typeface="Calibri" pitchFamily="34" charset="0"/>
                <a:cs typeface="Calibri" pitchFamily="34" charset="0"/>
              </a:rPr>
              <a:t>Προγράμματα Εκπαίδευσης  Γονέων</a:t>
            </a:r>
            <a:endParaRPr lang="en-US" sz="2400" dirty="0">
              <a:latin typeface="Calibri" pitchFamily="34" charset="0"/>
              <a:cs typeface="Calibri" pitchFamily="34" charset="0"/>
            </a:endParaRPr>
          </a:p>
          <a:p>
            <a:pPr>
              <a:buFont typeface="Wingdings" pitchFamily="2" charset="2"/>
              <a:buBlip>
                <a:blip r:embed="rId3"/>
              </a:buBlip>
            </a:pPr>
            <a:r>
              <a:rPr lang="el-GR" sz="2400" dirty="0">
                <a:latin typeface="Calibri" pitchFamily="34" charset="0"/>
                <a:cs typeface="Calibri" pitchFamily="34" charset="0"/>
              </a:rPr>
              <a:t>Θεραπεία Συμπεριφοράς του Παιδιού</a:t>
            </a:r>
          </a:p>
          <a:p>
            <a:pPr>
              <a:buFont typeface="Wingdings" pitchFamily="2" charset="2"/>
              <a:buBlip>
                <a:blip r:embed="rId3"/>
              </a:buBlip>
            </a:pPr>
            <a:r>
              <a:rPr lang="el-GR" sz="2400" dirty="0">
                <a:latin typeface="Calibri" pitchFamily="34" charset="0"/>
                <a:cs typeface="Calibri" pitchFamily="34" charset="0"/>
              </a:rPr>
              <a:t>Θεραπεία Συμπεριφοράς στο Σχολείο</a:t>
            </a:r>
          </a:p>
          <a:p>
            <a:pPr>
              <a:buFont typeface="Wingdings" pitchFamily="2" charset="2"/>
              <a:buBlip>
                <a:blip r:embed="rId3"/>
              </a:buBlip>
            </a:pPr>
            <a:r>
              <a:rPr lang="el-GR" sz="2400" dirty="0">
                <a:latin typeface="Calibri" pitchFamily="34" charset="0"/>
                <a:cs typeface="Calibri" pitchFamily="34" charset="0"/>
              </a:rPr>
              <a:t>Μαθησιακή αποκατάσταση όταν χρειάζεται</a:t>
            </a:r>
          </a:p>
          <a:p>
            <a:pPr>
              <a:buFont typeface="Wingdings" pitchFamily="2" charset="2"/>
              <a:buBlip>
                <a:blip r:embed="rId3"/>
              </a:buBlip>
            </a:pPr>
            <a:r>
              <a:rPr lang="el-GR" sz="2400" dirty="0">
                <a:latin typeface="Calibri" pitchFamily="34" charset="0"/>
                <a:cs typeface="Calibri" pitchFamily="34" charset="0"/>
              </a:rPr>
              <a:t>Προγράμματα Εκπαίδευσης Προσοχής</a:t>
            </a:r>
            <a:endParaRPr lang="en-US" sz="2400" dirty="0">
              <a:latin typeface="Calibri" pitchFamily="34" charset="0"/>
              <a:cs typeface="Calibri" pitchFamily="34" charset="0"/>
            </a:endParaRPr>
          </a:p>
          <a:p>
            <a:pPr>
              <a:buFont typeface="Wingdings" pitchFamily="2" charset="2"/>
              <a:buBlip>
                <a:blip r:embed="rId3"/>
              </a:buBlip>
            </a:pPr>
            <a:r>
              <a:rPr lang="en-US" sz="2400" dirty="0">
                <a:latin typeface="Calibri" pitchFamily="34" charset="0"/>
                <a:cs typeface="Calibri" pitchFamily="34" charset="0"/>
              </a:rPr>
              <a:t> </a:t>
            </a:r>
            <a:r>
              <a:rPr lang="el-GR" sz="2400" dirty="0">
                <a:latin typeface="Calibri" pitchFamily="34" charset="0"/>
                <a:cs typeface="Calibri" pitchFamily="34" charset="0"/>
              </a:rPr>
              <a:t>Φαρμακοθεραπεία όταν χρειάζεται (Μεθυλφαινυδάτη-Ατομοξετίνη)</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2108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p:cTn id="7" dur="1000" fill="hold"/>
                                        <p:tgtEl>
                                          <p:spTgt spid="1269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69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69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6979">
                                            <p:txEl>
                                              <p:pRg st="1" end="1"/>
                                            </p:txEl>
                                          </p:spTgt>
                                        </p:tgtEl>
                                        <p:attrNameLst>
                                          <p:attrName>style.visibility</p:attrName>
                                        </p:attrNameLst>
                                      </p:cBhvr>
                                      <p:to>
                                        <p:strVal val="visible"/>
                                      </p:to>
                                    </p:set>
                                    <p:anim calcmode="lin" valueType="num">
                                      <p:cBhvr>
                                        <p:cTn id="14" dur="1000" fill="hold"/>
                                        <p:tgtEl>
                                          <p:spTgt spid="1269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69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69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6979">
                                            <p:txEl>
                                              <p:pRg st="2" end="2"/>
                                            </p:txEl>
                                          </p:spTgt>
                                        </p:tgtEl>
                                        <p:attrNameLst>
                                          <p:attrName>style.visibility</p:attrName>
                                        </p:attrNameLst>
                                      </p:cBhvr>
                                      <p:to>
                                        <p:strVal val="visible"/>
                                      </p:to>
                                    </p:set>
                                    <p:anim calcmode="lin" valueType="num">
                                      <p:cBhvr>
                                        <p:cTn id="21" dur="1000" fill="hold"/>
                                        <p:tgtEl>
                                          <p:spTgt spid="12697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69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697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26979">
                                            <p:txEl>
                                              <p:pRg st="3" end="3"/>
                                            </p:txEl>
                                          </p:spTgt>
                                        </p:tgtEl>
                                        <p:attrNameLst>
                                          <p:attrName>style.visibility</p:attrName>
                                        </p:attrNameLst>
                                      </p:cBhvr>
                                      <p:to>
                                        <p:strVal val="visible"/>
                                      </p:to>
                                    </p:set>
                                    <p:anim calcmode="lin" valueType="num">
                                      <p:cBhvr>
                                        <p:cTn id="28" dur="1000" fill="hold"/>
                                        <p:tgtEl>
                                          <p:spTgt spid="12697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697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69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26979">
                                            <p:txEl>
                                              <p:pRg st="4" end="4"/>
                                            </p:txEl>
                                          </p:spTgt>
                                        </p:tgtEl>
                                        <p:attrNameLst>
                                          <p:attrName>style.visibility</p:attrName>
                                        </p:attrNameLst>
                                      </p:cBhvr>
                                      <p:to>
                                        <p:strVal val="visible"/>
                                      </p:to>
                                    </p:set>
                                    <p:anim calcmode="lin" valueType="num">
                                      <p:cBhvr>
                                        <p:cTn id="35" dur="1000" fill="hold"/>
                                        <p:tgtEl>
                                          <p:spTgt spid="12697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2697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697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6979">
                                            <p:txEl>
                                              <p:pRg st="5" end="5"/>
                                            </p:txEl>
                                          </p:spTgt>
                                        </p:tgtEl>
                                        <p:attrNameLst>
                                          <p:attrName>style.visibility</p:attrName>
                                        </p:attrNameLst>
                                      </p:cBhvr>
                                      <p:to>
                                        <p:strVal val="visible"/>
                                      </p:to>
                                    </p:set>
                                    <p:anim calcmode="lin" valueType="num">
                                      <p:cBhvr>
                                        <p:cTn id="42" dur="1000" fill="hold"/>
                                        <p:tgtEl>
                                          <p:spTgt spid="12697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2697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26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p:cNvSpPr txBox="1">
            <a:spLocks noChangeArrowheads="1"/>
          </p:cNvSpPr>
          <p:nvPr/>
        </p:nvSpPr>
        <p:spPr bwMode="auto">
          <a:xfrm>
            <a:off x="1190657" y="44624"/>
            <a:ext cx="6686972" cy="1200329"/>
          </a:xfrm>
          <a:prstGeom prst="rect">
            <a:avLst/>
          </a:prstGeom>
          <a:noFill/>
          <a:ln w="9525">
            <a:noFill/>
            <a:miter lim="800000"/>
            <a:headEnd/>
            <a:tailEnd/>
          </a:ln>
          <a:effectLst/>
        </p:spPr>
        <p:txBody>
          <a:bodyPr wrap="none">
            <a:spAutoFit/>
          </a:bodyPr>
          <a:lstStyle/>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ΣΗΜΑΣΙΑ ΠΡΩΙΜΗΣ ΑΝΙΧΝΕΥΣΗΣ-</a:t>
            </a:r>
          </a:p>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ΠΑΡΕΜΒΑΣΗΣ</a:t>
            </a:r>
          </a:p>
        </p:txBody>
      </p:sp>
      <p:sp>
        <p:nvSpPr>
          <p:cNvPr id="157701" name="Text Box 5"/>
          <p:cNvSpPr txBox="1">
            <a:spLocks noChangeArrowheads="1"/>
          </p:cNvSpPr>
          <p:nvPr/>
        </p:nvSpPr>
        <p:spPr bwMode="auto">
          <a:xfrm>
            <a:off x="467544" y="1164808"/>
            <a:ext cx="8208912" cy="3416320"/>
          </a:xfrm>
          <a:prstGeom prst="rect">
            <a:avLst/>
          </a:prstGeom>
          <a:noFill/>
          <a:ln w="9525">
            <a:noFill/>
            <a:miter lim="800000"/>
            <a:headEnd/>
            <a:tailEnd/>
          </a:ln>
          <a:effectLst/>
        </p:spPr>
        <p:txBody>
          <a:bodyPr wrap="square">
            <a:spAutoFit/>
          </a:bodyPr>
          <a:lstStyle/>
          <a:p>
            <a:endParaRPr lang="el-GR" sz="2400" dirty="0">
              <a:effectLst>
                <a:outerShdw blurRad="38100" dist="38100" dir="2700000" algn="tl">
                  <a:srgbClr val="000000"/>
                </a:outerShdw>
              </a:effectLst>
              <a:latin typeface="Calibri" pitchFamily="34" charset="0"/>
              <a:cs typeface="Calibri" pitchFamily="34" charset="0"/>
            </a:endParaRPr>
          </a:p>
          <a:p>
            <a:r>
              <a:rPr lang="el-GR" sz="2400" dirty="0">
                <a:latin typeface="Calibri" pitchFamily="34" charset="0"/>
                <a:cs typeface="Calibri" pitchFamily="34" charset="0"/>
              </a:rPr>
              <a:t>Η ελλιπής ανίχνευση καθυστερεί τις δυνατότητες </a:t>
            </a:r>
          </a:p>
          <a:p>
            <a:r>
              <a:rPr lang="el-GR" sz="2400" b="1" dirty="0">
                <a:solidFill>
                  <a:srgbClr val="FFFF00"/>
                </a:solidFill>
                <a:latin typeface="Calibri" pitchFamily="34" charset="0"/>
                <a:cs typeface="Calibri" pitchFamily="34" charset="0"/>
              </a:rPr>
              <a:t>πρώιμης παρέμβασης</a:t>
            </a:r>
            <a:r>
              <a:rPr lang="el-GR" sz="2400" dirty="0">
                <a:solidFill>
                  <a:srgbClr val="FFFF00"/>
                </a:solidFill>
                <a:latin typeface="Calibri" pitchFamily="34" charset="0"/>
                <a:cs typeface="Calibri" pitchFamily="34" charset="0"/>
              </a:rPr>
              <a:t>.</a:t>
            </a:r>
          </a:p>
          <a:p>
            <a:endParaRPr lang="el-GR" sz="2400" dirty="0">
              <a:solidFill>
                <a:srgbClr val="FFC000"/>
              </a:solidFill>
              <a:latin typeface="Calibri" pitchFamily="34" charset="0"/>
              <a:cs typeface="Calibri" pitchFamily="34" charset="0"/>
            </a:endParaRPr>
          </a:p>
          <a:p>
            <a:r>
              <a:rPr lang="el-GR" sz="2400" dirty="0">
                <a:latin typeface="Calibri" pitchFamily="34" charset="0"/>
                <a:cs typeface="Calibri" pitchFamily="34" charset="0"/>
              </a:rPr>
              <a:t>Τα παιδιά που συμμετέχουν σε προγράμματα πρώιμης παρέμβασης, είναι πιο πιθανό να αποφοιτήσουν από το γυμνάσιο,  να βρουν δουλειά, να ζήσουν ανεξάρτητα, να αποφύγουν την εγκυμοσύνη στην εφηβεία,</a:t>
            </a:r>
            <a:r>
              <a:rPr lang="en-US" sz="2400" dirty="0">
                <a:latin typeface="Calibri" pitchFamily="34" charset="0"/>
                <a:cs typeface="Calibri" pitchFamily="34" charset="0"/>
              </a:rPr>
              <a:t> </a:t>
            </a:r>
            <a:r>
              <a:rPr lang="el-GR" sz="2400" dirty="0">
                <a:latin typeface="Calibri" pitchFamily="34" charset="0"/>
                <a:cs typeface="Calibri" pitchFamily="34" charset="0"/>
              </a:rPr>
              <a:t>την παρανομία και τη βία.</a:t>
            </a:r>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493592"/>
            <a:ext cx="3528392" cy="2103760"/>
          </a:xfrm>
          <a:prstGeom prst="rect">
            <a:avLst/>
          </a:prstGeom>
        </p:spPr>
      </p:pic>
    </p:spTree>
    <p:extLst>
      <p:ext uri="{BB962C8B-B14F-4D97-AF65-F5344CB8AC3E}">
        <p14:creationId xmlns:p14="http://schemas.microsoft.com/office/powerpoint/2010/main" val="33075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7701">
                                            <p:txEl>
                                              <p:pRg st="1" end="1"/>
                                            </p:txEl>
                                          </p:spTgt>
                                        </p:tgtEl>
                                        <p:attrNameLst>
                                          <p:attrName>style.visibility</p:attrName>
                                        </p:attrNameLst>
                                      </p:cBhvr>
                                      <p:to>
                                        <p:strVal val="visible"/>
                                      </p:to>
                                    </p:set>
                                    <p:anim calcmode="lin" valueType="num">
                                      <p:cBhvr>
                                        <p:cTn id="7" dur="1000" fill="hold"/>
                                        <p:tgtEl>
                                          <p:spTgt spid="15770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5770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5770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7701">
                                            <p:txEl>
                                              <p:pRg st="2" end="2"/>
                                            </p:txEl>
                                          </p:spTgt>
                                        </p:tgtEl>
                                        <p:attrNameLst>
                                          <p:attrName>style.visibility</p:attrName>
                                        </p:attrNameLst>
                                      </p:cBhvr>
                                      <p:to>
                                        <p:strVal val="visible"/>
                                      </p:to>
                                    </p:set>
                                    <p:anim calcmode="lin" valueType="num">
                                      <p:cBhvr>
                                        <p:cTn id="14" dur="1000" fill="hold"/>
                                        <p:tgtEl>
                                          <p:spTgt spid="15770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5770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57701">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57701">
                                            <p:txEl>
                                              <p:pRg st="4" end="4"/>
                                            </p:txEl>
                                          </p:spTgt>
                                        </p:tgtEl>
                                        <p:attrNameLst>
                                          <p:attrName>style.visibility</p:attrName>
                                        </p:attrNameLst>
                                      </p:cBhvr>
                                      <p:to>
                                        <p:strVal val="visible"/>
                                      </p:to>
                                    </p:set>
                                    <p:anim calcmode="lin" valueType="num">
                                      <p:cBhvr>
                                        <p:cTn id="19" dur="1000" fill="hold"/>
                                        <p:tgtEl>
                                          <p:spTgt spid="157701">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157701">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15770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p:cNvSpPr txBox="1">
            <a:spLocks noChangeArrowheads="1"/>
          </p:cNvSpPr>
          <p:nvPr/>
        </p:nvSpPr>
        <p:spPr bwMode="auto">
          <a:xfrm>
            <a:off x="1807979" y="116632"/>
            <a:ext cx="5842765" cy="1200329"/>
          </a:xfrm>
          <a:prstGeom prst="rect">
            <a:avLst/>
          </a:prstGeom>
          <a:noFill/>
          <a:ln w="9525">
            <a:noFill/>
            <a:miter lim="800000"/>
            <a:headEnd/>
            <a:tailEnd/>
          </a:ln>
          <a:effectLst/>
        </p:spPr>
        <p:txBody>
          <a:bodyPr wrap="none">
            <a:spAutoFit/>
          </a:bodyPr>
          <a:lstStyle/>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ΔΡΑΣΕΙΣ-ΚΛΕΙΔΙΑ ΣΤΗΝ </a:t>
            </a:r>
          </a:p>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ΠΡΩΤΟΒΑΘΜΙΑ ΠΑΙΔΙΑΤΡΙΚΗ</a:t>
            </a:r>
          </a:p>
        </p:txBody>
      </p:sp>
      <p:sp>
        <p:nvSpPr>
          <p:cNvPr id="157701" name="Text Box 5"/>
          <p:cNvSpPr txBox="1">
            <a:spLocks noChangeArrowheads="1"/>
          </p:cNvSpPr>
          <p:nvPr/>
        </p:nvSpPr>
        <p:spPr bwMode="auto">
          <a:xfrm>
            <a:off x="1979712" y="1340768"/>
            <a:ext cx="6912768" cy="2308324"/>
          </a:xfrm>
          <a:prstGeom prst="rect">
            <a:avLst/>
          </a:prstGeom>
          <a:noFill/>
          <a:ln w="9525">
            <a:noFill/>
            <a:miter lim="800000"/>
            <a:headEnd/>
            <a:tailEnd/>
          </a:ln>
          <a:effectLst/>
        </p:spPr>
        <p:txBody>
          <a:bodyPr wrap="square">
            <a:spAutoFit/>
          </a:bodyPr>
          <a:lstStyle/>
          <a:p>
            <a:r>
              <a:rPr lang="el-GR" sz="2400" b="1" dirty="0">
                <a:latin typeface="Calibri" pitchFamily="34" charset="0"/>
                <a:cs typeface="Calibri" pitchFamily="34" charset="0"/>
              </a:rPr>
              <a:t>1. Ο Παιδίατρος οφείλει να ξεκινήσει την αξιολόγηση για ΔΕΠΥ σε κάθε παιδί 4-18 ετών που εμφανίζει μαθησιακά προβλήματα, ή προβλήματα συμπεριφοράς και συμπτώματα ελλειμματικής προσοχής, </a:t>
            </a:r>
            <a:r>
              <a:rPr lang="el-GR" sz="2400" b="1" dirty="0" err="1">
                <a:latin typeface="Calibri" pitchFamily="34" charset="0"/>
                <a:cs typeface="Calibri" pitchFamily="34" charset="0"/>
              </a:rPr>
              <a:t>υπερκινητικότητας</a:t>
            </a:r>
            <a:r>
              <a:rPr lang="el-GR" sz="2400" b="1" dirty="0">
                <a:latin typeface="Calibri" pitchFamily="34" charset="0"/>
                <a:cs typeface="Calibri" pitchFamily="34" charset="0"/>
              </a:rPr>
              <a:t>, παρορμητικής συμπεριφοράς </a:t>
            </a:r>
            <a:endParaRPr lang="el-GR" sz="2400" dirty="0">
              <a:latin typeface="Calibri" pitchFamily="34" charset="0"/>
              <a:cs typeface="Calibri" pitchFamily="34" charset="0"/>
            </a:endParaRPr>
          </a:p>
        </p:txBody>
      </p:sp>
      <p:sp>
        <p:nvSpPr>
          <p:cNvPr id="7" name="6 - Δεξιό βέλος"/>
          <p:cNvSpPr/>
          <p:nvPr/>
        </p:nvSpPr>
        <p:spPr>
          <a:xfrm>
            <a:off x="251520" y="1628800"/>
            <a:ext cx="1512168" cy="1008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n>
                  <a:solidFill>
                    <a:schemeClr val="tx1"/>
                  </a:solidFill>
                </a:ln>
                <a:latin typeface="Calibri" pitchFamily="34" charset="0"/>
                <a:cs typeface="Calibri" pitchFamily="34" charset="0"/>
              </a:rPr>
              <a:t>Ισχυρή Σύσταση</a:t>
            </a:r>
            <a:r>
              <a:rPr lang="el-GR" sz="1600" dirty="0">
                <a:ln>
                  <a:solidFill>
                    <a:srgbClr val="C00000"/>
                  </a:solidFill>
                </a:ln>
                <a:latin typeface="Calibri" pitchFamily="34" charset="0"/>
                <a:cs typeface="Calibri" pitchFamily="34" charset="0"/>
              </a:rPr>
              <a:t> </a:t>
            </a:r>
          </a:p>
        </p:txBody>
      </p:sp>
      <p:sp>
        <p:nvSpPr>
          <p:cNvPr id="8" name="7 - Δεξιό βέλος"/>
          <p:cNvSpPr/>
          <p:nvPr/>
        </p:nvSpPr>
        <p:spPr>
          <a:xfrm>
            <a:off x="251520" y="4293096"/>
            <a:ext cx="1512168" cy="1008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n>
                  <a:solidFill>
                    <a:schemeClr val="tx1"/>
                  </a:solidFill>
                </a:ln>
                <a:latin typeface="Calibri" pitchFamily="34" charset="0"/>
                <a:cs typeface="Calibri" pitchFamily="34" charset="0"/>
              </a:rPr>
              <a:t>Ισχυρή Σύσταση</a:t>
            </a:r>
            <a:r>
              <a:rPr lang="el-GR" sz="1600" dirty="0">
                <a:ln>
                  <a:solidFill>
                    <a:srgbClr val="C00000"/>
                  </a:solidFill>
                </a:ln>
                <a:latin typeface="Calibri" pitchFamily="34" charset="0"/>
                <a:cs typeface="Calibri" pitchFamily="34" charset="0"/>
              </a:rPr>
              <a:t> </a:t>
            </a:r>
          </a:p>
        </p:txBody>
      </p:sp>
      <p:sp>
        <p:nvSpPr>
          <p:cNvPr id="9" name="Text Box 5"/>
          <p:cNvSpPr txBox="1">
            <a:spLocks noChangeArrowheads="1"/>
          </p:cNvSpPr>
          <p:nvPr/>
        </p:nvSpPr>
        <p:spPr bwMode="auto">
          <a:xfrm>
            <a:off x="1907704" y="3789040"/>
            <a:ext cx="7236296" cy="2677656"/>
          </a:xfrm>
          <a:prstGeom prst="rect">
            <a:avLst/>
          </a:prstGeom>
          <a:noFill/>
          <a:ln w="9525">
            <a:noFill/>
            <a:miter lim="800000"/>
            <a:headEnd/>
            <a:tailEnd/>
          </a:ln>
          <a:effectLst/>
        </p:spPr>
        <p:txBody>
          <a:bodyPr wrap="square">
            <a:spAutoFit/>
          </a:bodyPr>
          <a:lstStyle/>
          <a:p>
            <a:r>
              <a:rPr lang="el-GR" sz="2400" b="1" dirty="0">
                <a:latin typeface="Calibri" pitchFamily="34" charset="0"/>
                <a:cs typeface="Calibri" pitchFamily="34" charset="0"/>
              </a:rPr>
              <a:t>2. Για τη διάγνωση της ΔΕΠΥ,  οφείλει να διαπιστώσει την ύπαρξη των διαγνωστικών κριτηρίων</a:t>
            </a:r>
            <a:r>
              <a:rPr lang="en-US" sz="2400" b="1" dirty="0">
                <a:latin typeface="Calibri" pitchFamily="34" charset="0"/>
                <a:cs typeface="Calibri" pitchFamily="34" charset="0"/>
              </a:rPr>
              <a:t>, </a:t>
            </a:r>
            <a:r>
              <a:rPr lang="el-GR" sz="2400" b="1" dirty="0">
                <a:latin typeface="Calibri" pitchFamily="34" charset="0"/>
                <a:cs typeface="Calibri" pitchFamily="34" charset="0"/>
              </a:rPr>
              <a:t>με βάση πληροφορίες  από γονείς, δασκάλους και παλαιότερες αξιολογήσεις. Επίσης, να πιστοποιήσει την έκπτωση της λειτουργικότητας σε πάνω από 1 πλαίσια. Τέλος, να διερευνήσει πιθανά άλλα αίτια που σχετίζονται με συμπτωματολογία ΔΕΠΥ</a:t>
            </a:r>
            <a:endParaRPr lang="el-GR" sz="2400" dirty="0">
              <a:latin typeface="Calibri" pitchFamily="34" charset="0"/>
              <a:cs typeface="Calibri" pitchFamily="34" charset="0"/>
            </a:endParaRPr>
          </a:p>
        </p:txBody>
      </p:sp>
      <p:sp>
        <p:nvSpPr>
          <p:cNvPr id="2" name="TextBox 1"/>
          <p:cNvSpPr txBox="1"/>
          <p:nvPr/>
        </p:nvSpPr>
        <p:spPr>
          <a:xfrm>
            <a:off x="1886823" y="6405223"/>
            <a:ext cx="7257177" cy="369332"/>
          </a:xfrm>
          <a:prstGeom prst="rect">
            <a:avLst/>
          </a:prstGeom>
          <a:noFill/>
        </p:spPr>
        <p:txBody>
          <a:bodyPr wrap="none" rtlCol="0">
            <a:spAutoFit/>
          </a:bodyPr>
          <a:lstStyle/>
          <a:p>
            <a:r>
              <a:rPr lang="en-US" dirty="0">
                <a:solidFill>
                  <a:srgbClr val="FFFF00"/>
                </a:solidFill>
              </a:rPr>
              <a:t>American Academy of Pediatrics, Subcommittee  on ADHD, Pediatrics, 2011 </a:t>
            </a:r>
          </a:p>
        </p:txBody>
      </p:sp>
    </p:spTree>
    <p:extLst>
      <p:ext uri="{BB962C8B-B14F-4D97-AF65-F5344CB8AC3E}">
        <p14:creationId xmlns:p14="http://schemas.microsoft.com/office/powerpoint/2010/main" val="31280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7701">
                                            <p:txEl>
                                              <p:pRg st="0" end="0"/>
                                            </p:txEl>
                                          </p:spTgt>
                                        </p:tgtEl>
                                        <p:attrNameLst>
                                          <p:attrName>style.visibility</p:attrName>
                                        </p:attrNameLst>
                                      </p:cBhvr>
                                      <p:to>
                                        <p:strVal val="visible"/>
                                      </p:to>
                                    </p:set>
                                    <p:anim calcmode="lin" valueType="num">
                                      <p:cBhvr>
                                        <p:cTn id="7" dur="1000" fill="hold"/>
                                        <p:tgtEl>
                                          <p:spTgt spid="15770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77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770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Text Box 5"/>
          <p:cNvSpPr txBox="1">
            <a:spLocks noChangeArrowheads="1"/>
          </p:cNvSpPr>
          <p:nvPr/>
        </p:nvSpPr>
        <p:spPr bwMode="auto">
          <a:xfrm>
            <a:off x="1907704" y="1543432"/>
            <a:ext cx="6912768" cy="2677656"/>
          </a:xfrm>
          <a:prstGeom prst="rect">
            <a:avLst/>
          </a:prstGeom>
          <a:noFill/>
          <a:ln w="9525">
            <a:noFill/>
            <a:miter lim="800000"/>
            <a:headEnd/>
            <a:tailEnd/>
          </a:ln>
          <a:effectLst/>
        </p:spPr>
        <p:txBody>
          <a:bodyPr wrap="square">
            <a:spAutoFit/>
          </a:bodyPr>
          <a:lstStyle/>
          <a:p>
            <a:r>
              <a:rPr lang="el-GR" sz="2400" b="1" dirty="0">
                <a:latin typeface="Calibri" pitchFamily="34" charset="0"/>
                <a:cs typeface="Calibri" pitchFamily="34" charset="0"/>
              </a:rPr>
              <a:t>3. Στην αξιολόγηση του παιδιού με ΔΕΠΥ, ο παιδίατρος οφείλει να αξιολογήσει και άλλες καταστάσεις που πιθανά συνυπάρχουν με τη ΔΕΠΥ, όπως μαθησιακές δυσκολίες, συναισθηματικά ή προβλήματα συμπεριφοράς, </a:t>
            </a:r>
            <a:r>
              <a:rPr lang="el-GR" sz="2400" b="1" dirty="0" err="1">
                <a:latin typeface="Calibri" pitchFamily="34" charset="0"/>
                <a:cs typeface="Calibri" pitchFamily="34" charset="0"/>
              </a:rPr>
              <a:t>νευροαναπτυξιακές</a:t>
            </a:r>
            <a:r>
              <a:rPr lang="el-GR" sz="2400" b="1" dirty="0">
                <a:latin typeface="Calibri" pitchFamily="34" charset="0"/>
                <a:cs typeface="Calibri" pitchFamily="34" charset="0"/>
              </a:rPr>
              <a:t> διαταραχές, σωματικά προβλήματα (π.χ. άπνοια ύπνου)</a:t>
            </a:r>
            <a:endParaRPr lang="el-GR" sz="2400" dirty="0">
              <a:latin typeface="Calibri" pitchFamily="34" charset="0"/>
              <a:cs typeface="Calibri" pitchFamily="34" charset="0"/>
            </a:endParaRPr>
          </a:p>
        </p:txBody>
      </p:sp>
      <p:sp>
        <p:nvSpPr>
          <p:cNvPr id="7" name="6 - Δεξιό βέλος"/>
          <p:cNvSpPr/>
          <p:nvPr/>
        </p:nvSpPr>
        <p:spPr>
          <a:xfrm>
            <a:off x="251520" y="1628800"/>
            <a:ext cx="1512168" cy="1008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n>
                  <a:solidFill>
                    <a:schemeClr val="tx1"/>
                  </a:solidFill>
                </a:ln>
                <a:latin typeface="Calibri" pitchFamily="34" charset="0"/>
                <a:cs typeface="Calibri" pitchFamily="34" charset="0"/>
              </a:rPr>
              <a:t>Ισχυρή Σύσταση</a:t>
            </a:r>
            <a:r>
              <a:rPr lang="el-GR" sz="1600" dirty="0">
                <a:ln>
                  <a:solidFill>
                    <a:srgbClr val="C00000"/>
                  </a:solidFill>
                </a:ln>
                <a:latin typeface="Calibri" pitchFamily="34" charset="0"/>
                <a:cs typeface="Calibri" pitchFamily="34" charset="0"/>
              </a:rPr>
              <a:t> </a:t>
            </a:r>
          </a:p>
        </p:txBody>
      </p:sp>
      <p:sp>
        <p:nvSpPr>
          <p:cNvPr id="8" name="7 - Δεξιό βέλος"/>
          <p:cNvSpPr/>
          <p:nvPr/>
        </p:nvSpPr>
        <p:spPr>
          <a:xfrm>
            <a:off x="251520" y="4293096"/>
            <a:ext cx="1512168" cy="1008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n>
                  <a:solidFill>
                    <a:schemeClr val="tx1"/>
                  </a:solidFill>
                </a:ln>
                <a:latin typeface="Calibri" pitchFamily="34" charset="0"/>
                <a:cs typeface="Calibri" pitchFamily="34" charset="0"/>
              </a:rPr>
              <a:t>Ισχυρή Σύσταση</a:t>
            </a:r>
            <a:r>
              <a:rPr lang="el-GR" sz="1600" dirty="0">
                <a:ln>
                  <a:solidFill>
                    <a:srgbClr val="C00000"/>
                  </a:solidFill>
                </a:ln>
                <a:latin typeface="Calibri" pitchFamily="34" charset="0"/>
                <a:cs typeface="Calibri" pitchFamily="34" charset="0"/>
              </a:rPr>
              <a:t> </a:t>
            </a:r>
          </a:p>
        </p:txBody>
      </p:sp>
      <p:sp>
        <p:nvSpPr>
          <p:cNvPr id="9" name="Text Box 5"/>
          <p:cNvSpPr txBox="1">
            <a:spLocks noChangeArrowheads="1"/>
          </p:cNvSpPr>
          <p:nvPr/>
        </p:nvSpPr>
        <p:spPr bwMode="auto">
          <a:xfrm>
            <a:off x="1907704" y="4442336"/>
            <a:ext cx="7236296" cy="1938992"/>
          </a:xfrm>
          <a:prstGeom prst="rect">
            <a:avLst/>
          </a:prstGeom>
          <a:noFill/>
          <a:ln w="9525">
            <a:noFill/>
            <a:miter lim="800000"/>
            <a:headEnd/>
            <a:tailEnd/>
          </a:ln>
          <a:effectLst/>
        </p:spPr>
        <p:txBody>
          <a:bodyPr wrap="square">
            <a:spAutoFit/>
          </a:bodyPr>
          <a:lstStyle/>
          <a:p>
            <a:r>
              <a:rPr lang="el-GR" sz="2400" b="1" dirty="0">
                <a:latin typeface="Calibri" pitchFamily="34" charset="0"/>
                <a:cs typeface="Calibri" pitchFamily="34" charset="0"/>
              </a:rPr>
              <a:t>4. Ο παιδίατρος οφείλει να αναγνωρίζει τη ΔΕΠΥ σαν χρόνια κατάσταση και τα παιδιά/εφήβους με ΔΕΠΥ ως άτομα με ειδικές ανάγκες. Να ακολουθεί το υπόδειγμα και τις αρχές για τα άτομα που χρειάζονται χρόνια φροντίδα. </a:t>
            </a:r>
            <a:endParaRPr lang="el-GR" sz="2400" dirty="0">
              <a:latin typeface="Calibri" pitchFamily="34" charset="0"/>
              <a:cs typeface="Calibri" pitchFamily="34" charset="0"/>
            </a:endParaRPr>
          </a:p>
        </p:txBody>
      </p:sp>
      <p:sp>
        <p:nvSpPr>
          <p:cNvPr id="10" name="Text Box 3"/>
          <p:cNvSpPr txBox="1">
            <a:spLocks noChangeArrowheads="1"/>
          </p:cNvSpPr>
          <p:nvPr/>
        </p:nvSpPr>
        <p:spPr bwMode="auto">
          <a:xfrm>
            <a:off x="1807979" y="116632"/>
            <a:ext cx="5842765" cy="1200329"/>
          </a:xfrm>
          <a:prstGeom prst="rect">
            <a:avLst/>
          </a:prstGeom>
          <a:noFill/>
          <a:ln w="9525">
            <a:noFill/>
            <a:miter lim="800000"/>
            <a:headEnd/>
            <a:tailEnd/>
          </a:ln>
          <a:effectLst/>
        </p:spPr>
        <p:txBody>
          <a:bodyPr wrap="none">
            <a:spAutoFit/>
          </a:bodyPr>
          <a:lstStyle/>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ΔΡΑΣΕΙΣ-ΚΛΕΙΔΙΑ ΣΤΗΝ </a:t>
            </a:r>
          </a:p>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ΠΡΩΤΟΒΑΘΜΙΑ ΠΑΙΔΙΑΤΡΙΚΗ</a:t>
            </a:r>
          </a:p>
        </p:txBody>
      </p:sp>
      <p:sp>
        <p:nvSpPr>
          <p:cNvPr id="11" name="TextBox 10"/>
          <p:cNvSpPr txBox="1"/>
          <p:nvPr/>
        </p:nvSpPr>
        <p:spPr>
          <a:xfrm>
            <a:off x="1886823" y="6405223"/>
            <a:ext cx="7257177" cy="369332"/>
          </a:xfrm>
          <a:prstGeom prst="rect">
            <a:avLst/>
          </a:prstGeom>
          <a:noFill/>
        </p:spPr>
        <p:txBody>
          <a:bodyPr wrap="none" rtlCol="0">
            <a:spAutoFit/>
          </a:bodyPr>
          <a:lstStyle/>
          <a:p>
            <a:r>
              <a:rPr lang="en-US" dirty="0">
                <a:solidFill>
                  <a:srgbClr val="FFFF00"/>
                </a:solidFill>
              </a:rPr>
              <a:t>American Academy of Pediatrics, Subcommittee  on ADHD, Pediatrics, 2011 </a:t>
            </a:r>
          </a:p>
        </p:txBody>
      </p:sp>
    </p:spTree>
    <p:extLst>
      <p:ext uri="{BB962C8B-B14F-4D97-AF65-F5344CB8AC3E}">
        <p14:creationId xmlns:p14="http://schemas.microsoft.com/office/powerpoint/2010/main" val="16705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7701">
                                            <p:txEl>
                                              <p:pRg st="0" end="0"/>
                                            </p:txEl>
                                          </p:spTgt>
                                        </p:tgtEl>
                                        <p:attrNameLst>
                                          <p:attrName>style.visibility</p:attrName>
                                        </p:attrNameLst>
                                      </p:cBhvr>
                                      <p:to>
                                        <p:strVal val="visible"/>
                                      </p:to>
                                    </p:set>
                                    <p:anim calcmode="lin" valueType="num">
                                      <p:cBhvr>
                                        <p:cTn id="7" dur="1000" fill="hold"/>
                                        <p:tgtEl>
                                          <p:spTgt spid="15770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77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770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Text Box 5"/>
          <p:cNvSpPr txBox="1">
            <a:spLocks noChangeArrowheads="1"/>
          </p:cNvSpPr>
          <p:nvPr/>
        </p:nvSpPr>
        <p:spPr bwMode="auto">
          <a:xfrm>
            <a:off x="1979712" y="1615440"/>
            <a:ext cx="6912768" cy="2677656"/>
          </a:xfrm>
          <a:prstGeom prst="rect">
            <a:avLst/>
          </a:prstGeom>
          <a:noFill/>
          <a:ln w="9525">
            <a:noFill/>
            <a:miter lim="800000"/>
            <a:headEnd/>
            <a:tailEnd/>
          </a:ln>
          <a:effectLst/>
        </p:spPr>
        <p:txBody>
          <a:bodyPr wrap="square">
            <a:spAutoFit/>
          </a:bodyPr>
          <a:lstStyle/>
          <a:p>
            <a:r>
              <a:rPr lang="el-GR" sz="2400" b="1" dirty="0">
                <a:latin typeface="Calibri" pitchFamily="34" charset="0"/>
                <a:cs typeface="Calibri" pitchFamily="34" charset="0"/>
              </a:rPr>
              <a:t>5. Οι συστάσεις για θεραπεία εξαρτώνται από την ηλικία του παιδιού / εφήβου: </a:t>
            </a:r>
          </a:p>
          <a:p>
            <a:r>
              <a:rPr lang="el-GR" sz="2400" b="1" dirty="0">
                <a:latin typeface="Calibri" pitchFamily="34" charset="0"/>
                <a:cs typeface="Calibri" pitchFamily="34" charset="0"/>
              </a:rPr>
              <a:t>Προσχολική ηλικία: Θεραπεία συμπεριφοράς που εφαρμόζεται από γονείς-δασκάλους. Φαρμακευτική θεραπεία υπό προϋποθέσεις.</a:t>
            </a:r>
          </a:p>
          <a:p>
            <a:r>
              <a:rPr lang="el-GR" sz="2400" b="1" dirty="0">
                <a:latin typeface="Calibri" pitchFamily="34" charset="0"/>
                <a:cs typeface="Calibri" pitchFamily="34" charset="0"/>
              </a:rPr>
              <a:t>Σχολική ηλικία 6-18 χρονών: Φαρμακευτική Θεραπεία και Θεραπεία Συμπεριφοράς</a:t>
            </a:r>
            <a:endParaRPr lang="el-GR" sz="2400" dirty="0">
              <a:latin typeface="Calibri" pitchFamily="34" charset="0"/>
              <a:cs typeface="Calibri" pitchFamily="34" charset="0"/>
            </a:endParaRPr>
          </a:p>
        </p:txBody>
      </p:sp>
      <p:sp>
        <p:nvSpPr>
          <p:cNvPr id="7" name="6 - Δεξιό βέλος"/>
          <p:cNvSpPr/>
          <p:nvPr/>
        </p:nvSpPr>
        <p:spPr>
          <a:xfrm>
            <a:off x="251520" y="1628800"/>
            <a:ext cx="1512168" cy="1008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n>
                  <a:solidFill>
                    <a:schemeClr val="tx1"/>
                  </a:solidFill>
                </a:ln>
                <a:latin typeface="Calibri" pitchFamily="34" charset="0"/>
                <a:cs typeface="Calibri" pitchFamily="34" charset="0"/>
              </a:rPr>
              <a:t>Ισχυρή Σύσταση</a:t>
            </a:r>
            <a:r>
              <a:rPr lang="el-GR" sz="1600" dirty="0">
                <a:ln>
                  <a:solidFill>
                    <a:srgbClr val="C00000"/>
                  </a:solidFill>
                </a:ln>
                <a:latin typeface="Calibri" pitchFamily="34" charset="0"/>
                <a:cs typeface="Calibri" pitchFamily="34" charset="0"/>
              </a:rPr>
              <a:t> </a:t>
            </a:r>
          </a:p>
        </p:txBody>
      </p:sp>
      <p:sp>
        <p:nvSpPr>
          <p:cNvPr id="8" name="7 - Δεξιό βέλος"/>
          <p:cNvSpPr/>
          <p:nvPr/>
        </p:nvSpPr>
        <p:spPr>
          <a:xfrm>
            <a:off x="251520" y="4293096"/>
            <a:ext cx="1512168" cy="1008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n>
                  <a:solidFill>
                    <a:schemeClr val="tx1"/>
                  </a:solidFill>
                </a:ln>
                <a:latin typeface="Calibri" pitchFamily="34" charset="0"/>
                <a:cs typeface="Calibri" pitchFamily="34" charset="0"/>
              </a:rPr>
              <a:t>Ισχυρή Σύσταση</a:t>
            </a:r>
            <a:r>
              <a:rPr lang="el-GR" sz="1600" dirty="0">
                <a:ln>
                  <a:solidFill>
                    <a:srgbClr val="C00000"/>
                  </a:solidFill>
                </a:ln>
                <a:latin typeface="Calibri" pitchFamily="34" charset="0"/>
                <a:cs typeface="Calibri" pitchFamily="34" charset="0"/>
              </a:rPr>
              <a:t> </a:t>
            </a:r>
          </a:p>
        </p:txBody>
      </p:sp>
      <p:sp>
        <p:nvSpPr>
          <p:cNvPr id="9" name="Text Box 5"/>
          <p:cNvSpPr txBox="1">
            <a:spLocks noChangeArrowheads="1"/>
          </p:cNvSpPr>
          <p:nvPr/>
        </p:nvSpPr>
        <p:spPr bwMode="auto">
          <a:xfrm>
            <a:off x="1907704" y="4460919"/>
            <a:ext cx="7236296" cy="1200329"/>
          </a:xfrm>
          <a:prstGeom prst="rect">
            <a:avLst/>
          </a:prstGeom>
          <a:noFill/>
          <a:ln w="9525">
            <a:noFill/>
            <a:miter lim="800000"/>
            <a:headEnd/>
            <a:tailEnd/>
          </a:ln>
          <a:effectLst/>
        </p:spPr>
        <p:txBody>
          <a:bodyPr wrap="square">
            <a:spAutoFit/>
          </a:bodyPr>
          <a:lstStyle/>
          <a:p>
            <a:r>
              <a:rPr lang="el-GR" sz="2400" b="1" dirty="0">
                <a:latin typeface="Calibri" pitchFamily="34" charset="0"/>
                <a:cs typeface="Calibri" pitchFamily="34" charset="0"/>
              </a:rPr>
              <a:t>6. Ο Παιδίατρος να ρυθμίζει τις δόσεις των φαρμάκων ώστε να έχει το μέγιστο όφελος και τις ελάχιστες παρενέργειες.  </a:t>
            </a:r>
            <a:endParaRPr lang="el-GR" sz="2400" dirty="0">
              <a:latin typeface="Calibri" pitchFamily="34" charset="0"/>
              <a:cs typeface="Calibri" pitchFamily="34" charset="0"/>
            </a:endParaRPr>
          </a:p>
        </p:txBody>
      </p:sp>
      <p:sp>
        <p:nvSpPr>
          <p:cNvPr id="10" name="Text Box 3"/>
          <p:cNvSpPr txBox="1">
            <a:spLocks noChangeArrowheads="1"/>
          </p:cNvSpPr>
          <p:nvPr/>
        </p:nvSpPr>
        <p:spPr bwMode="auto">
          <a:xfrm>
            <a:off x="1807979" y="116632"/>
            <a:ext cx="5842765" cy="1200329"/>
          </a:xfrm>
          <a:prstGeom prst="rect">
            <a:avLst/>
          </a:prstGeom>
          <a:noFill/>
          <a:ln w="9525">
            <a:noFill/>
            <a:miter lim="800000"/>
            <a:headEnd/>
            <a:tailEnd/>
          </a:ln>
          <a:effectLst/>
        </p:spPr>
        <p:txBody>
          <a:bodyPr wrap="none">
            <a:spAutoFit/>
          </a:bodyPr>
          <a:lstStyle/>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ΔΡΑΣΕΙΣ-ΚΛΕΙΔΙΑ ΣΤΗΝ </a:t>
            </a:r>
          </a:p>
          <a:p>
            <a:pPr algn="ctr"/>
            <a:r>
              <a:rPr lang="el-GR" sz="3600" b="1" dirty="0">
                <a:solidFill>
                  <a:srgbClr val="FFC000"/>
                </a:solidFill>
                <a:effectLst>
                  <a:outerShdw blurRad="38100" dist="38100" dir="2700000" algn="tl">
                    <a:srgbClr val="000000"/>
                  </a:outerShdw>
                </a:effectLst>
                <a:latin typeface="Calibri" pitchFamily="34" charset="0"/>
                <a:cs typeface="Calibri" pitchFamily="34" charset="0"/>
              </a:rPr>
              <a:t>ΠΡΩΤΟΒΑΘΜΙΑ ΠΑΙΔΙΑΤΡΙΚΗ</a:t>
            </a:r>
          </a:p>
        </p:txBody>
      </p:sp>
      <p:sp>
        <p:nvSpPr>
          <p:cNvPr id="11" name="TextBox 10"/>
          <p:cNvSpPr txBox="1"/>
          <p:nvPr/>
        </p:nvSpPr>
        <p:spPr>
          <a:xfrm>
            <a:off x="1763688" y="6405223"/>
            <a:ext cx="7257177" cy="369332"/>
          </a:xfrm>
          <a:prstGeom prst="rect">
            <a:avLst/>
          </a:prstGeom>
          <a:noFill/>
        </p:spPr>
        <p:txBody>
          <a:bodyPr wrap="none" rtlCol="0">
            <a:spAutoFit/>
          </a:bodyPr>
          <a:lstStyle/>
          <a:p>
            <a:r>
              <a:rPr lang="en-US" dirty="0">
                <a:solidFill>
                  <a:srgbClr val="FFFF00"/>
                </a:solidFill>
              </a:rPr>
              <a:t>American Academy of Pediatrics, Subcommittee  on ADHD, Pediatrics, 2011 </a:t>
            </a:r>
          </a:p>
        </p:txBody>
      </p:sp>
    </p:spTree>
    <p:extLst>
      <p:ext uri="{BB962C8B-B14F-4D97-AF65-F5344CB8AC3E}">
        <p14:creationId xmlns:p14="http://schemas.microsoft.com/office/powerpoint/2010/main" val="48992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7701">
                                            <p:txEl>
                                              <p:pRg st="0" end="0"/>
                                            </p:txEl>
                                          </p:spTgt>
                                        </p:tgtEl>
                                        <p:attrNameLst>
                                          <p:attrName>style.visibility</p:attrName>
                                        </p:attrNameLst>
                                      </p:cBhvr>
                                      <p:to>
                                        <p:strVal val="visible"/>
                                      </p:to>
                                    </p:set>
                                    <p:anim calcmode="lin" valueType="num">
                                      <p:cBhvr>
                                        <p:cTn id="7" dur="1000" fill="hold"/>
                                        <p:tgtEl>
                                          <p:spTgt spid="15770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77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770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7701">
                                            <p:txEl>
                                              <p:pRg st="1" end="1"/>
                                            </p:txEl>
                                          </p:spTgt>
                                        </p:tgtEl>
                                        <p:attrNameLst>
                                          <p:attrName>style.visibility</p:attrName>
                                        </p:attrNameLst>
                                      </p:cBhvr>
                                      <p:to>
                                        <p:strVal val="visible"/>
                                      </p:to>
                                    </p:set>
                                    <p:anim calcmode="lin" valueType="num">
                                      <p:cBhvr>
                                        <p:cTn id="14" dur="1000" fill="hold"/>
                                        <p:tgtEl>
                                          <p:spTgt spid="15770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770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770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7701">
                                            <p:txEl>
                                              <p:pRg st="2" end="2"/>
                                            </p:txEl>
                                          </p:spTgt>
                                        </p:tgtEl>
                                        <p:attrNameLst>
                                          <p:attrName>style.visibility</p:attrName>
                                        </p:attrNameLst>
                                      </p:cBhvr>
                                      <p:to>
                                        <p:strVal val="visible"/>
                                      </p:to>
                                    </p:set>
                                    <p:anim calcmode="lin" valueType="num">
                                      <p:cBhvr>
                                        <p:cTn id="21" dur="1000" fill="hold"/>
                                        <p:tgtEl>
                                          <p:spTgt spid="15770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5770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770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91264" cy="1143000"/>
          </a:xfrm>
        </p:spPr>
        <p:txBody>
          <a:bodyPr>
            <a:noAutofit/>
          </a:bodyPr>
          <a:lstStyle/>
          <a:p>
            <a:pPr algn="ctr"/>
            <a:r>
              <a:rPr lang="el-GR" sz="3600" dirty="0">
                <a:solidFill>
                  <a:srgbClr val="FFC000"/>
                </a:solidFill>
                <a:latin typeface="Calibri" pitchFamily="34" charset="0"/>
                <a:cs typeface="Calibri" pitchFamily="34" charset="0"/>
              </a:rPr>
              <a:t>ΘΕΜΑΤΑ ΠΡΟΣ ΚΑΛΥΨΗ ΑΠΟ ΤΟΝ ΠΑΙΔΙΑΤΡΟ</a:t>
            </a:r>
          </a:p>
        </p:txBody>
      </p:sp>
      <p:sp>
        <p:nvSpPr>
          <p:cNvPr id="3" name="2 - Θέση περιεχομένου"/>
          <p:cNvSpPr>
            <a:spLocks noGrp="1"/>
          </p:cNvSpPr>
          <p:nvPr>
            <p:ph idx="1"/>
          </p:nvPr>
        </p:nvSpPr>
        <p:spPr>
          <a:xfrm>
            <a:off x="812156" y="2282031"/>
            <a:ext cx="7344816" cy="3657599"/>
          </a:xfrm>
        </p:spPr>
        <p:txBody>
          <a:bodyPr>
            <a:noAutofit/>
          </a:bodyPr>
          <a:lstStyle/>
          <a:p>
            <a:pPr>
              <a:lnSpc>
                <a:spcPct val="120000"/>
              </a:lnSpc>
              <a:buBlip>
                <a:blip r:embed="rId3"/>
              </a:buBlip>
            </a:pPr>
            <a:r>
              <a:rPr lang="el-GR" sz="2400" b="1" dirty="0">
                <a:latin typeface="Calibri" pitchFamily="34" charset="0"/>
                <a:cs typeface="Calibri" pitchFamily="34" charset="0"/>
              </a:rPr>
              <a:t>Αναζήτηση αιτιολογικής διάγνωσης σε παιδιά με αναπτυξιακές διαταραχές-καθυστερήσεις και ΔΕΠΥ (αίτια γενετικά, μεταβολικά,</a:t>
            </a:r>
            <a:r>
              <a:rPr lang="en-US" sz="2400" b="1" dirty="0">
                <a:latin typeface="Calibri" pitchFamily="34" charset="0"/>
                <a:cs typeface="Calibri" pitchFamily="34" charset="0"/>
              </a:rPr>
              <a:t> </a:t>
            </a:r>
            <a:r>
              <a:rPr lang="el-GR" sz="2400" b="1" dirty="0">
                <a:latin typeface="Calibri" pitchFamily="34" charset="0"/>
                <a:cs typeface="Calibri" pitchFamily="34" charset="0"/>
              </a:rPr>
              <a:t>νευρολογικά)</a:t>
            </a:r>
          </a:p>
          <a:p>
            <a:pPr>
              <a:lnSpc>
                <a:spcPct val="120000"/>
              </a:lnSpc>
              <a:buBlip>
                <a:blip r:embed="rId3"/>
              </a:buBlip>
            </a:pPr>
            <a:r>
              <a:rPr lang="el-GR" sz="2400" b="1" dirty="0">
                <a:latin typeface="Calibri" pitchFamily="34" charset="0"/>
                <a:cs typeface="Calibri" pitchFamily="34" charset="0"/>
              </a:rPr>
              <a:t>Αναζήτηση διατροφικών παραγόντων που μπορεί να επηρεάζουν τη συμπεριφορά (αλλεργίες, γαστρεντερικά προβλήματα, </a:t>
            </a:r>
            <a:r>
              <a:rPr lang="el-GR" sz="2400" b="1" dirty="0" err="1">
                <a:latin typeface="Calibri" pitchFamily="34" charset="0"/>
                <a:cs typeface="Calibri" pitchFamily="34" charset="0"/>
              </a:rPr>
              <a:t>γλυκαιμικός</a:t>
            </a:r>
            <a:r>
              <a:rPr lang="el-GR" sz="2400" b="1" dirty="0">
                <a:latin typeface="Calibri" pitchFamily="34" charset="0"/>
                <a:cs typeface="Calibri" pitchFamily="34" charset="0"/>
              </a:rPr>
              <a:t> δείκτης)</a:t>
            </a:r>
          </a:p>
          <a:p>
            <a:pPr>
              <a:lnSpc>
                <a:spcPct val="120000"/>
              </a:lnSpc>
              <a:buBlip>
                <a:blip r:embed="rId3"/>
              </a:buBlip>
            </a:pPr>
            <a:r>
              <a:rPr lang="el-GR" sz="2400" b="1" dirty="0">
                <a:latin typeface="Calibri" pitchFamily="34" charset="0"/>
                <a:cs typeface="Calibri" pitchFamily="34" charset="0"/>
              </a:rPr>
              <a:t>Έλεγχος θυρεοειδούς</a:t>
            </a:r>
          </a:p>
          <a:p>
            <a:pPr>
              <a:lnSpc>
                <a:spcPct val="120000"/>
              </a:lnSpc>
              <a:buBlip>
                <a:blip r:embed="rId3"/>
              </a:buBlip>
            </a:pPr>
            <a:r>
              <a:rPr lang="el-GR" sz="2400" b="1" dirty="0">
                <a:latin typeface="Calibri" pitchFamily="34" charset="0"/>
                <a:cs typeface="Calibri" pitchFamily="34" charset="0"/>
              </a:rPr>
              <a:t>Οφθαλμολογικός-Ακουολογικός έλεγχος</a:t>
            </a:r>
            <a:endParaRPr lang="en-US" sz="2400" b="1" dirty="0">
              <a:latin typeface="Calibri" pitchFamily="34" charset="0"/>
              <a:cs typeface="Calibri" pitchFamily="34" charset="0"/>
            </a:endParaRPr>
          </a:p>
          <a:p>
            <a:pPr>
              <a:lnSpc>
                <a:spcPct val="120000"/>
              </a:lnSpc>
              <a:buBlip>
                <a:blip r:embed="rId3"/>
              </a:buBlip>
            </a:pPr>
            <a:r>
              <a:rPr lang="el-GR" sz="2400" dirty="0">
                <a:latin typeface="Calibri" pitchFamily="34" charset="0"/>
                <a:cs typeface="Calibri" pitchFamily="34" charset="0"/>
              </a:rPr>
              <a:t>Προβλήματα-διαταραχές ύπνου</a:t>
            </a:r>
            <a:endParaRPr lang="en-US" sz="2400" dirty="0">
              <a:latin typeface="Calibri" pitchFamily="34" charset="0"/>
              <a:cs typeface="Calibri" pitchFamily="34" charset="0"/>
            </a:endParaRPr>
          </a:p>
          <a:p>
            <a:pPr>
              <a:lnSpc>
                <a:spcPct val="120000"/>
              </a:lnSpc>
              <a:buBlip>
                <a:blip r:embed="rId3"/>
              </a:buBlip>
            </a:pPr>
            <a:r>
              <a:rPr lang="el-GR" sz="2400" dirty="0">
                <a:latin typeface="Calibri" pitchFamily="34" charset="0"/>
                <a:cs typeface="Calibri" pitchFamily="34" charset="0"/>
              </a:rPr>
              <a:t>Βίαια Βιντεοπαιχνίδια</a:t>
            </a:r>
            <a:endParaRPr lang="en-US" sz="2400" dirty="0">
              <a:latin typeface="Calibri" pitchFamily="34" charset="0"/>
              <a:cs typeface="Calibri" pitchFamily="34" charset="0"/>
            </a:endParaRPr>
          </a:p>
          <a:p>
            <a:pPr>
              <a:lnSpc>
                <a:spcPct val="120000"/>
              </a:lnSpc>
              <a:buBlip>
                <a:blip r:embed="rId3"/>
              </a:buBlip>
            </a:pPr>
            <a:r>
              <a:rPr lang="el-GR" sz="2400" dirty="0">
                <a:latin typeface="Calibri" pitchFamily="34" charset="0"/>
                <a:cs typeface="Calibri" pitchFamily="34" charset="0"/>
              </a:rPr>
              <a:t>Έλλειψη Γονεϊκής Πειθαρχίας</a:t>
            </a:r>
          </a:p>
          <a:p>
            <a:pPr>
              <a:buBlip>
                <a:blip r:embed="rId3"/>
              </a:buBlip>
            </a:pPr>
            <a:endParaRPr lang="el-GR" sz="2400" b="1" dirty="0">
              <a:latin typeface="Calibri" pitchFamily="34" charset="0"/>
              <a:cs typeface="Calibri" pitchFamily="34" charset="0"/>
            </a:endParaRPr>
          </a:p>
        </p:txBody>
      </p:sp>
    </p:spTree>
    <p:extLst>
      <p:ext uri="{BB962C8B-B14F-4D97-AF65-F5344CB8AC3E}">
        <p14:creationId xmlns:p14="http://schemas.microsoft.com/office/powerpoint/2010/main" val="62226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9"/>
            <a:ext cx="8229600" cy="1143000"/>
          </a:xfrm>
        </p:spPr>
        <p:txBody>
          <a:bodyPr>
            <a:normAutofit/>
          </a:bodyPr>
          <a:lstStyle/>
          <a:p>
            <a:r>
              <a:rPr lang="el-GR" sz="4000" dirty="0">
                <a:solidFill>
                  <a:srgbClr val="FFFF00"/>
                </a:solidFill>
              </a:rPr>
              <a:t>ΕΛΛΗΝΙΚΕΣ ΠΗΓΕΣ</a:t>
            </a:r>
            <a:endParaRPr lang="en-US" sz="4000" dirty="0">
              <a:solidFill>
                <a:srgbClr val="FFFF00"/>
              </a:solidFill>
            </a:endParaRPr>
          </a:p>
        </p:txBody>
      </p:sp>
      <p:sp>
        <p:nvSpPr>
          <p:cNvPr id="7" name="TextBox 6"/>
          <p:cNvSpPr txBox="1"/>
          <p:nvPr/>
        </p:nvSpPr>
        <p:spPr>
          <a:xfrm>
            <a:off x="3018752" y="3459781"/>
            <a:ext cx="3185938" cy="923330"/>
          </a:xfrm>
          <a:prstGeom prst="rect">
            <a:avLst/>
          </a:prstGeom>
          <a:noFill/>
        </p:spPr>
        <p:txBody>
          <a:bodyPr wrap="none" rtlCol="0">
            <a:spAutoFit/>
          </a:bodyPr>
          <a:lstStyle/>
          <a:p>
            <a:pPr algn="ctr"/>
            <a:r>
              <a:rPr lang="el-GR" b="1" dirty="0">
                <a:solidFill>
                  <a:schemeClr val="bg1"/>
                </a:solidFill>
              </a:rPr>
              <a:t>ΣΥΝΕΧΗΣ ΠΑΡΕΜΒΑΣΗ-</a:t>
            </a:r>
          </a:p>
          <a:p>
            <a:pPr algn="ctr"/>
            <a:r>
              <a:rPr lang="el-GR" b="1" dirty="0">
                <a:solidFill>
                  <a:schemeClr val="bg1"/>
                </a:solidFill>
              </a:rPr>
              <a:t>ΑΝΑΓΝΩΡΙΣΗ ΠΑΡΑΓΟΝΤΩΝ</a:t>
            </a:r>
          </a:p>
          <a:p>
            <a:pPr algn="ctr"/>
            <a:r>
              <a:rPr lang="el-GR" b="1" dirty="0">
                <a:solidFill>
                  <a:schemeClr val="bg1"/>
                </a:solidFill>
              </a:rPr>
              <a:t> ΚΙΝΔΥΝΟΥ</a:t>
            </a:r>
            <a:endParaRPr lang="en-US" b="1" dirty="0">
              <a:solidFill>
                <a:schemeClr val="bg1"/>
              </a:solidFill>
            </a:endParaRPr>
          </a:p>
        </p:txBody>
      </p:sp>
      <p:sp>
        <p:nvSpPr>
          <p:cNvPr id="3" name="TextBox 2"/>
          <p:cNvSpPr txBox="1"/>
          <p:nvPr/>
        </p:nvSpPr>
        <p:spPr>
          <a:xfrm>
            <a:off x="832556" y="1941114"/>
            <a:ext cx="4751421" cy="3046988"/>
          </a:xfrm>
          <a:prstGeom prst="rect">
            <a:avLst/>
          </a:prstGeom>
          <a:noFill/>
        </p:spPr>
        <p:txBody>
          <a:bodyPr wrap="none" rtlCol="0">
            <a:spAutoFit/>
          </a:bodyPr>
          <a:lstStyle/>
          <a:p>
            <a:r>
              <a:rPr lang="en-US" sz="3200" dirty="0">
                <a:hlinkClick r:id="rId2"/>
              </a:rPr>
              <a:t>http://adhd.gr</a:t>
            </a:r>
            <a:endParaRPr lang="en-US" sz="3200" dirty="0"/>
          </a:p>
          <a:p>
            <a:endParaRPr lang="en-US" sz="3200" dirty="0"/>
          </a:p>
          <a:p>
            <a:endParaRPr lang="en-US" sz="3200" dirty="0"/>
          </a:p>
          <a:p>
            <a:r>
              <a:rPr lang="en-US" sz="3200" dirty="0">
                <a:hlinkClick r:id="rId3"/>
              </a:rPr>
              <a:t>http://www.adhdhellas.org</a:t>
            </a:r>
            <a:endParaRPr lang="el-GR" sz="3200" dirty="0"/>
          </a:p>
          <a:p>
            <a:endParaRPr lang="en-US" sz="3200" dirty="0"/>
          </a:p>
          <a:p>
            <a:endParaRPr lang="en-US" sz="3200" dirty="0"/>
          </a:p>
        </p:txBody>
      </p:sp>
      <p:pic>
        <p:nvPicPr>
          <p:cNvPr id="4" name="Picture 3"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334" y="4157333"/>
            <a:ext cx="3161309" cy="1854000"/>
          </a:xfrm>
          <a:prstGeom prst="rect">
            <a:avLst/>
          </a:prstGeom>
        </p:spPr>
      </p:pic>
      <p:pic>
        <p:nvPicPr>
          <p:cNvPr id="8" name="Picture 7" descr="431649_188331064611683_1839677248_n.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37000" y="1597117"/>
            <a:ext cx="1439334" cy="1126328"/>
          </a:xfrm>
          <a:prstGeom prst="rect">
            <a:avLst/>
          </a:prstGeom>
        </p:spPr>
      </p:pic>
      <p:sp>
        <p:nvSpPr>
          <p:cNvPr id="9" name="TextBox 8"/>
          <p:cNvSpPr txBox="1"/>
          <p:nvPr/>
        </p:nvSpPr>
        <p:spPr>
          <a:xfrm>
            <a:off x="5376334" y="2099117"/>
            <a:ext cx="2121093" cy="646331"/>
          </a:xfrm>
          <a:prstGeom prst="rect">
            <a:avLst/>
          </a:prstGeom>
          <a:noFill/>
        </p:spPr>
        <p:txBody>
          <a:bodyPr wrap="none" rtlCol="0">
            <a:spAutoFit/>
          </a:bodyPr>
          <a:lstStyle/>
          <a:p>
            <a:r>
              <a:rPr lang="el-GR" b="1" dirty="0">
                <a:solidFill>
                  <a:srgbClr val="FFCC66"/>
                </a:solidFill>
              </a:rPr>
              <a:t>ΕΛΛΗΝΙΚΗ ΕΤΑΙΡΕΙΑ </a:t>
            </a:r>
          </a:p>
          <a:p>
            <a:r>
              <a:rPr lang="el-GR" b="1" dirty="0">
                <a:solidFill>
                  <a:srgbClr val="FFCC66"/>
                </a:solidFill>
              </a:rPr>
              <a:t>ΜΕΛΕΤΗΣ ΤΗΣ ΔΕΠΥ</a:t>
            </a:r>
            <a:endParaRPr lang="en-US" b="1" dirty="0">
              <a:solidFill>
                <a:srgbClr val="FFCC66"/>
              </a:solidFill>
            </a:endParaRPr>
          </a:p>
        </p:txBody>
      </p:sp>
    </p:spTree>
    <p:extLst>
      <p:ext uri="{BB962C8B-B14F-4D97-AF65-F5344CB8AC3E}">
        <p14:creationId xmlns:p14="http://schemas.microsoft.com/office/powerpoint/2010/main" val="3528240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47" y="1128836"/>
            <a:ext cx="9048553" cy="5951087"/>
          </a:xfrm>
        </p:spPr>
        <p:txBody>
          <a:bodyPr/>
          <a:lstStyle/>
          <a:p>
            <a:pPr>
              <a:lnSpc>
                <a:spcPct val="130000"/>
              </a:lnSpc>
            </a:pPr>
            <a:r>
              <a:rPr lang="el-GR" sz="2400" dirty="0">
                <a:latin typeface="Calibri"/>
                <a:cs typeface="Calibri"/>
              </a:rPr>
              <a:t>Κατάταξη στις Νευροαναπτυξιακές Διαταραχές</a:t>
            </a:r>
            <a:r>
              <a:rPr lang="en-US" sz="2400" dirty="0">
                <a:latin typeface="Calibri"/>
                <a:cs typeface="Calibri"/>
              </a:rPr>
              <a:t> </a:t>
            </a:r>
            <a:r>
              <a:rPr lang="el-GR" sz="2400" dirty="0">
                <a:latin typeface="Calibri"/>
                <a:cs typeface="Calibri"/>
              </a:rPr>
              <a:t> (αντι </a:t>
            </a:r>
            <a:r>
              <a:rPr lang="en-US" sz="2400" dirty="0">
                <a:latin typeface="Calibri"/>
                <a:cs typeface="Calibri"/>
              </a:rPr>
              <a:t> </a:t>
            </a:r>
            <a:r>
              <a:rPr lang="el-GR" sz="2400" dirty="0">
                <a:latin typeface="Calibri"/>
                <a:cs typeface="Calibri"/>
              </a:rPr>
              <a:t>τις διαταρακτικές διαταραχές)</a:t>
            </a:r>
          </a:p>
          <a:p>
            <a:pPr>
              <a:lnSpc>
                <a:spcPct val="130000"/>
              </a:lnSpc>
            </a:pPr>
            <a:r>
              <a:rPr lang="en-US" sz="2400" dirty="0">
                <a:latin typeface="Calibri"/>
                <a:cs typeface="Calibri"/>
              </a:rPr>
              <a:t>A</a:t>
            </a:r>
            <a:r>
              <a:rPr lang="el-GR" sz="2400" dirty="0">
                <a:latin typeface="Calibri"/>
                <a:cs typeface="Calibri"/>
              </a:rPr>
              <a:t>ρκετά απο τα συμπτώματα ΔΕΠΥ πριν την ηλικία των 12 ετών (συγκριτικά με την ηλικία των 7 ετών στο </a:t>
            </a:r>
            <a:r>
              <a:rPr lang="en-US" sz="2400" dirty="0">
                <a:latin typeface="Calibri"/>
                <a:cs typeface="Calibri"/>
              </a:rPr>
              <a:t>DSM-IV)</a:t>
            </a:r>
          </a:p>
          <a:p>
            <a:pPr>
              <a:lnSpc>
                <a:spcPct val="130000"/>
              </a:lnSpc>
            </a:pPr>
            <a:r>
              <a:rPr lang="el-GR" sz="2400" dirty="0">
                <a:latin typeface="Calibri"/>
                <a:cs typeface="Calibri"/>
              </a:rPr>
              <a:t>&lt;16 χρονών, </a:t>
            </a:r>
            <a:r>
              <a:rPr lang="en-US" sz="2400" dirty="0">
                <a:latin typeface="Calibri"/>
                <a:cs typeface="Calibri"/>
              </a:rPr>
              <a:t>6 </a:t>
            </a:r>
            <a:r>
              <a:rPr lang="el-GR" sz="2400" dirty="0">
                <a:latin typeface="Calibri"/>
                <a:cs typeface="Calibri"/>
              </a:rPr>
              <a:t>κριτήρια τουλάχιστον για κάθε κατηγορία  &amp;  &gt;17 χρονών, 5 κριτήρια τουλάχιστον για κάθε κατηγορία </a:t>
            </a:r>
          </a:p>
          <a:p>
            <a:pPr>
              <a:lnSpc>
                <a:spcPct val="130000"/>
              </a:lnSpc>
            </a:pPr>
            <a:r>
              <a:rPr lang="el-GR" sz="2400" dirty="0">
                <a:latin typeface="Calibri"/>
                <a:cs typeface="Calibri"/>
              </a:rPr>
              <a:t> «τύπος της ΔΕΠΥ» αντικαταστάθηκε απο τη λέξη «προβολή»</a:t>
            </a:r>
            <a:endParaRPr lang="en-US" sz="2400" dirty="0">
              <a:latin typeface="Calibri"/>
              <a:cs typeface="Calibri"/>
            </a:endParaRPr>
          </a:p>
          <a:p>
            <a:pPr>
              <a:lnSpc>
                <a:spcPct val="130000"/>
              </a:lnSpc>
            </a:pPr>
            <a:r>
              <a:rPr lang="el-GR" sz="2400" dirty="0">
                <a:latin typeface="Calibri"/>
                <a:cs typeface="Calibri"/>
              </a:rPr>
              <a:t>Μπορεί να συνυπάρχουν οι διαγνώσεις  ΔΕΠΥ &amp; Διαταραχών στο Φάσμα του Αυτισμού (ΔΑΦ)-οχι όμως με σχιζοφρένεια, κατάθλιψη, διπολική διαταραχή, διαταραχή προσωπικότητας</a:t>
            </a:r>
            <a:endParaRPr lang="en-US" sz="2400" dirty="0">
              <a:latin typeface="Calibri"/>
              <a:cs typeface="Calibri"/>
            </a:endParaRPr>
          </a:p>
          <a:p>
            <a:endParaRPr lang="en-US" sz="2000" dirty="0"/>
          </a:p>
          <a:p>
            <a:endParaRPr lang="en-US" sz="2000" dirty="0"/>
          </a:p>
        </p:txBody>
      </p:sp>
      <p:sp>
        <p:nvSpPr>
          <p:cNvPr id="4" name="Rectangle 2"/>
          <p:cNvSpPr txBox="1">
            <a:spLocks noChangeArrowheads="1"/>
          </p:cNvSpPr>
          <p:nvPr/>
        </p:nvSpPr>
        <p:spPr bwMode="auto">
          <a:xfrm>
            <a:off x="252236" y="174028"/>
            <a:ext cx="860017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5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188"/>
            <a:r>
              <a:rPr lang="el-GR" sz="3600" b="1" dirty="0">
                <a:solidFill>
                  <a:srgbClr val="FFCC66"/>
                </a:solidFill>
                <a:latin typeface="Calibri" charset="0"/>
                <a:cs typeface="Calibri" charset="0"/>
              </a:rPr>
              <a:t>ΔΕΠΥ ΜΕ ΒΑΣΗ ΤΟ </a:t>
            </a:r>
            <a:r>
              <a:rPr lang="en-US" sz="3600" b="1" dirty="0">
                <a:solidFill>
                  <a:srgbClr val="FFCC66"/>
                </a:solidFill>
                <a:latin typeface="Calibri" charset="0"/>
                <a:cs typeface="Calibri" charset="0"/>
              </a:rPr>
              <a:t>DSM-5</a:t>
            </a:r>
            <a:endParaRPr lang="el-GR" sz="3600" b="1" dirty="0">
              <a:solidFill>
                <a:srgbClr val="FFCC66"/>
              </a:solidFill>
              <a:latin typeface="Calibri" charset="0"/>
              <a:cs typeface="Calibri" charset="0"/>
            </a:endParaRPr>
          </a:p>
        </p:txBody>
      </p:sp>
      <p:pic>
        <p:nvPicPr>
          <p:cNvPr id="5" name="Picture 4" descr="dsm-5-released-big-changes-dsm5.jpg"/>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342040" y="1316633"/>
            <a:ext cx="3221237" cy="4475422"/>
          </a:xfrm>
          <a:prstGeom prst="rect">
            <a:avLst/>
          </a:prstGeom>
          <a:ln>
            <a:noFill/>
          </a:ln>
          <a:effectLst>
            <a:softEdge rad="112500"/>
          </a:effectLst>
        </p:spPr>
      </p:pic>
    </p:spTree>
    <p:extLst>
      <p:ext uri="{BB962C8B-B14F-4D97-AF65-F5344CB8AC3E}">
        <p14:creationId xmlns:p14="http://schemas.microsoft.com/office/powerpoint/2010/main" val="261537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542930" y="-11552"/>
            <a:ext cx="9074150" cy="1139825"/>
          </a:xfrm>
        </p:spPr>
        <p:txBody>
          <a:bodyPr/>
          <a:lstStyle/>
          <a:p>
            <a:pPr marL="484188"/>
            <a:r>
              <a:rPr lang="el-GR" sz="3200" b="1" dirty="0">
                <a:solidFill>
                  <a:srgbClr val="FFCC66"/>
                </a:solidFill>
                <a:latin typeface="Calibri" charset="0"/>
                <a:cs typeface="Calibri" charset="0"/>
              </a:rPr>
              <a:t>ΚΙΝΔΥΝΟΙ ΣΧΕΤΙΖΟΜΕΝΟΙ ΜΕ ΤΗ ΔΕΠΥ</a:t>
            </a:r>
          </a:p>
        </p:txBody>
      </p:sp>
      <p:sp>
        <p:nvSpPr>
          <p:cNvPr id="286729" name="Rectangle 9"/>
          <p:cNvSpPr>
            <a:spLocks noChangeArrowheads="1"/>
          </p:cNvSpPr>
          <p:nvPr/>
        </p:nvSpPr>
        <p:spPr bwMode="auto">
          <a:xfrm>
            <a:off x="112713" y="6296025"/>
            <a:ext cx="8821737" cy="542925"/>
          </a:xfrm>
          <a:prstGeom prst="rect">
            <a:avLst/>
          </a:prstGeom>
          <a:noFill/>
          <a:ln w="9525">
            <a:noFill/>
            <a:miter lim="800000"/>
            <a:headEnd/>
            <a:tailEnd/>
          </a:ln>
          <a:effectLst/>
        </p:spPr>
        <p:txBody>
          <a:bodyPr wrap="none">
            <a:spAutoFit/>
          </a:bodyPr>
          <a:lstStyle/>
          <a:p>
            <a:pPr fontAlgn="auto">
              <a:lnSpc>
                <a:spcPct val="90000"/>
              </a:lnSpc>
              <a:spcBef>
                <a:spcPct val="20000"/>
              </a:spcBef>
              <a:spcAft>
                <a:spcPts val="0"/>
              </a:spcAft>
              <a:buClr>
                <a:schemeClr val="hlink"/>
              </a:buClr>
              <a:buSzPct val="75000"/>
              <a:buFont typeface="Wingdings" pitchFamily="2" charset="2"/>
              <a:buNone/>
              <a:defRPr/>
            </a:pPr>
            <a:r>
              <a:rPr lang="el-GR" sz="3200" b="1" dirty="0">
                <a:effectLst>
                  <a:outerShdw blurRad="38100" dist="38100" dir="2700000" algn="tl">
                    <a:srgbClr val="010199"/>
                  </a:outerShdw>
                </a:effectLst>
                <a:latin typeface="Comic Sans MS" pitchFamily="66" charset="0"/>
                <a:ea typeface="+mn-ea"/>
                <a:cs typeface="+mn-cs"/>
              </a:rPr>
              <a:t>*  </a:t>
            </a:r>
            <a:r>
              <a:rPr lang="el-GR" sz="2000" b="1" dirty="0">
                <a:solidFill>
                  <a:srgbClr val="FFCC66"/>
                </a:solidFill>
                <a:effectLst>
                  <a:outerShdw blurRad="38100" dist="38100" dir="2700000" algn="tl">
                    <a:srgbClr val="010199"/>
                  </a:outerShdw>
                </a:effectLst>
                <a:latin typeface="Calibri" pitchFamily="34" charset="0"/>
                <a:ea typeface="+mn-ea"/>
                <a:cs typeface="Calibri" pitchFamily="34" charset="0"/>
              </a:rPr>
              <a:t>Ποιότητα ζωής γονιών (κατάθλιψη, διαζύγια, επαγγελματικά προβλήματα</a:t>
            </a:r>
            <a:r>
              <a:rPr lang="el-GR" dirty="0">
                <a:solidFill>
                  <a:srgbClr val="FFCC66"/>
                </a:solidFill>
                <a:effectLst>
                  <a:outerShdw blurRad="38100" dist="38100" dir="2700000" algn="tl">
                    <a:srgbClr val="010199"/>
                  </a:outerShdw>
                </a:effectLst>
                <a:latin typeface="Calibri" pitchFamily="34" charset="0"/>
                <a:ea typeface="+mn-ea"/>
                <a:cs typeface="Calibri" pitchFamily="34" charset="0"/>
              </a:rPr>
              <a:t>)</a:t>
            </a:r>
          </a:p>
        </p:txBody>
      </p:sp>
      <p:sp>
        <p:nvSpPr>
          <p:cNvPr id="22" name="Right Arrow 21"/>
          <p:cNvSpPr/>
          <p:nvPr/>
        </p:nvSpPr>
        <p:spPr>
          <a:xfrm>
            <a:off x="28575" y="3054350"/>
            <a:ext cx="9002713" cy="1327150"/>
          </a:xfrm>
          <a:prstGeom prst="rightArrow">
            <a:avLst/>
          </a:prstGeom>
          <a:solidFill>
            <a:srgbClr val="0000FF"/>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1508" name="Group 21507"/>
          <p:cNvGrpSpPr>
            <a:grpSpLocks/>
          </p:cNvGrpSpPr>
          <p:nvPr/>
        </p:nvGrpSpPr>
        <p:grpSpPr bwMode="auto">
          <a:xfrm>
            <a:off x="215900" y="1663700"/>
            <a:ext cx="1931988" cy="1506538"/>
            <a:chOff x="215682" y="1662953"/>
            <a:chExt cx="1932113" cy="1507132"/>
          </a:xfrm>
        </p:grpSpPr>
        <p:sp>
          <p:nvSpPr>
            <p:cNvPr id="4118" name="TextBox 6"/>
            <p:cNvSpPr txBox="1">
              <a:spLocks noChangeArrowheads="1"/>
            </p:cNvSpPr>
            <p:nvPr/>
          </p:nvSpPr>
          <p:spPr bwMode="auto">
            <a:xfrm>
              <a:off x="215682" y="1662953"/>
              <a:ext cx="193211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a:t>Ατυχήματα</a:t>
              </a:r>
            </a:p>
            <a:p>
              <a:r>
                <a:rPr lang="el-GR"/>
                <a:t>Πειθαρχία</a:t>
              </a:r>
            </a:p>
            <a:p>
              <a:r>
                <a:rPr lang="el-GR"/>
                <a:t>Προσαρμογή</a:t>
              </a:r>
              <a:endParaRPr lang="en-US"/>
            </a:p>
          </p:txBody>
        </p:sp>
        <p:cxnSp>
          <p:nvCxnSpPr>
            <p:cNvPr id="10" name="Straight Arrow Connector 9"/>
            <p:cNvCxnSpPr/>
            <p:nvPr/>
          </p:nvCxnSpPr>
          <p:spPr>
            <a:xfrm flipV="1">
              <a:off x="782457" y="2693647"/>
              <a:ext cx="0" cy="4764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509" name="Group 21508"/>
          <p:cNvGrpSpPr>
            <a:grpSpLocks/>
          </p:cNvGrpSpPr>
          <p:nvPr/>
        </p:nvGrpSpPr>
        <p:grpSpPr bwMode="auto">
          <a:xfrm>
            <a:off x="2147888" y="1166813"/>
            <a:ext cx="1931987" cy="2005012"/>
            <a:chOff x="2147795" y="1166555"/>
            <a:chExt cx="1932113" cy="2005763"/>
          </a:xfrm>
        </p:grpSpPr>
        <p:sp>
          <p:nvSpPr>
            <p:cNvPr id="4116" name="TextBox 22"/>
            <p:cNvSpPr txBox="1">
              <a:spLocks noChangeArrowheads="1"/>
            </p:cNvSpPr>
            <p:nvPr/>
          </p:nvSpPr>
          <p:spPr bwMode="auto">
            <a:xfrm>
              <a:off x="2147795" y="1166555"/>
              <a:ext cx="193211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dirty="0"/>
                <a:t>Σχολική Αποτυχία</a:t>
              </a:r>
            </a:p>
            <a:p>
              <a:r>
                <a:rPr lang="el-GR" dirty="0"/>
                <a:t>Μαθησιακές Δυσκολίες</a:t>
              </a:r>
            </a:p>
            <a:p>
              <a:r>
                <a:rPr lang="el-GR" dirty="0"/>
                <a:t>Προβλήματα Συμπεριφοράς</a:t>
              </a:r>
              <a:endParaRPr lang="en-US" dirty="0"/>
            </a:p>
          </p:txBody>
        </p:sp>
        <p:cxnSp>
          <p:nvCxnSpPr>
            <p:cNvPr id="28" name="Straight Arrow Connector 27"/>
            <p:cNvCxnSpPr/>
            <p:nvPr/>
          </p:nvCxnSpPr>
          <p:spPr>
            <a:xfrm flipV="1">
              <a:off x="3000338" y="2694302"/>
              <a:ext cx="0" cy="478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510" name="Group 21509"/>
          <p:cNvGrpSpPr>
            <a:grpSpLocks/>
          </p:cNvGrpSpPr>
          <p:nvPr/>
        </p:nvGrpSpPr>
        <p:grpSpPr bwMode="auto">
          <a:xfrm>
            <a:off x="4567238" y="1385888"/>
            <a:ext cx="1768475" cy="1806575"/>
            <a:chOff x="4567188" y="1385954"/>
            <a:chExt cx="1768811" cy="1806777"/>
          </a:xfrm>
        </p:grpSpPr>
        <p:sp>
          <p:nvSpPr>
            <p:cNvPr id="4114" name="TextBox 23"/>
            <p:cNvSpPr txBox="1">
              <a:spLocks noChangeArrowheads="1"/>
            </p:cNvSpPr>
            <p:nvPr/>
          </p:nvSpPr>
          <p:spPr bwMode="auto">
            <a:xfrm>
              <a:off x="4567188" y="1385954"/>
              <a:ext cx="176881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a:t>Συμπεριφορές Κινδύνου Κάπνισμα Αλκοόλ</a:t>
              </a:r>
              <a:endParaRPr lang="en-US"/>
            </a:p>
          </p:txBody>
        </p:sp>
        <p:cxnSp>
          <p:nvCxnSpPr>
            <p:cNvPr id="29" name="Straight Arrow Connector 28"/>
            <p:cNvCxnSpPr/>
            <p:nvPr/>
          </p:nvCxnSpPr>
          <p:spPr>
            <a:xfrm flipV="1">
              <a:off x="5181667" y="2694200"/>
              <a:ext cx="0" cy="498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511" name="Group 21510"/>
          <p:cNvGrpSpPr>
            <a:grpSpLocks/>
          </p:cNvGrpSpPr>
          <p:nvPr/>
        </p:nvGrpSpPr>
        <p:grpSpPr bwMode="auto">
          <a:xfrm>
            <a:off x="6759575" y="887413"/>
            <a:ext cx="2384425" cy="2270125"/>
            <a:chOff x="6760177" y="888175"/>
            <a:chExt cx="2383823" cy="2269082"/>
          </a:xfrm>
        </p:grpSpPr>
        <p:sp>
          <p:nvSpPr>
            <p:cNvPr id="4112" name="Rectangle 7"/>
            <p:cNvSpPr>
              <a:spLocks noChangeArrowheads="1"/>
            </p:cNvSpPr>
            <p:nvPr/>
          </p:nvSpPr>
          <p:spPr bwMode="auto">
            <a:xfrm>
              <a:off x="6760177" y="888175"/>
              <a:ext cx="2383823" cy="1814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spcBef>
                  <a:spcPct val="20000"/>
                </a:spcBef>
                <a:buClr>
                  <a:schemeClr val="hlink"/>
                </a:buClr>
                <a:buSzPct val="75000"/>
                <a:buFont typeface="Wingdings" charset="0"/>
                <a:buNone/>
              </a:pPr>
              <a:r>
                <a:rPr lang="el-GR">
                  <a:latin typeface="Calibri" charset="0"/>
                  <a:cs typeface="Calibri" charset="0"/>
                </a:rPr>
                <a:t>Επαγγελματική</a:t>
              </a:r>
            </a:p>
            <a:p>
              <a:pPr>
                <a:lnSpc>
                  <a:spcPct val="90000"/>
                </a:lnSpc>
                <a:spcBef>
                  <a:spcPct val="20000"/>
                </a:spcBef>
                <a:buClr>
                  <a:schemeClr val="hlink"/>
                </a:buClr>
                <a:buSzPct val="75000"/>
                <a:buFont typeface="Wingdings" charset="0"/>
                <a:buNone/>
              </a:pPr>
              <a:r>
                <a:rPr lang="el-GR">
                  <a:latin typeface="Calibri" charset="0"/>
                  <a:cs typeface="Calibri" charset="0"/>
                </a:rPr>
                <a:t> </a:t>
              </a:r>
              <a:r>
                <a:rPr lang="en-US">
                  <a:latin typeface="Calibri" charset="0"/>
                  <a:cs typeface="Calibri" charset="0"/>
                </a:rPr>
                <a:t>A</a:t>
              </a:r>
              <a:r>
                <a:rPr lang="el-GR">
                  <a:latin typeface="Calibri" charset="0"/>
                  <a:cs typeface="Calibri" charset="0"/>
                </a:rPr>
                <a:t>ποτυχία </a:t>
              </a:r>
            </a:p>
            <a:p>
              <a:pPr>
                <a:lnSpc>
                  <a:spcPct val="90000"/>
                </a:lnSpc>
                <a:spcBef>
                  <a:spcPct val="20000"/>
                </a:spcBef>
                <a:buClr>
                  <a:schemeClr val="hlink"/>
                </a:buClr>
                <a:buSzPct val="75000"/>
                <a:buFont typeface="Wingdings" charset="0"/>
                <a:buNone/>
              </a:pPr>
              <a:r>
                <a:rPr lang="el-GR">
                  <a:latin typeface="Calibri" charset="0"/>
                  <a:cs typeface="Calibri" charset="0"/>
                </a:rPr>
                <a:t>(μη ολοκλήρωση σπουδών, αλλαγές εργασίας)</a:t>
              </a:r>
            </a:p>
            <a:p>
              <a:pPr>
                <a:lnSpc>
                  <a:spcPct val="90000"/>
                </a:lnSpc>
                <a:spcBef>
                  <a:spcPct val="20000"/>
                </a:spcBef>
                <a:buClr>
                  <a:schemeClr val="hlink"/>
                </a:buClr>
                <a:buSzPct val="75000"/>
                <a:buFont typeface="Wingdings" charset="0"/>
                <a:buNone/>
              </a:pPr>
              <a:r>
                <a:rPr lang="el-GR">
                  <a:latin typeface="Calibri" charset="0"/>
                  <a:cs typeface="Calibri" charset="0"/>
                </a:rPr>
                <a:t>Προβλήματα Υγείας</a:t>
              </a:r>
              <a:endParaRPr lang="en-US"/>
            </a:p>
          </p:txBody>
        </p:sp>
        <p:cxnSp>
          <p:nvCxnSpPr>
            <p:cNvPr id="30" name="Straight Arrow Connector 29"/>
            <p:cNvCxnSpPr/>
            <p:nvPr/>
          </p:nvCxnSpPr>
          <p:spPr>
            <a:xfrm flipV="1">
              <a:off x="7452152" y="2693920"/>
              <a:ext cx="0" cy="463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9" name="Elbow Connector 18"/>
          <p:cNvCxnSpPr/>
          <p:nvPr/>
        </p:nvCxnSpPr>
        <p:spPr>
          <a:xfrm>
            <a:off x="1690688" y="3951288"/>
            <a:ext cx="914400" cy="914400"/>
          </a:xfrm>
          <a:prstGeom prst="bentConnector3">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a:spLocks noChangeArrowheads="1"/>
          </p:cNvSpPr>
          <p:nvPr/>
        </p:nvSpPr>
        <p:spPr bwMode="auto">
          <a:xfrm>
            <a:off x="2822575" y="4381500"/>
            <a:ext cx="4717658"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sz="2800" b="1" dirty="0">
                <a:solidFill>
                  <a:srgbClr val="FF6600"/>
                </a:solidFill>
              </a:rPr>
              <a:t>ΣΥΝΝΟΣΗΣΗ   </a:t>
            </a:r>
            <a:r>
              <a:rPr lang="el-GR" sz="2000" dirty="0">
                <a:solidFill>
                  <a:srgbClr val="FF6600"/>
                </a:solidFill>
              </a:rPr>
              <a:t>80%</a:t>
            </a:r>
          </a:p>
          <a:p>
            <a:r>
              <a:rPr lang="el-GR" sz="2000" dirty="0"/>
              <a:t>Μαθησιακές Δυσκολίες</a:t>
            </a:r>
          </a:p>
          <a:p>
            <a:r>
              <a:rPr lang="el-GR" sz="2000" dirty="0"/>
              <a:t>Κοινωνικές Δυσκολίες </a:t>
            </a:r>
          </a:p>
          <a:p>
            <a:r>
              <a:rPr lang="el-GR" sz="2000" dirty="0"/>
              <a:t>Προβλήματα Εναντίωσης-Διαγωγής</a:t>
            </a:r>
          </a:p>
          <a:p>
            <a:r>
              <a:rPr lang="el-GR" sz="2000" dirty="0"/>
              <a:t>Άγχος, Κατάθλιψη, Χαμηλή Αυτοεκτίμηση</a:t>
            </a:r>
          </a:p>
          <a:p>
            <a:endParaRPr lang="el-GR" sz="2000" dirty="0"/>
          </a:p>
          <a:p>
            <a:r>
              <a:rPr lang="el-GR" sz="2800" b="1" dirty="0">
                <a:solidFill>
                  <a:srgbClr val="FF6600"/>
                </a:solidFill>
              </a:rPr>
              <a:t> </a:t>
            </a:r>
            <a:endParaRPr lang="en-US" sz="2800" b="1" dirty="0">
              <a:solidFill>
                <a:srgbClr val="FF6600"/>
              </a:solidFill>
            </a:endParaRPr>
          </a:p>
        </p:txBody>
      </p:sp>
      <p:sp>
        <p:nvSpPr>
          <p:cNvPr id="4106" name="TextBox 25"/>
          <p:cNvSpPr txBox="1">
            <a:spLocks noChangeArrowheads="1"/>
          </p:cNvSpPr>
          <p:nvPr/>
        </p:nvSpPr>
        <p:spPr bwMode="auto">
          <a:xfrm>
            <a:off x="112713" y="3386138"/>
            <a:ext cx="143668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a:t>Προσχολική Ηλικία</a:t>
            </a:r>
            <a:endParaRPr lang="en-US"/>
          </a:p>
        </p:txBody>
      </p:sp>
      <p:sp>
        <p:nvSpPr>
          <p:cNvPr id="4107" name="Rectangle 26"/>
          <p:cNvSpPr>
            <a:spLocks noChangeArrowheads="1"/>
          </p:cNvSpPr>
          <p:nvPr/>
        </p:nvSpPr>
        <p:spPr bwMode="auto">
          <a:xfrm>
            <a:off x="2351088" y="3503613"/>
            <a:ext cx="1495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l-GR"/>
              <a:t>Σχολική Ζωή </a:t>
            </a:r>
            <a:endParaRPr lang="en-US"/>
          </a:p>
        </p:txBody>
      </p:sp>
      <p:sp>
        <p:nvSpPr>
          <p:cNvPr id="4108" name="TextBox 30"/>
          <p:cNvSpPr txBox="1">
            <a:spLocks noChangeArrowheads="1"/>
          </p:cNvSpPr>
          <p:nvPr/>
        </p:nvSpPr>
        <p:spPr bwMode="auto">
          <a:xfrm>
            <a:off x="4784725" y="3519488"/>
            <a:ext cx="1020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a:t>Εφηβεία</a:t>
            </a:r>
            <a:endParaRPr lang="en-US"/>
          </a:p>
        </p:txBody>
      </p:sp>
      <p:sp>
        <p:nvSpPr>
          <p:cNvPr id="4109" name="TextBox 21503"/>
          <p:cNvSpPr txBox="1">
            <a:spLocks noChangeArrowheads="1"/>
          </p:cNvSpPr>
          <p:nvPr/>
        </p:nvSpPr>
        <p:spPr bwMode="auto">
          <a:xfrm>
            <a:off x="7086600" y="3386138"/>
            <a:ext cx="9667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a:t>Ενήλικη </a:t>
            </a:r>
          </a:p>
          <a:p>
            <a:pPr algn="ctr"/>
            <a:r>
              <a:rPr lang="el-GR"/>
              <a:t>Ζωή </a:t>
            </a:r>
            <a:endParaRPr lang="en-US"/>
          </a:p>
        </p:txBody>
      </p:sp>
      <p:sp>
        <p:nvSpPr>
          <p:cNvPr id="5" name="Right Triangle 4"/>
          <p:cNvSpPr/>
          <p:nvPr/>
        </p:nvSpPr>
        <p:spPr>
          <a:xfrm rot="16200000">
            <a:off x="3627438" y="-931862"/>
            <a:ext cx="2219325" cy="6416675"/>
          </a:xfrm>
          <a:prstGeom prst="rtTriangle">
            <a:avLst/>
          </a:prstGeom>
          <a:gradFill flip="none" rotWithShape="1">
            <a:gsLst>
              <a:gs pos="0">
                <a:schemeClr val="accent1">
                  <a:tint val="50000"/>
                  <a:satMod val="300000"/>
                  <a:alpha val="44000"/>
                </a:schemeClr>
              </a:gs>
              <a:gs pos="35000">
                <a:schemeClr val="accent1">
                  <a:tint val="37000"/>
                  <a:satMod val="300000"/>
                  <a:alpha val="44000"/>
                </a:schemeClr>
              </a:gs>
              <a:gs pos="100000">
                <a:schemeClr val="accent1">
                  <a:tint val="15000"/>
                  <a:satMod val="350000"/>
                  <a:alpha val="44000"/>
                </a:schemeClr>
              </a:gs>
            </a:gsLst>
            <a:lin ang="16200000" scaled="1"/>
            <a:tileRect/>
          </a:gra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85585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867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29" y="4194650"/>
            <a:ext cx="5465232" cy="2432118"/>
          </a:xfrm>
          <a:prstGeom prst="rect">
            <a:avLst/>
          </a:prstGeom>
        </p:spPr>
      </p:pic>
      <p:sp>
        <p:nvSpPr>
          <p:cNvPr id="5" name="Right Triangle 4"/>
          <p:cNvSpPr/>
          <p:nvPr/>
        </p:nvSpPr>
        <p:spPr>
          <a:xfrm rot="16200000">
            <a:off x="3179983" y="-2229310"/>
            <a:ext cx="2455103" cy="8735252"/>
          </a:xfrm>
          <a:prstGeom prst="rtTriangle">
            <a:avLst/>
          </a:prstGeom>
          <a:gradFill flip="none" rotWithShape="1">
            <a:gsLst>
              <a:gs pos="0">
                <a:schemeClr val="accent1">
                  <a:tint val="50000"/>
                  <a:satMod val="300000"/>
                  <a:alpha val="44000"/>
                </a:schemeClr>
              </a:gs>
              <a:gs pos="35000">
                <a:schemeClr val="accent1">
                  <a:tint val="37000"/>
                  <a:satMod val="300000"/>
                  <a:alpha val="44000"/>
                </a:schemeClr>
              </a:gs>
              <a:gs pos="100000">
                <a:schemeClr val="accent1">
                  <a:tint val="15000"/>
                  <a:satMod val="350000"/>
                  <a:alpha val="44000"/>
                </a:schemeClr>
              </a:gs>
            </a:gsLst>
            <a:lin ang="16200000" scaled="1"/>
            <a:tileRect/>
          </a:gra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2" name="Right Arrow 21"/>
          <p:cNvSpPr/>
          <p:nvPr/>
        </p:nvSpPr>
        <p:spPr>
          <a:xfrm>
            <a:off x="39909" y="3054350"/>
            <a:ext cx="9115425" cy="1327150"/>
          </a:xfrm>
          <a:prstGeom prst="rightArrow">
            <a:avLst/>
          </a:prstGeom>
          <a:solidFill>
            <a:srgbClr val="0000FF"/>
          </a:solidFill>
          <a:ln w="28575" cmpd="sng">
            <a:solidFill>
              <a:srgbClr val="0000FF"/>
            </a:solidFill>
          </a:ln>
          <a:effectLst>
            <a:outerShdw blurRad="40000" dist="23000" dir="5400000" rotWithShape="0">
              <a:srgbClr val="00009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06" name="TextBox 25"/>
          <p:cNvSpPr txBox="1">
            <a:spLocks noChangeArrowheads="1"/>
          </p:cNvSpPr>
          <p:nvPr/>
        </p:nvSpPr>
        <p:spPr bwMode="auto">
          <a:xfrm>
            <a:off x="2621723" y="3397453"/>
            <a:ext cx="143668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dirty="0"/>
              <a:t>Προσχολική Ηλικία</a:t>
            </a:r>
            <a:endParaRPr lang="en-US" dirty="0"/>
          </a:p>
        </p:txBody>
      </p:sp>
      <p:sp>
        <p:nvSpPr>
          <p:cNvPr id="4107" name="Rectangle 26"/>
          <p:cNvSpPr>
            <a:spLocks noChangeArrowheads="1"/>
          </p:cNvSpPr>
          <p:nvPr/>
        </p:nvSpPr>
        <p:spPr bwMode="auto">
          <a:xfrm>
            <a:off x="4510009" y="3395058"/>
            <a:ext cx="14954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l-GR" dirty="0"/>
              <a:t>Σχολική</a:t>
            </a:r>
            <a:endParaRPr lang="en-US" dirty="0"/>
          </a:p>
          <a:p>
            <a:pPr algn="ctr"/>
            <a:r>
              <a:rPr lang="el-GR" dirty="0"/>
              <a:t> Ζωή </a:t>
            </a:r>
            <a:endParaRPr lang="en-US" dirty="0"/>
          </a:p>
        </p:txBody>
      </p:sp>
      <p:sp>
        <p:nvSpPr>
          <p:cNvPr id="4108" name="TextBox 30"/>
          <p:cNvSpPr txBox="1">
            <a:spLocks noChangeArrowheads="1"/>
          </p:cNvSpPr>
          <p:nvPr/>
        </p:nvSpPr>
        <p:spPr bwMode="auto">
          <a:xfrm>
            <a:off x="6234421" y="3536166"/>
            <a:ext cx="1020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dirty="0"/>
              <a:t>Εφηβεία</a:t>
            </a:r>
            <a:endParaRPr lang="en-US" dirty="0"/>
          </a:p>
        </p:txBody>
      </p:sp>
      <p:sp>
        <p:nvSpPr>
          <p:cNvPr id="4109" name="TextBox 21503"/>
          <p:cNvSpPr txBox="1">
            <a:spLocks noChangeArrowheads="1"/>
          </p:cNvSpPr>
          <p:nvPr/>
        </p:nvSpPr>
        <p:spPr bwMode="auto">
          <a:xfrm>
            <a:off x="7650367" y="3397453"/>
            <a:ext cx="9667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dirty="0"/>
              <a:t>Ενήλικη </a:t>
            </a:r>
          </a:p>
          <a:p>
            <a:pPr algn="ctr"/>
            <a:r>
              <a:rPr lang="el-GR" dirty="0"/>
              <a:t>Ζωή </a:t>
            </a:r>
            <a:endParaRPr lang="en-US" dirty="0"/>
          </a:p>
        </p:txBody>
      </p:sp>
      <p:sp>
        <p:nvSpPr>
          <p:cNvPr id="26" name="TextBox 25"/>
          <p:cNvSpPr txBox="1">
            <a:spLocks noChangeArrowheads="1"/>
          </p:cNvSpPr>
          <p:nvPr/>
        </p:nvSpPr>
        <p:spPr bwMode="auto">
          <a:xfrm>
            <a:off x="302273" y="3503613"/>
            <a:ext cx="1036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dirty="0"/>
              <a:t>Κύηση</a:t>
            </a:r>
            <a:endParaRPr lang="en-US" dirty="0"/>
          </a:p>
        </p:txBody>
      </p:sp>
      <p:sp>
        <p:nvSpPr>
          <p:cNvPr id="27" name="TextBox 25"/>
          <p:cNvSpPr txBox="1">
            <a:spLocks noChangeArrowheads="1"/>
          </p:cNvSpPr>
          <p:nvPr/>
        </p:nvSpPr>
        <p:spPr bwMode="auto">
          <a:xfrm>
            <a:off x="1170630" y="3403337"/>
            <a:ext cx="14366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dirty="0"/>
              <a:t>Βρεφική Ηλικια</a:t>
            </a:r>
            <a:endParaRPr lang="en-US" dirty="0"/>
          </a:p>
        </p:txBody>
      </p:sp>
      <p:cxnSp>
        <p:nvCxnSpPr>
          <p:cNvPr id="6" name="Straight Arrow Connector 5"/>
          <p:cNvCxnSpPr/>
          <p:nvPr/>
        </p:nvCxnSpPr>
        <p:spPr>
          <a:xfrm>
            <a:off x="3438220" y="1230164"/>
            <a:ext cx="0" cy="2154461"/>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16200000">
            <a:off x="2770461" y="2043522"/>
            <a:ext cx="1996047" cy="369332"/>
          </a:xfrm>
          <a:prstGeom prst="rect">
            <a:avLst/>
          </a:prstGeom>
          <a:noFill/>
        </p:spPr>
        <p:txBody>
          <a:bodyPr wrap="none" rtlCol="0">
            <a:spAutoFit/>
          </a:bodyPr>
          <a:lstStyle/>
          <a:p>
            <a:r>
              <a:rPr lang="el-GR" b="1" dirty="0">
                <a:solidFill>
                  <a:schemeClr val="accent2"/>
                </a:solidFill>
              </a:rPr>
              <a:t>ΔΙΑΓΝΩΣ</a:t>
            </a:r>
            <a:r>
              <a:rPr lang="en-US" b="1" dirty="0">
                <a:solidFill>
                  <a:schemeClr val="accent2"/>
                </a:solidFill>
              </a:rPr>
              <a:t>H  (AAP)</a:t>
            </a:r>
            <a:r>
              <a:rPr lang="el-GR" b="1" dirty="0">
                <a:solidFill>
                  <a:schemeClr val="accent2"/>
                </a:solidFill>
              </a:rPr>
              <a:t> </a:t>
            </a:r>
            <a:endParaRPr lang="en-US" b="1" dirty="0">
              <a:solidFill>
                <a:schemeClr val="accent2"/>
              </a:solidFill>
            </a:endParaRPr>
          </a:p>
        </p:txBody>
      </p:sp>
      <p:sp>
        <p:nvSpPr>
          <p:cNvPr id="2" name="TextBox 1"/>
          <p:cNvSpPr txBox="1"/>
          <p:nvPr/>
        </p:nvSpPr>
        <p:spPr>
          <a:xfrm rot="16200000">
            <a:off x="-2810183" y="3600093"/>
            <a:ext cx="6043859"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l-GR" b="1" dirty="0">
                <a:solidFill>
                  <a:srgbClr val="000090"/>
                </a:solidFill>
              </a:rPr>
              <a:t>                                              ΓΕΝΕΤΙΚΗ          </a:t>
            </a:r>
            <a:endParaRPr lang="en-US" b="1" dirty="0">
              <a:solidFill>
                <a:srgbClr val="000090"/>
              </a:solidFill>
            </a:endParaRPr>
          </a:p>
        </p:txBody>
      </p:sp>
      <p:sp>
        <p:nvSpPr>
          <p:cNvPr id="15" name="TextBox 14"/>
          <p:cNvSpPr txBox="1"/>
          <p:nvPr/>
        </p:nvSpPr>
        <p:spPr>
          <a:xfrm rot="16200000">
            <a:off x="-192611" y="4938682"/>
            <a:ext cx="1857395" cy="369332"/>
          </a:xfrm>
          <a:prstGeom prst="rect">
            <a:avLst/>
          </a:prstGeom>
          <a:noFill/>
        </p:spPr>
        <p:txBody>
          <a:bodyPr wrap="square" rtlCol="0">
            <a:spAutoFit/>
          </a:bodyPr>
          <a:lstStyle/>
          <a:p>
            <a:r>
              <a:rPr lang="el-GR" dirty="0">
                <a:solidFill>
                  <a:srgbClr val="66FFCC"/>
                </a:solidFill>
              </a:rPr>
              <a:t>Ε</a:t>
            </a:r>
            <a:r>
              <a:rPr lang="el-GR" b="1" dirty="0">
                <a:solidFill>
                  <a:srgbClr val="66FFCC"/>
                </a:solidFill>
              </a:rPr>
              <a:t>ΠΙΓΕΝΕΤΙΚΗ</a:t>
            </a:r>
            <a:r>
              <a:rPr lang="el-GR" dirty="0">
                <a:solidFill>
                  <a:srgbClr val="66FFCC"/>
                </a:solidFill>
              </a:rPr>
              <a:t>      </a:t>
            </a:r>
            <a:endParaRPr lang="en-US" dirty="0">
              <a:solidFill>
                <a:srgbClr val="66FFCC"/>
              </a:solidFill>
            </a:endParaRPr>
          </a:p>
        </p:txBody>
      </p:sp>
      <p:sp>
        <p:nvSpPr>
          <p:cNvPr id="3" name="Rectangle 2"/>
          <p:cNvSpPr/>
          <p:nvPr/>
        </p:nvSpPr>
        <p:spPr>
          <a:xfrm>
            <a:off x="2929" y="12828"/>
            <a:ext cx="2306324" cy="7243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b="1" dirty="0"/>
          </a:p>
          <a:p>
            <a:pPr algn="ctr"/>
            <a:r>
              <a:rPr lang="el-GR" b="1" dirty="0">
                <a:solidFill>
                  <a:srgbClr val="000090"/>
                </a:solidFill>
              </a:rPr>
              <a:t>ΠΑΡΑΓΟΝΤΕΣ ΚΙΝΔΥΝΟΥ</a:t>
            </a:r>
          </a:p>
          <a:p>
            <a:pPr algn="ctr"/>
            <a:endParaRPr lang="en-US" dirty="0"/>
          </a:p>
        </p:txBody>
      </p:sp>
      <p:sp>
        <p:nvSpPr>
          <p:cNvPr id="11" name="Trapezoid 10"/>
          <p:cNvSpPr/>
          <p:nvPr/>
        </p:nvSpPr>
        <p:spPr>
          <a:xfrm rot="10800000">
            <a:off x="-615804" y="762830"/>
            <a:ext cx="2925056" cy="2634622"/>
          </a:xfrm>
          <a:prstGeom prst="trapezoid">
            <a:avLst/>
          </a:prstGeom>
          <a:gradFill flip="none" rotWithShape="1">
            <a:gsLst>
              <a:gs pos="0">
                <a:schemeClr val="accent6">
                  <a:tint val="50000"/>
                  <a:satMod val="300000"/>
                  <a:alpha val="53000"/>
                </a:schemeClr>
              </a:gs>
              <a:gs pos="35000">
                <a:schemeClr val="accent6">
                  <a:tint val="37000"/>
                  <a:satMod val="300000"/>
                  <a:alpha val="53000"/>
                </a:schemeClr>
              </a:gs>
              <a:gs pos="100000">
                <a:schemeClr val="accent6">
                  <a:tint val="15000"/>
                  <a:satMod val="350000"/>
                  <a:alpha val="53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5" name="TextBox 24"/>
          <p:cNvSpPr txBox="1"/>
          <p:nvPr/>
        </p:nvSpPr>
        <p:spPr>
          <a:xfrm rot="16200000">
            <a:off x="463573" y="5075728"/>
            <a:ext cx="2034788" cy="646331"/>
          </a:xfrm>
          <a:prstGeom prst="rect">
            <a:avLst/>
          </a:prstGeom>
          <a:noFill/>
        </p:spPr>
        <p:txBody>
          <a:bodyPr wrap="square" rtlCol="0">
            <a:spAutoFit/>
          </a:bodyPr>
          <a:lstStyle/>
          <a:p>
            <a:pPr algn="ctr"/>
            <a:r>
              <a:rPr lang="el-GR" dirty="0">
                <a:solidFill>
                  <a:srgbClr val="CCFFCC"/>
                </a:solidFill>
              </a:rPr>
              <a:t>ΠΡΩΙΜΟ </a:t>
            </a:r>
            <a:endParaRPr lang="en-US" dirty="0">
              <a:solidFill>
                <a:srgbClr val="CCFFCC"/>
              </a:solidFill>
            </a:endParaRPr>
          </a:p>
          <a:p>
            <a:pPr algn="ctr"/>
            <a:r>
              <a:rPr lang="el-GR" dirty="0">
                <a:solidFill>
                  <a:srgbClr val="CCFFCC"/>
                </a:solidFill>
              </a:rPr>
              <a:t>ΠΕΡΙΒΑΑΛΛΟΝ  </a:t>
            </a:r>
            <a:r>
              <a:rPr lang="el-GR" dirty="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5849786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8" grpId="0"/>
      <p:bldP spid="2" grpId="0" animBg="1"/>
      <p:bldP spid="15" grpId="0"/>
      <p:bldP spid="3" grpId="0" animBg="1"/>
      <p:bldP spid="11"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5680" y="44624"/>
            <a:ext cx="8686800" cy="1143000"/>
          </a:xfrm>
        </p:spPr>
        <p:txBody>
          <a:bodyPr>
            <a:noAutofit/>
          </a:bodyPr>
          <a:lstStyle/>
          <a:p>
            <a:pPr algn="ctr"/>
            <a:r>
              <a:rPr lang="el-GR" sz="3200" dirty="0">
                <a:solidFill>
                  <a:srgbClr val="FFC000"/>
                </a:solidFill>
                <a:latin typeface="Calibri" pitchFamily="34" charset="0"/>
                <a:cs typeface="Calibri" pitchFamily="34" charset="0"/>
              </a:rPr>
              <a:t>Η ΔΕΠΥ ΣΤΗΝ ΟΙΚΟΓΕΝΕΙΑ-ΑΝΑΓΝΩΡΙΣΗ ΠΑΡΑΓΟΝΤΩΝ ΚΙΝΔΥΝΟΥ</a:t>
            </a:r>
            <a:endParaRPr lang="el-GR" sz="3200" dirty="0">
              <a:solidFill>
                <a:srgbClr val="FFC000"/>
              </a:solidFill>
            </a:endParaRPr>
          </a:p>
        </p:txBody>
      </p:sp>
      <p:sp>
        <p:nvSpPr>
          <p:cNvPr id="4" name="3 - Θέση περιεχομένου"/>
          <p:cNvSpPr txBox="1">
            <a:spLocks noGrp="1"/>
          </p:cNvSpPr>
          <p:nvPr>
            <p:ph idx="1"/>
          </p:nvPr>
        </p:nvSpPr>
        <p:spPr>
          <a:xfrm>
            <a:off x="179512" y="1639668"/>
            <a:ext cx="8686800" cy="3785651"/>
          </a:xfrm>
          <a:prstGeom prst="rect">
            <a:avLst/>
          </a:prstGeom>
          <a:noFill/>
        </p:spPr>
        <p:txBody>
          <a:bodyPr wrap="square">
            <a:spAutoFit/>
          </a:bodyPr>
          <a:lstStyle/>
          <a:p>
            <a:pPr marL="342900" indent="-342900">
              <a:buBlip>
                <a:blip r:embed="rId3"/>
              </a:buBlip>
              <a:defRPr/>
            </a:pPr>
            <a:r>
              <a:rPr lang="el-GR" sz="2400" b="1" dirty="0">
                <a:latin typeface="Calibri" pitchFamily="34" charset="0"/>
                <a:cs typeface="Calibri" pitchFamily="34" charset="0"/>
              </a:rPr>
              <a:t>Χαρακτηριστικά των Γονέων  – Αδερφών</a:t>
            </a:r>
            <a:r>
              <a:rPr lang="en-US" sz="2400" b="1" dirty="0">
                <a:latin typeface="Calibri" pitchFamily="34" charset="0"/>
                <a:cs typeface="Calibri" pitchFamily="34" charset="0"/>
              </a:rPr>
              <a:t>: </a:t>
            </a:r>
            <a:r>
              <a:rPr lang="el-GR" sz="2400" dirty="0">
                <a:latin typeface="Calibri" pitchFamily="34" charset="0"/>
                <a:cs typeface="Calibri" pitchFamily="34" charset="0"/>
              </a:rPr>
              <a:t>ιστορικό ΔΕΠΥ, μαθησιακών προβλημάτων, ψυχιατρικό ιστορικό, συνήθειες, πεποιθήσεις</a:t>
            </a:r>
          </a:p>
          <a:p>
            <a:pPr>
              <a:buBlip>
                <a:blip r:embed="rId3"/>
              </a:buBlip>
            </a:pPr>
            <a:r>
              <a:rPr lang="el-GR" sz="2400" b="1" dirty="0">
                <a:latin typeface="Calibri" pitchFamily="34" charset="0"/>
                <a:cs typeface="Calibri" pitchFamily="34" charset="0"/>
              </a:rPr>
              <a:t>Κάπνισμα, Αλκοόλ, Μεταβολικές διαταραχές στην κύηση </a:t>
            </a:r>
          </a:p>
          <a:p>
            <a:pPr>
              <a:buBlip>
                <a:blip r:embed="rId3"/>
              </a:buBlip>
            </a:pPr>
            <a:r>
              <a:rPr lang="el-GR" sz="2400" b="1" dirty="0">
                <a:latin typeface="Calibri" pitchFamily="34" charset="0"/>
                <a:cs typeface="Calibri" pitchFamily="34" charset="0"/>
              </a:rPr>
              <a:t>Προωρότητα, Ενδομήτρια  Καθυστέρηση της Αύξησης</a:t>
            </a:r>
          </a:p>
          <a:p>
            <a:pPr>
              <a:buBlip>
                <a:blip r:embed="rId3"/>
              </a:buBlip>
            </a:pPr>
            <a:r>
              <a:rPr lang="el-GR" sz="2400" b="1" dirty="0">
                <a:latin typeface="Calibri" pitchFamily="34" charset="0"/>
                <a:cs typeface="Calibri" pitchFamily="34" charset="0"/>
              </a:rPr>
              <a:t>Υιοθεσία</a:t>
            </a:r>
          </a:p>
          <a:p>
            <a:pPr>
              <a:buBlip>
                <a:blip r:embed="rId3"/>
              </a:buBlip>
            </a:pPr>
            <a:r>
              <a:rPr lang="el-GR" sz="2400" b="1" dirty="0">
                <a:latin typeface="Calibri" pitchFamily="34" charset="0"/>
                <a:cs typeface="Calibri" pitchFamily="34" charset="0"/>
              </a:rPr>
              <a:t>Περιγεννητικές επιδράσεις-υποξία</a:t>
            </a:r>
          </a:p>
          <a:p>
            <a:pPr>
              <a:buBlip>
                <a:blip r:embed="rId3"/>
              </a:buBlip>
            </a:pPr>
            <a:r>
              <a:rPr lang="el-GR" sz="2400" b="1" dirty="0">
                <a:latin typeface="Calibri" pitchFamily="34" charset="0"/>
                <a:cs typeface="Calibri" pitchFamily="34" charset="0"/>
              </a:rPr>
              <a:t>Γενετικά σύνδρομα, αναπτυξιακή καθυστέρηση</a:t>
            </a:r>
            <a:endParaRPr lang="el-GR" sz="2400" dirty="0">
              <a:latin typeface="Calibri" pitchFamily="34" charset="0"/>
              <a:cs typeface="Calibri" pitchFamily="34" charset="0"/>
            </a:endParaRPr>
          </a:p>
          <a:p>
            <a:pPr marL="342900" indent="-342900">
              <a:defRPr/>
            </a:pPr>
            <a:endParaRPr lang="el-GR" sz="2000" dirty="0">
              <a:latin typeface="Calibri" pitchFamily="34" charset="0"/>
              <a:cs typeface="Calibri" pitchFamily="34" charset="0"/>
            </a:endParaRPr>
          </a:p>
        </p:txBody>
      </p:sp>
      <p:grpSp>
        <p:nvGrpSpPr>
          <p:cNvPr id="7" name="Group 6"/>
          <p:cNvGrpSpPr/>
          <p:nvPr/>
        </p:nvGrpSpPr>
        <p:grpSpPr>
          <a:xfrm>
            <a:off x="179512" y="5157192"/>
            <a:ext cx="8784976" cy="1584176"/>
            <a:chOff x="107504" y="5229200"/>
            <a:chExt cx="8784976" cy="1594746"/>
          </a:xfrm>
        </p:grpSpPr>
        <p:pic>
          <p:nvPicPr>
            <p:cNvPr id="5" name="Picture 4" descr="Education for Autistic Children"/>
            <p:cNvPicPr>
              <a:picLocks noChangeAspect="1" noChangeArrowheads="1"/>
            </p:cNvPicPr>
            <p:nvPr/>
          </p:nvPicPr>
          <p:blipFill>
            <a:blip r:embed="rId4" cstate="print"/>
            <a:srcRect/>
            <a:stretch>
              <a:fillRect/>
            </a:stretch>
          </p:blipFill>
          <p:spPr bwMode="auto">
            <a:xfrm>
              <a:off x="5724128" y="5229200"/>
              <a:ext cx="3168352" cy="15947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descr="divorce_adhd.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59832" y="5229200"/>
              <a:ext cx="2759968" cy="15567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5229200"/>
              <a:ext cx="2857500" cy="15697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sp>
        <p:nvSpPr>
          <p:cNvPr id="8" name="3 - TextBox"/>
          <p:cNvSpPr txBox="1"/>
          <p:nvPr/>
        </p:nvSpPr>
        <p:spPr>
          <a:xfrm>
            <a:off x="6660232" y="4437112"/>
            <a:ext cx="2376264" cy="646331"/>
          </a:xfrm>
          <a:prstGeom prst="rect">
            <a:avLst/>
          </a:prstGeom>
          <a:noFill/>
        </p:spPr>
        <p:txBody>
          <a:bodyPr wrap="square" rtlCol="0">
            <a:spAutoFit/>
          </a:bodyPr>
          <a:lstStyle/>
          <a:p>
            <a:r>
              <a:rPr lang="en-US" sz="1200" i="1" dirty="0" err="1">
                <a:latin typeface="Calibri" pitchFamily="34" charset="0"/>
                <a:cs typeface="Calibri" pitchFamily="34" charset="0"/>
              </a:rPr>
              <a:t>Strang-Karlsson</a:t>
            </a:r>
            <a:r>
              <a:rPr lang="en-US" sz="1200" i="1" dirty="0">
                <a:latin typeface="Calibri" pitchFamily="34" charset="0"/>
                <a:cs typeface="Calibri" pitchFamily="34" charset="0"/>
              </a:rPr>
              <a:t> et al., 2008;</a:t>
            </a:r>
            <a:r>
              <a:rPr lang="el-GR" sz="1200" i="1" dirty="0">
                <a:latin typeface="Calibri" pitchFamily="34" charset="0"/>
                <a:cs typeface="Calibri" pitchFamily="34" charset="0"/>
              </a:rPr>
              <a:t> </a:t>
            </a:r>
            <a:r>
              <a:rPr lang="en-US" sz="1200" i="1" dirty="0">
                <a:latin typeface="Calibri" pitchFamily="34" charset="0"/>
                <a:cs typeface="Calibri" pitchFamily="34" charset="0"/>
              </a:rPr>
              <a:t>Keyes et al., 2008; Larsson et al., 2011; Russell, 2007; </a:t>
            </a:r>
            <a:r>
              <a:rPr lang="en-US" sz="1200" i="1" dirty="0" err="1">
                <a:latin typeface="Calibri" pitchFamily="34" charset="0"/>
                <a:cs typeface="Calibri" pitchFamily="34" charset="0"/>
              </a:rPr>
              <a:t>Nigg</a:t>
            </a:r>
            <a:r>
              <a:rPr lang="en-US" sz="1200" i="1" dirty="0">
                <a:latin typeface="Calibri" pitchFamily="34" charset="0"/>
                <a:cs typeface="Calibri" pitchFamily="34" charset="0"/>
              </a:rPr>
              <a:t> et al, 2010</a:t>
            </a:r>
            <a:endParaRPr lang="el-GR" sz="1200" i="1" dirty="0">
              <a:latin typeface="Calibri" pitchFamily="34" charset="0"/>
              <a:cs typeface="Calibri" pitchFamily="34" charset="0"/>
            </a:endParaRPr>
          </a:p>
        </p:txBody>
      </p:sp>
    </p:spTree>
    <p:extLst>
      <p:ext uri="{BB962C8B-B14F-4D97-AF65-F5344CB8AC3E}">
        <p14:creationId xmlns:p14="http://schemas.microsoft.com/office/powerpoint/2010/main" val="261476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{4AC2F34F-64DA-1948-A4F1-EB2F0359ECE7}tf10001063</Template>
  <TotalTime>2760</TotalTime>
  <Words>3568</Words>
  <Application>Microsoft Macintosh PowerPoint</Application>
  <PresentationFormat>On-screen Show (4:3)</PresentationFormat>
  <Paragraphs>697</Paragraphs>
  <Slides>56</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ＭＳ Ｐゴシック</vt:lpstr>
      <vt:lpstr>Arial</vt:lpstr>
      <vt:lpstr>Calibri</vt:lpstr>
      <vt:lpstr>Calibri Light</vt:lpstr>
      <vt:lpstr>Comic Sans MS</vt:lpstr>
      <vt:lpstr>Corbel</vt:lpstr>
      <vt:lpstr>Helvetica</vt:lpstr>
      <vt:lpstr>Symbol</vt:lpstr>
      <vt:lpstr>Times New Roman</vt:lpstr>
      <vt:lpstr>Wingdings</vt:lpstr>
      <vt:lpstr>Mesh</vt:lpstr>
      <vt:lpstr>ΔΙΑΤΑΡΑΧΗ ΕΛΛΕΙΜΜΑΤΙΚΗΣ ΠΡΟΣΟΧΗΣ-ΥΠΕΡΚΙΝΗΤΙΚΟΤΗΤΑΣ (ΔΕΠΥ)</vt:lpstr>
      <vt:lpstr>ΔΙΑΤΑΡΑΧΗ ΕΛΛΕΙΜΜΑΤΙΚΗΣ ΠΡΟΣΟΧΗΣ-ΥΠΕΡΚΙΝΗΤΙΚΟΤΗΤΑΣ (ΔΕΠΥ)</vt:lpstr>
      <vt:lpstr>PowerPoint Presentation</vt:lpstr>
      <vt:lpstr>PowerPoint Presentation</vt:lpstr>
      <vt:lpstr>PowerPoint Presentation</vt:lpstr>
      <vt:lpstr>PowerPoint Presentation</vt:lpstr>
      <vt:lpstr>ΚΙΝΔΥΝΟΙ ΣΧΕΤΙΖΟΜΕΝΟΙ ΜΕ ΤΗ ΔΕΠΥ</vt:lpstr>
      <vt:lpstr>PowerPoint Presentation</vt:lpstr>
      <vt:lpstr>Η ΔΕΠΥ ΣΤΗΝ ΟΙΚΟΓΕΝΕΙΑ-ΑΝΑΓΝΩΡΙΣΗ ΠΑΡΑΓΟΝΤΩΝ ΚΙΝΔΥΝΟΥ</vt:lpstr>
      <vt:lpstr>ΝΗΠΙΑ ΜΕ ΔΕΠΥ</vt:lpstr>
      <vt:lpstr>ΣΧΟΛΙΚΗ ΗΛΙΚΙΑ</vt:lpstr>
      <vt:lpstr>ΕΦΗΒΕΙΑ</vt:lpstr>
      <vt:lpstr>ΕΠΙΠΟΛΑΣΜΟΣ: 4% - 8%</vt:lpstr>
      <vt:lpstr>ΓΙΑΤΙ ΝΑ ΘΕΡΑΠΕΥΣΟΥΜΕ ΤΗ ΔΕΠΥ; </vt:lpstr>
      <vt:lpstr>PowerPoint Presentation</vt:lpstr>
      <vt:lpstr>AΝΑΤΟΜΙΚΕΣ ΠΕΡΙΟΧΕΣ ΠΟΥ ΕΜΠΛΕΚΟΝΤΑΙ ΣΤΗ  ΔΕΠΥ</vt:lpstr>
      <vt:lpstr>ΦΥΣΙΟΛΟΓΙΑ ΤΩΝ ΣΥΝΑΨΕΩΝ</vt:lpstr>
      <vt:lpstr>ΠΑΘΟΦΥΣΙΟΛΟΓΙΑ ΤΩΝ ΣΥΝΑΨΕΩΝ</vt:lpstr>
      <vt:lpstr>PowerPoint Presentation</vt:lpstr>
      <vt:lpstr> </vt:lpstr>
      <vt:lpstr>ΝΕΥΡΟΦΥΣΙΟΛΟΓΙΚΗ ΘΕΩΡΗΣΗ: ΑΠΕΙΚΟΝΙΣΤΙΚΕΣ ΜΕΛΕΤΕΣ</vt:lpstr>
      <vt:lpstr>ΝΕΥΡΟΦΥΣΙΟΛΟΓΙΚΗ ΘΕΩΡΗΣΗ: ΑΠΕΙΚΟΝΙΣΤΙΚΕΣ ΜΕΛΕΤΕΣ</vt:lpstr>
      <vt:lpstr>ΔΕΠΥ &amp; ΩΡΙΜΑΝΣΗ ΤΟΥ ΦΛΟΙΟΥ</vt:lpstr>
      <vt:lpstr>PowerPoint Presentation</vt:lpstr>
      <vt:lpstr>ΚΛΗΡΟΝΟΜΙΚΟΤΗΤΑ-ΓΕΝΕΤΙΚΗ</vt:lpstr>
      <vt:lpstr>Η ΓΕΝΕΤΙΚΗ ΤΗΣ ΔΕΠΥ</vt:lpstr>
      <vt:lpstr>ΓΟΝΙΔΙΑΚΟΙ ΠΑΡΑΓΟΝΤΕΣ ΚΙΝΔΥΝΟΥ</vt:lpstr>
      <vt:lpstr>ΓΟΝΙΔΙΑΚΟΙ ΠΑΡΑΓΟΝΤΕΣ ΚΙΝΔΥΝΟΥ</vt:lpstr>
      <vt:lpstr>ΓΟΝΙΔΙΑΚΟΙ ΠΑΡΑΓΟΝΤΕΣ ΚΙΝΔΥΝΟΥ</vt:lpstr>
      <vt:lpstr>PowerPoint Presentation</vt:lpstr>
      <vt:lpstr>DRD4</vt:lpstr>
      <vt:lpstr>ΠΕΡΙΒΑΛΛΟΝΤΙΚΟΙ ΠΑΡΑΓΟΝΤΕΣ ΚΙΝΔΥΝΟΥ</vt:lpstr>
      <vt:lpstr>ΠΕΡΙΒΑΛΛΟΝΤΙΚΟΙ ΠΑΡΑΓΟΝΤΕΣ ΚΙΝΔΥΝΟΥ:  ΚΥΗΣΗ &amp; ΤΟΚΕΤΟΣ</vt:lpstr>
      <vt:lpstr>ΚΑΠΝΙΣΜΑ &amp; ΚΥΗΣΗ</vt:lpstr>
      <vt:lpstr>ΚΑΠΝΙΣΜΑ &amp; ΚΥΗΣΗ</vt:lpstr>
      <vt:lpstr>ΑΛΚΟΟΛ &amp; ΚΥΗΣΗ</vt:lpstr>
      <vt:lpstr>ΑΛΛΕΠΙΔΡΑΣΗ ΓΕΝΕΤΙΚΩΝ &amp; ΠΕΡΙΒΑΛΛΟΝΤΙΚΩΝ ΠΑΡΑΓΟΝΤΩΝ</vt:lpstr>
      <vt:lpstr>ΑΛΛΕΠΙΔΡΑΣΗ ΓΕΝΕΤΙΚΩΝ &amp; ΠΕΡΙΒΑΛΛΟΝΤΙΚΩΝ ΠΑΡΑΓΟΝΤΩΝ</vt:lpstr>
      <vt:lpstr>PowerPoint Presentation</vt:lpstr>
      <vt:lpstr>PowerPoint Presentation</vt:lpstr>
      <vt:lpstr>PowerPoint Presentation</vt:lpstr>
      <vt:lpstr>PowerPoint Presentation</vt:lpstr>
      <vt:lpstr>             ΔΗΛΗΤΗΡΙΑΣΗ ΜΕ ΜΟΛΥΒΔΟ</vt:lpstr>
      <vt:lpstr>             ΔΗΛΗΤΗΡΙΑΣΗ ΜΕ ΜΟΛΥΒΔΟ</vt:lpstr>
      <vt:lpstr>ΨΥΧΟΚΟΙΝΩΝΙΚΟΙ ΠΑΡΑΓΟΝΤΕΣ ΚΙΝΔΥΝΟΥ</vt:lpstr>
      <vt:lpstr>PowerPoint Presentation</vt:lpstr>
      <vt:lpstr>ΤΙ ΑΞΙΟΛΟΓΟΥΜΕ ΣΤΗ ΔΙΑΓΝΩΣΗ &amp; ΘΕΡΑΠΕΙΑ ΤΗΣ ΔΕΠΥ</vt:lpstr>
      <vt:lpstr>ΤΕΚΜΗΡΙΩΜΕΝΕΣ ΘΕΡΑΠΕΙΕΣ</vt:lpstr>
      <vt:lpstr>ΟΔΗΓΙΕΣ ΤΗΣ ΑΜΕΡΙΚΑΝΙΚΗΣ ΕΤΑΙΡΕΙΑΣ ΠΑΙΔΙΑΤΡΙΚΗΣ :ΑΝΤΙΜΕΤΩΠΙΣΗ ΤΟΥ ΠΑΙΔΙΟΥ ΣΧΟΛΙΚΗΣ ΗΛΙΚΙΑΣ ΜΕ ΔΕΠΥ</vt:lpstr>
      <vt:lpstr>ΟΛΟΚΛΗΡΩΜΕΝΗ ΘΕΡΑΠΕΙΑ ΓΙΑ ΤΗ ΔΕΠΥ</vt:lpstr>
      <vt:lpstr>PowerPoint Presentation</vt:lpstr>
      <vt:lpstr>PowerPoint Presentation</vt:lpstr>
      <vt:lpstr>PowerPoint Presentation</vt:lpstr>
      <vt:lpstr>PowerPoint Presentation</vt:lpstr>
      <vt:lpstr>ΘΕΜΑΤΑ ΠΡΟΣ ΚΑΛΥΨΗ ΑΠΟ ΤΟΝ ΠΑΙΔΙΑΤΡΟ</vt:lpstr>
      <vt:lpstr>ΕΛΛΗΝΙΚΕΣ ΠΗΓΕΣ</vt:lpstr>
    </vt:vector>
  </TitlesOfParts>
  <Company>ppervanid@med.uoa.gr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Neny Pervanidou</dc:creator>
  <cp:lastModifiedBy>Neny Pervanidou</cp:lastModifiedBy>
  <cp:revision>216</cp:revision>
  <dcterms:created xsi:type="dcterms:W3CDTF">2013-03-06T20:16:30Z</dcterms:created>
  <dcterms:modified xsi:type="dcterms:W3CDTF">2020-12-13T17:38:13Z</dcterms:modified>
</cp:coreProperties>
</file>