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348" r:id="rId2"/>
    <p:sldId id="392" r:id="rId3"/>
    <p:sldId id="393" r:id="rId4"/>
    <p:sldId id="458" r:id="rId5"/>
    <p:sldId id="396" r:id="rId6"/>
    <p:sldId id="395" r:id="rId7"/>
    <p:sldId id="461" r:id="rId8"/>
    <p:sldId id="462" r:id="rId9"/>
    <p:sldId id="459" r:id="rId10"/>
    <p:sldId id="385" r:id="rId11"/>
    <p:sldId id="404" r:id="rId12"/>
    <p:sldId id="405" r:id="rId13"/>
    <p:sldId id="407" r:id="rId14"/>
    <p:sldId id="408" r:id="rId15"/>
    <p:sldId id="416" r:id="rId16"/>
    <p:sldId id="417" r:id="rId17"/>
    <p:sldId id="421" r:id="rId18"/>
    <p:sldId id="422" r:id="rId19"/>
    <p:sldId id="425" r:id="rId20"/>
    <p:sldId id="426" r:id="rId21"/>
    <p:sldId id="436" r:id="rId22"/>
    <p:sldId id="437" r:id="rId23"/>
    <p:sldId id="438" r:id="rId24"/>
    <p:sldId id="439" r:id="rId25"/>
    <p:sldId id="441" r:id="rId26"/>
    <p:sldId id="442" r:id="rId27"/>
    <p:sldId id="443" r:id="rId28"/>
    <p:sldId id="444" r:id="rId29"/>
    <p:sldId id="445" r:id="rId30"/>
    <p:sldId id="448" r:id="rId31"/>
    <p:sldId id="451" r:id="rId32"/>
    <p:sldId id="452" r:id="rId33"/>
    <p:sldId id="453" r:id="rId34"/>
    <p:sldId id="454" r:id="rId35"/>
    <p:sldId id="455" r:id="rId36"/>
    <p:sldId id="311" r:id="rId37"/>
    <p:sldId id="310" r:id="rId38"/>
    <p:sldId id="344" r:id="rId39"/>
    <p:sldId id="389" r:id="rId40"/>
    <p:sldId id="390" r:id="rId41"/>
    <p:sldId id="391" r:id="rId42"/>
    <p:sldId id="349" r:id="rId43"/>
    <p:sldId id="322" r:id="rId44"/>
    <p:sldId id="350" r:id="rId45"/>
    <p:sldId id="337" r:id="rId46"/>
    <p:sldId id="338" r:id="rId47"/>
    <p:sldId id="314" r:id="rId48"/>
    <p:sldId id="370" r:id="rId49"/>
    <p:sldId id="315" r:id="rId50"/>
    <p:sldId id="316" r:id="rId51"/>
    <p:sldId id="354" r:id="rId52"/>
    <p:sldId id="335" r:id="rId53"/>
    <p:sldId id="342" r:id="rId54"/>
    <p:sldId id="351" r:id="rId55"/>
    <p:sldId id="343" r:id="rId56"/>
    <p:sldId id="347" r:id="rId57"/>
    <p:sldId id="355" r:id="rId58"/>
    <p:sldId id="356" r:id="rId59"/>
    <p:sldId id="384" r:id="rId60"/>
    <p:sldId id="357" r:id="rId61"/>
    <p:sldId id="358" r:id="rId62"/>
    <p:sldId id="359" r:id="rId63"/>
    <p:sldId id="360" r:id="rId64"/>
    <p:sldId id="361" r:id="rId65"/>
    <p:sldId id="362" r:id="rId66"/>
    <p:sldId id="464" r:id="rId67"/>
  </p:sldIdLst>
  <p:sldSz cx="9144000" cy="6858000" type="screen4x3"/>
  <p:notesSz cx="6724650" cy="9774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 id="1" name="NENY PERVANIDOU" initials="N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21191" autoAdjust="0"/>
    <p:restoredTop sz="99795" autoAdjust="0"/>
  </p:normalViewPr>
  <p:slideViewPr>
    <p:cSldViewPr snapToGrid="0" snapToObjects="1">
      <p:cViewPr>
        <p:scale>
          <a:sx n="90" d="100"/>
          <a:sy n="90" d="100"/>
        </p:scale>
        <p:origin x="2552" y="52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887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9079" y="0"/>
            <a:ext cx="2914015" cy="488712"/>
          </a:xfrm>
          <a:prstGeom prst="rect">
            <a:avLst/>
          </a:prstGeom>
        </p:spPr>
        <p:txBody>
          <a:bodyPr vert="horz" lIns="91440" tIns="45720" rIns="91440" bIns="45720" rtlCol="0"/>
          <a:lstStyle>
            <a:lvl1pPr algn="r">
              <a:defRPr sz="1200"/>
            </a:lvl1pPr>
          </a:lstStyle>
          <a:p>
            <a:fld id="{FDD73193-E342-2A43-8603-5C9FBBDE9755}" type="datetimeFigureOut">
              <a:rPr lang="en-US" smtClean="0"/>
              <a:t>1/10/22</a:t>
            </a:fld>
            <a:endParaRPr lang="en-US"/>
          </a:p>
        </p:txBody>
      </p:sp>
      <p:sp>
        <p:nvSpPr>
          <p:cNvPr id="4" name="Slide Image Placeholder 3"/>
          <p:cNvSpPr>
            <a:spLocks noGrp="1" noRot="1" noChangeAspect="1"/>
          </p:cNvSpPr>
          <p:nvPr>
            <p:ph type="sldImg" idx="2"/>
          </p:nvPr>
        </p:nvSpPr>
        <p:spPr>
          <a:xfrm>
            <a:off x="919163" y="733425"/>
            <a:ext cx="4886325" cy="36655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2465" y="4642763"/>
            <a:ext cx="5379720" cy="43984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83830"/>
            <a:ext cx="2914015" cy="488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09079" y="9283830"/>
            <a:ext cx="2914015" cy="488712"/>
          </a:xfrm>
          <a:prstGeom prst="rect">
            <a:avLst/>
          </a:prstGeom>
        </p:spPr>
        <p:txBody>
          <a:bodyPr vert="horz" lIns="91440" tIns="45720" rIns="91440" bIns="45720" rtlCol="0" anchor="b"/>
          <a:lstStyle>
            <a:lvl1pPr algn="r">
              <a:defRPr sz="1200"/>
            </a:lvl1pPr>
          </a:lstStyle>
          <a:p>
            <a:fld id="{16449BD5-8A96-8F4C-9D29-4820AA4C3846}" type="slidenum">
              <a:rPr lang="en-US" smtClean="0"/>
              <a:t>‹#›</a:t>
            </a:fld>
            <a:endParaRPr lang="en-US"/>
          </a:p>
        </p:txBody>
      </p:sp>
    </p:spTree>
    <p:extLst>
      <p:ext uri="{BB962C8B-B14F-4D97-AF65-F5344CB8AC3E}">
        <p14:creationId xmlns:p14="http://schemas.microsoft.com/office/powerpoint/2010/main" val="15545442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E5D9D-9196-4579-8137-300A110C990A}" type="slidenum">
              <a:rPr lang="el-GR"/>
              <a:pPr/>
              <a:t>2</a:t>
            </a:fld>
            <a:endParaRPr lang="el-G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 Summary of MIA-induced effects on the placenta </a:t>
            </a:r>
            <a:endParaRPr lang="en-US" dirty="0"/>
          </a:p>
          <a:p>
            <a:r>
              <a:rPr lang="en-US" sz="1200" kern="1200" dirty="0">
                <a:solidFill>
                  <a:schemeClr val="tx1"/>
                </a:solidFill>
                <a:effectLst/>
                <a:latin typeface="+mn-lt"/>
                <a:ea typeface="+mn-ea"/>
                <a:cs typeface="+mn-cs"/>
              </a:rPr>
              <a:t>Maternal injection of poly(I:C) activates the maternal immune system, elevating IL-6, which enters the spiral arteries that descend through the decidua and </a:t>
            </a:r>
            <a:r>
              <a:rPr lang="en-US" sz="1200" kern="1200" dirty="0" err="1">
                <a:solidFill>
                  <a:schemeClr val="tx1"/>
                </a:solidFill>
                <a:effectLst/>
                <a:latin typeface="+mn-lt"/>
                <a:ea typeface="+mn-ea"/>
                <a:cs typeface="+mn-cs"/>
              </a:rPr>
              <a:t>spongiotrophoblast</a:t>
            </a:r>
            <a:r>
              <a:rPr lang="en-US" sz="1200" kern="1200" dirty="0">
                <a:solidFill>
                  <a:schemeClr val="tx1"/>
                </a:solidFill>
                <a:effectLst/>
                <a:latin typeface="+mn-lt"/>
                <a:ea typeface="+mn-ea"/>
                <a:cs typeface="+mn-cs"/>
              </a:rPr>
              <a:t> layers, filling the maternal </a:t>
            </a:r>
            <a:r>
              <a:rPr lang="en-US" sz="1200" kern="1200" dirty="0" err="1">
                <a:solidFill>
                  <a:schemeClr val="tx1"/>
                </a:solidFill>
                <a:effectLst/>
                <a:latin typeface="+mn-lt"/>
                <a:ea typeface="+mn-ea"/>
                <a:cs typeface="+mn-cs"/>
              </a:rPr>
              <a:t>bloodspaces</a:t>
            </a:r>
            <a:r>
              <a:rPr lang="en-US" sz="1200" kern="1200" dirty="0">
                <a:solidFill>
                  <a:schemeClr val="tx1"/>
                </a:solidFill>
                <a:effectLst/>
                <a:latin typeface="+mn-lt"/>
                <a:ea typeface="+mn-ea"/>
                <a:cs typeface="+mn-cs"/>
              </a:rPr>
              <a:t> of the labyrinth. Resident immune cells in the decidua are activated to express CD69 and further propagate the inflammatory response. IL-6 produced by </a:t>
            </a:r>
            <a:r>
              <a:rPr lang="en-US" sz="1200" kern="1200" dirty="0" err="1">
                <a:solidFill>
                  <a:schemeClr val="tx1"/>
                </a:solidFill>
                <a:effectLst/>
                <a:latin typeface="+mn-lt"/>
                <a:ea typeface="+mn-ea"/>
                <a:cs typeface="+mn-cs"/>
              </a:rPr>
              <a:t>decidual</a:t>
            </a:r>
            <a:r>
              <a:rPr lang="en-US" sz="1200" kern="1200" dirty="0">
                <a:solidFill>
                  <a:schemeClr val="tx1"/>
                </a:solidFill>
                <a:effectLst/>
                <a:latin typeface="+mn-lt"/>
                <a:ea typeface="+mn-ea"/>
                <a:cs typeface="+mn-cs"/>
              </a:rPr>
              <a:t> cells acts on target cells in the </a:t>
            </a:r>
            <a:r>
              <a:rPr lang="en-US" sz="1200" kern="1200" dirty="0" err="1">
                <a:solidFill>
                  <a:schemeClr val="tx1"/>
                </a:solidFill>
                <a:effectLst/>
                <a:latin typeface="+mn-lt"/>
                <a:ea typeface="+mn-ea"/>
                <a:cs typeface="+mn-cs"/>
              </a:rPr>
              <a:t>spongiotrophoblast</a:t>
            </a:r>
            <a:r>
              <a:rPr lang="en-US" sz="1200" kern="1200" dirty="0">
                <a:solidFill>
                  <a:schemeClr val="tx1"/>
                </a:solidFill>
                <a:effectLst/>
                <a:latin typeface="+mn-lt"/>
                <a:ea typeface="+mn-ea"/>
                <a:cs typeface="+mn-cs"/>
              </a:rPr>
              <a:t> layer. Ligation of the IL-6Ra with gp130 causes JAK/STAT3 activation and increases in acute phase proteins, such as SOCS3, and down-regulation of placental growth hormone (GH) production. This leads to reduced insulin-like growth factor binding protein 3 (IGFBP3) and IGFI. Global changes in STAT3 activation in the </a:t>
            </a:r>
            <a:r>
              <a:rPr lang="en-US" sz="1200" kern="1200" dirty="0" err="1">
                <a:solidFill>
                  <a:schemeClr val="tx1"/>
                </a:solidFill>
                <a:effectLst/>
                <a:latin typeface="+mn-lt"/>
                <a:ea typeface="+mn-ea"/>
                <a:cs typeface="+mn-cs"/>
              </a:rPr>
              <a:t>spongiotrophoblast</a:t>
            </a:r>
            <a:r>
              <a:rPr lang="en-US" sz="1200" kern="1200" dirty="0">
                <a:solidFill>
                  <a:schemeClr val="tx1"/>
                </a:solidFill>
                <a:effectLst/>
                <a:latin typeface="+mn-lt"/>
                <a:ea typeface="+mn-ea"/>
                <a:cs typeface="+mn-cs"/>
              </a:rPr>
              <a:t> layer alter the production of placenta-specific pro-</a:t>
            </a:r>
            <a:r>
              <a:rPr lang="en-US" sz="1200" kern="1200" dirty="0" err="1">
                <a:solidFill>
                  <a:schemeClr val="tx1"/>
                </a:solidFill>
                <a:effectLst/>
                <a:latin typeface="+mn-lt"/>
                <a:ea typeface="+mn-ea"/>
                <a:cs typeface="+mn-cs"/>
              </a:rPr>
              <a:t>lactin</a:t>
            </a:r>
            <a:r>
              <a:rPr lang="en-US" sz="1200" kern="1200" dirty="0">
                <a:solidFill>
                  <a:schemeClr val="tx1"/>
                </a:solidFill>
                <a:effectLst/>
                <a:latin typeface="+mn-lt"/>
                <a:ea typeface="+mn-ea"/>
                <a:cs typeface="+mn-cs"/>
              </a:rPr>
              <a:t> protein (PLP) and other pro-</a:t>
            </a:r>
            <a:r>
              <a:rPr lang="en-US" sz="1200" kern="1200" dirty="0" err="1">
                <a:solidFill>
                  <a:schemeClr val="tx1"/>
                </a:solidFill>
                <a:effectLst/>
                <a:latin typeface="+mn-lt"/>
                <a:ea typeface="+mn-ea"/>
                <a:cs typeface="+mn-cs"/>
              </a:rPr>
              <a:t>lactin</a:t>
            </a:r>
            <a:r>
              <a:rPr lang="en-US" sz="1200" kern="1200" dirty="0">
                <a:solidFill>
                  <a:schemeClr val="tx1"/>
                </a:solidFill>
                <a:effectLst/>
                <a:latin typeface="+mn-lt"/>
                <a:ea typeface="+mn-ea"/>
                <a:cs typeface="+mn-cs"/>
              </a:rPr>
              <a:t> proteins. These various changes in endocrine factors very likely to lead to acute placental pathophysiology and subsequent effects on fetal development. (Reproduced from ref. 31, with permission.) </a:t>
            </a:r>
            <a:endParaRPr lang="en-US" dirty="0"/>
          </a:p>
          <a:p>
            <a:endParaRPr lang="en-US" dirty="0"/>
          </a:p>
        </p:txBody>
      </p:sp>
      <p:sp>
        <p:nvSpPr>
          <p:cNvPr id="4" name="Slide Number Placeholder 3"/>
          <p:cNvSpPr>
            <a:spLocks noGrp="1"/>
          </p:cNvSpPr>
          <p:nvPr>
            <p:ph type="sldNum" sz="quarter" idx="10"/>
          </p:nvPr>
        </p:nvSpPr>
        <p:spPr/>
        <p:txBody>
          <a:bodyPr/>
          <a:lstStyle/>
          <a:p>
            <a:fld id="{2D84A6D5-19EE-DA4D-A4C5-6D34B0BF6C37}" type="slidenum">
              <a:rPr lang="en-US" smtClean="0"/>
              <a:t>27</a:t>
            </a:fld>
            <a:endParaRPr lang="en-US"/>
          </a:p>
        </p:txBody>
      </p:sp>
    </p:spTree>
    <p:extLst>
      <p:ext uri="{BB962C8B-B14F-4D97-AF65-F5344CB8AC3E}">
        <p14:creationId xmlns:p14="http://schemas.microsoft.com/office/powerpoint/2010/main" val="276044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D154F0D-4EFE-41A8-9659-085C7B369296}" type="slidenum">
              <a:rPr lang="el-GR" smtClean="0"/>
              <a:pPr/>
              <a:t>31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D154F0D-4EFE-41A8-9659-085C7B369296}" type="slidenum">
              <a:rPr lang="el-GR" smtClean="0"/>
              <a:pPr/>
              <a:t>32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D154F0D-4EFE-41A8-9659-085C7B369296}" type="slidenum">
              <a:rPr lang="el-GR" smtClean="0"/>
              <a:pPr/>
              <a:t>33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D154F0D-4EFE-41A8-9659-085C7B369296}" type="slidenum">
              <a:rPr lang="el-GR" smtClean="0"/>
              <a:pPr/>
              <a:t>34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D154F0D-4EFE-41A8-9659-085C7B369296}" type="slidenum">
              <a:rPr lang="el-GR" smtClean="0"/>
              <a:pPr/>
              <a:t>35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73CEC-169E-48B8-AA8E-AE2B3F5C5B30}" type="slidenum">
              <a:rPr lang="el-GR"/>
              <a:pPr/>
              <a:t>36</a:t>
            </a:fld>
            <a:endParaRPr lang="el-G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A3AEB7-1351-418C-BAB8-0524A41FC994}" type="slidenum">
              <a:rPr lang="el-GR"/>
              <a:pPr/>
              <a:t>37</a:t>
            </a:fld>
            <a:endParaRPr lang="el-G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BDE60C-A804-4EC8-8E63-4A983CC68979}" type="slidenum">
              <a:rPr lang="el-GR"/>
              <a:pPr/>
              <a:t>38</a:t>
            </a:fld>
            <a:endParaRPr lang="el-G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2E0FBE-674D-4A2D-8962-9C4C43FF1DED}" type="slidenum">
              <a:rPr lang="el-GR"/>
              <a:pPr/>
              <a:t>39</a:t>
            </a:fld>
            <a:endParaRPr lang="el-G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FEFD0-B1F1-40B1-8046-5391F7F47DC5}" type="slidenum">
              <a:rPr lang="el-GR"/>
              <a:pPr/>
              <a:t>3</a:t>
            </a:fld>
            <a:endParaRPr lang="el-G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10E0B0-0C60-4671-AD46-4E77E311AF81}" type="slidenum">
              <a:rPr lang="el-GR"/>
              <a:pPr/>
              <a:t>40</a:t>
            </a:fld>
            <a:endParaRPr lang="el-G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5B8C1-2095-4256-BC6B-4A7F34DDE219}" type="slidenum">
              <a:rPr lang="el-GR"/>
              <a:pPr/>
              <a:t>41</a:t>
            </a:fld>
            <a:endParaRPr lang="el-G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1 - Θέση εικόνας διαφάνειας"/>
          <p:cNvSpPr>
            <a:spLocks noGrp="1" noRot="1" noChangeAspect="1" noTextEdit="1"/>
          </p:cNvSpPr>
          <p:nvPr>
            <p:ph type="sldImg"/>
          </p:nvPr>
        </p:nvSpPr>
        <p:spPr>
          <a:ln/>
        </p:spPr>
      </p:sp>
      <p:sp>
        <p:nvSpPr>
          <p:cNvPr id="253955"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253956" name="3 - Θέση αριθμού διαφάνειας"/>
          <p:cNvSpPr>
            <a:spLocks noGrp="1"/>
          </p:cNvSpPr>
          <p:nvPr>
            <p:ph type="sldNum" sz="quarter" idx="5"/>
          </p:nvPr>
        </p:nvSpPr>
        <p:spPr/>
        <p:txBody>
          <a:bodyPr/>
          <a:lstStyle/>
          <a:p>
            <a:pPr>
              <a:defRPr/>
            </a:pPr>
            <a:fld id="{1E9883C0-D828-455C-AAEC-205053665FF6}" type="slidenum">
              <a:rPr lang="el-GR" smtClean="0">
                <a:latin typeface="Arial" pitchFamily="34" charset="0"/>
              </a:rPr>
              <a:pPr>
                <a:defRPr/>
              </a:pPr>
              <a:t>42</a:t>
            </a:fld>
            <a:endParaRPr lang="el-GR">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03161C1A-5455-43CE-AB58-6BED720C9207}" type="slidenum">
              <a:rPr lang="en-US" smtClean="0"/>
              <a:pPr>
                <a:defRPr/>
              </a:pPr>
              <a:t>43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1 - Θέση εικόνας διαφάνειας"/>
          <p:cNvSpPr>
            <a:spLocks noGrp="1" noRot="1" noChangeAspect="1" noTextEdit="1"/>
          </p:cNvSpPr>
          <p:nvPr>
            <p:ph type="sldImg"/>
          </p:nvPr>
        </p:nvSpPr>
        <p:spPr>
          <a:ln/>
        </p:spPr>
      </p:sp>
      <p:sp>
        <p:nvSpPr>
          <p:cNvPr id="263171"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263172" name="3 - Θέση αριθμού διαφάνειας"/>
          <p:cNvSpPr>
            <a:spLocks noGrp="1"/>
          </p:cNvSpPr>
          <p:nvPr>
            <p:ph type="sldNum" sz="quarter" idx="5"/>
          </p:nvPr>
        </p:nvSpPr>
        <p:spPr/>
        <p:txBody>
          <a:bodyPr/>
          <a:lstStyle/>
          <a:p>
            <a:pPr>
              <a:defRPr/>
            </a:pPr>
            <a:fld id="{CC643A74-0EAC-4020-9BDD-C0FC617344DF}" type="slidenum">
              <a:rPr lang="el-GR" smtClean="0">
                <a:latin typeface="Arial" pitchFamily="34" charset="0"/>
              </a:rPr>
              <a:pPr>
                <a:defRPr/>
              </a:pPr>
              <a:t>44</a:t>
            </a:fld>
            <a:endParaRPr lang="el-GR">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A4E4A-EB35-40FE-B7A6-C8568EE2A724}" type="slidenum">
              <a:rPr lang="el-GR"/>
              <a:pPr/>
              <a:t>45</a:t>
            </a:fld>
            <a:endParaRPr lang="el-G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1CAAD9-10EE-479F-A426-8851A81B35C3}" type="slidenum">
              <a:rPr lang="el-GR"/>
              <a:pPr/>
              <a:t>46</a:t>
            </a:fld>
            <a:endParaRPr lang="el-G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89C4059-678C-4D96-BB03-7D42068DE7C4}" type="slidenum">
              <a:rPr lang="el-GR" smtClean="0"/>
              <a:pPr/>
              <a:t>47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F4319-950A-4A70-8909-517B3C6B5ECA}" type="slidenum">
              <a:rPr lang="el-GR"/>
              <a:pPr/>
              <a:t>49</a:t>
            </a:fld>
            <a:endParaRPr lang="el-G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10482D-6BD2-4214-8D2E-0449AA20CF7D}" type="slidenum">
              <a:rPr lang="el-GR"/>
              <a:pPr/>
              <a:t>50</a:t>
            </a:fld>
            <a:endParaRPr lang="el-G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96E53-B067-754F-B789-B1816A678E4C}" type="slidenum">
              <a:rPr lang="en-US"/>
              <a:pPr/>
              <a:t>11</a:t>
            </a:fld>
            <a:endParaRPr lang="en-US"/>
          </a:p>
        </p:txBody>
      </p:sp>
      <p:sp>
        <p:nvSpPr>
          <p:cNvPr id="8314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3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679221-6CD0-4AA8-A089-FEFE4E730F0D}" type="slidenum">
              <a:rPr lang="el-GR"/>
              <a:pPr/>
              <a:t>52</a:t>
            </a:fld>
            <a:endParaRPr lang="el-G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9E33B5-A520-4392-BC45-0D8C27137B59}" type="slidenum">
              <a:rPr lang="el-GR"/>
              <a:pPr/>
              <a:t>53</a:t>
            </a:fld>
            <a:endParaRPr lang="el-G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1 - Θέση εικόνας διαφάνειας"/>
          <p:cNvSpPr>
            <a:spLocks noGrp="1" noRot="1" noChangeAspect="1" noTextEdit="1"/>
          </p:cNvSpPr>
          <p:nvPr>
            <p:ph type="sldImg"/>
          </p:nvPr>
        </p:nvSpPr>
        <p:spPr>
          <a:ln/>
        </p:spPr>
      </p:sp>
      <p:sp>
        <p:nvSpPr>
          <p:cNvPr id="264195"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264196" name="3 - Θέση αριθμού διαφάνειας"/>
          <p:cNvSpPr>
            <a:spLocks noGrp="1"/>
          </p:cNvSpPr>
          <p:nvPr>
            <p:ph type="sldNum" sz="quarter" idx="5"/>
          </p:nvPr>
        </p:nvSpPr>
        <p:spPr/>
        <p:txBody>
          <a:bodyPr/>
          <a:lstStyle/>
          <a:p>
            <a:pPr>
              <a:defRPr/>
            </a:pPr>
            <a:fld id="{F16212F1-222F-4303-83FB-E39A8750B249}" type="slidenum">
              <a:rPr lang="el-GR" smtClean="0">
                <a:latin typeface="Arial" pitchFamily="34" charset="0"/>
              </a:rPr>
              <a:pPr>
                <a:defRPr/>
              </a:pPr>
              <a:t>54</a:t>
            </a:fld>
            <a:endParaRPr lang="el-GR">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3C077-2155-476F-80FA-CCC339F34836}" type="slidenum">
              <a:rPr lang="el-GR"/>
              <a:pPr/>
              <a:t>55</a:t>
            </a:fld>
            <a:endParaRPr lang="el-G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Here we emphasize some of the many possible etiological features (genetic and environmental heterogeneity; blue circles) and the clinical or </a:t>
            </a:r>
            <a:r>
              <a:rPr lang="en-US" sz="1400" kern="1200" dirty="0" err="1">
                <a:solidFill>
                  <a:schemeClr val="tx1"/>
                </a:solidFill>
                <a:effectLst/>
                <a:latin typeface="+mn-lt"/>
                <a:ea typeface="+mn-ea"/>
                <a:cs typeface="+mn-cs"/>
              </a:rPr>
              <a:t>syndromic</a:t>
            </a:r>
            <a:r>
              <a:rPr lang="en-US" sz="1400" kern="1200" dirty="0">
                <a:solidFill>
                  <a:schemeClr val="tx1"/>
                </a:solidFill>
                <a:effectLst/>
                <a:latin typeface="+mn-lt"/>
                <a:ea typeface="+mn-ea"/>
                <a:cs typeface="+mn-cs"/>
              </a:rPr>
              <a:t> heterogeneity (green circles) within autism spectrum disorder, in addition to the myriad of neurodevelopmental processes that might be disrupted to cause disconnection (central arrowed box). Broken lines emphasize areas where the extent of the contribution to the disorder remains to be defined relative to the contributions made by other factors. Although we postulate that developmental disconnection is a unifying theme to explain the pathophysiology of the autisms, we need to emphasize that little is known about the specific relationship between etiologies, mechanisms and the resulting phenotypes. The enormous complexity and heterogeneity, from the causal–mechanistic levels to the observed phenotypes, needs to be clearly acknowledged; hence the need to reframe the syndrome of autism as ‘the autisms’. Because the genetic architecture of the autisms is not yet known, we list known causes, such as genetic syndromes (Fragile X, </a:t>
            </a:r>
            <a:r>
              <a:rPr lang="en-US" sz="1400" kern="1200" dirty="0" err="1">
                <a:solidFill>
                  <a:schemeClr val="tx1"/>
                </a:solidFill>
                <a:effectLst/>
                <a:latin typeface="+mn-lt"/>
                <a:ea typeface="+mn-ea"/>
                <a:cs typeface="+mn-cs"/>
              </a:rPr>
              <a:t>Joubert</a:t>
            </a:r>
            <a:r>
              <a:rPr lang="en-US" sz="1400" kern="1200" dirty="0">
                <a:solidFill>
                  <a:schemeClr val="tx1"/>
                </a:solidFill>
                <a:effectLst/>
                <a:latin typeface="+mn-lt"/>
                <a:ea typeface="+mn-ea"/>
                <a:cs typeface="+mn-cs"/>
              </a:rPr>
              <a:t> and Timothy syndromes) in which ASD can be observed, and acknowledge the likely contribution to the autisms from many distinct forms of genetic variation (including common and rare variation) and from environmental factors. The term ‘autisms’ reflects not only that ASD is based on multiple etiologies but also that there are distinct clinical entities whose phenotypic overlap and etiologies remains to be defined. For example, what features define the 􏰁1/5 of ASD subjects who have macrocephaly? Is it one relatively distinct pathway that is disrupted, or many molecular etiologies that converge on big brains? Furthermore, do those who have macrocephaly comprise a cohort enriched for seizures and regression, and are these other features related to specific etiologies? A similar set of questions can be applied to those who have developmental regression and other phenotypes. In addition, it remains to be determined whether the various clinical phenotypes relate not only to specific causal factors but also to specific intermediate developmental processes that underlie brain and behavior, such as neurogenesis, neuronal migration, axon </a:t>
            </a:r>
            <a:r>
              <a:rPr lang="en-US" sz="1400" kern="1200" dirty="0" err="1">
                <a:solidFill>
                  <a:schemeClr val="tx1"/>
                </a:solidFill>
                <a:effectLst/>
                <a:latin typeface="+mn-lt"/>
                <a:ea typeface="+mn-ea"/>
                <a:cs typeface="+mn-cs"/>
              </a:rPr>
              <a:t>pathfinding</a:t>
            </a:r>
            <a:r>
              <a:rPr lang="en-US" sz="1400" kern="1200" dirty="0">
                <a:solidFill>
                  <a:schemeClr val="tx1"/>
                </a:solidFill>
                <a:effectLst/>
                <a:latin typeface="+mn-lt"/>
                <a:ea typeface="+mn-ea"/>
                <a:cs typeface="+mn-cs"/>
              </a:rPr>
              <a:t>, synaptogenesis, synaptic plasticity and regionalization. </a:t>
            </a:r>
            <a:endParaRPr lang="en-US" sz="1400" dirty="0"/>
          </a:p>
          <a:p>
            <a:endParaRPr lang="en-US" dirty="0"/>
          </a:p>
        </p:txBody>
      </p:sp>
      <p:sp>
        <p:nvSpPr>
          <p:cNvPr id="4" name="Slide Number Placeholder 3"/>
          <p:cNvSpPr>
            <a:spLocks noGrp="1"/>
          </p:cNvSpPr>
          <p:nvPr>
            <p:ph type="sldNum" sz="quarter" idx="10"/>
          </p:nvPr>
        </p:nvSpPr>
        <p:spPr/>
        <p:txBody>
          <a:bodyPr/>
          <a:lstStyle/>
          <a:p>
            <a:fld id="{2D84A6D5-19EE-DA4D-A4C5-6D34B0BF6C37}" type="slidenum">
              <a:rPr lang="en-US" smtClean="0"/>
              <a:t>12</a:t>
            </a:fld>
            <a:endParaRPr lang="en-US"/>
          </a:p>
        </p:txBody>
      </p:sp>
    </p:spTree>
    <p:extLst>
      <p:ext uri="{BB962C8B-B14F-4D97-AF65-F5344CB8AC3E}">
        <p14:creationId xmlns:p14="http://schemas.microsoft.com/office/powerpoint/2010/main" val="34466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EA9EBAA-AA58-46E9-86E0-C5418C5897F4}" type="slidenum">
              <a:rPr lang="el-GR" smtClean="0"/>
              <a:pPr/>
              <a:t>14</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EA9EBAA-AA58-46E9-86E0-C5418C5897F4}" type="slidenum">
              <a:rPr lang="el-GR" smtClean="0"/>
              <a:pPr/>
              <a:t>15</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latin typeface="Calibri" charset="0"/>
            </a:endParaRPr>
          </a:p>
        </p:txBody>
      </p:sp>
      <p:sp>
        <p:nvSpPr>
          <p:cNvPr id="59396"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fld id="{D8F32AE0-B4B5-374C-ABE7-B1A568D7F123}" type="slidenum">
              <a:rPr lang="el-GR">
                <a:latin typeface="Calibri" charset="0"/>
              </a:rPr>
              <a:pPr/>
              <a:t>20</a:t>
            </a:fld>
            <a:endParaRPr lang="el-GR">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1"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latin typeface="Calibri" charset="0"/>
            </a:endParaRPr>
          </a:p>
        </p:txBody>
      </p:sp>
      <p:sp>
        <p:nvSpPr>
          <p:cNvPr id="53252"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fld id="{D48D7FAD-5EC9-3849-9F94-0CDBFFEA55A2}" type="slidenum">
              <a:rPr lang="el-GR">
                <a:latin typeface="Calibri" charset="0"/>
              </a:rPr>
              <a:pPr/>
              <a:t>22</a:t>
            </a:fld>
            <a:endParaRPr lang="el-GR">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7"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latin typeface="Calibri" charset="0"/>
            </a:endParaRPr>
          </a:p>
        </p:txBody>
      </p:sp>
      <p:sp>
        <p:nvSpPr>
          <p:cNvPr id="72708"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fld id="{AFE6B5D8-3AD4-4E4D-9C41-9A77AE9B4360}" type="slidenum">
              <a:rPr lang="el-GR">
                <a:latin typeface="Calibri" charset="0"/>
              </a:rPr>
              <a:pPr/>
              <a:t>24</a:t>
            </a:fld>
            <a:endParaRPr lang="el-GR">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pPr/>
              <a:t>1/10/22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1/10/22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36636D-D922-432D-A958-524484B5923D}" type="datetimeFigureOut">
              <a:rPr lang="en-US" smtClean="0"/>
              <a:pPr/>
              <a:t>1/10/22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36636D-D922-432D-A958-524484B5923D}" type="datetimeFigureOut">
              <a:rPr lang="en-US" smtClean="0"/>
              <a:pPr/>
              <a:t>1/10/22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36636D-D922-432D-A958-524484B5923D}" type="datetimeFigureOut">
              <a:rPr lang="en-US" smtClean="0"/>
              <a:pPr/>
              <a:t>1/10/22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1/10/22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pPr/>
              <a:t>1/10/22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gif"/><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autism.about.com/bio/Lisa-Jo-Rudy-18318.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3.jp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944" y="103974"/>
            <a:ext cx="5010147" cy="1143000"/>
          </a:xfrm>
        </p:spPr>
        <p:txBody>
          <a:bodyPr>
            <a:noAutofit/>
          </a:bodyPr>
          <a:lstStyle/>
          <a:p>
            <a:r>
              <a:rPr lang="el-GR" sz="3600" b="1" dirty="0">
                <a:solidFill>
                  <a:srgbClr val="FFCC66"/>
                </a:solidFill>
                <a:latin typeface="Calibri"/>
                <a:cs typeface="Calibri"/>
              </a:rPr>
              <a:t>ΔΙΑΤΑΡΑΧΗ ΣΤΟ ΦΑΣΜΑ ΤΟΥ ΑΥΤΙΣΜΟΥ </a:t>
            </a:r>
            <a:br>
              <a:rPr lang="el-GR" sz="3600" b="1" dirty="0">
                <a:solidFill>
                  <a:schemeClr val="accent6">
                    <a:lumMod val="60000"/>
                    <a:lumOff val="40000"/>
                  </a:schemeClr>
                </a:solidFill>
                <a:latin typeface="Calibri"/>
                <a:cs typeface="Calibri"/>
              </a:rPr>
            </a:br>
            <a:endParaRPr lang="en-US" sz="3600" b="1" dirty="0">
              <a:solidFill>
                <a:schemeClr val="accent1">
                  <a:lumMod val="60000"/>
                  <a:lumOff val="40000"/>
                </a:schemeClr>
              </a:solidFill>
              <a:latin typeface="Calibri"/>
              <a:cs typeface="Calibri"/>
            </a:endParaRPr>
          </a:p>
        </p:txBody>
      </p:sp>
      <p:sp>
        <p:nvSpPr>
          <p:cNvPr id="3" name="Content Placeholder 2"/>
          <p:cNvSpPr>
            <a:spLocks noGrp="1"/>
          </p:cNvSpPr>
          <p:nvPr>
            <p:ph idx="1"/>
          </p:nvPr>
        </p:nvSpPr>
        <p:spPr>
          <a:xfrm>
            <a:off x="-378704" y="5233696"/>
            <a:ext cx="4446648" cy="1688444"/>
          </a:xfrm>
        </p:spPr>
        <p:txBody>
          <a:bodyPr/>
          <a:lstStyle/>
          <a:p>
            <a:pPr marL="0" indent="0" algn="ctr">
              <a:lnSpc>
                <a:spcPct val="100000"/>
              </a:lnSpc>
              <a:buNone/>
            </a:pPr>
            <a:r>
              <a:rPr lang="en-US" sz="2800" b="1" dirty="0">
                <a:solidFill>
                  <a:srgbClr val="FFCC66"/>
                </a:solidFill>
              </a:rPr>
              <a:t> </a:t>
            </a:r>
            <a:r>
              <a:rPr lang="el-GR" sz="2400" b="1" dirty="0">
                <a:solidFill>
                  <a:srgbClr val="FFCC66"/>
                </a:solidFill>
              </a:rPr>
              <a:t>Νένη Περβανίδου</a:t>
            </a:r>
          </a:p>
          <a:p>
            <a:pPr marL="0" indent="0" algn="ctr">
              <a:lnSpc>
                <a:spcPct val="100000"/>
              </a:lnSpc>
              <a:buNone/>
            </a:pPr>
            <a:r>
              <a:rPr lang="el-GR" sz="1800" dirty="0" err="1">
                <a:latin typeface="Calibri"/>
                <a:cs typeface="Calibri"/>
              </a:rPr>
              <a:t>Αναπλ</a:t>
            </a:r>
            <a:r>
              <a:rPr lang="el-GR" sz="1800" dirty="0">
                <a:latin typeface="Calibri"/>
                <a:cs typeface="Calibri"/>
              </a:rPr>
              <a:t>. Καθηγήτρια  Αναπτυξιακής </a:t>
            </a:r>
          </a:p>
          <a:p>
            <a:pPr marL="0" indent="0" algn="ctr">
              <a:lnSpc>
                <a:spcPct val="100000"/>
              </a:lnSpc>
              <a:buNone/>
            </a:pPr>
            <a:r>
              <a:rPr lang="el-GR" sz="1800" dirty="0">
                <a:latin typeface="Calibri"/>
                <a:cs typeface="Calibri"/>
              </a:rPr>
              <a:t> &amp; Συμπεριφορικής Παιδιατρικής</a:t>
            </a:r>
            <a:r>
              <a:rPr lang="en-US" sz="1800" dirty="0">
                <a:latin typeface="Calibri"/>
                <a:cs typeface="Calibri"/>
              </a:rPr>
              <a:t>  </a:t>
            </a:r>
            <a:r>
              <a:rPr lang="el-GR" sz="1800" dirty="0">
                <a:latin typeface="Calibri"/>
                <a:cs typeface="Calibri"/>
              </a:rPr>
              <a:t>ΕΚΠΑ</a:t>
            </a:r>
          </a:p>
        </p:txBody>
      </p:sp>
      <p:grpSp>
        <p:nvGrpSpPr>
          <p:cNvPr id="5" name="Group 4"/>
          <p:cNvGrpSpPr/>
          <p:nvPr/>
        </p:nvGrpSpPr>
        <p:grpSpPr>
          <a:xfrm>
            <a:off x="107506" y="188640"/>
            <a:ext cx="3960438" cy="1015663"/>
            <a:chOff x="785119" y="1124744"/>
            <a:chExt cx="2715016" cy="1084781"/>
          </a:xfrm>
        </p:grpSpPr>
        <p:pic>
          <p:nvPicPr>
            <p:cNvPr id="6" name="Picture 5" descr="85px-Logo_uoa_bl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H="1" flipV="1">
              <a:off x="785119" y="1124744"/>
              <a:ext cx="493640" cy="999808"/>
            </a:xfrm>
            <a:prstGeom prst="rect">
              <a:avLst/>
            </a:prstGeom>
          </p:spPr>
        </p:pic>
        <p:pic>
          <p:nvPicPr>
            <p:cNvPr id="7" name="Picture 6" descr="image0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7768" y="1124744"/>
              <a:ext cx="592367" cy="999808"/>
            </a:xfrm>
            <a:prstGeom prst="rect">
              <a:avLst/>
            </a:prstGeom>
          </p:spPr>
        </p:pic>
        <p:sp>
          <p:nvSpPr>
            <p:cNvPr id="8" name="TextBox 7"/>
            <p:cNvSpPr txBox="1"/>
            <p:nvPr/>
          </p:nvSpPr>
          <p:spPr>
            <a:xfrm>
              <a:off x="1328121" y="1124744"/>
              <a:ext cx="1530283" cy="1084781"/>
            </a:xfrm>
            <a:prstGeom prst="rect">
              <a:avLst/>
            </a:prstGeom>
            <a:noFill/>
          </p:spPr>
          <p:txBody>
            <a:bodyPr wrap="square" rtlCol="0">
              <a:spAutoFit/>
            </a:bodyPr>
            <a:lstStyle/>
            <a:p>
              <a:pPr algn="ctr"/>
              <a:r>
                <a:rPr lang="el-GR" sz="1200" dirty="0">
                  <a:latin typeface="Calibri"/>
                  <a:cs typeface="Calibri"/>
                </a:rPr>
                <a:t>Μονάδα Αναπτυξιακής  &amp; Συμπεριφορικής Παιδιατρικής</a:t>
              </a:r>
              <a:endParaRPr lang="en-US" sz="1200" dirty="0">
                <a:latin typeface="Calibri"/>
                <a:cs typeface="Calibri"/>
              </a:endParaRPr>
            </a:p>
            <a:p>
              <a:pPr algn="ctr"/>
              <a:r>
                <a:rPr lang="el-GR" sz="1200" dirty="0">
                  <a:latin typeface="Calibri"/>
                  <a:cs typeface="Calibri"/>
                </a:rPr>
                <a:t>Α΄ Παιδιατρική Κλινική </a:t>
              </a:r>
              <a:r>
                <a:rPr lang="en-US" sz="1200" dirty="0">
                  <a:latin typeface="Calibri"/>
                  <a:cs typeface="Calibri"/>
                </a:rPr>
                <a:t> </a:t>
              </a:r>
              <a:r>
                <a:rPr lang="el-GR" sz="1200" dirty="0">
                  <a:latin typeface="Calibri"/>
                  <a:cs typeface="Calibri"/>
                </a:rPr>
                <a:t>ΕΚΠΑ Νοσοκ. Παιδων «Η Αγία Σοφία»</a:t>
              </a:r>
            </a:p>
            <a:p>
              <a:pPr algn="ctr"/>
              <a:r>
                <a:rPr lang="en-US" sz="1200" dirty="0" err="1">
                  <a:latin typeface="Calibri"/>
                  <a:cs typeface="Calibri"/>
                </a:rPr>
                <a:t>www.dbpeds.gr</a:t>
              </a:r>
              <a:endParaRPr lang="en-US" sz="1200" dirty="0">
                <a:latin typeface="Calibri"/>
                <a:cs typeface="Calibri"/>
              </a:endParaRPr>
            </a:p>
          </p:txBody>
        </p:sp>
      </p:grpSp>
      <p:grpSp>
        <p:nvGrpSpPr>
          <p:cNvPr id="10" name="Group 9"/>
          <p:cNvGrpSpPr/>
          <p:nvPr/>
        </p:nvGrpSpPr>
        <p:grpSpPr>
          <a:xfrm>
            <a:off x="2695891" y="2529594"/>
            <a:ext cx="6448109" cy="2342656"/>
            <a:chOff x="2843808" y="2492896"/>
            <a:chExt cx="6264696" cy="2952328"/>
          </a:xfrm>
        </p:grpSpPr>
        <p:pic>
          <p:nvPicPr>
            <p:cNvPr id="13" name="Picture 12"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2492896"/>
              <a:ext cx="3168352" cy="2952328"/>
            </a:xfrm>
            <a:prstGeom prst="rect">
              <a:avLst/>
            </a:prstGeom>
          </p:spPr>
        </p:pic>
        <p:pic>
          <p:nvPicPr>
            <p:cNvPr id="14" name="Picture 13" descr="brain-plasticity-cognifi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808" y="2492896"/>
              <a:ext cx="3096344" cy="2952328"/>
            </a:xfrm>
            <a:prstGeom prst="rect">
              <a:avLst/>
            </a:prstGeom>
          </p:spPr>
        </p:pic>
      </p:grpSp>
    </p:spTree>
    <p:extLst>
      <p:ext uri="{BB962C8B-B14F-4D97-AF65-F5344CB8AC3E}">
        <p14:creationId xmlns:p14="http://schemas.microsoft.com/office/powerpoint/2010/main" val="447880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317" y="1123019"/>
            <a:ext cx="8738807" cy="4807470"/>
          </a:xfrm>
          <a:prstGeom prst="rect">
            <a:avLst/>
          </a:prstGeom>
        </p:spPr>
        <p:txBody>
          <a:bodyPr wrap="square">
            <a:spAutoFit/>
          </a:bodyPr>
          <a:lstStyle/>
          <a:p>
            <a:pPr marL="342900" indent="-342900">
              <a:lnSpc>
                <a:spcPct val="120000"/>
              </a:lnSpc>
              <a:buSzPct val="100000"/>
              <a:buBlip>
                <a:blip r:embed="rId2"/>
              </a:buBlip>
            </a:pPr>
            <a:r>
              <a:rPr lang="el-GR" sz="2400" dirty="0">
                <a:latin typeface="Calibri"/>
                <a:cs typeface="Calibri"/>
              </a:rPr>
              <a:t>Μια ευρεία κατηγορία ΔΑΦ, αντί του όρου ΔΑΔ.</a:t>
            </a:r>
          </a:p>
          <a:p>
            <a:pPr marL="342900" indent="-342900">
              <a:lnSpc>
                <a:spcPct val="120000"/>
              </a:lnSpc>
              <a:buSzPct val="100000"/>
              <a:buBlip>
                <a:blip r:embed="rId2"/>
              </a:buBlip>
            </a:pPr>
            <a:endParaRPr lang="el-GR" sz="2400" dirty="0">
              <a:latin typeface="Calibri"/>
              <a:cs typeface="Calibri"/>
            </a:endParaRPr>
          </a:p>
          <a:p>
            <a:pPr>
              <a:lnSpc>
                <a:spcPct val="120000"/>
              </a:lnSpc>
            </a:pPr>
            <a:r>
              <a:rPr lang="el-GR" sz="3200" dirty="0">
                <a:latin typeface="Calibri"/>
                <a:cs typeface="Calibri"/>
              </a:rPr>
              <a:t> Αλλαγή διαγνωστικού μοντέλου: </a:t>
            </a:r>
          </a:p>
          <a:p>
            <a:pPr>
              <a:lnSpc>
                <a:spcPct val="120000"/>
              </a:lnSpc>
            </a:pPr>
            <a:r>
              <a:rPr lang="el-GR" sz="3200" dirty="0">
                <a:latin typeface="Calibri"/>
                <a:cs typeface="Calibri"/>
              </a:rPr>
              <a:t> </a:t>
            </a:r>
            <a:r>
              <a:rPr lang="el-GR" sz="2400" dirty="0">
                <a:latin typeface="Calibri"/>
                <a:cs typeface="Calibri"/>
              </a:rPr>
              <a:t> Αντικατάσταση της τριάδας των τομέων απο  2</a:t>
            </a:r>
          </a:p>
          <a:p>
            <a:pPr>
              <a:lnSpc>
                <a:spcPct val="120000"/>
              </a:lnSpc>
            </a:pPr>
            <a:r>
              <a:rPr lang="el-GR" sz="2400" dirty="0">
                <a:latin typeface="Calibri"/>
                <a:cs typeface="Calibri"/>
              </a:rPr>
              <a:t>     1.  Πρώτη κατηγορία συνδυάζει τα δυο πρώτα σε ένα:  </a:t>
            </a:r>
          </a:p>
          <a:p>
            <a:pPr>
              <a:lnSpc>
                <a:spcPct val="120000"/>
              </a:lnSpc>
            </a:pPr>
            <a:r>
              <a:rPr lang="el-GR" sz="2400" dirty="0">
                <a:solidFill>
                  <a:srgbClr val="FFCC66"/>
                </a:solidFill>
                <a:latin typeface="Calibri"/>
                <a:cs typeface="Calibri"/>
              </a:rPr>
              <a:t>          ελλείμματα στην κοινωνική επικοινωνία</a:t>
            </a:r>
            <a:r>
              <a:rPr lang="en-US" sz="2400" dirty="0">
                <a:solidFill>
                  <a:srgbClr val="FFCC66"/>
                </a:solidFill>
                <a:latin typeface="Calibri"/>
                <a:cs typeface="Calibri"/>
              </a:rPr>
              <a:t>. </a:t>
            </a:r>
            <a:endParaRPr lang="el-GR" sz="2400" dirty="0">
              <a:solidFill>
                <a:srgbClr val="FFCC66"/>
              </a:solidFill>
              <a:latin typeface="Calibri"/>
              <a:cs typeface="Calibri"/>
            </a:endParaRPr>
          </a:p>
          <a:p>
            <a:pPr>
              <a:lnSpc>
                <a:spcPct val="120000"/>
              </a:lnSpc>
            </a:pPr>
            <a:r>
              <a:rPr lang="en-US" sz="2400" dirty="0">
                <a:solidFill>
                  <a:srgbClr val="FFCC66"/>
                </a:solidFill>
                <a:latin typeface="Calibri"/>
                <a:cs typeface="Calibri"/>
              </a:rPr>
              <a:t> </a:t>
            </a:r>
            <a:r>
              <a:rPr lang="el-GR" sz="2400" dirty="0">
                <a:solidFill>
                  <a:srgbClr val="FFCC66"/>
                </a:solidFill>
                <a:latin typeface="Calibri"/>
                <a:cs typeface="Calibri"/>
              </a:rPr>
              <a:t>    </a:t>
            </a:r>
            <a:r>
              <a:rPr lang="en-US" sz="2400" dirty="0">
                <a:latin typeface="Calibri"/>
                <a:cs typeface="Calibri"/>
              </a:rPr>
              <a:t>2.  </a:t>
            </a:r>
            <a:r>
              <a:rPr lang="el-GR" sz="2400" dirty="0">
                <a:latin typeface="Calibri"/>
                <a:cs typeface="Calibri"/>
              </a:rPr>
              <a:t>Δεύτερη κατηγορία οι </a:t>
            </a:r>
            <a:r>
              <a:rPr lang="el-GR" sz="2400" dirty="0">
                <a:solidFill>
                  <a:srgbClr val="FFCC66"/>
                </a:solidFill>
                <a:latin typeface="Calibri"/>
                <a:cs typeface="Calibri"/>
              </a:rPr>
              <a:t>επαναλαμβανόμενες περιορισμένες </a:t>
            </a:r>
          </a:p>
          <a:p>
            <a:pPr>
              <a:lnSpc>
                <a:spcPct val="120000"/>
              </a:lnSpc>
            </a:pPr>
            <a:r>
              <a:rPr lang="el-GR" sz="2400" dirty="0">
                <a:solidFill>
                  <a:srgbClr val="FFCC66"/>
                </a:solidFill>
                <a:latin typeface="Calibri"/>
                <a:cs typeface="Calibri"/>
              </a:rPr>
              <a:t>          συμπεριφορές ή ενδιαφέροντα </a:t>
            </a:r>
            <a:r>
              <a:rPr lang="en-US" sz="2400" dirty="0">
                <a:latin typeface="Calibri"/>
                <a:cs typeface="Calibri"/>
              </a:rPr>
              <a:t>(RRB), </a:t>
            </a:r>
            <a:r>
              <a:rPr lang="el-GR" sz="2400" dirty="0">
                <a:latin typeface="Calibri"/>
                <a:cs typeface="Calibri"/>
              </a:rPr>
              <a:t>που περιλαμβάνει τις </a:t>
            </a:r>
          </a:p>
          <a:p>
            <a:pPr>
              <a:lnSpc>
                <a:spcPct val="120000"/>
              </a:lnSpc>
            </a:pPr>
            <a:r>
              <a:rPr lang="el-GR" sz="2400" dirty="0">
                <a:latin typeface="Calibri"/>
                <a:cs typeface="Calibri"/>
              </a:rPr>
              <a:t>          αισθητηριακές δυσλειτουργίες που δεν περιελάμβανε το </a:t>
            </a:r>
          </a:p>
          <a:p>
            <a:pPr>
              <a:lnSpc>
                <a:spcPct val="120000"/>
              </a:lnSpc>
            </a:pPr>
            <a:r>
              <a:rPr lang="el-GR" sz="2400" i="1" dirty="0">
                <a:latin typeface="Calibri"/>
                <a:cs typeface="Calibri"/>
              </a:rPr>
              <a:t>          </a:t>
            </a:r>
            <a:r>
              <a:rPr lang="en-US" sz="2400" i="1" dirty="0">
                <a:latin typeface="Calibri"/>
                <a:cs typeface="Calibri"/>
              </a:rPr>
              <a:t>DSM-IV-TR </a:t>
            </a:r>
            <a:r>
              <a:rPr lang="el-GR" sz="2400" dirty="0">
                <a:latin typeface="Calibri"/>
                <a:cs typeface="Calibri"/>
              </a:rPr>
              <a:t>.</a:t>
            </a:r>
          </a:p>
        </p:txBody>
      </p:sp>
      <p:sp>
        <p:nvSpPr>
          <p:cNvPr id="5" name="Text Box 3"/>
          <p:cNvSpPr txBox="1">
            <a:spLocks noChangeArrowheads="1"/>
          </p:cNvSpPr>
          <p:nvPr/>
        </p:nvSpPr>
        <p:spPr bwMode="auto">
          <a:xfrm>
            <a:off x="0" y="114329"/>
            <a:ext cx="9001124" cy="707886"/>
          </a:xfrm>
          <a:prstGeom prst="rect">
            <a:avLst/>
          </a:prstGeom>
          <a:noFill/>
          <a:ln w="9525">
            <a:noFill/>
            <a:miter lim="800000"/>
            <a:headEnd/>
            <a:tailEnd/>
          </a:ln>
          <a:effectLst/>
        </p:spPr>
        <p:txBody>
          <a:bodyPr wrap="square">
            <a:spAutoFit/>
          </a:bodyPr>
          <a:lstStyle/>
          <a:p>
            <a:pPr algn="ctr"/>
            <a:r>
              <a:rPr lang="el-GR" sz="4000" dirty="0">
                <a:solidFill>
                  <a:srgbClr val="FFCC66"/>
                </a:solidFill>
                <a:effectLst>
                  <a:outerShdw blurRad="38100" dist="38100" dir="2700000" algn="tl">
                    <a:srgbClr val="000000"/>
                  </a:outerShdw>
                </a:effectLst>
                <a:latin typeface="Calibri"/>
                <a:cs typeface="Calibri"/>
              </a:rPr>
              <a:t>ΔΦΑ, </a:t>
            </a:r>
            <a:r>
              <a:rPr lang="en-US" sz="4000" dirty="0">
                <a:solidFill>
                  <a:srgbClr val="FFCC66"/>
                </a:solidFill>
                <a:effectLst>
                  <a:outerShdw blurRad="38100" dist="38100" dir="2700000" algn="tl">
                    <a:srgbClr val="000000"/>
                  </a:outerShdw>
                </a:effectLst>
                <a:latin typeface="Calibri"/>
                <a:cs typeface="Calibri"/>
              </a:rPr>
              <a:t>DSM-V</a:t>
            </a:r>
            <a:endParaRPr lang="el-GR" sz="4000" dirty="0">
              <a:solidFill>
                <a:srgbClr val="FFCC66"/>
              </a:solidFill>
              <a:effectLst>
                <a:outerShdw blurRad="38100" dist="38100" dir="2700000" algn="tl">
                  <a:srgbClr val="000000"/>
                </a:outerShdw>
              </a:effectLst>
              <a:latin typeface="Calibri"/>
              <a:cs typeface="Calibri"/>
            </a:endParaRPr>
          </a:p>
        </p:txBody>
      </p:sp>
      <p:pic>
        <p:nvPicPr>
          <p:cNvPr id="6" name="Picture 5" descr="imgr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770" y="1796270"/>
            <a:ext cx="1807181" cy="2046374"/>
          </a:xfrm>
          <a:prstGeom prst="rect">
            <a:avLst/>
          </a:prstGeom>
        </p:spPr>
      </p:pic>
    </p:spTree>
    <p:extLst>
      <p:ext uri="{BB962C8B-B14F-4D97-AF65-F5344CB8AC3E}">
        <p14:creationId xmlns:p14="http://schemas.microsoft.com/office/powerpoint/2010/main" val="1992093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5" name="Rectangle 1031"/>
          <p:cNvSpPr>
            <a:spLocks noChangeArrowheads="1"/>
          </p:cNvSpPr>
          <p:nvPr/>
        </p:nvSpPr>
        <p:spPr bwMode="auto">
          <a:xfrm>
            <a:off x="283673" y="3170936"/>
            <a:ext cx="6224381" cy="3016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spcBef>
                <a:spcPct val="50000"/>
              </a:spcBef>
              <a:spcAft>
                <a:spcPct val="20000"/>
              </a:spcAft>
            </a:pPr>
            <a:r>
              <a:rPr lang="el-GR" sz="2400" b="0" dirty="0">
                <a:latin typeface="Calibri"/>
                <a:cs typeface="Calibri"/>
              </a:rPr>
              <a:t>Ο μηχανισμός που ενώνει τις δι</a:t>
            </a:r>
            <a:r>
              <a:rPr lang="el-GR" sz="2400" dirty="0">
                <a:latin typeface="Calibri"/>
                <a:cs typeface="Calibri"/>
              </a:rPr>
              <a:t>ά</a:t>
            </a:r>
            <a:r>
              <a:rPr lang="el-GR" sz="2400" b="0" dirty="0">
                <a:latin typeface="Calibri"/>
                <a:cs typeface="Calibri"/>
              </a:rPr>
              <a:t>φορες αιτίες μπορεί να είναι κοινός και συμβαίνει στη διάρκεια της ανάπτυξης.</a:t>
            </a:r>
            <a:endParaRPr lang="en-US" sz="2400" b="0" dirty="0">
              <a:latin typeface="Calibri"/>
              <a:cs typeface="Calibri"/>
            </a:endParaRPr>
          </a:p>
          <a:p>
            <a:pPr algn="ctr">
              <a:lnSpc>
                <a:spcPct val="90000"/>
              </a:lnSpc>
              <a:spcBef>
                <a:spcPct val="50000"/>
              </a:spcBef>
              <a:spcAft>
                <a:spcPct val="20000"/>
              </a:spcAft>
            </a:pPr>
            <a:r>
              <a:rPr lang="el-GR" sz="2400" b="0" dirty="0">
                <a:latin typeface="Calibri"/>
                <a:cs typeface="Calibri"/>
              </a:rPr>
              <a:t> Ελλείμματα συνδέονται με </a:t>
            </a:r>
            <a:r>
              <a:rPr lang="el-GR" sz="2400" dirty="0">
                <a:latin typeface="Calibri"/>
                <a:cs typeface="Calibri"/>
              </a:rPr>
              <a:t>μερική αποσύνδεση </a:t>
            </a:r>
            <a:r>
              <a:rPr lang="el-GR" sz="2400" b="0" dirty="0">
                <a:latin typeface="Calibri"/>
                <a:cs typeface="Calibri"/>
              </a:rPr>
              <a:t>ανώτερων περιοχών συσχέτισης πληροφοριών</a:t>
            </a:r>
            <a:r>
              <a:rPr lang="en-US" sz="2400" b="0" dirty="0">
                <a:latin typeface="Calibri"/>
                <a:cs typeface="Calibri"/>
              </a:rPr>
              <a:t>: </a:t>
            </a:r>
            <a:r>
              <a:rPr lang="el-GR" sz="2400" b="0" dirty="0">
                <a:latin typeface="Calibri"/>
                <a:cs typeface="Calibri"/>
              </a:rPr>
              <a:t> γλώσσα</a:t>
            </a:r>
            <a:r>
              <a:rPr lang="en-US" sz="2400" b="0" dirty="0">
                <a:latin typeface="Calibri"/>
                <a:cs typeface="Calibri"/>
              </a:rPr>
              <a:t>, </a:t>
            </a:r>
            <a:r>
              <a:rPr lang="el-GR" sz="2400" b="0" dirty="0">
                <a:latin typeface="Calibri"/>
                <a:cs typeface="Calibri"/>
              </a:rPr>
              <a:t>κοινωνική συμπεριφορά</a:t>
            </a:r>
            <a:r>
              <a:rPr lang="en-US" sz="2400" b="0" dirty="0">
                <a:latin typeface="Calibri"/>
                <a:cs typeface="Calibri"/>
              </a:rPr>
              <a:t>, </a:t>
            </a:r>
            <a:r>
              <a:rPr lang="el-GR" sz="2400" b="0" dirty="0">
                <a:latin typeface="Calibri"/>
                <a:cs typeface="Calibri"/>
              </a:rPr>
              <a:t>και νοητική ευελιξία που φυσιολογικά συνδεόνται με τον μ</a:t>
            </a:r>
            <a:r>
              <a:rPr lang="el-GR" sz="2400" dirty="0">
                <a:latin typeface="Calibri"/>
                <a:cs typeface="Calibri"/>
              </a:rPr>
              <a:t>ε</a:t>
            </a:r>
            <a:r>
              <a:rPr lang="el-GR" sz="2400" b="0" dirty="0">
                <a:latin typeface="Calibri"/>
                <a:cs typeface="Calibri"/>
              </a:rPr>
              <a:t>τωπιαίο λοβό</a:t>
            </a:r>
            <a:endParaRPr lang="en-US" sz="2400" b="0" dirty="0">
              <a:latin typeface="Calibri"/>
              <a:cs typeface="Calibri"/>
            </a:endParaRPr>
          </a:p>
        </p:txBody>
      </p:sp>
      <p:sp>
        <p:nvSpPr>
          <p:cNvPr id="2" name="TextBox 1"/>
          <p:cNvSpPr txBox="1"/>
          <p:nvPr/>
        </p:nvSpPr>
        <p:spPr>
          <a:xfrm>
            <a:off x="401017" y="1449721"/>
            <a:ext cx="8438044"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l-GR" sz="2400" dirty="0">
                <a:latin typeface="Calibri"/>
                <a:cs typeface="Calibri"/>
              </a:rPr>
              <a:t>Ο Αυτισμός, ομοίως με τη Νοητική Υστέρηση, </a:t>
            </a:r>
          </a:p>
          <a:p>
            <a:pPr algn="ctr"/>
            <a:r>
              <a:rPr lang="el-GR" sz="2400" dirty="0">
                <a:latin typeface="Calibri"/>
                <a:cs typeface="Calibri"/>
              </a:rPr>
              <a:t>είναι ενας συμπεριφορικός</a:t>
            </a:r>
            <a:r>
              <a:rPr lang="en-US" sz="2400" dirty="0">
                <a:latin typeface="Calibri"/>
                <a:cs typeface="Calibri"/>
              </a:rPr>
              <a:t> </a:t>
            </a:r>
            <a:r>
              <a:rPr lang="el-GR" sz="2400" dirty="0">
                <a:latin typeface="Calibri"/>
                <a:cs typeface="Calibri"/>
              </a:rPr>
              <a:t>φαινότυπος με διάφορες αιτιολογίες</a:t>
            </a:r>
            <a:r>
              <a:rPr lang="en-US" sz="2400" dirty="0">
                <a:latin typeface="Calibri"/>
                <a:cs typeface="Calibri"/>
              </a:rPr>
              <a:t> </a:t>
            </a:r>
            <a:r>
              <a:rPr lang="el-GR" sz="2400" dirty="0">
                <a:latin typeface="Calibri"/>
                <a:cs typeface="Calibri"/>
              </a:rPr>
              <a:t>και οχι μια συγκεκριμένη βιολογική διαταραχή.</a:t>
            </a:r>
          </a:p>
          <a:p>
            <a:pPr algn="ctr"/>
            <a:endParaRPr lang="en-US" sz="2400" dirty="0">
              <a:latin typeface="Calibri"/>
              <a:cs typeface="Calibri"/>
            </a:endParaRPr>
          </a:p>
        </p:txBody>
      </p:sp>
      <p:sp>
        <p:nvSpPr>
          <p:cNvPr id="3" name="Rectangle 2"/>
          <p:cNvSpPr/>
          <p:nvPr/>
        </p:nvSpPr>
        <p:spPr>
          <a:xfrm>
            <a:off x="609600" y="6309643"/>
            <a:ext cx="8001592" cy="369332"/>
          </a:xfrm>
          <a:prstGeom prst="rect">
            <a:avLst/>
          </a:prstGeom>
        </p:spPr>
        <p:txBody>
          <a:bodyPr wrap="square">
            <a:spAutoFit/>
          </a:bodyPr>
          <a:lstStyle/>
          <a:p>
            <a:r>
              <a:rPr lang="en-US" dirty="0" err="1">
                <a:latin typeface="Calibri"/>
                <a:cs typeface="Calibri"/>
              </a:rPr>
              <a:t>Geschwind</a:t>
            </a:r>
            <a:r>
              <a:rPr lang="en-US" dirty="0">
                <a:latin typeface="Calibri"/>
                <a:cs typeface="Calibri"/>
              </a:rPr>
              <a:t> D and Levitt P: Current Opinion on Neurobiology 2007, 17:103–111</a:t>
            </a:r>
          </a:p>
        </p:txBody>
      </p:sp>
      <p:pic>
        <p:nvPicPr>
          <p:cNvPr id="4" name="Picture 3" descr="brain_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56278" y="3487131"/>
            <a:ext cx="2868484" cy="2364425"/>
          </a:xfrm>
          <a:prstGeom prst="rect">
            <a:avLst/>
          </a:prstGeom>
        </p:spPr>
      </p:pic>
      <p:sp>
        <p:nvSpPr>
          <p:cNvPr id="13" name="Title 1"/>
          <p:cNvSpPr txBox="1">
            <a:spLocks/>
          </p:cNvSpPr>
          <p:nvPr/>
        </p:nvSpPr>
        <p:spPr>
          <a:xfrm>
            <a:off x="-16709" y="62381"/>
            <a:ext cx="9294381" cy="1623206"/>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3600" dirty="0">
                <a:solidFill>
                  <a:srgbClr val="FFCC66"/>
                </a:solidFill>
                <a:latin typeface="Calibri"/>
                <a:cs typeface="Calibri"/>
              </a:rPr>
              <a:t>Διαταραχές στο Φάσμα του Αυτισμού (ΔΑΦ): </a:t>
            </a:r>
          </a:p>
          <a:p>
            <a:pPr algn="ctr"/>
            <a:r>
              <a:rPr lang="el-GR" sz="4000" dirty="0">
                <a:solidFill>
                  <a:srgbClr val="FFCC66"/>
                </a:solidFill>
                <a:latin typeface="Calibri"/>
                <a:cs typeface="Calibri"/>
              </a:rPr>
              <a:t>Αναπτυξιακά Σύνδρομα Αποσύνδεσης</a:t>
            </a:r>
            <a:endParaRPr lang="en-US" sz="4000" dirty="0">
              <a:solidFill>
                <a:srgbClr val="FFCC66"/>
              </a:solidFill>
              <a:latin typeface="Calibri"/>
              <a:cs typeface="Calibri"/>
            </a:endParaRPr>
          </a:p>
        </p:txBody>
      </p:sp>
    </p:spTree>
    <p:extLst>
      <p:ext uri="{BB962C8B-B14F-4D97-AF65-F5344CB8AC3E}">
        <p14:creationId xmlns:p14="http://schemas.microsoft.com/office/powerpoint/2010/main" val="564556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8485" y="250673"/>
            <a:ext cx="8529738" cy="6250118"/>
          </a:xfrm>
          <a:prstGeom prst="rect">
            <a:avLst/>
          </a:prstGeom>
        </p:spPr>
      </p:pic>
      <p:pic>
        <p:nvPicPr>
          <p:cNvPr id="3"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84" y="6216693"/>
            <a:ext cx="3671803" cy="4741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extBox 3"/>
          <p:cNvSpPr txBox="1"/>
          <p:nvPr/>
        </p:nvSpPr>
        <p:spPr>
          <a:xfrm>
            <a:off x="6565980" y="5542140"/>
            <a:ext cx="2044149" cy="923330"/>
          </a:xfrm>
          <a:prstGeom prst="rect">
            <a:avLst/>
          </a:prstGeom>
          <a:noFill/>
        </p:spPr>
        <p:txBody>
          <a:bodyPr wrap="none" rtlCol="0">
            <a:spAutoFit/>
          </a:bodyPr>
          <a:lstStyle/>
          <a:p>
            <a:r>
              <a:rPr lang="el-GR" b="1" dirty="0">
                <a:solidFill>
                  <a:srgbClr val="FF0000"/>
                </a:solidFill>
              </a:rPr>
              <a:t>Γενετικά &amp; </a:t>
            </a:r>
          </a:p>
          <a:p>
            <a:r>
              <a:rPr lang="el-GR" b="1" dirty="0">
                <a:solidFill>
                  <a:srgbClr val="FF0000"/>
                </a:solidFill>
              </a:rPr>
              <a:t>Περιβαλλοντικά</a:t>
            </a:r>
          </a:p>
          <a:p>
            <a:r>
              <a:rPr lang="el-GR" b="1" dirty="0">
                <a:solidFill>
                  <a:srgbClr val="FF0000"/>
                </a:solidFill>
              </a:rPr>
              <a:t>Αίτια </a:t>
            </a:r>
            <a:endParaRPr lang="en-US" b="1" dirty="0">
              <a:solidFill>
                <a:srgbClr val="FF0000"/>
              </a:solidFill>
            </a:endParaRPr>
          </a:p>
        </p:txBody>
      </p:sp>
      <p:sp>
        <p:nvSpPr>
          <p:cNvPr id="6" name="TextBox 5"/>
          <p:cNvSpPr txBox="1"/>
          <p:nvPr/>
        </p:nvSpPr>
        <p:spPr>
          <a:xfrm>
            <a:off x="7066117" y="476213"/>
            <a:ext cx="1544012" cy="646331"/>
          </a:xfrm>
          <a:prstGeom prst="rect">
            <a:avLst/>
          </a:prstGeom>
          <a:noFill/>
        </p:spPr>
        <p:txBody>
          <a:bodyPr wrap="none" rtlCol="0">
            <a:spAutoFit/>
          </a:bodyPr>
          <a:lstStyle/>
          <a:p>
            <a:r>
              <a:rPr lang="el-GR" b="1" dirty="0">
                <a:solidFill>
                  <a:srgbClr val="FF0000"/>
                </a:solidFill>
              </a:rPr>
              <a:t>Κλινικοί </a:t>
            </a:r>
          </a:p>
          <a:p>
            <a:r>
              <a:rPr lang="el-GR" b="1" dirty="0">
                <a:solidFill>
                  <a:srgbClr val="FF0000"/>
                </a:solidFill>
              </a:rPr>
              <a:t>Φαινότυποι</a:t>
            </a:r>
            <a:endParaRPr lang="en-US" b="1" dirty="0">
              <a:solidFill>
                <a:srgbClr val="FF0000"/>
              </a:solidFill>
            </a:endParaRPr>
          </a:p>
        </p:txBody>
      </p:sp>
      <p:sp>
        <p:nvSpPr>
          <p:cNvPr id="7" name="TextBox 6"/>
          <p:cNvSpPr txBox="1"/>
          <p:nvPr/>
        </p:nvSpPr>
        <p:spPr>
          <a:xfrm>
            <a:off x="915322" y="753212"/>
            <a:ext cx="1600769" cy="369332"/>
          </a:xfrm>
          <a:prstGeom prst="rect">
            <a:avLst/>
          </a:prstGeom>
          <a:noFill/>
        </p:spPr>
        <p:txBody>
          <a:bodyPr wrap="none" rtlCol="0">
            <a:spAutoFit/>
          </a:bodyPr>
          <a:lstStyle/>
          <a:p>
            <a:r>
              <a:rPr lang="el-GR" b="1" dirty="0">
                <a:solidFill>
                  <a:srgbClr val="FF0000"/>
                </a:solidFill>
              </a:rPr>
              <a:t>Μηχανισμοί</a:t>
            </a:r>
            <a:endParaRPr lang="en-US" b="1" dirty="0">
              <a:solidFill>
                <a:srgbClr val="FF0000"/>
              </a:solidFill>
            </a:endParaRPr>
          </a:p>
        </p:txBody>
      </p:sp>
      <p:cxnSp>
        <p:nvCxnSpPr>
          <p:cNvPr id="9" name="Straight Arrow Connector 8"/>
          <p:cNvCxnSpPr/>
          <p:nvPr/>
        </p:nvCxnSpPr>
        <p:spPr>
          <a:xfrm>
            <a:off x="1707447" y="1178989"/>
            <a:ext cx="2116667" cy="16573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7464776" y="1263655"/>
            <a:ext cx="493891" cy="3492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7185177" y="5228873"/>
            <a:ext cx="863998" cy="3492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3519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2455"/>
            <a:ext cx="9299017" cy="6032421"/>
          </a:xfrm>
          <a:prstGeom prst="rect">
            <a:avLst/>
          </a:prstGeom>
          <a:ln>
            <a:noFill/>
          </a:ln>
        </p:spPr>
        <p:txBody>
          <a:bodyPr wrap="square">
            <a:spAutoFit/>
          </a:bodyPr>
          <a:lstStyle/>
          <a:p>
            <a:r>
              <a:rPr lang="el-GR" sz="2400" dirty="0">
                <a:latin typeface="Calibri"/>
                <a:cs typeface="Calibri"/>
              </a:rPr>
              <a:t>   Ελατωμένη δραστηριότητα κατα τη διάρκεια κοινωνικών δράσεων σε διάφορες εγκεφαλικές περιοχές: </a:t>
            </a:r>
          </a:p>
          <a:p>
            <a:r>
              <a:rPr lang="el-GR" sz="2400" dirty="0">
                <a:solidFill>
                  <a:schemeClr val="accent1">
                    <a:lumMod val="60000"/>
                    <a:lumOff val="40000"/>
                  </a:schemeClr>
                </a:solidFill>
                <a:latin typeface="Calibri"/>
                <a:cs typeface="Calibri"/>
              </a:rPr>
              <a:t>μέσος προμετωπιαίος φλοιός </a:t>
            </a:r>
            <a:r>
              <a:rPr lang="en-US" sz="2400" dirty="0">
                <a:solidFill>
                  <a:schemeClr val="accent1">
                    <a:lumMod val="60000"/>
                    <a:lumOff val="40000"/>
                  </a:schemeClr>
                </a:solidFill>
                <a:latin typeface="Calibri"/>
                <a:cs typeface="Calibri"/>
              </a:rPr>
              <a:t>(</a:t>
            </a:r>
            <a:r>
              <a:rPr lang="en-US" sz="2400" dirty="0" err="1">
                <a:solidFill>
                  <a:schemeClr val="accent1">
                    <a:lumMod val="60000"/>
                    <a:lumOff val="40000"/>
                  </a:schemeClr>
                </a:solidFill>
                <a:latin typeface="Calibri"/>
                <a:cs typeface="Calibri"/>
              </a:rPr>
              <a:t>mPFC</a:t>
            </a:r>
            <a:r>
              <a:rPr lang="en-US" sz="2400" dirty="0">
                <a:solidFill>
                  <a:schemeClr val="accent1">
                    <a:lumMod val="60000"/>
                    <a:lumOff val="40000"/>
                  </a:schemeClr>
                </a:solidFill>
                <a:latin typeface="Calibri"/>
                <a:cs typeface="Calibri"/>
              </a:rPr>
              <a:t>), </a:t>
            </a:r>
            <a:r>
              <a:rPr lang="el-GR" sz="2400" dirty="0">
                <a:solidFill>
                  <a:schemeClr val="accent1">
                    <a:lumMod val="60000"/>
                    <a:lumOff val="40000"/>
                  </a:schemeClr>
                </a:solidFill>
                <a:latin typeface="Calibri"/>
                <a:cs typeface="Calibri"/>
              </a:rPr>
              <a:t>αμυγδαλή</a:t>
            </a:r>
            <a:r>
              <a:rPr lang="en-US" sz="2400" dirty="0">
                <a:solidFill>
                  <a:schemeClr val="accent1">
                    <a:lumMod val="60000"/>
                    <a:lumOff val="40000"/>
                  </a:schemeClr>
                </a:solidFill>
                <a:latin typeface="Calibri"/>
                <a:cs typeface="Calibri"/>
              </a:rPr>
              <a:t>, </a:t>
            </a:r>
            <a:r>
              <a:rPr lang="el-GR" sz="2400" dirty="0">
                <a:solidFill>
                  <a:schemeClr val="accent1">
                    <a:lumMod val="60000"/>
                    <a:lumOff val="40000"/>
                  </a:schemeClr>
                </a:solidFill>
                <a:latin typeface="Calibri"/>
                <a:cs typeface="Calibri"/>
              </a:rPr>
              <a:t>νήσος του εγκεφάλου, γωνιώδης έλικα</a:t>
            </a:r>
            <a:r>
              <a:rPr lang="en-US" sz="2400" dirty="0">
                <a:solidFill>
                  <a:schemeClr val="accent1">
                    <a:lumMod val="60000"/>
                    <a:lumOff val="40000"/>
                  </a:schemeClr>
                </a:solidFill>
                <a:latin typeface="Calibri"/>
                <a:cs typeface="Calibri"/>
              </a:rPr>
              <a:t>/</a:t>
            </a:r>
            <a:r>
              <a:rPr lang="el-GR" sz="2400" dirty="0">
                <a:solidFill>
                  <a:schemeClr val="accent1">
                    <a:lumMod val="60000"/>
                    <a:lumOff val="40000"/>
                  </a:schemeClr>
                </a:solidFill>
                <a:latin typeface="Calibri"/>
                <a:cs typeface="Calibri"/>
              </a:rPr>
              <a:t>κροταφοβρεγματική συμβολή</a:t>
            </a:r>
            <a:r>
              <a:rPr lang="en-US" sz="2400" dirty="0">
                <a:solidFill>
                  <a:schemeClr val="accent1">
                    <a:lumMod val="60000"/>
                    <a:lumOff val="40000"/>
                  </a:schemeClr>
                </a:solidFill>
                <a:latin typeface="Calibri"/>
                <a:cs typeface="Calibri"/>
              </a:rPr>
              <a:t>(TPJ) </a:t>
            </a:r>
            <a:r>
              <a:rPr lang="el-GR" sz="2400" dirty="0">
                <a:solidFill>
                  <a:schemeClr val="accent1">
                    <a:lumMod val="60000"/>
                    <a:lumOff val="40000"/>
                  </a:schemeClr>
                </a:solidFill>
                <a:latin typeface="Calibri"/>
                <a:cs typeface="Calibri"/>
              </a:rPr>
              <a:t>&amp; οπίσθιος φλοιός του προσαγωγίου </a:t>
            </a:r>
            <a:r>
              <a:rPr lang="en-US" sz="2400" dirty="0">
                <a:solidFill>
                  <a:schemeClr val="accent1">
                    <a:lumMod val="60000"/>
                    <a:lumOff val="40000"/>
                  </a:schemeClr>
                </a:solidFill>
                <a:latin typeface="Calibri"/>
                <a:cs typeface="Calibri"/>
              </a:rPr>
              <a:t>(PCC)</a:t>
            </a:r>
            <a:r>
              <a:rPr lang="el-GR" sz="2400" dirty="0">
                <a:solidFill>
                  <a:srgbClr val="A1C4E3"/>
                </a:solidFill>
                <a:latin typeface="Calibri"/>
                <a:cs typeface="Calibri"/>
              </a:rPr>
              <a:t>, </a:t>
            </a:r>
            <a:r>
              <a:rPr lang="el-GR" sz="2400" dirty="0">
                <a:latin typeface="Calibri"/>
                <a:cs typeface="Calibri"/>
              </a:rPr>
              <a:t>που αλληλοεπικαλύπτονται με το το </a:t>
            </a:r>
            <a:r>
              <a:rPr lang="en-US" sz="2400" dirty="0">
                <a:latin typeface="Calibri"/>
                <a:cs typeface="Calibri"/>
              </a:rPr>
              <a:t>“</a:t>
            </a:r>
            <a:r>
              <a:rPr lang="el-GR" sz="2400" dirty="0">
                <a:latin typeface="Calibri"/>
                <a:cs typeface="Calibri"/>
              </a:rPr>
              <a:t>δίκτυο βασικής λειτουργίας»- (</a:t>
            </a:r>
            <a:r>
              <a:rPr lang="en-US" sz="2400" dirty="0">
                <a:latin typeface="Calibri"/>
                <a:cs typeface="Calibri"/>
              </a:rPr>
              <a:t>default mode network</a:t>
            </a:r>
            <a:r>
              <a:rPr lang="el-GR" sz="2400" dirty="0">
                <a:latin typeface="Calibri"/>
                <a:cs typeface="Calibri"/>
              </a:rPr>
              <a:t>) , </a:t>
            </a:r>
          </a:p>
          <a:p>
            <a:r>
              <a:rPr lang="el-GR" sz="2400" dirty="0">
                <a:latin typeface="Calibri"/>
                <a:cs typeface="Calibri"/>
              </a:rPr>
              <a:t>του οποίου η δραρτηριότητά σχετίζεται με </a:t>
            </a:r>
          </a:p>
          <a:p>
            <a:r>
              <a:rPr lang="el-GR" sz="2400" dirty="0">
                <a:latin typeface="Calibri"/>
                <a:cs typeface="Calibri"/>
              </a:rPr>
              <a:t>την ανάπαυση. </a:t>
            </a:r>
          </a:p>
          <a:p>
            <a:endParaRPr lang="el-GR" dirty="0">
              <a:latin typeface="Calibri"/>
              <a:cs typeface="Calibri"/>
            </a:endParaRPr>
          </a:p>
          <a:p>
            <a:r>
              <a:rPr lang="el-GR" sz="2400" dirty="0">
                <a:latin typeface="Calibri"/>
                <a:cs typeface="Calibri"/>
              </a:rPr>
              <a:t>   Μελέτες κατα την ανάπαυση σε άτομα </a:t>
            </a:r>
          </a:p>
          <a:p>
            <a:r>
              <a:rPr lang="el-GR" sz="2400" dirty="0">
                <a:latin typeface="Calibri"/>
                <a:cs typeface="Calibri"/>
              </a:rPr>
              <a:t>με ΔΑΦ δείχνουν ελλατωμένη λειτουργική </a:t>
            </a:r>
          </a:p>
          <a:p>
            <a:r>
              <a:rPr lang="el-GR" sz="2400" dirty="0">
                <a:latin typeface="Calibri"/>
                <a:cs typeface="Calibri"/>
              </a:rPr>
              <a:t>συνδεσιμότητα ή ελλατωμένη </a:t>
            </a:r>
          </a:p>
          <a:p>
            <a:r>
              <a:rPr lang="el-GR" sz="2400" dirty="0">
                <a:latin typeface="Calibri"/>
                <a:cs typeface="Calibri"/>
              </a:rPr>
              <a:t>δραστηριότητα στις περιοχές του</a:t>
            </a:r>
          </a:p>
          <a:p>
            <a:r>
              <a:rPr lang="el-GR" sz="2400" dirty="0">
                <a:latin typeface="Calibri"/>
                <a:cs typeface="Calibri"/>
              </a:rPr>
              <a:t> βασικού δικτύου.</a:t>
            </a:r>
          </a:p>
          <a:p>
            <a:endParaRPr lang="el-GR" sz="2400" dirty="0">
              <a:latin typeface="Calibri"/>
              <a:cs typeface="Calibri"/>
            </a:endParaRPr>
          </a:p>
          <a:p>
            <a:r>
              <a:rPr lang="en-US" sz="1600" dirty="0">
                <a:latin typeface="Calibri"/>
                <a:cs typeface="Calibri"/>
              </a:rPr>
              <a:t>Di Martino et al. 2009</a:t>
            </a:r>
            <a:r>
              <a:rPr lang="el-GR" sz="1600" dirty="0">
                <a:latin typeface="Calibri"/>
                <a:cs typeface="Calibri"/>
              </a:rPr>
              <a:t> </a:t>
            </a:r>
            <a:r>
              <a:rPr lang="en-US" sz="1600" dirty="0">
                <a:latin typeface="Calibri"/>
                <a:cs typeface="Calibri"/>
              </a:rPr>
              <a:t>Shulman et al., 1997; </a:t>
            </a:r>
            <a:r>
              <a:rPr lang="en-US" sz="1600" dirty="0" err="1">
                <a:latin typeface="Calibri"/>
                <a:cs typeface="Calibri"/>
              </a:rPr>
              <a:t>Raichle</a:t>
            </a:r>
            <a:r>
              <a:rPr lang="en-US" sz="1600" dirty="0">
                <a:latin typeface="Calibri"/>
                <a:cs typeface="Calibri"/>
              </a:rPr>
              <a:t> et al., 2001; Buckner et al., 2008Cherkassky et al., 2006; Kennedy et al., 2006; Monk et al., 2009; </a:t>
            </a:r>
            <a:r>
              <a:rPr lang="en-US" sz="1600" dirty="0" err="1">
                <a:latin typeface="Calibri"/>
                <a:cs typeface="Calibri"/>
              </a:rPr>
              <a:t>Assaf</a:t>
            </a:r>
            <a:r>
              <a:rPr lang="en-US" sz="1600" dirty="0">
                <a:latin typeface="Calibri"/>
                <a:cs typeface="Calibri"/>
              </a:rPr>
              <a:t> et al., 2010 </a:t>
            </a:r>
          </a:p>
        </p:txBody>
      </p:sp>
      <p:pic>
        <p:nvPicPr>
          <p:cNvPr id="3" name="Picture 2" descr="Brain_Network.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335" y="3156221"/>
            <a:ext cx="3158835" cy="3045259"/>
          </a:xfrm>
          <a:prstGeom prst="rect">
            <a:avLst/>
          </a:prstGeom>
          <a:ln>
            <a:noFill/>
          </a:ln>
          <a:effectLst>
            <a:softEdge rad="112500"/>
          </a:effectLst>
        </p:spPr>
      </p:pic>
      <p:sp>
        <p:nvSpPr>
          <p:cNvPr id="5" name="Rectangle 4"/>
          <p:cNvSpPr/>
          <p:nvPr/>
        </p:nvSpPr>
        <p:spPr>
          <a:xfrm>
            <a:off x="1583853" y="96449"/>
            <a:ext cx="6060974" cy="646331"/>
          </a:xfrm>
          <a:prstGeom prst="rect">
            <a:avLst/>
          </a:prstGeom>
        </p:spPr>
        <p:txBody>
          <a:bodyPr wrap="none">
            <a:spAutoFit/>
          </a:bodyPr>
          <a:lstStyle/>
          <a:p>
            <a:pPr algn="ctr"/>
            <a:r>
              <a:rPr lang="en-US" sz="3600" dirty="0">
                <a:solidFill>
                  <a:srgbClr val="FFCC66"/>
                </a:solidFill>
                <a:latin typeface="Calibri"/>
                <a:cs typeface="Calibri"/>
              </a:rPr>
              <a:t>To </a:t>
            </a:r>
            <a:r>
              <a:rPr lang="el-GR" sz="3600" dirty="0">
                <a:solidFill>
                  <a:srgbClr val="FFCC66"/>
                </a:solidFill>
                <a:latin typeface="Calibri"/>
                <a:cs typeface="Calibri"/>
              </a:rPr>
              <a:t>Δίκτυο Βασικής Λειτουργίας</a:t>
            </a:r>
            <a:endParaRPr lang="en-US" sz="3600" dirty="0">
              <a:solidFill>
                <a:srgbClr val="FFCC66"/>
              </a:solidFill>
              <a:latin typeface="Calibri"/>
              <a:cs typeface="Calibri"/>
            </a:endParaRPr>
          </a:p>
        </p:txBody>
      </p:sp>
    </p:spTree>
    <p:extLst>
      <p:ext uri="{BB962C8B-B14F-4D97-AF65-F5344CB8AC3E}">
        <p14:creationId xmlns:p14="http://schemas.microsoft.com/office/powerpoint/2010/main" val="1910885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45213"/>
            <a:ext cx="8404835" cy="3008273"/>
          </a:xfrm>
        </p:spPr>
        <p:txBody>
          <a:bodyPr>
            <a:noAutofit/>
          </a:bodyPr>
          <a:lstStyle/>
          <a:p>
            <a:pPr>
              <a:lnSpc>
                <a:spcPct val="120000"/>
              </a:lnSpc>
              <a:buSzPct val="100000"/>
              <a:buBlip>
                <a:blip r:embed="rId3"/>
              </a:buBlip>
            </a:pPr>
            <a:r>
              <a:rPr lang="el-GR" sz="2400" dirty="0">
                <a:latin typeface="Calibri"/>
                <a:cs typeface="Calibri"/>
              </a:rPr>
              <a:t>Άρρεν φύλο: ΔΑΦ</a:t>
            </a:r>
            <a:r>
              <a:rPr lang="en-US" sz="2400" dirty="0">
                <a:latin typeface="Calibri"/>
                <a:cs typeface="Calibri"/>
              </a:rPr>
              <a:t> </a:t>
            </a:r>
            <a:r>
              <a:rPr lang="el-GR" sz="2400" dirty="0">
                <a:latin typeface="Calibri"/>
                <a:cs typeface="Calibri"/>
              </a:rPr>
              <a:t> </a:t>
            </a:r>
            <a:r>
              <a:rPr lang="el-GR" sz="2400" b="1" dirty="0">
                <a:solidFill>
                  <a:srgbClr val="FFCC66"/>
                </a:solidFill>
                <a:latin typeface="Calibri"/>
                <a:cs typeface="Calibri"/>
              </a:rPr>
              <a:t>4:1, </a:t>
            </a:r>
            <a:r>
              <a:rPr lang="en-US" sz="2400" b="1" dirty="0">
                <a:solidFill>
                  <a:srgbClr val="FFCC66"/>
                </a:solidFill>
                <a:latin typeface="Calibri"/>
                <a:cs typeface="Calibri"/>
              </a:rPr>
              <a:t> </a:t>
            </a:r>
            <a:r>
              <a:rPr lang="el-GR" sz="2400" dirty="0">
                <a:latin typeface="Calibri"/>
                <a:cs typeface="Calibri"/>
              </a:rPr>
              <a:t>Α</a:t>
            </a:r>
            <a:r>
              <a:rPr lang="en-US" sz="2400" dirty="0" err="1">
                <a:latin typeface="Calibri"/>
                <a:cs typeface="Calibri"/>
              </a:rPr>
              <a:t>sperger’s</a:t>
            </a:r>
            <a:r>
              <a:rPr lang="en-US" sz="2400" dirty="0">
                <a:latin typeface="Calibri"/>
                <a:cs typeface="Calibri"/>
              </a:rPr>
              <a:t>   </a:t>
            </a:r>
            <a:r>
              <a:rPr lang="en-US" sz="2400" b="1" dirty="0">
                <a:solidFill>
                  <a:srgbClr val="FFCC66"/>
                </a:solidFill>
                <a:latin typeface="Calibri"/>
                <a:cs typeface="Calibri"/>
              </a:rPr>
              <a:t>9:1</a:t>
            </a:r>
          </a:p>
          <a:p>
            <a:endParaRPr lang="en-US" sz="2400" dirty="0"/>
          </a:p>
          <a:p>
            <a:endParaRPr lang="el-GR" sz="2400" dirty="0"/>
          </a:p>
        </p:txBody>
      </p:sp>
      <p:sp>
        <p:nvSpPr>
          <p:cNvPr id="6" name="1 - Τίτλος"/>
          <p:cNvSpPr>
            <a:spLocks noGrp="1"/>
          </p:cNvSpPr>
          <p:nvPr>
            <p:ph type="title"/>
          </p:nvPr>
        </p:nvSpPr>
        <p:spPr>
          <a:xfrm>
            <a:off x="457200" y="17160"/>
            <a:ext cx="8229600" cy="1143000"/>
          </a:xfrm>
        </p:spPr>
        <p:txBody>
          <a:bodyPr>
            <a:normAutofit/>
          </a:bodyPr>
          <a:lstStyle/>
          <a:p>
            <a:pPr algn="ctr"/>
            <a:r>
              <a:rPr lang="el-GR" sz="3600" dirty="0">
                <a:solidFill>
                  <a:srgbClr val="FFCC66"/>
                </a:solidFill>
                <a:latin typeface="Calibri" pitchFamily="34" charset="0"/>
              </a:rPr>
              <a:t>Φυλετικές Διαφορές</a:t>
            </a:r>
          </a:p>
        </p:txBody>
      </p:sp>
      <p:sp>
        <p:nvSpPr>
          <p:cNvPr id="7" name="4 - Ορθογώνιο"/>
          <p:cNvSpPr/>
          <p:nvPr/>
        </p:nvSpPr>
        <p:spPr>
          <a:xfrm>
            <a:off x="3587937" y="2085095"/>
            <a:ext cx="5868928" cy="1938992"/>
          </a:xfrm>
          <a:prstGeom prst="rect">
            <a:avLst/>
          </a:prstGeom>
        </p:spPr>
        <p:txBody>
          <a:bodyPr wrap="square">
            <a:spAutoFit/>
          </a:bodyPr>
          <a:lstStyle/>
          <a:p>
            <a:pPr>
              <a:buFont typeface="Arial" pitchFamily="34" charset="0"/>
              <a:buChar char="•"/>
            </a:pPr>
            <a:r>
              <a:rPr lang="el-GR" sz="2000" b="1" dirty="0">
                <a:solidFill>
                  <a:srgbClr val="FFCC66"/>
                </a:solidFill>
                <a:latin typeface="Calibri" pitchFamily="34" charset="0"/>
              </a:rPr>
              <a:t>Μέγεθος εγκεφάλου:  </a:t>
            </a:r>
          </a:p>
          <a:p>
            <a:r>
              <a:rPr lang="el-GR" sz="2000" dirty="0">
                <a:solidFill>
                  <a:srgbClr val="FFC000"/>
                </a:solidFill>
                <a:latin typeface="Calibri" pitchFamily="34" charset="0"/>
              </a:rPr>
              <a:t>  </a:t>
            </a:r>
            <a:r>
              <a:rPr lang="el-GR" sz="2000" dirty="0">
                <a:latin typeface="Calibri" pitchFamily="34" charset="0"/>
              </a:rPr>
              <a:t>Ανδρικός &gt; Γυναικείο </a:t>
            </a:r>
          </a:p>
          <a:p>
            <a:r>
              <a:rPr lang="el-GR" sz="2000" dirty="0">
                <a:latin typeface="Calibri" pitchFamily="34" charset="0"/>
              </a:rPr>
              <a:t>  Παιδιών με ΔΑΦ ό &gt;παιδιών με τυπική ανάπτυξη</a:t>
            </a:r>
          </a:p>
          <a:p>
            <a:pPr>
              <a:buFont typeface="Arial" pitchFamily="34" charset="0"/>
              <a:buChar char="•"/>
            </a:pPr>
            <a:r>
              <a:rPr lang="el-GR" sz="2000" b="1" dirty="0">
                <a:solidFill>
                  <a:srgbClr val="FFCC66"/>
                </a:solidFill>
                <a:latin typeface="Calibri" pitchFamily="34" charset="0"/>
              </a:rPr>
              <a:t>Αμυγδαλή εγκεφάλου  </a:t>
            </a:r>
          </a:p>
          <a:p>
            <a:r>
              <a:rPr lang="el-GR" sz="2000" dirty="0">
                <a:solidFill>
                  <a:schemeClr val="accent5">
                    <a:lumMod val="40000"/>
                    <a:lumOff val="60000"/>
                  </a:schemeClr>
                </a:solidFill>
                <a:latin typeface="Calibri" pitchFamily="34" charset="0"/>
              </a:rPr>
              <a:t>  </a:t>
            </a:r>
            <a:r>
              <a:rPr lang="el-GR" sz="2000" dirty="0">
                <a:latin typeface="Calibri" pitchFamily="34" charset="0"/>
              </a:rPr>
              <a:t>Αγόρια &gt; Κορίτσια</a:t>
            </a:r>
          </a:p>
          <a:p>
            <a:r>
              <a:rPr lang="el-GR" sz="2000" dirty="0">
                <a:latin typeface="Calibri" pitchFamily="34" charset="0"/>
              </a:rPr>
              <a:t>   Παιδιών με ΔΑΦ &gt;παιδιών  με τυπική ανάπτυξη</a:t>
            </a:r>
          </a:p>
        </p:txBody>
      </p:sp>
      <p:pic>
        <p:nvPicPr>
          <p:cNvPr id="8" name="Picture 2" descr="http://www.topnews.in/usa/files/Autism_In_Children.jpg"/>
          <p:cNvPicPr>
            <a:picLocks noChangeAspect="1" noChangeArrowheads="1"/>
          </p:cNvPicPr>
          <p:nvPr/>
        </p:nvPicPr>
        <p:blipFill>
          <a:blip r:embed="rId4" cstate="print"/>
          <a:srcRect/>
          <a:stretch>
            <a:fillRect/>
          </a:stretch>
        </p:blipFill>
        <p:spPr bwMode="auto">
          <a:xfrm>
            <a:off x="678386" y="1763943"/>
            <a:ext cx="2625969" cy="2394867"/>
          </a:xfrm>
          <a:prstGeom prst="rect">
            <a:avLst/>
          </a:prstGeom>
          <a:noFill/>
        </p:spPr>
      </p:pic>
      <p:sp>
        <p:nvSpPr>
          <p:cNvPr id="4" name="Rectangle 3"/>
          <p:cNvSpPr/>
          <p:nvPr/>
        </p:nvSpPr>
        <p:spPr>
          <a:xfrm>
            <a:off x="4572000" y="6377472"/>
            <a:ext cx="4460012" cy="415498"/>
          </a:xfrm>
          <a:prstGeom prst="rect">
            <a:avLst/>
          </a:prstGeom>
        </p:spPr>
        <p:txBody>
          <a:bodyPr wrap="none">
            <a:spAutoFit/>
          </a:bodyPr>
          <a:lstStyle/>
          <a:p>
            <a:pPr>
              <a:lnSpc>
                <a:spcPct val="120000"/>
              </a:lnSpc>
              <a:buSzPct val="100000"/>
            </a:pPr>
            <a:r>
              <a:rPr lang="en-US" i="1" dirty="0">
                <a:latin typeface="Calibri" pitchFamily="34" charset="0"/>
              </a:rPr>
              <a:t>Extreme Male Brain-EMB, Baron-Cohen, 2002</a:t>
            </a:r>
            <a:endParaRPr lang="en-US" sz="2400" dirty="0">
              <a:solidFill>
                <a:schemeClr val="accent5">
                  <a:lumMod val="40000"/>
                  <a:lumOff val="60000"/>
                </a:schemeClr>
              </a:solidFill>
              <a:latin typeface="Calibri"/>
              <a:cs typeface="Calibri"/>
            </a:endParaRPr>
          </a:p>
        </p:txBody>
      </p:sp>
      <p:sp>
        <p:nvSpPr>
          <p:cNvPr id="9" name="Rectangle 8"/>
          <p:cNvSpPr/>
          <p:nvPr/>
        </p:nvSpPr>
        <p:spPr>
          <a:xfrm>
            <a:off x="1151669" y="5167910"/>
            <a:ext cx="4572000" cy="1209562"/>
          </a:xfrm>
          <a:prstGeom prst="rect">
            <a:avLst/>
          </a:prstGeom>
        </p:spPr>
        <p:txBody>
          <a:bodyPr>
            <a:spAutoFit/>
          </a:bodyPr>
          <a:lstStyle/>
          <a:p>
            <a:pPr>
              <a:lnSpc>
                <a:spcPct val="80000"/>
              </a:lnSpc>
              <a:buNone/>
            </a:pPr>
            <a:r>
              <a:rPr lang="el-GR" b="1" dirty="0">
                <a:latin typeface="Calibri" pitchFamily="34" charset="0"/>
              </a:rPr>
              <a:t>Ο λόγος του μήκους 2</a:t>
            </a:r>
            <a:r>
              <a:rPr lang="el-GR" b="1" baseline="30000" dirty="0">
                <a:latin typeface="Calibri" pitchFamily="34" charset="0"/>
              </a:rPr>
              <a:t>ου</a:t>
            </a:r>
            <a:r>
              <a:rPr lang="el-GR" b="1" dirty="0">
                <a:latin typeface="Calibri" pitchFamily="34" charset="0"/>
              </a:rPr>
              <a:t>/4</a:t>
            </a:r>
            <a:r>
              <a:rPr lang="el-GR" b="1" baseline="30000" dirty="0">
                <a:latin typeface="Calibri" pitchFamily="34" charset="0"/>
              </a:rPr>
              <a:t>ου</a:t>
            </a:r>
            <a:r>
              <a:rPr lang="el-GR" b="1" dirty="0">
                <a:latin typeface="Calibri" pitchFamily="34" charset="0"/>
              </a:rPr>
              <a:t> δακτύλου 2</a:t>
            </a:r>
            <a:r>
              <a:rPr lang="en-US" b="1" dirty="0">
                <a:latin typeface="Calibri" pitchFamily="34" charset="0"/>
              </a:rPr>
              <a:t>D:4D</a:t>
            </a:r>
            <a:r>
              <a:rPr lang="el-GR" b="1" dirty="0">
                <a:latin typeface="Calibri" pitchFamily="34" charset="0"/>
              </a:rPr>
              <a:t> είναι φυλετικά διμορφικός, </a:t>
            </a:r>
            <a:r>
              <a:rPr lang="en-US" b="1" dirty="0">
                <a:latin typeface="Calibri" pitchFamily="34" charset="0"/>
              </a:rPr>
              <a:t> </a:t>
            </a:r>
            <a:r>
              <a:rPr lang="el-GR" b="1" dirty="0">
                <a:latin typeface="Calibri" pitchFamily="34" charset="0"/>
              </a:rPr>
              <a:t>μικρότερος στου</a:t>
            </a:r>
            <a:r>
              <a:rPr lang="en-US" b="1" dirty="0">
                <a:latin typeface="Calibri" pitchFamily="34" charset="0"/>
              </a:rPr>
              <a:t>  </a:t>
            </a:r>
            <a:r>
              <a:rPr lang="el-GR" b="1" dirty="0">
                <a:latin typeface="Calibri" pitchFamily="34" charset="0"/>
              </a:rPr>
              <a:t>άρρενες    Ο λόγος 2</a:t>
            </a:r>
            <a:r>
              <a:rPr lang="en-US" b="1" dirty="0">
                <a:latin typeface="Calibri" pitchFamily="34" charset="0"/>
              </a:rPr>
              <a:t>D:4D </a:t>
            </a:r>
            <a:r>
              <a:rPr lang="el-GR" b="1" dirty="0">
                <a:latin typeface="Calibri" pitchFamily="34" charset="0"/>
              </a:rPr>
              <a:t>μικρότερος στα παιδιά με αυτισμό, τα αδέρφια και τους γονείς τους</a:t>
            </a:r>
            <a:r>
              <a:rPr lang="en-US" b="1" dirty="0">
                <a:latin typeface="Calibri" pitchFamily="34" charset="0"/>
              </a:rPr>
              <a:t> </a:t>
            </a:r>
          </a:p>
        </p:txBody>
      </p:sp>
      <p:pic>
        <p:nvPicPr>
          <p:cNvPr id="10" name="Picture 2" descr="http://www.flatrock.org.nz/topics/money_politics_law/assets/numerate_or_literate.jpg"/>
          <p:cNvPicPr>
            <a:picLocks noChangeAspect="1" noChangeArrowheads="1"/>
          </p:cNvPicPr>
          <p:nvPr/>
        </p:nvPicPr>
        <p:blipFill>
          <a:blip r:embed="rId5" cstate="print"/>
          <a:srcRect/>
          <a:stretch>
            <a:fillRect/>
          </a:stretch>
        </p:blipFill>
        <p:spPr bwMode="auto">
          <a:xfrm>
            <a:off x="5858895" y="4279658"/>
            <a:ext cx="3003140" cy="2097814"/>
          </a:xfrm>
          <a:prstGeom prst="rect">
            <a:avLst/>
          </a:prstGeom>
          <a:noFill/>
        </p:spPr>
      </p:pic>
    </p:spTree>
    <p:extLst>
      <p:ext uri="{BB962C8B-B14F-4D97-AF65-F5344CB8AC3E}">
        <p14:creationId xmlns:p14="http://schemas.microsoft.com/office/powerpoint/2010/main" val="2902465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565296" y="127987"/>
            <a:ext cx="8229600" cy="1143000"/>
          </a:xfrm>
        </p:spPr>
        <p:txBody>
          <a:bodyPr>
            <a:normAutofit fontScale="90000"/>
          </a:bodyPr>
          <a:lstStyle/>
          <a:p>
            <a:pPr algn="ctr"/>
            <a:r>
              <a:rPr lang="el-GR" sz="4000" dirty="0">
                <a:solidFill>
                  <a:srgbClr val="FFCC66"/>
                </a:solidFill>
                <a:latin typeface="Calibri" pitchFamily="34" charset="0"/>
              </a:rPr>
              <a:t>Εμβρυική Τεστοστερόνη και </a:t>
            </a:r>
            <a:r>
              <a:rPr lang="en-US" sz="4000" dirty="0">
                <a:solidFill>
                  <a:srgbClr val="FFCC66"/>
                </a:solidFill>
                <a:latin typeface="Calibri" pitchFamily="34" charset="0"/>
              </a:rPr>
              <a:t>Scores </a:t>
            </a:r>
            <a:r>
              <a:rPr lang="el-GR" sz="4000" dirty="0">
                <a:solidFill>
                  <a:srgbClr val="FFCC66"/>
                </a:solidFill>
                <a:latin typeface="Calibri" pitchFamily="34" charset="0"/>
              </a:rPr>
              <a:t>Χαρακτηριστικών Αυτισμού</a:t>
            </a:r>
          </a:p>
        </p:txBody>
      </p:sp>
      <p:pic>
        <p:nvPicPr>
          <p:cNvPr id="2050" name="Picture 2"/>
          <p:cNvPicPr>
            <a:picLocks noChangeAspect="1" noChangeArrowheads="1"/>
          </p:cNvPicPr>
          <p:nvPr/>
        </p:nvPicPr>
        <p:blipFill>
          <a:blip r:embed="rId3" cstate="print"/>
          <a:srcRect/>
          <a:stretch>
            <a:fillRect/>
          </a:stretch>
        </p:blipFill>
        <p:spPr bwMode="auto">
          <a:xfrm>
            <a:off x="335596" y="1643306"/>
            <a:ext cx="4153721" cy="4321017"/>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380574" y="1643306"/>
            <a:ext cx="4414322" cy="4321017"/>
          </a:xfrm>
          <a:prstGeom prst="rect">
            <a:avLst/>
          </a:prstGeom>
          <a:noFill/>
          <a:ln w="9525">
            <a:noFill/>
            <a:miter lim="800000"/>
            <a:headEnd/>
            <a:tailEnd/>
          </a:ln>
        </p:spPr>
      </p:pic>
      <p:sp>
        <p:nvSpPr>
          <p:cNvPr id="2" name="TextBox 1"/>
          <p:cNvSpPr txBox="1"/>
          <p:nvPr/>
        </p:nvSpPr>
        <p:spPr>
          <a:xfrm>
            <a:off x="1402210" y="6051788"/>
            <a:ext cx="1903286" cy="369332"/>
          </a:xfrm>
          <a:prstGeom prst="rect">
            <a:avLst/>
          </a:prstGeom>
          <a:noFill/>
        </p:spPr>
        <p:txBody>
          <a:bodyPr wrap="none" rtlCol="0">
            <a:spAutoFit/>
          </a:bodyPr>
          <a:lstStyle/>
          <a:p>
            <a:r>
              <a:rPr lang="en-US" dirty="0" err="1"/>
              <a:t>fT</a:t>
            </a:r>
            <a:r>
              <a:rPr lang="en-US" dirty="0"/>
              <a:t> </a:t>
            </a:r>
            <a:r>
              <a:rPr lang="el-GR" dirty="0"/>
              <a:t>και </a:t>
            </a:r>
            <a:r>
              <a:rPr lang="en-US" dirty="0"/>
              <a:t>AQ scores</a:t>
            </a:r>
          </a:p>
        </p:txBody>
      </p:sp>
      <p:sp>
        <p:nvSpPr>
          <p:cNvPr id="6" name="TextBox 5"/>
          <p:cNvSpPr txBox="1"/>
          <p:nvPr/>
        </p:nvSpPr>
        <p:spPr>
          <a:xfrm>
            <a:off x="6055360" y="6051788"/>
            <a:ext cx="2271851" cy="369332"/>
          </a:xfrm>
          <a:prstGeom prst="rect">
            <a:avLst/>
          </a:prstGeom>
          <a:noFill/>
        </p:spPr>
        <p:txBody>
          <a:bodyPr wrap="none" rtlCol="0">
            <a:spAutoFit/>
          </a:bodyPr>
          <a:lstStyle/>
          <a:p>
            <a:r>
              <a:rPr lang="en-US" dirty="0" err="1"/>
              <a:t>fT</a:t>
            </a:r>
            <a:r>
              <a:rPr lang="en-US" dirty="0"/>
              <a:t> </a:t>
            </a:r>
            <a:r>
              <a:rPr lang="el-GR" dirty="0"/>
              <a:t>και</a:t>
            </a:r>
            <a:r>
              <a:rPr lang="en-US" dirty="0"/>
              <a:t>  CAST  scores</a:t>
            </a:r>
          </a:p>
        </p:txBody>
      </p:sp>
      <p:sp>
        <p:nvSpPr>
          <p:cNvPr id="3" name="Rectangle 2"/>
          <p:cNvSpPr/>
          <p:nvPr/>
        </p:nvSpPr>
        <p:spPr>
          <a:xfrm>
            <a:off x="198804" y="6342668"/>
            <a:ext cx="8487335" cy="523220"/>
          </a:xfrm>
          <a:prstGeom prst="rect">
            <a:avLst/>
          </a:prstGeom>
        </p:spPr>
        <p:txBody>
          <a:bodyPr wrap="square">
            <a:spAutoFit/>
          </a:bodyPr>
          <a:lstStyle/>
          <a:p>
            <a:r>
              <a:rPr lang="en-US" sz="1400" dirty="0">
                <a:latin typeface="Calibri"/>
                <a:cs typeface="Calibri"/>
              </a:rPr>
              <a:t> B. </a:t>
            </a:r>
            <a:r>
              <a:rPr lang="en-US" sz="1400" dirty="0" err="1">
                <a:latin typeface="Calibri"/>
                <a:cs typeface="Calibri"/>
              </a:rPr>
              <a:t>Auyeung</a:t>
            </a:r>
            <a:r>
              <a:rPr lang="en-US" sz="1400" dirty="0">
                <a:latin typeface="Calibri"/>
                <a:cs typeface="Calibri"/>
              </a:rPr>
              <a:t>, S. Baron-Cohen, E. </a:t>
            </a:r>
            <a:r>
              <a:rPr lang="en-US" sz="1400" dirty="0" err="1">
                <a:latin typeface="Calibri"/>
                <a:cs typeface="Calibri"/>
              </a:rPr>
              <a:t>Ashwin</a:t>
            </a:r>
            <a:r>
              <a:rPr lang="en-US" sz="1400" dirty="0">
                <a:latin typeface="Calibri"/>
                <a:cs typeface="Calibri"/>
              </a:rPr>
              <a:t>, R. </a:t>
            </a:r>
            <a:r>
              <a:rPr lang="en-US" sz="1400" dirty="0" err="1">
                <a:latin typeface="Calibri"/>
                <a:cs typeface="Calibri"/>
              </a:rPr>
              <a:t>Knickmeyer</a:t>
            </a:r>
            <a:r>
              <a:rPr lang="en-US" sz="1400" dirty="0">
                <a:latin typeface="Calibri"/>
                <a:cs typeface="Calibri"/>
              </a:rPr>
              <a:t>, K. Taylor, G. Hackett (2009) Fetal testosterone and autistic traits British Journal of Psychology 100:1-22</a:t>
            </a:r>
          </a:p>
        </p:txBody>
      </p:sp>
    </p:spTree>
    <p:extLst>
      <p:ext uri="{BB962C8B-B14F-4D97-AF65-F5344CB8AC3E}">
        <p14:creationId xmlns:p14="http://schemas.microsoft.com/office/powerpoint/2010/main" val="76761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77240" y="209176"/>
            <a:ext cx="7768665" cy="1512047"/>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a:stretch>
            <a:fillRect/>
          </a:stretch>
        </p:blipFill>
        <p:spPr>
          <a:xfrm>
            <a:off x="4799405" y="1721223"/>
            <a:ext cx="3746500" cy="812800"/>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612588" y="2782802"/>
            <a:ext cx="8262471" cy="3416320"/>
          </a:xfrm>
          <a:prstGeom prst="rect">
            <a:avLst/>
          </a:prstGeom>
          <a:noFill/>
        </p:spPr>
        <p:txBody>
          <a:bodyPr wrap="square" rtlCol="0">
            <a:spAutoFit/>
          </a:bodyPr>
          <a:lstStyle/>
          <a:p>
            <a:r>
              <a:rPr lang="el-GR" sz="2400" dirty="0">
                <a:latin typeface="Calibri"/>
                <a:cs typeface="Calibri"/>
              </a:rPr>
              <a:t>Κυήσεις  1993-1999 &amp; αμνιακά υφρά παιδιών με  ΔΑΦ</a:t>
            </a:r>
          </a:p>
          <a:p>
            <a:r>
              <a:rPr lang="en-US" sz="2400" dirty="0">
                <a:latin typeface="Calibri"/>
                <a:cs typeface="Calibri"/>
              </a:rPr>
              <a:t>Δ4 sex steroids (progesterone, 17α-</a:t>
            </a:r>
            <a:r>
              <a:rPr lang="en-US" sz="2400" dirty="0" err="1">
                <a:latin typeface="Calibri"/>
                <a:cs typeface="Calibri"/>
              </a:rPr>
              <a:t>hydroxy</a:t>
            </a:r>
            <a:r>
              <a:rPr lang="en-US" sz="2400" dirty="0">
                <a:latin typeface="Calibri"/>
                <a:cs typeface="Calibri"/>
              </a:rPr>
              <a:t>-progesterone, </a:t>
            </a:r>
            <a:r>
              <a:rPr lang="en-US" sz="2400" dirty="0" err="1">
                <a:latin typeface="Calibri"/>
                <a:cs typeface="Calibri"/>
              </a:rPr>
              <a:t>androstenedione</a:t>
            </a:r>
            <a:r>
              <a:rPr lang="en-US" sz="2400" dirty="0">
                <a:latin typeface="Calibri"/>
                <a:cs typeface="Calibri"/>
              </a:rPr>
              <a:t> </a:t>
            </a:r>
            <a:r>
              <a:rPr lang="el-GR" sz="2400" dirty="0">
                <a:latin typeface="Calibri"/>
                <a:cs typeface="Calibri"/>
              </a:rPr>
              <a:t>&amp; </a:t>
            </a:r>
            <a:r>
              <a:rPr lang="en-US" sz="2400" dirty="0">
                <a:latin typeface="Calibri"/>
                <a:cs typeface="Calibri"/>
              </a:rPr>
              <a:t> testosterone) </a:t>
            </a:r>
            <a:r>
              <a:rPr lang="el-GR" sz="2400" dirty="0">
                <a:latin typeface="Calibri"/>
                <a:cs typeface="Calibri"/>
              </a:rPr>
              <a:t>&amp; </a:t>
            </a:r>
            <a:r>
              <a:rPr lang="en-US" sz="2400" dirty="0">
                <a:latin typeface="Calibri"/>
                <a:cs typeface="Calibri"/>
              </a:rPr>
              <a:t> cortisol </a:t>
            </a:r>
            <a:r>
              <a:rPr lang="el-GR" sz="2400" dirty="0">
                <a:latin typeface="Calibri"/>
                <a:cs typeface="Calibri"/>
              </a:rPr>
              <a:t>με </a:t>
            </a:r>
            <a:r>
              <a:rPr lang="en-US" sz="2400" dirty="0">
                <a:latin typeface="Calibri"/>
                <a:cs typeface="Calibri"/>
              </a:rPr>
              <a:t>liquid chromatography tandem mass spectrometry. </a:t>
            </a:r>
          </a:p>
          <a:p>
            <a:r>
              <a:rPr lang="el-GR" sz="2400" dirty="0">
                <a:latin typeface="Calibri"/>
                <a:cs typeface="Calibri"/>
              </a:rPr>
              <a:t> </a:t>
            </a:r>
          </a:p>
          <a:p>
            <a:r>
              <a:rPr lang="el-GR" sz="2400" dirty="0">
                <a:solidFill>
                  <a:srgbClr val="FFCC66"/>
                </a:solidFill>
                <a:latin typeface="Calibri"/>
                <a:cs typeface="Calibri"/>
              </a:rPr>
              <a:t>ΑΜΕΣΗ ΣΧΕΣΗ ΣΤΕΡΟΕΙΔΙΚΗΣ ΔΡΑΣΤΗΡΙΟΤΗΤΑΣ ΣΤΗΝ ΕΜΒΡΥΙΚΗ ΖΩΗ ΜΕ ΑΥΤΙΣΜΟ</a:t>
            </a:r>
          </a:p>
          <a:p>
            <a:r>
              <a:rPr lang="el-GR" sz="2400" dirty="0">
                <a:latin typeface="Calibri"/>
                <a:cs typeface="Calibri"/>
              </a:rPr>
              <a:t>Απορρύθμιση στα μονοπάτια που συμμετέχει το κυτόχρψμα </a:t>
            </a:r>
            <a:r>
              <a:rPr lang="en-US" sz="2400" dirty="0">
                <a:latin typeface="Calibri"/>
                <a:cs typeface="Calibri"/>
              </a:rPr>
              <a:t>P450-</a:t>
            </a:r>
            <a:endParaRPr lang="en-US" sz="2400" dirty="0">
              <a:solidFill>
                <a:srgbClr val="FFCC66"/>
              </a:solidFill>
              <a:latin typeface="Calibri"/>
              <a:cs typeface="Calibri"/>
            </a:endParaRPr>
          </a:p>
        </p:txBody>
      </p:sp>
    </p:spTree>
    <p:extLst>
      <p:ext uri="{BB962C8B-B14F-4D97-AF65-F5344CB8AC3E}">
        <p14:creationId xmlns:p14="http://schemas.microsoft.com/office/powerpoint/2010/main" val="2327608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ainWordles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29" y="1893373"/>
            <a:ext cx="5218986" cy="4557059"/>
          </a:xfrm>
          <a:prstGeom prst="rect">
            <a:avLst/>
          </a:prstGeom>
          <a:ln>
            <a:noFill/>
          </a:ln>
          <a:effectLst>
            <a:softEdge rad="112500"/>
          </a:effectLst>
        </p:spPr>
      </p:pic>
      <p:sp>
        <p:nvSpPr>
          <p:cNvPr id="8" name="TextBox 7"/>
          <p:cNvSpPr txBox="1"/>
          <p:nvPr/>
        </p:nvSpPr>
        <p:spPr>
          <a:xfrm>
            <a:off x="6707039" y="3189964"/>
            <a:ext cx="2274982" cy="923330"/>
          </a:xfrm>
          <a:prstGeom prst="rect">
            <a:avLst/>
          </a:prstGeom>
          <a:noFill/>
        </p:spPr>
        <p:txBody>
          <a:bodyPr wrap="none" rtlCol="0">
            <a:spAutoFit/>
          </a:bodyPr>
          <a:lstStyle/>
          <a:p>
            <a:r>
              <a:rPr lang="el-GR" dirty="0"/>
              <a:t>Κροταφοβρεγματική </a:t>
            </a:r>
          </a:p>
          <a:p>
            <a:r>
              <a:rPr lang="el-GR" dirty="0"/>
              <a:t>Περιοχή –</a:t>
            </a:r>
            <a:endParaRPr lang="en-GB" dirty="0"/>
          </a:p>
          <a:p>
            <a:r>
              <a:rPr lang="el-GR" dirty="0"/>
              <a:t>επεξεργασία προσώπων</a:t>
            </a:r>
            <a:endParaRPr lang="en-US" dirty="0"/>
          </a:p>
        </p:txBody>
      </p:sp>
      <p:sp>
        <p:nvSpPr>
          <p:cNvPr id="9" name="TextBox 8"/>
          <p:cNvSpPr txBox="1"/>
          <p:nvPr/>
        </p:nvSpPr>
        <p:spPr>
          <a:xfrm>
            <a:off x="242622" y="1334365"/>
            <a:ext cx="1935521" cy="1477328"/>
          </a:xfrm>
          <a:prstGeom prst="rect">
            <a:avLst/>
          </a:prstGeom>
          <a:noFill/>
        </p:spPr>
        <p:txBody>
          <a:bodyPr wrap="none" rtlCol="0">
            <a:spAutoFit/>
          </a:bodyPr>
          <a:lstStyle/>
          <a:p>
            <a:r>
              <a:rPr lang="el-GR" dirty="0"/>
              <a:t>Μέσος </a:t>
            </a:r>
          </a:p>
          <a:p>
            <a:r>
              <a:rPr lang="el-GR" dirty="0"/>
              <a:t>Προμετωπιαίος</a:t>
            </a:r>
          </a:p>
          <a:p>
            <a:r>
              <a:rPr lang="el-GR" dirty="0"/>
              <a:t>Φλοιός-</a:t>
            </a:r>
          </a:p>
          <a:p>
            <a:r>
              <a:rPr lang="el-GR" dirty="0"/>
              <a:t>Αναπαράσταση </a:t>
            </a:r>
          </a:p>
          <a:p>
            <a:r>
              <a:rPr lang="el-GR" dirty="0"/>
              <a:t>πεποιθήσεων άλλων </a:t>
            </a:r>
            <a:endParaRPr lang="en-US" dirty="0"/>
          </a:p>
        </p:txBody>
      </p:sp>
      <p:sp>
        <p:nvSpPr>
          <p:cNvPr id="10" name="TextBox 9"/>
          <p:cNvSpPr txBox="1"/>
          <p:nvPr/>
        </p:nvSpPr>
        <p:spPr>
          <a:xfrm>
            <a:off x="6878354" y="5213081"/>
            <a:ext cx="1035522" cy="369332"/>
          </a:xfrm>
          <a:prstGeom prst="rect">
            <a:avLst/>
          </a:prstGeom>
          <a:noFill/>
        </p:spPr>
        <p:txBody>
          <a:bodyPr wrap="none" rtlCol="0">
            <a:spAutoFit/>
          </a:bodyPr>
          <a:lstStyle/>
          <a:p>
            <a:r>
              <a:rPr lang="el-GR" dirty="0"/>
              <a:t>Αμυγδαλή </a:t>
            </a:r>
            <a:endParaRPr lang="en-US" dirty="0"/>
          </a:p>
        </p:txBody>
      </p:sp>
      <p:sp>
        <p:nvSpPr>
          <p:cNvPr id="14" name="TextBox 13"/>
          <p:cNvSpPr txBox="1"/>
          <p:nvPr/>
        </p:nvSpPr>
        <p:spPr>
          <a:xfrm>
            <a:off x="242622" y="4842930"/>
            <a:ext cx="2044149" cy="369332"/>
          </a:xfrm>
          <a:prstGeom prst="rect">
            <a:avLst/>
          </a:prstGeom>
          <a:noFill/>
        </p:spPr>
        <p:txBody>
          <a:bodyPr wrap="none" rtlCol="0">
            <a:spAutoFit/>
          </a:bodyPr>
          <a:lstStyle/>
          <a:p>
            <a:r>
              <a:rPr lang="el-GR" dirty="0"/>
              <a:t>Νευρώνες -Καθρεφτες</a:t>
            </a:r>
            <a:endParaRPr lang="en-US" dirty="0"/>
          </a:p>
        </p:txBody>
      </p:sp>
      <p:sp>
        <p:nvSpPr>
          <p:cNvPr id="2" name="TextBox 1"/>
          <p:cNvSpPr txBox="1"/>
          <p:nvPr/>
        </p:nvSpPr>
        <p:spPr>
          <a:xfrm>
            <a:off x="2043676" y="751180"/>
            <a:ext cx="5186035" cy="461665"/>
          </a:xfrm>
          <a:prstGeom prst="rect">
            <a:avLst/>
          </a:prstGeom>
          <a:noFill/>
        </p:spPr>
        <p:txBody>
          <a:bodyPr wrap="none" rtlCol="0">
            <a:spAutoFit/>
          </a:bodyPr>
          <a:lstStyle/>
          <a:p>
            <a:r>
              <a:rPr lang="el-GR" sz="2400" dirty="0">
                <a:latin typeface="Calibri"/>
                <a:cs typeface="Calibri"/>
              </a:rPr>
              <a:t>Επεξεργασία Κοινωνικών Πληροφοριών</a:t>
            </a:r>
            <a:endParaRPr lang="en-US" sz="2400" dirty="0">
              <a:latin typeface="Calibri"/>
              <a:cs typeface="Calibri"/>
            </a:endParaRPr>
          </a:p>
        </p:txBody>
      </p:sp>
      <p:sp>
        <p:nvSpPr>
          <p:cNvPr id="3" name="TextBox 2"/>
          <p:cNvSpPr txBox="1"/>
          <p:nvPr/>
        </p:nvSpPr>
        <p:spPr>
          <a:xfrm>
            <a:off x="1100666" y="104849"/>
            <a:ext cx="7182556" cy="646331"/>
          </a:xfrm>
          <a:prstGeom prst="rect">
            <a:avLst/>
          </a:prstGeom>
          <a:noFill/>
        </p:spPr>
        <p:txBody>
          <a:bodyPr wrap="square" rtlCol="0">
            <a:spAutoFit/>
          </a:bodyPr>
          <a:lstStyle/>
          <a:p>
            <a:pPr algn="ctr"/>
            <a:r>
              <a:rPr lang="el-GR" sz="3600" dirty="0">
                <a:solidFill>
                  <a:schemeClr val="accent1"/>
                </a:solidFill>
                <a:latin typeface="Calibri"/>
                <a:cs typeface="Calibri"/>
              </a:rPr>
              <a:t>Ο Κοινωνικός Εγκέφαλος </a:t>
            </a:r>
            <a:endParaRPr lang="en-US" sz="3600" dirty="0">
              <a:solidFill>
                <a:schemeClr val="accent1"/>
              </a:solidFill>
              <a:latin typeface="Calibri"/>
              <a:cs typeface="Calibri"/>
            </a:endParaRPr>
          </a:p>
        </p:txBody>
      </p:sp>
    </p:spTree>
    <p:extLst>
      <p:ext uri="{BB962C8B-B14F-4D97-AF65-F5344CB8AC3E}">
        <p14:creationId xmlns:p14="http://schemas.microsoft.com/office/powerpoint/2010/main" val="378719815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1735" y="6382844"/>
            <a:ext cx="1930336" cy="338554"/>
          </a:xfrm>
          <a:prstGeom prst="rect">
            <a:avLst/>
          </a:prstGeom>
          <a:noFill/>
        </p:spPr>
        <p:txBody>
          <a:bodyPr wrap="none" rtlCol="0">
            <a:spAutoFit/>
          </a:bodyPr>
          <a:lstStyle/>
          <a:p>
            <a:r>
              <a:rPr lang="en-GB" sz="1600" dirty="0">
                <a:solidFill>
                  <a:srgbClr val="FFCC66"/>
                </a:solidFill>
                <a:latin typeface="Constantia"/>
                <a:cs typeface="Constantia"/>
              </a:rPr>
              <a:t>Kennedy et al., 2012</a:t>
            </a:r>
            <a:endParaRPr lang="en-US" sz="1600" dirty="0">
              <a:solidFill>
                <a:srgbClr val="FFCC66"/>
              </a:solidFill>
              <a:latin typeface="Constantia"/>
              <a:cs typeface="Constantia"/>
            </a:endParaRPr>
          </a:p>
        </p:txBody>
      </p:sp>
      <p:sp>
        <p:nvSpPr>
          <p:cNvPr id="3" name="TextBox 2"/>
          <p:cNvSpPr txBox="1"/>
          <p:nvPr/>
        </p:nvSpPr>
        <p:spPr>
          <a:xfrm>
            <a:off x="917194" y="964176"/>
            <a:ext cx="7208192" cy="646331"/>
          </a:xfrm>
          <a:prstGeom prst="rect">
            <a:avLst/>
          </a:prstGeom>
          <a:noFill/>
        </p:spPr>
        <p:txBody>
          <a:bodyPr wrap="square" rtlCol="0">
            <a:spAutoFit/>
          </a:bodyPr>
          <a:lstStyle/>
          <a:p>
            <a:pPr algn="ctr"/>
            <a:r>
              <a:rPr lang="el-GR" dirty="0">
                <a:latin typeface="Calibri"/>
                <a:cs typeface="Calibri"/>
              </a:rPr>
              <a:t>Περιοχές που αφορουν την Κοινωνική Νόηση</a:t>
            </a:r>
            <a:r>
              <a:rPr lang="en-GB" dirty="0">
                <a:latin typeface="Calibri"/>
                <a:cs typeface="Calibri"/>
              </a:rPr>
              <a:t> (</a:t>
            </a:r>
            <a:r>
              <a:rPr lang="el-GR" dirty="0">
                <a:latin typeface="Calibri"/>
                <a:cs typeface="Calibri"/>
              </a:rPr>
              <a:t>αντίληψη, λογική κρίση, μνήμη, κινητοποίηση, λήψη αποφάσεων) </a:t>
            </a:r>
            <a:endParaRPr lang="en-US" dirty="0">
              <a:latin typeface="Calibri"/>
              <a:cs typeface="Calibri"/>
            </a:endParaRPr>
          </a:p>
        </p:txBody>
      </p:sp>
      <p:pic>
        <p:nvPicPr>
          <p:cNvPr id="7" name="Picture 6"/>
          <p:cNvPicPr>
            <a:picLocks noChangeAspect="1"/>
          </p:cNvPicPr>
          <p:nvPr/>
        </p:nvPicPr>
        <p:blipFill>
          <a:blip r:embed="rId2"/>
          <a:stretch>
            <a:fillRect/>
          </a:stretch>
        </p:blipFill>
        <p:spPr>
          <a:xfrm>
            <a:off x="1009401" y="1890153"/>
            <a:ext cx="7115985" cy="3940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100666" y="104849"/>
            <a:ext cx="7182556" cy="646331"/>
          </a:xfrm>
          <a:prstGeom prst="rect">
            <a:avLst/>
          </a:prstGeom>
          <a:noFill/>
        </p:spPr>
        <p:txBody>
          <a:bodyPr wrap="square" rtlCol="0">
            <a:spAutoFit/>
          </a:bodyPr>
          <a:lstStyle/>
          <a:p>
            <a:pPr algn="ctr"/>
            <a:r>
              <a:rPr lang="el-GR" sz="3600" dirty="0">
                <a:solidFill>
                  <a:schemeClr val="accent1"/>
                </a:solidFill>
                <a:latin typeface="Calibri"/>
                <a:cs typeface="Calibri"/>
              </a:rPr>
              <a:t>Ο Κοινωνικός Εγκέφαλος </a:t>
            </a:r>
            <a:endParaRPr lang="en-US" sz="3600" dirty="0">
              <a:solidFill>
                <a:schemeClr val="accent1"/>
              </a:solidFill>
              <a:latin typeface="Calibri"/>
              <a:cs typeface="Calibri"/>
            </a:endParaRPr>
          </a:p>
        </p:txBody>
      </p:sp>
    </p:spTree>
    <p:extLst>
      <p:ext uri="{BB962C8B-B14F-4D97-AF65-F5344CB8AC3E}">
        <p14:creationId xmlns:p14="http://schemas.microsoft.com/office/powerpoint/2010/main" val="146638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792" y="883356"/>
            <a:ext cx="8638255" cy="3477875"/>
          </a:xfrm>
          <a:prstGeom prst="rect">
            <a:avLst/>
          </a:prstGeom>
          <a:noFill/>
        </p:spPr>
        <p:txBody>
          <a:bodyPr wrap="square" rtlCol="0">
            <a:spAutoFit/>
          </a:bodyPr>
          <a:lstStyle/>
          <a:p>
            <a:pPr marL="342900" indent="-342900">
              <a:lnSpc>
                <a:spcPct val="140000"/>
              </a:lnSpc>
              <a:buSzPct val="100000"/>
              <a:buBlip>
                <a:blip r:embed="rId2"/>
              </a:buBlip>
            </a:pPr>
            <a:r>
              <a:rPr lang="el-GR" sz="2000" dirty="0">
                <a:latin typeface="Calibri"/>
                <a:cs typeface="Calibri"/>
              </a:rPr>
              <a:t>Το συστημα </a:t>
            </a:r>
            <a:r>
              <a:rPr lang="en-US" sz="2000" dirty="0">
                <a:latin typeface="Calibri"/>
                <a:cs typeface="Calibri"/>
              </a:rPr>
              <a:t>NK </a:t>
            </a:r>
            <a:r>
              <a:rPr lang="el-GR" sz="2000" dirty="0">
                <a:latin typeface="Calibri"/>
                <a:cs typeface="Calibri"/>
              </a:rPr>
              <a:t>εμπλέκεται σε κοινωνικη </a:t>
            </a:r>
            <a:endParaRPr lang="en-US" sz="2000" dirty="0">
              <a:latin typeface="Calibri"/>
              <a:cs typeface="Calibri"/>
            </a:endParaRPr>
          </a:p>
          <a:p>
            <a:pPr>
              <a:lnSpc>
                <a:spcPct val="140000"/>
              </a:lnSpc>
              <a:buSzPct val="100000"/>
            </a:pPr>
            <a:r>
              <a:rPr lang="el-GR" sz="2000" dirty="0">
                <a:latin typeface="Calibri"/>
                <a:cs typeface="Calibri"/>
              </a:rPr>
              <a:t>      διαντίδραση, γλώσσα, ενσυναισθηση, </a:t>
            </a:r>
            <a:endParaRPr lang="en-US" sz="2000" dirty="0">
              <a:latin typeface="Calibri"/>
              <a:cs typeface="Calibri"/>
            </a:endParaRPr>
          </a:p>
          <a:p>
            <a:pPr>
              <a:lnSpc>
                <a:spcPct val="140000"/>
              </a:lnSpc>
              <a:buSzPct val="100000"/>
            </a:pPr>
            <a:r>
              <a:rPr lang="el-GR" sz="2000" dirty="0">
                <a:latin typeface="Calibri"/>
                <a:cs typeface="Calibri"/>
              </a:rPr>
              <a:t>      κοινωνικές δεξιότητες</a:t>
            </a:r>
          </a:p>
          <a:p>
            <a:pPr marL="342900" indent="-342900">
              <a:lnSpc>
                <a:spcPct val="140000"/>
              </a:lnSpc>
              <a:buSzPct val="100000"/>
              <a:buBlip>
                <a:blip r:embed="rId2"/>
              </a:buBlip>
            </a:pPr>
            <a:r>
              <a:rPr lang="el-GR" sz="2000" dirty="0">
                <a:latin typeface="Calibri"/>
                <a:cs typeface="Calibri"/>
              </a:rPr>
              <a:t>Η λειτουργία του συστήματος αυτού είναι επηρεσμένη στις ΔΑΦ</a:t>
            </a:r>
          </a:p>
          <a:p>
            <a:pPr marL="342900" indent="-342900">
              <a:lnSpc>
                <a:spcPct val="140000"/>
              </a:lnSpc>
              <a:buSzPct val="100000"/>
              <a:buBlip>
                <a:blip r:embed="rId2"/>
              </a:buBlip>
            </a:pPr>
            <a:r>
              <a:rPr lang="el-GR" sz="2000" dirty="0">
                <a:latin typeface="Calibri"/>
                <a:cs typeface="Calibri"/>
              </a:rPr>
              <a:t>Τα άτομα με ΔΑΦ ανταποκρινονται μερικά στις πράξεις που παρατηρούν</a:t>
            </a:r>
            <a:r>
              <a:rPr lang="en-US" sz="2000" dirty="0">
                <a:latin typeface="Calibri"/>
                <a:cs typeface="Calibri"/>
              </a:rPr>
              <a:t>,  </a:t>
            </a:r>
            <a:r>
              <a:rPr lang="el-GR" sz="2000" dirty="0">
                <a:latin typeface="Calibri"/>
                <a:cs typeface="Calibri"/>
              </a:rPr>
              <a:t>αλλά μόνο όταν τα άτομα </a:t>
            </a:r>
            <a:r>
              <a:rPr lang="en-US" sz="2000" dirty="0">
                <a:latin typeface="Calibri"/>
                <a:cs typeface="Calibri"/>
              </a:rPr>
              <a:t> </a:t>
            </a:r>
            <a:r>
              <a:rPr lang="el-GR" sz="2000" dirty="0">
                <a:latin typeface="Calibri"/>
                <a:cs typeface="Calibri"/>
              </a:rPr>
              <a:t>αναγνωριζουν, με κάποιον προσωπικό τρόπο, ή εμπλέκονται στις πράξεις αυτές </a:t>
            </a:r>
            <a:endParaRPr lang="en-US" sz="2000" dirty="0">
              <a:latin typeface="Calibri"/>
              <a:cs typeface="Calibri"/>
            </a:endParaRPr>
          </a:p>
          <a:p>
            <a:r>
              <a:rPr lang="en-US" sz="2400" dirty="0">
                <a:latin typeface="Calibri"/>
                <a:cs typeface="Calibri"/>
              </a:rPr>
              <a:t>                                                                     </a:t>
            </a:r>
            <a:endParaRPr lang="en-US" i="1" dirty="0">
              <a:solidFill>
                <a:srgbClr val="FFCC66"/>
              </a:solidFill>
              <a:latin typeface="Constantia" panose="02030602050306030303" pitchFamily="18" charset="0"/>
              <a:cs typeface="Calibri"/>
            </a:endParaRPr>
          </a:p>
        </p:txBody>
      </p:sp>
      <p:pic>
        <p:nvPicPr>
          <p:cNvPr id="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84244" y="155223"/>
            <a:ext cx="2559756" cy="1955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photo_zoo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567" y="4192871"/>
            <a:ext cx="2921000" cy="1639366"/>
          </a:xfrm>
          <a:prstGeom prst="rect">
            <a:avLst/>
          </a:prstGeom>
        </p:spPr>
      </p:pic>
      <p:sp>
        <p:nvSpPr>
          <p:cNvPr id="4" name="Rectangle 3"/>
          <p:cNvSpPr/>
          <p:nvPr/>
        </p:nvSpPr>
        <p:spPr>
          <a:xfrm>
            <a:off x="3733636" y="6106288"/>
            <a:ext cx="2105865" cy="338554"/>
          </a:xfrm>
          <a:prstGeom prst="rect">
            <a:avLst/>
          </a:prstGeom>
        </p:spPr>
        <p:txBody>
          <a:bodyPr wrap="none">
            <a:spAutoFit/>
          </a:bodyPr>
          <a:lstStyle/>
          <a:p>
            <a:r>
              <a:rPr lang="en-US" sz="1600" dirty="0" err="1">
                <a:solidFill>
                  <a:srgbClr val="FFCC66"/>
                </a:solidFill>
                <a:latin typeface="Constantia" panose="02030602050306030303" pitchFamily="18" charset="0"/>
                <a:cs typeface="Calibri"/>
              </a:rPr>
              <a:t>Oberman</a:t>
            </a:r>
            <a:r>
              <a:rPr lang="en-US" sz="1600" dirty="0">
                <a:solidFill>
                  <a:srgbClr val="FFCC66"/>
                </a:solidFill>
                <a:latin typeface="Constantia" panose="02030602050306030303" pitchFamily="18" charset="0"/>
                <a:cs typeface="Calibri"/>
              </a:rPr>
              <a:t> et al., 2008.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6146" y="4192869"/>
            <a:ext cx="4343690" cy="1639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06821" y="268881"/>
            <a:ext cx="4330633" cy="646331"/>
          </a:xfrm>
          <a:prstGeom prst="rect">
            <a:avLst/>
          </a:prstGeom>
          <a:noFill/>
        </p:spPr>
        <p:txBody>
          <a:bodyPr wrap="none" rtlCol="0">
            <a:spAutoFit/>
          </a:bodyPr>
          <a:lstStyle/>
          <a:p>
            <a:r>
              <a:rPr lang="el-GR" sz="3600" dirty="0">
                <a:solidFill>
                  <a:srgbClr val="FFCC66"/>
                </a:solidFill>
                <a:latin typeface="Calibri"/>
                <a:cs typeface="Calibri"/>
              </a:rPr>
              <a:t>Νευρώνες Καθρέπτες</a:t>
            </a:r>
            <a:endParaRPr lang="en-US" sz="3600" dirty="0">
              <a:solidFill>
                <a:srgbClr val="FFCC66"/>
              </a:solidFill>
              <a:latin typeface="Calibri"/>
              <a:cs typeface="Calibri"/>
            </a:endParaRPr>
          </a:p>
        </p:txBody>
      </p:sp>
    </p:spTree>
    <p:extLst>
      <p:ext uri="{BB962C8B-B14F-4D97-AF65-F5344CB8AC3E}">
        <p14:creationId xmlns:p14="http://schemas.microsoft.com/office/powerpoint/2010/main" val="173348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655198" y="1924307"/>
            <a:ext cx="8110758" cy="3929090"/>
          </a:xfrm>
          <a:prstGeom prst="rect">
            <a:avLst/>
          </a:prstGeom>
        </p:spPr>
        <p:txBody>
          <a:bodyPr vert="horz">
            <a:normAutofit/>
          </a:bodyPr>
          <a:lstStyle/>
          <a:p>
            <a:pPr>
              <a:lnSpc>
                <a:spcPct val="130000"/>
              </a:lnSpc>
              <a:buBlip>
                <a:blip r:embed="rId3"/>
              </a:buBlip>
            </a:pPr>
            <a:r>
              <a:rPr lang="el-GR" sz="2400" dirty="0">
                <a:latin typeface="Calibri"/>
                <a:cs typeface="Calibri"/>
              </a:rPr>
              <a:t>   Ανήκει στις Νευροαναπτυξιακές Διαταραχές</a:t>
            </a:r>
          </a:p>
          <a:p>
            <a:pPr>
              <a:lnSpc>
                <a:spcPct val="130000"/>
              </a:lnSpc>
              <a:buBlip>
                <a:blip r:embed="rId3"/>
              </a:buBlip>
            </a:pPr>
            <a:r>
              <a:rPr lang="el-GR" sz="2400" dirty="0">
                <a:latin typeface="Calibri"/>
                <a:cs typeface="Calibri"/>
              </a:rPr>
              <a:t>    Επιπολασμός:  </a:t>
            </a:r>
            <a:r>
              <a:rPr lang="el-GR" sz="2400" dirty="0">
                <a:latin typeface="Calibri" pitchFamily="34" charset="0"/>
                <a:cs typeface="Calibri" pitchFamily="34" charset="0"/>
              </a:rPr>
              <a:t>1/68 παιδιά </a:t>
            </a:r>
          </a:p>
          <a:p>
            <a:pPr marL="420624" marR="0" lvl="0" indent="-384048" algn="l" defTabSz="914400" rtl="0" eaLnBrk="1" fontAlgn="auto" latinLnBrk="0" hangingPunct="1">
              <a:lnSpc>
                <a:spcPct val="130000"/>
              </a:lnSpc>
              <a:spcBef>
                <a:spcPct val="20000"/>
              </a:spcBef>
              <a:spcAft>
                <a:spcPts val="0"/>
              </a:spcAft>
              <a:buClr>
                <a:schemeClr val="accent1"/>
              </a:buClr>
              <a:buSzPct val="80000"/>
              <a:buBlip>
                <a:blip r:embed="rId3"/>
              </a:buBlip>
              <a:tabLst/>
              <a:defRPr/>
            </a:pPr>
            <a:r>
              <a:rPr kumimoji="0" lang="el-GR" sz="2400" b="0" i="0" u="none" strike="noStrike" kern="1200" cap="none" spc="0" normalizeH="0" baseline="0" noProof="0" dirty="0">
                <a:ln>
                  <a:noFill/>
                </a:ln>
                <a:solidFill>
                  <a:schemeClr val="tx1"/>
                </a:solidFill>
                <a:effectLst/>
                <a:uLnTx/>
                <a:uFillTx/>
                <a:latin typeface="Calibri" pitchFamily="34" charset="0"/>
                <a:cs typeface="Calibri" pitchFamily="34" charset="0"/>
              </a:rPr>
              <a:t>Μέση ηλικία διάγνωσης 3-6 έτη</a:t>
            </a:r>
          </a:p>
          <a:p>
            <a:pPr marL="420624" marR="0" lvl="0" indent="-384048" algn="l" defTabSz="914400" rtl="0" eaLnBrk="1" fontAlgn="auto" latinLnBrk="0" hangingPunct="1">
              <a:lnSpc>
                <a:spcPct val="130000"/>
              </a:lnSpc>
              <a:spcBef>
                <a:spcPct val="20000"/>
              </a:spcBef>
              <a:spcAft>
                <a:spcPts val="0"/>
              </a:spcAft>
              <a:buClr>
                <a:schemeClr val="accent1"/>
              </a:buClr>
              <a:buSzPct val="80000"/>
              <a:buBlip>
                <a:blip r:embed="rId3"/>
              </a:buBlip>
              <a:tabLst/>
              <a:defRPr/>
            </a:pPr>
            <a:r>
              <a:rPr kumimoji="0" lang="el-GR" sz="2400" b="0" i="0" u="none" strike="noStrike" kern="1200" cap="none" spc="0" normalizeH="0" baseline="0" noProof="0" dirty="0">
                <a:ln>
                  <a:noFill/>
                </a:ln>
                <a:solidFill>
                  <a:schemeClr val="tx1"/>
                </a:solidFill>
                <a:effectLst/>
                <a:uLnTx/>
                <a:uFillTx/>
                <a:latin typeface="Calibri" pitchFamily="34" charset="0"/>
                <a:cs typeface="Calibri" pitchFamily="34" charset="0"/>
              </a:rPr>
              <a:t>Πρώιμη διάγνωση                 πρώιμη παρέμβαση &amp;</a:t>
            </a:r>
          </a:p>
          <a:p>
            <a:pPr marL="420624" marR="0" lvl="0" indent="-384048" algn="l" defTabSz="914400" rtl="0" eaLnBrk="1" fontAlgn="auto" latinLnBrk="0" hangingPunct="1">
              <a:lnSpc>
                <a:spcPct val="130000"/>
              </a:lnSpc>
              <a:spcBef>
                <a:spcPct val="20000"/>
              </a:spcBef>
              <a:spcAft>
                <a:spcPts val="0"/>
              </a:spcAft>
              <a:buClr>
                <a:schemeClr val="accent1"/>
              </a:buClr>
              <a:buSzPct val="80000"/>
              <a:tabLst/>
              <a:defRPr/>
            </a:pPr>
            <a:r>
              <a:rPr lang="el-GR" sz="2400" dirty="0">
                <a:latin typeface="Calibri" pitchFamily="34" charset="0"/>
                <a:cs typeface="Calibri" pitchFamily="34" charset="0"/>
              </a:rPr>
              <a:t>    </a:t>
            </a:r>
            <a:r>
              <a:rPr kumimoji="0" lang="el-GR" sz="2400" b="0" i="0" u="none" strike="noStrike" kern="1200" cap="none" spc="0" normalizeH="0" baseline="0" noProof="0" dirty="0">
                <a:ln>
                  <a:noFill/>
                </a:ln>
                <a:solidFill>
                  <a:schemeClr val="tx1"/>
                </a:solidFill>
                <a:effectLst/>
                <a:uLnTx/>
                <a:uFillTx/>
                <a:latin typeface="Calibri" pitchFamily="34" charset="0"/>
                <a:cs typeface="Calibri" pitchFamily="34" charset="0"/>
              </a:rPr>
              <a:t> καλύτερα αποτελέσματα / λιγότερο στρες</a:t>
            </a:r>
            <a:r>
              <a:rPr lang="el-GR" sz="2400" dirty="0">
                <a:latin typeface="Calibri" pitchFamily="34" charset="0"/>
                <a:cs typeface="Calibri" pitchFamily="34" charset="0"/>
              </a:rPr>
              <a:t> </a:t>
            </a:r>
            <a:r>
              <a:rPr kumimoji="0" lang="el-GR" sz="2400" b="0" i="0" u="none" strike="noStrike" kern="1200" cap="none" spc="0" normalizeH="0" baseline="0" noProof="0" dirty="0">
                <a:ln>
                  <a:noFill/>
                </a:ln>
                <a:solidFill>
                  <a:schemeClr val="tx1"/>
                </a:solidFill>
                <a:effectLst/>
                <a:uLnTx/>
                <a:uFillTx/>
                <a:latin typeface="Calibri" pitchFamily="34" charset="0"/>
                <a:cs typeface="Calibri" pitchFamily="34" charset="0"/>
              </a:rPr>
              <a:t>στην οικογένεια</a:t>
            </a:r>
          </a:p>
          <a:p>
            <a:pPr marL="420624" marR="0" lvl="0" indent="-384048" algn="l" defTabSz="914400" rtl="0" eaLnBrk="1" fontAlgn="auto" latinLnBrk="0" hangingPunct="1">
              <a:lnSpc>
                <a:spcPct val="130000"/>
              </a:lnSpc>
              <a:spcBef>
                <a:spcPct val="20000"/>
              </a:spcBef>
              <a:spcAft>
                <a:spcPts val="0"/>
              </a:spcAft>
              <a:buClr>
                <a:schemeClr val="accent1"/>
              </a:buClr>
              <a:buSzPct val="80000"/>
              <a:tabLst/>
              <a:defRPr/>
            </a:pPr>
            <a:r>
              <a:rPr kumimoji="0" lang="el-GR" sz="2400" b="0" i="0" u="none" strike="noStrike" kern="1200" cap="none" spc="0" normalizeH="0" baseline="0" noProof="0" dirty="0">
                <a:ln>
                  <a:noFill/>
                </a:ln>
                <a:solidFill>
                  <a:schemeClr val="tx1"/>
                </a:solidFill>
                <a:effectLst/>
                <a:uLnTx/>
                <a:uFillTx/>
                <a:latin typeface="Century Gothic" pitchFamily="34" charset="0"/>
              </a:rPr>
              <a:t>  </a:t>
            </a:r>
          </a:p>
          <a:p>
            <a:pPr marL="420624" marR="0" lvl="0" indent="-384048" algn="l" defTabSz="914400" rtl="0" eaLnBrk="1" fontAlgn="auto" latinLnBrk="0" hangingPunct="1">
              <a:lnSpc>
                <a:spcPct val="100000"/>
              </a:lnSpc>
              <a:spcBef>
                <a:spcPct val="20000"/>
              </a:spcBef>
              <a:spcAft>
                <a:spcPts val="0"/>
              </a:spcAft>
              <a:buClr>
                <a:schemeClr val="accent1"/>
              </a:buClr>
              <a:buSzPct val="80000"/>
              <a:buBlip>
                <a:blip r:embed="rId3"/>
              </a:buBlip>
              <a:tabLst/>
              <a:defRPr/>
            </a:pPr>
            <a:endParaRPr kumimoji="0" lang="el-GR" sz="2400" b="0" i="0" u="none" strike="noStrike" kern="1200" cap="none" spc="0" normalizeH="0" baseline="0" noProof="0" dirty="0">
              <a:ln>
                <a:noFill/>
              </a:ln>
              <a:solidFill>
                <a:schemeClr val="tx1"/>
              </a:solidFill>
              <a:effectLst/>
              <a:uLnTx/>
              <a:uFillTx/>
              <a:latin typeface="Century Gothic" pitchFamily="34" charset="0"/>
            </a:endParaRPr>
          </a:p>
        </p:txBody>
      </p:sp>
      <p:sp>
        <p:nvSpPr>
          <p:cNvPr id="8" name="7 - Δεξιό βέλος"/>
          <p:cNvSpPr/>
          <p:nvPr/>
        </p:nvSpPr>
        <p:spPr>
          <a:xfrm>
            <a:off x="3593280" y="3753693"/>
            <a:ext cx="1000132" cy="27031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itle 1"/>
          <p:cNvSpPr txBox="1">
            <a:spLocks/>
          </p:cNvSpPr>
          <p:nvPr/>
        </p:nvSpPr>
        <p:spPr>
          <a:xfrm>
            <a:off x="172718" y="147948"/>
            <a:ext cx="8841388" cy="1623206"/>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600" dirty="0">
                <a:solidFill>
                  <a:srgbClr val="FFCC66"/>
                </a:solidFill>
                <a:latin typeface="Calibri"/>
                <a:cs typeface="Calibri"/>
              </a:rPr>
              <a:t>Διαταραχές στο Φάσμα του Αυτισμού </a:t>
            </a:r>
            <a:r>
              <a:rPr lang="en-GB" sz="3600" dirty="0">
                <a:solidFill>
                  <a:srgbClr val="FFCC66"/>
                </a:solidFill>
                <a:latin typeface="Calibri"/>
                <a:cs typeface="Calibri"/>
              </a:rPr>
              <a:t>(</a:t>
            </a:r>
            <a:r>
              <a:rPr lang="el-GR" sz="3600" dirty="0">
                <a:solidFill>
                  <a:srgbClr val="FFCC66"/>
                </a:solidFill>
                <a:latin typeface="Calibri"/>
                <a:cs typeface="Calibri"/>
              </a:rPr>
              <a:t>ΔΦΑ)</a:t>
            </a:r>
            <a:r>
              <a:rPr lang="en-US" sz="3600" dirty="0">
                <a:solidFill>
                  <a:srgbClr val="FFCC66"/>
                </a:solidFill>
                <a:latin typeface="Calibri"/>
                <a:cs typeface="Calibri"/>
              </a:rPr>
              <a:t>: </a:t>
            </a:r>
            <a:r>
              <a:rPr lang="el-GR" sz="3600" dirty="0">
                <a:solidFill>
                  <a:srgbClr val="FFCC66"/>
                </a:solidFill>
                <a:latin typeface="Calibri"/>
                <a:cs typeface="Calibri"/>
              </a:rPr>
              <a:t>Εισαγωγή</a:t>
            </a:r>
            <a:endParaRPr lang="en-US" sz="3600" dirty="0">
              <a:solidFill>
                <a:srgbClr val="FFCC66"/>
              </a:solidFill>
              <a:latin typeface="Calibri"/>
              <a:cs typeface="Calibri"/>
            </a:endParaRPr>
          </a:p>
        </p:txBody>
      </p:sp>
    </p:spTree>
    <p:extLst>
      <p:ext uri="{BB962C8B-B14F-4D97-AF65-F5344CB8AC3E}">
        <p14:creationId xmlns:p14="http://schemas.microsoft.com/office/powerpoint/2010/main" val="2829136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0885" y="1199443"/>
            <a:ext cx="3904818" cy="268082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 Τίτλος"/>
          <p:cNvSpPr txBox="1">
            <a:spLocks/>
          </p:cNvSpPr>
          <p:nvPr/>
        </p:nvSpPr>
        <p:spPr>
          <a:xfrm>
            <a:off x="-223014" y="-250379"/>
            <a:ext cx="8877434" cy="1175063"/>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l-GR" sz="3600" dirty="0">
                <a:solidFill>
                  <a:srgbClr val="FFCC66"/>
                </a:solidFill>
                <a:latin typeface="Calibri" pitchFamily="34" charset="0"/>
                <a:cs typeface="Calibri" pitchFamily="34" charset="0"/>
              </a:rPr>
              <a:t>Ωκυτοκίνη (ΟΧ): δράσεις</a:t>
            </a:r>
          </a:p>
        </p:txBody>
      </p:sp>
      <p:pic>
        <p:nvPicPr>
          <p:cNvPr id="2" name="Picture 1" descr="images-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6368" y="266776"/>
            <a:ext cx="2445546" cy="1574234"/>
          </a:xfrm>
          <a:prstGeom prst="rect">
            <a:avLst/>
          </a:prstGeom>
        </p:spPr>
      </p:pic>
      <p:sp>
        <p:nvSpPr>
          <p:cNvPr id="5" name="TextBox 4"/>
          <p:cNvSpPr txBox="1"/>
          <p:nvPr/>
        </p:nvSpPr>
        <p:spPr>
          <a:xfrm>
            <a:off x="4557490" y="1941280"/>
            <a:ext cx="4465646" cy="1938992"/>
          </a:xfrm>
          <a:prstGeom prst="rect">
            <a:avLst/>
          </a:prstGeom>
          <a:noFill/>
        </p:spPr>
        <p:txBody>
          <a:bodyPr wrap="none" rtlCol="0">
            <a:spAutoFit/>
          </a:bodyPr>
          <a:lstStyle/>
          <a:p>
            <a:pPr marL="342900" indent="-342900">
              <a:buBlip>
                <a:blip r:embed="rId5"/>
              </a:buBlip>
            </a:pPr>
            <a:r>
              <a:rPr lang="el-GR" sz="2400" dirty="0">
                <a:latin typeface="Calibri"/>
                <a:cs typeface="Calibri"/>
              </a:rPr>
              <a:t>Νευροπεπτίδιο, 9 αμινοξέα</a:t>
            </a:r>
          </a:p>
          <a:p>
            <a:pPr marL="342900" indent="-342900">
              <a:buBlip>
                <a:blip r:embed="rId5"/>
              </a:buBlip>
            </a:pPr>
            <a:r>
              <a:rPr lang="el-GR" sz="2400" dirty="0">
                <a:latin typeface="Calibri"/>
                <a:cs typeface="Calibri"/>
              </a:rPr>
              <a:t>Σύνθεση στον Υποθάλαμο</a:t>
            </a:r>
          </a:p>
          <a:p>
            <a:pPr marL="342900" indent="-342900">
              <a:buBlip>
                <a:blip r:embed="rId5"/>
              </a:buBlip>
            </a:pPr>
            <a:r>
              <a:rPr lang="el-GR" sz="2400" dirty="0">
                <a:latin typeface="Calibri"/>
                <a:cs typeface="Calibri"/>
              </a:rPr>
              <a:t>Έκκριση απο Οπίσθια Υπόφυση</a:t>
            </a:r>
          </a:p>
          <a:p>
            <a:pPr marL="342900" indent="-342900">
              <a:buBlip>
                <a:blip r:embed="rId5"/>
              </a:buBlip>
            </a:pPr>
            <a:r>
              <a:rPr lang="el-GR" sz="2400" dirty="0">
                <a:latin typeface="Calibri"/>
                <a:cs typeface="Calibri"/>
              </a:rPr>
              <a:t>Δρα στους υποδοχείς ΩΤ,      </a:t>
            </a:r>
          </a:p>
          <a:p>
            <a:r>
              <a:rPr lang="el-GR" sz="2400" dirty="0">
                <a:latin typeface="Calibri"/>
                <a:cs typeface="Calibri"/>
              </a:rPr>
              <a:t>      κεντρικά &amp; περιφερικά</a:t>
            </a:r>
            <a:endParaRPr lang="en-US" sz="2400" dirty="0">
              <a:latin typeface="Calibri"/>
              <a:cs typeface="Calibri"/>
            </a:endParaRPr>
          </a:p>
        </p:txBody>
      </p:sp>
      <p:sp>
        <p:nvSpPr>
          <p:cNvPr id="6" name="Content Placeholder 2"/>
          <p:cNvSpPr txBox="1">
            <a:spLocks/>
          </p:cNvSpPr>
          <p:nvPr/>
        </p:nvSpPr>
        <p:spPr>
          <a:xfrm>
            <a:off x="142294" y="3351636"/>
            <a:ext cx="9027947" cy="4590377"/>
          </a:xfrm>
          <a:prstGeom prst="rect">
            <a:avLst/>
          </a:prstGeom>
        </p:spPr>
        <p:txBody>
          <a:bodyPr vert="horz" lIns="91440" tIns="45720" rIns="91440" bIns="45720" rtlCol="0" anchor="ctr">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buSzPct val="100000"/>
              <a:buFont typeface="Arial" pitchFamily="34" charset="0"/>
              <a:buBlip>
                <a:blip r:embed="rId5"/>
              </a:buBlip>
            </a:pPr>
            <a:r>
              <a:rPr lang="el-GR" sz="2400" dirty="0">
                <a:solidFill>
                  <a:srgbClr val="FFFFFF"/>
                </a:solidFill>
                <a:latin typeface="Calibri"/>
                <a:cs typeface="Calibri"/>
              </a:rPr>
              <a:t>Ενεργοποίηση τοκετού-Διέγερση συσπάσεων μήτρας, Έναρξη και διατήρηση γαλουχίας, Σεξουαλική λειτουργία</a:t>
            </a:r>
            <a:endParaRPr lang="en-GB" sz="2400" dirty="0">
              <a:solidFill>
                <a:srgbClr val="FFFFFF"/>
              </a:solidFill>
              <a:latin typeface="Calibri"/>
              <a:cs typeface="Calibri"/>
            </a:endParaRPr>
          </a:p>
          <a:p>
            <a:pPr>
              <a:lnSpc>
                <a:spcPct val="100000"/>
              </a:lnSpc>
              <a:buSzPct val="100000"/>
              <a:buFont typeface="Arial" pitchFamily="34" charset="0"/>
              <a:buBlip>
                <a:blip r:embed="rId5"/>
              </a:buBlip>
            </a:pPr>
            <a:r>
              <a:rPr lang="el-GR" sz="2400" dirty="0">
                <a:latin typeface="Calibri"/>
                <a:cs typeface="Calibri"/>
              </a:rPr>
              <a:t>Αναγνώριση προσώπων, </a:t>
            </a:r>
            <a:r>
              <a:rPr lang="el-GR" sz="2400" dirty="0">
                <a:latin typeface="Calibri" charset="0"/>
                <a:cs typeface="Calibri" charset="0"/>
              </a:rPr>
              <a:t>Κοινωνική μνήμη &amp; αναγνώριση συναισθημάτων-εκφράσεων προσώπου, </a:t>
            </a:r>
            <a:r>
              <a:rPr lang="el-GR" sz="2400" dirty="0">
                <a:latin typeface="Calibri"/>
                <a:cs typeface="Calibri"/>
              </a:rPr>
              <a:t>κοινωνική προσέγγιση</a:t>
            </a:r>
            <a:r>
              <a:rPr lang="en-GB" sz="2400" dirty="0">
                <a:latin typeface="Calibri"/>
                <a:cs typeface="Calibri"/>
              </a:rPr>
              <a:t>, </a:t>
            </a:r>
            <a:r>
              <a:rPr lang="el-GR" sz="2400" dirty="0">
                <a:latin typeface="Calibri"/>
                <a:cs typeface="Calibri"/>
              </a:rPr>
              <a:t>επαγωγή αισθήματος εμπιστοσύνης και φιλίας , Αύξηση ενσυναίσθησης, Δεσμός μεταξύ γονέα-παιδιού</a:t>
            </a:r>
          </a:p>
          <a:p>
            <a:pPr marL="0" indent="0">
              <a:lnSpc>
                <a:spcPct val="100000"/>
              </a:lnSpc>
              <a:buSzPct val="100000"/>
              <a:buFont typeface="Arial" pitchFamily="34" charset="0"/>
              <a:buNone/>
            </a:pPr>
            <a:r>
              <a:rPr lang="el-GR" sz="2400" dirty="0">
                <a:latin typeface="Calibri"/>
                <a:cs typeface="Calibri" charset="0"/>
              </a:rPr>
              <a:t>    </a:t>
            </a:r>
            <a:r>
              <a:rPr lang="el-GR" sz="2400" dirty="0">
                <a:latin typeface="Calibri" charset="0"/>
                <a:cs typeface="Calibri" charset="0"/>
              </a:rPr>
              <a:t>ρύθμιση σίτισης βρέφους</a:t>
            </a:r>
            <a:r>
              <a:rPr lang="el-GR" sz="2400" dirty="0">
                <a:latin typeface="Calibri"/>
                <a:cs typeface="Calibri"/>
              </a:rPr>
              <a:t>, </a:t>
            </a:r>
            <a:r>
              <a:rPr lang="en-GB" sz="2400" dirty="0">
                <a:latin typeface="Calibri" charset="0"/>
                <a:cs typeface="Calibri" charset="0"/>
              </a:rPr>
              <a:t>A</a:t>
            </a:r>
            <a:r>
              <a:rPr lang="el-GR" sz="2400" dirty="0">
                <a:latin typeface="Calibri" charset="0"/>
                <a:cs typeface="Calibri" charset="0"/>
              </a:rPr>
              <a:t>ντίδραση στρες</a:t>
            </a:r>
            <a:endParaRPr lang="en-GB" sz="2400" dirty="0">
              <a:latin typeface="Calibri"/>
              <a:cs typeface="Calibri"/>
            </a:endParaRPr>
          </a:p>
          <a:p>
            <a:pPr>
              <a:lnSpc>
                <a:spcPct val="100000"/>
              </a:lnSpc>
            </a:pPr>
            <a:endParaRPr lang="en-US" dirty="0"/>
          </a:p>
        </p:txBody>
      </p:sp>
    </p:spTree>
    <p:extLst>
      <p:ext uri="{BB962C8B-B14F-4D97-AF65-F5344CB8AC3E}">
        <p14:creationId xmlns:p14="http://schemas.microsoft.com/office/powerpoint/2010/main" val="2418023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2007239"/>
            <a:ext cx="9052331" cy="4114800"/>
          </a:xfrm>
          <a:prstGeom prst="rect">
            <a:avLst/>
          </a:prstGeom>
        </p:spPr>
        <p:txBody>
          <a:bodyPr>
            <a:noAutofit/>
          </a:bodyPr>
          <a:lstStyle/>
          <a:p>
            <a:pPr>
              <a:lnSpc>
                <a:spcPct val="120000"/>
              </a:lnSpc>
              <a:buSzPct val="100000"/>
              <a:buBlip>
                <a:blip r:embed="rId2"/>
              </a:buBlip>
            </a:pPr>
            <a:r>
              <a:rPr lang="el-GR" sz="2400" dirty="0">
                <a:latin typeface="Calibri"/>
                <a:cs typeface="Calibri"/>
              </a:rPr>
              <a:t>Χαμηλότερες συγκεντρώσεις ΩΤ στο πλάσμα παιδιών με ΔΑΦ σχετικά με παιδιά τυπικής ανάπτυξης &amp; χωρίς την αναπτυξιακά αναμενόμενη αύξηση της ΩΤ με την ηλικία</a:t>
            </a:r>
            <a:endParaRPr lang="en-GB" sz="2400" dirty="0">
              <a:latin typeface="Calibri"/>
              <a:cs typeface="Calibri"/>
            </a:endParaRPr>
          </a:p>
          <a:p>
            <a:pPr>
              <a:lnSpc>
                <a:spcPct val="120000"/>
              </a:lnSpc>
              <a:buSzPct val="100000"/>
              <a:buBlip>
                <a:blip r:embed="rId2"/>
              </a:buBlip>
            </a:pPr>
            <a:r>
              <a:rPr lang="en-GB" sz="2400" dirty="0">
                <a:latin typeface="Calibri"/>
                <a:cs typeface="Calibri"/>
              </a:rPr>
              <a:t> </a:t>
            </a:r>
            <a:r>
              <a:rPr lang="el-GR" sz="2400" dirty="0">
                <a:latin typeface="Calibri"/>
                <a:cs typeface="Calibri"/>
              </a:rPr>
              <a:t>Παιδιά με ΔΑΦ:  υψηλότερα επίπεδα πρόδρομων μορφών της ΩΤ (πιθανό να υπάρχουν διαταραχές στον τρόπο που συντίθεται η ορμόνη)</a:t>
            </a:r>
          </a:p>
          <a:p>
            <a:pPr>
              <a:lnSpc>
                <a:spcPct val="120000"/>
              </a:lnSpc>
              <a:buSzPct val="100000"/>
              <a:buBlip>
                <a:blip r:embed="rId2"/>
              </a:buBlip>
            </a:pPr>
            <a:r>
              <a:rPr lang="el-GR" sz="2400" dirty="0">
                <a:latin typeface="Calibri"/>
                <a:cs typeface="Calibri"/>
              </a:rPr>
              <a:t>Χαμηλότερες συγκεντρώσεις ΩΤ και Αργινίνης-Βαζοπρεσσίνης (</a:t>
            </a:r>
            <a:r>
              <a:rPr lang="en-US" sz="2400" dirty="0">
                <a:latin typeface="Calibri"/>
                <a:cs typeface="Calibri"/>
              </a:rPr>
              <a:t>AVP) </a:t>
            </a:r>
            <a:r>
              <a:rPr lang="el-GR" sz="2400" dirty="0">
                <a:latin typeface="Calibri"/>
                <a:cs typeface="Calibri"/>
              </a:rPr>
              <a:t>και υψηλότερες Τεστοστερόνης στο πλάσμα των μητέρων παιδιών με ΔΑΦ που συσχετίστηκαν σημαντικά με τη βαρύτητα της ΔΑΦ  των παιδιών τους</a:t>
            </a:r>
          </a:p>
          <a:p>
            <a:pPr>
              <a:lnSpc>
                <a:spcPct val="120000"/>
              </a:lnSpc>
              <a:buSzPct val="100000"/>
              <a:buBlip>
                <a:blip r:embed="rId2"/>
              </a:buBlip>
            </a:pPr>
            <a:r>
              <a:rPr lang="el-GR" sz="2400" dirty="0">
                <a:latin typeface="Calibri"/>
                <a:cs typeface="Calibri"/>
              </a:rPr>
              <a:t>Γονίδιο υποδοχέα ΩΤ (ΟΧΤ</a:t>
            </a:r>
            <a:r>
              <a:rPr lang="en-GB" sz="2400" dirty="0">
                <a:latin typeface="Calibri"/>
                <a:cs typeface="Calibri"/>
              </a:rPr>
              <a:t>R</a:t>
            </a:r>
            <a:r>
              <a:rPr lang="el-GR" sz="2400" dirty="0">
                <a:latin typeface="Calibri"/>
                <a:cs typeface="Calibri"/>
              </a:rPr>
              <a:t>): Πολυμορφισμοί σχετίζονται με κοινωνική συμπεριφορά &amp; ΔΑΦ</a:t>
            </a:r>
            <a:endParaRPr lang="en-US" sz="2400" dirty="0">
              <a:latin typeface="Calibri"/>
              <a:cs typeface="Calibri"/>
            </a:endParaRPr>
          </a:p>
        </p:txBody>
      </p:sp>
      <p:sp>
        <p:nvSpPr>
          <p:cNvPr id="6" name="TextBox 5"/>
          <p:cNvSpPr txBox="1"/>
          <p:nvPr/>
        </p:nvSpPr>
        <p:spPr>
          <a:xfrm>
            <a:off x="3678295" y="6519446"/>
            <a:ext cx="5465705" cy="338554"/>
          </a:xfrm>
          <a:prstGeom prst="rect">
            <a:avLst/>
          </a:prstGeom>
          <a:noFill/>
        </p:spPr>
        <p:txBody>
          <a:bodyPr wrap="square" rtlCol="0">
            <a:spAutoFit/>
          </a:bodyPr>
          <a:lstStyle/>
          <a:p>
            <a:pPr algn="ctr"/>
            <a:r>
              <a:rPr lang="en-GB" sz="1600" dirty="0" err="1">
                <a:solidFill>
                  <a:srgbClr val="FFCC66"/>
                </a:solidFill>
                <a:latin typeface="Constantia" panose="02030602050306030303" pitchFamily="18" charset="0"/>
                <a:cs typeface="Calibri"/>
              </a:rPr>
              <a:t>Modahl</a:t>
            </a:r>
            <a:r>
              <a:rPr lang="en-GB" sz="1600" dirty="0">
                <a:solidFill>
                  <a:srgbClr val="FFCC66"/>
                </a:solidFill>
                <a:latin typeface="Constantia" panose="02030602050306030303" pitchFamily="18" charset="0"/>
                <a:cs typeface="Calibri"/>
              </a:rPr>
              <a:t> et al., 1998; </a:t>
            </a:r>
            <a:r>
              <a:rPr lang="el-GR" sz="1600" dirty="0">
                <a:solidFill>
                  <a:srgbClr val="FFCC66"/>
                </a:solidFill>
                <a:latin typeface="Constantia" panose="02030602050306030303" pitchFamily="18" charset="0"/>
                <a:cs typeface="Calibri"/>
              </a:rPr>
              <a:t>Χ</a:t>
            </a:r>
            <a:r>
              <a:rPr lang="en-GB" sz="1600" dirty="0">
                <a:solidFill>
                  <a:srgbClr val="FFCC66"/>
                </a:solidFill>
                <a:latin typeface="Constantia" panose="02030602050306030303" pitchFamily="18" charset="0"/>
                <a:cs typeface="Calibri"/>
              </a:rPr>
              <a:t>u et al., 2013;</a:t>
            </a:r>
            <a:r>
              <a:rPr lang="el-GR" sz="1600" dirty="0">
                <a:solidFill>
                  <a:srgbClr val="FFCC66"/>
                </a:solidFill>
                <a:latin typeface="Constantia" panose="02030602050306030303" pitchFamily="18" charset="0"/>
                <a:cs typeface="Calibri"/>
              </a:rPr>
              <a:t> </a:t>
            </a:r>
            <a:r>
              <a:rPr lang="en-GB" sz="1600" dirty="0" err="1">
                <a:solidFill>
                  <a:srgbClr val="FFCC66"/>
                </a:solidFill>
                <a:latin typeface="Constantia" panose="02030602050306030303" pitchFamily="18" charset="0"/>
                <a:cs typeface="Calibri"/>
              </a:rPr>
              <a:t>Lucht</a:t>
            </a:r>
            <a:r>
              <a:rPr lang="en-GB" sz="1600" dirty="0">
                <a:solidFill>
                  <a:srgbClr val="FFCC66"/>
                </a:solidFill>
                <a:latin typeface="Constantia" panose="02030602050306030303" pitchFamily="18" charset="0"/>
                <a:cs typeface="Calibri"/>
              </a:rPr>
              <a:t> et al., 2012</a:t>
            </a:r>
            <a:endParaRPr lang="en-US" sz="1600" dirty="0">
              <a:solidFill>
                <a:srgbClr val="FFCC66"/>
              </a:solidFill>
              <a:latin typeface="Constantia" panose="02030602050306030303" pitchFamily="18" charset="0"/>
              <a:cs typeface="Calibri"/>
            </a:endParaRPr>
          </a:p>
        </p:txBody>
      </p:sp>
      <p:pic>
        <p:nvPicPr>
          <p:cNvPr id="8" name="Picture 7" descr="images-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078" y="70551"/>
            <a:ext cx="3645253" cy="1229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437444" y="352778"/>
            <a:ext cx="4145561" cy="646331"/>
          </a:xfrm>
          <a:prstGeom prst="rect">
            <a:avLst/>
          </a:prstGeom>
          <a:noFill/>
        </p:spPr>
        <p:txBody>
          <a:bodyPr wrap="none" rtlCol="0">
            <a:spAutoFit/>
          </a:bodyPr>
          <a:lstStyle/>
          <a:p>
            <a:r>
              <a:rPr lang="el-GR" sz="3600" dirty="0">
                <a:solidFill>
                  <a:schemeClr val="accent1"/>
                </a:solidFill>
                <a:latin typeface="Calibri"/>
                <a:cs typeface="Calibri"/>
              </a:rPr>
              <a:t>ΟΧ σε άτομα με ΔΑΦ </a:t>
            </a:r>
            <a:endParaRPr lang="en-US" sz="3600" dirty="0">
              <a:solidFill>
                <a:schemeClr val="accent1"/>
              </a:solidFill>
              <a:latin typeface="Calibri"/>
              <a:cs typeface="Calibri"/>
            </a:endParaRPr>
          </a:p>
        </p:txBody>
      </p:sp>
    </p:spTree>
    <p:extLst>
      <p:ext uri="{BB962C8B-B14F-4D97-AF65-F5344CB8AC3E}">
        <p14:creationId xmlns:p14="http://schemas.microsoft.com/office/powerpoint/2010/main" val="60041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ScienceDaily: Your source for the latest research news &#10;and science breakthroughs -- updated da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2381250"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5 - Ορθογώνιο"/>
          <p:cNvSpPr>
            <a:spLocks noChangeArrowheads="1"/>
          </p:cNvSpPr>
          <p:nvPr/>
        </p:nvSpPr>
        <p:spPr bwMode="auto">
          <a:xfrm>
            <a:off x="2916238" y="1196975"/>
            <a:ext cx="57594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400" b="1">
                <a:latin typeface="Constantia" charset="0"/>
              </a:rPr>
              <a:t>Autism: Oxytocin Improves Social Behavior of Patients</a:t>
            </a:r>
          </a:p>
        </p:txBody>
      </p:sp>
      <p:sp>
        <p:nvSpPr>
          <p:cNvPr id="9220" name="6 - Ορθογώνιο"/>
          <p:cNvSpPr>
            <a:spLocks noChangeArrowheads="1"/>
          </p:cNvSpPr>
          <p:nvPr/>
        </p:nvSpPr>
        <p:spPr bwMode="auto">
          <a:xfrm>
            <a:off x="2627313" y="3105150"/>
            <a:ext cx="45720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400" b="1">
                <a:latin typeface="Constantia" charset="0"/>
              </a:rPr>
              <a:t>The ‘Bonding Hormone’ That Might Cure Autism</a:t>
            </a:r>
          </a:p>
        </p:txBody>
      </p:sp>
      <p:sp>
        <p:nvSpPr>
          <p:cNvPr id="9221" name="AutoShape 8" descr="data:image/jpg;base64,/9j/4AAQSkZJRgABAQAAAQABAAD/2wBDAAkGBwgHBgkIBwgKCgkLDRYPDQwMDRsUFRAWIB0iIiAdHx8kKDQsJCYxJx8fLT0tMTU3Ojo6Iys/RD84QzQ5Ojf/2wBDAQoKCg0MDRoPDxo3JR8lNzc3Nzc3Nzc3Nzc3Nzc3Nzc3Nzc3Nzc3Nzc3Nzc3Nzc3Nzc3Nzc3Nzc3Nzc3Nzc3Nzf/wAARCACMAIwDASIAAhEBAxEB/8QAGwABAAMAAwEAAAAAAAAAAAAAAAEFBgIDBwT/xAA0EAACAQQBAwIEBAMJAAAAAAAAAQIDBAURBhIhMUFRExUiYQdScZEUgbEjJDI2QnJ0ocH/xAAbAQEAAgMBAQAAAAAAAAAAAAAAAQIDBAUGB//EACYRAQACAQQCAQMFAAAAAAAAAAABAhEDBBIhE1ExBRRhMkGhsfH/2gAMAwEAAhEDEQA/AM2ADjvowAAAAAAAAAAAAAAAAAAAAAAAAAAAAAAAAAAAAAAAAAAAAAAAAAAAAAAAAAAAAAAAAAAAAAAF3xDHY3K5mNnlridGnUhql0SUXOptJRXZ+U2TWvKcQx62rXSpN7fEKQG95Xwe0w0rK7o1qzxvxowvZVJJypQckuvaXju/07HHlvF+P4bj3zC1vK8q1ZQ/hVOomqu9PslH8u2ZvBeMtCPq23njjPf4YQHKMKkoRmqcumT0paem/wBSHGSb3FrXnsYZiXR5V9oBOpflZMYTlJRjCUpPxFRbbGJTzr7cQTp9+z7PXgal+V/sMScq+0AnUvysmEJzbUISk15UYttDEnKvtxA2TKE4w65QkoPxJrs/5jEnKEA2tzxnDS4PUztlWuqleFOO1KWoqfUoyWulPW2zFJPW2n+xa2nNcZa+hu9PXm0V/acdgAKNkLbif+aMV/y6f9SpLnieWscLlv43I2k7mEIP4cacYtxnuLUl1Na1p/uX0/1QwbuZ8F8RmcPYXk7G/wArf8fuYJ1IUIzlTn3VWnNaf7eH+qK/O4K0vLjjmNrRdS1tpyfRN761ClpJ+/fW/fuYLk/MrTIZKwyeEsq1rkLao5VK9aEU6kdaUW4yba89vufZn/xDjeV8Vc420rUrizrupUjW6eicXBxlHae/X2OhOrTvMvIV2O4iK2rWe/4lubi9pW2VubbJ5HEUcV8CMIWs5qFSM3+bb1prel9kSryjkOPZJYZ0a87eFWhSVOXVGTUPpW0++04+vkx9XnfG3drMPD3cssqXw+nso9/eW9fbet69Co4pzeeKyWTu8nQqVYX8/iyp26X0T9Nba7dPb37IjyVzHaK7HXtWZis9f29LydPIVeP0o2tOhK/3R+JHX0xfVFy7b9POt+Eddrn8Xc8kvcXKVCnfWijCnKek6nUk5KP6PW0jD4L8RoWVfK1L+0uKsbq6lWoRpqO4LXSoy2/aMfG/UrMByyxtMPkLfOY+tfV7yvOrKUVH/UltdTe1321r7E+WntMbHXiJzWf9bzO5DL4O3sq11a2tzRhdJ3V5S3BRpttNun6fS/O33Rb3iufnuNqUqVKViqNf49WW9w7R6ft3/wDGedct5tY5DjscLhqN24VFGNWrc+Yxi09b2229efGjrueeOXC1h4UbhZF0I0HcNRcOnaTfne+n7eWR5KxOMpjY680i0VnOcN9kbm6xuWyOQr0qTxlvjFUUulqTqRlN9O96/wCvVHO+Xymwo1bWvjcfOvcRqXVW4fTGo3uU9Nvu36bfg895XzxZvj9LG0LevSrVHD+KnPp6JJLuo6e+8tefRH0WvNsVf4ahjuV2FevK36XGrRW+px7JvumnpvwPLTOD7DcRTnNZ+cS0tfEYDMcxtLq3qWlw1QnVr0qNSMlOUXDolJL/AH/z6UWFze2scjkbLOZLDfLnGEaNrOrGNSHb6uvb9d7Xt2MDffiFXqcgtb7HWEaVnawlTVGo9TqRlrq212X+GOl31osKvOON0Ly4zNnhrqeYuKSpz+I0oPWvL216LulvsIvp94L7bdcazaJnrr8L7jmMhccNrY+zuqXw4X1RU68n1xcYV9p9n32o+5Q/i9eXqurGwlbU42T/ALaFZN9U5pOLj7JJSXvvaOh84w1XjNbF3WMu51binKVdwUVCVaT6pSX1711d9Eco5vhs7g6lj8svHcRj/d6lVQapz1rq31b8f1Ivas1xEr6Glr03Eal6TPbDrwCEyTnvZQDQBAaGgAGhoAGDQ0AA0NAANDQAMGhoAGDQ19gAYAAAAAAAAAAAAAAAAAAAAAAAAAAAAAAAAAAAAAAAAAAAAAAAAAAAAAAAAAAAAAAAAAAAAAAAAAA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onstantia" charset="0"/>
            </a:endParaRPr>
          </a:p>
        </p:txBody>
      </p:sp>
      <p:sp>
        <p:nvSpPr>
          <p:cNvPr id="9222" name="AutoShape 10" descr="data:image/jpg;base64,/9j/4AAQSkZJRgABAQAAAQABAAD/2wBDAAkGBwgHBgkIBwgKCgkLDRYPDQwMDRsUFRAWIB0iIiAdHx8kKDQsJCYxJx8fLT0tMTU3Ojo6Iys/RD84QzQ5Ojf/2wBDAQoKCg0MDRoPDxo3JR8lNzc3Nzc3Nzc3Nzc3Nzc3Nzc3Nzc3Nzc3Nzc3Nzc3Nzc3Nzc3Nzc3Nzc3Nzc3Nzc3Nzf/wAARCACMAIwDASIAAhEBAxEB/8QAGwABAAMAAwEAAAAAAAAAAAAAAAEFBgIDBwT/xAA0EAACAQQBAwIEBAMJAAAAAAAAAQIDBAURBhIhMUFRExUiYQdScZEUgbEjJDI2QnJ0ocH/xAAbAQEAAgMBAQAAAAAAAAAAAAAAAQIDBAUGB//EACYRAQACAQQCAQMFAAAAAAAAAAABAhEDBBIhE1ExBRRhMkGhsfH/2gAMAwEAAhEDEQA/AM2ADjvowAAAAAAAAAAAAAAAAAAAAAAAAAAAAAAAAAAAAAAAAAAAAAAAAAAAAAAAAAAAAAAAAAAAAAAF3xDHY3K5mNnlridGnUhql0SUXOptJRXZ+U2TWvKcQx62rXSpN7fEKQG95Xwe0w0rK7o1qzxvxowvZVJJypQckuvaXju/07HHlvF+P4bj3zC1vK8q1ZQ/hVOomqu9PslH8u2ZvBeMtCPq23njjPf4YQHKMKkoRmqcumT0paem/wBSHGSb3FrXnsYZiXR5V9oBOpflZMYTlJRjCUpPxFRbbGJTzr7cQTp9+z7PXgal+V/sMScq+0AnUvysmEJzbUISk15UYttDEnKvtxA2TKE4w65QkoPxJrs/5jEnKEA2tzxnDS4PUztlWuqleFOO1KWoqfUoyWulPW2zFJPW2n+xa2nNcZa+hu9PXm0V/acdgAKNkLbif+aMV/y6f9SpLnieWscLlv43I2k7mEIP4cacYtxnuLUl1Na1p/uX0/1QwbuZ8F8RmcPYXk7G/wArf8fuYJ1IUIzlTn3VWnNaf7eH+qK/O4K0vLjjmNrRdS1tpyfRN761ClpJ+/fW/fuYLk/MrTIZKwyeEsq1rkLao5VK9aEU6kdaUW4yba89vufZn/xDjeV8Vc420rUrizrupUjW6eicXBxlHae/X2OhOrTvMvIV2O4iK2rWe/4lubi9pW2VubbJ5HEUcV8CMIWs5qFSM3+bb1prel9kSryjkOPZJYZ0a87eFWhSVOXVGTUPpW0++04+vkx9XnfG3drMPD3cssqXw+nso9/eW9fbet69Co4pzeeKyWTu8nQqVYX8/iyp26X0T9Nba7dPb37IjyVzHaK7HXtWZis9f29LydPIVeP0o2tOhK/3R+JHX0xfVFy7b9POt+Eddrn8Xc8kvcXKVCnfWijCnKek6nUk5KP6PW0jD4L8RoWVfK1L+0uKsbq6lWoRpqO4LXSoy2/aMfG/UrMByyxtMPkLfOY+tfV7yvOrKUVH/UltdTe1321r7E+WntMbHXiJzWf9bzO5DL4O3sq11a2tzRhdJ3V5S3BRpttNun6fS/O33Rb3iufnuNqUqVKViqNf49WW9w7R6ft3/wDGedct5tY5DjscLhqN24VFGNWrc+Yxi09b2229efGjrueeOXC1h4UbhZF0I0HcNRcOnaTfne+n7eWR5KxOMpjY680i0VnOcN9kbm6xuWyOQr0qTxlvjFUUulqTqRlN9O96/wCvVHO+Xymwo1bWvjcfOvcRqXVW4fTGo3uU9Nvu36bfg895XzxZvj9LG0LevSrVHD+KnPp6JJLuo6e+8tefRH0WvNsVf4ahjuV2FevK36XGrRW+px7JvumnpvwPLTOD7DcRTnNZ+cS0tfEYDMcxtLq3qWlw1QnVr0qNSMlOUXDolJL/AH/z6UWFze2scjkbLOZLDfLnGEaNrOrGNSHb6uvb9d7Xt2MDffiFXqcgtb7HWEaVnawlTVGo9TqRlrq212X+GOl31osKvOON0Ly4zNnhrqeYuKSpz+I0oPWvL216LulvsIvp94L7bdcazaJnrr8L7jmMhccNrY+zuqXw4X1RU68n1xcYV9p9n32o+5Q/i9eXqurGwlbU42T/ALaFZN9U5pOLj7JJSXvvaOh84w1XjNbF3WMu51binKVdwUVCVaT6pSX1711d9Eco5vhs7g6lj8svHcRj/d6lVQapz1rq31b8f1Ivas1xEr6Glr03Eal6TPbDrwCEyTnvZQDQBAaGgAGhoAGDQ0AA0NAANDQAMGhoAGDQ19gAYAAAAAAAAAAAAAAAAAAAAAAAAAAAAAAAAAAAAAAAAAAAAAAAAAAAAAAAAAAAAAAAAAAAAAAAAAA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onstantia" charset="0"/>
            </a:endParaRPr>
          </a:p>
        </p:txBody>
      </p:sp>
      <p:sp>
        <p:nvSpPr>
          <p:cNvPr id="9223" name="AutoShape 12" descr="data:image/jpg;base64,/9j/4AAQSkZJRgABAQAAAQABAAD/2wBDAAkGBwgHBgkIBwgKCgkLDRYPDQwMDRsUFRAWIB0iIiAdHx8kKDQsJCYxJx8fLT0tMTU3Ojo6Iys/RD84QzQ5Ojf/2wBDAQoKCg0MDRoPDxo3JR8lNzc3Nzc3Nzc3Nzc3Nzc3Nzc3Nzc3Nzc3Nzc3Nzc3Nzc3Nzc3Nzc3Nzc3Nzc3Nzc3Nzf/wAARCACMAIwDASIAAhEBAxEB/8QAGwABAAMAAwEAAAAAAAAAAAAAAAEFBgIDBwT/xAA0EAACAQQBAwIEBAMJAAAAAAAAAQIDBAURBhIhMUFRExUiYQdScZEUgbEjJDI2QnJ0ocH/xAAbAQEAAgMBAQAAAAAAAAAAAAAAAQIDBAUGB//EACYRAQACAQQCAQMFAAAAAAAAAAABAhEDBBIhE1ExBRRhMkGhsfH/2gAMAwEAAhEDEQA/AM2ADjvowAAAAAAAAAAAAAAAAAAAAAAAAAAAAAAAAAAAAAAAAAAAAAAAAAAAAAAAAAAAAAAAAAAAAAAF3xDHY3K5mNnlridGnUhql0SUXOptJRXZ+U2TWvKcQx62rXSpN7fEKQG95Xwe0w0rK7o1qzxvxowvZVJJypQckuvaXju/07HHlvF+P4bj3zC1vK8q1ZQ/hVOomqu9PslH8u2ZvBeMtCPq23njjPf4YQHKMKkoRmqcumT0paem/wBSHGSb3FrXnsYZiXR5V9oBOpflZMYTlJRjCUpPxFRbbGJTzr7cQTp9+z7PXgal+V/sMScq+0AnUvysmEJzbUISk15UYttDEnKvtxA2TKE4w65QkoPxJrs/5jEnKEA2tzxnDS4PUztlWuqleFOO1KWoqfUoyWulPW2zFJPW2n+xa2nNcZa+hu9PXm0V/acdgAKNkLbif+aMV/y6f9SpLnieWscLlv43I2k7mEIP4cacYtxnuLUl1Na1p/uX0/1QwbuZ8F8RmcPYXk7G/wArf8fuYJ1IUIzlTn3VWnNaf7eH+qK/O4K0vLjjmNrRdS1tpyfRN761ClpJ+/fW/fuYLk/MrTIZKwyeEsq1rkLao5VK9aEU6kdaUW4yba89vufZn/xDjeV8Vc420rUrizrupUjW6eicXBxlHae/X2OhOrTvMvIV2O4iK2rWe/4lubi9pW2VubbJ5HEUcV8CMIWs5qFSM3+bb1prel9kSryjkOPZJYZ0a87eFWhSVOXVGTUPpW0++04+vkx9XnfG3drMPD3cssqXw+nso9/eW9fbet69Co4pzeeKyWTu8nQqVYX8/iyp26X0T9Nba7dPb37IjyVzHaK7HXtWZis9f29LydPIVeP0o2tOhK/3R+JHX0xfVFy7b9POt+Eddrn8Xc8kvcXKVCnfWijCnKek6nUk5KP6PW0jD4L8RoWVfK1L+0uKsbq6lWoRpqO4LXSoy2/aMfG/UrMByyxtMPkLfOY+tfV7yvOrKUVH/UltdTe1321r7E+WntMbHXiJzWf9bzO5DL4O3sq11a2tzRhdJ3V5S3BRpttNun6fS/O33Rb3iufnuNqUqVKViqNf49WW9w7R6ft3/wDGedct5tY5DjscLhqN24VFGNWrc+Yxi09b2229efGjrueeOXC1h4UbhZF0I0HcNRcOnaTfne+n7eWR5KxOMpjY680i0VnOcN9kbm6xuWyOQr0qTxlvjFUUulqTqRlN9O96/wCvVHO+Xymwo1bWvjcfOvcRqXVW4fTGo3uU9Nvu36bfg895XzxZvj9LG0LevSrVHD+KnPp6JJLuo6e+8tefRH0WvNsVf4ahjuV2FevK36XGrRW+px7JvumnpvwPLTOD7DcRTnNZ+cS0tfEYDMcxtLq3qWlw1QnVr0qNSMlOUXDolJL/AH/z6UWFze2scjkbLOZLDfLnGEaNrOrGNSHb6uvb9d7Xt2MDffiFXqcgtb7HWEaVnawlTVGo9TqRlrq212X+GOl31osKvOON0Ly4zNnhrqeYuKSpz+I0oPWvL216LulvsIvp94L7bdcazaJnrr8L7jmMhccNrY+zuqXw4X1RU68n1xcYV9p9n32o+5Q/i9eXqurGwlbU42T/ALaFZN9U5pOLj7JJSXvvaOh84w1XjNbF3WMu51binKVdwUVCVaT6pSX1711d9Eco5vhs7g6lj8svHcRj/d6lVQapz1rq31b8f1Ivas1xEr6Glr03Eal6TPbDrwCEyTnvZQDQBAaGgAGhoAGDQ0AA0NAANDQAMGhoAGDQ19gAYAAAAAAAAAAAAAAAAAAAAAAAAAAAAAAAAAAAAAAAAAAAAAAAAAAAAAAAAAAAAAAAAAAAAAAAAAA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onstantia" charset="0"/>
            </a:endParaRPr>
          </a:p>
        </p:txBody>
      </p:sp>
      <p:pic>
        <p:nvPicPr>
          <p:cNvPr id="9224" name="Picture 14" descr="http://cpjournalist.files.wordpress.com/2010/12/newsweek_logolo.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188" y="2205038"/>
            <a:ext cx="2016125" cy="185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5" name="Picture 16" descr="http://topnews.co.uk/images/imagecache/main_image/Oxytocin-nasal-spray.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54813" y="4581525"/>
            <a:ext cx="2209800" cy="176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6" name="Picture 18" descr="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149725"/>
            <a:ext cx="5291137" cy="105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7" name="Rectangle 19"/>
          <p:cNvSpPr>
            <a:spLocks noChangeArrowheads="1"/>
          </p:cNvSpPr>
          <p:nvPr/>
        </p:nvSpPr>
        <p:spPr bwMode="auto">
          <a:xfrm>
            <a:off x="468313" y="5529263"/>
            <a:ext cx="6084887"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l-GR" sz="2400" b="1"/>
              <a:t>Oxytocin nasal spray may heal shyness,</a:t>
            </a:r>
            <a:endParaRPr lang="en-US" sz="2400" b="1"/>
          </a:p>
          <a:p>
            <a:r>
              <a:rPr lang="el-GR" sz="2400" b="1"/>
              <a:t> suggests study</a:t>
            </a:r>
            <a:endParaRPr lang="el-GR" sz="2400"/>
          </a:p>
          <a:p>
            <a:pPr eaLnBrk="0" hangingPunct="0"/>
            <a:endParaRPr lang="el-GR" sz="2400"/>
          </a:p>
        </p:txBody>
      </p:sp>
      <p:sp>
        <p:nvSpPr>
          <p:cNvPr id="9228" name="Rectangle 20"/>
          <p:cNvSpPr>
            <a:spLocks noChangeArrowheads="1"/>
          </p:cNvSpPr>
          <p:nvPr/>
        </p:nvSpPr>
        <p:spPr bwMode="auto">
          <a:xfrm>
            <a:off x="839788" y="496888"/>
            <a:ext cx="5488857" cy="3683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l-GR" sz="1600">
                <a:solidFill>
                  <a:srgbClr val="3E3E3E"/>
                </a:solidFill>
              </a:rPr>
              <a:t>Oxytocin as a Treatment for Autism</a:t>
            </a:r>
          </a:p>
          <a:p>
            <a:pPr eaLnBrk="0" hangingPunct="0"/>
            <a:r>
              <a:rPr lang="el-GR" sz="800">
                <a:solidFill>
                  <a:srgbClr val="4D4A42"/>
                </a:solidFill>
                <a:latin typeface="Georgia" charset="0"/>
              </a:rPr>
              <a:t>By </a:t>
            </a:r>
            <a:r>
              <a:rPr lang="el-GR" sz="800" b="1">
                <a:solidFill>
                  <a:srgbClr val="3366CC"/>
                </a:solidFill>
                <a:latin typeface="inherit" charset="0"/>
                <a:hlinkClick r:id="rId7"/>
              </a:rPr>
              <a:t>Lisa Jo Rudy</a:t>
            </a:r>
            <a:r>
              <a:rPr lang="el-GR" sz="800">
                <a:solidFill>
                  <a:srgbClr val="4D4A42"/>
                </a:solidFill>
                <a:latin typeface="Georgia" charset="0"/>
              </a:rPr>
              <a:t>, About.com Guide  </a:t>
            </a:r>
            <a:r>
              <a:rPr lang="el-GR" sz="800">
                <a:solidFill>
                  <a:srgbClr val="999999"/>
                </a:solidFill>
                <a:latin typeface="Verdana" charset="0"/>
              </a:rPr>
              <a:t>February 16, 2010</a:t>
            </a:r>
            <a:endParaRPr lang="el-GR"/>
          </a:p>
        </p:txBody>
      </p:sp>
    </p:spTree>
    <p:extLst>
      <p:ext uri="{BB962C8B-B14F-4D97-AF65-F5344CB8AC3E}">
        <p14:creationId xmlns:p14="http://schemas.microsoft.com/office/powerpoint/2010/main" val="401266539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29635" y="2148800"/>
            <a:ext cx="8904916" cy="4114800"/>
          </a:xfrm>
          <a:prstGeom prst="rect">
            <a:avLst/>
          </a:prstGeom>
        </p:spPr>
        <p:txBody>
          <a:bodyPr>
            <a:noAutofit/>
          </a:bodyPr>
          <a:lstStyle/>
          <a:p>
            <a:pPr>
              <a:lnSpc>
                <a:spcPct val="110000"/>
              </a:lnSpc>
              <a:buSzPct val="100000"/>
              <a:buBlip>
                <a:blip r:embed="rId2"/>
              </a:buBlip>
            </a:pPr>
            <a:r>
              <a:rPr lang="el-GR" sz="2000" dirty="0"/>
              <a:t>Ελάττωση στις </a:t>
            </a:r>
            <a:r>
              <a:rPr lang="el-GR" sz="2000" dirty="0">
                <a:latin typeface="Calibri"/>
                <a:cs typeface="Calibri"/>
              </a:rPr>
              <a:t>επαναλαμβανόμενες συμπεριφορές</a:t>
            </a:r>
            <a:endParaRPr lang="en-GB" sz="2000" dirty="0">
              <a:latin typeface="Calibri"/>
              <a:cs typeface="Calibri"/>
            </a:endParaRPr>
          </a:p>
          <a:p>
            <a:pPr>
              <a:lnSpc>
                <a:spcPct val="110000"/>
              </a:lnSpc>
              <a:buSzPct val="100000"/>
              <a:buBlip>
                <a:blip r:embed="rId2"/>
              </a:buBlip>
            </a:pPr>
            <a:r>
              <a:rPr lang="el-GR" sz="2000" dirty="0">
                <a:latin typeface="Calibri"/>
                <a:cs typeface="Calibri"/>
              </a:rPr>
              <a:t>Βελτίωση στην κατανόηση της συναισθηματικής                                                        χροιάς του λόγου </a:t>
            </a:r>
            <a:endParaRPr lang="en-GB" sz="2000" dirty="0">
              <a:latin typeface="Calibri"/>
              <a:cs typeface="Calibri"/>
            </a:endParaRPr>
          </a:p>
          <a:p>
            <a:pPr>
              <a:lnSpc>
                <a:spcPct val="110000"/>
              </a:lnSpc>
              <a:buSzPct val="100000"/>
              <a:buBlip>
                <a:blip r:embed="rId2"/>
              </a:buBlip>
            </a:pPr>
            <a:r>
              <a:rPr lang="el-GR" sz="2000" dirty="0">
                <a:latin typeface="Calibri"/>
                <a:cs typeface="Calibri"/>
              </a:rPr>
              <a:t>Αυξημένη επίδοση στο τεστ: «Διαβάζοντας το μυαλό  στα μάτια»</a:t>
            </a:r>
            <a:endParaRPr lang="en-GB" sz="2000" dirty="0">
              <a:latin typeface="Calibri"/>
              <a:cs typeface="Calibri"/>
            </a:endParaRPr>
          </a:p>
          <a:p>
            <a:pPr>
              <a:lnSpc>
                <a:spcPct val="110000"/>
              </a:lnSpc>
              <a:buSzPct val="100000"/>
              <a:buBlip>
                <a:blip r:embed="rId2"/>
              </a:buBlip>
            </a:pPr>
            <a:r>
              <a:rPr lang="el-GR" sz="2000" dirty="0">
                <a:latin typeface="Calibri"/>
                <a:cs typeface="Calibri"/>
              </a:rPr>
              <a:t>Βελτίωση στην κοινωνική συμπεριφορά, το υποκειμενικό αίσθημα εμπιστοσύνης και τη βλεμματική επικοινωνία</a:t>
            </a:r>
          </a:p>
          <a:p>
            <a:pPr>
              <a:lnSpc>
                <a:spcPct val="110000"/>
              </a:lnSpc>
              <a:buSzPct val="100000"/>
              <a:buBlip>
                <a:blip r:embed="rId2"/>
              </a:buBlip>
            </a:pPr>
            <a:r>
              <a:rPr lang="el-GR" sz="2000" dirty="0">
                <a:latin typeface="Calibri"/>
                <a:cs typeface="Calibri"/>
              </a:rPr>
              <a:t>Αυξημένη εγκεφαλική δραστηριότητα στη δεξιά αμυγδαλή κατά τη διάρκεια επεξεργασίας των προσώπων</a:t>
            </a:r>
            <a:endParaRPr lang="en-GB" sz="2000" dirty="0">
              <a:latin typeface="Calibri"/>
              <a:cs typeface="Calibri"/>
            </a:endParaRPr>
          </a:p>
          <a:p>
            <a:pPr>
              <a:lnSpc>
                <a:spcPct val="110000"/>
              </a:lnSpc>
              <a:buSzPct val="100000"/>
              <a:buBlip>
                <a:blip r:embed="rId2"/>
              </a:buBlip>
            </a:pPr>
            <a:r>
              <a:rPr lang="el-GR" sz="2000" dirty="0">
                <a:latin typeface="Calibri"/>
                <a:cs typeface="Calibri"/>
              </a:rPr>
              <a:t>Αυξημένη εγκεφαλική δραστηριότητα με fMRI στο ραβδωτό σώμα, προμετωπιαίο φλοιό και αλλού στη διάρκεια επεξεργασίας κοινωνικών ερεθισμάτων και κοινωνικώ κρίσεων</a:t>
            </a:r>
          </a:p>
          <a:p>
            <a:pPr>
              <a:lnSpc>
                <a:spcPct val="110000"/>
              </a:lnSpc>
              <a:buSzPct val="100000"/>
              <a:buBlip>
                <a:blip r:embed="rId2"/>
              </a:buBlip>
            </a:pPr>
            <a:r>
              <a:rPr lang="el-GR" sz="2000" dirty="0">
                <a:latin typeface="Calibri"/>
                <a:cs typeface="Calibri"/>
              </a:rPr>
              <a:t>Ενίσχυση συμπεριφορών προσανατολισμού σε ανθρώπινους ήχους σε περιβάλλον με άλλους περιβαλλοντικούς ήχους</a:t>
            </a:r>
            <a:r>
              <a:rPr lang="en-GB" sz="2000" dirty="0">
                <a:latin typeface="Calibri"/>
                <a:cs typeface="Calibri"/>
              </a:rPr>
              <a:t> </a:t>
            </a:r>
          </a:p>
          <a:p>
            <a:endParaRPr lang="en-GB" dirty="0"/>
          </a:p>
          <a:p>
            <a:endParaRPr lang="en-US" dirty="0"/>
          </a:p>
        </p:txBody>
      </p:sp>
      <p:sp>
        <p:nvSpPr>
          <p:cNvPr id="5" name="TextBox 4"/>
          <p:cNvSpPr txBox="1"/>
          <p:nvPr/>
        </p:nvSpPr>
        <p:spPr>
          <a:xfrm>
            <a:off x="293972" y="6046440"/>
            <a:ext cx="8278252" cy="861774"/>
          </a:xfrm>
          <a:prstGeom prst="rect">
            <a:avLst/>
          </a:prstGeom>
          <a:noFill/>
        </p:spPr>
        <p:txBody>
          <a:bodyPr wrap="square" rtlCol="0">
            <a:spAutoFit/>
          </a:bodyPr>
          <a:lstStyle/>
          <a:p>
            <a:pPr algn="ctr"/>
            <a:r>
              <a:rPr lang="en-US" sz="1600" dirty="0" err="1">
                <a:solidFill>
                  <a:srgbClr val="FFCC66"/>
                </a:solidFill>
                <a:latin typeface="Constantia" panose="02030602050306030303" pitchFamily="18" charset="0"/>
                <a:cs typeface="Calibri"/>
              </a:rPr>
              <a:t>Hollandar</a:t>
            </a:r>
            <a:r>
              <a:rPr lang="en-US" sz="1600" dirty="0">
                <a:solidFill>
                  <a:srgbClr val="FFCC66"/>
                </a:solidFill>
                <a:latin typeface="Constantia" panose="02030602050306030303" pitchFamily="18" charset="0"/>
                <a:cs typeface="Calibri"/>
              </a:rPr>
              <a:t> et al., 2003</a:t>
            </a:r>
            <a:r>
              <a:rPr lang="el-GR" sz="1600" dirty="0">
                <a:solidFill>
                  <a:srgbClr val="FFCC66"/>
                </a:solidFill>
                <a:latin typeface="Constantia" panose="02030602050306030303" pitchFamily="18" charset="0"/>
                <a:cs typeface="Calibri"/>
              </a:rPr>
              <a:t>;Hollandar et al., 2007; Guastella et al., 2010; Andari et al., 2010</a:t>
            </a:r>
            <a:endParaRPr lang="en-GB" sz="1600" dirty="0">
              <a:solidFill>
                <a:srgbClr val="FFCC66"/>
              </a:solidFill>
              <a:latin typeface="Constantia" panose="02030602050306030303" pitchFamily="18" charset="0"/>
              <a:cs typeface="Calibri"/>
            </a:endParaRPr>
          </a:p>
          <a:p>
            <a:pPr algn="ctr"/>
            <a:r>
              <a:rPr lang="el-GR" sz="1600" dirty="0">
                <a:solidFill>
                  <a:srgbClr val="FFCC66"/>
                </a:solidFill>
                <a:latin typeface="Constantia" panose="02030602050306030303" pitchFamily="18" charset="0"/>
                <a:cs typeface="Calibri"/>
              </a:rPr>
              <a:t>Anagnostou et al., 2012; Domes et al., 2013; </a:t>
            </a:r>
            <a:r>
              <a:rPr lang="en-US" sz="1600" dirty="0">
                <a:solidFill>
                  <a:srgbClr val="FFCC66"/>
                </a:solidFill>
                <a:latin typeface="Constantia" panose="02030602050306030303" pitchFamily="18" charset="0"/>
                <a:cs typeface="Calibri"/>
              </a:rPr>
              <a:t>Gordon et al., 2013</a:t>
            </a:r>
            <a:endParaRPr lang="en-GB" sz="1600" dirty="0">
              <a:solidFill>
                <a:srgbClr val="FFCC66"/>
              </a:solidFill>
              <a:latin typeface="Constantia" panose="02030602050306030303" pitchFamily="18" charset="0"/>
              <a:cs typeface="Calibri"/>
            </a:endParaRPr>
          </a:p>
          <a:p>
            <a:endParaRPr lang="en-US" dirty="0">
              <a:latin typeface="Constantia" panose="02030602050306030303" pitchFamily="18" charset="0"/>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92443" y="711062"/>
            <a:ext cx="2018454" cy="150028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157111" y="86056"/>
            <a:ext cx="6168501" cy="646331"/>
          </a:xfrm>
          <a:prstGeom prst="rect">
            <a:avLst/>
          </a:prstGeom>
          <a:noFill/>
        </p:spPr>
        <p:txBody>
          <a:bodyPr wrap="none" rtlCol="0">
            <a:spAutoFit/>
          </a:bodyPr>
          <a:lstStyle/>
          <a:p>
            <a:r>
              <a:rPr lang="el-GR" sz="3600" dirty="0">
                <a:solidFill>
                  <a:srgbClr val="FFCC66"/>
                </a:solidFill>
                <a:latin typeface="Calibri"/>
                <a:cs typeface="Calibri"/>
              </a:rPr>
              <a:t>Χορηγηση ΟΧ σε Άτομα με ΔΑΦ</a:t>
            </a:r>
            <a:endParaRPr lang="en-US" sz="3600" dirty="0">
              <a:solidFill>
                <a:srgbClr val="FFCC66"/>
              </a:solidFill>
              <a:latin typeface="Calibri"/>
              <a:cs typeface="Calibri"/>
            </a:endParaRPr>
          </a:p>
        </p:txBody>
      </p:sp>
    </p:spTree>
    <p:extLst>
      <p:ext uri="{BB962C8B-B14F-4D97-AF65-F5344CB8AC3E}">
        <p14:creationId xmlns:p14="http://schemas.microsoft.com/office/powerpoint/2010/main" val="365887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nenypervanidou:Desktop:MontageCommunication.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53143" y="599673"/>
            <a:ext cx="3348520" cy="2158003"/>
          </a:xfrm>
          <a:prstGeom prst="rect">
            <a:avLst/>
          </a:prstGeom>
          <a:ln>
            <a:noFill/>
          </a:ln>
          <a:effectLst>
            <a:softEdge rad="112500"/>
          </a:effectLst>
        </p:spPr>
      </p:pic>
      <p:sp>
        <p:nvSpPr>
          <p:cNvPr id="28674" name="3 - Ορθογώνιο"/>
          <p:cNvSpPr>
            <a:spLocks noChangeArrowheads="1"/>
          </p:cNvSpPr>
          <p:nvPr/>
        </p:nvSpPr>
        <p:spPr bwMode="auto">
          <a:xfrm>
            <a:off x="322494" y="808034"/>
            <a:ext cx="8143899" cy="520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120000"/>
              </a:lnSpc>
              <a:buFontTx/>
              <a:buBlip>
                <a:blip r:embed="rId4"/>
              </a:buBlip>
            </a:pPr>
            <a:r>
              <a:rPr lang="el-GR" sz="2000" dirty="0">
                <a:latin typeface="Calibri" charset="0"/>
                <a:cs typeface="Calibri" charset="0"/>
              </a:rPr>
              <a:t> Πειραματικές μελέτες δείχνουν ότι η </a:t>
            </a:r>
            <a:r>
              <a:rPr lang="el-GR" sz="2000" dirty="0">
                <a:solidFill>
                  <a:srgbClr val="FFFFFF"/>
                </a:solidFill>
                <a:latin typeface="Calibri"/>
                <a:cs typeface="Calibri"/>
              </a:rPr>
              <a:t>Ω</a:t>
            </a:r>
            <a:r>
              <a:rPr lang="el-GR" sz="2000" dirty="0">
                <a:latin typeface="Calibri" charset="0"/>
                <a:cs typeface="Calibri" charset="0"/>
              </a:rPr>
              <a:t>Τ  </a:t>
            </a:r>
          </a:p>
          <a:p>
            <a:pPr>
              <a:lnSpc>
                <a:spcPct val="120000"/>
              </a:lnSpc>
            </a:pPr>
            <a:r>
              <a:rPr lang="el-GR" sz="2000" dirty="0">
                <a:latin typeface="Calibri" charset="0"/>
                <a:cs typeface="Calibri" charset="0"/>
              </a:rPr>
              <a:t>    ενισχύει το αίσθημα της  ανταμοιβής  μέσω </a:t>
            </a:r>
          </a:p>
          <a:p>
            <a:pPr>
              <a:lnSpc>
                <a:spcPct val="120000"/>
              </a:lnSpc>
            </a:pPr>
            <a:r>
              <a:rPr lang="el-GR" sz="2000" dirty="0">
                <a:latin typeface="Calibri" charset="0"/>
                <a:cs typeface="Calibri" charset="0"/>
              </a:rPr>
              <a:t>    του ντοπαμινοεξαρτώμενου  μεσο –μεταιχμιακού </a:t>
            </a:r>
          </a:p>
          <a:p>
            <a:pPr>
              <a:lnSpc>
                <a:spcPct val="120000"/>
              </a:lnSpc>
            </a:pPr>
            <a:r>
              <a:rPr lang="el-GR" sz="2000" dirty="0">
                <a:latin typeface="Calibri" charset="0"/>
                <a:cs typeface="Calibri" charset="0"/>
              </a:rPr>
              <a:t>    συστήματος και ελαττώνει το άγχος μέσω των                                       </a:t>
            </a:r>
          </a:p>
          <a:p>
            <a:pPr>
              <a:lnSpc>
                <a:spcPct val="120000"/>
              </a:lnSpc>
            </a:pPr>
            <a:r>
              <a:rPr lang="el-GR" sz="2000" dirty="0">
                <a:latin typeface="Calibri" charset="0"/>
                <a:cs typeface="Calibri" charset="0"/>
              </a:rPr>
              <a:t>    εγκεφαλικών αμυγδαλών</a:t>
            </a:r>
          </a:p>
          <a:p>
            <a:pPr>
              <a:lnSpc>
                <a:spcPct val="120000"/>
              </a:lnSpc>
            </a:pPr>
            <a:endParaRPr lang="el-GR" sz="2000" dirty="0">
              <a:latin typeface="Calibri" charset="0"/>
              <a:cs typeface="Calibri" charset="0"/>
            </a:endParaRPr>
          </a:p>
          <a:p>
            <a:pPr>
              <a:lnSpc>
                <a:spcPct val="120000"/>
              </a:lnSpc>
              <a:buFontTx/>
              <a:buBlip>
                <a:blip r:embed="rId4"/>
              </a:buBlip>
            </a:pPr>
            <a:r>
              <a:rPr lang="el-GR" sz="2000" dirty="0">
                <a:latin typeface="Calibri" charset="0"/>
                <a:cs typeface="Calibri" charset="0"/>
              </a:rPr>
              <a:t> Η ενδορρινική ΩΤ δρα στα δίκτυα αναγνώρισης  προσώπων </a:t>
            </a:r>
            <a:r>
              <a:rPr lang="en-US" sz="2000" dirty="0">
                <a:latin typeface="Calibri" charset="0"/>
                <a:cs typeface="Calibri" charset="0"/>
              </a:rPr>
              <a:t>(</a:t>
            </a:r>
            <a:r>
              <a:rPr lang="el-GR" sz="2000" dirty="0">
                <a:latin typeface="Calibri" charset="0"/>
                <a:cs typeface="Calibri" charset="0"/>
              </a:rPr>
              <a:t>π.χ. </a:t>
            </a:r>
          </a:p>
          <a:p>
            <a:pPr>
              <a:lnSpc>
                <a:spcPct val="120000"/>
              </a:lnSpc>
            </a:pPr>
            <a:r>
              <a:rPr lang="el-GR" sz="2000" dirty="0">
                <a:latin typeface="Calibri" charset="0"/>
                <a:cs typeface="Calibri" charset="0"/>
              </a:rPr>
              <a:t>    αμυγδαλή).  Οι ίδιες περιοχές έχουν αναγνωριστεί  ότι  παίζουν ρόλο</a:t>
            </a:r>
          </a:p>
          <a:p>
            <a:pPr>
              <a:lnSpc>
                <a:spcPct val="120000"/>
              </a:lnSpc>
            </a:pPr>
            <a:r>
              <a:rPr lang="el-GR" sz="2000" dirty="0">
                <a:latin typeface="Calibri" charset="0"/>
                <a:cs typeface="Calibri" charset="0"/>
              </a:rPr>
              <a:t>    στα  ελλείμματα της αναγνώρισης συναισθημάτων  στις ΔΑΦ</a:t>
            </a:r>
          </a:p>
          <a:p>
            <a:pPr>
              <a:lnSpc>
                <a:spcPct val="120000"/>
              </a:lnSpc>
            </a:pPr>
            <a:endParaRPr lang="en-US" sz="2000" dirty="0">
              <a:latin typeface="Calibri" charset="0"/>
              <a:cs typeface="Calibri" charset="0"/>
            </a:endParaRPr>
          </a:p>
          <a:p>
            <a:pPr>
              <a:lnSpc>
                <a:spcPct val="120000"/>
              </a:lnSpc>
              <a:buFontTx/>
              <a:buBlip>
                <a:blip r:embed="rId4"/>
              </a:buBlip>
            </a:pPr>
            <a:r>
              <a:rPr lang="el-GR" sz="2000" dirty="0">
                <a:latin typeface="Calibri" charset="0"/>
                <a:cs typeface="Calibri" charset="0"/>
              </a:rPr>
              <a:t> Η </a:t>
            </a:r>
            <a:r>
              <a:rPr lang="el-GR" sz="2000" dirty="0">
                <a:solidFill>
                  <a:srgbClr val="FFFFFF"/>
                </a:solidFill>
                <a:latin typeface="Calibri"/>
                <a:cs typeface="Calibri"/>
              </a:rPr>
              <a:t>Ω</a:t>
            </a:r>
            <a:r>
              <a:rPr lang="el-GR" sz="2000" dirty="0">
                <a:latin typeface="Calibri" charset="0"/>
                <a:cs typeface="Calibri" charset="0"/>
              </a:rPr>
              <a:t>Τ βελτιώνει την κοινωνική νόηση ενισχύοντας την προσήλωση του</a:t>
            </a:r>
          </a:p>
          <a:p>
            <a:pPr>
              <a:lnSpc>
                <a:spcPct val="120000"/>
              </a:lnSpc>
            </a:pPr>
            <a:r>
              <a:rPr lang="el-GR" sz="2000" dirty="0">
                <a:latin typeface="Calibri" charset="0"/>
                <a:cs typeface="Calibri" charset="0"/>
              </a:rPr>
              <a:t>   βλέμματος στα κοινωνικά  «σήματα» και μέσω της «ανταμοιβής»  που </a:t>
            </a:r>
          </a:p>
          <a:p>
            <a:pPr>
              <a:lnSpc>
                <a:spcPct val="120000"/>
              </a:lnSpc>
            </a:pPr>
            <a:r>
              <a:rPr lang="el-GR" sz="2000" dirty="0">
                <a:latin typeface="Calibri" charset="0"/>
                <a:cs typeface="Calibri" charset="0"/>
              </a:rPr>
              <a:t>   συνδέεται με την εμπλοκή στα κοινωνικά «σήματα»</a:t>
            </a:r>
          </a:p>
          <a:p>
            <a:endParaRPr lang="el-GR" sz="2000" dirty="0">
              <a:latin typeface="Calibri" charset="0"/>
              <a:cs typeface="Calibri" charset="0"/>
            </a:endParaRPr>
          </a:p>
        </p:txBody>
      </p:sp>
      <p:sp>
        <p:nvSpPr>
          <p:cNvPr id="2" name="Rectangle 1"/>
          <p:cNvSpPr/>
          <p:nvPr/>
        </p:nvSpPr>
        <p:spPr>
          <a:xfrm>
            <a:off x="1933464" y="6028038"/>
            <a:ext cx="5533901" cy="584776"/>
          </a:xfrm>
          <a:prstGeom prst="rect">
            <a:avLst/>
          </a:prstGeom>
        </p:spPr>
        <p:txBody>
          <a:bodyPr wrap="square">
            <a:spAutoFit/>
          </a:bodyPr>
          <a:lstStyle/>
          <a:p>
            <a:pPr algn="ctr"/>
            <a:r>
              <a:rPr lang="de-DE" sz="1600" dirty="0">
                <a:solidFill>
                  <a:srgbClr val="FFCC66"/>
                </a:solidFill>
                <a:latin typeface="Constantia" charset="0"/>
              </a:rPr>
              <a:t>Domes G</a:t>
            </a:r>
            <a:r>
              <a:rPr lang="el-GR" sz="1600" dirty="0">
                <a:solidFill>
                  <a:srgbClr val="FFCC66"/>
                </a:solidFill>
                <a:latin typeface="Constantia" charset="0"/>
              </a:rPr>
              <a:t>  </a:t>
            </a:r>
            <a:r>
              <a:rPr lang="en-US" sz="1600" dirty="0">
                <a:solidFill>
                  <a:srgbClr val="FFCC66"/>
                </a:solidFill>
                <a:latin typeface="Constantia" charset="0"/>
              </a:rPr>
              <a:t>et al., </a:t>
            </a:r>
            <a:r>
              <a:rPr lang="de-DE" sz="1600" dirty="0">
                <a:solidFill>
                  <a:srgbClr val="FFCC66"/>
                </a:solidFill>
                <a:latin typeface="Constantia" charset="0"/>
              </a:rPr>
              <a:t>2007</a:t>
            </a:r>
            <a:r>
              <a:rPr lang="el-GR" sz="1600" dirty="0">
                <a:solidFill>
                  <a:srgbClr val="FFCC66"/>
                </a:solidFill>
                <a:latin typeface="Constantia" charset="0"/>
              </a:rPr>
              <a:t> </a:t>
            </a:r>
            <a:r>
              <a:rPr lang="en-US" sz="1600" dirty="0">
                <a:solidFill>
                  <a:srgbClr val="FFCC66"/>
                </a:solidFill>
                <a:latin typeface="Constantia" charset="0"/>
              </a:rPr>
              <a:t>; Donaldson ZR et al., 2008</a:t>
            </a:r>
            <a:r>
              <a:rPr lang="el-GR" sz="1600" dirty="0">
                <a:solidFill>
                  <a:srgbClr val="FFCC66"/>
                </a:solidFill>
                <a:latin typeface="Constantia" charset="0"/>
              </a:rPr>
              <a:t>;</a:t>
            </a:r>
            <a:r>
              <a:rPr lang="en-US" sz="1600" dirty="0">
                <a:solidFill>
                  <a:srgbClr val="FFCC66"/>
                </a:solidFill>
                <a:latin typeface="Constantia" charset="0"/>
              </a:rPr>
              <a:t> Domes G et al., 2007</a:t>
            </a:r>
          </a:p>
        </p:txBody>
      </p:sp>
    </p:spTree>
    <p:extLst>
      <p:ext uri="{BB962C8B-B14F-4D97-AF65-F5344CB8AC3E}">
        <p14:creationId xmlns:p14="http://schemas.microsoft.com/office/powerpoint/2010/main" val="2728990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84660"/>
            <a:ext cx="8229600" cy="1143000"/>
          </a:xfrm>
        </p:spPr>
        <p:txBody>
          <a:bodyPr>
            <a:noAutofit/>
          </a:bodyPr>
          <a:lstStyle/>
          <a:p>
            <a:pPr algn="ctr"/>
            <a:r>
              <a:rPr lang="el-GR" sz="3600" dirty="0">
                <a:solidFill>
                  <a:srgbClr val="E8BC4A"/>
                </a:solidFill>
                <a:latin typeface="Calibri"/>
                <a:cs typeface="Calibri"/>
              </a:rPr>
              <a:t>Πρώιμο Περιβάλλον &amp; Προγραμματισμός της Ανάπτυξης του Εγκεφάλου</a:t>
            </a:r>
            <a:endParaRPr lang="en-US" sz="3600" dirty="0">
              <a:solidFill>
                <a:srgbClr val="E8BC4A"/>
              </a:solidFill>
              <a:latin typeface="Calibri"/>
              <a:cs typeface="Calibri"/>
            </a:endParaRPr>
          </a:p>
        </p:txBody>
      </p:sp>
      <p:sp>
        <p:nvSpPr>
          <p:cNvPr id="5" name="Right Arrow 4"/>
          <p:cNvSpPr/>
          <p:nvPr/>
        </p:nvSpPr>
        <p:spPr>
          <a:xfrm>
            <a:off x="3059832" y="1412776"/>
            <a:ext cx="4176464" cy="2880320"/>
          </a:xfrm>
          <a:prstGeom prst="rightArrow">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5496" y="1695396"/>
            <a:ext cx="3096344" cy="2385269"/>
          </a:xfrm>
          <a:prstGeom prst="rect">
            <a:avLst/>
          </a:prstGeom>
          <a:noFill/>
        </p:spPr>
        <p:txBody>
          <a:bodyPr wrap="square" rtlCol="0">
            <a:spAutoFit/>
          </a:bodyPr>
          <a:lstStyle/>
          <a:p>
            <a:r>
              <a:rPr lang="el-GR" sz="2000" dirty="0">
                <a:solidFill>
                  <a:srgbClr val="FFFF00"/>
                </a:solidFill>
                <a:latin typeface="Calibri"/>
                <a:cs typeface="Calibri"/>
              </a:rPr>
              <a:t>Προγεννητικές Επιδράσεις</a:t>
            </a:r>
          </a:p>
          <a:p>
            <a:pPr marL="285750" indent="-285750">
              <a:lnSpc>
                <a:spcPct val="120000"/>
              </a:lnSpc>
              <a:buFont typeface="Arial"/>
              <a:buChar char="•"/>
            </a:pPr>
            <a:r>
              <a:rPr lang="el-GR" dirty="0">
                <a:latin typeface="Calibri"/>
                <a:cs typeface="Calibri"/>
              </a:rPr>
              <a:t>Λοίμωξη / Φλεγμονή</a:t>
            </a:r>
          </a:p>
          <a:p>
            <a:pPr marL="285750" indent="-285750">
              <a:lnSpc>
                <a:spcPct val="120000"/>
              </a:lnSpc>
              <a:buFont typeface="Arial"/>
              <a:buChar char="•"/>
            </a:pPr>
            <a:r>
              <a:rPr lang="el-GR" dirty="0">
                <a:latin typeface="Calibri"/>
                <a:cs typeface="Calibri"/>
              </a:rPr>
              <a:t>Φάρμακα</a:t>
            </a:r>
          </a:p>
          <a:p>
            <a:pPr marL="285750" indent="-285750">
              <a:lnSpc>
                <a:spcPct val="120000"/>
              </a:lnSpc>
              <a:buFont typeface="Arial"/>
              <a:buChar char="•"/>
            </a:pPr>
            <a:r>
              <a:rPr lang="el-GR" dirty="0">
                <a:latin typeface="Calibri"/>
                <a:cs typeface="Calibri"/>
              </a:rPr>
              <a:t>Τοξικοί παράγοντες</a:t>
            </a:r>
            <a:endParaRPr lang="en-US" dirty="0">
              <a:latin typeface="Calibri"/>
              <a:cs typeface="Calibri"/>
            </a:endParaRPr>
          </a:p>
          <a:p>
            <a:pPr marL="285750" indent="-285750">
              <a:lnSpc>
                <a:spcPct val="120000"/>
              </a:lnSpc>
              <a:buFont typeface="Arial"/>
              <a:buChar char="•"/>
            </a:pPr>
            <a:r>
              <a:rPr lang="el-GR" dirty="0">
                <a:latin typeface="Calibri"/>
                <a:cs typeface="Calibri"/>
              </a:rPr>
              <a:t>Ορμόνες/Κυτοκίνες</a:t>
            </a:r>
            <a:endParaRPr lang="en-US" dirty="0">
              <a:latin typeface="Calibri"/>
              <a:cs typeface="Calibri"/>
            </a:endParaRPr>
          </a:p>
          <a:p>
            <a:pPr marL="285750" indent="-285750">
              <a:lnSpc>
                <a:spcPct val="120000"/>
              </a:lnSpc>
              <a:buFont typeface="Arial"/>
              <a:buChar char="•"/>
            </a:pPr>
            <a:r>
              <a:rPr lang="el-GR" dirty="0">
                <a:latin typeface="Calibri"/>
                <a:cs typeface="Calibri"/>
              </a:rPr>
              <a:t>Μητρικό Στρες</a:t>
            </a:r>
          </a:p>
          <a:p>
            <a:pPr marL="285750" indent="-285750">
              <a:lnSpc>
                <a:spcPct val="120000"/>
              </a:lnSpc>
              <a:buFont typeface="Arial"/>
              <a:buChar char="•"/>
            </a:pPr>
            <a:endParaRPr lang="en-US" dirty="0">
              <a:latin typeface="Calibri"/>
              <a:cs typeface="Calibri"/>
            </a:endParaRPr>
          </a:p>
        </p:txBody>
      </p:sp>
      <p:sp>
        <p:nvSpPr>
          <p:cNvPr id="7" name="TextBox 6"/>
          <p:cNvSpPr txBox="1"/>
          <p:nvPr/>
        </p:nvSpPr>
        <p:spPr>
          <a:xfrm>
            <a:off x="3131840" y="2119210"/>
            <a:ext cx="3417785" cy="1477328"/>
          </a:xfrm>
          <a:prstGeom prst="rect">
            <a:avLst/>
          </a:prstGeom>
          <a:noFill/>
        </p:spPr>
        <p:txBody>
          <a:bodyPr wrap="none" rtlCol="0">
            <a:spAutoFit/>
          </a:bodyPr>
          <a:lstStyle/>
          <a:p>
            <a:r>
              <a:rPr lang="el-GR" dirty="0">
                <a:solidFill>
                  <a:srgbClr val="FFFF00"/>
                </a:solidFill>
                <a:latin typeface="Calibri"/>
                <a:cs typeface="Calibri"/>
              </a:rPr>
              <a:t>Μεταβολές στον Εγκέφαλο </a:t>
            </a:r>
          </a:p>
          <a:p>
            <a:r>
              <a:rPr lang="el-GR" dirty="0">
                <a:solidFill>
                  <a:srgbClr val="FFFF00"/>
                </a:solidFill>
                <a:latin typeface="Calibri"/>
                <a:cs typeface="Calibri"/>
              </a:rPr>
              <a:t>Εμβρύου &amp; Βρέφους</a:t>
            </a:r>
          </a:p>
          <a:p>
            <a:r>
              <a:rPr lang="el-GR" dirty="0">
                <a:latin typeface="Calibri"/>
                <a:cs typeface="Calibri"/>
              </a:rPr>
              <a:t>Ανατομία Εγκεφάλου,</a:t>
            </a:r>
          </a:p>
          <a:p>
            <a:r>
              <a:rPr lang="el-GR" dirty="0">
                <a:latin typeface="Calibri"/>
                <a:cs typeface="Calibri"/>
              </a:rPr>
              <a:t>Οργάνωση φλοιού</a:t>
            </a:r>
          </a:p>
          <a:p>
            <a:r>
              <a:rPr lang="el-GR" dirty="0">
                <a:latin typeface="Calibri"/>
                <a:cs typeface="Calibri"/>
              </a:rPr>
              <a:t>Δομικές &amp; Λειτουργικές Συνδέσεις</a:t>
            </a:r>
            <a:endParaRPr lang="en-US" dirty="0">
              <a:latin typeface="Calibri"/>
              <a:cs typeface="Calibri"/>
            </a:endParaRPr>
          </a:p>
        </p:txBody>
      </p:sp>
      <p:sp>
        <p:nvSpPr>
          <p:cNvPr id="8" name="Right Arrow 7"/>
          <p:cNvSpPr/>
          <p:nvPr/>
        </p:nvSpPr>
        <p:spPr>
          <a:xfrm>
            <a:off x="2483768" y="2636912"/>
            <a:ext cx="720080" cy="484632"/>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Right Arrow 9"/>
          <p:cNvSpPr/>
          <p:nvPr/>
        </p:nvSpPr>
        <p:spPr>
          <a:xfrm>
            <a:off x="6372200" y="2636912"/>
            <a:ext cx="936104" cy="432048"/>
          </a:xfrm>
          <a:prstGeom prst="lef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236296" y="1556792"/>
            <a:ext cx="1836584" cy="3471720"/>
          </a:xfrm>
          <a:prstGeom prst="rect">
            <a:avLst/>
          </a:prstGeom>
          <a:noFill/>
        </p:spPr>
        <p:txBody>
          <a:bodyPr wrap="square" rtlCol="0">
            <a:spAutoFit/>
          </a:bodyPr>
          <a:lstStyle/>
          <a:p>
            <a:pPr algn="ctr"/>
            <a:r>
              <a:rPr lang="el-GR" u="sng" dirty="0">
                <a:solidFill>
                  <a:srgbClr val="FFFF00"/>
                </a:solidFill>
                <a:latin typeface="Calibri"/>
                <a:cs typeface="Calibri"/>
              </a:rPr>
              <a:t>Αναπτυξιακές</a:t>
            </a:r>
            <a:r>
              <a:rPr lang="en-US" u="sng" dirty="0">
                <a:solidFill>
                  <a:srgbClr val="FFFF00"/>
                </a:solidFill>
                <a:latin typeface="Calibri"/>
                <a:cs typeface="Calibri"/>
              </a:rPr>
              <a:t>-</a:t>
            </a:r>
            <a:r>
              <a:rPr lang="el-GR" u="sng" dirty="0">
                <a:solidFill>
                  <a:srgbClr val="FFFF00"/>
                </a:solidFill>
                <a:latin typeface="Calibri"/>
                <a:cs typeface="Calibri"/>
              </a:rPr>
              <a:t> </a:t>
            </a:r>
          </a:p>
          <a:p>
            <a:pPr algn="ctr"/>
            <a:r>
              <a:rPr lang="el-GR" u="sng" dirty="0">
                <a:solidFill>
                  <a:srgbClr val="FFFF00"/>
                </a:solidFill>
                <a:latin typeface="Calibri"/>
                <a:cs typeface="Calibri"/>
              </a:rPr>
              <a:t>Διαταραχές</a:t>
            </a:r>
            <a:r>
              <a:rPr lang="en-US" u="sng" dirty="0">
                <a:solidFill>
                  <a:srgbClr val="FFFF00"/>
                </a:solidFill>
                <a:latin typeface="Calibri"/>
                <a:cs typeface="Calibri"/>
              </a:rPr>
              <a:t>-</a:t>
            </a:r>
            <a:r>
              <a:rPr lang="el-GR" u="sng" dirty="0">
                <a:solidFill>
                  <a:srgbClr val="FFFF00"/>
                </a:solidFill>
                <a:latin typeface="Calibri"/>
                <a:cs typeface="Calibri"/>
              </a:rPr>
              <a:t>Ψυχοπαθολογία</a:t>
            </a:r>
          </a:p>
          <a:p>
            <a:pPr marL="285750" indent="-285750">
              <a:lnSpc>
                <a:spcPct val="120000"/>
              </a:lnSpc>
              <a:buFont typeface="Arial"/>
              <a:buChar char="•"/>
            </a:pPr>
            <a:r>
              <a:rPr lang="el-GR" dirty="0">
                <a:solidFill>
                  <a:srgbClr val="FF6600"/>
                </a:solidFill>
                <a:latin typeface="Calibri"/>
                <a:cs typeface="Calibri"/>
              </a:rPr>
              <a:t>Αυτισμος</a:t>
            </a:r>
          </a:p>
          <a:p>
            <a:pPr marL="285750" indent="-285750">
              <a:lnSpc>
                <a:spcPct val="120000"/>
              </a:lnSpc>
              <a:buFont typeface="Arial"/>
              <a:buChar char="•"/>
            </a:pPr>
            <a:r>
              <a:rPr lang="el-GR" dirty="0">
                <a:latin typeface="Calibri"/>
                <a:cs typeface="Calibri"/>
              </a:rPr>
              <a:t>ΔΕΠΥ</a:t>
            </a:r>
          </a:p>
          <a:p>
            <a:pPr marL="285750" indent="-285750">
              <a:lnSpc>
                <a:spcPct val="120000"/>
              </a:lnSpc>
              <a:buFont typeface="Arial"/>
              <a:buChar char="•"/>
            </a:pPr>
            <a:r>
              <a:rPr lang="el-GR" dirty="0">
                <a:latin typeface="Calibri"/>
                <a:cs typeface="Calibri"/>
              </a:rPr>
              <a:t>Σχιζοφρένεια</a:t>
            </a:r>
          </a:p>
          <a:p>
            <a:pPr marL="285750" indent="-285750">
              <a:lnSpc>
                <a:spcPct val="120000"/>
              </a:lnSpc>
              <a:buFont typeface="Arial"/>
              <a:buChar char="•"/>
            </a:pPr>
            <a:r>
              <a:rPr lang="el-GR" dirty="0">
                <a:latin typeface="Calibri"/>
                <a:cs typeface="Calibri"/>
              </a:rPr>
              <a:t>Κατάθλιψη</a:t>
            </a:r>
          </a:p>
          <a:p>
            <a:pPr marL="285750" indent="-285750">
              <a:lnSpc>
                <a:spcPct val="120000"/>
              </a:lnSpc>
              <a:buFont typeface="Arial"/>
              <a:buChar char="•"/>
            </a:pPr>
            <a:r>
              <a:rPr lang="el-GR" dirty="0">
                <a:latin typeface="Calibri"/>
                <a:cs typeface="Calibri"/>
              </a:rPr>
              <a:t>Αγχώδεις </a:t>
            </a:r>
          </a:p>
          <a:p>
            <a:pPr>
              <a:lnSpc>
                <a:spcPct val="120000"/>
              </a:lnSpc>
            </a:pPr>
            <a:r>
              <a:rPr lang="el-GR" dirty="0">
                <a:latin typeface="Calibri"/>
                <a:cs typeface="Calibri"/>
              </a:rPr>
              <a:t>       Διαταραχές</a:t>
            </a:r>
          </a:p>
          <a:p>
            <a:pPr marL="285750" indent="-285750">
              <a:buFont typeface="Arial"/>
              <a:buChar char="•"/>
            </a:pPr>
            <a:endParaRPr lang="el-GR" dirty="0">
              <a:latin typeface="Calibri"/>
              <a:cs typeface="Calibri"/>
            </a:endParaRPr>
          </a:p>
          <a:p>
            <a:pPr marL="285750" indent="-285750">
              <a:buFont typeface="Arial"/>
              <a:buChar char="•"/>
            </a:pPr>
            <a:endParaRPr lang="en-US" dirty="0"/>
          </a:p>
        </p:txBody>
      </p:sp>
      <p:sp>
        <p:nvSpPr>
          <p:cNvPr id="12" name="Rectangle 11"/>
          <p:cNvSpPr/>
          <p:nvPr/>
        </p:nvSpPr>
        <p:spPr>
          <a:xfrm>
            <a:off x="611560" y="3789040"/>
            <a:ext cx="4824536" cy="504056"/>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2000" dirty="0">
                <a:latin typeface="Calibri"/>
                <a:cs typeface="Calibri"/>
              </a:rPr>
              <a:t>Μητρικός &amp; Εμβρυικός Γονότυπος</a:t>
            </a:r>
            <a:endParaRPr lang="en-US" sz="2000" dirty="0">
              <a:latin typeface="Calibri"/>
              <a:cs typeface="Calibri"/>
            </a:endParaRPr>
          </a:p>
        </p:txBody>
      </p:sp>
      <p:sp>
        <p:nvSpPr>
          <p:cNvPr id="13" name="Rectangle 12"/>
          <p:cNvSpPr/>
          <p:nvPr/>
        </p:nvSpPr>
        <p:spPr>
          <a:xfrm>
            <a:off x="611560" y="4437112"/>
            <a:ext cx="6624736" cy="504056"/>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2000" b="1" dirty="0">
                <a:latin typeface="Calibri"/>
                <a:cs typeface="Calibri"/>
              </a:rPr>
              <a:t>Βιολογική Ευαλωτότητα= Γονίδια Χ Πρώιμο Περιβάλλον</a:t>
            </a:r>
            <a:endParaRPr lang="en-US" sz="2000" b="1" dirty="0">
              <a:latin typeface="Calibri"/>
              <a:cs typeface="Calibri"/>
            </a:endParaRPr>
          </a:p>
        </p:txBody>
      </p:sp>
      <p:sp>
        <p:nvSpPr>
          <p:cNvPr id="14" name="TextBox 13"/>
          <p:cNvSpPr txBox="1"/>
          <p:nvPr/>
        </p:nvSpPr>
        <p:spPr>
          <a:xfrm>
            <a:off x="539552" y="5445224"/>
            <a:ext cx="8064896" cy="923330"/>
          </a:xfrm>
          <a:prstGeom prst="rect">
            <a:avLst/>
          </a:prstGeom>
          <a:noFill/>
        </p:spPr>
        <p:txBody>
          <a:bodyPr wrap="square" rtlCol="0">
            <a:spAutoFit/>
          </a:bodyPr>
          <a:lstStyle/>
          <a:p>
            <a:r>
              <a:rPr lang="el-GR" b="1" dirty="0">
                <a:solidFill>
                  <a:schemeClr val="accent1"/>
                </a:solidFill>
                <a:latin typeface="Calibri"/>
                <a:cs typeface="Calibri"/>
              </a:rPr>
              <a:t>Εμβρυικός Προγραμματισμός:  </a:t>
            </a:r>
            <a:r>
              <a:rPr lang="el-GR" dirty="0">
                <a:latin typeface="Calibri"/>
                <a:cs typeface="Calibri"/>
              </a:rPr>
              <a:t>Η διαδικασία με την οποία το πρώιμο περιβάλλον αλληλεπιδρά με γονίδια / επιγενετικους παράγοντες ώστε να προκύψουν   τα χαρακτηριστικά του ατόμου</a:t>
            </a:r>
            <a:endParaRPr lang="en-US" dirty="0">
              <a:latin typeface="Calibri"/>
              <a:cs typeface="Calibri"/>
            </a:endParaRPr>
          </a:p>
        </p:txBody>
      </p:sp>
      <p:sp>
        <p:nvSpPr>
          <p:cNvPr id="3" name="TextBox 2"/>
          <p:cNvSpPr txBox="1"/>
          <p:nvPr/>
        </p:nvSpPr>
        <p:spPr>
          <a:xfrm>
            <a:off x="7055809" y="6386855"/>
            <a:ext cx="1764663" cy="369332"/>
          </a:xfrm>
          <a:prstGeom prst="rect">
            <a:avLst/>
          </a:prstGeom>
          <a:noFill/>
        </p:spPr>
        <p:txBody>
          <a:bodyPr wrap="none" rtlCol="0">
            <a:spAutoFit/>
          </a:bodyPr>
          <a:lstStyle/>
          <a:p>
            <a:r>
              <a:rPr lang="en-US" i="1" dirty="0">
                <a:latin typeface="Calibri"/>
                <a:cs typeface="Calibri"/>
              </a:rPr>
              <a:t>Buss et al., 2012</a:t>
            </a:r>
          </a:p>
        </p:txBody>
      </p:sp>
    </p:spTree>
    <p:extLst>
      <p:ext uri="{BB962C8B-B14F-4D97-AF65-F5344CB8AC3E}">
        <p14:creationId xmlns:p14="http://schemas.microsoft.com/office/powerpoint/2010/main" val="1604673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86285" y="49075"/>
            <a:ext cx="8229600" cy="1143000"/>
          </a:xfrm>
        </p:spPr>
        <p:txBody>
          <a:bodyPr>
            <a:noAutofit/>
          </a:bodyPr>
          <a:lstStyle/>
          <a:p>
            <a:pPr algn="ctr"/>
            <a:r>
              <a:rPr lang="el-GR" sz="3600" dirty="0">
                <a:solidFill>
                  <a:srgbClr val="E8BC4A"/>
                </a:solidFill>
                <a:latin typeface="Calibri"/>
                <a:cs typeface="Calibri"/>
              </a:rPr>
              <a:t>Λοιμώξεις-Φλεγμονές κατα την Κύηση </a:t>
            </a:r>
            <a:br>
              <a:rPr lang="en-US" sz="3600" dirty="0">
                <a:solidFill>
                  <a:srgbClr val="E8BC4A"/>
                </a:solidFill>
                <a:latin typeface="Calibri"/>
                <a:cs typeface="Calibri"/>
              </a:rPr>
            </a:br>
            <a:r>
              <a:rPr lang="el-GR" sz="3600" dirty="0">
                <a:solidFill>
                  <a:srgbClr val="E8BC4A"/>
                </a:solidFill>
                <a:latin typeface="Calibri"/>
                <a:cs typeface="Calibri"/>
              </a:rPr>
              <a:t>&amp; Διαταραχές στο Ανοσοποιητικό </a:t>
            </a:r>
            <a:endParaRPr lang="en-US" sz="3600" dirty="0">
              <a:solidFill>
                <a:srgbClr val="E8BC4A"/>
              </a:solidFill>
              <a:latin typeface="Calibri"/>
              <a:cs typeface="Calibri"/>
            </a:endParaRPr>
          </a:p>
        </p:txBody>
      </p:sp>
      <p:sp>
        <p:nvSpPr>
          <p:cNvPr id="9" name="TextBox 8"/>
          <p:cNvSpPr txBox="1"/>
          <p:nvPr/>
        </p:nvSpPr>
        <p:spPr>
          <a:xfrm>
            <a:off x="371034" y="1292882"/>
            <a:ext cx="8656074" cy="6370974"/>
          </a:xfrm>
          <a:prstGeom prst="rect">
            <a:avLst/>
          </a:prstGeom>
          <a:noFill/>
        </p:spPr>
        <p:txBody>
          <a:bodyPr wrap="square" rtlCol="0">
            <a:spAutoFit/>
          </a:bodyPr>
          <a:lstStyle/>
          <a:p>
            <a:pPr marL="342900" indent="-342900">
              <a:buSzPct val="100000"/>
              <a:buBlip>
                <a:blip r:embed="rId2"/>
              </a:buBlip>
            </a:pPr>
            <a:r>
              <a:rPr lang="en-US" sz="2400" dirty="0">
                <a:latin typeface="Calibri"/>
                <a:cs typeface="Calibri"/>
              </a:rPr>
              <a:t> </a:t>
            </a:r>
            <a:r>
              <a:rPr lang="el-GR" sz="2400" dirty="0">
                <a:latin typeface="Calibri"/>
                <a:cs typeface="Calibri"/>
              </a:rPr>
              <a:t>Σε 10.00ο παιδιά με ΔΑΦ:  Συσχέτιση ιογενών λοιμώξεων </a:t>
            </a:r>
            <a:endParaRPr lang="en-US" sz="2400" dirty="0">
              <a:latin typeface="Calibri"/>
              <a:cs typeface="Calibri"/>
            </a:endParaRPr>
          </a:p>
          <a:p>
            <a:pPr>
              <a:buSzPct val="100000"/>
            </a:pPr>
            <a:r>
              <a:rPr lang="el-GR" sz="2400" dirty="0">
                <a:latin typeface="Calibri"/>
                <a:cs typeface="Calibri"/>
              </a:rPr>
              <a:t>στο 1</a:t>
            </a:r>
            <a:r>
              <a:rPr lang="el-GR" sz="2400" baseline="30000" dirty="0">
                <a:latin typeface="Calibri"/>
                <a:cs typeface="Calibri"/>
              </a:rPr>
              <a:t>ο</a:t>
            </a:r>
            <a:r>
              <a:rPr lang="el-GR" sz="2400" dirty="0">
                <a:latin typeface="Calibri"/>
                <a:cs typeface="Calibri"/>
              </a:rPr>
              <a:t> τρίμηνο, μικροβιακών στο 2</a:t>
            </a:r>
            <a:r>
              <a:rPr lang="el-GR" sz="2400" baseline="30000" dirty="0">
                <a:latin typeface="Calibri"/>
                <a:cs typeface="Calibri"/>
              </a:rPr>
              <a:t>ο</a:t>
            </a:r>
            <a:r>
              <a:rPr lang="el-GR" sz="2400" dirty="0">
                <a:latin typeface="Calibri"/>
                <a:cs typeface="Calibri"/>
              </a:rPr>
              <a:t> τρίμηνο με εμφάνιση αυτισμού</a:t>
            </a:r>
            <a:r>
              <a:rPr lang="en-US" sz="2400" dirty="0">
                <a:latin typeface="Calibri"/>
                <a:cs typeface="Calibri"/>
              </a:rPr>
              <a:t>-</a:t>
            </a:r>
            <a:r>
              <a:rPr lang="el-GR" sz="2400" dirty="0">
                <a:latin typeface="Calibri"/>
                <a:cs typeface="Calibri"/>
              </a:rPr>
              <a:t>μέσω ανοσοσχετιζόμενων βλαβών σε εγκεφαλο &amp; περιφέρεια</a:t>
            </a:r>
            <a:r>
              <a:rPr lang="en-US" sz="2400" dirty="0">
                <a:latin typeface="Calibri"/>
                <a:cs typeface="Calibri"/>
              </a:rPr>
              <a:t>.</a:t>
            </a:r>
            <a:endParaRPr lang="el-GR" sz="2400" dirty="0">
              <a:latin typeface="Calibri"/>
              <a:cs typeface="Calibri"/>
            </a:endParaRPr>
          </a:p>
          <a:p>
            <a:pPr>
              <a:buSzPct val="100000"/>
            </a:pPr>
            <a:endParaRPr lang="el-GR" sz="2400" dirty="0">
              <a:latin typeface="Calibri"/>
              <a:cs typeface="Calibri"/>
            </a:endParaRPr>
          </a:p>
          <a:p>
            <a:pPr marL="342900" indent="-342900">
              <a:buSzPct val="100000"/>
              <a:buBlip>
                <a:blip r:embed="rId2"/>
              </a:buBlip>
            </a:pPr>
            <a:r>
              <a:rPr lang="el-GR" sz="2400" dirty="0">
                <a:latin typeface="Calibri"/>
                <a:cs typeface="Calibri"/>
              </a:rPr>
              <a:t>Εγκέφαλοι παιδιών –ενηλίκων με ΔΑΦ (παθολογανατομικά)</a:t>
            </a:r>
          </a:p>
          <a:p>
            <a:pPr>
              <a:buSzPct val="100000"/>
            </a:pPr>
            <a:r>
              <a:rPr lang="el-GR" sz="2400" dirty="0">
                <a:latin typeface="Calibri"/>
                <a:cs typeface="Calibri"/>
              </a:rPr>
              <a:t>αυξημένα επίπεδα κυτοκινών &amp; ενεργοποιημένη μικρογλοία</a:t>
            </a:r>
          </a:p>
          <a:p>
            <a:pPr>
              <a:buSzPct val="100000"/>
            </a:pPr>
            <a:r>
              <a:rPr lang="el-GR" sz="2400" dirty="0">
                <a:latin typeface="Calibri"/>
                <a:cs typeface="Calibri"/>
              </a:rPr>
              <a:t>και αστροκύταρα</a:t>
            </a:r>
            <a:endParaRPr lang="en-US" sz="2400" dirty="0">
              <a:latin typeface="Calibri"/>
              <a:cs typeface="Calibri"/>
            </a:endParaRPr>
          </a:p>
          <a:p>
            <a:pPr marL="342900" indent="-342900">
              <a:buSzPct val="100000"/>
              <a:buBlip>
                <a:blip r:embed="rId2"/>
              </a:buBlip>
            </a:pPr>
            <a:endParaRPr lang="en-US" sz="2400" dirty="0">
              <a:latin typeface="Calibri"/>
              <a:cs typeface="Calibri"/>
            </a:endParaRPr>
          </a:p>
          <a:p>
            <a:pPr marL="342900" indent="-342900">
              <a:buSzPct val="100000"/>
              <a:buBlip>
                <a:blip r:embed="rId2"/>
              </a:buBlip>
            </a:pPr>
            <a:r>
              <a:rPr lang="el-GR" sz="2400" dirty="0">
                <a:latin typeface="Calibri"/>
                <a:cs typeface="Calibri"/>
              </a:rPr>
              <a:t>Αυξηση κυτοκινών στο ΕΝΥ ζώντων παιδιών με ΔΑΦ,</a:t>
            </a:r>
            <a:r>
              <a:rPr lang="en-US" sz="2400" dirty="0">
                <a:latin typeface="Calibri"/>
                <a:cs typeface="Calibri"/>
              </a:rPr>
              <a:t> 3 </a:t>
            </a:r>
            <a:r>
              <a:rPr lang="el-GR" sz="2400" dirty="0">
                <a:latin typeface="Calibri"/>
                <a:cs typeface="Calibri"/>
              </a:rPr>
              <a:t>με</a:t>
            </a:r>
            <a:r>
              <a:rPr lang="en-US" sz="2400" dirty="0">
                <a:latin typeface="Calibri"/>
                <a:cs typeface="Calibri"/>
              </a:rPr>
              <a:t> 10 </a:t>
            </a:r>
            <a:r>
              <a:rPr lang="el-GR" sz="2400" dirty="0">
                <a:latin typeface="Calibri"/>
                <a:cs typeface="Calibri"/>
              </a:rPr>
              <a:t>ετών. </a:t>
            </a:r>
            <a:r>
              <a:rPr lang="en-US" sz="2400" dirty="0">
                <a:latin typeface="Calibri"/>
                <a:cs typeface="Calibri"/>
              </a:rPr>
              <a:t>    </a:t>
            </a:r>
            <a:endParaRPr lang="el-GR" sz="2400" dirty="0">
              <a:latin typeface="Calibri"/>
              <a:cs typeface="Calibri"/>
            </a:endParaRPr>
          </a:p>
          <a:p>
            <a:pPr>
              <a:buSzPct val="100000"/>
            </a:pPr>
            <a:r>
              <a:rPr lang="en-US" sz="2400" dirty="0"/>
              <a:t>            </a:t>
            </a:r>
          </a:p>
          <a:p>
            <a:pPr marL="342900" indent="-342900">
              <a:buSzPct val="100000"/>
              <a:buBlip>
                <a:blip r:embed="rId2"/>
              </a:buBlip>
            </a:pPr>
            <a:r>
              <a:rPr lang="el-GR" sz="2400" dirty="0">
                <a:latin typeface="Calibri"/>
                <a:cs typeface="Calibri"/>
              </a:rPr>
              <a:t>Κυτοκίνες </a:t>
            </a:r>
            <a:r>
              <a:rPr lang="en-US" sz="2400" dirty="0">
                <a:latin typeface="Calibri"/>
                <a:cs typeface="Calibri"/>
              </a:rPr>
              <a:t>IL-1β, IL-6, IL-8 </a:t>
            </a:r>
            <a:r>
              <a:rPr lang="el-GR" sz="2400" dirty="0">
                <a:latin typeface="Calibri"/>
                <a:cs typeface="Calibri"/>
              </a:rPr>
              <a:t>και</a:t>
            </a:r>
            <a:r>
              <a:rPr lang="en-US" sz="2400" dirty="0">
                <a:latin typeface="Calibri"/>
                <a:cs typeface="Calibri"/>
              </a:rPr>
              <a:t> IL-12p40, </a:t>
            </a:r>
            <a:r>
              <a:rPr lang="el-GR" sz="2400" dirty="0">
                <a:latin typeface="Calibri"/>
                <a:cs typeface="Calibri"/>
              </a:rPr>
              <a:t>αυξημένες στο </a:t>
            </a:r>
          </a:p>
          <a:p>
            <a:pPr>
              <a:buSzPct val="100000"/>
            </a:pPr>
            <a:r>
              <a:rPr lang="el-GR" sz="2400" dirty="0">
                <a:latin typeface="Calibri"/>
                <a:cs typeface="Calibri"/>
              </a:rPr>
              <a:t>πλάσμα παιδιων με ΔΑΦ  2-5 ετών &amp; </a:t>
            </a:r>
            <a:r>
              <a:rPr lang="en-US" sz="2400" dirty="0">
                <a:latin typeface="Calibri"/>
                <a:cs typeface="Calibri"/>
              </a:rPr>
              <a:t>o</a:t>
            </a:r>
            <a:r>
              <a:rPr lang="el-GR" sz="2400" dirty="0">
                <a:latin typeface="Calibri"/>
                <a:cs typeface="Calibri"/>
              </a:rPr>
              <a:t>ι αύξησεις σχετίζονται με τη βαρύτητα των προβλημάτων επικοινωνίας &amp; συμπεριφοράς.</a:t>
            </a:r>
            <a:endParaRPr lang="en-US" sz="2400" dirty="0">
              <a:latin typeface="Calibri"/>
              <a:cs typeface="Calibri"/>
            </a:endParaRPr>
          </a:p>
          <a:p>
            <a:pPr marL="342900" indent="-342900">
              <a:buSzPct val="100000"/>
              <a:buBlip>
                <a:blip r:embed="rId2"/>
              </a:buBlip>
            </a:pPr>
            <a:endParaRPr lang="en-US" sz="2400" dirty="0">
              <a:latin typeface="Calibri"/>
              <a:cs typeface="Calibri"/>
            </a:endParaRPr>
          </a:p>
          <a:p>
            <a:pPr marL="342900" indent="-342900">
              <a:buSzPct val="100000"/>
              <a:buBlip>
                <a:blip r:embed="rId2"/>
              </a:buBlip>
            </a:pPr>
            <a:endParaRPr lang="en-US" sz="2400" dirty="0">
              <a:latin typeface="Calibri"/>
              <a:cs typeface="Calibri"/>
            </a:endParaRPr>
          </a:p>
        </p:txBody>
      </p:sp>
      <p:sp>
        <p:nvSpPr>
          <p:cNvPr id="8" name="Rectangle 7"/>
          <p:cNvSpPr/>
          <p:nvPr/>
        </p:nvSpPr>
        <p:spPr>
          <a:xfrm>
            <a:off x="5400934" y="2484820"/>
            <a:ext cx="3339368" cy="338554"/>
          </a:xfrm>
          <a:prstGeom prst="rect">
            <a:avLst/>
          </a:prstGeom>
        </p:spPr>
        <p:txBody>
          <a:bodyPr wrap="square">
            <a:spAutoFit/>
          </a:bodyPr>
          <a:lstStyle/>
          <a:p>
            <a:r>
              <a:rPr lang="en-US" sz="1600" i="1" dirty="0" err="1">
                <a:latin typeface="Calibri"/>
                <a:cs typeface="Calibri"/>
              </a:rPr>
              <a:t>Atladottir</a:t>
            </a:r>
            <a:r>
              <a:rPr lang="en-US" sz="1600" i="1" dirty="0">
                <a:latin typeface="Calibri"/>
                <a:cs typeface="Calibri"/>
              </a:rPr>
              <a:t> , 2010; Patterson 2009</a:t>
            </a:r>
          </a:p>
        </p:txBody>
      </p:sp>
      <p:sp>
        <p:nvSpPr>
          <p:cNvPr id="10" name="Rectangle 9"/>
          <p:cNvSpPr/>
          <p:nvPr/>
        </p:nvSpPr>
        <p:spPr>
          <a:xfrm>
            <a:off x="5605472" y="3917694"/>
            <a:ext cx="2014139" cy="338554"/>
          </a:xfrm>
          <a:prstGeom prst="rect">
            <a:avLst/>
          </a:prstGeom>
        </p:spPr>
        <p:txBody>
          <a:bodyPr wrap="square">
            <a:spAutoFit/>
          </a:bodyPr>
          <a:lstStyle/>
          <a:p>
            <a:r>
              <a:rPr lang="en-US" sz="1600" dirty="0">
                <a:latin typeface="Calibri"/>
                <a:cs typeface="Calibri"/>
              </a:rPr>
              <a:t>Vargas, 2005</a:t>
            </a:r>
          </a:p>
        </p:txBody>
      </p:sp>
      <p:sp>
        <p:nvSpPr>
          <p:cNvPr id="11" name="Rectangle 10"/>
          <p:cNvSpPr/>
          <p:nvPr/>
        </p:nvSpPr>
        <p:spPr>
          <a:xfrm>
            <a:off x="5605472" y="4945356"/>
            <a:ext cx="2949045" cy="338554"/>
          </a:xfrm>
          <a:prstGeom prst="rect">
            <a:avLst/>
          </a:prstGeom>
        </p:spPr>
        <p:txBody>
          <a:bodyPr wrap="square">
            <a:spAutoFit/>
          </a:bodyPr>
          <a:lstStyle/>
          <a:p>
            <a:r>
              <a:rPr lang="en-US" sz="1600" dirty="0">
                <a:latin typeface="Calibri"/>
                <a:cs typeface="Calibri"/>
              </a:rPr>
              <a:t>Chez, </a:t>
            </a:r>
            <a:r>
              <a:rPr lang="el-GR" sz="1600" dirty="0">
                <a:latin typeface="Calibri"/>
                <a:cs typeface="Calibri"/>
              </a:rPr>
              <a:t>2007</a:t>
            </a:r>
            <a:endParaRPr lang="en-US" sz="1600" dirty="0">
              <a:latin typeface="Calibri"/>
              <a:cs typeface="Calibri"/>
            </a:endParaRPr>
          </a:p>
        </p:txBody>
      </p:sp>
      <p:sp>
        <p:nvSpPr>
          <p:cNvPr id="12" name="Rectangle 11"/>
          <p:cNvSpPr/>
          <p:nvPr/>
        </p:nvSpPr>
        <p:spPr>
          <a:xfrm>
            <a:off x="5712044" y="6519446"/>
            <a:ext cx="3300953" cy="338554"/>
          </a:xfrm>
          <a:prstGeom prst="rect">
            <a:avLst/>
          </a:prstGeom>
        </p:spPr>
        <p:txBody>
          <a:bodyPr wrap="square">
            <a:spAutoFit/>
          </a:bodyPr>
          <a:lstStyle/>
          <a:p>
            <a:r>
              <a:rPr lang="en-US" sz="1600" dirty="0" err="1">
                <a:latin typeface="Calibri"/>
                <a:cs typeface="Calibri"/>
              </a:rPr>
              <a:t>Ashwood</a:t>
            </a:r>
            <a:r>
              <a:rPr lang="en-US" sz="1600" dirty="0">
                <a:latin typeface="Calibri"/>
                <a:cs typeface="Calibri"/>
              </a:rPr>
              <a:t>, 2010</a:t>
            </a:r>
            <a:r>
              <a:rPr lang="el-GR" sz="1600" dirty="0">
                <a:latin typeface="Calibri"/>
                <a:cs typeface="Calibri"/>
              </a:rPr>
              <a:t> &amp; </a:t>
            </a:r>
            <a:r>
              <a:rPr lang="en-US" sz="1600" dirty="0">
                <a:latin typeface="Calibri"/>
                <a:cs typeface="Calibri"/>
              </a:rPr>
              <a:t>2011</a:t>
            </a:r>
          </a:p>
        </p:txBody>
      </p:sp>
    </p:spTree>
    <p:extLst>
      <p:ext uri="{BB962C8B-B14F-4D97-AF65-F5344CB8AC3E}">
        <p14:creationId xmlns:p14="http://schemas.microsoft.com/office/powerpoint/2010/main" val="630505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143" y="1005837"/>
            <a:ext cx="8955857" cy="3196915"/>
          </a:xfrm>
        </p:spPr>
        <p:txBody>
          <a:bodyPr>
            <a:normAutofit/>
          </a:bodyPr>
          <a:lstStyle/>
          <a:p>
            <a:pPr>
              <a:lnSpc>
                <a:spcPct val="130000"/>
              </a:lnSpc>
              <a:buSzPct val="100000"/>
              <a:buBlip>
                <a:blip r:embed="rId3"/>
              </a:buBlip>
            </a:pPr>
            <a:r>
              <a:rPr lang="el-GR" sz="2000" dirty="0">
                <a:effectLst/>
                <a:latin typeface="Calibri"/>
                <a:cs typeface="Calibri"/>
              </a:rPr>
              <a:t>Επιδημιολογικές Μελέτες: αυτοάνοσα νοσηματα (ρευματοειδής αρθρίτιδα, κοιλιοκάκη, διαβήτης τύπου 1) είναι συχνότερα σε μητέρες παιδιών με ΔΑΦ σχετικά με τυπικά παιδιά </a:t>
            </a:r>
          </a:p>
          <a:p>
            <a:pPr>
              <a:lnSpc>
                <a:spcPct val="130000"/>
              </a:lnSpc>
              <a:buSzPct val="100000"/>
              <a:buBlip>
                <a:blip r:embed="rId3"/>
              </a:buBlip>
            </a:pPr>
            <a:r>
              <a:rPr lang="el-GR" sz="2000" dirty="0">
                <a:effectLst/>
                <a:latin typeface="Calibri"/>
                <a:cs typeface="Calibri"/>
              </a:rPr>
              <a:t>Πιθανό να υπάρχει κοινό γενετικό υπόστρωμα ή οτι οι μητρικές αυτοάνοσες αντιδράσεις μπορεί να έχουν καταστροφική επίδραση στην ανάπτυξη του εμβρυικού εγκεφάλου (</a:t>
            </a:r>
            <a:r>
              <a:rPr lang="en-US" sz="2000" dirty="0">
                <a:effectLst/>
                <a:latin typeface="Calibri"/>
                <a:cs typeface="Calibri"/>
              </a:rPr>
              <a:t>12% </a:t>
            </a:r>
            <a:r>
              <a:rPr lang="el-GR" sz="2000" dirty="0">
                <a:effectLst/>
                <a:latin typeface="Calibri"/>
                <a:cs typeface="Calibri"/>
              </a:rPr>
              <a:t>μητέρων έχουν αντισώματα αντί του εμβρυικού εγκεφάλαου στον ορό τους)</a:t>
            </a:r>
            <a:endParaRPr lang="en-US" sz="2000" dirty="0">
              <a:latin typeface="Calibri"/>
              <a:cs typeface="Calibri"/>
            </a:endParaRPr>
          </a:p>
          <a:p>
            <a:endParaRPr lang="en-US" dirty="0"/>
          </a:p>
        </p:txBody>
      </p:sp>
      <p:pic>
        <p:nvPicPr>
          <p:cNvPr id="4" name="Content Placeholder 3"/>
          <p:cNvPicPr>
            <a:picLocks noChangeAspect="1"/>
          </p:cNvPicPr>
          <p:nvPr/>
        </p:nvPicPr>
        <p:blipFill>
          <a:blip r:embed="rId4"/>
          <a:srcRect t="1459" b="1459"/>
          <a:stretch>
            <a:fillRect/>
          </a:stretch>
        </p:blipFill>
        <p:spPr>
          <a:xfrm>
            <a:off x="811040" y="3690766"/>
            <a:ext cx="6925294" cy="2652922"/>
          </a:xfrm>
          <a:prstGeom prst="rect">
            <a:avLst/>
          </a:prstGeom>
          <a:ln>
            <a:noFill/>
          </a:ln>
          <a:effectLst>
            <a:outerShdw blurRad="190500" algn="tl" rotWithShape="0">
              <a:srgbClr val="000000">
                <a:alpha val="70000"/>
              </a:srgbClr>
            </a:outerShdw>
          </a:effectLst>
        </p:spPr>
      </p:pic>
      <p:sp>
        <p:nvSpPr>
          <p:cNvPr id="3" name="Rectangle 2"/>
          <p:cNvSpPr/>
          <p:nvPr/>
        </p:nvSpPr>
        <p:spPr>
          <a:xfrm>
            <a:off x="928629" y="19568"/>
            <a:ext cx="6925293" cy="707886"/>
          </a:xfrm>
          <a:prstGeom prst="rect">
            <a:avLst/>
          </a:prstGeom>
        </p:spPr>
        <p:txBody>
          <a:bodyPr wrap="none">
            <a:spAutoFit/>
          </a:bodyPr>
          <a:lstStyle/>
          <a:p>
            <a:r>
              <a:rPr lang="el-GR" sz="4000" dirty="0">
                <a:solidFill>
                  <a:srgbClr val="E8BC4A"/>
                </a:solidFill>
                <a:latin typeface="Calibri"/>
                <a:cs typeface="Calibri"/>
              </a:rPr>
              <a:t>Διαταραχές στο Ανοσοποιητικό</a:t>
            </a:r>
            <a:r>
              <a:rPr lang="el-GR" dirty="0">
                <a:solidFill>
                  <a:srgbClr val="E8BC4A"/>
                </a:solidFill>
                <a:latin typeface="Calibri"/>
                <a:cs typeface="Calibri"/>
              </a:rPr>
              <a:t> </a:t>
            </a:r>
            <a:endParaRPr lang="en-US" dirty="0"/>
          </a:p>
        </p:txBody>
      </p:sp>
      <p:sp>
        <p:nvSpPr>
          <p:cNvPr id="5" name="Rectangle 4"/>
          <p:cNvSpPr/>
          <p:nvPr/>
        </p:nvSpPr>
        <p:spPr>
          <a:xfrm>
            <a:off x="436548" y="6343688"/>
            <a:ext cx="8243548" cy="461665"/>
          </a:xfrm>
          <a:prstGeom prst="rect">
            <a:avLst/>
          </a:prstGeom>
        </p:spPr>
        <p:txBody>
          <a:bodyPr wrap="square">
            <a:spAutoFit/>
          </a:bodyPr>
          <a:lstStyle/>
          <a:p>
            <a:r>
              <a:rPr lang="en-US" baseline="30000" dirty="0" err="1"/>
              <a:t>Mandal</a:t>
            </a:r>
            <a:r>
              <a:rPr lang="en-US" baseline="30000" dirty="0"/>
              <a:t> M, et al. Maternal immune stimulation during pregnancy affects adaptive immunity in offspring to promote development of TH17 cells. Brain </a:t>
            </a:r>
            <a:r>
              <a:rPr lang="en-US" baseline="30000" dirty="0" err="1"/>
              <a:t>Behav</a:t>
            </a:r>
            <a:r>
              <a:rPr lang="en-US" baseline="30000" dirty="0"/>
              <a:t> Immun. 2011 on line.</a:t>
            </a:r>
            <a:endParaRPr lang="en-US" dirty="0"/>
          </a:p>
        </p:txBody>
      </p:sp>
      <p:sp>
        <p:nvSpPr>
          <p:cNvPr id="6" name="TextBox 5"/>
          <p:cNvSpPr txBox="1"/>
          <p:nvPr/>
        </p:nvSpPr>
        <p:spPr>
          <a:xfrm>
            <a:off x="3748720" y="3402396"/>
            <a:ext cx="6726079" cy="338554"/>
          </a:xfrm>
          <a:prstGeom prst="rect">
            <a:avLst/>
          </a:prstGeom>
          <a:noFill/>
        </p:spPr>
        <p:txBody>
          <a:bodyPr wrap="square" rtlCol="0">
            <a:spAutoFit/>
          </a:bodyPr>
          <a:lstStyle/>
          <a:p>
            <a:r>
              <a:rPr lang="en-US" sz="1600" dirty="0" err="1">
                <a:latin typeface="Calibri"/>
                <a:cs typeface="Calibri"/>
              </a:rPr>
              <a:t>Careaga</a:t>
            </a:r>
            <a:r>
              <a:rPr lang="en-US" sz="1600" dirty="0">
                <a:latin typeface="Calibri"/>
                <a:cs typeface="Calibri"/>
              </a:rPr>
              <a:t> M, et al. </a:t>
            </a:r>
            <a:r>
              <a:rPr lang="el-GR" sz="1600" dirty="0">
                <a:latin typeface="Calibri"/>
                <a:cs typeface="Calibri"/>
              </a:rPr>
              <a:t>, 2010</a:t>
            </a:r>
            <a:r>
              <a:rPr lang="en-US" sz="1600" dirty="0">
                <a:latin typeface="Calibri"/>
                <a:cs typeface="Calibri"/>
              </a:rPr>
              <a:t>; </a:t>
            </a:r>
            <a:r>
              <a:rPr lang="en-US" sz="1600" dirty="0" err="1">
                <a:latin typeface="Calibri"/>
                <a:cs typeface="Calibri"/>
              </a:rPr>
              <a:t>Atladotiir</a:t>
            </a:r>
            <a:r>
              <a:rPr lang="en-US" sz="1600" dirty="0">
                <a:latin typeface="Calibri"/>
                <a:cs typeface="Calibri"/>
              </a:rPr>
              <a:t> HO, et al. 2010</a:t>
            </a:r>
          </a:p>
        </p:txBody>
      </p:sp>
    </p:spTree>
    <p:extLst>
      <p:ext uri="{BB962C8B-B14F-4D97-AF65-F5344CB8AC3E}">
        <p14:creationId xmlns:p14="http://schemas.microsoft.com/office/powerpoint/2010/main" val="2556229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4462" y="139309"/>
            <a:ext cx="8239760" cy="914400"/>
          </a:xfrm>
        </p:spPr>
        <p:txBody>
          <a:bodyPr>
            <a:normAutofit fontScale="90000"/>
          </a:bodyPr>
          <a:lstStyle/>
          <a:p>
            <a:pPr algn="ctr"/>
            <a:r>
              <a:rPr lang="el-GR" sz="4000" b="1" dirty="0">
                <a:solidFill>
                  <a:srgbClr val="FFCC66"/>
                </a:solidFill>
                <a:latin typeface="Calibri"/>
                <a:cs typeface="Calibri"/>
              </a:rPr>
              <a:t>Μεταβολισμός</a:t>
            </a:r>
            <a:r>
              <a:rPr lang="en-US" sz="4000" b="1" dirty="0">
                <a:solidFill>
                  <a:srgbClr val="FFCC66"/>
                </a:solidFill>
                <a:latin typeface="Calibri"/>
                <a:cs typeface="Calibri"/>
              </a:rPr>
              <a:t>,</a:t>
            </a:r>
            <a:r>
              <a:rPr lang="el-GR" sz="4000" b="1" dirty="0">
                <a:solidFill>
                  <a:srgbClr val="FFCC66"/>
                </a:solidFill>
                <a:latin typeface="Calibri"/>
                <a:cs typeface="Calibri"/>
              </a:rPr>
              <a:t> Οξειδωτικό Στρες</a:t>
            </a:r>
            <a:r>
              <a:rPr lang="en-US" sz="4000" b="1" dirty="0">
                <a:solidFill>
                  <a:srgbClr val="FFCC66"/>
                </a:solidFill>
                <a:latin typeface="Calibri"/>
                <a:cs typeface="Calibri"/>
              </a:rPr>
              <a:t> &amp; M</a:t>
            </a:r>
            <a:r>
              <a:rPr lang="el-GR" sz="4000" b="1" dirty="0">
                <a:solidFill>
                  <a:srgbClr val="FFCC66"/>
                </a:solidFill>
                <a:latin typeface="Calibri"/>
                <a:cs typeface="Calibri"/>
              </a:rPr>
              <a:t>ιτοχονδριακή λειτουργία</a:t>
            </a:r>
            <a:endParaRPr lang="en-US" sz="4000" b="1" dirty="0">
              <a:solidFill>
                <a:srgbClr val="FFCC66"/>
              </a:solidFill>
              <a:latin typeface="Calibri"/>
              <a:cs typeface="Calibri"/>
            </a:endParaRPr>
          </a:p>
        </p:txBody>
      </p:sp>
      <p:pic>
        <p:nvPicPr>
          <p:cNvPr id="4" name="Picture 3"/>
          <p:cNvPicPr>
            <a:picLocks noChangeAspect="1"/>
          </p:cNvPicPr>
          <p:nvPr/>
        </p:nvPicPr>
        <p:blipFill>
          <a:blip r:embed="rId2"/>
          <a:stretch>
            <a:fillRect/>
          </a:stretch>
        </p:blipFill>
        <p:spPr>
          <a:xfrm>
            <a:off x="1497190" y="1411111"/>
            <a:ext cx="6121400" cy="2262012"/>
          </a:xfrm>
          <a:prstGeom prst="rect">
            <a:avLst/>
          </a:prstGeom>
        </p:spPr>
        <p:style>
          <a:lnRef idx="2">
            <a:schemeClr val="accent1"/>
          </a:lnRef>
          <a:fillRef idx="1">
            <a:schemeClr val="lt1"/>
          </a:fillRef>
          <a:effectRef idx="0">
            <a:schemeClr val="accent1"/>
          </a:effectRef>
          <a:fontRef idx="minor">
            <a:schemeClr val="dk1"/>
          </a:fontRef>
        </p:style>
      </p:pic>
      <p:sp>
        <p:nvSpPr>
          <p:cNvPr id="5" name="Rectangle 4"/>
          <p:cNvSpPr/>
          <p:nvPr/>
        </p:nvSpPr>
        <p:spPr>
          <a:xfrm>
            <a:off x="98777" y="3807954"/>
            <a:ext cx="9045223" cy="3539430"/>
          </a:xfrm>
          <a:prstGeom prst="rect">
            <a:avLst/>
          </a:prstGeom>
        </p:spPr>
        <p:txBody>
          <a:bodyPr wrap="square">
            <a:spAutoFit/>
          </a:bodyPr>
          <a:lstStyle/>
          <a:p>
            <a:pPr marL="342900" indent="-342900">
              <a:buSzPct val="100000"/>
              <a:buBlip>
                <a:blip r:embed="rId3"/>
              </a:buBlip>
            </a:pPr>
            <a:r>
              <a:rPr lang="el-GR" sz="2000" dirty="0">
                <a:latin typeface=" calibri"/>
                <a:cs typeface=" calibri"/>
              </a:rPr>
              <a:t>ΔΑΦ: συνεχόμενο εξειδωτικό στρες , όπως φαίνεται απο </a:t>
            </a:r>
          </a:p>
          <a:p>
            <a:pPr>
              <a:buSzPct val="100000"/>
            </a:pPr>
            <a:r>
              <a:rPr lang="el-GR" sz="2000" dirty="0">
                <a:latin typeface=" calibri"/>
                <a:cs typeface=" calibri"/>
              </a:rPr>
              <a:t>αυξημένους δείκτες οξε</a:t>
            </a:r>
            <a:r>
              <a:rPr lang="en-US" sz="2000" dirty="0" err="1">
                <a:latin typeface=" calibri"/>
                <a:cs typeface=" calibri"/>
              </a:rPr>
              <a:t>i</a:t>
            </a:r>
            <a:r>
              <a:rPr lang="el-GR" sz="2000" dirty="0">
                <a:latin typeface=" calibri"/>
                <a:cs typeface=" calibri"/>
              </a:rPr>
              <a:t>δωτικού  στρες &amp; μειωμένη γλουταθειόνη (βασικό κυτταρικό αντι-οξειδωτικό)                       </a:t>
            </a:r>
            <a:r>
              <a:rPr lang="en-US" sz="1600" dirty="0">
                <a:latin typeface=" calibri"/>
                <a:cs typeface=" calibri"/>
              </a:rPr>
              <a:t>James et al., 2004 &amp; 2009</a:t>
            </a:r>
            <a:endParaRPr lang="el-GR" sz="1600" dirty="0">
              <a:latin typeface=" calibri"/>
              <a:cs typeface=" calibri"/>
            </a:endParaRPr>
          </a:p>
          <a:p>
            <a:pPr marL="342900" indent="-342900">
              <a:buSzPct val="100000"/>
              <a:buBlip>
                <a:blip r:embed="rId3"/>
              </a:buBlip>
            </a:pPr>
            <a:r>
              <a:rPr lang="en-US" sz="2000" dirty="0">
                <a:latin typeface=" calibri"/>
                <a:cs typeface=" calibri"/>
              </a:rPr>
              <a:t>To </a:t>
            </a:r>
            <a:r>
              <a:rPr lang="el-GR" sz="2000" dirty="0">
                <a:latin typeface=" calibri"/>
                <a:cs typeface=" calibri"/>
              </a:rPr>
              <a:t>οξειδωτικό στρες ιδιαίτερα βλαπτικό στον εγκέφαλο.</a:t>
            </a:r>
            <a:endParaRPr lang="en-US" sz="2000" dirty="0">
              <a:latin typeface=" calibri"/>
              <a:cs typeface=" calibri"/>
            </a:endParaRPr>
          </a:p>
          <a:p>
            <a:pPr marL="342900" indent="-342900">
              <a:buSzPct val="100000"/>
              <a:buBlip>
                <a:blip r:embed="rId3"/>
              </a:buBlip>
            </a:pPr>
            <a:r>
              <a:rPr lang="el-GR" sz="2000" dirty="0">
                <a:latin typeface=" calibri"/>
                <a:cs typeface=" calibri"/>
              </a:rPr>
              <a:t>Αποδείξεις μιτοχονδριακής δεισλειτουργίας και νιόσου στις ΔΑΦ</a:t>
            </a:r>
          </a:p>
          <a:p>
            <a:pPr>
              <a:buSzPct val="100000"/>
            </a:pPr>
            <a:r>
              <a:rPr lang="el-GR" sz="1600" dirty="0">
                <a:latin typeface=" calibri"/>
                <a:cs typeface=" calibri"/>
              </a:rPr>
              <a:t>                                                               </a:t>
            </a:r>
            <a:r>
              <a:rPr lang="en-US" sz="1600" dirty="0" err="1">
                <a:latin typeface=" calibri"/>
                <a:cs typeface=" calibri"/>
              </a:rPr>
              <a:t>Weissman</a:t>
            </a:r>
            <a:r>
              <a:rPr lang="en-US" sz="1600" dirty="0">
                <a:latin typeface=" calibri"/>
                <a:cs typeface=" calibri"/>
              </a:rPr>
              <a:t> et al., 2008;. </a:t>
            </a:r>
            <a:r>
              <a:rPr lang="en-US" sz="1600" dirty="0" err="1">
                <a:latin typeface=" calibri"/>
                <a:cs typeface=" calibri"/>
              </a:rPr>
              <a:t>Rossignol</a:t>
            </a:r>
            <a:r>
              <a:rPr lang="en-US" sz="1600" dirty="0">
                <a:latin typeface=" calibri"/>
                <a:cs typeface=" calibri"/>
              </a:rPr>
              <a:t> et a2011</a:t>
            </a:r>
          </a:p>
          <a:p>
            <a:pPr marL="342900" indent="-342900">
              <a:buSzPct val="100000"/>
              <a:buBlip>
                <a:blip r:embed="rId3"/>
              </a:buBlip>
            </a:pPr>
            <a:r>
              <a:rPr lang="el-GR" sz="2000" dirty="0">
                <a:latin typeface=" calibri"/>
                <a:cs typeface=" calibri"/>
              </a:rPr>
              <a:t>Παρότι μόνο ένα μικρό ποσοστό  ατόμων με ΔΑΦ έχουν </a:t>
            </a:r>
          </a:p>
          <a:p>
            <a:pPr>
              <a:buSzPct val="100000"/>
            </a:pPr>
            <a:r>
              <a:rPr lang="el-GR" sz="2000" dirty="0">
                <a:latin typeface=" calibri"/>
                <a:cs typeface=" calibri"/>
              </a:rPr>
              <a:t>μεταλλάξεις σε μιτοχονδριακό </a:t>
            </a:r>
            <a:r>
              <a:rPr lang="en-US" sz="2000" dirty="0">
                <a:latin typeface=" calibri"/>
                <a:cs typeface=" calibri"/>
              </a:rPr>
              <a:t>DNA, </a:t>
            </a:r>
            <a:r>
              <a:rPr lang="el-GR" sz="2000" dirty="0">
                <a:latin typeface=" calibri"/>
                <a:cs typeface=" calibri"/>
              </a:rPr>
              <a:t>το ποσοστό ΔΑΦ είναι υψηλότερο σε άτομα με μιτοχονδριακη νόσο.                             </a:t>
            </a:r>
            <a:r>
              <a:rPr lang="en-US" sz="1600" dirty="0">
                <a:latin typeface=" calibri"/>
                <a:cs typeface=" calibri"/>
              </a:rPr>
              <a:t>Graf et al., 200,Filipek et al., 2003</a:t>
            </a:r>
          </a:p>
          <a:p>
            <a:pPr marL="342900" indent="-342900">
              <a:buSzPct val="100000"/>
              <a:buBlip>
                <a:blip r:embed="rId3"/>
              </a:buBlip>
            </a:pPr>
            <a:endParaRPr lang="en-US" sz="2000" dirty="0">
              <a:latin typeface=" calibri"/>
              <a:cs typeface=" calibri"/>
            </a:endParaRPr>
          </a:p>
          <a:p>
            <a:pPr marL="342900" indent="-342900">
              <a:buSzPct val="100000"/>
              <a:buBlip>
                <a:blip r:embed="rId3"/>
              </a:buBlip>
            </a:pPr>
            <a:endParaRPr lang="en-US" sz="2000" dirty="0">
              <a:latin typeface=" calibri"/>
              <a:cs typeface=" calibri"/>
            </a:endParaRPr>
          </a:p>
        </p:txBody>
      </p:sp>
    </p:spTree>
    <p:extLst>
      <p:ext uri="{BB962C8B-B14F-4D97-AF65-F5344CB8AC3E}">
        <p14:creationId xmlns:p14="http://schemas.microsoft.com/office/powerpoint/2010/main" val="828533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8942" y="1626615"/>
            <a:ext cx="8621056" cy="4857856"/>
          </a:xfrm>
        </p:spPr>
        <p:txBody>
          <a:bodyPr>
            <a:noAutofit/>
          </a:bodyPr>
          <a:lstStyle/>
          <a:p>
            <a:pPr>
              <a:lnSpc>
                <a:spcPct val="120000"/>
              </a:lnSpc>
              <a:buSzPct val="100000"/>
              <a:buBlip>
                <a:blip r:embed="rId2"/>
              </a:buBlip>
            </a:pPr>
            <a:r>
              <a:rPr lang="el-GR" sz="2400" dirty="0">
                <a:effectLst/>
                <a:latin typeface="Calibri"/>
                <a:cs typeface="Calibri"/>
              </a:rPr>
              <a:t>Προοπτική μελέτη: </a:t>
            </a:r>
            <a:r>
              <a:rPr lang="en-US" sz="2400" dirty="0">
                <a:effectLst/>
                <a:latin typeface="Calibri"/>
                <a:cs typeface="Calibri"/>
              </a:rPr>
              <a:t>80% </a:t>
            </a:r>
            <a:r>
              <a:rPr lang="el-GR" sz="2400" dirty="0">
                <a:effectLst/>
                <a:latin typeface="Calibri"/>
                <a:cs typeface="Calibri"/>
              </a:rPr>
              <a:t>ατόμων με ΔΑΦ, </a:t>
            </a:r>
          </a:p>
          <a:p>
            <a:pPr marL="18288" indent="0">
              <a:lnSpc>
                <a:spcPct val="120000"/>
              </a:lnSpc>
              <a:buSzPct val="100000"/>
              <a:buNone/>
            </a:pPr>
            <a:r>
              <a:rPr lang="el-GR" sz="2400" dirty="0">
                <a:latin typeface="Calibri"/>
                <a:cs typeface="Calibri"/>
              </a:rPr>
              <a:t>     </a:t>
            </a:r>
            <a:r>
              <a:rPr lang="el-GR" sz="2400" dirty="0">
                <a:effectLst/>
                <a:latin typeface="Calibri"/>
                <a:cs typeface="Calibri"/>
              </a:rPr>
              <a:t>γαστρεντερικά προβλήματα (κοιλιακό άλγος, </a:t>
            </a:r>
          </a:p>
          <a:p>
            <a:pPr marL="18288" indent="0">
              <a:lnSpc>
                <a:spcPct val="120000"/>
              </a:lnSpc>
              <a:buSzPct val="100000"/>
              <a:buNone/>
            </a:pPr>
            <a:r>
              <a:rPr lang="el-GR" sz="2400" dirty="0">
                <a:effectLst/>
                <a:latin typeface="Calibri"/>
                <a:cs typeface="Calibri"/>
              </a:rPr>
              <a:t>     χρόνια διάρροια, δυσκοιλιότητα, ΓΟΠ) </a:t>
            </a:r>
          </a:p>
          <a:p>
            <a:pPr marL="18288" indent="0">
              <a:lnSpc>
                <a:spcPct val="120000"/>
              </a:lnSpc>
              <a:buSzPct val="100000"/>
              <a:buNone/>
            </a:pPr>
            <a:r>
              <a:rPr lang="el-GR" sz="1600" dirty="0">
                <a:effectLst/>
                <a:latin typeface="Calibri"/>
                <a:cs typeface="Calibri"/>
              </a:rPr>
              <a:t>                           </a:t>
            </a:r>
            <a:r>
              <a:rPr lang="en-US" sz="1600" dirty="0">
                <a:effectLst/>
                <a:latin typeface="Calibri"/>
                <a:cs typeface="Calibri"/>
              </a:rPr>
              <a:t>Horvath et al., 2002. </a:t>
            </a:r>
          </a:p>
          <a:p>
            <a:pPr>
              <a:lnSpc>
                <a:spcPct val="120000"/>
              </a:lnSpc>
              <a:buSzPct val="100000"/>
              <a:buBlip>
                <a:blip r:embed="rId2"/>
              </a:buBlip>
            </a:pPr>
            <a:r>
              <a:rPr lang="el-GR" sz="2400" dirty="0">
                <a:effectLst/>
                <a:latin typeface="Calibri"/>
                <a:cs typeface="Calibri"/>
              </a:rPr>
              <a:t>Χρόνια Φλεγμονή βρέθηκε στο ΓΕΣ, &amp; οισοφαγίτιδα, φλεγμοή στομάχου, μειωμένη δραστικότητα ενζύμων σε άμομα με ΔΑΦ </a:t>
            </a:r>
          </a:p>
          <a:p>
            <a:pPr>
              <a:lnSpc>
                <a:spcPct val="120000"/>
              </a:lnSpc>
              <a:buSzPct val="100000"/>
              <a:buBlip>
                <a:blip r:embed="rId2"/>
              </a:buBlip>
            </a:pPr>
            <a:r>
              <a:rPr lang="el-GR" sz="2400" dirty="0">
                <a:effectLst/>
                <a:latin typeface="Calibri"/>
                <a:cs typeface="Calibri"/>
              </a:rPr>
              <a:t>Αυξημένο ποσοστό δυσβίωσης (διαταραχή στην εντερική χλωριδα)  στα άτομα με ΔΑΦ   </a:t>
            </a:r>
            <a:r>
              <a:rPr lang="en-US" sz="1600" dirty="0">
                <a:effectLst/>
                <a:latin typeface="Calibri"/>
                <a:cs typeface="Calibri"/>
              </a:rPr>
              <a:t>Horvath et al., 2002</a:t>
            </a:r>
            <a:r>
              <a:rPr lang="el-GR" sz="1600" dirty="0">
                <a:effectLst/>
                <a:latin typeface="Calibri"/>
                <a:cs typeface="Calibri"/>
              </a:rPr>
              <a:t>;  </a:t>
            </a:r>
            <a:r>
              <a:rPr lang="en-US" sz="1600" dirty="0" err="1">
                <a:effectLst/>
                <a:latin typeface="Calibri"/>
                <a:cs typeface="Calibri"/>
              </a:rPr>
              <a:t>Jyonouchi</a:t>
            </a:r>
            <a:r>
              <a:rPr lang="en-US" sz="1600" dirty="0">
                <a:effectLst/>
                <a:latin typeface="Calibri"/>
                <a:cs typeface="Calibri"/>
              </a:rPr>
              <a:t> H, </a:t>
            </a:r>
            <a:r>
              <a:rPr lang="el-GR" sz="1600" dirty="0">
                <a:effectLst/>
                <a:latin typeface="Calibri"/>
                <a:cs typeface="Calibri"/>
              </a:rPr>
              <a:t>2005</a:t>
            </a:r>
            <a:endParaRPr lang="en-US" sz="1600" dirty="0">
              <a:latin typeface="Calibri"/>
              <a:cs typeface="Calibri"/>
            </a:endParaRPr>
          </a:p>
          <a:p>
            <a:pPr>
              <a:lnSpc>
                <a:spcPct val="120000"/>
              </a:lnSpc>
              <a:buSzPct val="100000"/>
              <a:buBlip>
                <a:blip r:embed="rId2"/>
              </a:buBlip>
            </a:pPr>
            <a:r>
              <a:rPr lang="el-GR" sz="2400" dirty="0">
                <a:effectLst/>
                <a:latin typeface="Calibri"/>
                <a:cs typeface="Calibri"/>
              </a:rPr>
              <a:t>   Στοιχεία    βελτίωσης συμπτωμάτων με δίαιτα</a:t>
            </a:r>
          </a:p>
          <a:p>
            <a:pPr>
              <a:lnSpc>
                <a:spcPct val="120000"/>
              </a:lnSpc>
              <a:buSzPct val="100000"/>
              <a:buBlip>
                <a:blip r:embed="rId2"/>
              </a:buBlip>
            </a:pPr>
            <a:r>
              <a:rPr lang="el-GR" sz="2400" dirty="0">
                <a:effectLst/>
                <a:latin typeface="Calibri"/>
                <a:cs typeface="Calibri"/>
              </a:rPr>
              <a:t>  Στρες εμπλέκεται στο ευερέθιστο έντερο, με αλλοιώσεις στη διαπερατότητα του εντέρου, επηρεασμένη ισορροπία στη χλωρίδα του εντέρου                </a:t>
            </a:r>
            <a:r>
              <a:rPr lang="el-GR" sz="1600" dirty="0">
                <a:effectLst/>
                <a:latin typeface="Calibri"/>
                <a:cs typeface="Calibri"/>
              </a:rPr>
              <a:t>Ο’ </a:t>
            </a:r>
            <a:r>
              <a:rPr lang="en-US" sz="1600" dirty="0" err="1">
                <a:effectLst/>
                <a:latin typeface="Calibri"/>
                <a:cs typeface="Calibri"/>
              </a:rPr>
              <a:t>Mahony</a:t>
            </a:r>
            <a:r>
              <a:rPr lang="en-US" sz="1600" dirty="0">
                <a:effectLst/>
                <a:latin typeface="Calibri"/>
                <a:cs typeface="Calibri"/>
              </a:rPr>
              <a:t> et al., 2011</a:t>
            </a:r>
            <a:endParaRPr lang="en-US" sz="1600" dirty="0">
              <a:latin typeface="Calibri"/>
              <a:cs typeface="Calibri"/>
            </a:endParaRPr>
          </a:p>
          <a:p>
            <a:pPr>
              <a:lnSpc>
                <a:spcPct val="120000"/>
              </a:lnSpc>
              <a:buSzPct val="100000"/>
              <a:buBlip>
                <a:blip r:embed="rId2"/>
              </a:buBlip>
            </a:pPr>
            <a:endParaRPr lang="en-US" sz="2400" dirty="0">
              <a:latin typeface="Calibri"/>
              <a:cs typeface="Calibri"/>
            </a:endParaRPr>
          </a:p>
          <a:p>
            <a:pPr>
              <a:lnSpc>
                <a:spcPct val="120000"/>
              </a:lnSpc>
              <a:buSzPct val="100000"/>
              <a:buBlip>
                <a:blip r:embed="rId2"/>
              </a:buBlip>
            </a:pPr>
            <a:endParaRPr lang="en-US" sz="2400" dirty="0">
              <a:latin typeface="Calibri"/>
              <a:cs typeface="Calibri"/>
            </a:endParaRPr>
          </a:p>
        </p:txBody>
      </p:sp>
      <p:sp>
        <p:nvSpPr>
          <p:cNvPr id="3" name="Title 2"/>
          <p:cNvSpPr>
            <a:spLocks noGrp="1"/>
          </p:cNvSpPr>
          <p:nvPr>
            <p:ph type="title"/>
          </p:nvPr>
        </p:nvSpPr>
        <p:spPr>
          <a:xfrm>
            <a:off x="268942" y="3819"/>
            <a:ext cx="7543800" cy="914400"/>
          </a:xfrm>
        </p:spPr>
        <p:txBody>
          <a:bodyPr/>
          <a:lstStyle/>
          <a:p>
            <a:pPr algn="ctr"/>
            <a:r>
              <a:rPr lang="el-GR" sz="4000" b="1" dirty="0">
                <a:solidFill>
                  <a:srgbClr val="FFCC66"/>
                </a:solidFill>
                <a:latin typeface="Calibri"/>
                <a:cs typeface="Calibri"/>
              </a:rPr>
              <a:t>Γαστρεντερικό Σύστημα</a:t>
            </a:r>
            <a:endParaRPr lang="en-US" sz="4000" b="1" dirty="0">
              <a:solidFill>
                <a:srgbClr val="FFCC66"/>
              </a:solidFill>
              <a:latin typeface="Calibri"/>
              <a:cs typeface="Calibri"/>
            </a:endParaRPr>
          </a:p>
        </p:txBody>
      </p:sp>
      <p:pic>
        <p:nvPicPr>
          <p:cNvPr id="4" name="Picture 3" descr="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819"/>
            <a:ext cx="2278856" cy="2581005"/>
          </a:xfrm>
          <a:prstGeom prst="rect">
            <a:avLst/>
          </a:prstGeom>
        </p:spPr>
      </p:pic>
    </p:spTree>
    <p:extLst>
      <p:ext uri="{BB962C8B-B14F-4D97-AF65-F5344CB8AC3E}">
        <p14:creationId xmlns:p14="http://schemas.microsoft.com/office/powerpoint/2010/main" val="395180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idx="1"/>
          </p:nvPr>
        </p:nvSpPr>
        <p:spPr>
          <a:xfrm>
            <a:off x="815140" y="1928493"/>
            <a:ext cx="7500990" cy="4114800"/>
          </a:xfrm>
        </p:spPr>
        <p:txBody>
          <a:bodyPr>
            <a:noAutofit/>
          </a:bodyPr>
          <a:lstStyle/>
          <a:p>
            <a:pPr>
              <a:buClr>
                <a:schemeClr val="folHlink"/>
              </a:buClr>
              <a:buFont typeface="Wingdings" pitchFamily="2" charset="2"/>
              <a:buNone/>
            </a:pPr>
            <a:r>
              <a:rPr lang="el-GR" sz="2800" dirty="0">
                <a:latin typeface="Calibri" pitchFamily="34" charset="0"/>
                <a:cs typeface="Calibri" pitchFamily="34" charset="0"/>
              </a:rPr>
              <a:t>Σοβαρή και επίμονη δυσλειτουργία στους ακόλουθους τομείς της ανάπτυξης  (</a:t>
            </a:r>
            <a:r>
              <a:rPr lang="en-US" sz="2800" dirty="0">
                <a:latin typeface="Calibri" pitchFamily="34" charset="0"/>
                <a:cs typeface="Calibri" pitchFamily="34" charset="0"/>
              </a:rPr>
              <a:t>DSM-IV)</a:t>
            </a:r>
            <a:endParaRPr lang="el-GR" sz="2800" dirty="0">
              <a:latin typeface="Calibri" pitchFamily="34" charset="0"/>
              <a:cs typeface="Calibri" pitchFamily="34" charset="0"/>
            </a:endParaRPr>
          </a:p>
          <a:p>
            <a:pPr>
              <a:buClr>
                <a:schemeClr val="folHlink"/>
              </a:buClr>
              <a:buFont typeface="Wingdings" pitchFamily="2" charset="2"/>
              <a:buNone/>
            </a:pPr>
            <a:r>
              <a:rPr lang="el-GR" sz="2800" dirty="0">
                <a:latin typeface="Calibri" pitchFamily="34" charset="0"/>
                <a:cs typeface="Calibri" pitchFamily="34" charset="0"/>
              </a:rPr>
              <a:t>1. κοινωνική διαντίδραση</a:t>
            </a:r>
          </a:p>
          <a:p>
            <a:pPr>
              <a:buClr>
                <a:schemeClr val="folHlink"/>
              </a:buClr>
              <a:buFont typeface="Wingdings" pitchFamily="2" charset="2"/>
              <a:buNone/>
            </a:pPr>
            <a:r>
              <a:rPr lang="el-GR" sz="2800" dirty="0">
                <a:latin typeface="Calibri" pitchFamily="34" charset="0"/>
                <a:cs typeface="Calibri" pitchFamily="34" charset="0"/>
              </a:rPr>
              <a:t>2. επικοινωνία</a:t>
            </a:r>
          </a:p>
          <a:p>
            <a:pPr>
              <a:buClr>
                <a:schemeClr val="folHlink"/>
              </a:buClr>
              <a:buFont typeface="Wingdings" pitchFamily="2" charset="2"/>
              <a:buNone/>
            </a:pPr>
            <a:r>
              <a:rPr lang="el-GR" sz="2800" dirty="0">
                <a:latin typeface="Calibri" pitchFamily="34" charset="0"/>
                <a:cs typeface="Calibri" pitchFamily="34" charset="0"/>
              </a:rPr>
              <a:t>3. στερεότυπες συμπεριφορές </a:t>
            </a:r>
          </a:p>
          <a:p>
            <a:pPr>
              <a:buClr>
                <a:schemeClr val="folHlink"/>
              </a:buClr>
              <a:buFont typeface="Wingdings" pitchFamily="2" charset="2"/>
              <a:buNone/>
            </a:pPr>
            <a:r>
              <a:rPr lang="el-GR" sz="2800" dirty="0">
                <a:latin typeface="Calibri" pitchFamily="34" charset="0"/>
                <a:cs typeface="Calibri" pitchFamily="34" charset="0"/>
              </a:rPr>
              <a:t>ενδιαφέροντα, δραστηριότητες</a:t>
            </a:r>
          </a:p>
          <a:p>
            <a:pPr>
              <a:buClr>
                <a:schemeClr val="folHlink"/>
              </a:buClr>
              <a:buFont typeface="Wingdings" pitchFamily="2" charset="2"/>
              <a:buNone/>
            </a:pPr>
            <a:endParaRPr lang="el-GR" sz="2800" dirty="0">
              <a:latin typeface="Century Gothic" pitchFamily="34" charset="0"/>
            </a:endParaRPr>
          </a:p>
        </p:txBody>
      </p:sp>
      <p:sp>
        <p:nvSpPr>
          <p:cNvPr id="6" name="Title 1"/>
          <p:cNvSpPr txBox="1">
            <a:spLocks/>
          </p:cNvSpPr>
          <p:nvPr/>
        </p:nvSpPr>
        <p:spPr>
          <a:xfrm>
            <a:off x="126754" y="114790"/>
            <a:ext cx="8841388" cy="1623206"/>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600" dirty="0">
                <a:solidFill>
                  <a:srgbClr val="FFCC66"/>
                </a:solidFill>
                <a:latin typeface="Calibri"/>
                <a:cs typeface="Calibri"/>
              </a:rPr>
              <a:t>Ορισμοί, </a:t>
            </a:r>
            <a:r>
              <a:rPr lang="en-US" sz="3600" dirty="0">
                <a:solidFill>
                  <a:srgbClr val="FFCC66"/>
                </a:solidFill>
                <a:latin typeface="Calibri"/>
                <a:cs typeface="Calibri"/>
              </a:rPr>
              <a:t>DSM-IV, V</a:t>
            </a:r>
            <a:r>
              <a:rPr lang="el-GR" sz="3600" dirty="0">
                <a:solidFill>
                  <a:srgbClr val="FFCC66"/>
                </a:solidFill>
                <a:latin typeface="Calibri"/>
                <a:cs typeface="Calibri"/>
              </a:rPr>
              <a:t> </a:t>
            </a:r>
            <a:endParaRPr lang="en-US" sz="3600" dirty="0">
              <a:solidFill>
                <a:srgbClr val="FFCC66"/>
              </a:solidFill>
              <a:latin typeface="Calibri"/>
              <a:cs typeface="Calibri"/>
            </a:endParaRPr>
          </a:p>
          <a:p>
            <a:r>
              <a:rPr lang="el-GR" sz="3600" dirty="0">
                <a:solidFill>
                  <a:srgbClr val="FFCC66"/>
                </a:solidFill>
                <a:latin typeface="Calibri"/>
                <a:cs typeface="Calibri"/>
              </a:rPr>
              <a:t> </a:t>
            </a:r>
            <a:r>
              <a:rPr lang="el-GR" sz="3600" dirty="0">
                <a:solidFill>
                  <a:schemeClr val="accent1">
                    <a:lumMod val="60000"/>
                    <a:lumOff val="40000"/>
                  </a:schemeClr>
                </a:solidFill>
                <a:latin typeface="Calibri"/>
                <a:cs typeface="Calibri"/>
              </a:rPr>
              <a:t>[299.00 ( </a:t>
            </a:r>
            <a:r>
              <a:rPr lang="en-US" sz="3600" dirty="0">
                <a:solidFill>
                  <a:schemeClr val="accent1">
                    <a:lumMod val="60000"/>
                    <a:lumOff val="40000"/>
                  </a:schemeClr>
                </a:solidFill>
                <a:latin typeface="Calibri"/>
                <a:cs typeface="Calibri"/>
              </a:rPr>
              <a:t>F84)]</a:t>
            </a:r>
          </a:p>
        </p:txBody>
      </p:sp>
      <p:sp>
        <p:nvSpPr>
          <p:cNvPr id="3" name="Left Brace 2"/>
          <p:cNvSpPr/>
          <p:nvPr/>
        </p:nvSpPr>
        <p:spPr>
          <a:xfrm>
            <a:off x="154199" y="3133897"/>
            <a:ext cx="620405" cy="11485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e 6"/>
          <p:cNvSpPr/>
          <p:nvPr/>
        </p:nvSpPr>
        <p:spPr>
          <a:xfrm flipH="1">
            <a:off x="4703340" y="3131853"/>
            <a:ext cx="630181" cy="112424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5538088" y="3378490"/>
            <a:ext cx="3565174" cy="523220"/>
          </a:xfrm>
          <a:prstGeom prst="rect">
            <a:avLst/>
          </a:prstGeom>
        </p:spPr>
        <p:txBody>
          <a:bodyPr wrap="none">
            <a:spAutoFit/>
          </a:bodyPr>
          <a:lstStyle/>
          <a:p>
            <a:r>
              <a:rPr lang="el-GR" sz="2800" dirty="0">
                <a:latin typeface="Calibri" pitchFamily="34" charset="0"/>
                <a:cs typeface="Calibri" pitchFamily="34" charset="0"/>
              </a:rPr>
              <a:t>Κοινωνική Επικοινωνία</a:t>
            </a:r>
            <a:endParaRPr lang="en-US" sz="2800" dirty="0"/>
          </a:p>
        </p:txBody>
      </p:sp>
    </p:spTree>
    <p:extLst>
      <p:ext uri="{BB962C8B-B14F-4D97-AF65-F5344CB8AC3E}">
        <p14:creationId xmlns:p14="http://schemas.microsoft.com/office/powerpoint/2010/main" val="264601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612590" y="0"/>
            <a:ext cx="75438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4000" b="1" dirty="0">
                <a:solidFill>
                  <a:srgbClr val="FFCC66"/>
                </a:solidFill>
                <a:latin typeface="Calibri"/>
                <a:cs typeface="Calibri"/>
              </a:rPr>
              <a:t>Μικροβίωμα Εντέρου</a:t>
            </a:r>
            <a:endParaRPr lang="en-US" sz="4000" b="1" dirty="0">
              <a:solidFill>
                <a:srgbClr val="FFCC66"/>
              </a:solidFill>
              <a:latin typeface="Calibri"/>
              <a:cs typeface="Calibri"/>
            </a:endParaRPr>
          </a:p>
        </p:txBody>
      </p:sp>
      <p:sp>
        <p:nvSpPr>
          <p:cNvPr id="5" name="TextBox 4"/>
          <p:cNvSpPr txBox="1"/>
          <p:nvPr/>
        </p:nvSpPr>
        <p:spPr>
          <a:xfrm>
            <a:off x="268940" y="974165"/>
            <a:ext cx="8875060" cy="5632310"/>
          </a:xfrm>
          <a:prstGeom prst="rect">
            <a:avLst/>
          </a:prstGeom>
          <a:noFill/>
        </p:spPr>
        <p:txBody>
          <a:bodyPr wrap="square" rtlCol="0">
            <a:spAutoFit/>
          </a:bodyPr>
          <a:lstStyle/>
          <a:p>
            <a:r>
              <a:rPr lang="el-GR" sz="2400" dirty="0">
                <a:solidFill>
                  <a:srgbClr val="FFFF00"/>
                </a:solidFill>
                <a:latin typeface="Calibri"/>
                <a:cs typeface="Calibri"/>
              </a:rPr>
              <a:t>Ρύθμιση Μεταβολισμού και ανάπτυξη </a:t>
            </a:r>
            <a:r>
              <a:rPr lang="en-US" sz="2400" dirty="0">
                <a:solidFill>
                  <a:srgbClr val="FFFF00"/>
                </a:solidFill>
                <a:latin typeface="Calibri"/>
                <a:cs typeface="Calibri"/>
              </a:rPr>
              <a:t>A</a:t>
            </a:r>
            <a:r>
              <a:rPr lang="el-GR" sz="2400" dirty="0">
                <a:solidFill>
                  <a:srgbClr val="FFFF00"/>
                </a:solidFill>
                <a:latin typeface="Calibri"/>
                <a:cs typeface="Calibri"/>
              </a:rPr>
              <a:t>νοσοποιητικού Συστήματος </a:t>
            </a:r>
          </a:p>
          <a:p>
            <a:pPr marL="342900" indent="-342900">
              <a:buFont typeface="Wingdings" charset="2"/>
              <a:buChar char="v"/>
            </a:pPr>
            <a:r>
              <a:rPr lang="el-GR" sz="2400" dirty="0"/>
              <a:t>1998:   </a:t>
            </a:r>
            <a:r>
              <a:rPr lang="en-US" sz="2400" dirty="0"/>
              <a:t>Clostridium </a:t>
            </a:r>
            <a:r>
              <a:rPr lang="en-US" sz="2400" dirty="0" err="1"/>
              <a:t>tetani</a:t>
            </a:r>
            <a:r>
              <a:rPr lang="en-US" sz="2400" dirty="0"/>
              <a:t> neurotoxin </a:t>
            </a:r>
            <a:r>
              <a:rPr lang="el-GR" sz="2400" dirty="0"/>
              <a:t>(</a:t>
            </a:r>
            <a:r>
              <a:rPr lang="en-US" sz="2400" dirty="0" err="1"/>
              <a:t>Bolte</a:t>
            </a:r>
            <a:r>
              <a:rPr lang="en-US" sz="2400" dirty="0"/>
              <a:t> R, 1998)</a:t>
            </a:r>
            <a:endParaRPr lang="el-GR" sz="2400" dirty="0"/>
          </a:p>
          <a:p>
            <a:pPr marL="342900" indent="-342900">
              <a:buFont typeface="Wingdings" charset="2"/>
              <a:buChar char="v"/>
            </a:pPr>
            <a:r>
              <a:rPr lang="el-GR" sz="2400" dirty="0">
                <a:latin typeface="Calibri"/>
                <a:cs typeface="Calibri"/>
              </a:rPr>
              <a:t>Επίδραση της Βανκομυκίνης στα συμπτώματα ΔΑΦ</a:t>
            </a:r>
            <a:r>
              <a:rPr lang="en-US" sz="2400" dirty="0">
                <a:latin typeface="Calibri"/>
                <a:cs typeface="Calibri"/>
              </a:rPr>
              <a:t> (Sandler et al., 2000)</a:t>
            </a:r>
            <a:endParaRPr lang="el-GR" sz="2400" dirty="0">
              <a:latin typeface="Calibri"/>
              <a:cs typeface="Calibri"/>
            </a:endParaRPr>
          </a:p>
          <a:p>
            <a:pPr marL="342900" indent="-342900">
              <a:buFont typeface="Wingdings" charset="2"/>
              <a:buChar char="v"/>
            </a:pPr>
            <a:r>
              <a:rPr lang="el-GR" sz="2400" dirty="0">
                <a:latin typeface="Calibri"/>
                <a:cs typeface="Calibri"/>
              </a:rPr>
              <a:t>Δυσβίωση σε παιδιά με ΔΑΦ- βελτίωση με προβιωτικά (</a:t>
            </a:r>
            <a:r>
              <a:rPr lang="en-US" sz="2400" dirty="0" err="1">
                <a:latin typeface="Calibri"/>
                <a:cs typeface="Calibri"/>
              </a:rPr>
              <a:t>Critsfield</a:t>
            </a:r>
            <a:r>
              <a:rPr lang="en-US" sz="2400" dirty="0">
                <a:latin typeface="Calibri"/>
                <a:cs typeface="Calibri"/>
              </a:rPr>
              <a:t> et al., 2011)</a:t>
            </a:r>
            <a:endParaRPr lang="el-GR" sz="2400" dirty="0">
              <a:latin typeface="Calibri"/>
              <a:cs typeface="Calibri"/>
            </a:endParaRPr>
          </a:p>
          <a:p>
            <a:pPr marL="342900" indent="-342900">
              <a:buFont typeface="Wingdings" charset="2"/>
              <a:buChar char="v"/>
            </a:pPr>
            <a:r>
              <a:rPr lang="el-GR" sz="2400" dirty="0">
                <a:latin typeface="Calibri"/>
                <a:cs typeface="Calibri"/>
              </a:rPr>
              <a:t>Αλλαγή στην αναλογία «φυσιολογικών» μικροβίων και αύξηση στην ποκικότητά τους</a:t>
            </a:r>
            <a:r>
              <a:rPr lang="en-US" sz="2400" dirty="0">
                <a:latin typeface="Calibri"/>
                <a:cs typeface="Calibri"/>
              </a:rPr>
              <a:t> (</a:t>
            </a:r>
            <a:r>
              <a:rPr lang="en-US" sz="2400" dirty="0" err="1">
                <a:latin typeface="Calibri"/>
                <a:cs typeface="Calibri"/>
              </a:rPr>
              <a:t>Paracho</a:t>
            </a:r>
            <a:r>
              <a:rPr lang="en-US" sz="2400" dirty="0">
                <a:latin typeface="Calibri"/>
                <a:cs typeface="Calibri"/>
              </a:rPr>
              <a:t> et al.,2005;Finegold et al., 2002;Wang et al., 2011)</a:t>
            </a:r>
            <a:endParaRPr lang="el-GR" sz="2400" dirty="0">
              <a:latin typeface="Calibri"/>
              <a:cs typeface="Calibri"/>
            </a:endParaRPr>
          </a:p>
          <a:p>
            <a:endParaRPr lang="el-GR" sz="2400" dirty="0">
              <a:latin typeface="Calibri"/>
              <a:cs typeface="Calibri"/>
            </a:endParaRPr>
          </a:p>
          <a:p>
            <a:pPr marL="342900" indent="-342900">
              <a:buFont typeface="Wingdings" charset="2"/>
              <a:buChar char="v"/>
            </a:pPr>
            <a:r>
              <a:rPr lang="el-GR" sz="2400" dirty="0"/>
              <a:t>Περισσότερα  </a:t>
            </a:r>
            <a:r>
              <a:rPr lang="en-US" sz="2400" dirty="0" err="1"/>
              <a:t>Desulfovibrio</a:t>
            </a:r>
            <a:r>
              <a:rPr lang="en-US" sz="2400" dirty="0"/>
              <a:t> spp.</a:t>
            </a:r>
            <a:r>
              <a:rPr lang="el-GR" sz="2400" dirty="0"/>
              <a:t> &amp; </a:t>
            </a:r>
            <a:r>
              <a:rPr lang="en-US" sz="2400" dirty="0"/>
              <a:t>Clostridium clusters </a:t>
            </a:r>
            <a:endParaRPr lang="el-GR" sz="2400" dirty="0"/>
          </a:p>
          <a:p>
            <a:r>
              <a:rPr lang="el-GR" sz="2400" dirty="0"/>
              <a:t>   Λιγότερα </a:t>
            </a:r>
            <a:r>
              <a:rPr lang="en-US" sz="2400" dirty="0" err="1"/>
              <a:t>Akkermansia</a:t>
            </a:r>
            <a:r>
              <a:rPr lang="en-US" sz="2400" dirty="0"/>
              <a:t> </a:t>
            </a:r>
            <a:r>
              <a:rPr lang="en-US" sz="2400" dirty="0" err="1"/>
              <a:t>muciniphila</a:t>
            </a:r>
            <a:r>
              <a:rPr lang="en-US" sz="2400" dirty="0"/>
              <a:t> </a:t>
            </a:r>
            <a:r>
              <a:rPr lang="el-GR" sz="2400" dirty="0"/>
              <a:t>&amp;</a:t>
            </a:r>
            <a:r>
              <a:rPr lang="en-US" sz="2400" dirty="0"/>
              <a:t> </a:t>
            </a:r>
            <a:r>
              <a:rPr lang="en-US" sz="2400" dirty="0" err="1"/>
              <a:t>Bifidobacterium</a:t>
            </a:r>
            <a:r>
              <a:rPr lang="en-US" sz="2400" dirty="0"/>
              <a:t> spp. </a:t>
            </a:r>
            <a:endParaRPr lang="el-GR" sz="2400" dirty="0"/>
          </a:p>
          <a:p>
            <a:r>
              <a:rPr lang="el-GR" sz="2400" dirty="0"/>
              <a:t>   Μόνο στη ΔΑΦ </a:t>
            </a:r>
            <a:r>
              <a:rPr lang="en-US" sz="2400" dirty="0" err="1"/>
              <a:t>Alkaliflexus</a:t>
            </a:r>
            <a:r>
              <a:rPr lang="en-US" sz="2400" dirty="0"/>
              <a:t> </a:t>
            </a:r>
            <a:endParaRPr lang="el-GR" sz="2400" dirty="0"/>
          </a:p>
          <a:p>
            <a:r>
              <a:rPr lang="el-GR" sz="2400" dirty="0"/>
              <a:t>   Μονο στα τυπικά παιδιά </a:t>
            </a:r>
            <a:r>
              <a:rPr lang="en-US" sz="2400" dirty="0" err="1"/>
              <a:t>Weissella</a:t>
            </a:r>
            <a:endParaRPr lang="en-US" sz="2400" dirty="0"/>
          </a:p>
          <a:p>
            <a:pPr marL="342900" indent="-342900">
              <a:buFont typeface="Wingdings" charset="2"/>
              <a:buChar char="v"/>
            </a:pPr>
            <a:endParaRPr lang="en-US" sz="2400" dirty="0">
              <a:latin typeface="Calibri"/>
              <a:cs typeface="Calibri"/>
            </a:endParaRPr>
          </a:p>
        </p:txBody>
      </p:sp>
    </p:spTree>
    <p:extLst>
      <p:ext uri="{BB962C8B-B14F-4D97-AF65-F5344CB8AC3E}">
        <p14:creationId xmlns:p14="http://schemas.microsoft.com/office/powerpoint/2010/main" val="352213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979712" y="1700808"/>
            <a:ext cx="6096000" cy="3657599"/>
          </a:xfrm>
        </p:spPr>
        <p:txBody>
          <a:bodyPr>
            <a:normAutofit fontScale="92500"/>
          </a:bodyPr>
          <a:lstStyle/>
          <a:p>
            <a:pPr>
              <a:buClr>
                <a:srgbClr val="FFC000"/>
              </a:buClr>
              <a:buBlip>
                <a:blip r:embed="rId3"/>
              </a:buBlip>
            </a:pPr>
            <a:r>
              <a:rPr lang="el-GR" sz="2800" dirty="0">
                <a:latin typeface="Calibri" pitchFamily="34" charset="0"/>
              </a:rPr>
              <a:t>Β12, Β6</a:t>
            </a:r>
          </a:p>
          <a:p>
            <a:pPr>
              <a:buClr>
                <a:srgbClr val="FFC000"/>
              </a:buClr>
              <a:buBlip>
                <a:blip r:embed="rId3"/>
              </a:buBlip>
            </a:pPr>
            <a:r>
              <a:rPr lang="el-GR" sz="2800" dirty="0">
                <a:latin typeface="Calibri" pitchFamily="34" charset="0"/>
              </a:rPr>
              <a:t>Μαγνήσιο</a:t>
            </a:r>
          </a:p>
          <a:p>
            <a:pPr>
              <a:buClr>
                <a:srgbClr val="FFC000"/>
              </a:buClr>
              <a:buBlip>
                <a:blip r:embed="rId3"/>
              </a:buBlip>
            </a:pPr>
            <a:r>
              <a:rPr lang="el-GR" sz="2800" dirty="0">
                <a:latin typeface="Calibri" pitchFamily="34" charset="0"/>
              </a:rPr>
              <a:t>Δίαιτα ελεύθερη </a:t>
            </a:r>
            <a:r>
              <a:rPr lang="el-GR" sz="2800" dirty="0" err="1">
                <a:latin typeface="Calibri" pitchFamily="34" charset="0"/>
              </a:rPr>
              <a:t>γλουτένης</a:t>
            </a:r>
            <a:r>
              <a:rPr lang="el-GR" sz="2800" dirty="0">
                <a:latin typeface="Calibri" pitchFamily="34" charset="0"/>
              </a:rPr>
              <a:t> &amp; </a:t>
            </a:r>
            <a:r>
              <a:rPr lang="el-GR" sz="2800" dirty="0" err="1">
                <a:latin typeface="Calibri" pitchFamily="34" charset="0"/>
              </a:rPr>
              <a:t>καζεϊνης</a:t>
            </a:r>
            <a:endParaRPr lang="el-GR" sz="2800" dirty="0">
              <a:latin typeface="Calibri" pitchFamily="34" charset="0"/>
            </a:endParaRPr>
          </a:p>
          <a:p>
            <a:pPr>
              <a:buClr>
                <a:srgbClr val="FFC000"/>
              </a:buClr>
              <a:buBlip>
                <a:blip r:embed="rId3"/>
              </a:buBlip>
            </a:pPr>
            <a:r>
              <a:rPr lang="el-GR" sz="2800" dirty="0">
                <a:latin typeface="Calibri" pitchFamily="34" charset="0"/>
              </a:rPr>
              <a:t>Παγκρεατικά ένζυμα</a:t>
            </a:r>
          </a:p>
          <a:p>
            <a:pPr>
              <a:buClr>
                <a:srgbClr val="FFC000"/>
              </a:buClr>
              <a:buBlip>
                <a:blip r:embed="rId3"/>
              </a:buBlip>
            </a:pPr>
            <a:r>
              <a:rPr lang="el-GR" sz="2800" dirty="0">
                <a:latin typeface="Calibri" pitchFamily="34" charset="0"/>
              </a:rPr>
              <a:t>Ωμέγα 3 λιπαρά οξέα</a:t>
            </a:r>
          </a:p>
        </p:txBody>
      </p:sp>
      <p:sp>
        <p:nvSpPr>
          <p:cNvPr id="2" name="1 - Τίτλος"/>
          <p:cNvSpPr>
            <a:spLocks noGrp="1"/>
          </p:cNvSpPr>
          <p:nvPr>
            <p:ph type="title"/>
          </p:nvPr>
        </p:nvSpPr>
        <p:spPr>
          <a:xfrm>
            <a:off x="457200" y="357174"/>
            <a:ext cx="8229600" cy="1143000"/>
          </a:xfrm>
        </p:spPr>
        <p:txBody>
          <a:bodyPr>
            <a:noAutofit/>
          </a:bodyPr>
          <a:lstStyle/>
          <a:p>
            <a:pPr algn="ctr"/>
            <a:r>
              <a:rPr lang="el-GR" sz="4000" b="1" dirty="0">
                <a:solidFill>
                  <a:srgbClr val="FFCC66"/>
                </a:solidFill>
                <a:latin typeface="Calibri" pitchFamily="34" charset="0"/>
              </a:rPr>
              <a:t>Διαταραχές Φάσματος Αυτισμού (ΔΑΦ) &amp; Διατροφή</a:t>
            </a:r>
          </a:p>
        </p:txBody>
      </p:sp>
    </p:spTree>
    <p:extLst>
      <p:ext uri="{BB962C8B-B14F-4D97-AF65-F5344CB8AC3E}">
        <p14:creationId xmlns:p14="http://schemas.microsoft.com/office/powerpoint/2010/main" val="2436033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907704" y="2204864"/>
            <a:ext cx="6096000" cy="3657599"/>
          </a:xfrm>
        </p:spPr>
        <p:txBody>
          <a:bodyPr>
            <a:normAutofit fontScale="92500" lnSpcReduction="20000"/>
          </a:bodyPr>
          <a:lstStyle/>
          <a:p>
            <a:pPr>
              <a:buClr>
                <a:srgbClr val="FFC000"/>
              </a:buClr>
              <a:buBlip>
                <a:blip r:embed="rId3"/>
              </a:buBlip>
            </a:pPr>
            <a:r>
              <a:rPr lang="el-GR" sz="2400" dirty="0">
                <a:latin typeface="Calibri" pitchFamily="34" charset="0"/>
              </a:rPr>
              <a:t>Β6 και Μαγνήσιο: η πιο πολλά υποσχόμενη διαιτητική θεραπεία</a:t>
            </a:r>
          </a:p>
          <a:p>
            <a:pPr>
              <a:buClr>
                <a:srgbClr val="FFC000"/>
              </a:buClr>
              <a:buBlip>
                <a:blip r:embed="rId3"/>
              </a:buBlip>
            </a:pPr>
            <a:r>
              <a:rPr lang="el-GR" sz="2400" dirty="0">
                <a:latin typeface="Calibri" pitchFamily="34" charset="0"/>
              </a:rPr>
              <a:t>Μελέτες από το 1960 (18), 11 διπλές-τυφλές</a:t>
            </a:r>
          </a:p>
          <a:p>
            <a:pPr>
              <a:buClr>
                <a:srgbClr val="FFC000"/>
              </a:buClr>
              <a:buBlip>
                <a:blip r:embed="rId3"/>
              </a:buBlip>
            </a:pPr>
            <a:r>
              <a:rPr lang="el-GR" sz="2400" dirty="0">
                <a:latin typeface="Calibri" pitchFamily="34" charset="0"/>
              </a:rPr>
              <a:t>Μεθοδολογικά προβλήματα</a:t>
            </a:r>
          </a:p>
          <a:p>
            <a:pPr>
              <a:buClr>
                <a:srgbClr val="FFC000"/>
              </a:buClr>
              <a:buBlip>
                <a:blip r:embed="rId3"/>
              </a:buBlip>
            </a:pPr>
            <a:r>
              <a:rPr lang="el-GR" sz="2400" dirty="0">
                <a:latin typeface="Calibri" pitchFamily="34" charset="0"/>
              </a:rPr>
              <a:t>Σχετικά καλά αποτελέσματα σε κάποιες μελέτες</a:t>
            </a:r>
          </a:p>
          <a:p>
            <a:pPr>
              <a:buClr>
                <a:srgbClr val="FFC000"/>
              </a:buClr>
              <a:buBlip>
                <a:blip r:embed="rId3"/>
              </a:buBlip>
            </a:pPr>
            <a:r>
              <a:rPr lang="el-GR" sz="2400" dirty="0">
                <a:latin typeface="Calibri" pitchFamily="34" charset="0"/>
              </a:rPr>
              <a:t>Όχι επίσημη σύσταση</a:t>
            </a:r>
          </a:p>
          <a:p>
            <a:pPr>
              <a:buClr>
                <a:srgbClr val="FFC000"/>
              </a:buClr>
              <a:buBlip>
                <a:blip r:embed="rId3"/>
              </a:buBlip>
            </a:pPr>
            <a:r>
              <a:rPr lang="el-GR" sz="2400" dirty="0">
                <a:latin typeface="Calibri" pitchFamily="34" charset="0"/>
              </a:rPr>
              <a:t>Όχι θεραπεία</a:t>
            </a:r>
          </a:p>
          <a:p>
            <a:pPr>
              <a:buClr>
                <a:srgbClr val="FFC000"/>
              </a:buClr>
              <a:buBlip>
                <a:blip r:embed="rId3"/>
              </a:buBlip>
            </a:pPr>
            <a:endParaRPr lang="el-GR" sz="2400" dirty="0">
              <a:latin typeface="Calibri" pitchFamily="34" charset="0"/>
            </a:endParaRPr>
          </a:p>
          <a:p>
            <a:pPr>
              <a:buClr>
                <a:srgbClr val="FFC000"/>
              </a:buClr>
            </a:pPr>
            <a:endParaRPr lang="el-GR" sz="2400" dirty="0">
              <a:latin typeface="Calibri" pitchFamily="34" charset="0"/>
            </a:endParaRPr>
          </a:p>
          <a:p>
            <a:endParaRPr lang="el-GR" dirty="0"/>
          </a:p>
        </p:txBody>
      </p:sp>
      <p:sp>
        <p:nvSpPr>
          <p:cNvPr id="2" name="1 - Τίτλος"/>
          <p:cNvSpPr>
            <a:spLocks noGrp="1"/>
          </p:cNvSpPr>
          <p:nvPr>
            <p:ph type="title"/>
          </p:nvPr>
        </p:nvSpPr>
        <p:spPr>
          <a:xfrm>
            <a:off x="1023271" y="120782"/>
            <a:ext cx="7543800" cy="914400"/>
          </a:xfrm>
        </p:spPr>
        <p:txBody>
          <a:bodyPr>
            <a:normAutofit/>
          </a:bodyPr>
          <a:lstStyle/>
          <a:p>
            <a:pPr algn="ctr"/>
            <a:r>
              <a:rPr lang="el-GR" sz="4400" dirty="0">
                <a:solidFill>
                  <a:srgbClr val="FFCC66"/>
                </a:solidFill>
                <a:latin typeface="Calibri" pitchFamily="34" charset="0"/>
              </a:rPr>
              <a:t>Β6 &amp; Μαγνήσιο</a:t>
            </a:r>
          </a:p>
        </p:txBody>
      </p:sp>
    </p:spTree>
    <p:extLst>
      <p:ext uri="{BB962C8B-B14F-4D97-AF65-F5344CB8AC3E}">
        <p14:creationId xmlns:p14="http://schemas.microsoft.com/office/powerpoint/2010/main" val="3641325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a:stretch>
            <a:fillRect/>
          </a:stretch>
        </p:blipFill>
        <p:spPr bwMode="auto">
          <a:xfrm>
            <a:off x="1465450" y="328706"/>
            <a:ext cx="7019925" cy="5266765"/>
          </a:xfrm>
          <a:prstGeom prst="rect">
            <a:avLst/>
          </a:prstGeom>
          <a:noFill/>
          <a:ln w="9525">
            <a:noFill/>
            <a:miter lim="800000"/>
            <a:headEnd/>
            <a:tailEnd/>
          </a:ln>
        </p:spPr>
      </p:pic>
    </p:spTree>
    <p:extLst>
      <p:ext uri="{BB962C8B-B14F-4D97-AF65-F5344CB8AC3E}">
        <p14:creationId xmlns:p14="http://schemas.microsoft.com/office/powerpoint/2010/main" val="380135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Grp="1" noChangeAspect="1" noChangeArrowheads="1"/>
          </p:cNvPicPr>
          <p:nvPr>
            <p:ph idx="1"/>
          </p:nvPr>
        </p:nvPicPr>
        <p:blipFill>
          <a:blip r:embed="rId3" cstate="print"/>
          <a:srcRect l="5471" r="5471"/>
          <a:stretch>
            <a:fillRect/>
          </a:stretch>
        </p:blipFill>
        <p:spPr bwMode="auto">
          <a:xfrm>
            <a:off x="2699792" y="260648"/>
            <a:ext cx="6096000" cy="3657599"/>
          </a:xfrm>
          <a:prstGeom prst="rect">
            <a:avLst/>
          </a:prstGeom>
          <a:noFill/>
          <a:ln w="9525">
            <a:noFill/>
            <a:miter lim="800000"/>
            <a:headEnd/>
            <a:tailEnd/>
          </a:ln>
        </p:spPr>
      </p:pic>
      <p:pic>
        <p:nvPicPr>
          <p:cNvPr id="109572" name="Picture 4"/>
          <p:cNvPicPr>
            <a:picLocks noChangeAspect="1" noChangeArrowheads="1"/>
          </p:cNvPicPr>
          <p:nvPr/>
        </p:nvPicPr>
        <p:blipFill>
          <a:blip r:embed="rId4" cstate="print"/>
          <a:srcRect/>
          <a:stretch>
            <a:fillRect/>
          </a:stretch>
        </p:blipFill>
        <p:spPr bwMode="auto">
          <a:xfrm>
            <a:off x="683568" y="3645024"/>
            <a:ext cx="3857652" cy="2714644"/>
          </a:xfrm>
          <a:prstGeom prst="rect">
            <a:avLst/>
          </a:prstGeom>
          <a:noFill/>
          <a:ln w="9525">
            <a:noFill/>
            <a:miter lim="800000"/>
            <a:headEnd/>
            <a:tailEnd/>
          </a:ln>
        </p:spPr>
      </p:pic>
    </p:spTree>
    <p:extLst>
      <p:ext uri="{BB962C8B-B14F-4D97-AF65-F5344CB8AC3E}">
        <p14:creationId xmlns:p14="http://schemas.microsoft.com/office/powerpoint/2010/main" val="385255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cstate="print"/>
          <a:srcRect/>
          <a:stretch>
            <a:fillRect/>
          </a:stretch>
        </p:blipFill>
        <p:spPr bwMode="auto">
          <a:xfrm>
            <a:off x="2123728" y="1150471"/>
            <a:ext cx="5092860" cy="4047601"/>
          </a:xfrm>
          <a:prstGeom prst="rect">
            <a:avLst/>
          </a:prstGeom>
          <a:noFill/>
          <a:ln w="9525">
            <a:noFill/>
            <a:miter lim="800000"/>
            <a:headEnd/>
            <a:tailEnd/>
          </a:ln>
        </p:spPr>
      </p:pic>
    </p:spTree>
    <p:extLst>
      <p:ext uri="{BB962C8B-B14F-4D97-AF65-F5344CB8AC3E}">
        <p14:creationId xmlns:p14="http://schemas.microsoft.com/office/powerpoint/2010/main" val="2021686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4" name="Text Box 4"/>
          <p:cNvSpPr txBox="1">
            <a:spLocks noChangeArrowheads="1"/>
          </p:cNvSpPr>
          <p:nvPr/>
        </p:nvSpPr>
        <p:spPr bwMode="auto">
          <a:xfrm>
            <a:off x="260958" y="130507"/>
            <a:ext cx="8680832" cy="707886"/>
          </a:xfrm>
          <a:prstGeom prst="rect">
            <a:avLst/>
          </a:prstGeom>
          <a:noFill/>
          <a:ln w="9525">
            <a:noFill/>
            <a:miter lim="800000"/>
            <a:headEnd/>
            <a:tailEnd/>
          </a:ln>
          <a:effectLst/>
        </p:spPr>
        <p:txBody>
          <a:bodyPr wrap="none">
            <a:spAutoFit/>
          </a:bodyPr>
          <a:lstStyle/>
          <a:p>
            <a:pPr algn="ctr"/>
            <a:r>
              <a:rPr lang="el-GR" sz="4000" b="1" dirty="0">
                <a:solidFill>
                  <a:srgbClr val="FFCC66"/>
                </a:solidFill>
                <a:latin typeface="Calibri" pitchFamily="34" charset="0"/>
                <a:cs typeface="Calibri" pitchFamily="34" charset="0"/>
              </a:rPr>
              <a:t>Ανίχνευση των ΔΑΦ από τον Παιδίατρο</a:t>
            </a:r>
          </a:p>
        </p:txBody>
      </p:sp>
      <p:sp>
        <p:nvSpPr>
          <p:cNvPr id="4" name="3 - Ορθογώνιο"/>
          <p:cNvSpPr/>
          <p:nvPr/>
        </p:nvSpPr>
        <p:spPr>
          <a:xfrm>
            <a:off x="357158" y="996541"/>
            <a:ext cx="8501122" cy="5706177"/>
          </a:xfrm>
          <a:prstGeom prst="rect">
            <a:avLst/>
          </a:prstGeom>
          <a:ln/>
        </p:spPr>
        <p:style>
          <a:lnRef idx="1">
            <a:schemeClr val="accent4"/>
          </a:lnRef>
          <a:fillRef idx="3">
            <a:schemeClr val="accent4"/>
          </a:fillRef>
          <a:effectRef idx="2">
            <a:schemeClr val="accent4"/>
          </a:effectRef>
          <a:fontRef idx="minor">
            <a:schemeClr val="lt1"/>
          </a:fontRef>
        </p:style>
        <p:txBody>
          <a:bodyPr wrap="square">
            <a:spAutoFit/>
          </a:bodyPr>
          <a:lstStyle/>
          <a:p>
            <a:pPr marL="420624" lvl="0" indent="-384048">
              <a:spcBef>
                <a:spcPct val="20000"/>
              </a:spcBef>
              <a:buClr>
                <a:srgbClr val="7FD13B"/>
              </a:buClr>
              <a:buSzPct val="80000"/>
              <a:buBlip>
                <a:blip r:embed="rId3"/>
              </a:buBlip>
            </a:pPr>
            <a:r>
              <a:rPr lang="el-GR" sz="2400" dirty="0">
                <a:solidFill>
                  <a:schemeClr val="tx1"/>
                </a:solidFill>
                <a:effectLst>
                  <a:outerShdw blurRad="38100" dist="38100" dir="2700000" algn="tl">
                    <a:srgbClr val="000000">
                      <a:alpha val="43137"/>
                    </a:srgbClr>
                  </a:outerShdw>
                </a:effectLst>
                <a:latin typeface="Century Gothic" pitchFamily="34" charset="0"/>
              </a:rPr>
              <a:t> </a:t>
            </a:r>
            <a:r>
              <a:rPr lang="el-GR" sz="2400" dirty="0">
                <a:solidFill>
                  <a:schemeClr val="bg1"/>
                </a:solidFill>
                <a:effectLst>
                  <a:outerShdw blurRad="38100" dist="38100" dir="2700000" algn="tl">
                    <a:srgbClr val="000000">
                      <a:alpha val="43137"/>
                    </a:srgbClr>
                  </a:outerShdw>
                </a:effectLst>
                <a:latin typeface="Calibri"/>
                <a:cs typeface="Calibri"/>
              </a:rPr>
              <a:t>Παρότι τα κοινωνικά ελλείμματα υπάρχουν </a:t>
            </a:r>
          </a:p>
          <a:p>
            <a:pPr marL="420624" lvl="0" indent="-384048">
              <a:spcBef>
                <a:spcPct val="20000"/>
              </a:spcBef>
              <a:buClr>
                <a:srgbClr val="7FD13B"/>
              </a:buClr>
              <a:buSzPct val="80000"/>
            </a:pPr>
            <a:r>
              <a:rPr lang="el-GR" sz="2400" dirty="0">
                <a:solidFill>
                  <a:schemeClr val="bg1"/>
                </a:solidFill>
                <a:effectLst>
                  <a:outerShdw blurRad="38100" dist="38100" dir="2700000" algn="tl">
                    <a:srgbClr val="000000">
                      <a:alpha val="43137"/>
                    </a:srgbClr>
                  </a:outerShdw>
                </a:effectLst>
                <a:latin typeface="Calibri"/>
                <a:cs typeface="Calibri"/>
              </a:rPr>
              <a:t>      νωρίτερα και  μπορεί να είναι ειδικότερα στις </a:t>
            </a:r>
          </a:p>
          <a:p>
            <a:pPr marL="420624" lvl="0" indent="-384048">
              <a:spcBef>
                <a:spcPct val="20000"/>
              </a:spcBef>
              <a:buClr>
                <a:srgbClr val="7FD13B"/>
              </a:buClr>
              <a:buSzPct val="80000"/>
            </a:pPr>
            <a:r>
              <a:rPr lang="el-GR" sz="2400" dirty="0">
                <a:solidFill>
                  <a:schemeClr val="bg1"/>
                </a:solidFill>
                <a:effectLst>
                  <a:outerShdw blurRad="38100" dist="38100" dir="2700000" algn="tl">
                    <a:srgbClr val="000000">
                      <a:alpha val="43137"/>
                    </a:srgbClr>
                  </a:outerShdw>
                </a:effectLst>
                <a:latin typeface="Calibri"/>
                <a:cs typeface="Calibri"/>
              </a:rPr>
              <a:t>      ΔΑΦ, ΥΠΟΑΝΑΓΝΩΡ</a:t>
            </a:r>
            <a:r>
              <a:rPr lang="en-US" sz="2400" dirty="0">
                <a:solidFill>
                  <a:schemeClr val="bg1"/>
                </a:solidFill>
                <a:effectLst>
                  <a:outerShdw blurRad="38100" dist="38100" dir="2700000" algn="tl">
                    <a:srgbClr val="000000">
                      <a:alpha val="43137"/>
                    </a:srgbClr>
                  </a:outerShdw>
                </a:effectLst>
                <a:latin typeface="Calibri"/>
                <a:cs typeface="Calibri"/>
              </a:rPr>
              <a:t>IZO</a:t>
            </a:r>
            <a:r>
              <a:rPr lang="el-GR" sz="2400" dirty="0">
                <a:solidFill>
                  <a:schemeClr val="bg1"/>
                </a:solidFill>
                <a:effectLst>
                  <a:outerShdw blurRad="38100" dist="38100" dir="2700000" algn="tl">
                    <a:srgbClr val="000000">
                      <a:alpha val="43137"/>
                    </a:srgbClr>
                  </a:outerShdw>
                </a:effectLst>
                <a:latin typeface="Calibri"/>
                <a:cs typeface="Calibri"/>
              </a:rPr>
              <a:t>ΝΤΑΙ  από τους γονείς</a:t>
            </a:r>
          </a:p>
          <a:p>
            <a:pPr marL="420624" lvl="0" indent="-384048">
              <a:spcBef>
                <a:spcPct val="20000"/>
              </a:spcBef>
              <a:buClr>
                <a:srgbClr val="7FD13B"/>
              </a:buClr>
              <a:buSzPct val="80000"/>
              <a:buBlip>
                <a:blip r:embed="rId3"/>
              </a:buBlip>
            </a:pPr>
            <a:endParaRPr lang="el-GR" sz="2000" dirty="0">
              <a:solidFill>
                <a:schemeClr val="bg1"/>
              </a:solidFill>
              <a:effectLst>
                <a:outerShdw blurRad="38100" dist="38100" dir="2700000" algn="tl">
                  <a:srgbClr val="000000">
                    <a:alpha val="43137"/>
                  </a:srgbClr>
                </a:outerShdw>
              </a:effectLst>
              <a:latin typeface="Century Gothic" pitchFamily="34" charset="0"/>
            </a:endParaRPr>
          </a:p>
          <a:p>
            <a:pPr marL="420624" lvl="0" indent="-384048">
              <a:spcBef>
                <a:spcPct val="20000"/>
              </a:spcBef>
              <a:buClr>
                <a:srgbClr val="7FD13B"/>
              </a:buClr>
              <a:buSzPct val="80000"/>
              <a:buBlip>
                <a:blip r:embed="rId3"/>
              </a:buBlip>
            </a:pPr>
            <a:r>
              <a:rPr lang="el-GR" sz="2000" dirty="0">
                <a:solidFill>
                  <a:schemeClr val="tx1"/>
                </a:solidFill>
                <a:effectLst>
                  <a:outerShdw blurRad="38100" dist="38100" dir="2700000" algn="tl">
                    <a:srgbClr val="000000">
                      <a:alpha val="43137"/>
                    </a:srgbClr>
                  </a:outerShdw>
                </a:effectLst>
                <a:latin typeface="Calibri"/>
                <a:cs typeface="Calibri"/>
              </a:rPr>
              <a:t> </a:t>
            </a:r>
            <a:r>
              <a:rPr lang="el-GR" sz="2400" dirty="0">
                <a:solidFill>
                  <a:schemeClr val="bg1"/>
                </a:solidFill>
                <a:effectLst>
                  <a:outerShdw blurRad="38100" dist="38100" dir="2700000" algn="tl">
                    <a:srgbClr val="000000">
                      <a:alpha val="43137"/>
                    </a:srgbClr>
                  </a:outerShdw>
                </a:effectLst>
                <a:latin typeface="Calibri"/>
                <a:cs typeface="Calibri"/>
              </a:rPr>
              <a:t>Η καθυστέρηση λόγου / ομιλίας είναι η ΣΥΧΝΟΤΕΡΗ  πρώτη</a:t>
            </a:r>
          </a:p>
          <a:p>
            <a:pPr marL="420624" lvl="0" indent="-384048">
              <a:spcBef>
                <a:spcPct val="20000"/>
              </a:spcBef>
              <a:buClr>
                <a:srgbClr val="7FD13B"/>
              </a:buClr>
              <a:buSzPct val="80000"/>
            </a:pPr>
            <a:r>
              <a:rPr lang="el-GR" sz="2400" dirty="0">
                <a:solidFill>
                  <a:schemeClr val="bg1"/>
                </a:solidFill>
                <a:effectLst>
                  <a:outerShdw blurRad="38100" dist="38100" dir="2700000" algn="tl">
                    <a:srgbClr val="000000">
                      <a:alpha val="43137"/>
                    </a:srgbClr>
                  </a:outerShdw>
                </a:effectLst>
                <a:latin typeface="Calibri"/>
                <a:cs typeface="Calibri"/>
              </a:rPr>
              <a:t>      ανησυχία των γονιών και το σύμπτωμα που συχνότερα </a:t>
            </a:r>
          </a:p>
          <a:p>
            <a:pPr marL="420624" lvl="0" indent="-384048">
              <a:spcBef>
                <a:spcPct val="20000"/>
              </a:spcBef>
              <a:buClr>
                <a:srgbClr val="7FD13B"/>
              </a:buClr>
              <a:buSzPct val="80000"/>
            </a:pPr>
            <a:r>
              <a:rPr lang="el-GR" sz="2400" dirty="0">
                <a:solidFill>
                  <a:schemeClr val="bg1"/>
                </a:solidFill>
                <a:effectLst>
                  <a:outerShdw blurRad="38100" dist="38100" dir="2700000" algn="tl">
                    <a:srgbClr val="000000">
                      <a:alpha val="43137"/>
                    </a:srgbClr>
                  </a:outerShdw>
                </a:effectLst>
                <a:latin typeface="Calibri"/>
                <a:cs typeface="Calibri"/>
              </a:rPr>
              <a:t>      κινητοποιεί γονείς και παιδιάτρους.</a:t>
            </a:r>
          </a:p>
          <a:p>
            <a:pPr marL="420624" lvl="0" indent="-384048">
              <a:spcBef>
                <a:spcPct val="20000"/>
              </a:spcBef>
              <a:buClr>
                <a:srgbClr val="7FD13B"/>
              </a:buClr>
              <a:buSzPct val="80000"/>
              <a:buBlip>
                <a:blip r:embed="rId3"/>
              </a:buBlip>
            </a:pPr>
            <a:endParaRPr lang="el-GR" sz="2000" dirty="0">
              <a:solidFill>
                <a:schemeClr val="bg1"/>
              </a:solidFill>
              <a:effectLst>
                <a:outerShdw blurRad="38100" dist="38100" dir="2700000" algn="tl">
                  <a:srgbClr val="000000">
                    <a:alpha val="43137"/>
                  </a:srgbClr>
                </a:outerShdw>
              </a:effectLst>
              <a:latin typeface="Calibri"/>
              <a:cs typeface="Calibri"/>
            </a:endParaRPr>
          </a:p>
          <a:p>
            <a:pPr marL="420624" lvl="0" indent="-384048">
              <a:spcBef>
                <a:spcPct val="20000"/>
              </a:spcBef>
              <a:buClr>
                <a:srgbClr val="7FD13B"/>
              </a:buClr>
              <a:buSzPct val="80000"/>
              <a:buBlip>
                <a:blip r:embed="rId3"/>
              </a:buBlip>
            </a:pPr>
            <a:r>
              <a:rPr lang="el-GR" sz="2400" dirty="0">
                <a:solidFill>
                  <a:schemeClr val="bg1"/>
                </a:solidFill>
                <a:effectLst>
                  <a:outerShdw blurRad="38100" dist="38100" dir="2700000" algn="tl">
                    <a:srgbClr val="000000">
                      <a:alpha val="43137"/>
                    </a:srgbClr>
                  </a:outerShdw>
                </a:effectLst>
                <a:latin typeface="Calibri"/>
                <a:cs typeface="Calibri"/>
              </a:rPr>
              <a:t>   Η Έρευνα δείχνει ότι ενώ οι αρχικές ανησυχίες των γονέων  αναπτύσσονται μεταξύ 15 και 18 μηνών καθυστερούν τη συζήτηση  με τον παιδίατρο για αρκετούς μήνες. </a:t>
            </a:r>
            <a:endParaRPr lang="en-US" sz="2400" dirty="0">
              <a:solidFill>
                <a:schemeClr val="bg1"/>
              </a:solidFill>
              <a:effectLst>
                <a:outerShdw blurRad="38100" dist="38100" dir="2700000" algn="tl">
                  <a:srgbClr val="000000">
                    <a:alpha val="43137"/>
                  </a:srgbClr>
                </a:outerShdw>
              </a:effectLst>
              <a:latin typeface="Calibri"/>
              <a:cs typeface="Calibri"/>
            </a:endParaRPr>
          </a:p>
          <a:p>
            <a:pPr marL="420624" lvl="0" indent="-384048">
              <a:spcBef>
                <a:spcPct val="20000"/>
              </a:spcBef>
              <a:buClr>
                <a:srgbClr val="7FD13B"/>
              </a:buClr>
              <a:buSzPct val="80000"/>
            </a:pPr>
            <a:r>
              <a:rPr lang="en-US" sz="2000" dirty="0">
                <a:solidFill>
                  <a:schemeClr val="bg1"/>
                </a:solidFill>
                <a:effectLst>
                  <a:outerShdw blurRad="38100" dist="38100" dir="2700000" algn="tl">
                    <a:srgbClr val="000000">
                      <a:alpha val="43137"/>
                    </a:srgbClr>
                  </a:outerShdw>
                </a:effectLst>
                <a:latin typeface="Calibri"/>
                <a:cs typeface="Calibri"/>
              </a:rPr>
              <a:t>                      </a:t>
            </a:r>
            <a:r>
              <a:rPr lang="en-US" sz="2000" dirty="0">
                <a:solidFill>
                  <a:schemeClr val="bg1"/>
                </a:solidFill>
                <a:effectLst>
                  <a:outerShdw blurRad="38100" dist="38100" dir="2700000" algn="tl">
                    <a:srgbClr val="000000">
                      <a:alpha val="43137"/>
                    </a:srgbClr>
                  </a:outerShdw>
                </a:effectLst>
                <a:latin typeface="Century Gothic" pitchFamily="34" charset="0"/>
              </a:rPr>
              <a:t>        </a:t>
            </a:r>
            <a:r>
              <a:rPr lang="en-US" sz="1400" dirty="0">
                <a:solidFill>
                  <a:schemeClr val="bg1"/>
                </a:solidFill>
                <a:effectLst>
                  <a:outerShdw blurRad="38100" dist="38100" dir="2700000" algn="tl">
                    <a:srgbClr val="000000">
                      <a:alpha val="43137"/>
                    </a:srgbClr>
                  </a:outerShdw>
                </a:effectLst>
                <a:latin typeface="Century Gothic" pitchFamily="34" charset="0"/>
              </a:rPr>
              <a:t>Johnson 2007 et al.,2007; Wiggins et al., 2006; </a:t>
            </a:r>
            <a:r>
              <a:rPr lang="en-US" sz="1400" dirty="0" err="1">
                <a:solidFill>
                  <a:schemeClr val="bg1"/>
                </a:solidFill>
                <a:effectLst>
                  <a:outerShdw blurRad="38100" dist="38100" dir="2700000" algn="tl">
                    <a:srgbClr val="000000">
                      <a:alpha val="43137"/>
                    </a:srgbClr>
                  </a:outerShdw>
                </a:effectLst>
                <a:latin typeface="Century Gothic" pitchFamily="34" charset="0"/>
              </a:rPr>
              <a:t>Howlin</a:t>
            </a:r>
            <a:r>
              <a:rPr lang="en-US" sz="1400" dirty="0">
                <a:solidFill>
                  <a:schemeClr val="bg1"/>
                </a:solidFill>
                <a:effectLst>
                  <a:outerShdw blurRad="38100" dist="38100" dir="2700000" algn="tl">
                    <a:srgbClr val="000000">
                      <a:alpha val="43137"/>
                    </a:srgbClr>
                  </a:outerShdw>
                </a:effectLst>
                <a:latin typeface="Century Gothic" pitchFamily="34" charset="0"/>
              </a:rPr>
              <a:t> et al., 1997</a:t>
            </a:r>
            <a:endParaRPr lang="el-GR" sz="1400" dirty="0">
              <a:solidFill>
                <a:schemeClr val="bg1"/>
              </a:solidFill>
              <a:effectLst>
                <a:outerShdw blurRad="38100" dist="38100" dir="2700000" algn="tl">
                  <a:srgbClr val="000000">
                    <a:alpha val="43137"/>
                  </a:srgbClr>
                </a:outerShdw>
              </a:effectLst>
              <a:latin typeface="Century Gothic" pitchFamily="34" charset="0"/>
            </a:endParaRPr>
          </a:p>
          <a:p>
            <a:pPr marL="420624" lvl="0" indent="-384048">
              <a:spcBef>
                <a:spcPct val="20000"/>
              </a:spcBef>
              <a:buClr>
                <a:srgbClr val="7FD13B"/>
              </a:buClr>
              <a:buSzPct val="80000"/>
            </a:pPr>
            <a:endParaRPr lang="el-GR" sz="2000" dirty="0">
              <a:solidFill>
                <a:schemeClr val="bg1"/>
              </a:solidFill>
              <a:effectLst>
                <a:outerShdw blurRad="38100" dist="38100" dir="2700000" algn="tl">
                  <a:srgbClr val="000000">
                    <a:alpha val="43137"/>
                  </a:srgbClr>
                </a:outerShdw>
              </a:effectLst>
              <a:latin typeface="Century Gothic" pitchFamily="34" charset="0"/>
            </a:endParaRPr>
          </a:p>
          <a:p>
            <a:pPr marL="420624" lvl="0" indent="-384048">
              <a:spcBef>
                <a:spcPct val="20000"/>
              </a:spcBef>
              <a:buClr>
                <a:srgbClr val="7FD13B"/>
              </a:buClr>
              <a:buSzPct val="80000"/>
            </a:pPr>
            <a:endParaRPr lang="el-GR" sz="2000"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6" name="Picture 4" descr="cat1825"/>
          <p:cNvPicPr>
            <a:picLocks noChangeAspect="1" noChangeArrowheads="1"/>
          </p:cNvPicPr>
          <p:nvPr/>
        </p:nvPicPr>
        <p:blipFill>
          <a:blip r:embed="rId4" cstate="print"/>
          <a:srcRect/>
          <a:stretch>
            <a:fillRect/>
          </a:stretch>
        </p:blipFill>
        <p:spPr bwMode="auto">
          <a:xfrm>
            <a:off x="6985030" y="908948"/>
            <a:ext cx="1944688" cy="1947665"/>
          </a:xfrm>
          <a:prstGeom prst="rect">
            <a:avLst/>
          </a:prstGeom>
          <a:ln>
            <a:noFill/>
          </a:ln>
          <a:effectLst>
            <a:softEdge rad="112500"/>
          </a:effectLst>
        </p:spPr>
      </p:pic>
    </p:spTree>
    <p:extLst>
      <p:ext uri="{BB962C8B-B14F-4D97-AF65-F5344CB8AC3E}">
        <p14:creationId xmlns:p14="http://schemas.microsoft.com/office/powerpoint/2010/main" val="272803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p:cTn id="24"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p:cTn id="29"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4">
                                            <p:txEl>
                                              <p:pRg st="5" end="5"/>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 calcmode="lin" valueType="num">
                                      <p:cBhvr>
                                        <p:cTn id="34"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 calcmode="lin" valueType="num">
                                      <p:cBhvr>
                                        <p:cTn id="41" dur="1000" fill="hold"/>
                                        <p:tgtEl>
                                          <p:spTgt spid="4">
                                            <p:txEl>
                                              <p:pRg st="8" end="8"/>
                                            </p:txEl>
                                          </p:spTgt>
                                        </p:tgtEl>
                                        <p:attrNameLst>
                                          <p:attrName>ppt_w</p:attrName>
                                        </p:attrNameLst>
                                      </p:cBhvr>
                                      <p:tavLst>
                                        <p:tav tm="0">
                                          <p:val>
                                            <p:strVal val="#ppt_w*0.70"/>
                                          </p:val>
                                        </p:tav>
                                        <p:tav tm="100000">
                                          <p:val>
                                            <p:strVal val="#ppt_w"/>
                                          </p:val>
                                        </p:tav>
                                      </p:tavLst>
                                    </p:anim>
                                    <p:anim calcmode="lin" valueType="num">
                                      <p:cBhvr>
                                        <p:cTn id="42" dur="1000" fill="hold"/>
                                        <p:tgtEl>
                                          <p:spTgt spid="4">
                                            <p:txEl>
                                              <p:pRg st="8" end="8"/>
                                            </p:txEl>
                                          </p:spTgt>
                                        </p:tgtEl>
                                        <p:attrNameLst>
                                          <p:attrName>ppt_h</p:attrName>
                                        </p:attrNameLst>
                                      </p:cBhvr>
                                      <p:tavLst>
                                        <p:tav tm="0">
                                          <p:val>
                                            <p:strVal val="#ppt_h"/>
                                          </p:val>
                                        </p:tav>
                                        <p:tav tm="100000">
                                          <p:val>
                                            <p:strVal val="#ppt_h"/>
                                          </p:val>
                                        </p:tav>
                                      </p:tavLst>
                                    </p:anim>
                                    <p:animEffect transition="in" filter="fade">
                                      <p:cBhvr>
                                        <p:cTn id="43" dur="1000"/>
                                        <p:tgtEl>
                                          <p:spTgt spid="4">
                                            <p:txEl>
                                              <p:pRg st="8" end="8"/>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 calcmode="lin" valueType="num">
                                      <p:cBhvr>
                                        <p:cTn id="46" dur="1000" fill="hold"/>
                                        <p:tgtEl>
                                          <p:spTgt spid="4">
                                            <p:txEl>
                                              <p:pRg st="9" end="9"/>
                                            </p:txEl>
                                          </p:spTgt>
                                        </p:tgtEl>
                                        <p:attrNameLst>
                                          <p:attrName>ppt_w</p:attrName>
                                        </p:attrNameLst>
                                      </p:cBhvr>
                                      <p:tavLst>
                                        <p:tav tm="0">
                                          <p:val>
                                            <p:strVal val="#ppt_w*0.70"/>
                                          </p:val>
                                        </p:tav>
                                        <p:tav tm="100000">
                                          <p:val>
                                            <p:strVal val="#ppt_w"/>
                                          </p:val>
                                        </p:tav>
                                      </p:tavLst>
                                    </p:anim>
                                    <p:anim calcmode="lin" valueType="num">
                                      <p:cBhvr>
                                        <p:cTn id="47" dur="1000" fill="hold"/>
                                        <p:tgtEl>
                                          <p:spTgt spid="4">
                                            <p:txEl>
                                              <p:pRg st="9" end="9"/>
                                            </p:txEl>
                                          </p:spTgt>
                                        </p:tgtEl>
                                        <p:attrNameLst>
                                          <p:attrName>ppt_h</p:attrName>
                                        </p:attrNameLst>
                                      </p:cBhvr>
                                      <p:tavLst>
                                        <p:tav tm="0">
                                          <p:val>
                                            <p:strVal val="#ppt_h"/>
                                          </p:val>
                                        </p:tav>
                                        <p:tav tm="100000">
                                          <p:val>
                                            <p:strVal val="#ppt_h"/>
                                          </p:val>
                                        </p:tav>
                                      </p:tavLst>
                                    </p:anim>
                                    <p:animEffect transition="in" filter="fade">
                                      <p:cBhvr>
                                        <p:cTn id="48"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utism-ribbon"/>
          <p:cNvPicPr>
            <a:picLocks noChangeAspect="1" noChangeArrowheads="1"/>
          </p:cNvPicPr>
          <p:nvPr/>
        </p:nvPicPr>
        <p:blipFill>
          <a:blip r:embed="rId3" cstate="print"/>
          <a:srcRect/>
          <a:stretch>
            <a:fillRect/>
          </a:stretch>
        </p:blipFill>
        <p:spPr bwMode="auto">
          <a:xfrm>
            <a:off x="7543835" y="71414"/>
            <a:ext cx="1457321" cy="1785950"/>
          </a:xfrm>
          <a:prstGeom prst="rect">
            <a:avLst/>
          </a:prstGeom>
          <a:ln>
            <a:noFill/>
          </a:ln>
          <a:effectLst>
            <a:softEdge rad="112500"/>
          </a:effectLst>
        </p:spPr>
      </p:pic>
      <p:sp>
        <p:nvSpPr>
          <p:cNvPr id="366596" name="Text Box 4"/>
          <p:cNvSpPr txBox="1">
            <a:spLocks noChangeArrowheads="1"/>
          </p:cNvSpPr>
          <p:nvPr/>
        </p:nvSpPr>
        <p:spPr bwMode="auto">
          <a:xfrm>
            <a:off x="0" y="481"/>
            <a:ext cx="8251274" cy="1323439"/>
          </a:xfrm>
          <a:prstGeom prst="rect">
            <a:avLst/>
          </a:prstGeom>
          <a:noFill/>
          <a:ln w="9525">
            <a:noFill/>
            <a:miter lim="800000"/>
            <a:headEnd/>
            <a:tailEnd/>
          </a:ln>
          <a:effectLst/>
        </p:spPr>
        <p:txBody>
          <a:bodyPr wrap="square">
            <a:spAutoFit/>
          </a:bodyPr>
          <a:lstStyle/>
          <a:p>
            <a:pPr algn="ctr"/>
            <a:r>
              <a:rPr lang="el-GR" sz="4000" dirty="0">
                <a:solidFill>
                  <a:srgbClr val="FFCC66"/>
                </a:solidFill>
                <a:latin typeface="Calibri" pitchFamily="34" charset="0"/>
                <a:cs typeface="Calibri" pitchFamily="34" charset="0"/>
              </a:rPr>
              <a:t>Ανιχνευτικές δοκιμασίες για τις </a:t>
            </a:r>
          </a:p>
          <a:p>
            <a:pPr algn="ctr"/>
            <a:r>
              <a:rPr lang="el-GR" sz="4000" dirty="0">
                <a:solidFill>
                  <a:srgbClr val="FFCC66"/>
                </a:solidFill>
                <a:latin typeface="Calibri" pitchFamily="34" charset="0"/>
                <a:cs typeface="Calibri" pitchFamily="34" charset="0"/>
              </a:rPr>
              <a:t>ΔΑΦ</a:t>
            </a:r>
          </a:p>
        </p:txBody>
      </p:sp>
      <p:sp>
        <p:nvSpPr>
          <p:cNvPr id="366598" name="Text Box 6"/>
          <p:cNvSpPr txBox="1">
            <a:spLocks noChangeArrowheads="1"/>
          </p:cNvSpPr>
          <p:nvPr/>
        </p:nvSpPr>
        <p:spPr bwMode="auto">
          <a:xfrm>
            <a:off x="611560" y="1581755"/>
            <a:ext cx="8260194" cy="5509200"/>
          </a:xfrm>
          <a:prstGeom prst="rect">
            <a:avLst/>
          </a:prstGeom>
          <a:noFill/>
          <a:ln w="9525">
            <a:noFill/>
            <a:miter lim="800000"/>
            <a:headEnd/>
            <a:tailEnd/>
          </a:ln>
          <a:effectLst/>
        </p:spPr>
        <p:txBody>
          <a:bodyPr wrap="none">
            <a:spAutoFit/>
          </a:bodyPr>
          <a:lstStyle/>
          <a:p>
            <a:pPr marL="342900" indent="-342900"/>
            <a:r>
              <a:rPr lang="el-GR" sz="2400" dirty="0">
                <a:solidFill>
                  <a:srgbClr val="FF6600"/>
                </a:solidFill>
                <a:latin typeface="Calibri" pitchFamily="34" charset="0"/>
                <a:cs typeface="Calibri" pitchFamily="34" charset="0"/>
              </a:rPr>
              <a:t>30 Οκτωβρίου 2007</a:t>
            </a:r>
            <a:r>
              <a:rPr lang="en-US" sz="2400" dirty="0">
                <a:solidFill>
                  <a:srgbClr val="FF6600"/>
                </a:solidFill>
                <a:latin typeface="Calibri" pitchFamily="34" charset="0"/>
                <a:cs typeface="Calibri" pitchFamily="34" charset="0"/>
              </a:rPr>
              <a:t>: </a:t>
            </a:r>
          </a:p>
          <a:p>
            <a:pPr marL="342900" indent="-342900"/>
            <a:r>
              <a:rPr lang="en-US" sz="2400" dirty="0">
                <a:latin typeface="Calibri" pitchFamily="34" charset="0"/>
                <a:cs typeface="Calibri" pitchFamily="34" charset="0"/>
              </a:rPr>
              <a:t>H American Academy of Pediatrics </a:t>
            </a:r>
            <a:r>
              <a:rPr lang="el-GR" sz="2400" dirty="0">
                <a:latin typeface="Calibri" pitchFamily="34" charset="0"/>
                <a:cs typeface="Calibri" pitchFamily="34" charset="0"/>
              </a:rPr>
              <a:t>ανακοίνωσε</a:t>
            </a:r>
            <a:r>
              <a:rPr lang="en-US" sz="2400" dirty="0">
                <a:latin typeface="Calibri" pitchFamily="34" charset="0"/>
                <a:cs typeface="Calibri" pitchFamily="34" charset="0"/>
              </a:rPr>
              <a:t> </a:t>
            </a:r>
            <a:r>
              <a:rPr lang="el-GR" sz="2400" dirty="0">
                <a:latin typeface="Calibri" pitchFamily="34" charset="0"/>
                <a:cs typeface="Calibri" pitchFamily="34" charset="0"/>
              </a:rPr>
              <a:t>πρόγραμμα </a:t>
            </a:r>
            <a:endParaRPr lang="en-US" sz="2400" dirty="0">
              <a:latin typeface="Calibri" pitchFamily="34" charset="0"/>
              <a:cs typeface="Calibri" pitchFamily="34" charset="0"/>
            </a:endParaRPr>
          </a:p>
          <a:p>
            <a:pPr marL="342900" indent="-342900"/>
            <a:r>
              <a:rPr lang="el-GR" sz="2400" dirty="0">
                <a:latin typeface="Calibri" pitchFamily="34" charset="0"/>
                <a:cs typeface="Calibri" pitchFamily="34" charset="0"/>
              </a:rPr>
              <a:t>ανιχνευτικού ελέγχου για όλα τα βρέφη σαν μέρος της εξέτασης </a:t>
            </a:r>
            <a:endParaRPr lang="en-US" sz="2400" dirty="0">
              <a:latin typeface="Calibri" pitchFamily="34" charset="0"/>
              <a:cs typeface="Calibri" pitchFamily="34" charset="0"/>
            </a:endParaRPr>
          </a:p>
          <a:p>
            <a:pPr marL="342900" indent="-342900"/>
            <a:r>
              <a:rPr lang="el-GR" sz="2400" dirty="0">
                <a:latin typeface="Calibri" pitchFamily="34" charset="0"/>
                <a:cs typeface="Calibri" pitchFamily="34" charset="0"/>
              </a:rPr>
              <a:t>των </a:t>
            </a:r>
            <a:r>
              <a:rPr lang="el-GR" sz="2800" b="1" dirty="0">
                <a:solidFill>
                  <a:srgbClr val="FF6600"/>
                </a:solidFill>
                <a:latin typeface="Calibri" pitchFamily="34" charset="0"/>
                <a:cs typeface="Calibri" pitchFamily="34" charset="0"/>
              </a:rPr>
              <a:t>18</a:t>
            </a:r>
            <a:r>
              <a:rPr lang="el-GR" sz="2800" dirty="0">
                <a:solidFill>
                  <a:srgbClr val="FF6600"/>
                </a:solidFill>
                <a:latin typeface="Calibri" pitchFamily="34" charset="0"/>
                <a:cs typeface="Calibri" pitchFamily="34" charset="0"/>
              </a:rPr>
              <a:t> </a:t>
            </a:r>
            <a:r>
              <a:rPr lang="el-GR" sz="2400" dirty="0">
                <a:latin typeface="Calibri" pitchFamily="34" charset="0"/>
                <a:cs typeface="Calibri" pitchFamily="34" charset="0"/>
              </a:rPr>
              <a:t>και</a:t>
            </a:r>
            <a:r>
              <a:rPr lang="el-GR" sz="2400" b="1" dirty="0">
                <a:solidFill>
                  <a:srgbClr val="FF3300"/>
                </a:solidFill>
                <a:latin typeface="Calibri" pitchFamily="34" charset="0"/>
                <a:cs typeface="Calibri" pitchFamily="34" charset="0"/>
              </a:rPr>
              <a:t> </a:t>
            </a:r>
            <a:r>
              <a:rPr lang="el-GR" sz="2800" b="1" dirty="0">
                <a:solidFill>
                  <a:srgbClr val="FF6600"/>
                </a:solidFill>
                <a:latin typeface="Calibri" pitchFamily="34" charset="0"/>
                <a:cs typeface="Calibri" pitchFamily="34" charset="0"/>
              </a:rPr>
              <a:t>24</a:t>
            </a:r>
            <a:r>
              <a:rPr lang="el-GR" sz="2800" dirty="0">
                <a:solidFill>
                  <a:srgbClr val="FF6600"/>
                </a:solidFill>
                <a:latin typeface="Calibri" pitchFamily="34" charset="0"/>
                <a:cs typeface="Calibri" pitchFamily="34" charset="0"/>
              </a:rPr>
              <a:t> </a:t>
            </a:r>
            <a:r>
              <a:rPr lang="el-GR" sz="2400" dirty="0">
                <a:latin typeface="Calibri" pitchFamily="34" charset="0"/>
                <a:cs typeface="Calibri" pitchFamily="34" charset="0"/>
              </a:rPr>
              <a:t>μηνών</a:t>
            </a:r>
          </a:p>
          <a:p>
            <a:pPr marL="342900" indent="-342900"/>
            <a:endParaRPr lang="el-GR" sz="2400" dirty="0">
              <a:latin typeface="Calibri" pitchFamily="34" charset="0"/>
              <a:cs typeface="Calibri" pitchFamily="34" charset="0"/>
            </a:endParaRPr>
          </a:p>
          <a:p>
            <a:pPr marL="342900" indent="-342900"/>
            <a:endParaRPr lang="el-GR" sz="2400" dirty="0">
              <a:latin typeface="Calibri" pitchFamily="34" charset="0"/>
              <a:cs typeface="Calibri" pitchFamily="34" charset="0"/>
            </a:endParaRPr>
          </a:p>
          <a:p>
            <a:pPr marL="342900" indent="-342900"/>
            <a:r>
              <a:rPr lang="el-GR" sz="2400" dirty="0">
                <a:latin typeface="Calibri" pitchFamily="34" charset="0"/>
                <a:cs typeface="Calibri" pitchFamily="34" charset="0"/>
              </a:rPr>
              <a:t>Η ΑΑΠ συστήνει τη συμπλήρωση ενός ερωτηματολογίου από </a:t>
            </a:r>
          </a:p>
          <a:p>
            <a:pPr marL="342900" indent="-342900"/>
            <a:r>
              <a:rPr lang="el-GR" sz="2400" dirty="0">
                <a:latin typeface="Calibri" pitchFamily="34" charset="0"/>
                <a:cs typeface="Calibri" pitchFamily="34" charset="0"/>
              </a:rPr>
              <a:t>τους γονείς ενώ περιμένουν στην αίθουσα αναμονής</a:t>
            </a:r>
          </a:p>
          <a:p>
            <a:pPr marL="342900" indent="-342900"/>
            <a:endParaRPr lang="el-GR" sz="2400" dirty="0">
              <a:latin typeface="Calibri" pitchFamily="34" charset="0"/>
              <a:cs typeface="Calibri" pitchFamily="34" charset="0"/>
            </a:endParaRPr>
          </a:p>
          <a:p>
            <a:pPr marL="342900" indent="-342900"/>
            <a:r>
              <a:rPr lang="el-GR" sz="2400" dirty="0">
                <a:latin typeface="Calibri" pitchFamily="34" charset="0"/>
                <a:cs typeface="Calibri" pitchFamily="34" charset="0"/>
              </a:rPr>
              <a:t>Η ΑΑΠ συστήνει 3 βήματα στις θετικές περιπτώσεις</a:t>
            </a:r>
            <a:r>
              <a:rPr lang="en-US" sz="2400" dirty="0">
                <a:latin typeface="Calibri" pitchFamily="34" charset="0"/>
                <a:cs typeface="Calibri" pitchFamily="34" charset="0"/>
              </a:rPr>
              <a:t>: </a:t>
            </a:r>
          </a:p>
          <a:p>
            <a:pPr marL="342900" indent="-342900">
              <a:buFontTx/>
              <a:buAutoNum type="arabicPeriod"/>
            </a:pPr>
            <a:r>
              <a:rPr lang="el-GR" sz="2400" dirty="0">
                <a:latin typeface="Calibri" pitchFamily="34" charset="0"/>
                <a:cs typeface="Calibri" pitchFamily="34" charset="0"/>
              </a:rPr>
              <a:t>Παραπομπή σε κέντρο αυτισμού για οριστική διάγνωση</a:t>
            </a:r>
          </a:p>
          <a:p>
            <a:pPr marL="342900" indent="-342900">
              <a:buFontTx/>
              <a:buAutoNum type="arabicPeriod"/>
            </a:pPr>
            <a:r>
              <a:rPr lang="el-GR" sz="2400" dirty="0">
                <a:latin typeface="Calibri" pitchFamily="34" charset="0"/>
                <a:cs typeface="Calibri" pitchFamily="34" charset="0"/>
              </a:rPr>
              <a:t>«</a:t>
            </a:r>
            <a:r>
              <a:rPr lang="el-GR" sz="2400" dirty="0" err="1">
                <a:latin typeface="Calibri" pitchFamily="34" charset="0"/>
                <a:cs typeface="Calibri" pitchFamily="34" charset="0"/>
              </a:rPr>
              <a:t>Συνταγογραφία</a:t>
            </a:r>
            <a:r>
              <a:rPr lang="el-GR" sz="2400" dirty="0">
                <a:latin typeface="Calibri" pitchFamily="34" charset="0"/>
                <a:cs typeface="Calibri" pitchFamily="34" charset="0"/>
              </a:rPr>
              <a:t>» για πρόγραμμα πρώιμης παρέμβασης</a:t>
            </a:r>
          </a:p>
          <a:p>
            <a:pPr marL="342900" indent="-342900">
              <a:buFontTx/>
              <a:buAutoNum type="arabicPeriod"/>
            </a:pPr>
            <a:r>
              <a:rPr lang="el-GR" sz="2400" dirty="0">
                <a:latin typeface="Calibri" pitchFamily="34" charset="0"/>
                <a:cs typeface="Calibri" pitchFamily="34" charset="0"/>
              </a:rPr>
              <a:t>Ακουολογική εκτίμηση για έλεγχο ακοής</a:t>
            </a:r>
            <a:endParaRPr lang="en-US" sz="2400" dirty="0">
              <a:latin typeface="Calibri" pitchFamily="34" charset="0"/>
              <a:cs typeface="Calibri" pitchFamily="34" charset="0"/>
            </a:endParaRPr>
          </a:p>
          <a:p>
            <a:pPr marL="342900" indent="-342900"/>
            <a:endParaRPr lang="en-US" dirty="0">
              <a:effectLst>
                <a:outerShdw blurRad="38100" dist="38100" dir="2700000" algn="tl">
                  <a:srgbClr val="000000"/>
                </a:outerShdw>
              </a:effectLst>
              <a:latin typeface="Century Gothic" pitchFamily="34" charset="0"/>
            </a:endParaRPr>
          </a:p>
          <a:p>
            <a:pPr marL="342900" indent="-342900"/>
            <a:endParaRPr lang="el-GR" dirty="0">
              <a:effectLst>
                <a:outerShdw blurRad="38100" dist="38100" dir="2700000" algn="tl">
                  <a:srgbClr val="000000"/>
                </a:outerShdw>
              </a:effectLst>
              <a:latin typeface="Century Gothic" pitchFamily="34" charset="0"/>
            </a:endParaRPr>
          </a:p>
        </p:txBody>
      </p:sp>
    </p:spTree>
    <p:extLst>
      <p:ext uri="{BB962C8B-B14F-4D97-AF65-F5344CB8AC3E}">
        <p14:creationId xmlns:p14="http://schemas.microsoft.com/office/powerpoint/2010/main" val="10699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66598">
                                            <p:txEl>
                                              <p:pRg st="0" end="0"/>
                                            </p:txEl>
                                          </p:spTgt>
                                        </p:tgtEl>
                                        <p:attrNameLst>
                                          <p:attrName>style.visibility</p:attrName>
                                        </p:attrNameLst>
                                      </p:cBhvr>
                                      <p:to>
                                        <p:strVal val="visible"/>
                                      </p:to>
                                    </p:set>
                                    <p:anim calcmode="lin" valueType="num">
                                      <p:cBhvr>
                                        <p:cTn id="7" dur="1000" fill="hold"/>
                                        <p:tgtEl>
                                          <p:spTgt spid="3665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665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6659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66598">
                                            <p:txEl>
                                              <p:pRg st="1" end="1"/>
                                            </p:txEl>
                                          </p:spTgt>
                                        </p:tgtEl>
                                        <p:attrNameLst>
                                          <p:attrName>style.visibility</p:attrName>
                                        </p:attrNameLst>
                                      </p:cBhvr>
                                      <p:to>
                                        <p:strVal val="visible"/>
                                      </p:to>
                                    </p:set>
                                    <p:anim calcmode="lin" valueType="num">
                                      <p:cBhvr>
                                        <p:cTn id="12" dur="1000" fill="hold"/>
                                        <p:tgtEl>
                                          <p:spTgt spid="366598">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66598">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66598">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66598">
                                            <p:txEl>
                                              <p:pRg st="2" end="2"/>
                                            </p:txEl>
                                          </p:spTgt>
                                        </p:tgtEl>
                                        <p:attrNameLst>
                                          <p:attrName>style.visibility</p:attrName>
                                        </p:attrNameLst>
                                      </p:cBhvr>
                                      <p:to>
                                        <p:strVal val="visible"/>
                                      </p:to>
                                    </p:set>
                                    <p:anim calcmode="lin" valueType="num">
                                      <p:cBhvr>
                                        <p:cTn id="17" dur="1000" fill="hold"/>
                                        <p:tgtEl>
                                          <p:spTgt spid="366598">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66598">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66598">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66598">
                                            <p:txEl>
                                              <p:pRg st="3" end="3"/>
                                            </p:txEl>
                                          </p:spTgt>
                                        </p:tgtEl>
                                        <p:attrNameLst>
                                          <p:attrName>style.visibility</p:attrName>
                                        </p:attrNameLst>
                                      </p:cBhvr>
                                      <p:to>
                                        <p:strVal val="visible"/>
                                      </p:to>
                                    </p:set>
                                    <p:anim calcmode="lin" valueType="num">
                                      <p:cBhvr>
                                        <p:cTn id="22" dur="1000" fill="hold"/>
                                        <p:tgtEl>
                                          <p:spTgt spid="366598">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366598">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6659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366598">
                                            <p:txEl>
                                              <p:pRg st="6" end="6"/>
                                            </p:txEl>
                                          </p:spTgt>
                                        </p:tgtEl>
                                        <p:attrNameLst>
                                          <p:attrName>style.visibility</p:attrName>
                                        </p:attrNameLst>
                                      </p:cBhvr>
                                      <p:to>
                                        <p:strVal val="visible"/>
                                      </p:to>
                                    </p:set>
                                    <p:anim calcmode="lin" valueType="num">
                                      <p:cBhvr>
                                        <p:cTn id="29" dur="1000" fill="hold"/>
                                        <p:tgtEl>
                                          <p:spTgt spid="366598">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366598">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366598">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366598">
                                            <p:txEl>
                                              <p:pRg st="7" end="7"/>
                                            </p:txEl>
                                          </p:spTgt>
                                        </p:tgtEl>
                                        <p:attrNameLst>
                                          <p:attrName>style.visibility</p:attrName>
                                        </p:attrNameLst>
                                      </p:cBhvr>
                                      <p:to>
                                        <p:strVal val="visible"/>
                                      </p:to>
                                    </p:set>
                                    <p:anim calcmode="lin" valueType="num">
                                      <p:cBhvr>
                                        <p:cTn id="36" dur="1000" fill="hold"/>
                                        <p:tgtEl>
                                          <p:spTgt spid="366598">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366598">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366598">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366598">
                                            <p:txEl>
                                              <p:pRg st="9" end="9"/>
                                            </p:txEl>
                                          </p:spTgt>
                                        </p:tgtEl>
                                        <p:attrNameLst>
                                          <p:attrName>style.visibility</p:attrName>
                                        </p:attrNameLst>
                                      </p:cBhvr>
                                      <p:to>
                                        <p:strVal val="visible"/>
                                      </p:to>
                                    </p:set>
                                    <p:anim calcmode="lin" valueType="num">
                                      <p:cBhvr>
                                        <p:cTn id="43" dur="1000" fill="hold"/>
                                        <p:tgtEl>
                                          <p:spTgt spid="366598">
                                            <p:txEl>
                                              <p:pRg st="9" end="9"/>
                                            </p:txEl>
                                          </p:spTgt>
                                        </p:tgtEl>
                                        <p:attrNameLst>
                                          <p:attrName>ppt_w</p:attrName>
                                        </p:attrNameLst>
                                      </p:cBhvr>
                                      <p:tavLst>
                                        <p:tav tm="0">
                                          <p:val>
                                            <p:strVal val="#ppt_w*0.70"/>
                                          </p:val>
                                        </p:tav>
                                        <p:tav tm="100000">
                                          <p:val>
                                            <p:strVal val="#ppt_w"/>
                                          </p:val>
                                        </p:tav>
                                      </p:tavLst>
                                    </p:anim>
                                    <p:anim calcmode="lin" valueType="num">
                                      <p:cBhvr>
                                        <p:cTn id="44" dur="1000" fill="hold"/>
                                        <p:tgtEl>
                                          <p:spTgt spid="366598">
                                            <p:txEl>
                                              <p:pRg st="9" end="9"/>
                                            </p:txEl>
                                          </p:spTgt>
                                        </p:tgtEl>
                                        <p:attrNameLst>
                                          <p:attrName>ppt_h</p:attrName>
                                        </p:attrNameLst>
                                      </p:cBhvr>
                                      <p:tavLst>
                                        <p:tav tm="0">
                                          <p:val>
                                            <p:strVal val="#ppt_h"/>
                                          </p:val>
                                        </p:tav>
                                        <p:tav tm="100000">
                                          <p:val>
                                            <p:strVal val="#ppt_h"/>
                                          </p:val>
                                        </p:tav>
                                      </p:tavLst>
                                    </p:anim>
                                    <p:animEffect transition="in" filter="fade">
                                      <p:cBhvr>
                                        <p:cTn id="45" dur="1000"/>
                                        <p:tgtEl>
                                          <p:spTgt spid="366598">
                                            <p:txEl>
                                              <p:pRg st="9" end="9"/>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366598">
                                            <p:txEl>
                                              <p:pRg st="10" end="10"/>
                                            </p:txEl>
                                          </p:spTgt>
                                        </p:tgtEl>
                                        <p:attrNameLst>
                                          <p:attrName>style.visibility</p:attrName>
                                        </p:attrNameLst>
                                      </p:cBhvr>
                                      <p:to>
                                        <p:strVal val="visible"/>
                                      </p:to>
                                    </p:set>
                                    <p:anim calcmode="lin" valueType="num">
                                      <p:cBhvr>
                                        <p:cTn id="48" dur="1000" fill="hold"/>
                                        <p:tgtEl>
                                          <p:spTgt spid="366598">
                                            <p:txEl>
                                              <p:pRg st="10" end="10"/>
                                            </p:txEl>
                                          </p:spTgt>
                                        </p:tgtEl>
                                        <p:attrNameLst>
                                          <p:attrName>ppt_w</p:attrName>
                                        </p:attrNameLst>
                                      </p:cBhvr>
                                      <p:tavLst>
                                        <p:tav tm="0">
                                          <p:val>
                                            <p:strVal val="#ppt_w*0.70"/>
                                          </p:val>
                                        </p:tav>
                                        <p:tav tm="100000">
                                          <p:val>
                                            <p:strVal val="#ppt_w"/>
                                          </p:val>
                                        </p:tav>
                                      </p:tavLst>
                                    </p:anim>
                                    <p:anim calcmode="lin" valueType="num">
                                      <p:cBhvr>
                                        <p:cTn id="49" dur="1000" fill="hold"/>
                                        <p:tgtEl>
                                          <p:spTgt spid="366598">
                                            <p:txEl>
                                              <p:pRg st="10" end="10"/>
                                            </p:txEl>
                                          </p:spTgt>
                                        </p:tgtEl>
                                        <p:attrNameLst>
                                          <p:attrName>ppt_h</p:attrName>
                                        </p:attrNameLst>
                                      </p:cBhvr>
                                      <p:tavLst>
                                        <p:tav tm="0">
                                          <p:val>
                                            <p:strVal val="#ppt_h"/>
                                          </p:val>
                                        </p:tav>
                                        <p:tav tm="100000">
                                          <p:val>
                                            <p:strVal val="#ppt_h"/>
                                          </p:val>
                                        </p:tav>
                                      </p:tavLst>
                                    </p:anim>
                                    <p:animEffect transition="in" filter="fade">
                                      <p:cBhvr>
                                        <p:cTn id="50" dur="1000"/>
                                        <p:tgtEl>
                                          <p:spTgt spid="366598">
                                            <p:txEl>
                                              <p:pRg st="10" end="10"/>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366598">
                                            <p:txEl>
                                              <p:pRg st="11" end="11"/>
                                            </p:txEl>
                                          </p:spTgt>
                                        </p:tgtEl>
                                        <p:attrNameLst>
                                          <p:attrName>style.visibility</p:attrName>
                                        </p:attrNameLst>
                                      </p:cBhvr>
                                      <p:to>
                                        <p:strVal val="visible"/>
                                      </p:to>
                                    </p:set>
                                    <p:anim calcmode="lin" valueType="num">
                                      <p:cBhvr>
                                        <p:cTn id="53" dur="1000" fill="hold"/>
                                        <p:tgtEl>
                                          <p:spTgt spid="366598">
                                            <p:txEl>
                                              <p:pRg st="11" end="11"/>
                                            </p:txEl>
                                          </p:spTgt>
                                        </p:tgtEl>
                                        <p:attrNameLst>
                                          <p:attrName>ppt_w</p:attrName>
                                        </p:attrNameLst>
                                      </p:cBhvr>
                                      <p:tavLst>
                                        <p:tav tm="0">
                                          <p:val>
                                            <p:strVal val="#ppt_w*0.70"/>
                                          </p:val>
                                        </p:tav>
                                        <p:tav tm="100000">
                                          <p:val>
                                            <p:strVal val="#ppt_w"/>
                                          </p:val>
                                        </p:tav>
                                      </p:tavLst>
                                    </p:anim>
                                    <p:anim calcmode="lin" valueType="num">
                                      <p:cBhvr>
                                        <p:cTn id="54" dur="1000" fill="hold"/>
                                        <p:tgtEl>
                                          <p:spTgt spid="366598">
                                            <p:txEl>
                                              <p:pRg st="11" end="11"/>
                                            </p:txEl>
                                          </p:spTgt>
                                        </p:tgtEl>
                                        <p:attrNameLst>
                                          <p:attrName>ppt_h</p:attrName>
                                        </p:attrNameLst>
                                      </p:cBhvr>
                                      <p:tavLst>
                                        <p:tav tm="0">
                                          <p:val>
                                            <p:strVal val="#ppt_h"/>
                                          </p:val>
                                        </p:tav>
                                        <p:tav tm="100000">
                                          <p:val>
                                            <p:strVal val="#ppt_h"/>
                                          </p:val>
                                        </p:tav>
                                      </p:tavLst>
                                    </p:anim>
                                    <p:animEffect transition="in" filter="fade">
                                      <p:cBhvr>
                                        <p:cTn id="55" dur="1000"/>
                                        <p:tgtEl>
                                          <p:spTgt spid="366598">
                                            <p:txEl>
                                              <p:pRg st="11" end="11"/>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366598">
                                            <p:txEl>
                                              <p:pRg st="12" end="12"/>
                                            </p:txEl>
                                          </p:spTgt>
                                        </p:tgtEl>
                                        <p:attrNameLst>
                                          <p:attrName>style.visibility</p:attrName>
                                        </p:attrNameLst>
                                      </p:cBhvr>
                                      <p:to>
                                        <p:strVal val="visible"/>
                                      </p:to>
                                    </p:set>
                                    <p:anim calcmode="lin" valueType="num">
                                      <p:cBhvr>
                                        <p:cTn id="58" dur="1000" fill="hold"/>
                                        <p:tgtEl>
                                          <p:spTgt spid="366598">
                                            <p:txEl>
                                              <p:pRg st="12" end="12"/>
                                            </p:txEl>
                                          </p:spTgt>
                                        </p:tgtEl>
                                        <p:attrNameLst>
                                          <p:attrName>ppt_w</p:attrName>
                                        </p:attrNameLst>
                                      </p:cBhvr>
                                      <p:tavLst>
                                        <p:tav tm="0">
                                          <p:val>
                                            <p:strVal val="#ppt_w*0.70"/>
                                          </p:val>
                                        </p:tav>
                                        <p:tav tm="100000">
                                          <p:val>
                                            <p:strVal val="#ppt_w"/>
                                          </p:val>
                                        </p:tav>
                                      </p:tavLst>
                                    </p:anim>
                                    <p:anim calcmode="lin" valueType="num">
                                      <p:cBhvr>
                                        <p:cTn id="59" dur="1000" fill="hold"/>
                                        <p:tgtEl>
                                          <p:spTgt spid="366598">
                                            <p:txEl>
                                              <p:pRg st="12" end="12"/>
                                            </p:txEl>
                                          </p:spTgt>
                                        </p:tgtEl>
                                        <p:attrNameLst>
                                          <p:attrName>ppt_h</p:attrName>
                                        </p:attrNameLst>
                                      </p:cBhvr>
                                      <p:tavLst>
                                        <p:tav tm="0">
                                          <p:val>
                                            <p:strVal val="#ppt_h"/>
                                          </p:val>
                                        </p:tav>
                                        <p:tav tm="100000">
                                          <p:val>
                                            <p:strVal val="#ppt_h"/>
                                          </p:val>
                                        </p:tav>
                                      </p:tavLst>
                                    </p:anim>
                                    <p:animEffect transition="in" filter="fade">
                                      <p:cBhvr>
                                        <p:cTn id="60" dur="1000"/>
                                        <p:tgtEl>
                                          <p:spTgt spid="36659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774793" y="1038801"/>
            <a:ext cx="1650813" cy="646331"/>
          </a:xfrm>
          <a:prstGeom prst="rect">
            <a:avLst/>
          </a:prstGeom>
          <a:noFill/>
          <a:ln w="9525">
            <a:noFill/>
            <a:miter lim="800000"/>
            <a:headEnd/>
            <a:tailEnd/>
          </a:ln>
          <a:effectLst/>
        </p:spPr>
        <p:txBody>
          <a:bodyPr wrap="none">
            <a:spAutoFit/>
          </a:bodyPr>
          <a:lstStyle/>
          <a:p>
            <a:r>
              <a:rPr lang="el-GR" sz="3600" b="1" dirty="0">
                <a:solidFill>
                  <a:srgbClr val="FFCC66"/>
                </a:solidFill>
                <a:effectLst>
                  <a:outerShdw blurRad="38100" dist="38100" dir="2700000" algn="tl">
                    <a:srgbClr val="000000"/>
                  </a:outerShdw>
                </a:effectLst>
                <a:latin typeface="Calibri"/>
                <a:cs typeface="Calibri"/>
              </a:rPr>
              <a:t>9 μήνες </a:t>
            </a:r>
          </a:p>
        </p:txBody>
      </p:sp>
      <p:sp>
        <p:nvSpPr>
          <p:cNvPr id="375812" name="Text Box 4"/>
          <p:cNvSpPr txBox="1">
            <a:spLocks noChangeArrowheads="1"/>
          </p:cNvSpPr>
          <p:nvPr/>
        </p:nvSpPr>
        <p:spPr bwMode="auto">
          <a:xfrm>
            <a:off x="1600200" y="1914519"/>
            <a:ext cx="184150" cy="366713"/>
          </a:xfrm>
          <a:prstGeom prst="rect">
            <a:avLst/>
          </a:prstGeom>
          <a:noFill/>
          <a:ln w="9525">
            <a:noFill/>
            <a:miter lim="800000"/>
            <a:headEnd/>
            <a:tailEnd/>
          </a:ln>
          <a:effectLst/>
        </p:spPr>
        <p:txBody>
          <a:bodyPr wrap="none">
            <a:spAutoFit/>
          </a:bodyPr>
          <a:lstStyle/>
          <a:p>
            <a:endParaRPr lang="el-GR">
              <a:effectLst>
                <a:outerShdw blurRad="38100" dist="38100" dir="2700000" algn="tl">
                  <a:srgbClr val="000000"/>
                </a:outerShdw>
              </a:effectLst>
              <a:latin typeface="Tahoma" pitchFamily="34" charset="0"/>
            </a:endParaRPr>
          </a:p>
        </p:txBody>
      </p:sp>
      <p:sp>
        <p:nvSpPr>
          <p:cNvPr id="375813" name="Text Box 5"/>
          <p:cNvSpPr txBox="1">
            <a:spLocks noChangeArrowheads="1"/>
          </p:cNvSpPr>
          <p:nvPr/>
        </p:nvSpPr>
        <p:spPr bwMode="auto">
          <a:xfrm>
            <a:off x="184533" y="2183457"/>
            <a:ext cx="3199634" cy="1938992"/>
          </a:xfrm>
          <a:prstGeom prst="rect">
            <a:avLst/>
          </a:prstGeom>
          <a:noFill/>
          <a:ln w="9525">
            <a:noFill/>
            <a:miter lim="800000"/>
            <a:headEnd/>
            <a:tailEnd/>
          </a:ln>
          <a:effectLst/>
        </p:spPr>
        <p:txBody>
          <a:bodyPr wrap="square">
            <a:spAutoFit/>
          </a:bodyPr>
          <a:lstStyle/>
          <a:p>
            <a:pPr marL="342900" indent="-342900">
              <a:buSzPct val="100000"/>
              <a:buBlip>
                <a:blip r:embed="rId3"/>
              </a:buBlip>
            </a:pPr>
            <a:r>
              <a:rPr lang="el-GR" sz="2000" dirty="0">
                <a:effectLst>
                  <a:outerShdw blurRad="38100" dist="38100" dir="2700000" algn="tl">
                    <a:srgbClr val="000000"/>
                  </a:outerShdw>
                </a:effectLst>
                <a:latin typeface="Calibri"/>
                <a:cs typeface="Calibri"/>
              </a:rPr>
              <a:t>Κινητική ανάπτυξη,</a:t>
            </a:r>
          </a:p>
          <a:p>
            <a:pPr marL="342900" indent="-342900">
              <a:buSzPct val="100000"/>
              <a:buBlip>
                <a:blip r:embed="rId3"/>
              </a:buBlip>
            </a:pPr>
            <a:r>
              <a:rPr lang="el-GR" sz="2000" dirty="0">
                <a:effectLst>
                  <a:outerShdw blurRad="38100" dist="38100" dir="2700000" algn="tl">
                    <a:srgbClr val="000000"/>
                  </a:outerShdw>
                </a:effectLst>
                <a:latin typeface="Calibri"/>
                <a:cs typeface="Calibri"/>
              </a:rPr>
              <a:t> Όραση και ακοή</a:t>
            </a:r>
          </a:p>
          <a:p>
            <a:pPr marL="342900" indent="-342900">
              <a:buSzPct val="100000"/>
              <a:buBlip>
                <a:blip r:embed="rId3"/>
              </a:buBlip>
            </a:pPr>
            <a:r>
              <a:rPr lang="el-GR" sz="2000" dirty="0">
                <a:effectLst>
                  <a:outerShdw blurRad="38100" dist="38100" dir="2700000" algn="tl">
                    <a:srgbClr val="000000"/>
                  </a:outerShdw>
                </a:effectLst>
                <a:latin typeface="Calibri"/>
                <a:cs typeface="Calibri"/>
              </a:rPr>
              <a:t> </a:t>
            </a:r>
            <a:r>
              <a:rPr lang="en-US" sz="2000" dirty="0">
                <a:effectLst>
                  <a:outerShdw blurRad="38100" dist="38100" dir="2700000" algn="tl">
                    <a:srgbClr val="000000"/>
                  </a:outerShdw>
                </a:effectLst>
                <a:latin typeface="Calibri"/>
                <a:cs typeface="Calibri"/>
              </a:rPr>
              <a:t>E</a:t>
            </a:r>
            <a:r>
              <a:rPr lang="el-GR" sz="2000" dirty="0">
                <a:effectLst>
                  <a:outerShdw blurRad="38100" dist="38100" dir="2700000" algn="tl">
                    <a:srgbClr val="000000"/>
                  </a:outerShdw>
                </a:effectLst>
                <a:latin typeface="Calibri"/>
                <a:cs typeface="Calibri"/>
              </a:rPr>
              <a:t>πικοινωνία</a:t>
            </a:r>
            <a:r>
              <a:rPr lang="en-US" sz="2000" dirty="0">
                <a:effectLst>
                  <a:outerShdw blurRad="38100" dist="38100" dir="2700000" algn="tl">
                    <a:srgbClr val="000000"/>
                  </a:outerShdw>
                </a:effectLst>
                <a:latin typeface="Calibri"/>
                <a:cs typeface="Calibri"/>
              </a:rPr>
              <a:t>: </a:t>
            </a:r>
            <a:r>
              <a:rPr lang="el-GR" sz="2000" dirty="0">
                <a:effectLst>
                  <a:outerShdw blurRad="38100" dist="38100" dir="2700000" algn="tl">
                    <a:srgbClr val="000000"/>
                  </a:outerShdw>
                </a:effectLst>
                <a:latin typeface="Calibri"/>
                <a:cs typeface="Calibri"/>
              </a:rPr>
              <a:t>ακούει </a:t>
            </a:r>
            <a:endParaRPr lang="en-US" sz="2000" dirty="0">
              <a:effectLst>
                <a:outerShdw blurRad="38100" dist="38100" dir="2700000" algn="tl">
                  <a:srgbClr val="000000"/>
                </a:outerShdw>
              </a:effectLst>
              <a:latin typeface="Calibri"/>
              <a:cs typeface="Calibri"/>
            </a:endParaRPr>
          </a:p>
          <a:p>
            <a:pPr>
              <a:buSzPct val="100000"/>
            </a:pPr>
            <a:r>
              <a:rPr lang="en-US" sz="2000" dirty="0">
                <a:effectLst>
                  <a:outerShdw blurRad="38100" dist="38100" dir="2700000" algn="tl">
                    <a:srgbClr val="000000"/>
                  </a:outerShdw>
                </a:effectLst>
                <a:latin typeface="Calibri"/>
                <a:cs typeface="Calibri"/>
              </a:rPr>
              <a:t>       </a:t>
            </a:r>
            <a:r>
              <a:rPr lang="el-GR" sz="2000" dirty="0">
                <a:effectLst>
                  <a:outerShdw blurRad="38100" dist="38100" dir="2700000" algn="tl">
                    <a:srgbClr val="000000"/>
                  </a:outerShdw>
                </a:effectLst>
                <a:latin typeface="Calibri"/>
                <a:cs typeface="Calibri"/>
              </a:rPr>
              <a:t>στο όνομα του</a:t>
            </a:r>
            <a:r>
              <a:rPr lang="en-US" sz="2000" dirty="0">
                <a:effectLst>
                  <a:outerShdw blurRad="38100" dist="38100" dir="2700000" algn="tl">
                    <a:srgbClr val="000000"/>
                  </a:outerShdw>
                </a:effectLst>
                <a:latin typeface="Calibri"/>
                <a:cs typeface="Calibri"/>
              </a:rPr>
              <a:t>,</a:t>
            </a:r>
          </a:p>
          <a:p>
            <a:pPr>
              <a:buSzPct val="100000"/>
            </a:pPr>
            <a:r>
              <a:rPr lang="en-US" sz="2000" dirty="0">
                <a:effectLst>
                  <a:outerShdw blurRad="38100" dist="38100" dir="2700000" algn="tl">
                    <a:srgbClr val="000000"/>
                  </a:outerShdw>
                </a:effectLst>
                <a:latin typeface="Calibri"/>
                <a:cs typeface="Calibri"/>
              </a:rPr>
              <a:t>       </a:t>
            </a:r>
            <a:r>
              <a:rPr lang="el-GR" sz="2000" dirty="0">
                <a:effectLst>
                  <a:outerShdw blurRad="38100" dist="38100" dir="2700000" algn="tl">
                    <a:srgbClr val="000000"/>
                  </a:outerShdw>
                </a:effectLst>
                <a:latin typeface="Calibri"/>
                <a:cs typeface="Calibri"/>
              </a:rPr>
              <a:t>δείχνει</a:t>
            </a:r>
          </a:p>
          <a:p>
            <a:pPr>
              <a:buSzPct val="100000"/>
            </a:pPr>
            <a:r>
              <a:rPr lang="el-GR" sz="2000" dirty="0">
                <a:effectLst>
                  <a:outerShdw blurRad="38100" dist="38100" dir="2700000" algn="tl">
                    <a:srgbClr val="000000"/>
                  </a:outerShdw>
                </a:effectLst>
                <a:latin typeface="Comic Sans MS" pitchFamily="66" charset="0"/>
              </a:rPr>
              <a:t> </a:t>
            </a:r>
          </a:p>
        </p:txBody>
      </p:sp>
      <p:pic>
        <p:nvPicPr>
          <p:cNvPr id="375814" name="Picture 6" descr="100_0095"/>
          <p:cNvPicPr>
            <a:picLocks noGrp="1" noChangeAspect="1" noChangeArrowheads="1"/>
          </p:cNvPicPr>
          <p:nvPr>
            <p:ph idx="1"/>
          </p:nvPr>
        </p:nvPicPr>
        <p:blipFill>
          <a:blip r:embed="rId4" cstate="print"/>
          <a:srcRect/>
          <a:stretch>
            <a:fillRect/>
          </a:stretch>
        </p:blipFill>
        <p:spPr>
          <a:xfrm>
            <a:off x="146552" y="4482347"/>
            <a:ext cx="2644230" cy="2211294"/>
          </a:xfrm>
          <a:prstGeom prst="rect">
            <a:avLst/>
          </a:prstGeom>
          <a:ln>
            <a:noFill/>
          </a:ln>
          <a:effectLst>
            <a:softEdge rad="112500"/>
          </a:effectLst>
        </p:spPr>
      </p:pic>
      <p:sp>
        <p:nvSpPr>
          <p:cNvPr id="10" name="Text Box 2"/>
          <p:cNvSpPr txBox="1">
            <a:spLocks noChangeArrowheads="1"/>
          </p:cNvSpPr>
          <p:nvPr/>
        </p:nvSpPr>
        <p:spPr bwMode="auto">
          <a:xfrm>
            <a:off x="3346186" y="3127822"/>
            <a:ext cx="1695897" cy="584776"/>
          </a:xfrm>
          <a:prstGeom prst="rect">
            <a:avLst/>
          </a:prstGeom>
          <a:noFill/>
          <a:ln w="9525">
            <a:noFill/>
            <a:miter lim="800000"/>
            <a:headEnd/>
            <a:tailEnd/>
          </a:ln>
          <a:effectLst/>
        </p:spPr>
        <p:txBody>
          <a:bodyPr wrap="none">
            <a:spAutoFit/>
          </a:bodyPr>
          <a:lstStyle/>
          <a:p>
            <a:r>
              <a:rPr lang="el-GR" sz="3200" b="1" dirty="0">
                <a:solidFill>
                  <a:srgbClr val="FFCC66"/>
                </a:solidFill>
                <a:effectLst>
                  <a:outerShdw blurRad="38100" dist="38100" dir="2700000" algn="tl">
                    <a:srgbClr val="000000"/>
                  </a:outerShdw>
                </a:effectLst>
                <a:latin typeface="Calibri"/>
                <a:cs typeface="Calibri"/>
              </a:rPr>
              <a:t>18 μήνες </a:t>
            </a:r>
          </a:p>
        </p:txBody>
      </p:sp>
      <p:sp>
        <p:nvSpPr>
          <p:cNvPr id="6" name="Rectangle 5"/>
          <p:cNvSpPr/>
          <p:nvPr/>
        </p:nvSpPr>
        <p:spPr>
          <a:xfrm>
            <a:off x="3018521" y="3690177"/>
            <a:ext cx="4041439" cy="2215991"/>
          </a:xfrm>
          <a:prstGeom prst="rect">
            <a:avLst/>
          </a:prstGeom>
        </p:spPr>
        <p:txBody>
          <a:bodyPr wrap="square">
            <a:spAutoFit/>
          </a:bodyPr>
          <a:lstStyle/>
          <a:p>
            <a:pPr marL="285750" indent="-285750">
              <a:buSzPct val="100000"/>
              <a:buBlip>
                <a:blip r:embed="rId3"/>
              </a:buBlip>
            </a:pPr>
            <a:r>
              <a:rPr lang="el-GR" sz="2000" dirty="0">
                <a:effectLst>
                  <a:outerShdw blurRad="38100" dist="38100" dir="2700000" algn="tl">
                    <a:srgbClr val="000000"/>
                  </a:outerShdw>
                </a:effectLst>
                <a:latin typeface="Calibri"/>
                <a:cs typeface="Calibri"/>
              </a:rPr>
              <a:t>Επικοινωνία,</a:t>
            </a:r>
          </a:p>
          <a:p>
            <a:pPr marL="285750" indent="-285750">
              <a:buSzPct val="100000"/>
              <a:buBlip>
                <a:blip r:embed="rId3"/>
              </a:buBlip>
            </a:pPr>
            <a:r>
              <a:rPr lang="el-GR" sz="2000" dirty="0">
                <a:effectLst>
                  <a:outerShdw blurRad="38100" dist="38100" dir="2700000" algn="tl">
                    <a:srgbClr val="000000"/>
                  </a:outerShdw>
                </a:effectLst>
                <a:latin typeface="Calibri"/>
                <a:cs typeface="Calibri"/>
              </a:rPr>
              <a:t>Γλωσσική ανάπτυξη,</a:t>
            </a:r>
          </a:p>
          <a:p>
            <a:pPr marL="285750" indent="-285750">
              <a:buSzPct val="100000"/>
              <a:buBlip>
                <a:blip r:embed="rId3"/>
              </a:buBlip>
            </a:pPr>
            <a:r>
              <a:rPr lang="el-GR" sz="2000" dirty="0">
                <a:effectLst>
                  <a:outerShdw blurRad="38100" dist="38100" dir="2700000" algn="tl">
                    <a:srgbClr val="000000"/>
                  </a:outerShdw>
                </a:effectLst>
                <a:latin typeface="Calibri"/>
                <a:cs typeface="Calibri"/>
              </a:rPr>
              <a:t>Ήπιες κινητικές διαταραχές </a:t>
            </a:r>
          </a:p>
          <a:p>
            <a:pPr marL="285750" indent="-285750">
              <a:buSzPct val="100000"/>
              <a:buBlip>
                <a:blip r:embed="rId3"/>
              </a:buBlip>
            </a:pPr>
            <a:r>
              <a:rPr lang="el-GR" sz="2000" dirty="0">
                <a:effectLst>
                  <a:outerShdw blurRad="38100" dist="38100" dir="2700000" algn="tl">
                    <a:srgbClr val="000000"/>
                  </a:outerShdw>
                </a:effectLst>
                <a:latin typeface="Calibri"/>
                <a:cs typeface="Calibri"/>
              </a:rPr>
              <a:t>Μαζί με το</a:t>
            </a:r>
            <a:r>
              <a:rPr lang="en-US" sz="2000" dirty="0">
                <a:effectLst>
                  <a:outerShdw blurRad="38100" dist="38100" dir="2700000" algn="tl">
                    <a:srgbClr val="000000"/>
                  </a:outerShdw>
                </a:effectLst>
                <a:latin typeface="Calibri"/>
                <a:cs typeface="Calibri"/>
              </a:rPr>
              <a:t>v</a:t>
            </a:r>
            <a:r>
              <a:rPr lang="el-GR" sz="2000" dirty="0">
                <a:effectLst>
                  <a:outerShdw blurRad="38100" dist="38100" dir="2700000" algn="tl">
                    <a:srgbClr val="000000"/>
                  </a:outerShdw>
                </a:effectLst>
                <a:latin typeface="Calibri"/>
                <a:cs typeface="Calibri"/>
              </a:rPr>
              <a:t> αναπτυξιακό </a:t>
            </a:r>
            <a:endParaRPr lang="en-US" sz="2000" dirty="0">
              <a:effectLst>
                <a:outerShdw blurRad="38100" dist="38100" dir="2700000" algn="tl">
                  <a:srgbClr val="000000"/>
                </a:outerShdw>
              </a:effectLst>
              <a:latin typeface="Calibri"/>
              <a:cs typeface="Calibri"/>
            </a:endParaRPr>
          </a:p>
          <a:p>
            <a:pPr>
              <a:buSzPct val="100000"/>
            </a:pPr>
            <a:r>
              <a:rPr lang="en-US" sz="2000" dirty="0">
                <a:effectLst>
                  <a:outerShdw blurRad="38100" dist="38100" dir="2700000" algn="tl">
                    <a:srgbClr val="000000"/>
                  </a:outerShdw>
                </a:effectLst>
                <a:latin typeface="Calibri"/>
                <a:cs typeface="Calibri"/>
              </a:rPr>
              <a:t>     </a:t>
            </a:r>
            <a:r>
              <a:rPr lang="el-GR" sz="2000" dirty="0">
                <a:effectLst>
                  <a:outerShdw blurRad="38100" dist="38100" dir="2700000" algn="tl">
                    <a:srgbClr val="000000"/>
                  </a:outerShdw>
                </a:effectLst>
                <a:latin typeface="Calibri"/>
                <a:cs typeface="Calibri"/>
              </a:rPr>
              <a:t>έλεγχο</a:t>
            </a:r>
            <a:r>
              <a:rPr lang="en-US" sz="2000" dirty="0">
                <a:effectLst>
                  <a:outerShdw blurRad="38100" dist="38100" dir="2700000" algn="tl">
                    <a:srgbClr val="000000"/>
                  </a:outerShdw>
                </a:effectLst>
                <a:latin typeface="Calibri"/>
                <a:cs typeface="Calibri"/>
              </a:rPr>
              <a:t>, </a:t>
            </a:r>
            <a:r>
              <a:rPr lang="el-GR" sz="2000" dirty="0">
                <a:effectLst>
                  <a:outerShdw blurRad="38100" dist="38100" dir="2700000" algn="tl">
                    <a:srgbClr val="000000"/>
                  </a:outerShdw>
                </a:effectLst>
                <a:latin typeface="Calibri"/>
                <a:cs typeface="Calibri"/>
              </a:rPr>
              <a:t>να γίνεται έλεγχος</a:t>
            </a:r>
            <a:endParaRPr lang="en-US" sz="2000" dirty="0">
              <a:effectLst>
                <a:outerShdw blurRad="38100" dist="38100" dir="2700000" algn="tl">
                  <a:srgbClr val="000000"/>
                </a:outerShdw>
              </a:effectLst>
              <a:latin typeface="Calibri"/>
              <a:cs typeface="Calibri"/>
            </a:endParaRPr>
          </a:p>
          <a:p>
            <a:pPr>
              <a:buSzPct val="100000"/>
            </a:pPr>
            <a:r>
              <a:rPr lang="en-US" sz="2000" dirty="0">
                <a:effectLst>
                  <a:outerShdw blurRad="38100" dist="38100" dir="2700000" algn="tl">
                    <a:srgbClr val="000000"/>
                  </a:outerShdw>
                </a:effectLst>
                <a:latin typeface="Calibri"/>
                <a:cs typeface="Calibri"/>
              </a:rPr>
              <a:t>    </a:t>
            </a:r>
            <a:r>
              <a:rPr lang="el-GR" sz="2000" dirty="0">
                <a:effectLst>
                  <a:outerShdw blurRad="38100" dist="38100" dir="2700000" algn="tl">
                    <a:srgbClr val="000000"/>
                  </a:outerShdw>
                </a:effectLst>
                <a:latin typeface="Calibri"/>
                <a:cs typeface="Calibri"/>
              </a:rPr>
              <a:t> για ΔΑΦ</a:t>
            </a:r>
          </a:p>
          <a:p>
            <a:pPr marL="285750" indent="-285750">
              <a:buSzPct val="100000"/>
              <a:buBlip>
                <a:blip r:embed="rId3"/>
              </a:buBlip>
            </a:pPr>
            <a:endParaRPr lang="el-GR" dirty="0">
              <a:effectLst>
                <a:outerShdw blurRad="38100" dist="38100" dir="2700000" algn="tl">
                  <a:srgbClr val="000000"/>
                </a:outerShdw>
              </a:effectLst>
              <a:latin typeface="Comic Sans MS" pitchFamily="66" charset="0"/>
            </a:endParaRPr>
          </a:p>
        </p:txBody>
      </p:sp>
      <p:sp>
        <p:nvSpPr>
          <p:cNvPr id="12" name="Text Box 2"/>
          <p:cNvSpPr txBox="1">
            <a:spLocks noChangeArrowheads="1"/>
          </p:cNvSpPr>
          <p:nvPr/>
        </p:nvSpPr>
        <p:spPr bwMode="auto">
          <a:xfrm>
            <a:off x="6692250" y="1361967"/>
            <a:ext cx="1695897" cy="584776"/>
          </a:xfrm>
          <a:prstGeom prst="rect">
            <a:avLst/>
          </a:prstGeom>
          <a:noFill/>
          <a:ln w="9525">
            <a:noFill/>
            <a:miter lim="800000"/>
            <a:headEnd/>
            <a:tailEnd/>
          </a:ln>
          <a:effectLst/>
        </p:spPr>
        <p:txBody>
          <a:bodyPr wrap="none">
            <a:spAutoFit/>
          </a:bodyPr>
          <a:lstStyle/>
          <a:p>
            <a:r>
              <a:rPr lang="el-GR" sz="3200" b="1" dirty="0">
                <a:solidFill>
                  <a:srgbClr val="FFCC66"/>
                </a:solidFill>
                <a:effectLst>
                  <a:outerShdw blurRad="38100" dist="38100" dir="2700000" algn="tl">
                    <a:srgbClr val="000000"/>
                  </a:outerShdw>
                </a:effectLst>
                <a:latin typeface="Calibri"/>
                <a:cs typeface="Calibri"/>
              </a:rPr>
              <a:t>30 μήνες </a:t>
            </a:r>
          </a:p>
        </p:txBody>
      </p:sp>
      <p:pic>
        <p:nvPicPr>
          <p:cNvPr id="13" name="Picture 12" descr="imgr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0657" y="1008024"/>
            <a:ext cx="2236392" cy="2076165"/>
          </a:xfrm>
          <a:prstGeom prst="rect">
            <a:avLst/>
          </a:prstGeom>
        </p:spPr>
      </p:pic>
      <p:sp>
        <p:nvSpPr>
          <p:cNvPr id="7" name="Rectangle 6"/>
          <p:cNvSpPr/>
          <p:nvPr/>
        </p:nvSpPr>
        <p:spPr>
          <a:xfrm>
            <a:off x="6305801" y="2163608"/>
            <a:ext cx="3296578" cy="1323439"/>
          </a:xfrm>
          <a:prstGeom prst="rect">
            <a:avLst/>
          </a:prstGeom>
        </p:spPr>
        <p:txBody>
          <a:bodyPr wrap="square">
            <a:spAutoFit/>
          </a:bodyPr>
          <a:lstStyle/>
          <a:p>
            <a:pPr marL="285750" indent="-285750">
              <a:buSzPct val="100000"/>
              <a:buBlip>
                <a:blip r:embed="rId3"/>
              </a:buBlip>
            </a:pPr>
            <a:r>
              <a:rPr lang="el-GR" sz="2000" dirty="0">
                <a:effectLst>
                  <a:outerShdw blurRad="38100" dist="38100" dir="2700000" algn="tl">
                    <a:srgbClr val="000000"/>
                  </a:outerShdw>
                </a:effectLst>
                <a:latin typeface="Calibri"/>
                <a:cs typeface="Calibri"/>
              </a:rPr>
              <a:t>Επικοινωνία,</a:t>
            </a:r>
          </a:p>
          <a:p>
            <a:pPr marL="285750" indent="-285750">
              <a:buSzPct val="100000"/>
              <a:buBlip>
                <a:blip r:embed="rId3"/>
              </a:buBlip>
            </a:pPr>
            <a:r>
              <a:rPr lang="el-GR" sz="2000" dirty="0">
                <a:effectLst>
                  <a:outerShdw blurRad="38100" dist="38100" dir="2700000" algn="tl">
                    <a:srgbClr val="000000"/>
                  </a:outerShdw>
                </a:effectLst>
                <a:latin typeface="Calibri"/>
                <a:cs typeface="Calibri"/>
              </a:rPr>
              <a:t>Γλωσσική ανάπτυξη,</a:t>
            </a:r>
          </a:p>
          <a:p>
            <a:pPr marL="285750" indent="-285750">
              <a:buSzPct val="100000"/>
              <a:buBlip>
                <a:blip r:embed="rId3"/>
              </a:buBlip>
            </a:pPr>
            <a:r>
              <a:rPr lang="el-GR" sz="2000" dirty="0">
                <a:effectLst>
                  <a:outerShdw blurRad="38100" dist="38100" dir="2700000" algn="tl">
                    <a:srgbClr val="000000"/>
                  </a:outerShdw>
                </a:effectLst>
                <a:latin typeface="Calibri"/>
                <a:cs typeface="Calibri"/>
              </a:rPr>
              <a:t>Κινητικές διαταραχές,</a:t>
            </a:r>
          </a:p>
          <a:p>
            <a:pPr marL="285750" indent="-285750">
              <a:buSzPct val="100000"/>
              <a:buBlip>
                <a:blip r:embed="rId3"/>
              </a:buBlip>
            </a:pPr>
            <a:r>
              <a:rPr lang="el-GR" sz="2000" dirty="0">
                <a:effectLst>
                  <a:outerShdw blurRad="38100" dist="38100" dir="2700000" algn="tl">
                    <a:srgbClr val="000000"/>
                  </a:outerShdw>
                </a:effectLst>
                <a:latin typeface="Calibri"/>
                <a:cs typeface="Calibri"/>
              </a:rPr>
              <a:t>Γνωστικά προβλήματα</a:t>
            </a:r>
          </a:p>
        </p:txBody>
      </p:sp>
      <p:pic>
        <p:nvPicPr>
          <p:cNvPr id="15" name="Picture 14" descr="imgr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235" y="4482348"/>
            <a:ext cx="2472725" cy="2211294"/>
          </a:xfrm>
          <a:prstGeom prst="rect">
            <a:avLst/>
          </a:prstGeom>
        </p:spPr>
      </p:pic>
      <p:cxnSp>
        <p:nvCxnSpPr>
          <p:cNvPr id="9" name="Straight Connector 8"/>
          <p:cNvCxnSpPr/>
          <p:nvPr/>
        </p:nvCxnSpPr>
        <p:spPr>
          <a:xfrm>
            <a:off x="3003176" y="567762"/>
            <a:ext cx="14941" cy="621552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260978" y="570752"/>
            <a:ext cx="14941" cy="621552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 Box 2"/>
          <p:cNvSpPr txBox="1">
            <a:spLocks noChangeArrowheads="1"/>
          </p:cNvSpPr>
          <p:nvPr/>
        </p:nvSpPr>
        <p:spPr bwMode="auto">
          <a:xfrm>
            <a:off x="1261042" y="-78400"/>
            <a:ext cx="6654286" cy="707886"/>
          </a:xfrm>
          <a:prstGeom prst="rect">
            <a:avLst/>
          </a:prstGeom>
          <a:noFill/>
          <a:ln w="9525">
            <a:noFill/>
            <a:miter lim="800000"/>
            <a:headEnd/>
            <a:tailEnd/>
          </a:ln>
          <a:effectLst/>
        </p:spPr>
        <p:txBody>
          <a:bodyPr wrap="none">
            <a:spAutoFit/>
          </a:bodyPr>
          <a:lstStyle/>
          <a:p>
            <a:pPr algn="ctr"/>
            <a:r>
              <a:rPr lang="el-GR" sz="4000" b="1" dirty="0">
                <a:solidFill>
                  <a:srgbClr val="FFCC66"/>
                </a:solidFill>
                <a:effectLst>
                  <a:outerShdw blurRad="38100" dist="38100" dir="2700000" algn="tl">
                    <a:srgbClr val="000000"/>
                  </a:outerShdw>
                </a:effectLst>
                <a:latin typeface="Calibri"/>
                <a:cs typeface="Calibri"/>
              </a:rPr>
              <a:t>Σε  Παιδιά Τυπικής Ανάπτυξης</a:t>
            </a:r>
            <a:endParaRPr lang="en-US" sz="4000" b="1" dirty="0">
              <a:solidFill>
                <a:srgbClr val="FFCC66"/>
              </a:solidFill>
              <a:effectLst>
                <a:outerShdw blurRad="38100" dist="38100" dir="2700000" algn="tl">
                  <a:srgbClr val="000000"/>
                </a:outerShdw>
              </a:effectLst>
              <a:latin typeface="Calibri"/>
              <a:cs typeface="Calibri"/>
            </a:endParaRPr>
          </a:p>
        </p:txBody>
      </p:sp>
    </p:spTree>
    <p:extLst>
      <p:ext uri="{BB962C8B-B14F-4D97-AF65-F5344CB8AC3E}">
        <p14:creationId xmlns:p14="http://schemas.microsoft.com/office/powerpoint/2010/main" val="481536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descr="A Smiling Baby"/>
          <p:cNvPicPr>
            <a:picLocks noChangeAspect="1" noChangeArrowheads="1"/>
          </p:cNvPicPr>
          <p:nvPr/>
        </p:nvPicPr>
        <p:blipFill>
          <a:blip r:embed="rId3" cstate="print"/>
          <a:srcRect/>
          <a:stretch>
            <a:fillRect/>
          </a:stretch>
        </p:blipFill>
        <p:spPr bwMode="auto">
          <a:xfrm>
            <a:off x="539750" y="1457330"/>
            <a:ext cx="3616325" cy="2686050"/>
          </a:xfrm>
          <a:prstGeom prst="rect">
            <a:avLst/>
          </a:prstGeom>
          <a:ln>
            <a:noFill/>
          </a:ln>
          <a:effectLst>
            <a:softEdge rad="112500"/>
          </a:effectLst>
        </p:spPr>
      </p:pic>
      <p:sp>
        <p:nvSpPr>
          <p:cNvPr id="444419" name="Text Box 3"/>
          <p:cNvSpPr txBox="1">
            <a:spLocks noChangeArrowheads="1"/>
          </p:cNvSpPr>
          <p:nvPr/>
        </p:nvSpPr>
        <p:spPr bwMode="auto">
          <a:xfrm>
            <a:off x="357158" y="4189433"/>
            <a:ext cx="3883169" cy="1477328"/>
          </a:xfrm>
          <a:prstGeom prst="rect">
            <a:avLst/>
          </a:prstGeom>
          <a:noFill/>
          <a:ln w="9525">
            <a:noFill/>
            <a:miter lim="800000"/>
            <a:headEnd/>
            <a:tailEnd/>
          </a:ln>
          <a:effectLst/>
        </p:spPr>
        <p:txBody>
          <a:bodyPr wrap="none">
            <a:spAutoFit/>
          </a:bodyPr>
          <a:lstStyle/>
          <a:p>
            <a:r>
              <a:rPr lang="el-GR" dirty="0">
                <a:latin typeface="Calibri"/>
                <a:cs typeface="Calibri"/>
              </a:rPr>
              <a:t>Το σχεδόν αντανακλαστικό χαμόγελο  </a:t>
            </a:r>
          </a:p>
          <a:p>
            <a:r>
              <a:rPr lang="el-GR" dirty="0">
                <a:latin typeface="Calibri"/>
                <a:cs typeface="Calibri"/>
              </a:rPr>
              <a:t>δεν αξιολογείται στα νεογνά (0-10 </a:t>
            </a:r>
            <a:r>
              <a:rPr lang="el-GR" dirty="0" err="1">
                <a:latin typeface="Calibri"/>
                <a:cs typeface="Calibri"/>
              </a:rPr>
              <a:t>εβδ</a:t>
            </a:r>
            <a:r>
              <a:rPr lang="el-GR" dirty="0">
                <a:latin typeface="Calibri"/>
                <a:cs typeface="Calibri"/>
              </a:rPr>
              <a:t>)</a:t>
            </a:r>
          </a:p>
          <a:p>
            <a:r>
              <a:rPr lang="el-GR" dirty="0">
                <a:latin typeface="Calibri"/>
                <a:cs typeface="Calibri"/>
              </a:rPr>
              <a:t>Το κοινωνικό, σαν απάντηση </a:t>
            </a:r>
          </a:p>
          <a:p>
            <a:r>
              <a:rPr lang="el-GR" dirty="0">
                <a:latin typeface="Calibri"/>
                <a:cs typeface="Calibri"/>
              </a:rPr>
              <a:t>σε κάποιο ερέθισμα,</a:t>
            </a:r>
            <a:r>
              <a:rPr lang="en-US" dirty="0">
                <a:latin typeface="Calibri"/>
                <a:cs typeface="Calibri"/>
              </a:rPr>
              <a:t> </a:t>
            </a:r>
            <a:r>
              <a:rPr lang="el-GR" dirty="0">
                <a:latin typeface="Calibri"/>
                <a:cs typeface="Calibri"/>
              </a:rPr>
              <a:t>όταν μιλά ή γελά</a:t>
            </a:r>
          </a:p>
          <a:p>
            <a:r>
              <a:rPr lang="el-GR" dirty="0">
                <a:latin typeface="Calibri"/>
                <a:cs typeface="Calibri"/>
              </a:rPr>
              <a:t> κάποιος στο βρέφος (</a:t>
            </a:r>
            <a:r>
              <a:rPr lang="el-GR" b="1" dirty="0">
                <a:solidFill>
                  <a:srgbClr val="FF9900"/>
                </a:solidFill>
                <a:latin typeface="Calibri"/>
                <a:cs typeface="Calibri"/>
              </a:rPr>
              <a:t>1-2 μ-</a:t>
            </a:r>
            <a:r>
              <a:rPr lang="el-GR" b="1" dirty="0">
                <a:solidFill>
                  <a:srgbClr val="FF9900"/>
                </a:solidFill>
                <a:latin typeface="Century Gothic" pitchFamily="34" charset="0"/>
              </a:rPr>
              <a:t>6μ</a:t>
            </a:r>
            <a:r>
              <a:rPr lang="el-GR" dirty="0">
                <a:latin typeface="Century Gothic" pitchFamily="34" charset="0"/>
              </a:rPr>
              <a:t>)</a:t>
            </a:r>
          </a:p>
        </p:txBody>
      </p:sp>
      <p:sp>
        <p:nvSpPr>
          <p:cNvPr id="444422" name="Text Box 6"/>
          <p:cNvSpPr txBox="1">
            <a:spLocks noChangeArrowheads="1"/>
          </p:cNvSpPr>
          <p:nvPr/>
        </p:nvSpPr>
        <p:spPr bwMode="auto">
          <a:xfrm>
            <a:off x="428596" y="571480"/>
            <a:ext cx="4006610" cy="584775"/>
          </a:xfrm>
          <a:prstGeom prst="rect">
            <a:avLst/>
          </a:prstGeom>
          <a:noFill/>
          <a:ln w="9525">
            <a:noFill/>
            <a:miter lim="800000"/>
            <a:headEnd/>
            <a:tailEnd/>
          </a:ln>
          <a:effectLst/>
        </p:spPr>
        <p:txBody>
          <a:bodyPr wrap="none">
            <a:spAutoFit/>
          </a:bodyPr>
          <a:lstStyle/>
          <a:p>
            <a:r>
              <a:rPr lang="el-GR" sz="3200" dirty="0">
                <a:solidFill>
                  <a:srgbClr val="FFC000"/>
                </a:solidFill>
                <a:latin typeface="Calibri" pitchFamily="34" charset="0"/>
                <a:cs typeface="Calibri" pitchFamily="34" charset="0"/>
              </a:rPr>
              <a:t>Το κοινωνικό χαμόγελο</a:t>
            </a:r>
          </a:p>
        </p:txBody>
      </p:sp>
      <p:pic>
        <p:nvPicPr>
          <p:cNvPr id="7" name="Picture 2" descr="A Baby Waving Bye-Bye"/>
          <p:cNvPicPr>
            <a:picLocks noChangeAspect="1" noChangeArrowheads="1"/>
          </p:cNvPicPr>
          <p:nvPr/>
        </p:nvPicPr>
        <p:blipFill>
          <a:blip r:embed="rId4" cstate="print"/>
          <a:srcRect/>
          <a:stretch>
            <a:fillRect/>
          </a:stretch>
        </p:blipFill>
        <p:spPr bwMode="auto">
          <a:xfrm>
            <a:off x="5000628" y="1428736"/>
            <a:ext cx="3286148" cy="2700336"/>
          </a:xfrm>
          <a:prstGeom prst="rect">
            <a:avLst/>
          </a:prstGeom>
          <a:ln>
            <a:noFill/>
          </a:ln>
          <a:effectLst>
            <a:softEdge rad="112500"/>
          </a:effectLst>
        </p:spPr>
      </p:pic>
      <p:sp>
        <p:nvSpPr>
          <p:cNvPr id="8" name="Text Box 3"/>
          <p:cNvSpPr txBox="1">
            <a:spLocks noChangeArrowheads="1"/>
          </p:cNvSpPr>
          <p:nvPr/>
        </p:nvSpPr>
        <p:spPr bwMode="auto">
          <a:xfrm>
            <a:off x="4973257" y="4286256"/>
            <a:ext cx="2954078" cy="923330"/>
          </a:xfrm>
          <a:prstGeom prst="rect">
            <a:avLst/>
          </a:prstGeom>
          <a:noFill/>
          <a:ln w="9525">
            <a:noFill/>
            <a:miter lim="800000"/>
            <a:headEnd/>
            <a:tailEnd/>
          </a:ln>
          <a:effectLst/>
        </p:spPr>
        <p:txBody>
          <a:bodyPr wrap="none">
            <a:spAutoFit/>
          </a:bodyPr>
          <a:lstStyle/>
          <a:p>
            <a:r>
              <a:rPr lang="el-GR" dirty="0">
                <a:effectLst>
                  <a:outerShdw blurRad="38100" dist="38100" dir="2700000" algn="tl">
                    <a:srgbClr val="000000">
                      <a:alpha val="43137"/>
                    </a:srgbClr>
                  </a:outerShdw>
                </a:effectLst>
                <a:latin typeface="Calibri" pitchFamily="34" charset="0"/>
                <a:cs typeface="Calibri" pitchFamily="34" charset="0"/>
              </a:rPr>
              <a:t>Κάνει </a:t>
            </a:r>
            <a:r>
              <a:rPr lang="el-GR" dirty="0" err="1">
                <a:effectLst>
                  <a:outerShdw blurRad="38100" dist="38100" dir="2700000" algn="tl">
                    <a:srgbClr val="000000">
                      <a:alpha val="43137"/>
                    </a:srgbClr>
                  </a:outerShdw>
                </a:effectLst>
                <a:latin typeface="Calibri" pitchFamily="34" charset="0"/>
                <a:cs typeface="Calibri" pitchFamily="34" charset="0"/>
              </a:rPr>
              <a:t>γειά</a:t>
            </a:r>
            <a:r>
              <a:rPr lang="el-GR" dirty="0">
                <a:effectLst>
                  <a:outerShdw blurRad="38100" dist="38100" dir="2700000" algn="tl">
                    <a:srgbClr val="000000">
                      <a:alpha val="43137"/>
                    </a:srgbClr>
                  </a:outerShdw>
                </a:effectLst>
                <a:latin typeface="Calibri" pitchFamily="34" charset="0"/>
                <a:cs typeface="Calibri" pitchFamily="34" charset="0"/>
              </a:rPr>
              <a:t>, χειρονομίες,</a:t>
            </a:r>
          </a:p>
          <a:p>
            <a:r>
              <a:rPr lang="el-GR" dirty="0">
                <a:effectLst>
                  <a:outerShdw blurRad="38100" dist="38100" dir="2700000" algn="tl">
                    <a:srgbClr val="000000">
                      <a:alpha val="43137"/>
                    </a:srgbClr>
                  </a:outerShdw>
                </a:effectLst>
                <a:latin typeface="Calibri" pitchFamily="34" charset="0"/>
                <a:cs typeface="Calibri" pitchFamily="34" charset="0"/>
              </a:rPr>
              <a:t>δείχνει, προσπαθεί να πιάσει</a:t>
            </a:r>
          </a:p>
          <a:p>
            <a:r>
              <a:rPr lang="el-GR" dirty="0">
                <a:effectLst>
                  <a:outerShdw blurRad="38100" dist="38100" dir="2700000" algn="tl">
                    <a:srgbClr val="000000">
                      <a:alpha val="43137"/>
                    </a:srgbClr>
                  </a:outerShdw>
                </a:effectLst>
                <a:latin typeface="Calibri" pitchFamily="34" charset="0"/>
                <a:cs typeface="Calibri" pitchFamily="34" charset="0"/>
              </a:rPr>
              <a:t> πράγματα</a:t>
            </a:r>
            <a:r>
              <a:rPr lang="en-US" dirty="0">
                <a:effectLst>
                  <a:outerShdw blurRad="38100" dist="38100" dir="2700000" algn="tl">
                    <a:srgbClr val="000000">
                      <a:alpha val="43137"/>
                    </a:srgbClr>
                  </a:outerShdw>
                </a:effectLst>
                <a:latin typeface="Calibri" pitchFamily="34" charset="0"/>
                <a:cs typeface="Calibri" pitchFamily="34" charset="0"/>
              </a:rPr>
              <a:t>:</a:t>
            </a:r>
            <a:r>
              <a:rPr lang="el-GR" dirty="0">
                <a:effectLst>
                  <a:outerShdw blurRad="38100" dist="38100" dir="2700000" algn="tl">
                    <a:srgbClr val="000000">
                      <a:alpha val="43137"/>
                    </a:srgbClr>
                  </a:outerShdw>
                </a:effectLst>
                <a:latin typeface="Calibri" pitchFamily="34" charset="0"/>
                <a:cs typeface="Calibri" pitchFamily="34" charset="0"/>
              </a:rPr>
              <a:t> </a:t>
            </a:r>
            <a:r>
              <a:rPr lang="el-GR" b="1" dirty="0">
                <a:solidFill>
                  <a:srgbClr val="FFC000"/>
                </a:solidFill>
                <a:effectLst>
                  <a:outerShdw blurRad="38100" dist="38100" dir="2700000" algn="tl">
                    <a:srgbClr val="000000">
                      <a:alpha val="43137"/>
                    </a:srgbClr>
                  </a:outerShdw>
                </a:effectLst>
                <a:latin typeface="Calibri" pitchFamily="34" charset="0"/>
                <a:cs typeface="Calibri" pitchFamily="34" charset="0"/>
              </a:rPr>
              <a:t>7-14 μήνες</a:t>
            </a:r>
          </a:p>
        </p:txBody>
      </p:sp>
      <p:sp>
        <p:nvSpPr>
          <p:cNvPr id="9" name="Text Box 7"/>
          <p:cNvSpPr txBox="1">
            <a:spLocks noChangeArrowheads="1"/>
          </p:cNvSpPr>
          <p:nvPr/>
        </p:nvSpPr>
        <p:spPr bwMode="auto">
          <a:xfrm>
            <a:off x="5172094" y="623871"/>
            <a:ext cx="2215671" cy="584775"/>
          </a:xfrm>
          <a:prstGeom prst="rect">
            <a:avLst/>
          </a:prstGeom>
          <a:noFill/>
          <a:ln w="9525">
            <a:noFill/>
            <a:miter lim="800000"/>
            <a:headEnd/>
            <a:tailEnd/>
          </a:ln>
          <a:effectLst/>
        </p:spPr>
        <p:txBody>
          <a:bodyPr wrap="none">
            <a:spAutoFit/>
          </a:bodyPr>
          <a:lstStyle/>
          <a:p>
            <a:r>
              <a:rPr lang="el-GR" sz="3200" dirty="0">
                <a:solidFill>
                  <a:srgbClr val="FFC000"/>
                </a:solidFill>
                <a:latin typeface="Calibri" pitchFamily="34" charset="0"/>
                <a:cs typeface="Calibri" pitchFamily="34" charset="0"/>
              </a:rPr>
              <a:t>Επικοινωνία</a:t>
            </a:r>
          </a:p>
        </p:txBody>
      </p:sp>
      <p:sp>
        <p:nvSpPr>
          <p:cNvPr id="10" name="9 - Ορθογώνιο"/>
          <p:cNvSpPr/>
          <p:nvPr/>
        </p:nvSpPr>
        <p:spPr>
          <a:xfrm>
            <a:off x="357158" y="5643578"/>
            <a:ext cx="421484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l-GR" sz="1600" dirty="0">
                <a:solidFill>
                  <a:schemeClr val="bg1"/>
                </a:solidFill>
                <a:effectLst>
                  <a:outerShdw blurRad="38100" dist="38100" dir="2700000" algn="tl">
                    <a:srgbClr val="000000"/>
                  </a:outerShdw>
                </a:effectLst>
                <a:latin typeface="Calibri"/>
                <a:cs typeface="Calibri"/>
              </a:rPr>
              <a:t>Έλλειψη κοινωνικού χαμόγελου </a:t>
            </a:r>
          </a:p>
          <a:p>
            <a:pPr lvl="0"/>
            <a:r>
              <a:rPr lang="el-GR" sz="1600" dirty="0">
                <a:solidFill>
                  <a:schemeClr val="bg1"/>
                </a:solidFill>
                <a:effectLst>
                  <a:outerShdw blurRad="38100" dist="38100" dir="2700000" algn="tl">
                    <a:srgbClr val="000000"/>
                  </a:outerShdw>
                </a:effectLst>
                <a:latin typeface="Calibri"/>
                <a:cs typeface="Calibri"/>
              </a:rPr>
              <a:t>στους </a:t>
            </a:r>
            <a:r>
              <a:rPr lang="el-GR" sz="2400" b="1" dirty="0">
                <a:solidFill>
                  <a:srgbClr val="FFC000"/>
                </a:solidFill>
                <a:effectLst>
                  <a:outerShdw blurRad="38100" dist="38100" dir="2700000" algn="tl">
                    <a:srgbClr val="000000"/>
                  </a:outerShdw>
                </a:effectLst>
                <a:latin typeface="Calibri"/>
                <a:cs typeface="Calibri"/>
              </a:rPr>
              <a:t>6 μήνες</a:t>
            </a:r>
            <a:r>
              <a:rPr lang="el-GR" sz="1600" b="1" dirty="0">
                <a:solidFill>
                  <a:srgbClr val="FFC000"/>
                </a:solidFill>
                <a:effectLst>
                  <a:outerShdw blurRad="38100" dist="38100" dir="2700000" algn="tl">
                    <a:srgbClr val="000000"/>
                  </a:outerShdw>
                </a:effectLst>
                <a:latin typeface="Calibri"/>
                <a:cs typeface="Calibri"/>
              </a:rPr>
              <a:t> </a:t>
            </a:r>
          </a:p>
          <a:p>
            <a:pPr lvl="0"/>
            <a:r>
              <a:rPr lang="el-GR" sz="1600" dirty="0">
                <a:solidFill>
                  <a:schemeClr val="bg1"/>
                </a:solidFill>
                <a:effectLst>
                  <a:outerShdw blurRad="38100" dist="38100" dir="2700000" algn="tl">
                    <a:srgbClr val="000000"/>
                  </a:outerShdw>
                </a:effectLst>
                <a:latin typeface="Calibri"/>
                <a:cs typeface="Calibri"/>
              </a:rPr>
              <a:t>μπορεί να είναι πρώιμο σημείο αυτισμού</a:t>
            </a:r>
          </a:p>
        </p:txBody>
      </p:sp>
      <p:sp>
        <p:nvSpPr>
          <p:cNvPr id="11" name="10 - Ορθογώνιο"/>
          <p:cNvSpPr/>
          <p:nvPr/>
        </p:nvSpPr>
        <p:spPr>
          <a:xfrm>
            <a:off x="5000628" y="5679720"/>
            <a:ext cx="364333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l-GR" sz="1600" dirty="0">
                <a:effectLst>
                  <a:outerShdw blurRad="38100" dist="38100" dir="2700000" algn="tl">
                    <a:srgbClr val="000000">
                      <a:alpha val="43137"/>
                    </a:srgbClr>
                  </a:outerShdw>
                </a:effectLst>
                <a:latin typeface="Calibri"/>
                <a:cs typeface="Calibri"/>
              </a:rPr>
              <a:t>Αν δεν κάνει χειρονομίες </a:t>
            </a:r>
          </a:p>
          <a:p>
            <a:r>
              <a:rPr lang="el-GR" sz="1600" dirty="0">
                <a:effectLst>
                  <a:outerShdw blurRad="38100" dist="38100" dir="2700000" algn="tl">
                    <a:srgbClr val="000000">
                      <a:alpha val="43137"/>
                    </a:srgbClr>
                  </a:outerShdw>
                </a:effectLst>
                <a:latin typeface="Calibri"/>
                <a:cs typeface="Calibri"/>
              </a:rPr>
              <a:t>ως το </a:t>
            </a:r>
            <a:r>
              <a:rPr lang="el-GR" sz="2400" b="1" dirty="0">
                <a:solidFill>
                  <a:srgbClr val="FFC000"/>
                </a:solidFill>
                <a:effectLst>
                  <a:outerShdw blurRad="38100" dist="38100" dir="2700000" algn="tl">
                    <a:srgbClr val="000000">
                      <a:alpha val="43137"/>
                    </a:srgbClr>
                  </a:outerShdw>
                </a:effectLst>
                <a:latin typeface="Calibri"/>
                <a:cs typeface="Calibri"/>
              </a:rPr>
              <a:t>12 μήνα</a:t>
            </a:r>
            <a:r>
              <a:rPr lang="en-US" sz="2400" b="1" dirty="0">
                <a:solidFill>
                  <a:srgbClr val="FFC000"/>
                </a:solidFill>
                <a:effectLst>
                  <a:outerShdw blurRad="38100" dist="38100" dir="2700000" algn="tl">
                    <a:srgbClr val="000000">
                      <a:alpha val="43137"/>
                    </a:srgbClr>
                  </a:outerShdw>
                </a:effectLst>
                <a:latin typeface="Calibri"/>
                <a:cs typeface="Calibri"/>
              </a:rPr>
              <a:t>:</a:t>
            </a:r>
            <a:endParaRPr lang="el-GR" sz="2400" b="1" dirty="0">
              <a:solidFill>
                <a:srgbClr val="FFC000"/>
              </a:solidFill>
              <a:effectLst>
                <a:outerShdw blurRad="38100" dist="38100" dir="2700000" algn="tl">
                  <a:srgbClr val="000000">
                    <a:alpha val="43137"/>
                  </a:srgbClr>
                </a:outerShdw>
              </a:effectLst>
              <a:latin typeface="Calibri"/>
              <a:cs typeface="Calibri"/>
            </a:endParaRPr>
          </a:p>
          <a:p>
            <a:r>
              <a:rPr lang="el-GR" sz="1600" dirty="0">
                <a:effectLst>
                  <a:outerShdw blurRad="38100" dist="38100" dir="2700000" algn="tl">
                    <a:srgbClr val="000000">
                      <a:alpha val="43137"/>
                    </a:srgbClr>
                  </a:outerShdw>
                </a:effectLst>
                <a:latin typeface="Calibri"/>
                <a:cs typeface="Calibri"/>
              </a:rPr>
              <a:t>ύποπτο πρώιμο σημείο αυτισμού</a:t>
            </a:r>
          </a:p>
        </p:txBody>
      </p:sp>
    </p:spTree>
    <p:extLst>
      <p:ext uri="{BB962C8B-B14F-4D97-AF65-F5344CB8AC3E}">
        <p14:creationId xmlns:p14="http://schemas.microsoft.com/office/powerpoint/2010/main" val="161691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anim calcmode="lin" valueType="num">
                                      <p:cBhvr>
                                        <p:cTn id="7" dur="1000" fill="hold"/>
                                        <p:tgtEl>
                                          <p:spTgt spid="444422"/>
                                        </p:tgtEl>
                                        <p:attrNameLst>
                                          <p:attrName>ppt_w</p:attrName>
                                        </p:attrNameLst>
                                      </p:cBhvr>
                                      <p:tavLst>
                                        <p:tav tm="0">
                                          <p:val>
                                            <p:strVal val="#ppt_w*0.70"/>
                                          </p:val>
                                        </p:tav>
                                        <p:tav tm="100000">
                                          <p:val>
                                            <p:strVal val="#ppt_w"/>
                                          </p:val>
                                        </p:tav>
                                      </p:tavLst>
                                    </p:anim>
                                    <p:anim calcmode="lin" valueType="num">
                                      <p:cBhvr>
                                        <p:cTn id="8" dur="1000" fill="hold"/>
                                        <p:tgtEl>
                                          <p:spTgt spid="444422"/>
                                        </p:tgtEl>
                                        <p:attrNameLst>
                                          <p:attrName>ppt_h</p:attrName>
                                        </p:attrNameLst>
                                      </p:cBhvr>
                                      <p:tavLst>
                                        <p:tav tm="0">
                                          <p:val>
                                            <p:strVal val="#ppt_h"/>
                                          </p:val>
                                        </p:tav>
                                        <p:tav tm="100000">
                                          <p:val>
                                            <p:strVal val="#ppt_h"/>
                                          </p:val>
                                        </p:tav>
                                      </p:tavLst>
                                    </p:anim>
                                    <p:animEffect transition="in" filter="fade">
                                      <p:cBhvr>
                                        <p:cTn id="9" dur="1000"/>
                                        <p:tgtEl>
                                          <p:spTgt spid="4444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44418"/>
                                        </p:tgtEl>
                                        <p:attrNameLst>
                                          <p:attrName>style.visibility</p:attrName>
                                        </p:attrNameLst>
                                      </p:cBhvr>
                                      <p:to>
                                        <p:strVal val="visible"/>
                                      </p:to>
                                    </p:set>
                                    <p:anim calcmode="lin" valueType="num">
                                      <p:cBhvr>
                                        <p:cTn id="14" dur="1000" fill="hold"/>
                                        <p:tgtEl>
                                          <p:spTgt spid="444418"/>
                                        </p:tgtEl>
                                        <p:attrNameLst>
                                          <p:attrName>ppt_w</p:attrName>
                                        </p:attrNameLst>
                                      </p:cBhvr>
                                      <p:tavLst>
                                        <p:tav tm="0">
                                          <p:val>
                                            <p:strVal val="#ppt_w*0.70"/>
                                          </p:val>
                                        </p:tav>
                                        <p:tav tm="100000">
                                          <p:val>
                                            <p:strVal val="#ppt_w"/>
                                          </p:val>
                                        </p:tav>
                                      </p:tavLst>
                                    </p:anim>
                                    <p:anim calcmode="lin" valueType="num">
                                      <p:cBhvr>
                                        <p:cTn id="15" dur="1000" fill="hold"/>
                                        <p:tgtEl>
                                          <p:spTgt spid="444418"/>
                                        </p:tgtEl>
                                        <p:attrNameLst>
                                          <p:attrName>ppt_h</p:attrName>
                                        </p:attrNameLst>
                                      </p:cBhvr>
                                      <p:tavLst>
                                        <p:tav tm="0">
                                          <p:val>
                                            <p:strVal val="#ppt_h"/>
                                          </p:val>
                                        </p:tav>
                                        <p:tav tm="100000">
                                          <p:val>
                                            <p:strVal val="#ppt_h"/>
                                          </p:val>
                                        </p:tav>
                                      </p:tavLst>
                                    </p:anim>
                                    <p:animEffect transition="in" filter="fade">
                                      <p:cBhvr>
                                        <p:cTn id="16" dur="1000"/>
                                        <p:tgtEl>
                                          <p:spTgt spid="4444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44419"/>
                                        </p:tgtEl>
                                        <p:attrNameLst>
                                          <p:attrName>style.visibility</p:attrName>
                                        </p:attrNameLst>
                                      </p:cBhvr>
                                      <p:to>
                                        <p:strVal val="visible"/>
                                      </p:to>
                                    </p:set>
                                    <p:anim calcmode="lin" valueType="num">
                                      <p:cBhvr>
                                        <p:cTn id="21" dur="1000" fill="hold"/>
                                        <p:tgtEl>
                                          <p:spTgt spid="444419"/>
                                        </p:tgtEl>
                                        <p:attrNameLst>
                                          <p:attrName>ppt_w</p:attrName>
                                        </p:attrNameLst>
                                      </p:cBhvr>
                                      <p:tavLst>
                                        <p:tav tm="0">
                                          <p:val>
                                            <p:strVal val="#ppt_w*0.70"/>
                                          </p:val>
                                        </p:tav>
                                        <p:tav tm="100000">
                                          <p:val>
                                            <p:strVal val="#ppt_w"/>
                                          </p:val>
                                        </p:tav>
                                      </p:tavLst>
                                    </p:anim>
                                    <p:anim calcmode="lin" valueType="num">
                                      <p:cBhvr>
                                        <p:cTn id="22" dur="1000" fill="hold"/>
                                        <p:tgtEl>
                                          <p:spTgt spid="444419"/>
                                        </p:tgtEl>
                                        <p:attrNameLst>
                                          <p:attrName>ppt_h</p:attrName>
                                        </p:attrNameLst>
                                      </p:cBhvr>
                                      <p:tavLst>
                                        <p:tav tm="0">
                                          <p:val>
                                            <p:strVal val="#ppt_h"/>
                                          </p:val>
                                        </p:tav>
                                        <p:tav tm="100000">
                                          <p:val>
                                            <p:strVal val="#ppt_h"/>
                                          </p:val>
                                        </p:tav>
                                      </p:tavLst>
                                    </p:anim>
                                    <p:animEffect transition="in" filter="fade">
                                      <p:cBhvr>
                                        <p:cTn id="23" dur="1000"/>
                                        <p:tgtEl>
                                          <p:spTgt spid="4444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strVal val="#ppt_w*0.70"/>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strVal val="#ppt_w*0.70"/>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Effect transition="in" filter="fade">
                                      <p:cBhvr>
                                        <p:cTn id="51" dur="1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0.70"/>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19" grpId="0"/>
      <p:bldP spid="444422" grpId="0"/>
      <p:bldP spid="8" grpId="0"/>
      <p:bldP spid="9"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46006" y="61258"/>
            <a:ext cx="8228465" cy="707886"/>
          </a:xfrm>
          <a:prstGeom prst="rect">
            <a:avLst/>
          </a:prstGeom>
          <a:noFill/>
          <a:ln w="9525">
            <a:noFill/>
            <a:miter lim="800000"/>
            <a:headEnd/>
            <a:tailEnd/>
          </a:ln>
          <a:effectLst/>
        </p:spPr>
        <p:txBody>
          <a:bodyPr wrap="square">
            <a:spAutoFit/>
          </a:bodyPr>
          <a:lstStyle/>
          <a:p>
            <a:pPr algn="ctr"/>
            <a:r>
              <a:rPr lang="el-GR" sz="3600" dirty="0">
                <a:solidFill>
                  <a:srgbClr val="FFCC66"/>
                </a:solidFill>
                <a:latin typeface="Calibri" pitchFamily="34" charset="0"/>
                <a:cs typeface="Calibri" pitchFamily="34" charset="0"/>
              </a:rPr>
              <a:t>Διαγνωστικά κριτήρια ΔΦΑ, </a:t>
            </a:r>
            <a:r>
              <a:rPr lang="en-US" sz="3600" dirty="0">
                <a:solidFill>
                  <a:srgbClr val="FFCC66"/>
                </a:solidFill>
                <a:latin typeface="Calibri" pitchFamily="34" charset="0"/>
                <a:cs typeface="Calibri" pitchFamily="34" charset="0"/>
              </a:rPr>
              <a:t> </a:t>
            </a:r>
            <a:r>
              <a:rPr lang="en-US" sz="4000" dirty="0">
                <a:solidFill>
                  <a:srgbClr val="FFCC66"/>
                </a:solidFill>
                <a:latin typeface="Calibri" pitchFamily="34" charset="0"/>
                <a:cs typeface="Calibri" pitchFamily="34" charset="0"/>
              </a:rPr>
              <a:t>DSM-5</a:t>
            </a:r>
            <a:endParaRPr lang="el-GR" sz="4000" dirty="0">
              <a:solidFill>
                <a:srgbClr val="FFCC66"/>
              </a:solidFill>
              <a:latin typeface="Calibri" pitchFamily="34" charset="0"/>
              <a:cs typeface="Calibri" pitchFamily="34" charset="0"/>
            </a:endParaRPr>
          </a:p>
        </p:txBody>
      </p:sp>
      <p:sp>
        <p:nvSpPr>
          <p:cNvPr id="5" name="Text Box 5"/>
          <p:cNvSpPr txBox="1">
            <a:spLocks noChangeArrowheads="1"/>
          </p:cNvSpPr>
          <p:nvPr/>
        </p:nvSpPr>
        <p:spPr bwMode="auto">
          <a:xfrm>
            <a:off x="24657" y="1016372"/>
            <a:ext cx="9271923" cy="6001642"/>
          </a:xfrm>
          <a:prstGeom prst="rect">
            <a:avLst/>
          </a:prstGeom>
          <a:noFill/>
          <a:ln w="9525">
            <a:noFill/>
            <a:miter lim="800000"/>
            <a:headEnd/>
            <a:tailEnd/>
          </a:ln>
          <a:effectLst/>
        </p:spPr>
        <p:txBody>
          <a:bodyPr wrap="square">
            <a:spAutoFit/>
          </a:bodyPr>
          <a:lstStyle/>
          <a:p>
            <a:r>
              <a:rPr lang="el-GR" sz="2400" b="1" dirty="0">
                <a:solidFill>
                  <a:srgbClr val="FFCC66"/>
                </a:solidFill>
                <a:effectLst>
                  <a:outerShdw blurRad="38100" dist="38100" dir="2700000" algn="tl">
                    <a:srgbClr val="000000"/>
                  </a:outerShdw>
                </a:effectLst>
                <a:latin typeface="Calibri" pitchFamily="34" charset="0"/>
                <a:cs typeface="Calibri" pitchFamily="34" charset="0"/>
              </a:rPr>
              <a:t>Α. Επίμονα ελλείμματα στην κοινωνική επικοινωνία &amp; την κοινωνική διάδραση σε πολλαπλά πλαίσια, όπως εκδηλώνεται με τα ακόλουθα, </a:t>
            </a:r>
          </a:p>
          <a:p>
            <a:r>
              <a:rPr lang="el-GR" sz="2400" b="1" dirty="0">
                <a:solidFill>
                  <a:srgbClr val="FFCC66"/>
                </a:solidFill>
                <a:effectLst>
                  <a:outerShdw blurRad="38100" dist="38100" dir="2700000" algn="tl">
                    <a:srgbClr val="000000"/>
                  </a:outerShdw>
                </a:effectLst>
                <a:latin typeface="Calibri" pitchFamily="34" charset="0"/>
                <a:cs typeface="Calibri" pitchFamily="34" charset="0"/>
              </a:rPr>
              <a:t>τώρα, ή απο το ιστορικό:</a:t>
            </a:r>
          </a:p>
          <a:p>
            <a:pPr marL="457200" indent="-457200">
              <a:buAutoNum type="arabicPeriod"/>
            </a:pPr>
            <a:r>
              <a:rPr lang="el-GR" sz="2400" dirty="0">
                <a:solidFill>
                  <a:srgbClr val="E09888"/>
                </a:solidFill>
                <a:effectLst>
                  <a:outerShdw blurRad="38100" dist="38100" dir="2700000" algn="tl">
                    <a:srgbClr val="000000"/>
                  </a:outerShdw>
                </a:effectLst>
                <a:latin typeface="Calibri" pitchFamily="34" charset="0"/>
                <a:cs typeface="Calibri" pitchFamily="34" charset="0"/>
              </a:rPr>
              <a:t>Ελλείμματα στην κοινωνική-συναισθηματική αμοιβαιότητα </a:t>
            </a:r>
            <a:r>
              <a:rPr lang="el-GR" sz="2400" dirty="0">
                <a:effectLst>
                  <a:outerShdw blurRad="38100" dist="38100" dir="2700000" algn="tl">
                    <a:srgbClr val="000000"/>
                  </a:outerShdw>
                </a:effectLst>
                <a:latin typeface="Calibri" pitchFamily="34" charset="0"/>
                <a:cs typeface="Calibri" pitchFamily="34" charset="0"/>
              </a:rPr>
              <a:t>(ακατάλληη κοινωνική επαφή, αποτυχία στην αμοιβαία συζήτηση, περιορισμένο «μοίρασμα» ενδιαφερόντων, συναισθημάτων, </a:t>
            </a:r>
          </a:p>
          <a:p>
            <a:r>
              <a:rPr lang="el-GR" sz="2400" dirty="0">
                <a:effectLst>
                  <a:outerShdw blurRad="38100" dist="38100" dir="2700000" algn="tl">
                    <a:srgbClr val="000000"/>
                  </a:outerShdw>
                </a:effectLst>
                <a:latin typeface="Calibri" pitchFamily="34" charset="0"/>
                <a:cs typeface="Calibri" pitchFamily="34" charset="0"/>
              </a:rPr>
              <a:t>      αποτυχία να ξεκινήσει ή να ανταποκριθεί σε κοινωνικές  </a:t>
            </a:r>
          </a:p>
          <a:p>
            <a:r>
              <a:rPr lang="el-GR" sz="2400" dirty="0">
                <a:effectLst>
                  <a:outerShdw blurRad="38100" dist="38100" dir="2700000" algn="tl">
                    <a:srgbClr val="000000"/>
                  </a:outerShdw>
                </a:effectLst>
                <a:latin typeface="Calibri" pitchFamily="34" charset="0"/>
                <a:cs typeface="Calibri" pitchFamily="34" charset="0"/>
              </a:rPr>
              <a:t>      περιστάσεις). </a:t>
            </a:r>
          </a:p>
          <a:p>
            <a:pPr marL="457200" indent="-457200">
              <a:buAutoNum type="arabicPeriod"/>
            </a:pPr>
            <a:r>
              <a:rPr lang="el-GR" sz="2400" dirty="0">
                <a:solidFill>
                  <a:schemeClr val="accent6">
                    <a:lumMod val="60000"/>
                    <a:lumOff val="40000"/>
                  </a:schemeClr>
                </a:solidFill>
                <a:effectLst>
                  <a:outerShdw blurRad="38100" dist="38100" dir="2700000" algn="tl">
                    <a:srgbClr val="000000"/>
                  </a:outerShdw>
                </a:effectLst>
                <a:latin typeface="Calibri" pitchFamily="34" charset="0"/>
                <a:cs typeface="Calibri" pitchFamily="34" charset="0"/>
              </a:rPr>
              <a:t>Ελλείμματα στις μη-λεκτικές επικοινωνιακές συμπεριφορές </a:t>
            </a:r>
            <a:r>
              <a:rPr lang="el-GR" sz="2400" dirty="0">
                <a:effectLst>
                  <a:outerShdw blurRad="38100" dist="38100" dir="2700000" algn="tl">
                    <a:srgbClr val="000000"/>
                  </a:outerShdw>
                </a:effectLst>
                <a:latin typeface="Calibri" pitchFamily="34" charset="0"/>
                <a:cs typeface="Calibri" pitchFamily="34" charset="0"/>
              </a:rPr>
              <a:t>που χρησιμοποιούνται στην κοινωνική διάδραση (φτωχή λεκτική και μη λεκτική επικοινωνία, βλεμματική επαφή, κατανόηση-χρήση χειρονομιών) </a:t>
            </a:r>
          </a:p>
          <a:p>
            <a:pPr marL="457200" indent="-457200">
              <a:buAutoNum type="arabicPeriod"/>
            </a:pPr>
            <a:r>
              <a:rPr lang="el-GR" sz="2400" dirty="0">
                <a:solidFill>
                  <a:schemeClr val="accent6">
                    <a:lumMod val="60000"/>
                    <a:lumOff val="40000"/>
                  </a:schemeClr>
                </a:solidFill>
                <a:effectLst>
                  <a:outerShdw blurRad="38100" dist="38100" dir="2700000" algn="tl">
                    <a:srgbClr val="000000"/>
                  </a:outerShdw>
                </a:effectLst>
                <a:latin typeface="Calibri" pitchFamily="34" charset="0"/>
                <a:cs typeface="Calibri" pitchFamily="34" charset="0"/>
              </a:rPr>
              <a:t>Ελλείμματα στην ανάπτυξη, διατήρηση και κατανόηση σχέσεων</a:t>
            </a:r>
            <a:r>
              <a:rPr lang="el-GR" sz="2400" dirty="0">
                <a:effectLst>
                  <a:outerShdw blurRad="38100" dist="38100" dir="2700000" algn="tl">
                    <a:srgbClr val="000000"/>
                  </a:outerShdw>
                </a:effectLst>
                <a:latin typeface="Calibri" pitchFamily="34" charset="0"/>
                <a:cs typeface="Calibri" pitchFamily="34" charset="0"/>
              </a:rPr>
              <a:t> (δυσκολία στην προσαρμογή της συμπεριφοράς ανάλογα με το πλαίσιο,δυσκολια στην απόκτηση φίλων, απουσία ενδιαφερόντων </a:t>
            </a:r>
          </a:p>
          <a:p>
            <a:r>
              <a:rPr lang="el-GR" sz="2400" dirty="0">
                <a:effectLst>
                  <a:outerShdw blurRad="38100" dist="38100" dir="2700000" algn="tl">
                    <a:srgbClr val="000000"/>
                  </a:outerShdw>
                </a:effectLst>
                <a:latin typeface="Calibri" pitchFamily="34" charset="0"/>
                <a:cs typeface="Calibri" pitchFamily="34" charset="0"/>
              </a:rPr>
              <a:t>      σε συνομηλίκους)</a:t>
            </a:r>
          </a:p>
        </p:txBody>
      </p:sp>
    </p:spTree>
    <p:extLst>
      <p:ext uri="{BB962C8B-B14F-4D97-AF65-F5344CB8AC3E}">
        <p14:creationId xmlns:p14="http://schemas.microsoft.com/office/powerpoint/2010/main" val="452077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5" name="Picture 5" descr="A Baby's First Words are Usually Mama or Dada"/>
          <p:cNvPicPr>
            <a:picLocks noChangeAspect="1" noChangeArrowheads="1"/>
          </p:cNvPicPr>
          <p:nvPr/>
        </p:nvPicPr>
        <p:blipFill>
          <a:blip r:embed="rId3" cstate="print"/>
          <a:srcRect/>
          <a:stretch>
            <a:fillRect/>
          </a:stretch>
        </p:blipFill>
        <p:spPr bwMode="auto">
          <a:xfrm>
            <a:off x="928662" y="1028702"/>
            <a:ext cx="3071834" cy="2757488"/>
          </a:xfrm>
          <a:prstGeom prst="rect">
            <a:avLst/>
          </a:prstGeom>
          <a:ln>
            <a:noFill/>
          </a:ln>
          <a:effectLst>
            <a:softEdge rad="112500"/>
          </a:effectLst>
        </p:spPr>
      </p:pic>
      <p:sp>
        <p:nvSpPr>
          <p:cNvPr id="450566" name="Text Box 6"/>
          <p:cNvSpPr txBox="1">
            <a:spLocks noChangeArrowheads="1"/>
          </p:cNvSpPr>
          <p:nvPr/>
        </p:nvSpPr>
        <p:spPr bwMode="auto">
          <a:xfrm>
            <a:off x="527791" y="4071942"/>
            <a:ext cx="3829895" cy="923330"/>
          </a:xfrm>
          <a:prstGeom prst="rect">
            <a:avLst/>
          </a:prstGeom>
          <a:noFill/>
          <a:ln w="9525">
            <a:noFill/>
            <a:miter lim="800000"/>
            <a:headEnd/>
            <a:tailEnd/>
          </a:ln>
          <a:effectLst/>
        </p:spPr>
        <p:txBody>
          <a:bodyPr wrap="none">
            <a:spAutoFit/>
          </a:bodyPr>
          <a:lstStyle/>
          <a:p>
            <a:r>
              <a:rPr lang="el-GR" dirty="0">
                <a:latin typeface="Comic Sans MS" pitchFamily="66" charset="0"/>
              </a:rPr>
              <a:t>Πριν μιλήσει μπορεί να λέει</a:t>
            </a:r>
            <a:endParaRPr lang="en-US" dirty="0">
              <a:latin typeface="Comic Sans MS" pitchFamily="66" charset="0"/>
            </a:endParaRPr>
          </a:p>
          <a:p>
            <a:r>
              <a:rPr lang="el-GR" dirty="0">
                <a:latin typeface="Comic Sans MS" pitchFamily="66" charset="0"/>
              </a:rPr>
              <a:t> απλές συλλαβές</a:t>
            </a:r>
            <a:r>
              <a:rPr lang="en-US" dirty="0">
                <a:latin typeface="Comic Sans MS" pitchFamily="66" charset="0"/>
              </a:rPr>
              <a:t> </a:t>
            </a:r>
            <a:r>
              <a:rPr lang="el-GR" dirty="0">
                <a:latin typeface="Comic Sans MS" pitchFamily="66" charset="0"/>
              </a:rPr>
              <a:t>ή να </a:t>
            </a:r>
            <a:r>
              <a:rPr lang="el-GR" dirty="0" err="1">
                <a:latin typeface="Comic Sans MS" pitchFamily="66" charset="0"/>
              </a:rPr>
              <a:t>μπαμπαλίζει</a:t>
            </a:r>
            <a:r>
              <a:rPr lang="el-GR" dirty="0">
                <a:effectLst>
                  <a:outerShdw blurRad="38100" dist="38100" dir="2700000" algn="tl">
                    <a:srgbClr val="000000"/>
                  </a:outerShdw>
                </a:effectLst>
                <a:latin typeface="Comic Sans MS" pitchFamily="66" charset="0"/>
              </a:rPr>
              <a:t>. </a:t>
            </a:r>
          </a:p>
          <a:p>
            <a:endParaRPr lang="el-GR" dirty="0">
              <a:effectLst>
                <a:outerShdw blurRad="38100" dist="38100" dir="2700000" algn="tl">
                  <a:srgbClr val="000000"/>
                </a:outerShdw>
              </a:effectLst>
              <a:latin typeface="Comic Sans MS" pitchFamily="66" charset="0"/>
            </a:endParaRPr>
          </a:p>
        </p:txBody>
      </p:sp>
      <p:sp>
        <p:nvSpPr>
          <p:cNvPr id="10" name="Text Box 7"/>
          <p:cNvSpPr txBox="1">
            <a:spLocks noChangeArrowheads="1"/>
          </p:cNvSpPr>
          <p:nvPr/>
        </p:nvSpPr>
        <p:spPr bwMode="auto">
          <a:xfrm>
            <a:off x="3200482" y="357166"/>
            <a:ext cx="2508251" cy="584775"/>
          </a:xfrm>
          <a:prstGeom prst="rect">
            <a:avLst/>
          </a:prstGeom>
          <a:noFill/>
          <a:ln w="9525">
            <a:noFill/>
            <a:miter lim="800000"/>
            <a:headEnd/>
            <a:tailEnd/>
          </a:ln>
          <a:effectLst/>
        </p:spPr>
        <p:txBody>
          <a:bodyPr wrap="none">
            <a:spAutoFit/>
          </a:bodyPr>
          <a:lstStyle/>
          <a:p>
            <a:r>
              <a:rPr lang="el-GR" sz="3200" dirty="0">
                <a:solidFill>
                  <a:srgbClr val="FFC000"/>
                </a:solidFill>
                <a:latin typeface="Calibri" pitchFamily="34" charset="0"/>
                <a:cs typeface="Calibri" pitchFamily="34" charset="0"/>
              </a:rPr>
              <a:t>Λόγος/Ομιλία</a:t>
            </a:r>
          </a:p>
        </p:txBody>
      </p:sp>
      <p:pic>
        <p:nvPicPr>
          <p:cNvPr id="11" name="Picture 4" descr="http://www.nhs.uk/news/2009/02February/PublishingImages/798_6154-002753a_baby-waving_188x156.jpg"/>
          <p:cNvPicPr>
            <a:picLocks noChangeAspect="1" noChangeArrowheads="1"/>
          </p:cNvPicPr>
          <p:nvPr/>
        </p:nvPicPr>
        <p:blipFill>
          <a:blip r:embed="rId4" cstate="print"/>
          <a:srcRect/>
          <a:stretch>
            <a:fillRect/>
          </a:stretch>
        </p:blipFill>
        <p:spPr bwMode="auto">
          <a:xfrm>
            <a:off x="5214942" y="1142984"/>
            <a:ext cx="3000396" cy="2643206"/>
          </a:xfrm>
          <a:prstGeom prst="rect">
            <a:avLst/>
          </a:prstGeom>
          <a:ln>
            <a:noFill/>
          </a:ln>
          <a:effectLst>
            <a:softEdge rad="112500"/>
          </a:effectLst>
        </p:spPr>
      </p:pic>
      <p:sp>
        <p:nvSpPr>
          <p:cNvPr id="12" name="11 - Ορθογώνιο"/>
          <p:cNvSpPr/>
          <p:nvPr/>
        </p:nvSpPr>
        <p:spPr>
          <a:xfrm>
            <a:off x="5214942" y="3834924"/>
            <a:ext cx="3668708" cy="923330"/>
          </a:xfrm>
          <a:prstGeom prst="rect">
            <a:avLst/>
          </a:prstGeom>
        </p:spPr>
        <p:txBody>
          <a:bodyPr wrap="square">
            <a:spAutoFit/>
          </a:bodyPr>
          <a:lstStyle/>
          <a:p>
            <a:pPr lvl="0"/>
            <a:r>
              <a:rPr lang="el-GR" dirty="0">
                <a:solidFill>
                  <a:prstClr val="white"/>
                </a:solidFill>
                <a:latin typeface="Comic Sans MS" pitchFamily="66" charset="0"/>
              </a:rPr>
              <a:t>Στους </a:t>
            </a:r>
            <a:r>
              <a:rPr lang="el-GR" dirty="0">
                <a:solidFill>
                  <a:srgbClr val="FFC000"/>
                </a:solidFill>
                <a:latin typeface="Comic Sans MS" pitchFamily="66" charset="0"/>
              </a:rPr>
              <a:t>6-9 μήνες </a:t>
            </a:r>
            <a:r>
              <a:rPr lang="el-GR" dirty="0">
                <a:solidFill>
                  <a:prstClr val="white"/>
                </a:solidFill>
                <a:latin typeface="Comic Sans MS" pitchFamily="66" charset="0"/>
              </a:rPr>
              <a:t>μπορεί να πει λέξη </a:t>
            </a:r>
            <a:r>
              <a:rPr lang="en-US" dirty="0">
                <a:solidFill>
                  <a:prstClr val="white"/>
                </a:solidFill>
                <a:latin typeface="Comic Sans MS" pitchFamily="66" charset="0"/>
              </a:rPr>
              <a:t> </a:t>
            </a:r>
            <a:r>
              <a:rPr lang="el-GR" dirty="0">
                <a:solidFill>
                  <a:prstClr val="white"/>
                </a:solidFill>
                <a:latin typeface="Comic Sans MS" pitchFamily="66" charset="0"/>
              </a:rPr>
              <a:t>αλλά σωστά και με νόημα στους </a:t>
            </a:r>
            <a:r>
              <a:rPr lang="el-GR" dirty="0">
                <a:solidFill>
                  <a:srgbClr val="FFC000"/>
                </a:solidFill>
                <a:latin typeface="Comic Sans MS" pitchFamily="66" charset="0"/>
              </a:rPr>
              <a:t>7-13 μήνες</a:t>
            </a:r>
          </a:p>
        </p:txBody>
      </p:sp>
      <p:sp>
        <p:nvSpPr>
          <p:cNvPr id="13" name="12 - Ορθογώνιο"/>
          <p:cNvSpPr/>
          <p:nvPr/>
        </p:nvSpPr>
        <p:spPr>
          <a:xfrm>
            <a:off x="571472" y="5143512"/>
            <a:ext cx="3643338" cy="110799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l-GR" sz="1600" dirty="0">
                <a:effectLst>
                  <a:outerShdw blurRad="38100" dist="38100" dir="2700000" algn="tl">
                    <a:srgbClr val="000000"/>
                  </a:outerShdw>
                </a:effectLst>
                <a:latin typeface="Calibri"/>
                <a:cs typeface="Calibri"/>
              </a:rPr>
              <a:t>Αν δε </a:t>
            </a:r>
            <a:r>
              <a:rPr lang="el-GR" sz="1600" dirty="0" err="1">
                <a:effectLst>
                  <a:outerShdw blurRad="38100" dist="38100" dir="2700000" algn="tl">
                    <a:srgbClr val="000000"/>
                  </a:outerShdw>
                </a:effectLst>
                <a:latin typeface="Calibri"/>
                <a:cs typeface="Calibri"/>
              </a:rPr>
              <a:t>μπαμπαλίζει</a:t>
            </a:r>
            <a:r>
              <a:rPr lang="el-GR" sz="1600" dirty="0">
                <a:effectLst>
                  <a:outerShdw blurRad="38100" dist="38100" dir="2700000" algn="tl">
                    <a:srgbClr val="000000"/>
                  </a:outerShdw>
                </a:effectLst>
                <a:latin typeface="Calibri"/>
                <a:cs typeface="Calibri"/>
              </a:rPr>
              <a:t> μέχρι</a:t>
            </a:r>
          </a:p>
          <a:p>
            <a:r>
              <a:rPr lang="el-GR" sz="1600" dirty="0">
                <a:effectLst>
                  <a:outerShdw blurRad="38100" dist="38100" dir="2700000" algn="tl">
                    <a:srgbClr val="000000"/>
                  </a:outerShdw>
                </a:effectLst>
                <a:latin typeface="Calibri"/>
                <a:cs typeface="Calibri"/>
              </a:rPr>
              <a:t>την ηλικία των </a:t>
            </a:r>
            <a:r>
              <a:rPr lang="el-GR" b="1" dirty="0">
                <a:solidFill>
                  <a:srgbClr val="FFC000"/>
                </a:solidFill>
                <a:effectLst>
                  <a:outerShdw blurRad="38100" dist="38100" dir="2700000" algn="tl">
                    <a:srgbClr val="000000"/>
                  </a:outerShdw>
                </a:effectLst>
                <a:latin typeface="Calibri"/>
                <a:cs typeface="Calibri"/>
              </a:rPr>
              <a:t>12 μηνών </a:t>
            </a:r>
            <a:r>
              <a:rPr lang="el-GR" sz="1600" dirty="0">
                <a:effectLst>
                  <a:outerShdw blurRad="38100" dist="38100" dir="2700000" algn="tl">
                    <a:srgbClr val="000000"/>
                  </a:outerShdw>
                </a:effectLst>
                <a:latin typeface="Calibri"/>
                <a:cs typeface="Calibri"/>
              </a:rPr>
              <a:t>είναι ύποπτο για αυτισμό</a:t>
            </a:r>
          </a:p>
          <a:p>
            <a:pPr lvl="0"/>
            <a:endParaRPr lang="el-GR" sz="1600" dirty="0">
              <a:solidFill>
                <a:schemeClr val="bg1"/>
              </a:solidFill>
              <a:effectLst>
                <a:outerShdw blurRad="38100" dist="38100" dir="2700000" algn="tl">
                  <a:srgbClr val="000000"/>
                </a:outerShdw>
              </a:effectLst>
              <a:latin typeface="Calibri"/>
              <a:cs typeface="Calibri"/>
            </a:endParaRPr>
          </a:p>
        </p:txBody>
      </p:sp>
      <p:sp>
        <p:nvSpPr>
          <p:cNvPr id="14" name="13 - Ορθογώνιο"/>
          <p:cNvSpPr/>
          <p:nvPr/>
        </p:nvSpPr>
        <p:spPr>
          <a:xfrm>
            <a:off x="5000628" y="5143512"/>
            <a:ext cx="3643338" cy="8925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l-GR" sz="1600" dirty="0">
                <a:effectLst>
                  <a:outerShdw blurRad="38100" dist="38100" dir="2700000" algn="tl">
                    <a:srgbClr val="000000"/>
                  </a:outerShdw>
                </a:effectLst>
                <a:latin typeface="Calibri"/>
                <a:cs typeface="Calibri"/>
              </a:rPr>
              <a:t>Αν δε λέει λέξεις μέχρι την ηλικία των </a:t>
            </a:r>
            <a:r>
              <a:rPr lang="el-GR" b="1" dirty="0">
                <a:solidFill>
                  <a:srgbClr val="FFC000"/>
                </a:solidFill>
                <a:effectLst>
                  <a:outerShdw blurRad="38100" dist="38100" dir="2700000" algn="tl">
                    <a:srgbClr val="000000"/>
                  </a:outerShdw>
                </a:effectLst>
                <a:latin typeface="Calibri"/>
                <a:cs typeface="Calibri"/>
              </a:rPr>
              <a:t>14 μηνών </a:t>
            </a:r>
            <a:r>
              <a:rPr lang="el-GR" sz="1600" dirty="0">
                <a:effectLst>
                  <a:outerShdw blurRad="38100" dist="38100" dir="2700000" algn="tl">
                    <a:srgbClr val="000000"/>
                  </a:outerShdw>
                </a:effectLst>
                <a:latin typeface="Calibri"/>
                <a:cs typeface="Calibri"/>
              </a:rPr>
              <a:t>είναι ύποπτο για αυτισμό</a:t>
            </a:r>
          </a:p>
          <a:p>
            <a:pPr lvl="0"/>
            <a:endParaRPr lang="el-GR" sz="1600" dirty="0">
              <a:solidFill>
                <a:schemeClr val="bg1"/>
              </a:solidFill>
              <a:effectLst>
                <a:outerShdw blurRad="38100" dist="38100" dir="2700000" algn="tl">
                  <a:srgbClr val="000000"/>
                </a:outerShdw>
              </a:effectLst>
              <a:latin typeface="Calibri"/>
              <a:cs typeface="Calibri"/>
            </a:endParaRPr>
          </a:p>
        </p:txBody>
      </p:sp>
    </p:spTree>
    <p:extLst>
      <p:ext uri="{BB962C8B-B14F-4D97-AF65-F5344CB8AC3E}">
        <p14:creationId xmlns:p14="http://schemas.microsoft.com/office/powerpoint/2010/main" val="20816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50565"/>
                                        </p:tgtEl>
                                        <p:attrNameLst>
                                          <p:attrName>style.visibility</p:attrName>
                                        </p:attrNameLst>
                                      </p:cBhvr>
                                      <p:to>
                                        <p:strVal val="visible"/>
                                      </p:to>
                                    </p:set>
                                    <p:anim calcmode="lin" valueType="num">
                                      <p:cBhvr>
                                        <p:cTn id="14" dur="1000" fill="hold"/>
                                        <p:tgtEl>
                                          <p:spTgt spid="450565"/>
                                        </p:tgtEl>
                                        <p:attrNameLst>
                                          <p:attrName>ppt_w</p:attrName>
                                        </p:attrNameLst>
                                      </p:cBhvr>
                                      <p:tavLst>
                                        <p:tav tm="0">
                                          <p:val>
                                            <p:strVal val="#ppt_w*0.70"/>
                                          </p:val>
                                        </p:tav>
                                        <p:tav tm="100000">
                                          <p:val>
                                            <p:strVal val="#ppt_w"/>
                                          </p:val>
                                        </p:tav>
                                      </p:tavLst>
                                    </p:anim>
                                    <p:anim calcmode="lin" valueType="num">
                                      <p:cBhvr>
                                        <p:cTn id="15" dur="1000" fill="hold"/>
                                        <p:tgtEl>
                                          <p:spTgt spid="450565"/>
                                        </p:tgtEl>
                                        <p:attrNameLst>
                                          <p:attrName>ppt_h</p:attrName>
                                        </p:attrNameLst>
                                      </p:cBhvr>
                                      <p:tavLst>
                                        <p:tav tm="0">
                                          <p:val>
                                            <p:strVal val="#ppt_h"/>
                                          </p:val>
                                        </p:tav>
                                        <p:tav tm="100000">
                                          <p:val>
                                            <p:strVal val="#ppt_h"/>
                                          </p:val>
                                        </p:tav>
                                      </p:tavLst>
                                    </p:anim>
                                    <p:animEffect transition="in" filter="fade">
                                      <p:cBhvr>
                                        <p:cTn id="16" dur="1000"/>
                                        <p:tgtEl>
                                          <p:spTgt spid="45056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50566"/>
                                        </p:tgtEl>
                                        <p:attrNameLst>
                                          <p:attrName>style.visibility</p:attrName>
                                        </p:attrNameLst>
                                      </p:cBhvr>
                                      <p:to>
                                        <p:strVal val="visible"/>
                                      </p:to>
                                    </p:set>
                                    <p:anim calcmode="lin" valueType="num">
                                      <p:cBhvr>
                                        <p:cTn id="21" dur="1000" fill="hold"/>
                                        <p:tgtEl>
                                          <p:spTgt spid="450566"/>
                                        </p:tgtEl>
                                        <p:attrNameLst>
                                          <p:attrName>ppt_w</p:attrName>
                                        </p:attrNameLst>
                                      </p:cBhvr>
                                      <p:tavLst>
                                        <p:tav tm="0">
                                          <p:val>
                                            <p:strVal val="#ppt_w*0.70"/>
                                          </p:val>
                                        </p:tav>
                                        <p:tav tm="100000">
                                          <p:val>
                                            <p:strVal val="#ppt_w"/>
                                          </p:val>
                                        </p:tav>
                                      </p:tavLst>
                                    </p:anim>
                                    <p:anim calcmode="lin" valueType="num">
                                      <p:cBhvr>
                                        <p:cTn id="22" dur="1000" fill="hold"/>
                                        <p:tgtEl>
                                          <p:spTgt spid="450566"/>
                                        </p:tgtEl>
                                        <p:attrNameLst>
                                          <p:attrName>ppt_h</p:attrName>
                                        </p:attrNameLst>
                                      </p:cBhvr>
                                      <p:tavLst>
                                        <p:tav tm="0">
                                          <p:val>
                                            <p:strVal val="#ppt_h"/>
                                          </p:val>
                                        </p:tav>
                                        <p:tav tm="100000">
                                          <p:val>
                                            <p:strVal val="#ppt_h"/>
                                          </p:val>
                                        </p:tav>
                                      </p:tavLst>
                                    </p:anim>
                                    <p:animEffect transition="in" filter="fade">
                                      <p:cBhvr>
                                        <p:cTn id="23" dur="1000"/>
                                        <p:tgtEl>
                                          <p:spTgt spid="45056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strVal val="#ppt_w*0.70"/>
                                          </p:val>
                                        </p:tav>
                                        <p:tav tm="100000">
                                          <p:val>
                                            <p:strVal val="#ppt_w"/>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strVal val="#ppt_w*0.70"/>
                                          </p:val>
                                        </p:tav>
                                        <p:tav tm="100000">
                                          <p:val>
                                            <p:strVal val="#ppt_w"/>
                                          </p:val>
                                        </p:tav>
                                      </p:tavLst>
                                    </p:anim>
                                    <p:anim calcmode="lin" valueType="num">
                                      <p:cBhvr>
                                        <p:cTn id="43" dur="1000" fill="hold"/>
                                        <p:tgtEl>
                                          <p:spTgt spid="12"/>
                                        </p:tgtEl>
                                        <p:attrNameLst>
                                          <p:attrName>ppt_h</p:attrName>
                                        </p:attrNameLst>
                                      </p:cBhvr>
                                      <p:tavLst>
                                        <p:tav tm="0">
                                          <p:val>
                                            <p:strVal val="#ppt_h"/>
                                          </p:val>
                                        </p:tav>
                                        <p:tav tm="100000">
                                          <p:val>
                                            <p:strVal val="#ppt_h"/>
                                          </p:val>
                                        </p:tav>
                                      </p:tavLst>
                                    </p:anim>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strVal val="#ppt_w*0.70"/>
                                          </p:val>
                                        </p:tav>
                                        <p:tav tm="100000">
                                          <p:val>
                                            <p:strVal val="#ppt_w"/>
                                          </p:val>
                                        </p:tav>
                                      </p:tavLst>
                                    </p:anim>
                                    <p:anim calcmode="lin" valueType="num">
                                      <p:cBhvr>
                                        <p:cTn id="50" dur="1000" fill="hold"/>
                                        <p:tgtEl>
                                          <p:spTgt spid="14"/>
                                        </p:tgtEl>
                                        <p:attrNameLst>
                                          <p:attrName>ppt_h</p:attrName>
                                        </p:attrNameLst>
                                      </p:cBhvr>
                                      <p:tavLst>
                                        <p:tav tm="0">
                                          <p:val>
                                            <p:strVal val="#ppt_h"/>
                                          </p:val>
                                        </p:tav>
                                        <p:tav tm="100000">
                                          <p:val>
                                            <p:strVal val="#ppt_h"/>
                                          </p:val>
                                        </p:tav>
                                      </p:tavLst>
                                    </p:anim>
                                    <p:animEffect transition="in" filter="fade">
                                      <p:cBhvr>
                                        <p:cTn id="5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p:bldP spid="10" grpId="0"/>
      <p:bldP spid="12" grpId="0"/>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descr="A Toddler Reading a Book and Pointing to Pictures"/>
          <p:cNvPicPr>
            <a:picLocks noGrp="1" noChangeAspect="1" noChangeArrowheads="1"/>
          </p:cNvPicPr>
          <p:nvPr>
            <p:ph idx="1"/>
          </p:nvPr>
        </p:nvPicPr>
        <p:blipFill>
          <a:blip r:embed="rId3" cstate="print"/>
          <a:srcRect/>
          <a:stretch>
            <a:fillRect/>
          </a:stretch>
        </p:blipFill>
        <p:spPr>
          <a:xfrm>
            <a:off x="5159400" y="1357298"/>
            <a:ext cx="2984500" cy="2928958"/>
          </a:xfrm>
          <a:prstGeom prst="rect">
            <a:avLst/>
          </a:prstGeom>
          <a:ln>
            <a:noFill/>
          </a:ln>
          <a:effectLst>
            <a:softEdge rad="112500"/>
          </a:effectLst>
        </p:spPr>
      </p:pic>
      <p:sp>
        <p:nvSpPr>
          <p:cNvPr id="458755" name="Text Box 3"/>
          <p:cNvSpPr txBox="1">
            <a:spLocks noChangeArrowheads="1"/>
          </p:cNvSpPr>
          <p:nvPr/>
        </p:nvSpPr>
        <p:spPr bwMode="auto">
          <a:xfrm>
            <a:off x="5325082" y="4857760"/>
            <a:ext cx="2212401" cy="830997"/>
          </a:xfrm>
          <a:prstGeom prst="rect">
            <a:avLst/>
          </a:prstGeom>
          <a:noFill/>
          <a:ln w="9525">
            <a:noFill/>
            <a:miter lim="800000"/>
            <a:headEnd/>
            <a:tailEnd/>
          </a:ln>
          <a:effectLst/>
        </p:spPr>
        <p:txBody>
          <a:bodyPr wrap="none">
            <a:spAutoFit/>
          </a:bodyPr>
          <a:lstStyle/>
          <a:p>
            <a:r>
              <a:rPr lang="el-GR" sz="2400" dirty="0">
                <a:latin typeface="Calibri" pitchFamily="34" charset="0"/>
                <a:cs typeface="Calibri" pitchFamily="34" charset="0"/>
              </a:rPr>
              <a:t>Δείχνει εικόνες</a:t>
            </a:r>
            <a:r>
              <a:rPr lang="en-US" sz="2400" dirty="0">
                <a:latin typeface="Calibri" pitchFamily="34" charset="0"/>
                <a:cs typeface="Calibri" pitchFamily="34" charset="0"/>
              </a:rPr>
              <a:t>: </a:t>
            </a:r>
          </a:p>
          <a:p>
            <a:r>
              <a:rPr lang="en-US" sz="2400" dirty="0">
                <a:solidFill>
                  <a:srgbClr val="FFC000"/>
                </a:solidFill>
                <a:latin typeface="Calibri" pitchFamily="34" charset="0"/>
                <a:cs typeface="Calibri" pitchFamily="34" charset="0"/>
              </a:rPr>
              <a:t>18-24 </a:t>
            </a:r>
            <a:r>
              <a:rPr lang="el-GR" sz="2400" dirty="0">
                <a:solidFill>
                  <a:srgbClr val="FFC000"/>
                </a:solidFill>
                <a:latin typeface="Calibri" pitchFamily="34" charset="0"/>
                <a:cs typeface="Calibri" pitchFamily="34" charset="0"/>
              </a:rPr>
              <a:t>μήνες</a:t>
            </a:r>
          </a:p>
        </p:txBody>
      </p:sp>
      <p:sp>
        <p:nvSpPr>
          <p:cNvPr id="458759" name="Text Box 7"/>
          <p:cNvSpPr txBox="1">
            <a:spLocks noChangeArrowheads="1"/>
          </p:cNvSpPr>
          <p:nvPr/>
        </p:nvSpPr>
        <p:spPr bwMode="auto">
          <a:xfrm>
            <a:off x="5301317" y="357166"/>
            <a:ext cx="2215671" cy="584775"/>
          </a:xfrm>
          <a:prstGeom prst="rect">
            <a:avLst/>
          </a:prstGeom>
          <a:noFill/>
          <a:ln w="9525">
            <a:noFill/>
            <a:miter lim="800000"/>
            <a:headEnd/>
            <a:tailEnd/>
          </a:ln>
          <a:effectLst/>
        </p:spPr>
        <p:txBody>
          <a:bodyPr wrap="none">
            <a:spAutoFit/>
          </a:bodyPr>
          <a:lstStyle/>
          <a:p>
            <a:r>
              <a:rPr lang="el-GR" sz="3200" dirty="0">
                <a:solidFill>
                  <a:srgbClr val="FFC000"/>
                </a:solidFill>
                <a:latin typeface="Calibri" pitchFamily="34" charset="0"/>
                <a:cs typeface="Calibri" pitchFamily="34" charset="0"/>
              </a:rPr>
              <a:t>Επικοινωνία</a:t>
            </a:r>
          </a:p>
        </p:txBody>
      </p:sp>
      <p:pic>
        <p:nvPicPr>
          <p:cNvPr id="7" name="Picture 2" descr="Pretend Play"/>
          <p:cNvPicPr>
            <a:picLocks noChangeAspect="1" noChangeArrowheads="1"/>
          </p:cNvPicPr>
          <p:nvPr/>
        </p:nvPicPr>
        <p:blipFill>
          <a:blip r:embed="rId4" cstate="print"/>
          <a:srcRect/>
          <a:stretch>
            <a:fillRect/>
          </a:stretch>
        </p:blipFill>
        <p:spPr bwMode="auto">
          <a:xfrm>
            <a:off x="1000100" y="1190631"/>
            <a:ext cx="3071834" cy="3024187"/>
          </a:xfrm>
          <a:prstGeom prst="rect">
            <a:avLst/>
          </a:prstGeom>
          <a:ln>
            <a:noFill/>
          </a:ln>
          <a:effectLst>
            <a:softEdge rad="112500"/>
          </a:effectLst>
        </p:spPr>
      </p:pic>
      <p:sp>
        <p:nvSpPr>
          <p:cNvPr id="8" name="Text Box 3"/>
          <p:cNvSpPr txBox="1">
            <a:spLocks noChangeArrowheads="1"/>
          </p:cNvSpPr>
          <p:nvPr/>
        </p:nvSpPr>
        <p:spPr bwMode="auto">
          <a:xfrm>
            <a:off x="857224" y="4429132"/>
            <a:ext cx="3271858" cy="1754326"/>
          </a:xfrm>
          <a:prstGeom prst="rect">
            <a:avLst/>
          </a:prstGeom>
          <a:noFill/>
          <a:ln w="9525">
            <a:noFill/>
            <a:miter lim="800000"/>
            <a:headEnd/>
            <a:tailEnd/>
          </a:ln>
          <a:effectLst/>
        </p:spPr>
        <p:txBody>
          <a:bodyPr wrap="none">
            <a:spAutoFit/>
          </a:bodyPr>
          <a:lstStyle/>
          <a:p>
            <a:r>
              <a:rPr lang="el-GR" dirty="0">
                <a:latin typeface="Calibri" pitchFamily="34" charset="0"/>
                <a:cs typeface="Calibri" pitchFamily="34" charset="0"/>
              </a:rPr>
              <a:t>Παιχνίδι προσποίησης</a:t>
            </a:r>
            <a:r>
              <a:rPr lang="en-US" dirty="0">
                <a:latin typeface="Calibri" pitchFamily="34" charset="0"/>
                <a:cs typeface="Calibri" pitchFamily="34" charset="0"/>
              </a:rPr>
              <a:t>:</a:t>
            </a:r>
          </a:p>
          <a:p>
            <a:r>
              <a:rPr lang="el-GR" dirty="0">
                <a:latin typeface="Calibri" pitchFamily="34" charset="0"/>
                <a:cs typeface="Calibri" pitchFamily="34" charset="0"/>
              </a:rPr>
              <a:t>αρχίζουν να μιμούνται </a:t>
            </a:r>
          </a:p>
          <a:p>
            <a:r>
              <a:rPr lang="el-GR" dirty="0">
                <a:latin typeface="Calibri" pitchFamily="34" charset="0"/>
                <a:cs typeface="Calibri" pitchFamily="34" charset="0"/>
              </a:rPr>
              <a:t>τους γονείς τους</a:t>
            </a:r>
          </a:p>
          <a:p>
            <a:r>
              <a:rPr lang="el-GR" dirty="0">
                <a:latin typeface="Calibri" pitchFamily="34" charset="0"/>
                <a:cs typeface="Calibri" pitchFamily="34" charset="0"/>
              </a:rPr>
              <a:t>στην ηλικία των </a:t>
            </a:r>
            <a:r>
              <a:rPr lang="el-GR" dirty="0">
                <a:solidFill>
                  <a:srgbClr val="FFC000"/>
                </a:solidFill>
                <a:latin typeface="Calibri" pitchFamily="34" charset="0"/>
                <a:cs typeface="Calibri" pitchFamily="34" charset="0"/>
              </a:rPr>
              <a:t>18 μηνών</a:t>
            </a:r>
          </a:p>
          <a:p>
            <a:r>
              <a:rPr lang="el-GR" dirty="0">
                <a:latin typeface="Calibri" pitchFamily="34" charset="0"/>
                <a:cs typeface="Calibri" pitchFamily="34" charset="0"/>
              </a:rPr>
              <a:t>Στη συνέχεια αναλαμβάνουν πιο</a:t>
            </a:r>
          </a:p>
          <a:p>
            <a:r>
              <a:rPr lang="el-GR" dirty="0">
                <a:latin typeface="Calibri" pitchFamily="34" charset="0"/>
                <a:cs typeface="Calibri" pitchFamily="34" charset="0"/>
              </a:rPr>
              <a:t>πολύπλοκους ρόλους</a:t>
            </a:r>
          </a:p>
        </p:txBody>
      </p:sp>
      <p:sp>
        <p:nvSpPr>
          <p:cNvPr id="9" name="Text Box 7"/>
          <p:cNvSpPr txBox="1">
            <a:spLocks noChangeArrowheads="1"/>
          </p:cNvSpPr>
          <p:nvPr/>
        </p:nvSpPr>
        <p:spPr bwMode="auto">
          <a:xfrm>
            <a:off x="1793832" y="334012"/>
            <a:ext cx="1579728" cy="584775"/>
          </a:xfrm>
          <a:prstGeom prst="rect">
            <a:avLst/>
          </a:prstGeom>
          <a:noFill/>
          <a:ln w="9525">
            <a:noFill/>
            <a:miter lim="800000"/>
            <a:headEnd/>
            <a:tailEnd/>
          </a:ln>
          <a:effectLst/>
        </p:spPr>
        <p:txBody>
          <a:bodyPr wrap="none">
            <a:spAutoFit/>
          </a:bodyPr>
          <a:lstStyle/>
          <a:p>
            <a:r>
              <a:rPr lang="el-GR" sz="3200" dirty="0">
                <a:solidFill>
                  <a:srgbClr val="FFC000"/>
                </a:solidFill>
                <a:latin typeface="Calibri" pitchFamily="34" charset="0"/>
                <a:cs typeface="Calibri" pitchFamily="34" charset="0"/>
              </a:rPr>
              <a:t>Παιχνίδι</a:t>
            </a:r>
          </a:p>
        </p:txBody>
      </p:sp>
    </p:spTree>
    <p:extLst>
      <p:ext uri="{BB962C8B-B14F-4D97-AF65-F5344CB8AC3E}">
        <p14:creationId xmlns:p14="http://schemas.microsoft.com/office/powerpoint/2010/main" val="339613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58759"/>
                                        </p:tgtEl>
                                        <p:attrNameLst>
                                          <p:attrName>style.visibility</p:attrName>
                                        </p:attrNameLst>
                                      </p:cBhvr>
                                      <p:to>
                                        <p:strVal val="visible"/>
                                      </p:to>
                                    </p:set>
                                    <p:anim calcmode="lin" valueType="num">
                                      <p:cBhvr>
                                        <p:cTn id="28" dur="1000" fill="hold"/>
                                        <p:tgtEl>
                                          <p:spTgt spid="458759"/>
                                        </p:tgtEl>
                                        <p:attrNameLst>
                                          <p:attrName>ppt_w</p:attrName>
                                        </p:attrNameLst>
                                      </p:cBhvr>
                                      <p:tavLst>
                                        <p:tav tm="0">
                                          <p:val>
                                            <p:strVal val="#ppt_w*0.70"/>
                                          </p:val>
                                        </p:tav>
                                        <p:tav tm="100000">
                                          <p:val>
                                            <p:strVal val="#ppt_w"/>
                                          </p:val>
                                        </p:tav>
                                      </p:tavLst>
                                    </p:anim>
                                    <p:anim calcmode="lin" valueType="num">
                                      <p:cBhvr>
                                        <p:cTn id="29" dur="1000" fill="hold"/>
                                        <p:tgtEl>
                                          <p:spTgt spid="458759"/>
                                        </p:tgtEl>
                                        <p:attrNameLst>
                                          <p:attrName>ppt_h</p:attrName>
                                        </p:attrNameLst>
                                      </p:cBhvr>
                                      <p:tavLst>
                                        <p:tav tm="0">
                                          <p:val>
                                            <p:strVal val="#ppt_h"/>
                                          </p:val>
                                        </p:tav>
                                        <p:tav tm="100000">
                                          <p:val>
                                            <p:strVal val="#ppt_h"/>
                                          </p:val>
                                        </p:tav>
                                      </p:tavLst>
                                    </p:anim>
                                    <p:animEffect transition="in" filter="fade">
                                      <p:cBhvr>
                                        <p:cTn id="30" dur="1000"/>
                                        <p:tgtEl>
                                          <p:spTgt spid="45875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458754"/>
                                        </p:tgtEl>
                                        <p:attrNameLst>
                                          <p:attrName>style.visibility</p:attrName>
                                        </p:attrNameLst>
                                      </p:cBhvr>
                                      <p:to>
                                        <p:strVal val="visible"/>
                                      </p:to>
                                    </p:set>
                                    <p:anim calcmode="lin" valueType="num">
                                      <p:cBhvr>
                                        <p:cTn id="35" dur="1000" fill="hold"/>
                                        <p:tgtEl>
                                          <p:spTgt spid="458754"/>
                                        </p:tgtEl>
                                        <p:attrNameLst>
                                          <p:attrName>ppt_w</p:attrName>
                                        </p:attrNameLst>
                                      </p:cBhvr>
                                      <p:tavLst>
                                        <p:tav tm="0">
                                          <p:val>
                                            <p:strVal val="#ppt_w*0.70"/>
                                          </p:val>
                                        </p:tav>
                                        <p:tav tm="100000">
                                          <p:val>
                                            <p:strVal val="#ppt_w"/>
                                          </p:val>
                                        </p:tav>
                                      </p:tavLst>
                                    </p:anim>
                                    <p:anim calcmode="lin" valueType="num">
                                      <p:cBhvr>
                                        <p:cTn id="36" dur="1000" fill="hold"/>
                                        <p:tgtEl>
                                          <p:spTgt spid="458754"/>
                                        </p:tgtEl>
                                        <p:attrNameLst>
                                          <p:attrName>ppt_h</p:attrName>
                                        </p:attrNameLst>
                                      </p:cBhvr>
                                      <p:tavLst>
                                        <p:tav tm="0">
                                          <p:val>
                                            <p:strVal val="#ppt_h"/>
                                          </p:val>
                                        </p:tav>
                                        <p:tav tm="100000">
                                          <p:val>
                                            <p:strVal val="#ppt_h"/>
                                          </p:val>
                                        </p:tav>
                                      </p:tavLst>
                                    </p:anim>
                                    <p:animEffect transition="in" filter="fade">
                                      <p:cBhvr>
                                        <p:cTn id="37" dur="1000"/>
                                        <p:tgtEl>
                                          <p:spTgt spid="45875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58755"/>
                                        </p:tgtEl>
                                        <p:attrNameLst>
                                          <p:attrName>style.visibility</p:attrName>
                                        </p:attrNameLst>
                                      </p:cBhvr>
                                      <p:to>
                                        <p:strVal val="visible"/>
                                      </p:to>
                                    </p:set>
                                    <p:anim calcmode="lin" valueType="num">
                                      <p:cBhvr>
                                        <p:cTn id="42" dur="1000" fill="hold"/>
                                        <p:tgtEl>
                                          <p:spTgt spid="458755"/>
                                        </p:tgtEl>
                                        <p:attrNameLst>
                                          <p:attrName>ppt_w</p:attrName>
                                        </p:attrNameLst>
                                      </p:cBhvr>
                                      <p:tavLst>
                                        <p:tav tm="0">
                                          <p:val>
                                            <p:strVal val="#ppt_w*0.70"/>
                                          </p:val>
                                        </p:tav>
                                        <p:tav tm="100000">
                                          <p:val>
                                            <p:strVal val="#ppt_w"/>
                                          </p:val>
                                        </p:tav>
                                      </p:tavLst>
                                    </p:anim>
                                    <p:anim calcmode="lin" valueType="num">
                                      <p:cBhvr>
                                        <p:cTn id="43" dur="1000" fill="hold"/>
                                        <p:tgtEl>
                                          <p:spTgt spid="458755"/>
                                        </p:tgtEl>
                                        <p:attrNameLst>
                                          <p:attrName>ppt_h</p:attrName>
                                        </p:attrNameLst>
                                      </p:cBhvr>
                                      <p:tavLst>
                                        <p:tav tm="0">
                                          <p:val>
                                            <p:strVal val="#ppt_h"/>
                                          </p:val>
                                        </p:tav>
                                        <p:tav tm="100000">
                                          <p:val>
                                            <p:strVal val="#ppt_h"/>
                                          </p:val>
                                        </p:tav>
                                      </p:tavLst>
                                    </p:anim>
                                    <p:animEffect transition="in" filter="fade">
                                      <p:cBhvr>
                                        <p:cTn id="44" dur="1000"/>
                                        <p:tgtEl>
                                          <p:spTgt spid="458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5" grpId="0"/>
      <p:bldP spid="458759"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52670" y="24203"/>
            <a:ext cx="9796670" cy="1143000"/>
          </a:xfrm>
        </p:spPr>
        <p:txBody>
          <a:bodyPr>
            <a:noAutofit/>
          </a:bodyPr>
          <a:lstStyle/>
          <a:p>
            <a:pPr marL="54864" indent="0" algn="ctr" eaLnBrk="1" fontAlgn="auto" hangingPunct="1">
              <a:spcAft>
                <a:spcPts val="0"/>
              </a:spcAft>
              <a:defRPr/>
            </a:pPr>
            <a:r>
              <a:rPr lang="el-GR" sz="4000" dirty="0">
                <a:solidFill>
                  <a:srgbClr val="FFCC66"/>
                </a:solidFill>
                <a:latin typeface="Calibri"/>
                <a:cs typeface="Calibri"/>
              </a:rPr>
              <a:t>Ανίχνευση των ΔΑΦ στην</a:t>
            </a:r>
            <a:r>
              <a:rPr lang="en-US" sz="4000" dirty="0">
                <a:solidFill>
                  <a:srgbClr val="FFCC66"/>
                </a:solidFill>
                <a:latin typeface="Calibri"/>
                <a:cs typeface="Calibri"/>
              </a:rPr>
              <a:t> </a:t>
            </a:r>
            <a:br>
              <a:rPr lang="en-US" sz="4000" dirty="0">
                <a:solidFill>
                  <a:srgbClr val="FFCC66"/>
                </a:solidFill>
                <a:latin typeface="Calibri"/>
                <a:cs typeface="Calibri"/>
              </a:rPr>
            </a:br>
            <a:r>
              <a:rPr lang="el-GR" sz="4000" dirty="0">
                <a:solidFill>
                  <a:srgbClr val="FFCC66"/>
                </a:solidFill>
                <a:latin typeface="Calibri"/>
                <a:cs typeface="Calibri"/>
              </a:rPr>
              <a:t>Πρωτοβάθμια Υγεία</a:t>
            </a:r>
          </a:p>
        </p:txBody>
      </p:sp>
      <p:sp>
        <p:nvSpPr>
          <p:cNvPr id="119811" name="2 - Θέση περιεχομένου"/>
          <p:cNvSpPr>
            <a:spLocks noGrp="1"/>
          </p:cNvSpPr>
          <p:nvPr>
            <p:ph idx="1"/>
          </p:nvPr>
        </p:nvSpPr>
        <p:spPr>
          <a:xfrm>
            <a:off x="604838" y="1643063"/>
            <a:ext cx="8179752" cy="4525962"/>
          </a:xfrm>
        </p:spPr>
        <p:txBody>
          <a:bodyPr>
            <a:noAutofit/>
          </a:bodyPr>
          <a:lstStyle/>
          <a:p>
            <a:pPr eaLnBrk="1" hangingPunct="1">
              <a:buFont typeface="Wingdings 2" pitchFamily="18" charset="2"/>
              <a:buBlip>
                <a:blip r:embed="rId3"/>
              </a:buBlip>
            </a:pPr>
            <a:r>
              <a:rPr lang="el-GR" sz="2000" dirty="0">
                <a:latin typeface="Calibri"/>
                <a:cs typeface="Calibri"/>
              </a:rPr>
              <a:t>Οικογενειακό Ιστορικό -10 φορές πιθανότερο όταν υπάρχει αδερφάκι με ΔΑΦ</a:t>
            </a:r>
          </a:p>
          <a:p>
            <a:pPr eaLnBrk="1" hangingPunct="1">
              <a:buFont typeface="Wingdings 2" pitchFamily="18" charset="2"/>
              <a:buBlip>
                <a:blip r:embed="rId3"/>
              </a:buBlip>
            </a:pPr>
            <a:r>
              <a:rPr lang="el-GR" sz="2000" dirty="0">
                <a:latin typeface="Calibri"/>
                <a:cs typeface="Calibri"/>
              </a:rPr>
              <a:t>Φωτογραφίες/Βίντεο</a:t>
            </a:r>
          </a:p>
          <a:p>
            <a:pPr eaLnBrk="1" hangingPunct="1">
              <a:buFont typeface="Wingdings 2" pitchFamily="18" charset="2"/>
              <a:buBlip>
                <a:blip r:embed="rId3"/>
              </a:buBlip>
            </a:pPr>
            <a:r>
              <a:rPr lang="el-GR" sz="2000" dirty="0">
                <a:latin typeface="Calibri"/>
                <a:cs typeface="Calibri"/>
              </a:rPr>
              <a:t>Ανοιχτές ερωτήσεις</a:t>
            </a:r>
          </a:p>
          <a:p>
            <a:pPr eaLnBrk="1" hangingPunct="1">
              <a:buFont typeface="Wingdings 2" pitchFamily="18" charset="2"/>
              <a:buBlip>
                <a:blip r:embed="rId3"/>
              </a:buBlip>
            </a:pPr>
            <a:r>
              <a:rPr lang="el-GR" sz="2000" dirty="0">
                <a:latin typeface="Calibri"/>
                <a:cs typeface="Calibri"/>
              </a:rPr>
              <a:t>Ερωτήσεις για ακοή </a:t>
            </a:r>
          </a:p>
          <a:p>
            <a:pPr eaLnBrk="1" hangingPunct="1">
              <a:buFont typeface="Wingdings 2" pitchFamily="18" charset="2"/>
              <a:buBlip>
                <a:blip r:embed="rId3"/>
              </a:buBlip>
            </a:pPr>
            <a:r>
              <a:rPr lang="el-GR" sz="2000" dirty="0">
                <a:latin typeface="Calibri"/>
                <a:cs typeface="Calibri"/>
              </a:rPr>
              <a:t>Ερωτήσεις ειδικές για κάθε ηλικία: </a:t>
            </a:r>
          </a:p>
          <a:p>
            <a:pPr eaLnBrk="1" hangingPunct="1">
              <a:buFont typeface="Wingdings 2" pitchFamily="18" charset="2"/>
              <a:buNone/>
            </a:pPr>
            <a:r>
              <a:rPr lang="el-GR" sz="2000" dirty="0">
                <a:latin typeface="Calibri"/>
                <a:cs typeface="Calibri"/>
              </a:rPr>
              <a:t>        γλώσσα, κινητικότητα, δεξιότητες   </a:t>
            </a:r>
          </a:p>
          <a:p>
            <a:pPr eaLnBrk="1" hangingPunct="1">
              <a:buFont typeface="Wingdings 2" pitchFamily="18" charset="2"/>
              <a:buNone/>
            </a:pPr>
            <a:r>
              <a:rPr lang="el-GR" sz="2000" dirty="0">
                <a:latin typeface="Calibri"/>
                <a:cs typeface="Calibri"/>
              </a:rPr>
              <a:t>       κοινωνικά-συναισθηματικά ορόσημα </a:t>
            </a:r>
          </a:p>
          <a:p>
            <a:pPr eaLnBrk="1" hangingPunct="1">
              <a:buFont typeface="Wingdings 2" pitchFamily="18" charset="2"/>
              <a:buNone/>
            </a:pPr>
            <a:r>
              <a:rPr lang="el-GR" sz="2000" dirty="0">
                <a:latin typeface="Calibri"/>
                <a:cs typeface="Calibri"/>
              </a:rPr>
              <a:t>(βλεμματική επαφή, από κοινού προσοχή,..)</a:t>
            </a:r>
          </a:p>
        </p:txBody>
      </p:sp>
      <p:pic>
        <p:nvPicPr>
          <p:cNvPr id="63490" name="Picture 2" descr="http://www.cmlim.pl/files/Grafika/bobo640.jpg"/>
          <p:cNvPicPr>
            <a:picLocks noChangeAspect="1" noChangeArrowheads="1"/>
          </p:cNvPicPr>
          <p:nvPr/>
        </p:nvPicPr>
        <p:blipFill>
          <a:blip r:embed="rId4" cstate="print"/>
          <a:srcRect/>
          <a:stretch>
            <a:fillRect/>
          </a:stretch>
        </p:blipFill>
        <p:spPr bwMode="auto">
          <a:xfrm>
            <a:off x="6143636" y="4286256"/>
            <a:ext cx="2928958" cy="2500330"/>
          </a:xfrm>
          <a:prstGeom prst="rect">
            <a:avLst/>
          </a:prstGeom>
          <a:ln>
            <a:noFill/>
          </a:ln>
          <a:effectLst>
            <a:softEdge rad="112500"/>
          </a:effectLst>
        </p:spPr>
      </p:pic>
    </p:spTree>
    <p:extLst>
      <p:ext uri="{BB962C8B-B14F-4D97-AF65-F5344CB8AC3E}">
        <p14:creationId xmlns:p14="http://schemas.microsoft.com/office/powerpoint/2010/main" val="1864865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3"/>
          <p:cNvSpPr>
            <a:spLocks noGrp="1" noChangeArrowheads="1"/>
          </p:cNvSpPr>
          <p:nvPr>
            <p:ph type="body" idx="1"/>
          </p:nvPr>
        </p:nvSpPr>
        <p:spPr>
          <a:xfrm>
            <a:off x="1600200" y="1600200"/>
            <a:ext cx="6894513" cy="4525963"/>
          </a:xfrm>
        </p:spPr>
        <p:txBody>
          <a:bodyPr/>
          <a:lstStyle/>
          <a:p>
            <a:pPr marL="0" indent="0">
              <a:lnSpc>
                <a:spcPct val="90000"/>
              </a:lnSpc>
              <a:buSzPct val="100000"/>
              <a:buNone/>
            </a:pPr>
            <a:r>
              <a:rPr lang="el-GR" sz="2800" b="1" dirty="0">
                <a:solidFill>
                  <a:schemeClr val="accent1"/>
                </a:solidFill>
              </a:rPr>
              <a:t>Παιδιά σε υψηλό κίνδυνο</a:t>
            </a:r>
            <a:r>
              <a:rPr lang="en-US" sz="2800" dirty="0">
                <a:solidFill>
                  <a:schemeClr val="accent1"/>
                </a:solidFill>
              </a:rPr>
              <a:t>:</a:t>
            </a:r>
          </a:p>
          <a:p>
            <a:pPr lvl="1">
              <a:lnSpc>
                <a:spcPct val="90000"/>
              </a:lnSpc>
              <a:buSzPct val="100000"/>
              <a:buBlip>
                <a:blip r:embed="rId3"/>
              </a:buBlip>
            </a:pPr>
            <a:r>
              <a:rPr lang="el-GR" sz="2400" dirty="0"/>
              <a:t>Αδέλφια παιδιών με</a:t>
            </a:r>
            <a:r>
              <a:rPr lang="en-US" sz="2400" dirty="0"/>
              <a:t>: 10 x </a:t>
            </a:r>
            <a:r>
              <a:rPr lang="el-GR" sz="2400" dirty="0"/>
              <a:t>κινδυνος</a:t>
            </a:r>
            <a:endParaRPr lang="en-US" sz="2400" dirty="0"/>
          </a:p>
          <a:p>
            <a:pPr lvl="1">
              <a:lnSpc>
                <a:spcPct val="90000"/>
              </a:lnSpc>
              <a:buSzPct val="100000"/>
              <a:buBlip>
                <a:blip r:embed="rId3"/>
              </a:buBlip>
            </a:pPr>
            <a:r>
              <a:rPr lang="el-GR" sz="2400" dirty="0"/>
              <a:t>Πρόωρα Παιδιά</a:t>
            </a:r>
            <a:endParaRPr lang="en-US" sz="2400" dirty="0"/>
          </a:p>
          <a:p>
            <a:pPr lvl="1">
              <a:lnSpc>
                <a:spcPct val="90000"/>
              </a:lnSpc>
              <a:buSzPct val="100000"/>
              <a:buBlip>
                <a:blip r:embed="rId3"/>
              </a:buBlip>
            </a:pPr>
            <a:r>
              <a:rPr lang="el-GR" sz="2400" dirty="0"/>
              <a:t>Συν-νοσηρά Γενετικά Σύνδρομα</a:t>
            </a:r>
            <a:r>
              <a:rPr lang="en-US" sz="2400" dirty="0"/>
              <a:t>: </a:t>
            </a:r>
            <a:r>
              <a:rPr lang="el-GR" sz="2400" dirty="0"/>
              <a:t>π</a:t>
            </a:r>
            <a:r>
              <a:rPr lang="en-US" sz="2400" dirty="0"/>
              <a:t>.</a:t>
            </a:r>
            <a:r>
              <a:rPr lang="el-GR" sz="2400" dirty="0"/>
              <a:t>χ</a:t>
            </a:r>
            <a:r>
              <a:rPr lang="en-US" sz="2400" dirty="0"/>
              <a:t>. </a:t>
            </a:r>
            <a:r>
              <a:rPr lang="el-GR" sz="2400" dirty="0"/>
              <a:t>Έύθραυστο </a:t>
            </a:r>
            <a:r>
              <a:rPr lang="en-US" sz="2400" dirty="0"/>
              <a:t> X, </a:t>
            </a:r>
            <a:r>
              <a:rPr lang="el-GR" sz="2400" dirty="0"/>
              <a:t>Οζώδης Σκλήρυνση</a:t>
            </a:r>
            <a:endParaRPr lang="en-US" sz="2400" dirty="0"/>
          </a:p>
          <a:p>
            <a:pPr lvl="1">
              <a:lnSpc>
                <a:spcPct val="90000"/>
              </a:lnSpc>
              <a:buSzPct val="100000"/>
              <a:buBlip>
                <a:blip r:embed="rId3"/>
              </a:buBlip>
            </a:pPr>
            <a:r>
              <a:rPr lang="el-GR" sz="2400" dirty="0"/>
              <a:t>Προγεννητικές Επιδράσεις π</a:t>
            </a:r>
            <a:r>
              <a:rPr lang="en-US" sz="2400" dirty="0"/>
              <a:t>.</a:t>
            </a:r>
            <a:r>
              <a:rPr lang="el-GR" sz="2400" dirty="0"/>
              <a:t>χ</a:t>
            </a:r>
            <a:r>
              <a:rPr lang="en-US" sz="2400" dirty="0"/>
              <a:t>. </a:t>
            </a:r>
            <a:r>
              <a:rPr lang="el-GR" sz="2400" dirty="0"/>
              <a:t>Βαλπροικό Οξύ</a:t>
            </a:r>
            <a:endParaRPr lang="en-US" sz="2400" dirty="0"/>
          </a:p>
          <a:p>
            <a:pPr marL="0" indent="0">
              <a:lnSpc>
                <a:spcPct val="90000"/>
              </a:lnSpc>
              <a:buSzPct val="100000"/>
              <a:buNone/>
            </a:pPr>
            <a:r>
              <a:rPr lang="el-GR" sz="2800" b="1" dirty="0">
                <a:solidFill>
                  <a:srgbClr val="E8BC4A"/>
                </a:solidFill>
              </a:rPr>
              <a:t>Αναπτυξιακή Παλινδρόμηση </a:t>
            </a:r>
            <a:r>
              <a:rPr lang="en-US" sz="2800" dirty="0">
                <a:solidFill>
                  <a:srgbClr val="E8BC4A"/>
                </a:solidFill>
              </a:rPr>
              <a:t>25-30%</a:t>
            </a:r>
          </a:p>
          <a:p>
            <a:pPr lvl="1">
              <a:lnSpc>
                <a:spcPct val="90000"/>
              </a:lnSpc>
              <a:buSzPct val="100000"/>
              <a:buBlip>
                <a:blip r:embed="rId3"/>
              </a:buBlip>
            </a:pPr>
            <a:r>
              <a:rPr lang="en-US" sz="2400" dirty="0"/>
              <a:t>15-24 </a:t>
            </a:r>
            <a:r>
              <a:rPr lang="el-GR" sz="2400" dirty="0"/>
              <a:t>μηνών</a:t>
            </a:r>
            <a:endParaRPr lang="en-US" sz="2400" dirty="0"/>
          </a:p>
          <a:p>
            <a:pPr lvl="1">
              <a:lnSpc>
                <a:spcPct val="90000"/>
              </a:lnSpc>
              <a:buSzPct val="100000"/>
              <a:buBlip>
                <a:blip r:embed="rId3"/>
              </a:buBlip>
            </a:pPr>
            <a:r>
              <a:rPr lang="el-GR" sz="2400" dirty="0"/>
              <a:t>Αλλαγές σε γλώσσα, κοινωνική επίγνωση, συμπεριφορά</a:t>
            </a:r>
            <a:endParaRPr lang="en-US" sz="2400" dirty="0"/>
          </a:p>
        </p:txBody>
      </p:sp>
      <p:sp>
        <p:nvSpPr>
          <p:cNvPr id="3" name="Rectangle 2"/>
          <p:cNvSpPr/>
          <p:nvPr/>
        </p:nvSpPr>
        <p:spPr>
          <a:xfrm>
            <a:off x="1111304" y="124361"/>
            <a:ext cx="7136453" cy="1323439"/>
          </a:xfrm>
          <a:prstGeom prst="rect">
            <a:avLst/>
          </a:prstGeom>
        </p:spPr>
        <p:txBody>
          <a:bodyPr wrap="square">
            <a:spAutoFit/>
          </a:bodyPr>
          <a:lstStyle/>
          <a:p>
            <a:pPr algn="ctr"/>
            <a:r>
              <a:rPr lang="el-GR" sz="4000" b="1" dirty="0">
                <a:solidFill>
                  <a:srgbClr val="FFCC66"/>
                </a:solidFill>
                <a:latin typeface="Calibri"/>
                <a:cs typeface="Calibri"/>
              </a:rPr>
              <a:t>Ανίχνευση των ΔΑΦ στην</a:t>
            </a:r>
            <a:r>
              <a:rPr lang="en-US" sz="4000" b="1" dirty="0">
                <a:solidFill>
                  <a:srgbClr val="FFCC66"/>
                </a:solidFill>
                <a:latin typeface="Calibri"/>
                <a:cs typeface="Calibri"/>
              </a:rPr>
              <a:t> </a:t>
            </a:r>
            <a:r>
              <a:rPr lang="el-GR" sz="4000" b="1" dirty="0">
                <a:solidFill>
                  <a:srgbClr val="FFCC66"/>
                </a:solidFill>
                <a:latin typeface="Calibri"/>
                <a:cs typeface="Calibri"/>
              </a:rPr>
              <a:t>Πρωτοβάθμια Υγεία</a:t>
            </a:r>
            <a:endParaRPr lang="en-US" sz="4000" b="1" dirty="0"/>
          </a:p>
        </p:txBody>
      </p:sp>
    </p:spTree>
    <p:extLst>
      <p:ext uri="{BB962C8B-B14F-4D97-AF65-F5344CB8AC3E}">
        <p14:creationId xmlns:p14="http://schemas.microsoft.com/office/powerpoint/2010/main" val="919662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42876" y="71414"/>
            <a:ext cx="8929718" cy="6215106"/>
          </a:xfrm>
          <a:prstGeom prst="rect">
            <a:avLst/>
          </a:prstGeom>
          <a:ln>
            <a:noFill/>
          </a:ln>
          <a:effectLst>
            <a:softEdge rad="112500"/>
          </a:effectLst>
        </p:spPr>
      </p:pic>
      <p:sp>
        <p:nvSpPr>
          <p:cNvPr id="6" name="5 - TextBox"/>
          <p:cNvSpPr txBox="1"/>
          <p:nvPr/>
        </p:nvSpPr>
        <p:spPr>
          <a:xfrm>
            <a:off x="71438" y="6215063"/>
            <a:ext cx="9737013" cy="646331"/>
          </a:xfrm>
          <a:prstGeom prst="rect">
            <a:avLst/>
          </a:prstGeom>
          <a:noFill/>
        </p:spPr>
        <p:txBody>
          <a:bodyPr wrap="none">
            <a:spAutoFit/>
          </a:bodyPr>
          <a:lstStyle/>
          <a:p>
            <a:pPr>
              <a:defRPr/>
            </a:pPr>
            <a:r>
              <a:rPr lang="en-US" i="1" dirty="0">
                <a:solidFill>
                  <a:srgbClr val="FFC000"/>
                </a:solidFill>
                <a:effectLst>
                  <a:outerShdw blurRad="38100" dist="38100" dir="2700000" algn="tl">
                    <a:srgbClr val="000000">
                      <a:alpha val="43137"/>
                    </a:srgbClr>
                  </a:outerShdw>
                </a:effectLst>
                <a:latin typeface="Snap ITC" pitchFamily="82" charset="0"/>
                <a:cs typeface="+mn-cs"/>
              </a:rPr>
              <a:t>Johnson CP, Myers SM American Academy of Pediatrics Council on Children with Disabilities</a:t>
            </a:r>
          </a:p>
          <a:p>
            <a:pPr>
              <a:defRPr/>
            </a:pPr>
            <a:r>
              <a:rPr lang="en-US" i="1" dirty="0">
                <a:solidFill>
                  <a:srgbClr val="FFC000"/>
                </a:solidFill>
                <a:effectLst>
                  <a:outerShdw blurRad="38100" dist="38100" dir="2700000" algn="tl">
                    <a:srgbClr val="000000">
                      <a:alpha val="43137"/>
                    </a:srgbClr>
                  </a:outerShdw>
                </a:effectLst>
                <a:latin typeface="Snap ITC" pitchFamily="82" charset="0"/>
                <a:cs typeface="+mn-cs"/>
              </a:rPr>
              <a:t>Pediatrics, Nov 2007</a:t>
            </a:r>
            <a:endParaRPr lang="el-GR" i="1" dirty="0">
              <a:solidFill>
                <a:srgbClr val="FFC000"/>
              </a:solidFill>
              <a:effectLst>
                <a:outerShdw blurRad="38100" dist="38100" dir="2700000" algn="tl">
                  <a:srgbClr val="000000">
                    <a:alpha val="43137"/>
                  </a:srgbClr>
                </a:outerShdw>
              </a:effectLst>
              <a:latin typeface="Snap ITC" pitchFamily="82" charset="0"/>
              <a:cs typeface="+mn-cs"/>
            </a:endParaRPr>
          </a:p>
        </p:txBody>
      </p:sp>
      <p:sp>
        <p:nvSpPr>
          <p:cNvPr id="7" name="6 - TextBox"/>
          <p:cNvSpPr txBox="1"/>
          <p:nvPr/>
        </p:nvSpPr>
        <p:spPr>
          <a:xfrm>
            <a:off x="4572000" y="500063"/>
            <a:ext cx="4390946" cy="1200329"/>
          </a:xfrm>
          <a:prstGeom prst="rect">
            <a:avLst/>
          </a:prstGeom>
          <a:noFill/>
        </p:spPr>
        <p:txBody>
          <a:bodyPr wrap="none">
            <a:spAutoFit/>
          </a:bodyPr>
          <a:lstStyle/>
          <a:p>
            <a:pPr>
              <a:buFont typeface="Arial" pitchFamily="34" charset="0"/>
              <a:buChar char="•"/>
              <a:defRPr/>
            </a:pPr>
            <a:r>
              <a:rPr lang="el-GR" b="1" dirty="0">
                <a:solidFill>
                  <a:srgbClr val="FF0000"/>
                </a:solidFill>
                <a:effectLst>
                  <a:outerShdw blurRad="38100" dist="38100" dir="2700000" algn="tl">
                    <a:srgbClr val="000000">
                      <a:alpha val="43137"/>
                    </a:srgbClr>
                  </a:outerShdw>
                </a:effectLst>
                <a:latin typeface="Calibri"/>
                <a:cs typeface="Calibri"/>
              </a:rPr>
              <a:t>Αδερφός/ή  με ΔΑΦ</a:t>
            </a:r>
          </a:p>
          <a:p>
            <a:pPr>
              <a:buFont typeface="Arial" pitchFamily="34" charset="0"/>
              <a:buChar char="•"/>
              <a:defRPr/>
            </a:pPr>
            <a:r>
              <a:rPr lang="el-GR" b="1" dirty="0">
                <a:solidFill>
                  <a:srgbClr val="FF0000"/>
                </a:solidFill>
                <a:effectLst>
                  <a:outerShdw blurRad="38100" dist="38100" dir="2700000" algn="tl">
                    <a:srgbClr val="000000">
                      <a:alpha val="43137"/>
                    </a:srgbClr>
                  </a:outerShdw>
                </a:effectLst>
                <a:latin typeface="Calibri"/>
                <a:cs typeface="Calibri"/>
              </a:rPr>
              <a:t>Ανησυχία γονέα</a:t>
            </a:r>
          </a:p>
          <a:p>
            <a:pPr>
              <a:buFont typeface="Arial" pitchFamily="34" charset="0"/>
              <a:buChar char="•"/>
              <a:defRPr/>
            </a:pPr>
            <a:r>
              <a:rPr lang="el-GR" b="1" dirty="0">
                <a:solidFill>
                  <a:srgbClr val="FF0000"/>
                </a:solidFill>
                <a:effectLst>
                  <a:outerShdw blurRad="38100" dist="38100" dir="2700000" algn="tl">
                    <a:srgbClr val="000000">
                      <a:alpha val="43137"/>
                    </a:srgbClr>
                  </a:outerShdw>
                </a:effectLst>
                <a:latin typeface="Calibri"/>
                <a:cs typeface="Calibri"/>
              </a:rPr>
              <a:t>Ανησυχία άλλου προσώπου που φροντίζει</a:t>
            </a:r>
          </a:p>
          <a:p>
            <a:pPr>
              <a:buFont typeface="Arial" pitchFamily="34" charset="0"/>
              <a:buChar char="•"/>
              <a:defRPr/>
            </a:pPr>
            <a:r>
              <a:rPr lang="el-GR" b="1" dirty="0">
                <a:solidFill>
                  <a:srgbClr val="FF0000"/>
                </a:solidFill>
                <a:effectLst>
                  <a:outerShdw blurRad="38100" dist="38100" dir="2700000" algn="tl">
                    <a:srgbClr val="000000">
                      <a:alpha val="43137"/>
                    </a:srgbClr>
                  </a:outerShdw>
                </a:effectLst>
                <a:latin typeface="Calibri"/>
                <a:cs typeface="Calibri"/>
              </a:rPr>
              <a:t>Ανησυχία παιδιάτρου</a:t>
            </a:r>
          </a:p>
        </p:txBody>
      </p:sp>
    </p:spTree>
    <p:extLst>
      <p:ext uri="{BB962C8B-B14F-4D97-AF65-F5344CB8AC3E}">
        <p14:creationId xmlns:p14="http://schemas.microsoft.com/office/powerpoint/2010/main" val="130465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83891" y="1247422"/>
            <a:ext cx="9265356" cy="4525963"/>
          </a:xfrm>
          <a:noFill/>
        </p:spPr>
        <p:txBody>
          <a:bodyPr>
            <a:noAutofit/>
          </a:bodyPr>
          <a:lstStyle/>
          <a:p>
            <a:pPr>
              <a:buSzPct val="100000"/>
              <a:buBlip>
                <a:blip r:embed="rId3"/>
              </a:buBlip>
            </a:pPr>
            <a:r>
              <a:rPr lang="el-GR" sz="2400" dirty="0">
                <a:latin typeface="Calibri"/>
                <a:cs typeface="Calibri"/>
              </a:rPr>
              <a:t>Τροποποιημένη έκδοση του </a:t>
            </a:r>
            <a:r>
              <a:rPr lang="en-US" sz="2400" dirty="0">
                <a:latin typeface="Calibri"/>
                <a:cs typeface="Calibri"/>
              </a:rPr>
              <a:t>Checklist for Autism in Children (CHAT)</a:t>
            </a:r>
          </a:p>
          <a:p>
            <a:pPr>
              <a:buSzPct val="100000"/>
              <a:buBlip>
                <a:blip r:embed="rId3"/>
              </a:buBlip>
            </a:pPr>
            <a:r>
              <a:rPr lang="en-US" sz="2400" dirty="0">
                <a:latin typeface="Calibri"/>
                <a:cs typeface="Calibri"/>
              </a:rPr>
              <a:t>16-30 </a:t>
            </a:r>
            <a:r>
              <a:rPr lang="el-GR" sz="2400" dirty="0">
                <a:latin typeface="Calibri"/>
                <a:cs typeface="Calibri"/>
              </a:rPr>
              <a:t>μηνών</a:t>
            </a:r>
            <a:endParaRPr lang="en-US" sz="2400" dirty="0">
              <a:latin typeface="Calibri"/>
              <a:cs typeface="Calibri"/>
            </a:endParaRPr>
          </a:p>
          <a:p>
            <a:pPr>
              <a:buSzPct val="100000"/>
              <a:buBlip>
                <a:blip r:embed="rId3"/>
              </a:buBlip>
            </a:pPr>
            <a:r>
              <a:rPr lang="en-US" sz="2400" dirty="0">
                <a:latin typeface="Calibri"/>
                <a:cs typeface="Calibri"/>
              </a:rPr>
              <a:t>23 </a:t>
            </a:r>
            <a:r>
              <a:rPr lang="el-GR" sz="2400" dirty="0">
                <a:latin typeface="Calibri"/>
                <a:cs typeface="Calibri"/>
              </a:rPr>
              <a:t>ερωτήσεις (9 από το </a:t>
            </a:r>
            <a:r>
              <a:rPr lang="en-US" sz="2400" dirty="0">
                <a:latin typeface="Calibri"/>
                <a:cs typeface="Calibri"/>
              </a:rPr>
              <a:t>CHAT) </a:t>
            </a:r>
            <a:r>
              <a:rPr lang="el-GR" sz="2400" dirty="0">
                <a:latin typeface="Calibri"/>
                <a:cs typeface="Calibri"/>
              </a:rPr>
              <a:t>και 14 που σχετίζονται με </a:t>
            </a:r>
          </a:p>
          <a:p>
            <a:pPr marL="0" indent="0">
              <a:buSzPct val="100000"/>
              <a:buNone/>
            </a:pPr>
            <a:r>
              <a:rPr lang="el-GR" sz="2400" dirty="0">
                <a:latin typeface="Calibri"/>
                <a:cs typeface="Calibri"/>
              </a:rPr>
              <a:t>     συμπτώματα σε πολύ μικρά παιδιά με αυτισμό (σε αντικατάσταση</a:t>
            </a:r>
          </a:p>
          <a:p>
            <a:pPr marL="0" indent="0">
              <a:buSzPct val="100000"/>
              <a:buNone/>
            </a:pPr>
            <a:r>
              <a:rPr lang="el-GR" sz="2400" dirty="0">
                <a:latin typeface="Calibri"/>
                <a:cs typeface="Calibri"/>
              </a:rPr>
              <a:t>     αυτών που απαιτούσαν παρατήρηση στο </a:t>
            </a:r>
            <a:r>
              <a:rPr lang="en-US" sz="2400" dirty="0">
                <a:latin typeface="Calibri"/>
                <a:cs typeface="Calibri"/>
              </a:rPr>
              <a:t>CHAT)</a:t>
            </a:r>
          </a:p>
          <a:p>
            <a:pPr>
              <a:buSzPct val="100000"/>
              <a:buBlip>
                <a:blip r:embed="rId3"/>
              </a:buBlip>
            </a:pPr>
            <a:r>
              <a:rPr lang="en-US" sz="2400" dirty="0">
                <a:latin typeface="Calibri"/>
                <a:cs typeface="Calibri"/>
              </a:rPr>
              <a:t>24 </a:t>
            </a:r>
            <a:r>
              <a:rPr lang="el-GR" sz="2400" dirty="0">
                <a:latin typeface="Calibri"/>
                <a:cs typeface="Calibri"/>
              </a:rPr>
              <a:t>μήνες ώστε να συμπεριλάβει παιδιά που έχουν παλινδρομήσει</a:t>
            </a:r>
          </a:p>
          <a:p>
            <a:pPr>
              <a:buSzPct val="100000"/>
              <a:buBlip>
                <a:blip r:embed="rId3"/>
              </a:buBlip>
            </a:pPr>
            <a:r>
              <a:rPr lang="el-GR" sz="2400" dirty="0">
                <a:latin typeface="Calibri"/>
                <a:cs typeface="Calibri"/>
              </a:rPr>
              <a:t>Ναι ή όχι απαντήσεις</a:t>
            </a:r>
          </a:p>
          <a:p>
            <a:pPr>
              <a:buSzPct val="100000"/>
              <a:buBlip>
                <a:blip r:embed="rId3"/>
              </a:buBlip>
            </a:pPr>
            <a:r>
              <a:rPr lang="el-GR" sz="2400" dirty="0">
                <a:latin typeface="Calibri"/>
                <a:cs typeface="Calibri"/>
              </a:rPr>
              <a:t>Στάθμιση: 1293 παιδιά 18-24 μηνών, </a:t>
            </a:r>
            <a:r>
              <a:rPr lang="en-US" sz="2400" dirty="0">
                <a:latin typeface="Calibri"/>
                <a:cs typeface="Calibri"/>
              </a:rPr>
              <a:t>Connecticut USA</a:t>
            </a:r>
          </a:p>
          <a:p>
            <a:pPr>
              <a:buSzPct val="100000"/>
              <a:buBlip>
                <a:blip r:embed="rId3"/>
              </a:buBlip>
            </a:pPr>
            <a:r>
              <a:rPr lang="el-GR" sz="2400" dirty="0">
                <a:latin typeface="Calibri"/>
                <a:cs typeface="Calibri"/>
              </a:rPr>
              <a:t>Ευαισθησία  87% &amp; ειδικότητα 99%</a:t>
            </a:r>
          </a:p>
        </p:txBody>
      </p:sp>
      <p:sp>
        <p:nvSpPr>
          <p:cNvPr id="124932" name="Text Box 4"/>
          <p:cNvSpPr txBox="1">
            <a:spLocks noChangeArrowheads="1"/>
          </p:cNvSpPr>
          <p:nvPr/>
        </p:nvSpPr>
        <p:spPr bwMode="auto">
          <a:xfrm>
            <a:off x="2930675" y="272859"/>
            <a:ext cx="2595683" cy="707886"/>
          </a:xfrm>
          <a:prstGeom prst="rect">
            <a:avLst/>
          </a:prstGeom>
          <a:noFill/>
          <a:ln w="9525">
            <a:noFill/>
            <a:miter lim="800000"/>
            <a:headEnd/>
            <a:tailEnd/>
          </a:ln>
          <a:effectLst/>
        </p:spPr>
        <p:txBody>
          <a:bodyPr wrap="none">
            <a:spAutoFit/>
          </a:bodyPr>
          <a:lstStyle/>
          <a:p>
            <a:r>
              <a:rPr lang="el-GR" sz="4000" b="1" dirty="0">
                <a:solidFill>
                  <a:srgbClr val="FFCC66"/>
                </a:solidFill>
                <a:effectLst>
                  <a:outerShdw blurRad="38100" dist="38100" dir="2700000" algn="tl">
                    <a:srgbClr val="000000"/>
                  </a:outerShdw>
                </a:effectLst>
                <a:latin typeface="Calibri"/>
                <a:cs typeface="Calibri"/>
              </a:rPr>
              <a:t>Το </a:t>
            </a:r>
            <a:r>
              <a:rPr lang="en-US" sz="4000" b="1" dirty="0">
                <a:solidFill>
                  <a:srgbClr val="FFCC66"/>
                </a:solidFill>
                <a:effectLst>
                  <a:outerShdw blurRad="38100" dist="38100" dir="2700000" algn="tl">
                    <a:srgbClr val="000000"/>
                  </a:outerShdw>
                </a:effectLst>
                <a:latin typeface="Calibri"/>
                <a:cs typeface="Calibri"/>
              </a:rPr>
              <a:t>M-CHAT</a:t>
            </a:r>
            <a:endParaRPr lang="el-GR" sz="4000" b="1" dirty="0">
              <a:solidFill>
                <a:srgbClr val="FFCC66"/>
              </a:solidFill>
              <a:effectLst>
                <a:outerShdw blurRad="38100" dist="38100" dir="2700000" algn="tl">
                  <a:srgbClr val="000000"/>
                </a:outerShdw>
              </a:effectLst>
              <a:latin typeface="Calibri"/>
              <a:cs typeface="Calibri"/>
            </a:endParaRPr>
          </a:p>
        </p:txBody>
      </p:sp>
    </p:spTree>
    <p:extLst>
      <p:ext uri="{BB962C8B-B14F-4D97-AF65-F5344CB8AC3E}">
        <p14:creationId xmlns:p14="http://schemas.microsoft.com/office/powerpoint/2010/main" val="1950334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Grp="1" noChangeAspect="1" noChangeArrowheads="1"/>
          </p:cNvPicPr>
          <p:nvPr>
            <p:ph type="title"/>
          </p:nvPr>
        </p:nvPicPr>
        <p:blipFill>
          <a:blip r:embed="rId3" cstate="print"/>
          <a:srcRect/>
          <a:stretch>
            <a:fillRect/>
          </a:stretch>
        </p:blipFill>
        <p:spPr>
          <a:xfrm>
            <a:off x="1848565" y="596250"/>
            <a:ext cx="5926667" cy="6072188"/>
          </a:xfrm>
          <a:noFill/>
          <a:ln/>
        </p:spPr>
      </p:pic>
      <p:sp>
        <p:nvSpPr>
          <p:cNvPr id="2" name="TextBox 1"/>
          <p:cNvSpPr txBox="1"/>
          <p:nvPr/>
        </p:nvSpPr>
        <p:spPr>
          <a:xfrm>
            <a:off x="3665105" y="0"/>
            <a:ext cx="1949973" cy="707886"/>
          </a:xfrm>
          <a:prstGeom prst="rect">
            <a:avLst/>
          </a:prstGeom>
          <a:noFill/>
        </p:spPr>
        <p:txBody>
          <a:bodyPr wrap="none" rtlCol="0">
            <a:spAutoFit/>
          </a:bodyPr>
          <a:lstStyle/>
          <a:p>
            <a:r>
              <a:rPr lang="en-US" sz="4000" b="1" dirty="0">
                <a:solidFill>
                  <a:srgbClr val="FFCC66"/>
                </a:solidFill>
                <a:latin typeface="Calibri"/>
                <a:cs typeface="Calibri"/>
              </a:rPr>
              <a:t>M-CHAT</a:t>
            </a:r>
          </a:p>
        </p:txBody>
      </p:sp>
    </p:spTree>
    <p:extLst>
      <p:ext uri="{BB962C8B-B14F-4D97-AF65-F5344CB8AC3E}">
        <p14:creationId xmlns:p14="http://schemas.microsoft.com/office/powerpoint/2010/main" val="2547418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45666" y="-27384"/>
            <a:ext cx="7467600" cy="1143000"/>
          </a:xfrm>
        </p:spPr>
        <p:txBody>
          <a:bodyPr>
            <a:normAutofit/>
          </a:bodyPr>
          <a:lstStyle/>
          <a:p>
            <a:r>
              <a:rPr lang="el-GR" sz="4000" b="1" dirty="0">
                <a:solidFill>
                  <a:srgbClr val="FFCC66"/>
                </a:solidFill>
                <a:latin typeface="Calibri" pitchFamily="34" charset="0"/>
                <a:cs typeface="Calibri" pitchFamily="34" charset="0"/>
              </a:rPr>
              <a:t>Ελληνικό </a:t>
            </a:r>
            <a:r>
              <a:rPr lang="en-US" sz="4000" b="1" dirty="0">
                <a:solidFill>
                  <a:srgbClr val="FFCC66"/>
                </a:solidFill>
                <a:latin typeface="Calibri" pitchFamily="34" charset="0"/>
                <a:cs typeface="Calibri" pitchFamily="34" charset="0"/>
              </a:rPr>
              <a:t>M-CHAT</a:t>
            </a:r>
            <a:endParaRPr lang="el-GR" sz="4000" b="1" dirty="0">
              <a:solidFill>
                <a:srgbClr val="FFCC66"/>
              </a:solidFill>
              <a:latin typeface="Calibri" pitchFamily="34" charset="0"/>
              <a:cs typeface="Calibri" pitchFamily="34" charset="0"/>
            </a:endParaRPr>
          </a:p>
        </p:txBody>
      </p:sp>
      <p:sp>
        <p:nvSpPr>
          <p:cNvPr id="5" name="4 - TextBox"/>
          <p:cNvSpPr txBox="1"/>
          <p:nvPr/>
        </p:nvSpPr>
        <p:spPr>
          <a:xfrm>
            <a:off x="3044162" y="6334780"/>
            <a:ext cx="2916458" cy="523220"/>
          </a:xfrm>
          <a:prstGeom prst="rect">
            <a:avLst/>
          </a:prstGeom>
          <a:noFill/>
        </p:spPr>
        <p:txBody>
          <a:bodyPr wrap="none" rtlCol="0">
            <a:spAutoFit/>
          </a:bodyPr>
          <a:lstStyle/>
          <a:p>
            <a:r>
              <a:rPr lang="en-US" sz="2800" dirty="0">
                <a:latin typeface="Calibri" pitchFamily="34" charset="0"/>
                <a:cs typeface="Calibri" pitchFamily="34" charset="0"/>
              </a:rPr>
              <a:t>www.firstsigns.org</a:t>
            </a:r>
            <a:endParaRPr lang="el-GR" sz="2800" dirty="0">
              <a:latin typeface="Calibri" pitchFamily="34" charset="0"/>
              <a:cs typeface="Calibri"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2039065" y="733887"/>
            <a:ext cx="5162550" cy="5705759"/>
          </a:xfrm>
          <a:prstGeom prst="rect">
            <a:avLst/>
          </a:prstGeom>
          <a:noFill/>
          <a:ln w="9525">
            <a:noFill/>
            <a:miter lim="800000"/>
            <a:headEnd/>
            <a:tailEnd/>
          </a:ln>
        </p:spPr>
      </p:pic>
    </p:spTree>
    <p:extLst>
      <p:ext uri="{BB962C8B-B14F-4D97-AF65-F5344CB8AC3E}">
        <p14:creationId xmlns:p14="http://schemas.microsoft.com/office/powerpoint/2010/main" val="1439187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15616"/>
            <a:ext cx="9144000" cy="1744735"/>
          </a:xfrm>
          <a:prstGeom prst="rect">
            <a:avLst/>
          </a:prstGeom>
        </p:spPr>
      </p:pic>
      <p:sp>
        <p:nvSpPr>
          <p:cNvPr id="5" name="1 - Τίτλος"/>
          <p:cNvSpPr>
            <a:spLocks noGrp="1"/>
          </p:cNvSpPr>
          <p:nvPr>
            <p:ph type="title"/>
          </p:nvPr>
        </p:nvSpPr>
        <p:spPr>
          <a:xfrm>
            <a:off x="845666" y="-27384"/>
            <a:ext cx="7467600" cy="1143000"/>
          </a:xfrm>
        </p:spPr>
        <p:txBody>
          <a:bodyPr>
            <a:normAutofit/>
          </a:bodyPr>
          <a:lstStyle/>
          <a:p>
            <a:r>
              <a:rPr lang="el-GR" sz="4000" b="1" dirty="0">
                <a:solidFill>
                  <a:srgbClr val="FFCC66"/>
                </a:solidFill>
                <a:latin typeface="Calibri" pitchFamily="34" charset="0"/>
                <a:cs typeface="Calibri" pitchFamily="34" charset="0"/>
              </a:rPr>
              <a:t>Ελληνικό </a:t>
            </a:r>
            <a:r>
              <a:rPr lang="en-US" sz="4000" b="1" dirty="0">
                <a:solidFill>
                  <a:srgbClr val="FFCC66"/>
                </a:solidFill>
                <a:latin typeface="Calibri" pitchFamily="34" charset="0"/>
                <a:cs typeface="Calibri" pitchFamily="34" charset="0"/>
              </a:rPr>
              <a:t>M-CHAT</a:t>
            </a:r>
            <a:r>
              <a:rPr lang="el-GR" sz="4000" b="1" dirty="0">
                <a:solidFill>
                  <a:srgbClr val="FFCC66"/>
                </a:solidFill>
                <a:latin typeface="Calibri" pitchFamily="34" charset="0"/>
                <a:cs typeface="Calibri" pitchFamily="34" charset="0"/>
              </a:rPr>
              <a:t> </a:t>
            </a:r>
            <a:r>
              <a:rPr lang="en-US" sz="4000" b="1" dirty="0">
                <a:solidFill>
                  <a:srgbClr val="FFCC66"/>
                </a:solidFill>
                <a:latin typeface="Calibri" pitchFamily="34" charset="0"/>
                <a:cs typeface="Calibri" pitchFamily="34" charset="0"/>
              </a:rPr>
              <a:t>R/F</a:t>
            </a:r>
            <a:endParaRPr lang="el-GR" sz="4000" b="1" dirty="0">
              <a:solidFill>
                <a:srgbClr val="FFCC66"/>
              </a:solidFill>
              <a:latin typeface="Calibri" pitchFamily="34" charset="0"/>
              <a:cs typeface="Calibri" pitchFamily="34" charset="0"/>
            </a:endParaRPr>
          </a:p>
        </p:txBody>
      </p:sp>
      <p:pic>
        <p:nvPicPr>
          <p:cNvPr id="6" name="Picture 5"/>
          <p:cNvPicPr>
            <a:picLocks noChangeAspect="1"/>
          </p:cNvPicPr>
          <p:nvPr/>
        </p:nvPicPr>
        <p:blipFill>
          <a:blip r:embed="rId3"/>
          <a:stretch>
            <a:fillRect/>
          </a:stretch>
        </p:blipFill>
        <p:spPr>
          <a:xfrm>
            <a:off x="0" y="3068435"/>
            <a:ext cx="5588000" cy="2540000"/>
          </a:xfrm>
          <a:prstGeom prst="rect">
            <a:avLst/>
          </a:prstGeom>
        </p:spPr>
      </p:pic>
      <p:pic>
        <p:nvPicPr>
          <p:cNvPr id="7" name="Picture 6"/>
          <p:cNvPicPr>
            <a:picLocks noChangeAspect="1"/>
          </p:cNvPicPr>
          <p:nvPr/>
        </p:nvPicPr>
        <p:blipFill>
          <a:blip r:embed="rId4"/>
          <a:stretch>
            <a:fillRect/>
          </a:stretch>
        </p:blipFill>
        <p:spPr>
          <a:xfrm>
            <a:off x="4572000" y="5936864"/>
            <a:ext cx="4546600" cy="647700"/>
          </a:xfrm>
          <a:prstGeom prst="rect">
            <a:avLst/>
          </a:prstGeom>
        </p:spPr>
      </p:pic>
    </p:spTree>
    <p:extLst>
      <p:ext uri="{BB962C8B-B14F-4D97-AF65-F5344CB8AC3E}">
        <p14:creationId xmlns:p14="http://schemas.microsoft.com/office/powerpoint/2010/main" val="4239281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519113" y="74989"/>
            <a:ext cx="8229600" cy="1139825"/>
          </a:xfrm>
        </p:spPr>
        <p:txBody>
          <a:bodyPr>
            <a:noAutofit/>
          </a:bodyPr>
          <a:lstStyle/>
          <a:p>
            <a:r>
              <a:rPr lang="el-GR" sz="3200" dirty="0">
                <a:solidFill>
                  <a:srgbClr val="FFCC66"/>
                </a:solidFill>
                <a:latin typeface="Calibri" pitchFamily="34" charset="0"/>
                <a:cs typeface="Calibri" pitchFamily="34" charset="0"/>
              </a:rPr>
              <a:t>6 ερωτήσεις</a:t>
            </a:r>
            <a:r>
              <a:rPr lang="en-US" sz="3200" dirty="0">
                <a:solidFill>
                  <a:srgbClr val="FFCC66"/>
                </a:solidFill>
                <a:latin typeface="Calibri" pitchFamily="34" charset="0"/>
                <a:cs typeface="Calibri" pitchFamily="34" charset="0"/>
              </a:rPr>
              <a:t> </a:t>
            </a:r>
            <a:r>
              <a:rPr lang="el-GR" sz="3200" dirty="0">
                <a:solidFill>
                  <a:srgbClr val="FFCC66"/>
                </a:solidFill>
                <a:latin typeface="Calibri" pitchFamily="34" charset="0"/>
                <a:cs typeface="Calibri" pitchFamily="34" charset="0"/>
              </a:rPr>
              <a:t>κριτικής σημασίας που βρέθηκαν να μεγιστοποιούν την ευαισθησία ανίχνευσης στο Μ </a:t>
            </a:r>
            <a:r>
              <a:rPr lang="en-US" sz="3200" dirty="0">
                <a:solidFill>
                  <a:srgbClr val="FFCC66"/>
                </a:solidFill>
                <a:latin typeface="Calibri" pitchFamily="34" charset="0"/>
                <a:cs typeface="Calibri" pitchFamily="34" charset="0"/>
              </a:rPr>
              <a:t>CHAT</a:t>
            </a:r>
            <a:endParaRPr lang="el-GR" sz="3200" dirty="0">
              <a:solidFill>
                <a:srgbClr val="FFCC66"/>
              </a:solidFill>
              <a:latin typeface="Calibri" pitchFamily="34" charset="0"/>
              <a:cs typeface="Calibri" pitchFamily="34" charset="0"/>
            </a:endParaRPr>
          </a:p>
        </p:txBody>
      </p:sp>
      <p:sp>
        <p:nvSpPr>
          <p:cNvPr id="182275" name="Rectangle 3"/>
          <p:cNvSpPr>
            <a:spLocks noGrp="1" noChangeArrowheads="1"/>
          </p:cNvSpPr>
          <p:nvPr>
            <p:ph type="body" idx="1"/>
          </p:nvPr>
        </p:nvSpPr>
        <p:spPr>
          <a:xfrm>
            <a:off x="519113" y="1423988"/>
            <a:ext cx="8229600" cy="4525962"/>
          </a:xfrm>
        </p:spPr>
        <p:txBody>
          <a:bodyPr/>
          <a:lstStyle/>
          <a:p>
            <a:pPr>
              <a:buFont typeface="Wingdings" pitchFamily="2" charset="2"/>
              <a:buNone/>
            </a:pPr>
            <a:r>
              <a:rPr lang="en-US" sz="2400" dirty="0">
                <a:latin typeface="Comic Sans MS" pitchFamily="66" charset="0"/>
              </a:rPr>
              <a:t>  </a:t>
            </a:r>
            <a:endParaRPr lang="en-US" sz="2400" dirty="0">
              <a:solidFill>
                <a:srgbClr val="FFCC00"/>
              </a:solidFill>
              <a:latin typeface="Comic Sans MS" pitchFamily="66" charset="0"/>
            </a:endParaRPr>
          </a:p>
          <a:p>
            <a:pPr>
              <a:buFont typeface="Wingdings" pitchFamily="2" charset="2"/>
              <a:buNone/>
            </a:pPr>
            <a:r>
              <a:rPr lang="en-US" sz="2400" dirty="0">
                <a:solidFill>
                  <a:srgbClr val="FFCC00"/>
                </a:solidFill>
                <a:latin typeface="Comic Sans MS" pitchFamily="66" charset="0"/>
              </a:rPr>
              <a:t>                                                  </a:t>
            </a:r>
            <a:r>
              <a:rPr lang="el-GR" sz="2400" dirty="0">
                <a:solidFill>
                  <a:srgbClr val="FFCC00"/>
                </a:solidFill>
                <a:latin typeface="Comic Sans MS" pitchFamily="66" charset="0"/>
              </a:rPr>
              <a:t>         </a:t>
            </a:r>
            <a:r>
              <a:rPr lang="en-US" sz="2400" dirty="0">
                <a:solidFill>
                  <a:srgbClr val="FFCC00"/>
                </a:solidFill>
                <a:latin typeface="Comic Sans MS" pitchFamily="66" charset="0"/>
              </a:rPr>
              <a:t>       </a:t>
            </a:r>
            <a:endParaRPr lang="el-GR" sz="2400" dirty="0">
              <a:latin typeface="Comic Sans MS" pitchFamily="66" charset="0"/>
            </a:endParaRPr>
          </a:p>
        </p:txBody>
      </p:sp>
      <p:sp>
        <p:nvSpPr>
          <p:cNvPr id="182279" name="Text Box 7"/>
          <p:cNvSpPr txBox="1">
            <a:spLocks noChangeArrowheads="1"/>
          </p:cNvSpPr>
          <p:nvPr/>
        </p:nvSpPr>
        <p:spPr bwMode="auto">
          <a:xfrm>
            <a:off x="668524" y="1680503"/>
            <a:ext cx="8229599" cy="4770537"/>
          </a:xfrm>
          <a:prstGeom prst="rect">
            <a:avLst/>
          </a:prstGeom>
          <a:noFill/>
          <a:ln w="9525">
            <a:noFill/>
            <a:miter lim="800000"/>
            <a:headEnd/>
            <a:tailEnd/>
          </a:ln>
          <a:effectLst/>
        </p:spPr>
        <p:txBody>
          <a:bodyPr wrap="square">
            <a:spAutoFit/>
          </a:bodyPr>
          <a:lstStyle/>
          <a:p>
            <a:pPr marL="514350" indent="-514350">
              <a:buAutoNum type="arabicPeriod"/>
            </a:pPr>
            <a:r>
              <a:rPr lang="en-US" sz="2800" dirty="0">
                <a:latin typeface="Calibri" pitchFamily="34" charset="0"/>
                <a:cs typeface="Calibri" pitchFamily="34" charset="0"/>
              </a:rPr>
              <a:t>A</a:t>
            </a:r>
            <a:r>
              <a:rPr lang="el-GR" sz="2800" dirty="0">
                <a:latin typeface="Calibri" pitchFamily="34" charset="0"/>
                <a:cs typeface="Calibri" pitchFamily="34" charset="0"/>
              </a:rPr>
              <a:t>ρέσει στο παιδί σας να βρίσκεται</a:t>
            </a:r>
          </a:p>
          <a:p>
            <a:r>
              <a:rPr lang="el-GR" sz="2800" dirty="0">
                <a:latin typeface="Calibri" pitchFamily="34" charset="0"/>
                <a:cs typeface="Calibri" pitchFamily="34" charset="0"/>
              </a:rPr>
              <a:t>γύρω από άλλα παιδιά</a:t>
            </a:r>
            <a:r>
              <a:rPr lang="en-US" sz="2800" dirty="0">
                <a:latin typeface="Calibri" pitchFamily="34" charset="0"/>
                <a:cs typeface="Calibri" pitchFamily="34" charset="0"/>
              </a:rPr>
              <a:t>; </a:t>
            </a:r>
            <a:r>
              <a:rPr lang="el-GR" sz="2800" dirty="0">
                <a:latin typeface="Calibri" pitchFamily="34" charset="0"/>
                <a:cs typeface="Calibri" pitchFamily="34" charset="0"/>
              </a:rPr>
              <a:t>δείχνει ενδιαφέρον γι’ αυτά</a:t>
            </a:r>
            <a:r>
              <a:rPr lang="en-US" sz="2800" dirty="0">
                <a:latin typeface="Calibri" pitchFamily="34" charset="0"/>
                <a:cs typeface="Calibri" pitchFamily="34" charset="0"/>
              </a:rPr>
              <a:t>;</a:t>
            </a:r>
            <a:endParaRPr lang="el-GR" sz="2800" dirty="0">
              <a:latin typeface="Calibri" pitchFamily="34" charset="0"/>
              <a:cs typeface="Calibri" pitchFamily="34" charset="0"/>
            </a:endParaRPr>
          </a:p>
          <a:p>
            <a:r>
              <a:rPr lang="el-GR" sz="2800" dirty="0">
                <a:solidFill>
                  <a:srgbClr val="FF6600"/>
                </a:solidFill>
                <a:latin typeface="Calibri" pitchFamily="34" charset="0"/>
                <a:cs typeface="Calibri" pitchFamily="34" charset="0"/>
              </a:rPr>
              <a:t>Ναι                                     Όχι</a:t>
            </a:r>
            <a:endParaRPr lang="en-US" sz="2800" dirty="0">
              <a:solidFill>
                <a:srgbClr val="FF6600"/>
              </a:solidFill>
              <a:latin typeface="Calibri" pitchFamily="34" charset="0"/>
              <a:cs typeface="Calibri" pitchFamily="34" charset="0"/>
            </a:endParaRPr>
          </a:p>
          <a:p>
            <a:endParaRPr lang="el-GR" sz="2800" dirty="0">
              <a:solidFill>
                <a:srgbClr val="FF6600"/>
              </a:solidFill>
              <a:latin typeface="Calibri" pitchFamily="34" charset="0"/>
              <a:cs typeface="Calibri" pitchFamily="34" charset="0"/>
            </a:endParaRPr>
          </a:p>
          <a:p>
            <a:r>
              <a:rPr lang="en-US" sz="2800" dirty="0">
                <a:latin typeface="Calibri" pitchFamily="34" charset="0"/>
                <a:cs typeface="Calibri" pitchFamily="34" charset="0"/>
              </a:rPr>
              <a:t>2.</a:t>
            </a:r>
            <a:r>
              <a:rPr lang="el-GR" sz="2800" dirty="0">
                <a:latin typeface="Calibri" pitchFamily="34" charset="0"/>
                <a:cs typeface="Calibri" pitchFamily="34" charset="0"/>
              </a:rPr>
              <a:t> Χρησιμοποιεί το παιδί σας το δείκτη του για να δείξει, ενδιαφερόμενο για κάτι</a:t>
            </a:r>
            <a:r>
              <a:rPr lang="en-US" sz="2800" dirty="0">
                <a:latin typeface="Calibri" pitchFamily="34" charset="0"/>
                <a:cs typeface="Calibri" pitchFamily="34" charset="0"/>
              </a:rPr>
              <a:t>;</a:t>
            </a:r>
            <a:r>
              <a:rPr lang="el-GR" sz="2800" dirty="0">
                <a:latin typeface="Calibri" pitchFamily="34" charset="0"/>
                <a:cs typeface="Calibri" pitchFamily="34" charset="0"/>
              </a:rPr>
              <a:t> </a:t>
            </a:r>
          </a:p>
          <a:p>
            <a:r>
              <a:rPr lang="el-GR" sz="2800" dirty="0">
                <a:solidFill>
                  <a:srgbClr val="FF6600"/>
                </a:solidFill>
                <a:latin typeface="Calibri" pitchFamily="34" charset="0"/>
                <a:cs typeface="Calibri" pitchFamily="34" charset="0"/>
              </a:rPr>
              <a:t>Ναι                                     Όχι</a:t>
            </a:r>
            <a:endParaRPr lang="en-US" sz="2800" dirty="0">
              <a:solidFill>
                <a:srgbClr val="FF6600"/>
              </a:solidFill>
              <a:latin typeface="Calibri" pitchFamily="34" charset="0"/>
              <a:cs typeface="Calibri" pitchFamily="34" charset="0"/>
            </a:endParaRPr>
          </a:p>
          <a:p>
            <a:endParaRPr lang="el-GR" sz="2800" dirty="0">
              <a:solidFill>
                <a:srgbClr val="FF6600"/>
              </a:solidFill>
              <a:latin typeface="Calibri" pitchFamily="34" charset="0"/>
              <a:cs typeface="Calibri" pitchFamily="34" charset="0"/>
            </a:endParaRPr>
          </a:p>
          <a:p>
            <a:r>
              <a:rPr lang="en-US" sz="2800" dirty="0">
                <a:latin typeface="Calibri" pitchFamily="34" charset="0"/>
                <a:cs typeface="Calibri" pitchFamily="34" charset="0"/>
              </a:rPr>
              <a:t>3.</a:t>
            </a:r>
            <a:r>
              <a:rPr lang="el-GR" sz="2800" dirty="0">
                <a:latin typeface="Calibri" pitchFamily="34" charset="0"/>
                <a:cs typeface="Calibri" pitchFamily="34" charset="0"/>
              </a:rPr>
              <a:t> Φέρνει το παιδί σας πράγματα να σας δείξε</a:t>
            </a:r>
            <a:r>
              <a:rPr lang="en-US" sz="2800" dirty="0" err="1">
                <a:latin typeface="Calibri" pitchFamily="34" charset="0"/>
                <a:cs typeface="Calibri" pitchFamily="34" charset="0"/>
              </a:rPr>
              <a:t>i</a:t>
            </a:r>
            <a:r>
              <a:rPr lang="en-US" sz="2800" dirty="0">
                <a:latin typeface="Calibri" pitchFamily="34" charset="0"/>
                <a:cs typeface="Calibri" pitchFamily="34" charset="0"/>
              </a:rPr>
              <a:t>; </a:t>
            </a:r>
            <a:endParaRPr lang="el-GR" sz="2800" dirty="0">
              <a:latin typeface="Calibri" pitchFamily="34" charset="0"/>
              <a:cs typeface="Calibri" pitchFamily="34" charset="0"/>
            </a:endParaRPr>
          </a:p>
          <a:p>
            <a:r>
              <a:rPr lang="el-GR" sz="2800" dirty="0">
                <a:solidFill>
                  <a:srgbClr val="FF6600"/>
                </a:solidFill>
                <a:latin typeface="Calibri" pitchFamily="34" charset="0"/>
                <a:cs typeface="Calibri" pitchFamily="34" charset="0"/>
              </a:rPr>
              <a:t>Ναι                                     Όχι</a:t>
            </a:r>
            <a:endParaRPr lang="en-US" sz="2800" dirty="0">
              <a:solidFill>
                <a:srgbClr val="FF6600"/>
              </a:solidFill>
              <a:latin typeface="Calibri" pitchFamily="34" charset="0"/>
              <a:cs typeface="Calibri" pitchFamily="34" charset="0"/>
            </a:endParaRPr>
          </a:p>
          <a:p>
            <a:endParaRPr lang="el-GR" sz="2400" dirty="0">
              <a:solidFill>
                <a:srgbClr val="FF6600"/>
              </a:solidFill>
              <a:effectLst>
                <a:outerShdw blurRad="38100" dist="38100" dir="2700000" algn="tl">
                  <a:srgbClr val="000000"/>
                </a:outerShdw>
              </a:effectLst>
              <a:latin typeface="Century Gothic" pitchFamily="34" charset="0"/>
            </a:endParaRPr>
          </a:p>
        </p:txBody>
      </p:sp>
    </p:spTree>
    <p:extLst>
      <p:ext uri="{BB962C8B-B14F-4D97-AF65-F5344CB8AC3E}">
        <p14:creationId xmlns:p14="http://schemas.microsoft.com/office/powerpoint/2010/main" val="2015249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4" y="110962"/>
            <a:ext cx="3267093" cy="3748012"/>
          </a:xfrm>
          <a:prstGeom prst="rect">
            <a:avLst/>
          </a:prstGeom>
        </p:spPr>
      </p:pic>
      <p:pic>
        <p:nvPicPr>
          <p:cNvPr id="8" name="Picture 7"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682" y="1707564"/>
            <a:ext cx="3586444" cy="3809657"/>
          </a:xfrm>
          <a:prstGeom prst="rect">
            <a:avLst/>
          </a:prstGeom>
        </p:spPr>
      </p:pic>
      <p:pic>
        <p:nvPicPr>
          <p:cNvPr id="7" name="Picture 6" descr="images-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063" y="3612393"/>
            <a:ext cx="3587937" cy="3279511"/>
          </a:xfrm>
          <a:prstGeom prst="rect">
            <a:avLst/>
          </a:prstGeom>
        </p:spPr>
      </p:pic>
    </p:spTree>
    <p:extLst>
      <p:ext uri="{BB962C8B-B14F-4D97-AF65-F5344CB8AC3E}">
        <p14:creationId xmlns:p14="http://schemas.microsoft.com/office/powerpoint/2010/main" val="149366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7" name="Text Box 7"/>
          <p:cNvSpPr txBox="1">
            <a:spLocks noChangeArrowheads="1"/>
          </p:cNvSpPr>
          <p:nvPr/>
        </p:nvSpPr>
        <p:spPr bwMode="auto">
          <a:xfrm>
            <a:off x="631827" y="1886410"/>
            <a:ext cx="8012299" cy="5201424"/>
          </a:xfrm>
          <a:prstGeom prst="rect">
            <a:avLst/>
          </a:prstGeom>
          <a:noFill/>
          <a:ln w="9525">
            <a:noFill/>
            <a:miter lim="800000"/>
            <a:headEnd/>
            <a:tailEnd/>
          </a:ln>
          <a:effectLst/>
        </p:spPr>
        <p:txBody>
          <a:bodyPr wrap="square">
            <a:spAutoFit/>
          </a:bodyPr>
          <a:lstStyle/>
          <a:p>
            <a:r>
              <a:rPr lang="en-US" sz="2800" dirty="0">
                <a:effectLst>
                  <a:outerShdw blurRad="38100" dist="38100" dir="2700000" algn="tl">
                    <a:srgbClr val="000000"/>
                  </a:outerShdw>
                </a:effectLst>
                <a:latin typeface="Calibri" pitchFamily="34" charset="0"/>
                <a:cs typeface="Calibri" pitchFamily="34" charset="0"/>
              </a:rPr>
              <a:t>4.</a:t>
            </a:r>
            <a:r>
              <a:rPr lang="el-GR" sz="2800" dirty="0">
                <a:effectLst>
                  <a:outerShdw blurRad="38100" dist="38100" dir="2700000" algn="tl">
                    <a:srgbClr val="000000"/>
                  </a:outerShdw>
                </a:effectLst>
                <a:latin typeface="Calibri" pitchFamily="34" charset="0"/>
                <a:cs typeface="Calibri" pitchFamily="34" charset="0"/>
              </a:rPr>
              <a:t> Σας μιμείται το παιδί σας</a:t>
            </a:r>
            <a:r>
              <a:rPr lang="en-US" sz="2800" dirty="0">
                <a:effectLst>
                  <a:outerShdw blurRad="38100" dist="38100" dir="2700000" algn="tl">
                    <a:srgbClr val="000000"/>
                  </a:outerShdw>
                </a:effectLst>
                <a:latin typeface="Calibri" pitchFamily="34" charset="0"/>
                <a:cs typeface="Calibri" pitchFamily="34" charset="0"/>
              </a:rPr>
              <a:t>; </a:t>
            </a:r>
            <a:r>
              <a:rPr lang="el-GR" sz="2800" dirty="0">
                <a:effectLst>
                  <a:outerShdw blurRad="38100" dist="38100" dir="2700000" algn="tl">
                    <a:srgbClr val="000000"/>
                  </a:outerShdw>
                </a:effectLst>
                <a:latin typeface="Calibri" pitchFamily="34" charset="0"/>
                <a:cs typeface="Calibri" pitchFamily="34" charset="0"/>
              </a:rPr>
              <a:t>(πχ αν  του κάνετε μια έκφραση θα σας μιμηθεί</a:t>
            </a:r>
            <a:r>
              <a:rPr lang="en-US" sz="2800" dirty="0">
                <a:effectLst>
                  <a:outerShdw blurRad="38100" dist="38100" dir="2700000" algn="tl">
                    <a:srgbClr val="000000"/>
                  </a:outerShdw>
                </a:effectLst>
                <a:latin typeface="Calibri" pitchFamily="34" charset="0"/>
                <a:cs typeface="Calibri" pitchFamily="34" charset="0"/>
              </a:rPr>
              <a:t>;)</a:t>
            </a:r>
          </a:p>
          <a:p>
            <a:r>
              <a:rPr lang="el-GR" sz="2800" dirty="0">
                <a:solidFill>
                  <a:srgbClr val="FF6600"/>
                </a:solidFill>
                <a:effectLst>
                  <a:outerShdw blurRad="38100" dist="38100" dir="2700000" algn="tl">
                    <a:srgbClr val="000000"/>
                  </a:outerShdw>
                </a:effectLst>
                <a:latin typeface="Calibri" pitchFamily="34" charset="0"/>
                <a:cs typeface="Calibri" pitchFamily="34" charset="0"/>
              </a:rPr>
              <a:t>Ναι                                Όχι</a:t>
            </a:r>
            <a:endParaRPr lang="en-US" sz="2800" dirty="0">
              <a:solidFill>
                <a:srgbClr val="FF6600"/>
              </a:solidFill>
              <a:effectLst>
                <a:outerShdw blurRad="38100" dist="38100" dir="2700000" algn="tl">
                  <a:srgbClr val="000000"/>
                </a:outerShdw>
              </a:effectLst>
              <a:latin typeface="Calibri" pitchFamily="34" charset="0"/>
              <a:cs typeface="Calibri" pitchFamily="34" charset="0"/>
            </a:endParaRPr>
          </a:p>
          <a:p>
            <a:endParaRPr lang="el-GR" sz="2800" dirty="0">
              <a:solidFill>
                <a:srgbClr val="FF6600"/>
              </a:solidFill>
              <a:effectLst>
                <a:outerShdw blurRad="38100" dist="38100" dir="2700000" algn="tl">
                  <a:srgbClr val="000000"/>
                </a:outerShdw>
              </a:effectLst>
              <a:latin typeface="Calibri" pitchFamily="34" charset="0"/>
              <a:cs typeface="Calibri" pitchFamily="34" charset="0"/>
            </a:endParaRPr>
          </a:p>
          <a:p>
            <a:r>
              <a:rPr lang="en-US" sz="2800" dirty="0">
                <a:effectLst>
                  <a:outerShdw blurRad="38100" dist="38100" dir="2700000" algn="tl">
                    <a:srgbClr val="000000"/>
                  </a:outerShdw>
                </a:effectLst>
                <a:latin typeface="Calibri" pitchFamily="34" charset="0"/>
                <a:cs typeface="Calibri" pitchFamily="34" charset="0"/>
              </a:rPr>
              <a:t>5.</a:t>
            </a:r>
            <a:r>
              <a:rPr lang="el-GR" sz="2800" dirty="0">
                <a:effectLst>
                  <a:outerShdw blurRad="38100" dist="38100" dir="2700000" algn="tl">
                    <a:srgbClr val="000000"/>
                  </a:outerShdw>
                </a:effectLst>
                <a:latin typeface="Calibri" pitchFamily="34" charset="0"/>
                <a:cs typeface="Calibri" pitchFamily="34" charset="0"/>
              </a:rPr>
              <a:t> </a:t>
            </a:r>
            <a:r>
              <a:rPr lang="en-US" sz="2800" dirty="0">
                <a:effectLst>
                  <a:outerShdw blurRad="38100" dist="38100" dir="2700000" algn="tl">
                    <a:srgbClr val="000000"/>
                  </a:outerShdw>
                </a:effectLst>
                <a:latin typeface="Calibri" pitchFamily="34" charset="0"/>
                <a:cs typeface="Calibri" pitchFamily="34" charset="0"/>
              </a:rPr>
              <a:t>To </a:t>
            </a:r>
            <a:r>
              <a:rPr lang="el-GR" sz="2800" dirty="0">
                <a:effectLst>
                  <a:outerShdw blurRad="38100" dist="38100" dir="2700000" algn="tl">
                    <a:srgbClr val="000000"/>
                  </a:outerShdw>
                </a:effectLst>
                <a:latin typeface="Calibri" pitchFamily="34" charset="0"/>
                <a:cs typeface="Calibri" pitchFamily="34" charset="0"/>
              </a:rPr>
              <a:t>παιδί σας ανταποκρίνεται στο όνομά του όταν το φωνάζετε</a:t>
            </a:r>
            <a:r>
              <a:rPr lang="en-US" sz="2800" dirty="0">
                <a:effectLst>
                  <a:outerShdw blurRad="38100" dist="38100" dir="2700000" algn="tl">
                    <a:srgbClr val="000000"/>
                  </a:outerShdw>
                </a:effectLst>
                <a:latin typeface="Calibri" pitchFamily="34" charset="0"/>
                <a:cs typeface="Calibri" pitchFamily="34" charset="0"/>
              </a:rPr>
              <a:t>;</a:t>
            </a:r>
            <a:r>
              <a:rPr lang="el-GR" sz="2800" dirty="0">
                <a:effectLst>
                  <a:outerShdw blurRad="38100" dist="38100" dir="2700000" algn="tl">
                    <a:srgbClr val="000000"/>
                  </a:outerShdw>
                </a:effectLst>
                <a:latin typeface="Calibri" pitchFamily="34" charset="0"/>
                <a:cs typeface="Calibri" pitchFamily="34" charset="0"/>
              </a:rPr>
              <a:t> </a:t>
            </a:r>
          </a:p>
          <a:p>
            <a:r>
              <a:rPr lang="el-GR" sz="2800" dirty="0">
                <a:solidFill>
                  <a:srgbClr val="FF6600"/>
                </a:solidFill>
                <a:effectLst>
                  <a:outerShdw blurRad="38100" dist="38100" dir="2700000" algn="tl">
                    <a:srgbClr val="000000"/>
                  </a:outerShdw>
                </a:effectLst>
                <a:latin typeface="Calibri" pitchFamily="34" charset="0"/>
                <a:cs typeface="Calibri" pitchFamily="34" charset="0"/>
              </a:rPr>
              <a:t>Ναι                                 Όχι</a:t>
            </a:r>
            <a:endParaRPr lang="en-US" sz="2800" dirty="0">
              <a:solidFill>
                <a:srgbClr val="FF6600"/>
              </a:solidFill>
              <a:effectLst>
                <a:outerShdw blurRad="38100" dist="38100" dir="2700000" algn="tl">
                  <a:srgbClr val="000000"/>
                </a:outerShdw>
              </a:effectLst>
              <a:latin typeface="Calibri" pitchFamily="34" charset="0"/>
              <a:cs typeface="Calibri" pitchFamily="34" charset="0"/>
            </a:endParaRPr>
          </a:p>
          <a:p>
            <a:endParaRPr lang="el-GR" sz="2800" dirty="0">
              <a:solidFill>
                <a:srgbClr val="FF6600"/>
              </a:solidFill>
              <a:effectLst>
                <a:outerShdw blurRad="38100" dist="38100" dir="2700000" algn="tl">
                  <a:srgbClr val="000000"/>
                </a:outerShdw>
              </a:effectLst>
              <a:latin typeface="Calibri" pitchFamily="34" charset="0"/>
              <a:cs typeface="Calibri" pitchFamily="34" charset="0"/>
            </a:endParaRPr>
          </a:p>
          <a:p>
            <a:r>
              <a:rPr lang="en-US" sz="2800" dirty="0">
                <a:effectLst>
                  <a:outerShdw blurRad="38100" dist="38100" dir="2700000" algn="tl">
                    <a:srgbClr val="000000"/>
                  </a:outerShdw>
                </a:effectLst>
                <a:latin typeface="Calibri" pitchFamily="34" charset="0"/>
                <a:cs typeface="Calibri" pitchFamily="34" charset="0"/>
              </a:rPr>
              <a:t>6. </a:t>
            </a:r>
            <a:r>
              <a:rPr lang="el-GR" sz="2800" dirty="0">
                <a:effectLst>
                  <a:outerShdw blurRad="38100" dist="38100" dir="2700000" algn="tl">
                    <a:srgbClr val="000000"/>
                  </a:outerShdw>
                </a:effectLst>
                <a:latin typeface="Calibri" pitchFamily="34" charset="0"/>
                <a:cs typeface="Calibri" pitchFamily="34" charset="0"/>
              </a:rPr>
              <a:t> Αν δείξετε ένα παιχνίδι στο δωμάτιο, το παιδί σας θα το κοιτάξει</a:t>
            </a:r>
            <a:r>
              <a:rPr lang="en-US" sz="2800" dirty="0">
                <a:effectLst>
                  <a:outerShdw blurRad="38100" dist="38100" dir="2700000" algn="tl">
                    <a:srgbClr val="000000"/>
                  </a:outerShdw>
                </a:effectLst>
                <a:latin typeface="Calibri" pitchFamily="34" charset="0"/>
                <a:cs typeface="Calibri" pitchFamily="34" charset="0"/>
              </a:rPr>
              <a:t>; </a:t>
            </a:r>
            <a:endParaRPr lang="el-GR" sz="2800" dirty="0">
              <a:effectLst>
                <a:outerShdw blurRad="38100" dist="38100" dir="2700000" algn="tl">
                  <a:srgbClr val="000000"/>
                </a:outerShdw>
              </a:effectLst>
              <a:latin typeface="Calibri" pitchFamily="34" charset="0"/>
              <a:cs typeface="Calibri" pitchFamily="34" charset="0"/>
            </a:endParaRPr>
          </a:p>
          <a:p>
            <a:r>
              <a:rPr lang="el-GR" sz="2800" dirty="0">
                <a:solidFill>
                  <a:srgbClr val="FF6600"/>
                </a:solidFill>
                <a:effectLst>
                  <a:outerShdw blurRad="38100" dist="38100" dir="2700000" algn="tl">
                    <a:srgbClr val="000000"/>
                  </a:outerShdw>
                </a:effectLst>
                <a:latin typeface="Calibri" pitchFamily="34" charset="0"/>
                <a:cs typeface="Calibri" pitchFamily="34" charset="0"/>
              </a:rPr>
              <a:t>Ναι                                  Όχι</a:t>
            </a:r>
            <a:endParaRPr lang="en-US" sz="2800" dirty="0">
              <a:solidFill>
                <a:srgbClr val="FF6600"/>
              </a:solidFill>
              <a:effectLst>
                <a:outerShdw blurRad="38100" dist="38100" dir="2700000" algn="tl">
                  <a:srgbClr val="000000"/>
                </a:outerShdw>
              </a:effectLst>
              <a:latin typeface="Calibri" pitchFamily="34" charset="0"/>
              <a:cs typeface="Calibri" pitchFamily="34" charset="0"/>
            </a:endParaRPr>
          </a:p>
          <a:p>
            <a:endParaRPr lang="el-GR" sz="2400" dirty="0">
              <a:solidFill>
                <a:srgbClr val="FF6600"/>
              </a:solidFill>
              <a:effectLst>
                <a:outerShdw blurRad="38100" dist="38100" dir="2700000" algn="tl">
                  <a:srgbClr val="000000"/>
                </a:outerShdw>
              </a:effectLst>
              <a:latin typeface="Century Gothic" pitchFamily="34" charset="0"/>
            </a:endParaRPr>
          </a:p>
        </p:txBody>
      </p:sp>
      <p:sp>
        <p:nvSpPr>
          <p:cNvPr id="5" name="Rectangle 2"/>
          <p:cNvSpPr>
            <a:spLocks noGrp="1" noChangeArrowheads="1"/>
          </p:cNvSpPr>
          <p:nvPr>
            <p:ph type="title"/>
          </p:nvPr>
        </p:nvSpPr>
        <p:spPr>
          <a:xfrm>
            <a:off x="519113" y="74989"/>
            <a:ext cx="8229600" cy="1139825"/>
          </a:xfrm>
        </p:spPr>
        <p:txBody>
          <a:bodyPr>
            <a:noAutofit/>
          </a:bodyPr>
          <a:lstStyle/>
          <a:p>
            <a:r>
              <a:rPr lang="el-GR" sz="3200" dirty="0">
                <a:solidFill>
                  <a:srgbClr val="FFCC66"/>
                </a:solidFill>
                <a:latin typeface="Calibri" pitchFamily="34" charset="0"/>
                <a:cs typeface="Calibri" pitchFamily="34" charset="0"/>
              </a:rPr>
              <a:t>6 ερωτήσεις</a:t>
            </a:r>
            <a:r>
              <a:rPr lang="en-US" sz="3200" dirty="0">
                <a:solidFill>
                  <a:srgbClr val="FFCC66"/>
                </a:solidFill>
                <a:latin typeface="Calibri" pitchFamily="34" charset="0"/>
                <a:cs typeface="Calibri" pitchFamily="34" charset="0"/>
              </a:rPr>
              <a:t> </a:t>
            </a:r>
            <a:r>
              <a:rPr lang="el-GR" sz="3200" dirty="0">
                <a:solidFill>
                  <a:srgbClr val="FFCC66"/>
                </a:solidFill>
                <a:latin typeface="Calibri" pitchFamily="34" charset="0"/>
                <a:cs typeface="Calibri" pitchFamily="34" charset="0"/>
              </a:rPr>
              <a:t>κριτικής σημασίας που βρέθηκαν να μεγιστοποιούν την ευαισθησία ανίχνευσης στο Μ </a:t>
            </a:r>
            <a:r>
              <a:rPr lang="en-US" sz="3200" dirty="0">
                <a:solidFill>
                  <a:srgbClr val="FFCC66"/>
                </a:solidFill>
                <a:latin typeface="Calibri" pitchFamily="34" charset="0"/>
                <a:cs typeface="Calibri" pitchFamily="34" charset="0"/>
              </a:rPr>
              <a:t>CHAT</a:t>
            </a:r>
            <a:endParaRPr lang="el-GR" sz="3200" dirty="0">
              <a:solidFill>
                <a:srgbClr val="FFCC66"/>
              </a:solidFill>
              <a:latin typeface="Calibri" pitchFamily="34" charset="0"/>
              <a:cs typeface="Calibri" pitchFamily="34" charset="0"/>
            </a:endParaRPr>
          </a:p>
        </p:txBody>
      </p:sp>
    </p:spTree>
    <p:extLst>
      <p:ext uri="{BB962C8B-B14F-4D97-AF65-F5344CB8AC3E}">
        <p14:creationId xmlns:p14="http://schemas.microsoft.com/office/powerpoint/2010/main" val="3446010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000"/>
            <a:ext cx="8229600" cy="1143000"/>
          </a:xfrm>
        </p:spPr>
        <p:txBody>
          <a:bodyPr>
            <a:normAutofit/>
          </a:bodyPr>
          <a:lstStyle/>
          <a:p>
            <a:r>
              <a:rPr lang="el-GR" sz="4000" b="1" dirty="0">
                <a:solidFill>
                  <a:srgbClr val="E8BC4A"/>
                </a:solidFill>
                <a:latin typeface="Calibri"/>
                <a:cs typeface="Calibri"/>
              </a:rPr>
              <a:t>Βαθμολόγηση</a:t>
            </a:r>
            <a:endParaRPr lang="en-US" sz="4000" b="1" dirty="0">
              <a:solidFill>
                <a:srgbClr val="E8BC4A"/>
              </a:solidFill>
              <a:latin typeface="Calibri"/>
              <a:cs typeface="Calibri"/>
            </a:endParaRPr>
          </a:p>
        </p:txBody>
      </p:sp>
      <p:pic>
        <p:nvPicPr>
          <p:cNvPr id="4" name="Picture 3"/>
          <p:cNvPicPr>
            <a:picLocks noChangeAspect="1"/>
          </p:cNvPicPr>
          <p:nvPr/>
        </p:nvPicPr>
        <p:blipFill>
          <a:blip r:embed="rId2"/>
          <a:stretch>
            <a:fillRect/>
          </a:stretch>
        </p:blipFill>
        <p:spPr>
          <a:xfrm>
            <a:off x="1890465" y="1026957"/>
            <a:ext cx="5616514" cy="2503610"/>
          </a:xfrm>
          <a:prstGeom prst="rect">
            <a:avLst/>
          </a:prstGeom>
        </p:spPr>
        <p:style>
          <a:lnRef idx="2">
            <a:schemeClr val="accent2"/>
          </a:lnRef>
          <a:fillRef idx="1">
            <a:schemeClr val="lt1"/>
          </a:fillRef>
          <a:effectRef idx="0">
            <a:schemeClr val="accent2"/>
          </a:effectRef>
          <a:fontRef idx="minor">
            <a:schemeClr val="dk1"/>
          </a:fontRef>
        </p:style>
      </p:pic>
      <p:sp>
        <p:nvSpPr>
          <p:cNvPr id="5" name="TextBox 4"/>
          <p:cNvSpPr txBox="1"/>
          <p:nvPr/>
        </p:nvSpPr>
        <p:spPr>
          <a:xfrm>
            <a:off x="1890465" y="3530567"/>
            <a:ext cx="5976290" cy="954107"/>
          </a:xfrm>
          <a:prstGeom prst="rect">
            <a:avLst/>
          </a:prstGeom>
          <a:noFill/>
        </p:spPr>
        <p:txBody>
          <a:bodyPr wrap="none" rtlCol="0">
            <a:spAutoFit/>
          </a:bodyPr>
          <a:lstStyle/>
          <a:p>
            <a:pPr algn="ctr"/>
            <a:r>
              <a:rPr lang="el-GR" sz="2800" b="1" dirty="0">
                <a:solidFill>
                  <a:srgbClr val="E8BC4A"/>
                </a:solidFill>
                <a:latin typeface="Calibri"/>
                <a:cs typeface="Calibri"/>
              </a:rPr>
              <a:t>Απαντήσεις ίδιες με αυτές του πίνακα,</a:t>
            </a:r>
          </a:p>
          <a:p>
            <a:pPr algn="ctr"/>
            <a:r>
              <a:rPr lang="el-GR" sz="2800" b="1" dirty="0">
                <a:solidFill>
                  <a:srgbClr val="E8BC4A"/>
                </a:solidFill>
                <a:latin typeface="Calibri"/>
                <a:cs typeface="Calibri"/>
              </a:rPr>
              <a:t> 3 συνολικά ή 2 κρισιμες</a:t>
            </a:r>
            <a:endParaRPr lang="en-US" sz="2800" b="1" dirty="0">
              <a:solidFill>
                <a:srgbClr val="E8BC4A"/>
              </a:solidFill>
              <a:latin typeface="Calibri"/>
              <a:cs typeface="Calibri"/>
            </a:endParaRPr>
          </a:p>
        </p:txBody>
      </p:sp>
      <p:sp>
        <p:nvSpPr>
          <p:cNvPr id="6" name="TextBox 5"/>
          <p:cNvSpPr txBox="1"/>
          <p:nvPr/>
        </p:nvSpPr>
        <p:spPr>
          <a:xfrm>
            <a:off x="2241907" y="5848606"/>
            <a:ext cx="184666" cy="369332"/>
          </a:xfrm>
          <a:prstGeom prst="rect">
            <a:avLst/>
          </a:prstGeom>
          <a:noFill/>
        </p:spPr>
        <p:txBody>
          <a:bodyPr wrap="none" rtlCol="0">
            <a:spAutoFit/>
          </a:bodyPr>
          <a:lstStyle/>
          <a:p>
            <a:endParaRPr lang="en-US" dirty="0"/>
          </a:p>
        </p:txBody>
      </p:sp>
      <p:sp>
        <p:nvSpPr>
          <p:cNvPr id="7" name="TextBox 6"/>
          <p:cNvSpPr txBox="1"/>
          <p:nvPr/>
        </p:nvSpPr>
        <p:spPr>
          <a:xfrm>
            <a:off x="-4658" y="4655303"/>
            <a:ext cx="9148658" cy="1938992"/>
          </a:xfrm>
          <a:prstGeom prst="rect">
            <a:avLst/>
          </a:prstGeom>
          <a:noFill/>
        </p:spPr>
        <p:txBody>
          <a:bodyPr wrap="none" rtlCol="0">
            <a:spAutoFit/>
          </a:bodyPr>
          <a:lstStyle/>
          <a:p>
            <a:pPr algn="ctr"/>
            <a:r>
              <a:rPr lang="en-US" sz="2400" dirty="0">
                <a:latin typeface="Calibri"/>
                <a:cs typeface="Calibri"/>
              </a:rPr>
              <a:t>M</a:t>
            </a:r>
            <a:r>
              <a:rPr lang="el-GR" sz="2400" dirty="0">
                <a:latin typeface="Calibri"/>
                <a:cs typeface="Calibri"/>
              </a:rPr>
              <a:t>πορεί να </a:t>
            </a:r>
            <a:r>
              <a:rPr lang="en-US" sz="2400" dirty="0">
                <a:latin typeface="Calibri"/>
                <a:cs typeface="Calibri"/>
              </a:rPr>
              <a:t>  </a:t>
            </a:r>
            <a:r>
              <a:rPr lang="el-GR" sz="2400" dirty="0">
                <a:latin typeface="Calibri"/>
                <a:cs typeface="Calibri"/>
              </a:rPr>
              <a:t>ακολουθήσει Δομημένη Κλινικη Συνέντευξη</a:t>
            </a:r>
          </a:p>
          <a:p>
            <a:pPr algn="ctr"/>
            <a:r>
              <a:rPr lang="el-GR" sz="2400" dirty="0">
                <a:latin typeface="Calibri"/>
                <a:cs typeface="Calibri"/>
              </a:rPr>
              <a:t> (βρίσκεται στο </a:t>
            </a:r>
            <a:r>
              <a:rPr lang="en-US" sz="2400" dirty="0">
                <a:latin typeface="Calibri"/>
                <a:cs typeface="Calibri"/>
              </a:rPr>
              <a:t>site)</a:t>
            </a:r>
          </a:p>
          <a:p>
            <a:pPr algn="ctr"/>
            <a:r>
              <a:rPr lang="el-GR" sz="2400" dirty="0">
                <a:latin typeface="Calibri"/>
                <a:cs typeface="Calibri"/>
              </a:rPr>
              <a:t>Στόχος να αυξηθεί η ευαισθησία, με αποτέλεσμα αρκετά ψευδώς </a:t>
            </a:r>
          </a:p>
          <a:p>
            <a:pPr algn="ctr"/>
            <a:r>
              <a:rPr lang="el-GR" sz="2400" dirty="0">
                <a:latin typeface="Calibri"/>
                <a:cs typeface="Calibri"/>
              </a:rPr>
              <a:t> θετικά,που όμως πρέπει να αξιολογουνται γιατι πιθανά παρουσιαζουν</a:t>
            </a:r>
          </a:p>
          <a:p>
            <a:pPr algn="ctr"/>
            <a:r>
              <a:rPr lang="el-GR" sz="2400" dirty="0">
                <a:latin typeface="Calibri"/>
                <a:cs typeface="Calibri"/>
              </a:rPr>
              <a:t> άλλες αναπτυξιακές διαταραχές</a:t>
            </a:r>
            <a:endParaRPr lang="en-US" sz="2400" dirty="0">
              <a:latin typeface="Calibri"/>
              <a:cs typeface="Calibri"/>
            </a:endParaRPr>
          </a:p>
        </p:txBody>
      </p:sp>
    </p:spTree>
    <p:extLst>
      <p:ext uri="{BB962C8B-B14F-4D97-AF65-F5344CB8AC3E}">
        <p14:creationId xmlns:p14="http://schemas.microsoft.com/office/powerpoint/2010/main" val="3527634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11175" y="862825"/>
            <a:ext cx="8229600" cy="1139825"/>
          </a:xfrm>
        </p:spPr>
        <p:txBody>
          <a:bodyPr>
            <a:noAutofit/>
          </a:bodyPr>
          <a:lstStyle/>
          <a:p>
            <a:pPr algn="l"/>
            <a:r>
              <a:rPr lang="en-US" sz="2800" dirty="0">
                <a:solidFill>
                  <a:schemeClr val="accent2">
                    <a:lumMod val="60000"/>
                    <a:lumOff val="40000"/>
                  </a:schemeClr>
                </a:solidFill>
                <a:latin typeface="Calibri"/>
                <a:cs typeface="Calibri"/>
              </a:rPr>
              <a:t>Screening Strategies for Autism Spectrum Disorders in Pediatric Primary Care</a:t>
            </a:r>
            <a:endParaRPr lang="el-GR" sz="2800" dirty="0">
              <a:solidFill>
                <a:schemeClr val="accent2">
                  <a:lumMod val="60000"/>
                  <a:lumOff val="40000"/>
                </a:schemeClr>
              </a:solidFill>
              <a:latin typeface="Calibri"/>
              <a:cs typeface="Calibri"/>
            </a:endParaRPr>
          </a:p>
        </p:txBody>
      </p:sp>
      <p:sp>
        <p:nvSpPr>
          <p:cNvPr id="67589" name="Text Box 5"/>
          <p:cNvSpPr txBox="1">
            <a:spLocks noChangeArrowheads="1"/>
          </p:cNvSpPr>
          <p:nvPr/>
        </p:nvSpPr>
        <p:spPr bwMode="auto">
          <a:xfrm>
            <a:off x="565150" y="1809925"/>
            <a:ext cx="8486969" cy="369332"/>
          </a:xfrm>
          <a:prstGeom prst="rect">
            <a:avLst/>
          </a:prstGeom>
          <a:noFill/>
          <a:ln w="9525">
            <a:noFill/>
            <a:miter lim="800000"/>
            <a:headEnd/>
            <a:tailEnd/>
          </a:ln>
          <a:effectLst/>
        </p:spPr>
        <p:txBody>
          <a:bodyPr wrap="none">
            <a:spAutoFit/>
          </a:bodyPr>
          <a:lstStyle/>
          <a:p>
            <a:r>
              <a:rPr lang="en-US" sz="1800" dirty="0">
                <a:effectLst>
                  <a:outerShdw blurRad="38100" dist="38100" dir="2700000" algn="tl">
                    <a:srgbClr val="000000"/>
                  </a:outerShdw>
                </a:effectLst>
                <a:latin typeface="Calibri"/>
                <a:cs typeface="Calibri"/>
              </a:rPr>
              <a:t>Pinto-</a:t>
            </a:r>
            <a:r>
              <a:rPr lang="en-US" sz="1800" dirty="0" err="1">
                <a:effectLst>
                  <a:outerShdw blurRad="38100" dist="38100" dir="2700000" algn="tl">
                    <a:srgbClr val="000000"/>
                  </a:outerShdw>
                </a:effectLst>
                <a:latin typeface="Calibri"/>
                <a:cs typeface="Calibri"/>
              </a:rPr>
              <a:t>Mertin</a:t>
            </a:r>
            <a:r>
              <a:rPr lang="en-US" sz="1800" dirty="0">
                <a:effectLst>
                  <a:outerShdw blurRad="38100" dist="38100" dir="2700000" algn="tl">
                    <a:srgbClr val="000000"/>
                  </a:outerShdw>
                </a:effectLst>
                <a:latin typeface="Calibri"/>
                <a:cs typeface="Calibri"/>
              </a:rPr>
              <a:t>  JA, Journal of Dev and </a:t>
            </a:r>
            <a:r>
              <a:rPr lang="en-US" sz="1800" dirty="0" err="1">
                <a:effectLst>
                  <a:outerShdw blurRad="38100" dist="38100" dir="2700000" algn="tl">
                    <a:srgbClr val="000000"/>
                  </a:outerShdw>
                </a:effectLst>
                <a:latin typeface="Calibri"/>
                <a:cs typeface="Calibri"/>
              </a:rPr>
              <a:t>Beh</a:t>
            </a:r>
            <a:r>
              <a:rPr lang="en-US" sz="1800" dirty="0">
                <a:effectLst>
                  <a:outerShdw blurRad="38100" dist="38100" dir="2700000" algn="tl">
                    <a:srgbClr val="000000"/>
                  </a:outerShdw>
                </a:effectLst>
                <a:latin typeface="Calibri"/>
                <a:cs typeface="Calibri"/>
              </a:rPr>
              <a:t> Pediatrics, </a:t>
            </a:r>
            <a:r>
              <a:rPr lang="en-US" sz="1800" dirty="0" err="1">
                <a:effectLst>
                  <a:outerShdw blurRad="38100" dist="38100" dir="2700000" algn="tl">
                    <a:srgbClr val="000000"/>
                  </a:outerShdw>
                </a:effectLst>
                <a:latin typeface="Calibri"/>
                <a:cs typeface="Calibri"/>
              </a:rPr>
              <a:t>Vol</a:t>
            </a:r>
            <a:r>
              <a:rPr lang="en-US" sz="1800" dirty="0">
                <a:effectLst>
                  <a:outerShdw blurRad="38100" dist="38100" dir="2700000" algn="tl">
                    <a:srgbClr val="000000"/>
                  </a:outerShdw>
                </a:effectLst>
                <a:latin typeface="Calibri"/>
                <a:cs typeface="Calibri"/>
              </a:rPr>
              <a:t> 29, No3, p345-350, October 2008</a:t>
            </a:r>
            <a:endParaRPr lang="el-GR" sz="1800" dirty="0">
              <a:effectLst>
                <a:outerShdw blurRad="38100" dist="38100" dir="2700000" algn="tl">
                  <a:srgbClr val="000000"/>
                </a:outerShdw>
              </a:effectLst>
              <a:latin typeface="Calibri"/>
              <a:cs typeface="Calibri"/>
            </a:endParaRPr>
          </a:p>
        </p:txBody>
      </p:sp>
      <p:pic>
        <p:nvPicPr>
          <p:cNvPr id="67590" name="Picture 6" descr="autism-ribbon"/>
          <p:cNvPicPr>
            <a:picLocks noChangeAspect="1" noChangeArrowheads="1"/>
          </p:cNvPicPr>
          <p:nvPr/>
        </p:nvPicPr>
        <p:blipFill>
          <a:blip r:embed="rId3" cstate="print"/>
          <a:srcRect/>
          <a:stretch>
            <a:fillRect/>
          </a:stretch>
        </p:blipFill>
        <p:spPr bwMode="auto">
          <a:xfrm>
            <a:off x="7382104" y="5159801"/>
            <a:ext cx="1670015" cy="1562116"/>
          </a:xfrm>
          <a:prstGeom prst="rect">
            <a:avLst/>
          </a:prstGeom>
          <a:noFill/>
        </p:spPr>
      </p:pic>
      <p:sp>
        <p:nvSpPr>
          <p:cNvPr id="2" name="TextBox 1"/>
          <p:cNvSpPr txBox="1"/>
          <p:nvPr/>
        </p:nvSpPr>
        <p:spPr>
          <a:xfrm>
            <a:off x="149413" y="35413"/>
            <a:ext cx="8938314" cy="707886"/>
          </a:xfrm>
          <a:prstGeom prst="rect">
            <a:avLst/>
          </a:prstGeom>
          <a:noFill/>
        </p:spPr>
        <p:txBody>
          <a:bodyPr wrap="none" rtlCol="0">
            <a:spAutoFit/>
          </a:bodyPr>
          <a:lstStyle/>
          <a:p>
            <a:r>
              <a:rPr lang="el-GR" sz="4000" dirty="0">
                <a:solidFill>
                  <a:srgbClr val="FFCC66"/>
                </a:solidFill>
                <a:latin typeface="Calibri"/>
                <a:cs typeface="Calibri"/>
              </a:rPr>
              <a:t>Ειδικό </a:t>
            </a:r>
            <a:r>
              <a:rPr lang="en-US" sz="4000" i="1" dirty="0">
                <a:solidFill>
                  <a:srgbClr val="FFCC66"/>
                </a:solidFill>
                <a:latin typeface="Calibri"/>
                <a:cs typeface="Calibri"/>
              </a:rPr>
              <a:t>vs</a:t>
            </a:r>
            <a:r>
              <a:rPr lang="en-US" sz="4000" dirty="0">
                <a:solidFill>
                  <a:srgbClr val="FFCC66"/>
                </a:solidFill>
                <a:latin typeface="Calibri"/>
                <a:cs typeface="Calibri"/>
              </a:rPr>
              <a:t>.</a:t>
            </a:r>
            <a:r>
              <a:rPr lang="el-GR" sz="4000" dirty="0">
                <a:solidFill>
                  <a:srgbClr val="FFCC66"/>
                </a:solidFill>
                <a:latin typeface="Calibri"/>
                <a:cs typeface="Calibri"/>
              </a:rPr>
              <a:t>Γενικού Ανιχνευτικού Εργαλείου</a:t>
            </a:r>
            <a:endParaRPr lang="en-US" sz="4000" dirty="0">
              <a:solidFill>
                <a:srgbClr val="FFCC66"/>
              </a:solidFill>
              <a:latin typeface="Calibri"/>
              <a:cs typeface="Calibri"/>
            </a:endParaRPr>
          </a:p>
        </p:txBody>
      </p:sp>
      <p:sp>
        <p:nvSpPr>
          <p:cNvPr id="6" name="Rectangle 3"/>
          <p:cNvSpPr txBox="1">
            <a:spLocks noChangeArrowheads="1"/>
          </p:cNvSpPr>
          <p:nvPr/>
        </p:nvSpPr>
        <p:spPr>
          <a:xfrm>
            <a:off x="746340" y="2994834"/>
            <a:ext cx="7098931" cy="3089810"/>
          </a:xfrm>
          <a:prstGeom prst="rect">
            <a:avLst/>
          </a:prstGeom>
        </p:spPr>
        <p:txBody>
          <a:bodyPr vert="horz" lIns="91440" tIns="45720" rIns="91440" bIns="45720" rtlCol="0" anchor="ctr">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buSzPct val="100000"/>
              <a:buBlip>
                <a:blip r:embed="rId4"/>
              </a:buBlip>
            </a:pPr>
            <a:r>
              <a:rPr lang="el-GR" sz="2400" dirty="0">
                <a:solidFill>
                  <a:srgbClr val="FF6600"/>
                </a:solidFill>
                <a:latin typeface="Calibri"/>
                <a:cs typeface="Calibri"/>
              </a:rPr>
              <a:t>  </a:t>
            </a:r>
            <a:r>
              <a:rPr lang="el-GR" dirty="0">
                <a:solidFill>
                  <a:srgbClr val="FF6600"/>
                </a:solidFill>
                <a:latin typeface="Calibri"/>
                <a:cs typeface="Calibri"/>
              </a:rPr>
              <a:t>3/4 </a:t>
            </a:r>
            <a:r>
              <a:rPr lang="el-GR" dirty="0">
                <a:latin typeface="Calibri"/>
                <a:cs typeface="Calibri"/>
              </a:rPr>
              <a:t> </a:t>
            </a:r>
            <a:r>
              <a:rPr lang="el-GR" sz="2400" dirty="0">
                <a:latin typeface="Calibri"/>
                <a:cs typeface="Calibri"/>
              </a:rPr>
              <a:t>των παιδιών που ήταν θετικά σε ένα ειδικό ΔΑΦ  εργαλείο πέρασαν το γενικό αναπτυξιακό έλεγχο χωρίς αναφορά ανησυχιών από τους γονείς τους</a:t>
            </a:r>
          </a:p>
          <a:p>
            <a:pPr>
              <a:lnSpc>
                <a:spcPct val="100000"/>
              </a:lnSpc>
              <a:buSzPct val="100000"/>
              <a:buBlip>
                <a:blip r:embed="rId4"/>
              </a:buBlip>
            </a:pPr>
            <a:r>
              <a:rPr lang="el-GR" sz="2400" dirty="0">
                <a:latin typeface="Calibri"/>
                <a:cs typeface="Calibri"/>
              </a:rPr>
              <a:t>Το </a:t>
            </a:r>
            <a:r>
              <a:rPr lang="en-US" sz="2400" dirty="0">
                <a:latin typeface="Calibri"/>
                <a:cs typeface="Calibri"/>
              </a:rPr>
              <a:t>PEDS </a:t>
            </a:r>
            <a:r>
              <a:rPr lang="el-GR" sz="2400" dirty="0">
                <a:latin typeface="Calibri"/>
                <a:cs typeface="Calibri"/>
              </a:rPr>
              <a:t>και το </a:t>
            </a:r>
            <a:r>
              <a:rPr lang="en-US" sz="2400" dirty="0">
                <a:latin typeface="Calibri"/>
                <a:cs typeface="Calibri"/>
              </a:rPr>
              <a:t>M-CHAT </a:t>
            </a:r>
            <a:r>
              <a:rPr lang="el-GR" sz="2400" dirty="0">
                <a:latin typeface="Calibri"/>
                <a:cs typeface="Calibri"/>
              </a:rPr>
              <a:t>αφορούν και ανιχνεύουν διαφορετικές πλευρές της ανάπτυξης ενώ το </a:t>
            </a:r>
            <a:r>
              <a:rPr lang="en-US" sz="2400" dirty="0">
                <a:latin typeface="Calibri"/>
                <a:cs typeface="Calibri"/>
              </a:rPr>
              <a:t>PEDS</a:t>
            </a:r>
            <a:endParaRPr lang="el-GR" sz="2400" dirty="0">
              <a:latin typeface="Calibri"/>
              <a:cs typeface="Calibri"/>
            </a:endParaRPr>
          </a:p>
          <a:p>
            <a:pPr marL="0" indent="0">
              <a:lnSpc>
                <a:spcPct val="100000"/>
              </a:lnSpc>
              <a:buSzPct val="100000"/>
              <a:buNone/>
            </a:pPr>
            <a:r>
              <a:rPr lang="el-GR" sz="2400" dirty="0">
                <a:latin typeface="Calibri"/>
                <a:cs typeface="Calibri"/>
              </a:rPr>
              <a:t>     δεν ανιχνεύει καθόλου θέματα σχετικά με κοινωνική</a:t>
            </a:r>
          </a:p>
          <a:p>
            <a:pPr marL="0" indent="0">
              <a:lnSpc>
                <a:spcPct val="100000"/>
              </a:lnSpc>
              <a:buSzPct val="100000"/>
              <a:buNone/>
            </a:pPr>
            <a:r>
              <a:rPr lang="el-GR" sz="2400" dirty="0">
                <a:latin typeface="Calibri"/>
                <a:cs typeface="Calibri"/>
              </a:rPr>
              <a:t>     αλληλεπίδραση και παιχνίδι</a:t>
            </a:r>
          </a:p>
          <a:p>
            <a:pPr>
              <a:buFont typeface="Wingdings" pitchFamily="2" charset="2"/>
              <a:buNone/>
            </a:pPr>
            <a:endParaRPr lang="el-GR" sz="2400" dirty="0">
              <a:latin typeface="Comic Sans MS" pitchFamily="66" charset="0"/>
            </a:endParaRPr>
          </a:p>
          <a:p>
            <a:pPr>
              <a:buFont typeface="Wingdings" pitchFamily="2" charset="2"/>
              <a:buNone/>
            </a:pPr>
            <a:r>
              <a:rPr lang="el-GR" sz="2400" dirty="0">
                <a:latin typeface="Comic Sans MS" pitchFamily="66" charset="0"/>
              </a:rPr>
              <a:t>   </a:t>
            </a:r>
            <a:r>
              <a:rPr lang="en-US" sz="2400" dirty="0">
                <a:latin typeface="Comic Sans MS" pitchFamily="66" charset="0"/>
              </a:rPr>
              <a:t> </a:t>
            </a:r>
            <a:endParaRPr lang="el-GR" sz="2400" dirty="0">
              <a:latin typeface="Comic Sans MS" pitchFamily="66" charset="0"/>
            </a:endParaRPr>
          </a:p>
        </p:txBody>
      </p:sp>
    </p:spTree>
    <p:extLst>
      <p:ext uri="{BB962C8B-B14F-4D97-AF65-F5344CB8AC3E}">
        <p14:creationId xmlns:p14="http://schemas.microsoft.com/office/powerpoint/2010/main" val="1714729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ChangeArrowheads="1"/>
          </p:cNvSpPr>
          <p:nvPr>
            <p:ph type="body" idx="1"/>
          </p:nvPr>
        </p:nvSpPr>
        <p:spPr/>
        <p:txBody>
          <a:bodyPr/>
          <a:lstStyle/>
          <a:p>
            <a:pPr>
              <a:buFont typeface="Wingdings" pitchFamily="2" charset="2"/>
              <a:buNone/>
            </a:pPr>
            <a:r>
              <a:rPr lang="el-GR" sz="2400" dirty="0">
                <a:latin typeface="Comic Sans MS" pitchFamily="66" charset="0"/>
              </a:rPr>
              <a:t>   </a:t>
            </a:r>
          </a:p>
          <a:p>
            <a:pPr algn="ctr">
              <a:buFont typeface="Wingdings" pitchFamily="2" charset="2"/>
              <a:buNone/>
            </a:pPr>
            <a:r>
              <a:rPr lang="el-GR" sz="2400" dirty="0">
                <a:latin typeface="Comic Sans MS" pitchFamily="66" charset="0"/>
              </a:rPr>
              <a:t>    </a:t>
            </a:r>
            <a:r>
              <a:rPr lang="el-GR" sz="2400" dirty="0">
                <a:latin typeface="Calibri"/>
                <a:cs typeface="Calibri"/>
              </a:rPr>
              <a:t>Το Γενικό </a:t>
            </a:r>
            <a:r>
              <a:rPr lang="en-US" sz="2400" dirty="0">
                <a:latin typeface="Calibri"/>
                <a:cs typeface="Calibri"/>
              </a:rPr>
              <a:t>A</a:t>
            </a:r>
            <a:r>
              <a:rPr lang="el-GR" sz="2400" dirty="0">
                <a:latin typeface="Calibri"/>
                <a:cs typeface="Calibri"/>
              </a:rPr>
              <a:t>ναπτυξιακό Εργαλείο</a:t>
            </a:r>
            <a:r>
              <a:rPr lang="en-US" sz="2400" dirty="0">
                <a:latin typeface="Calibri"/>
                <a:cs typeface="Calibri"/>
              </a:rPr>
              <a:t> </a:t>
            </a:r>
            <a:r>
              <a:rPr lang="el-GR" sz="2400" dirty="0">
                <a:latin typeface="Calibri"/>
                <a:cs typeface="Calibri"/>
              </a:rPr>
              <a:t>δε μπορεί ούτε να αντικαταστήσει ούτε να χρησιμοποιηθεί σαν πρώτης γραμμής εργαλείο αντί του Ειδικού για τις Διαταραχές του Φάσματος του Αυτισμού Εργαλείου</a:t>
            </a:r>
          </a:p>
          <a:p>
            <a:pPr>
              <a:buFont typeface="Wingdings" pitchFamily="2" charset="2"/>
              <a:buNone/>
            </a:pPr>
            <a:endParaRPr lang="el-GR" sz="2400" dirty="0">
              <a:latin typeface="Comic Sans MS" pitchFamily="66" charset="0"/>
            </a:endParaRPr>
          </a:p>
          <a:p>
            <a:pPr>
              <a:buFont typeface="Wingdings" pitchFamily="2" charset="2"/>
              <a:buNone/>
            </a:pPr>
            <a:endParaRPr lang="el-GR" dirty="0"/>
          </a:p>
        </p:txBody>
      </p:sp>
    </p:spTree>
    <p:extLst>
      <p:ext uri="{BB962C8B-B14F-4D97-AF65-F5344CB8AC3E}">
        <p14:creationId xmlns:p14="http://schemas.microsoft.com/office/powerpoint/2010/main" val="22818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08899">
                                            <p:txEl>
                                              <p:pRg st="1" end="1"/>
                                            </p:txEl>
                                          </p:spTgt>
                                        </p:tgtEl>
                                        <p:attrNameLst>
                                          <p:attrName>style.color</p:attrName>
                                        </p:attrNameLst>
                                      </p:cBhvr>
                                      <p:to>
                                        <a:srgbClr val="FF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53536"/>
            <a:ext cx="8229600" cy="1143000"/>
          </a:xfrm>
        </p:spPr>
        <p:txBody>
          <a:bodyPr/>
          <a:lstStyle/>
          <a:p>
            <a:pPr marL="54864" indent="0" algn="ctr" eaLnBrk="1" fontAlgn="auto" hangingPunct="1">
              <a:spcAft>
                <a:spcPts val="0"/>
              </a:spcAft>
              <a:defRPr/>
            </a:pPr>
            <a:r>
              <a:rPr lang="el-GR" sz="3200" dirty="0">
                <a:solidFill>
                  <a:schemeClr val="accent1"/>
                </a:solidFill>
                <a:latin typeface="Calibri"/>
                <a:cs typeface="Calibri"/>
              </a:rPr>
              <a:t>Σαφείς οδηγίες για δράση</a:t>
            </a:r>
            <a:r>
              <a:rPr lang="el-GR" sz="3600" dirty="0">
                <a:solidFill>
                  <a:schemeClr val="accent1"/>
                </a:solidFill>
                <a:latin typeface="Calibri"/>
                <a:cs typeface="Calibri"/>
              </a:rPr>
              <a:t>: </a:t>
            </a:r>
          </a:p>
        </p:txBody>
      </p:sp>
      <p:sp>
        <p:nvSpPr>
          <p:cNvPr id="3" name="2 - Θέση περιεχομένου"/>
          <p:cNvSpPr>
            <a:spLocks noGrp="1"/>
          </p:cNvSpPr>
          <p:nvPr>
            <p:ph idx="1"/>
          </p:nvPr>
        </p:nvSpPr>
        <p:spPr>
          <a:xfrm>
            <a:off x="571472" y="1600201"/>
            <a:ext cx="8043890" cy="390050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550926" indent="-514350" eaLnBrk="1" fontAlgn="auto" hangingPunct="1">
              <a:spcBef>
                <a:spcPts val="0"/>
              </a:spcBef>
              <a:spcAft>
                <a:spcPts val="0"/>
              </a:spcAft>
              <a:buClr>
                <a:srgbClr val="FFC000"/>
              </a:buClr>
              <a:buSzPct val="90000"/>
              <a:buFont typeface="Wingdings 2"/>
              <a:buBlip>
                <a:blip r:embed="rId3"/>
              </a:buBlip>
              <a:defRPr/>
            </a:pPr>
            <a:r>
              <a:rPr lang="el-GR" sz="2400" b="1" dirty="0">
                <a:latin typeface="Calibri"/>
                <a:cs typeface="Calibri"/>
              </a:rPr>
              <a:t>Ενημέρωση-Εκπαίδευση Γονέων</a:t>
            </a:r>
          </a:p>
          <a:p>
            <a:pPr marL="550926" indent="-514350" eaLnBrk="1" fontAlgn="auto" hangingPunct="1">
              <a:spcBef>
                <a:spcPts val="0"/>
              </a:spcBef>
              <a:spcAft>
                <a:spcPts val="0"/>
              </a:spcAft>
              <a:buClr>
                <a:srgbClr val="FFC000"/>
              </a:buClr>
              <a:buSzPct val="90000"/>
              <a:buFont typeface="Wingdings 2"/>
              <a:buBlip>
                <a:blip r:embed="rId3"/>
              </a:buBlip>
              <a:defRPr/>
            </a:pPr>
            <a:r>
              <a:rPr lang="el-GR" sz="2400" b="1" dirty="0">
                <a:latin typeface="Calibri"/>
                <a:cs typeface="Calibri"/>
              </a:rPr>
              <a:t>‘</a:t>
            </a:r>
            <a:r>
              <a:rPr lang="el-GR" sz="2400" b="1" dirty="0" err="1">
                <a:latin typeface="Calibri"/>
                <a:cs typeface="Calibri"/>
              </a:rPr>
              <a:t>Αμεση</a:t>
            </a:r>
            <a:r>
              <a:rPr lang="el-GR" sz="2400" b="1" dirty="0">
                <a:latin typeface="Calibri"/>
                <a:cs typeface="Calibri"/>
              </a:rPr>
              <a:t> παραπομπή για: </a:t>
            </a:r>
          </a:p>
          <a:p>
            <a:pPr marL="550926" indent="-514350" eaLnBrk="1" fontAlgn="auto" hangingPunct="1">
              <a:spcBef>
                <a:spcPts val="0"/>
              </a:spcBef>
              <a:spcAft>
                <a:spcPts val="0"/>
              </a:spcAft>
              <a:buClr>
                <a:srgbClr val="FFC000"/>
              </a:buClr>
              <a:buSzPct val="90000"/>
              <a:buFont typeface="Wingdings 2"/>
              <a:buNone/>
              <a:defRPr/>
            </a:pPr>
            <a:r>
              <a:rPr lang="el-GR" sz="2400" b="1" dirty="0">
                <a:latin typeface="Calibri"/>
                <a:cs typeface="Calibri"/>
              </a:rPr>
              <a:t>                Αξιολόγηση για ΔΑΦ</a:t>
            </a:r>
          </a:p>
          <a:p>
            <a:pPr marL="550926" indent="-514350" eaLnBrk="1" fontAlgn="auto" hangingPunct="1">
              <a:spcBef>
                <a:spcPts val="0"/>
              </a:spcBef>
              <a:spcAft>
                <a:spcPts val="0"/>
              </a:spcAft>
              <a:buClr>
                <a:srgbClr val="FFC000"/>
              </a:buClr>
              <a:buSzPct val="90000"/>
              <a:buFont typeface="Wingdings 2"/>
              <a:buNone/>
              <a:defRPr/>
            </a:pPr>
            <a:r>
              <a:rPr lang="el-GR" sz="2400" b="1" dirty="0">
                <a:latin typeface="Calibri"/>
                <a:cs typeface="Calibri"/>
              </a:rPr>
              <a:t>                Πρώιμη παρέμβαση, Πρώιμη εκπαίδευση</a:t>
            </a:r>
          </a:p>
          <a:p>
            <a:pPr marL="550926" indent="-514350" eaLnBrk="1" fontAlgn="auto" hangingPunct="1">
              <a:spcBef>
                <a:spcPts val="0"/>
              </a:spcBef>
              <a:spcAft>
                <a:spcPts val="0"/>
              </a:spcAft>
              <a:buClr>
                <a:srgbClr val="FFC000"/>
              </a:buClr>
              <a:buSzPct val="90000"/>
              <a:buFont typeface="Wingdings 2"/>
              <a:buNone/>
              <a:defRPr/>
            </a:pPr>
            <a:r>
              <a:rPr lang="el-GR" sz="2400" b="1" dirty="0">
                <a:latin typeface="Calibri"/>
                <a:cs typeface="Calibri"/>
              </a:rPr>
              <a:t>                </a:t>
            </a:r>
            <a:r>
              <a:rPr lang="el-GR" sz="2400" b="1" dirty="0" err="1">
                <a:latin typeface="Calibri"/>
                <a:cs typeface="Calibri"/>
              </a:rPr>
              <a:t>Ακουολογικός</a:t>
            </a:r>
            <a:r>
              <a:rPr lang="el-GR" sz="2400" b="1" dirty="0">
                <a:latin typeface="Calibri"/>
                <a:cs typeface="Calibri"/>
              </a:rPr>
              <a:t> έλεγχος</a:t>
            </a:r>
          </a:p>
          <a:p>
            <a:pPr marL="550926" indent="-514350" eaLnBrk="1" fontAlgn="auto" hangingPunct="1">
              <a:spcBef>
                <a:spcPts val="0"/>
              </a:spcBef>
              <a:spcAft>
                <a:spcPts val="0"/>
              </a:spcAft>
              <a:buClr>
                <a:srgbClr val="FFC000"/>
              </a:buClr>
              <a:buSzPct val="90000"/>
              <a:buFont typeface="Wingdings 2"/>
              <a:buBlip>
                <a:blip r:embed="rId3"/>
              </a:buBlip>
              <a:defRPr/>
            </a:pPr>
            <a:r>
              <a:rPr lang="el-GR" sz="2400" b="1" dirty="0">
                <a:latin typeface="Calibri"/>
                <a:cs typeface="Calibri"/>
              </a:rPr>
              <a:t>Προγραμματισμός επανεξέτασης</a:t>
            </a:r>
          </a:p>
          <a:p>
            <a:pPr marL="550926" indent="-514350" eaLnBrk="1" fontAlgn="auto" hangingPunct="1">
              <a:spcBef>
                <a:spcPts val="0"/>
              </a:spcBef>
              <a:spcAft>
                <a:spcPts val="0"/>
              </a:spcAft>
              <a:buClr>
                <a:srgbClr val="FFC000"/>
              </a:buClr>
              <a:buSzPct val="90000"/>
              <a:buFont typeface="Wingdings 2"/>
              <a:buBlip>
                <a:blip r:embed="rId3"/>
              </a:buBlip>
              <a:defRPr/>
            </a:pPr>
            <a:r>
              <a:rPr lang="el-GR" sz="2400" b="1" dirty="0">
                <a:latin typeface="Calibri"/>
                <a:cs typeface="Calibri"/>
              </a:rPr>
              <a:t>Επιπλέον επίσκεψη για συζήτηση σε θέματα ανάπτυξης</a:t>
            </a:r>
          </a:p>
          <a:p>
            <a:pPr marL="550926" indent="-514350" eaLnBrk="1" fontAlgn="auto" hangingPunct="1">
              <a:spcBef>
                <a:spcPts val="0"/>
              </a:spcBef>
              <a:spcAft>
                <a:spcPts val="0"/>
              </a:spcAft>
              <a:buClr>
                <a:srgbClr val="FFC000"/>
              </a:buClr>
              <a:buSzPct val="90000"/>
              <a:buFont typeface="+mj-lt"/>
              <a:buAutoNum type="arabicPeriod"/>
              <a:defRPr/>
            </a:pPr>
            <a:endParaRPr lang="el-GR" sz="2400" dirty="0">
              <a:latin typeface="Century Gothic" pitchFamily="34" charset="0"/>
            </a:endParaRPr>
          </a:p>
        </p:txBody>
      </p:sp>
    </p:spTree>
    <p:extLst>
      <p:ext uri="{BB962C8B-B14F-4D97-AF65-F5344CB8AC3E}">
        <p14:creationId xmlns:p14="http://schemas.microsoft.com/office/powerpoint/2010/main" val="1839767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body" idx="1"/>
          </p:nvPr>
        </p:nvSpPr>
        <p:spPr>
          <a:xfrm>
            <a:off x="382969" y="1251290"/>
            <a:ext cx="8490587" cy="4525963"/>
          </a:xfrm>
        </p:spPr>
        <p:txBody>
          <a:bodyPr/>
          <a:lstStyle/>
          <a:p>
            <a:pPr>
              <a:buSzPct val="100000"/>
              <a:buBlip>
                <a:blip r:embed="rId3"/>
              </a:buBlip>
            </a:pPr>
            <a:r>
              <a:rPr lang="en-US" sz="2400" dirty="0">
                <a:latin typeface="Calibri"/>
                <a:cs typeface="Calibri"/>
              </a:rPr>
              <a:t>A</a:t>
            </a:r>
            <a:r>
              <a:rPr lang="el-GR" sz="2400" dirty="0">
                <a:latin typeface="Calibri"/>
                <a:cs typeface="Calibri"/>
              </a:rPr>
              <a:t>ναπτυξιακή επιτήρηση σε όλες τις τακτικές επισκέψεις του παιδιάτρου</a:t>
            </a:r>
          </a:p>
          <a:p>
            <a:pPr>
              <a:buSzPct val="100000"/>
              <a:buBlip>
                <a:blip r:embed="rId3"/>
              </a:buBlip>
            </a:pPr>
            <a:r>
              <a:rPr lang="el-GR" sz="2400" dirty="0">
                <a:latin typeface="Calibri"/>
                <a:cs typeface="Calibri"/>
              </a:rPr>
              <a:t>Χρήση έγκυρου αναπτυξιακού εργαλείου για τον υπολογισμό του κινδύνου όταν αυτό χρειάζεται-ηλικίες κλειδιά:                          </a:t>
            </a:r>
            <a:r>
              <a:rPr lang="el-GR" sz="2400" dirty="0">
                <a:solidFill>
                  <a:srgbClr val="FF6600"/>
                </a:solidFill>
                <a:latin typeface="Calibri"/>
                <a:cs typeface="Calibri"/>
              </a:rPr>
              <a:t>9, 18, 30 μήνες</a:t>
            </a:r>
          </a:p>
          <a:p>
            <a:pPr>
              <a:buSzPct val="100000"/>
              <a:buBlip>
                <a:blip r:embed="rId3"/>
              </a:buBlip>
            </a:pPr>
            <a:r>
              <a:rPr lang="el-GR" sz="2400" dirty="0">
                <a:latin typeface="Calibri"/>
                <a:cs typeface="Calibri"/>
              </a:rPr>
              <a:t>Χρήση ειδικού εργαλείου για ΔΑΦ σε συγκεκριμένες ηλικίες: </a:t>
            </a:r>
            <a:r>
              <a:rPr lang="el-GR" sz="2400" dirty="0">
                <a:solidFill>
                  <a:srgbClr val="FF0000"/>
                </a:solidFill>
                <a:latin typeface="Calibri"/>
                <a:cs typeface="Calibri"/>
              </a:rPr>
              <a:t>18, 24 μήνες</a:t>
            </a:r>
            <a:endParaRPr lang="el-GR" sz="2400" dirty="0">
              <a:latin typeface="Calibri"/>
              <a:cs typeface="Calibri"/>
            </a:endParaRPr>
          </a:p>
          <a:p>
            <a:pPr>
              <a:buFont typeface="Wingdings" pitchFamily="2" charset="2"/>
              <a:buNone/>
            </a:pPr>
            <a:endParaRPr lang="en-US" sz="2400" dirty="0">
              <a:latin typeface="Comic Sans MS" pitchFamily="66" charset="0"/>
            </a:endParaRPr>
          </a:p>
          <a:p>
            <a:endParaRPr lang="el-GR" sz="2400" dirty="0">
              <a:latin typeface="Comic Sans MS" pitchFamily="66" charset="0"/>
            </a:endParaRPr>
          </a:p>
        </p:txBody>
      </p:sp>
      <p:sp>
        <p:nvSpPr>
          <p:cNvPr id="217092" name="Text Box 4"/>
          <p:cNvSpPr txBox="1">
            <a:spLocks noChangeArrowheads="1"/>
          </p:cNvSpPr>
          <p:nvPr/>
        </p:nvSpPr>
        <p:spPr bwMode="auto">
          <a:xfrm>
            <a:off x="1312831" y="169666"/>
            <a:ext cx="6872194" cy="707886"/>
          </a:xfrm>
          <a:prstGeom prst="rect">
            <a:avLst/>
          </a:prstGeom>
          <a:noFill/>
          <a:ln w="9525">
            <a:noFill/>
            <a:miter lim="800000"/>
            <a:headEnd/>
            <a:tailEnd/>
          </a:ln>
          <a:effectLst/>
        </p:spPr>
        <p:txBody>
          <a:bodyPr wrap="none">
            <a:spAutoFit/>
          </a:bodyPr>
          <a:lstStyle/>
          <a:p>
            <a:r>
              <a:rPr lang="el-GR" sz="4000" b="1" dirty="0">
                <a:solidFill>
                  <a:srgbClr val="FFCC66"/>
                </a:solidFill>
                <a:effectLst>
                  <a:outerShdw blurRad="38100" dist="38100" dir="2700000" algn="tl">
                    <a:srgbClr val="000000"/>
                  </a:outerShdw>
                </a:effectLst>
                <a:latin typeface="Calibri"/>
                <a:cs typeface="Calibri"/>
              </a:rPr>
              <a:t>Συμπεράσματα</a:t>
            </a:r>
            <a:r>
              <a:rPr lang="en-US" sz="4000" b="1" dirty="0">
                <a:solidFill>
                  <a:srgbClr val="FFCC66"/>
                </a:solidFill>
                <a:effectLst>
                  <a:outerShdw blurRad="38100" dist="38100" dir="2700000" algn="tl">
                    <a:srgbClr val="000000"/>
                  </a:outerShdw>
                </a:effectLst>
                <a:latin typeface="Calibri"/>
                <a:cs typeface="Calibri"/>
              </a:rPr>
              <a:t>-</a:t>
            </a:r>
            <a:r>
              <a:rPr lang="el-GR" sz="4000" b="1" dirty="0">
                <a:solidFill>
                  <a:srgbClr val="FFCC66"/>
                </a:solidFill>
                <a:effectLst>
                  <a:outerShdw blurRad="38100" dist="38100" dir="2700000" algn="tl">
                    <a:srgbClr val="000000"/>
                  </a:outerShdw>
                </a:effectLst>
                <a:latin typeface="Calibri"/>
                <a:cs typeface="Calibri"/>
              </a:rPr>
              <a:t>Συστάσεις ΑΑΠ</a:t>
            </a:r>
          </a:p>
        </p:txBody>
      </p:sp>
      <p:pic>
        <p:nvPicPr>
          <p:cNvPr id="5" name="Picture 4" descr="imgr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0" y="5105400"/>
            <a:ext cx="2032000" cy="1752600"/>
          </a:xfrm>
          <a:prstGeom prst="rect">
            <a:avLst/>
          </a:prstGeom>
        </p:spPr>
      </p:pic>
      <p:pic>
        <p:nvPicPr>
          <p:cNvPr id="8" name="Picture 7" descr="imgr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686" y="5105400"/>
            <a:ext cx="2102314" cy="1752600"/>
          </a:xfrm>
          <a:prstGeom prst="rect">
            <a:avLst/>
          </a:prstGeom>
        </p:spPr>
      </p:pic>
      <p:pic>
        <p:nvPicPr>
          <p:cNvPr id="14" name="Picture 13" descr="imgr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7" y="5105400"/>
            <a:ext cx="2659926" cy="1752600"/>
          </a:xfrm>
          <a:prstGeom prst="rect">
            <a:avLst/>
          </a:prstGeom>
        </p:spPr>
      </p:pic>
      <p:pic>
        <p:nvPicPr>
          <p:cNvPr id="11" name="Picture 10" descr="imgre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3600" y="5105400"/>
            <a:ext cx="2487640" cy="1752600"/>
          </a:xfrm>
          <a:prstGeom prst="rect">
            <a:avLst/>
          </a:prstGeom>
        </p:spPr>
      </p:pic>
    </p:spTree>
    <p:extLst>
      <p:ext uri="{BB962C8B-B14F-4D97-AF65-F5344CB8AC3E}">
        <p14:creationId xmlns:p14="http://schemas.microsoft.com/office/powerpoint/2010/main" val="1841092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411" y="2695745"/>
            <a:ext cx="2661606" cy="369332"/>
          </a:xfrm>
          <a:prstGeom prst="rect">
            <a:avLst/>
          </a:prstGeom>
        </p:spPr>
        <p:txBody>
          <a:bodyPr wrap="none">
            <a:spAutoFit/>
          </a:bodyPr>
          <a:lstStyle/>
          <a:p>
            <a:r>
              <a:rPr lang="en-US" dirty="0"/>
              <a:t>https://</a:t>
            </a:r>
            <a:r>
              <a:rPr lang="en-US" dirty="0" err="1"/>
              <a:t>www.firstsigns.org</a:t>
            </a:r>
            <a:endParaRPr lang="en-US" dirty="0"/>
          </a:p>
        </p:txBody>
      </p:sp>
      <p:sp>
        <p:nvSpPr>
          <p:cNvPr id="5" name="Rectangle 4"/>
          <p:cNvSpPr/>
          <p:nvPr/>
        </p:nvSpPr>
        <p:spPr>
          <a:xfrm>
            <a:off x="60663" y="1181606"/>
            <a:ext cx="3576593" cy="369332"/>
          </a:xfrm>
          <a:prstGeom prst="rect">
            <a:avLst/>
          </a:prstGeom>
        </p:spPr>
        <p:txBody>
          <a:bodyPr wrap="square">
            <a:spAutoFit/>
          </a:bodyPr>
          <a:lstStyle/>
          <a:p>
            <a:r>
              <a:rPr lang="en-US" dirty="0"/>
              <a:t>http://</a:t>
            </a:r>
            <a:r>
              <a:rPr lang="en-US" dirty="0" err="1"/>
              <a:t>www.firstpediatrics-uoa.gr</a:t>
            </a:r>
            <a:endParaRPr lang="en-US" dirty="0"/>
          </a:p>
        </p:txBody>
      </p:sp>
      <p:cxnSp>
        <p:nvCxnSpPr>
          <p:cNvPr id="7" name="Straight Arrow Connector 6"/>
          <p:cNvCxnSpPr>
            <a:stCxn id="5" idx="3"/>
          </p:cNvCxnSpPr>
          <p:nvPr/>
        </p:nvCxnSpPr>
        <p:spPr>
          <a:xfrm>
            <a:off x="3637256" y="1366272"/>
            <a:ext cx="870484" cy="174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96293" y="1181606"/>
            <a:ext cx="4092118" cy="646331"/>
          </a:xfrm>
          <a:prstGeom prst="rect">
            <a:avLst/>
          </a:prstGeom>
          <a:noFill/>
        </p:spPr>
        <p:txBody>
          <a:bodyPr wrap="square" rtlCol="0">
            <a:spAutoFit/>
          </a:bodyPr>
          <a:lstStyle/>
          <a:p>
            <a:r>
              <a:rPr lang="el-GR" dirty="0"/>
              <a:t>Μονάδα Αναπτυξιακής &amp;</a:t>
            </a:r>
          </a:p>
          <a:p>
            <a:r>
              <a:rPr lang="el-GR" dirty="0"/>
              <a:t> Συμπεριφορικής Παιδιατρικής</a:t>
            </a:r>
            <a:endParaRPr lang="en-US" dirty="0"/>
          </a:p>
        </p:txBody>
      </p:sp>
      <p:sp>
        <p:nvSpPr>
          <p:cNvPr id="11" name="TextBox 10"/>
          <p:cNvSpPr txBox="1"/>
          <p:nvPr/>
        </p:nvSpPr>
        <p:spPr>
          <a:xfrm>
            <a:off x="4901515" y="2029261"/>
            <a:ext cx="1128396" cy="369332"/>
          </a:xfrm>
          <a:prstGeom prst="rect">
            <a:avLst/>
          </a:prstGeom>
          <a:noFill/>
        </p:spPr>
        <p:txBody>
          <a:bodyPr wrap="none" rtlCol="0">
            <a:spAutoFit/>
          </a:bodyPr>
          <a:lstStyle/>
          <a:p>
            <a:r>
              <a:rPr lang="el-GR" dirty="0"/>
              <a:t>Για γονείς</a:t>
            </a:r>
            <a:endParaRPr lang="en-US" dirty="0"/>
          </a:p>
        </p:txBody>
      </p:sp>
      <p:cxnSp>
        <p:nvCxnSpPr>
          <p:cNvPr id="12" name="Straight Arrow Connector 11"/>
          <p:cNvCxnSpPr>
            <a:stCxn id="5" idx="3"/>
          </p:cNvCxnSpPr>
          <p:nvPr/>
        </p:nvCxnSpPr>
        <p:spPr>
          <a:xfrm>
            <a:off x="3637256" y="1366272"/>
            <a:ext cx="975614" cy="8278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17" descr="firstsigns.or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45" y="3121521"/>
            <a:ext cx="3289811" cy="3498713"/>
          </a:xfrm>
          <a:prstGeom prst="rect">
            <a:avLst/>
          </a:prstGeom>
        </p:spPr>
      </p:pic>
      <p:pic>
        <p:nvPicPr>
          <p:cNvPr id="19" name="Picture 18" descr="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76"/>
            <a:ext cx="9144000" cy="1023306"/>
          </a:xfrm>
          <a:prstGeom prst="rect">
            <a:avLst/>
          </a:prstGeom>
        </p:spPr>
      </p:pic>
      <p:pic>
        <p:nvPicPr>
          <p:cNvPr id="25" name="Picture 24" descr="imgr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515" y="3661128"/>
            <a:ext cx="3247040" cy="1856316"/>
          </a:xfrm>
          <a:prstGeom prst="rect">
            <a:avLst/>
          </a:prstGeom>
        </p:spPr>
      </p:pic>
    </p:spTree>
    <p:extLst>
      <p:ext uri="{BB962C8B-B14F-4D97-AF65-F5344CB8AC3E}">
        <p14:creationId xmlns:p14="http://schemas.microsoft.com/office/powerpoint/2010/main" val="2504655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68880"/>
            <a:ext cx="8229600" cy="3657283"/>
          </a:xfrm>
        </p:spPr>
        <p:txBody>
          <a:bodyPr>
            <a:normAutofit/>
          </a:bodyPr>
          <a:lstStyle/>
          <a:p>
            <a:r>
              <a:rPr lang="en-US" sz="2400" dirty="0"/>
              <a:t>M-CHAT </a:t>
            </a:r>
            <a:r>
              <a:rPr lang="el-GR" sz="2400" dirty="0"/>
              <a:t>στοχεύει στο ν’ αυξήσει την ευαισθησία, δηλαδή ν’ ανιχνέυσει όσο το δυνατόν περισσότερα περιστατικά ΔΦΑ με αποτέλεσμα να υπάρχουν πολλά ψευδώς θετικά</a:t>
            </a:r>
            <a:r>
              <a:rPr lang="en-US" sz="2400" dirty="0"/>
              <a:t>.</a:t>
            </a:r>
          </a:p>
          <a:p>
            <a:r>
              <a:rPr lang="en-US" sz="2400" dirty="0"/>
              <a:t>To RF </a:t>
            </a:r>
            <a:r>
              <a:rPr lang="el-GR" sz="2400" dirty="0"/>
              <a:t>στοχεύει να ελαχιστοποιήσει τις ψευδώς θετικές περιπτώσεις με ερωτήσεις που γίνονται στην επανεξέταση.</a:t>
            </a:r>
            <a:endParaRPr lang="en-US" sz="2400" dirty="0"/>
          </a:p>
        </p:txBody>
      </p:sp>
      <p:sp>
        <p:nvSpPr>
          <p:cNvPr id="4" name="Text Box 4"/>
          <p:cNvSpPr txBox="1">
            <a:spLocks noGrp="1" noChangeArrowheads="1"/>
          </p:cNvSpPr>
          <p:nvPr>
            <p:ph type="title"/>
          </p:nvPr>
        </p:nvSpPr>
        <p:spPr bwMode="auto">
          <a:xfrm>
            <a:off x="457200" y="172720"/>
            <a:ext cx="8453119" cy="2062103"/>
          </a:xfrm>
          <a:prstGeom prst="rect">
            <a:avLst/>
          </a:prstGeom>
          <a:noFill/>
          <a:ln w="9525">
            <a:noFill/>
            <a:miter lim="800000"/>
            <a:headEnd/>
            <a:tailEnd/>
          </a:ln>
          <a:effectLst/>
        </p:spPr>
        <p:txBody>
          <a:bodyPr wrap="square">
            <a:spAutoFit/>
          </a:bodyPr>
          <a:lstStyle/>
          <a:p>
            <a:r>
              <a:rPr lang="el-GR" sz="3200" b="1" dirty="0">
                <a:solidFill>
                  <a:srgbClr val="FFCC66"/>
                </a:solidFill>
                <a:effectLst>
                  <a:outerShdw blurRad="38100" dist="38100" dir="2700000" algn="tl">
                    <a:srgbClr val="000000"/>
                  </a:outerShdw>
                </a:effectLst>
                <a:latin typeface="Calibri"/>
                <a:cs typeface="Calibri"/>
              </a:rPr>
              <a:t>Το </a:t>
            </a:r>
            <a:r>
              <a:rPr lang="en-US" sz="3200" b="1" dirty="0">
                <a:solidFill>
                  <a:srgbClr val="FFCC66"/>
                </a:solidFill>
                <a:effectLst>
                  <a:outerShdw blurRad="38100" dist="38100" dir="2700000" algn="tl">
                    <a:srgbClr val="000000"/>
                  </a:outerShdw>
                </a:effectLst>
                <a:latin typeface="Calibri"/>
                <a:cs typeface="Calibri"/>
              </a:rPr>
              <a:t>T</a:t>
            </a:r>
            <a:r>
              <a:rPr lang="el-GR" sz="3200" b="1" dirty="0">
                <a:solidFill>
                  <a:srgbClr val="FFCC66"/>
                </a:solidFill>
                <a:effectLst>
                  <a:outerShdw blurRad="38100" dist="38100" dir="2700000" algn="tl">
                    <a:srgbClr val="000000"/>
                  </a:outerShdw>
                </a:effectLst>
                <a:latin typeface="Calibri"/>
                <a:cs typeface="Calibri"/>
              </a:rPr>
              <a:t>ροποποιημένο</a:t>
            </a:r>
            <a:r>
              <a:rPr lang="en-US" sz="3200" b="1" dirty="0">
                <a:solidFill>
                  <a:srgbClr val="FFCC66"/>
                </a:solidFill>
                <a:effectLst>
                  <a:outerShdw blurRad="38100" dist="38100" dir="2700000" algn="tl">
                    <a:srgbClr val="000000"/>
                  </a:outerShdw>
                </a:effectLst>
                <a:latin typeface="Calibri"/>
                <a:cs typeface="Calibri"/>
              </a:rPr>
              <a:t> A</a:t>
            </a:r>
            <a:r>
              <a:rPr lang="el-GR" sz="3200" b="1" dirty="0">
                <a:solidFill>
                  <a:srgbClr val="FFCC66"/>
                </a:solidFill>
                <a:effectLst>
                  <a:outerShdw blurRad="38100" dist="38100" dir="2700000" algn="tl">
                    <a:srgbClr val="000000"/>
                  </a:outerShdw>
                </a:effectLst>
                <a:latin typeface="Calibri"/>
                <a:cs typeface="Calibri"/>
              </a:rPr>
              <a:t>ναθεωρημένο </a:t>
            </a:r>
            <a:r>
              <a:rPr lang="en-US" sz="3200" b="1" dirty="0">
                <a:solidFill>
                  <a:srgbClr val="FFCC66"/>
                </a:solidFill>
                <a:effectLst>
                  <a:outerShdw blurRad="38100" dist="38100" dir="2700000" algn="tl">
                    <a:srgbClr val="000000"/>
                  </a:outerShdw>
                </a:effectLst>
                <a:latin typeface="Calibri"/>
                <a:cs typeface="Calibri"/>
              </a:rPr>
              <a:t>CHAT</a:t>
            </a:r>
            <a:br>
              <a:rPr lang="el-GR" sz="3200" b="1" dirty="0">
                <a:solidFill>
                  <a:srgbClr val="FFCC66"/>
                </a:solidFill>
                <a:effectLst>
                  <a:outerShdw blurRad="38100" dist="38100" dir="2700000" algn="tl">
                    <a:srgbClr val="000000"/>
                  </a:outerShdw>
                </a:effectLst>
                <a:latin typeface="Calibri"/>
                <a:cs typeface="Calibri"/>
              </a:rPr>
            </a:br>
            <a:r>
              <a:rPr lang="el-GR" sz="3200" b="1" dirty="0">
                <a:solidFill>
                  <a:srgbClr val="FFCC66"/>
                </a:solidFill>
                <a:effectLst>
                  <a:outerShdw blurRad="38100" dist="38100" dir="2700000" algn="tl">
                    <a:srgbClr val="000000"/>
                  </a:outerShdw>
                </a:effectLst>
                <a:latin typeface="Calibri"/>
                <a:cs typeface="Calibri"/>
              </a:rPr>
              <a:t>με Επανεξέταση</a:t>
            </a:r>
            <a:br>
              <a:rPr lang="el-GR" sz="3200" b="1" dirty="0">
                <a:solidFill>
                  <a:srgbClr val="FFCC66"/>
                </a:solidFill>
                <a:effectLst>
                  <a:outerShdw blurRad="38100" dist="38100" dir="2700000" algn="tl">
                    <a:srgbClr val="000000"/>
                  </a:outerShdw>
                </a:effectLst>
                <a:latin typeface="Calibri"/>
                <a:cs typeface="Calibri"/>
              </a:rPr>
            </a:br>
            <a:r>
              <a:rPr lang="el-GR" sz="3200" b="1" dirty="0">
                <a:solidFill>
                  <a:srgbClr val="FFCC66"/>
                </a:solidFill>
                <a:effectLst>
                  <a:outerShdw blurRad="38100" dist="38100" dir="2700000" algn="tl">
                    <a:srgbClr val="000000"/>
                  </a:outerShdw>
                </a:effectLst>
                <a:latin typeface="Calibri"/>
                <a:cs typeface="Calibri"/>
              </a:rPr>
              <a:t>(Μ-</a:t>
            </a:r>
            <a:r>
              <a:rPr lang="en-US" sz="3200" b="1" dirty="0">
                <a:solidFill>
                  <a:srgbClr val="FFCC66"/>
                </a:solidFill>
                <a:effectLst>
                  <a:outerShdw blurRad="38100" dist="38100" dir="2700000" algn="tl">
                    <a:srgbClr val="000000"/>
                  </a:outerShdw>
                </a:effectLst>
                <a:latin typeface="Calibri"/>
                <a:cs typeface="Calibri"/>
              </a:rPr>
              <a:t>CHAT, Revised with Follow-Up) </a:t>
            </a:r>
            <a:r>
              <a:rPr lang="el-GR" sz="3200" b="1" dirty="0">
                <a:solidFill>
                  <a:srgbClr val="FFCC66"/>
                </a:solidFill>
                <a:effectLst>
                  <a:outerShdw blurRad="38100" dist="38100" dir="2700000" algn="tl">
                    <a:srgbClr val="000000"/>
                  </a:outerShdw>
                </a:effectLst>
                <a:latin typeface="Calibri"/>
                <a:cs typeface="Calibri"/>
              </a:rPr>
              <a:t> </a:t>
            </a:r>
            <a:br>
              <a:rPr lang="en-US" sz="3200" b="1" dirty="0">
                <a:solidFill>
                  <a:srgbClr val="FFCC66"/>
                </a:solidFill>
                <a:effectLst>
                  <a:outerShdw blurRad="38100" dist="38100" dir="2700000" algn="tl">
                    <a:srgbClr val="000000"/>
                  </a:outerShdw>
                </a:effectLst>
                <a:latin typeface="Calibri"/>
                <a:cs typeface="Calibri"/>
              </a:rPr>
            </a:br>
            <a:r>
              <a:rPr lang="el-GR" sz="3200" b="1" dirty="0">
                <a:solidFill>
                  <a:srgbClr val="FFCC66"/>
                </a:solidFill>
                <a:effectLst>
                  <a:outerShdw blurRad="38100" dist="38100" dir="2700000" algn="tl">
                    <a:srgbClr val="000000"/>
                  </a:outerShdw>
                </a:effectLst>
                <a:latin typeface="Calibri"/>
                <a:cs typeface="Calibri"/>
              </a:rPr>
              <a:t>Μ-</a:t>
            </a:r>
            <a:r>
              <a:rPr lang="en-US" sz="3200" b="1" dirty="0">
                <a:solidFill>
                  <a:srgbClr val="FFCC66"/>
                </a:solidFill>
                <a:effectLst>
                  <a:outerShdw blurRad="38100" dist="38100" dir="2700000" algn="tl">
                    <a:srgbClr val="000000"/>
                  </a:outerShdw>
                </a:effectLst>
                <a:latin typeface="Calibri"/>
                <a:cs typeface="Calibri"/>
              </a:rPr>
              <a:t>CHAT, R/F</a:t>
            </a:r>
            <a:r>
              <a:rPr lang="el-GR" sz="3200" b="1" dirty="0">
                <a:solidFill>
                  <a:srgbClr val="FFCC66"/>
                </a:solidFill>
                <a:effectLst>
                  <a:outerShdw blurRad="38100" dist="38100" dir="2700000" algn="tl">
                    <a:srgbClr val="000000"/>
                  </a:outerShdw>
                </a:effectLst>
                <a:latin typeface="Calibri"/>
                <a:cs typeface="Calibri"/>
              </a:rPr>
              <a:t> </a:t>
            </a:r>
          </a:p>
        </p:txBody>
      </p:sp>
    </p:spTree>
    <p:extLst>
      <p:ext uri="{BB962C8B-B14F-4D97-AF65-F5344CB8AC3E}">
        <p14:creationId xmlns:p14="http://schemas.microsoft.com/office/powerpoint/2010/main" val="3749591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2080" y="0"/>
            <a:ext cx="6380480" cy="6858000"/>
          </a:xfrm>
          <a:prstGeom prst="rect">
            <a:avLst/>
          </a:prstGeom>
        </p:spPr>
      </p:pic>
    </p:spTree>
    <p:extLst>
      <p:ext uri="{BB962C8B-B14F-4D97-AF65-F5344CB8AC3E}">
        <p14:creationId xmlns:p14="http://schemas.microsoft.com/office/powerpoint/2010/main" val="2098728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56" y="237680"/>
            <a:ext cx="8229600" cy="1143000"/>
          </a:xfrm>
        </p:spPr>
        <p:txBody>
          <a:bodyPr>
            <a:normAutofit fontScale="90000"/>
          </a:bodyPr>
          <a:lstStyle/>
          <a:p>
            <a:r>
              <a:rPr lang="el-GR" dirty="0">
                <a:solidFill>
                  <a:schemeClr val="accent1"/>
                </a:solidFill>
                <a:latin typeface="Calibri"/>
                <a:cs typeface="Calibri"/>
              </a:rPr>
              <a:t>Χαρακτηριστικά του </a:t>
            </a:r>
            <a:r>
              <a:rPr lang="en-US" dirty="0">
                <a:solidFill>
                  <a:schemeClr val="accent1"/>
                </a:solidFill>
                <a:latin typeface="Calibri"/>
                <a:cs typeface="Calibri"/>
              </a:rPr>
              <a:t>M-CHAT R/F</a:t>
            </a:r>
          </a:p>
        </p:txBody>
      </p:sp>
      <p:sp>
        <p:nvSpPr>
          <p:cNvPr id="3" name="Content Placeholder 2"/>
          <p:cNvSpPr>
            <a:spLocks noGrp="1"/>
          </p:cNvSpPr>
          <p:nvPr>
            <p:ph idx="1"/>
          </p:nvPr>
        </p:nvSpPr>
        <p:spPr>
          <a:xfrm>
            <a:off x="457200" y="1600200"/>
            <a:ext cx="8229600" cy="4941918"/>
          </a:xfrm>
        </p:spPr>
        <p:txBody>
          <a:bodyPr>
            <a:normAutofit fontScale="62500" lnSpcReduction="20000"/>
          </a:bodyPr>
          <a:lstStyle/>
          <a:p>
            <a:pPr>
              <a:buFont typeface="Wingdings" charset="2"/>
              <a:buChar char="u"/>
            </a:pPr>
            <a:r>
              <a:rPr lang="el-GR" sz="2400" dirty="0">
                <a:latin typeface="Calibri"/>
                <a:cs typeface="Calibri"/>
              </a:rPr>
              <a:t>Ν=16.071 νήπια 18-24 μηνών σε </a:t>
            </a:r>
            <a:r>
              <a:rPr lang="en-US" sz="2400" dirty="0">
                <a:latin typeface="Calibri"/>
                <a:cs typeface="Calibri"/>
              </a:rPr>
              <a:t>Atlanta Connecticut</a:t>
            </a:r>
            <a:endParaRPr lang="el-GR" sz="2400" dirty="0">
              <a:latin typeface="Calibri"/>
              <a:cs typeface="Calibri"/>
            </a:endParaRPr>
          </a:p>
          <a:p>
            <a:pPr>
              <a:buFont typeface="Wingdings" charset="2"/>
              <a:buChar char="u"/>
            </a:pPr>
            <a:r>
              <a:rPr lang="el-GR" sz="2400" dirty="0">
                <a:latin typeface="Calibri"/>
                <a:cs typeface="Calibri"/>
              </a:rPr>
              <a:t>Στόχος να μειωθεί το ποσοστό των παιδιών που ανιχνεύονται ως θετικά &amp; χρειάζονται τη συνέντευξη και να διατηρηθεί η ευαισθησία</a:t>
            </a:r>
            <a:endParaRPr lang="en-US" sz="2400" dirty="0">
              <a:latin typeface="Calibri"/>
              <a:cs typeface="Calibri"/>
            </a:endParaRPr>
          </a:p>
          <a:p>
            <a:pPr>
              <a:buFont typeface="Wingdings" charset="2"/>
              <a:buChar char="u"/>
            </a:pPr>
            <a:r>
              <a:rPr lang="el-GR" sz="2400" dirty="0">
                <a:latin typeface="Calibri"/>
                <a:cs typeface="Calibri"/>
              </a:rPr>
              <a:t>Παιδιά με αρχική βαθμολογία </a:t>
            </a:r>
            <a:r>
              <a:rPr lang="en-US" sz="2400" b="1" dirty="0">
                <a:latin typeface="Calibri"/>
                <a:cs typeface="Calibri"/>
              </a:rPr>
              <a:t>≥</a:t>
            </a:r>
            <a:r>
              <a:rPr lang="el-GR" sz="2400" b="1" dirty="0">
                <a:latin typeface="Calibri"/>
                <a:cs typeface="Calibri"/>
              </a:rPr>
              <a:t>3 και </a:t>
            </a:r>
            <a:r>
              <a:rPr lang="en-US" sz="2400" b="1" dirty="0">
                <a:latin typeface="Calibri"/>
                <a:cs typeface="Calibri"/>
              </a:rPr>
              <a:t>≥</a:t>
            </a:r>
            <a:r>
              <a:rPr lang="el-GR" sz="2400" b="1" dirty="0">
                <a:latin typeface="Calibri"/>
                <a:cs typeface="Calibri"/>
              </a:rPr>
              <a:t>2 στην επανεξέταση είχαν </a:t>
            </a:r>
            <a:r>
              <a:rPr lang="el-GR" sz="4000" b="1" dirty="0">
                <a:solidFill>
                  <a:srgbClr val="E8BC4A"/>
                </a:solidFill>
                <a:latin typeface="Calibri"/>
                <a:cs typeface="Calibri"/>
              </a:rPr>
              <a:t>47%</a:t>
            </a:r>
            <a:r>
              <a:rPr lang="el-GR" sz="4000" b="1" dirty="0">
                <a:latin typeface="Calibri"/>
                <a:cs typeface="Calibri"/>
              </a:rPr>
              <a:t> </a:t>
            </a:r>
            <a:r>
              <a:rPr lang="el-GR" sz="2400" b="1" dirty="0">
                <a:latin typeface="Calibri"/>
                <a:cs typeface="Calibri"/>
              </a:rPr>
              <a:t>πιθανότητα να διαγνωστούν με ΔΦΑ</a:t>
            </a:r>
            <a:r>
              <a:rPr lang="en-US" sz="2400" b="1" dirty="0">
                <a:latin typeface="Calibri"/>
                <a:cs typeface="Calibri"/>
              </a:rPr>
              <a:t> (ASD; con</a:t>
            </a:r>
            <a:r>
              <a:rPr lang="en-US" sz="2400" dirty="0">
                <a:latin typeface="Calibri"/>
                <a:cs typeface="Calibri"/>
              </a:rPr>
              <a:t>fi</a:t>
            </a:r>
            <a:r>
              <a:rPr lang="en-US" sz="2400" b="1" dirty="0">
                <a:latin typeface="Calibri"/>
                <a:cs typeface="Calibri"/>
              </a:rPr>
              <a:t>dence interval [95% CI]: 0.41–0.54) </a:t>
            </a:r>
            <a:r>
              <a:rPr lang="el-GR" sz="2400" b="1" dirty="0">
                <a:latin typeface="Calibri"/>
                <a:cs typeface="Calibri"/>
              </a:rPr>
              <a:t>και </a:t>
            </a:r>
            <a:r>
              <a:rPr lang="en-US" sz="4000" b="1" dirty="0">
                <a:solidFill>
                  <a:srgbClr val="E8BC4A"/>
                </a:solidFill>
                <a:latin typeface="Calibri"/>
                <a:cs typeface="Calibri"/>
              </a:rPr>
              <a:t>94.6% </a:t>
            </a:r>
            <a:r>
              <a:rPr lang="el-GR" sz="2400" b="1" dirty="0">
                <a:latin typeface="Calibri"/>
                <a:cs typeface="Calibri"/>
              </a:rPr>
              <a:t>πιθανότητα για οποιαδήποτε αναπτυξιακή διαταραχή ή ανησυχία </a:t>
            </a:r>
            <a:r>
              <a:rPr lang="en-US" sz="2400" b="1" dirty="0">
                <a:latin typeface="Calibri"/>
                <a:cs typeface="Calibri"/>
              </a:rPr>
              <a:t>(95% CI: 0.92–0.98)</a:t>
            </a:r>
            <a:endParaRPr lang="el-GR" sz="2400" b="1" dirty="0">
              <a:latin typeface="Calibri"/>
              <a:cs typeface="Calibri"/>
            </a:endParaRPr>
          </a:p>
          <a:p>
            <a:pPr>
              <a:buFont typeface="Wingdings" charset="2"/>
              <a:buChar char="u"/>
            </a:pPr>
            <a:r>
              <a:rPr lang="el-GR" sz="2400" b="1" dirty="0">
                <a:latin typeface="Calibri"/>
                <a:cs typeface="Calibri"/>
              </a:rPr>
              <a:t>Παιδία με θετικό </a:t>
            </a:r>
            <a:r>
              <a:rPr lang="en-US" sz="2400" b="1" dirty="0">
                <a:latin typeface="Calibri"/>
                <a:cs typeface="Calibri"/>
              </a:rPr>
              <a:t>M-CHAT R?F </a:t>
            </a:r>
            <a:r>
              <a:rPr lang="el-GR" sz="2400" b="1" dirty="0">
                <a:latin typeface="Calibri"/>
                <a:cs typeface="Calibri"/>
              </a:rPr>
              <a:t>114 φορές πιο πιθανό να διαγνωστούν με ΔΦΑ σχετικά με τυτά με αρνητικό </a:t>
            </a:r>
            <a:r>
              <a:rPr lang="en-US" sz="2400" b="1" dirty="0">
                <a:latin typeface="Calibri"/>
                <a:cs typeface="Calibri"/>
              </a:rPr>
              <a:t>M-CHAT R/F</a:t>
            </a:r>
          </a:p>
          <a:p>
            <a:pPr>
              <a:buFont typeface="Wingdings" charset="2"/>
              <a:buChar char="u"/>
            </a:pPr>
            <a:r>
              <a:rPr lang="hu-HU" sz="3100" dirty="0">
                <a:latin typeface="Calibri"/>
                <a:cs typeface="Calibri"/>
              </a:rPr>
              <a:t>Cronbach</a:t>
            </a:r>
            <a:r>
              <a:rPr lang="hu-HU" sz="3100" b="1" dirty="0">
                <a:latin typeface="Calibri"/>
                <a:cs typeface="Calibri"/>
              </a:rPr>
              <a:t>’</a:t>
            </a:r>
            <a:r>
              <a:rPr lang="hu-HU" sz="3100" dirty="0">
                <a:latin typeface="Calibri"/>
                <a:cs typeface="Calibri"/>
              </a:rPr>
              <a:t>s a = 0.63</a:t>
            </a:r>
          </a:p>
          <a:p>
            <a:pPr>
              <a:buFont typeface="Wingdings" charset="2"/>
              <a:buChar char="u"/>
            </a:pPr>
            <a:r>
              <a:rPr lang="el-GR" sz="3100" b="1" dirty="0">
                <a:latin typeface="Calibri"/>
                <a:cs typeface="Calibri"/>
              </a:rPr>
              <a:t>Μέση ηλικία διάγνωσης 26 μήνες</a:t>
            </a:r>
          </a:p>
          <a:p>
            <a:pPr>
              <a:buFont typeface="Wingdings" charset="2"/>
              <a:buChar char="u"/>
            </a:pPr>
            <a:r>
              <a:rPr lang="el-GR" sz="2400" b="1" dirty="0">
                <a:latin typeface="Calibri"/>
                <a:cs typeface="Calibri"/>
              </a:rPr>
              <a:t>Ανισχνεύονται παιδιά 2 χρόνια νωρίτερα απο τη μεση ηλικία διάγνωσης</a:t>
            </a:r>
            <a:endParaRPr lang="en-US" sz="2400" dirty="0">
              <a:latin typeface="Calibri"/>
              <a:cs typeface="Calibri"/>
            </a:endParaRPr>
          </a:p>
        </p:txBody>
      </p:sp>
    </p:spTree>
    <p:extLst>
      <p:ext uri="{BB962C8B-B14F-4D97-AF65-F5344CB8AC3E}">
        <p14:creationId xmlns:p14="http://schemas.microsoft.com/office/powerpoint/2010/main" val="367935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188" y="22089"/>
            <a:ext cx="8229600" cy="1143000"/>
          </a:xfrm>
        </p:spPr>
        <p:txBody>
          <a:bodyPr>
            <a:normAutofit/>
          </a:bodyPr>
          <a:lstStyle/>
          <a:p>
            <a:r>
              <a:rPr lang="el-GR" sz="3600" dirty="0">
                <a:solidFill>
                  <a:srgbClr val="FFCC66"/>
                </a:solidFill>
                <a:latin typeface="Calibri"/>
                <a:cs typeface="Calibri"/>
              </a:rPr>
              <a:t>Η «απο κοινού» Προσοχή</a:t>
            </a:r>
            <a:endParaRPr lang="en-US" sz="3600" dirty="0">
              <a:solidFill>
                <a:srgbClr val="FFCC66"/>
              </a:solidFill>
              <a:latin typeface="Calibri"/>
              <a:cs typeface="Calibri"/>
            </a:endParaRPr>
          </a:p>
        </p:txBody>
      </p:sp>
      <p:pic>
        <p:nvPicPr>
          <p:cNvPr id="6" name="Picture 5" descr="jt_att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375" y="1288379"/>
            <a:ext cx="7336161" cy="4265830"/>
          </a:xfrm>
          <a:prstGeom prst="rect">
            <a:avLst/>
          </a:prstGeom>
        </p:spPr>
      </p:pic>
    </p:spTree>
    <p:extLst>
      <p:ext uri="{BB962C8B-B14F-4D97-AF65-F5344CB8AC3E}">
        <p14:creationId xmlns:p14="http://schemas.microsoft.com/office/powerpoint/2010/main" val="23860477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62560" y="223520"/>
            <a:ext cx="8778240" cy="6400800"/>
          </a:xfrm>
          <a:prstGeom prst="rect">
            <a:avLst/>
          </a:prstGeom>
        </p:spPr>
      </p:pic>
      <p:sp>
        <p:nvSpPr>
          <p:cNvPr id="10" name="Right Arrow 9"/>
          <p:cNvSpPr/>
          <p:nvPr/>
        </p:nvSpPr>
        <p:spPr>
          <a:xfrm>
            <a:off x="162560" y="910844"/>
            <a:ext cx="406400" cy="3728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162560" y="2631440"/>
            <a:ext cx="406400" cy="3728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62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240" y="365760"/>
            <a:ext cx="8829040" cy="6258560"/>
          </a:xfrm>
          <a:prstGeom prst="rect">
            <a:avLst/>
          </a:prstGeom>
        </p:spPr>
      </p:pic>
      <p:sp>
        <p:nvSpPr>
          <p:cNvPr id="5" name="Right Arrow 4"/>
          <p:cNvSpPr/>
          <p:nvPr/>
        </p:nvSpPr>
        <p:spPr>
          <a:xfrm>
            <a:off x="71120" y="1402080"/>
            <a:ext cx="406400" cy="3728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593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0"/>
            <a:ext cx="8229600" cy="1143000"/>
          </a:xfrm>
        </p:spPr>
        <p:txBody>
          <a:bodyPr>
            <a:noAutofit/>
          </a:bodyPr>
          <a:lstStyle/>
          <a:p>
            <a:r>
              <a:rPr lang="el-GR" sz="3600" b="1" dirty="0">
                <a:solidFill>
                  <a:srgbClr val="E8BC4A"/>
                </a:solidFill>
                <a:latin typeface="Calibri"/>
                <a:cs typeface="Calibri"/>
              </a:rPr>
              <a:t>Μεγιστοποίηση ψυχομετρικών ιδιοτήτων του </a:t>
            </a:r>
            <a:r>
              <a:rPr lang="en-US" sz="3600" b="1" dirty="0">
                <a:solidFill>
                  <a:srgbClr val="E8BC4A"/>
                </a:solidFill>
                <a:latin typeface="Calibri"/>
                <a:cs typeface="Calibri"/>
              </a:rPr>
              <a:t>M-CHAT</a:t>
            </a:r>
          </a:p>
        </p:txBody>
      </p:sp>
      <p:sp>
        <p:nvSpPr>
          <p:cNvPr id="3" name="Content Placeholder 2"/>
          <p:cNvSpPr>
            <a:spLocks noGrp="1"/>
          </p:cNvSpPr>
          <p:nvPr>
            <p:ph idx="1"/>
          </p:nvPr>
        </p:nvSpPr>
        <p:spPr/>
        <p:txBody>
          <a:bodyPr>
            <a:normAutofit fontScale="92500" lnSpcReduction="10000"/>
          </a:bodyPr>
          <a:lstStyle/>
          <a:p>
            <a:r>
              <a:rPr lang="en-US" sz="2400" dirty="0">
                <a:latin typeface="Calibri"/>
                <a:cs typeface="Calibri"/>
              </a:rPr>
              <a:t>1 </a:t>
            </a:r>
            <a:r>
              <a:rPr lang="el-GR" sz="2400" dirty="0">
                <a:latin typeface="Calibri"/>
                <a:cs typeface="Calibri"/>
              </a:rPr>
              <a:t>βαθμός για κάθε ΟΧΙ εκτός ερωτήσεων 2,5,12 (ΟΧΙ= κίνδυνος για </a:t>
            </a:r>
            <a:r>
              <a:rPr lang="en-US" sz="2400" dirty="0">
                <a:latin typeface="Calibri"/>
                <a:cs typeface="Calibri"/>
              </a:rPr>
              <a:t>ASD, #2,5,12)</a:t>
            </a:r>
          </a:p>
          <a:p>
            <a:r>
              <a:rPr lang="el-GR" sz="2400" dirty="0">
                <a:solidFill>
                  <a:srgbClr val="E8BC4A"/>
                </a:solidFill>
                <a:latin typeface="Calibri"/>
                <a:cs typeface="Calibri"/>
              </a:rPr>
              <a:t>ΧΑΜΗΛΟΣ ΚΙΝΔΥΝΟΣ: </a:t>
            </a:r>
            <a:r>
              <a:rPr lang="el-GR" sz="2400" dirty="0">
                <a:latin typeface="Calibri"/>
                <a:cs typeface="Calibri"/>
              </a:rPr>
              <a:t>0-2 βαθμοί (αν το παιδι είναι &lt;2 χρονών, </a:t>
            </a:r>
            <a:r>
              <a:rPr lang="el-GR" sz="2400" u="sng" dirty="0">
                <a:latin typeface="Calibri"/>
                <a:cs typeface="Calibri"/>
              </a:rPr>
              <a:t>ανίχνευσε ξανά </a:t>
            </a:r>
            <a:r>
              <a:rPr lang="el-GR" sz="2400" dirty="0">
                <a:latin typeface="Calibri"/>
                <a:cs typeface="Calibri"/>
              </a:rPr>
              <a:t>μετά τα 2 χρόνια)</a:t>
            </a:r>
          </a:p>
          <a:p>
            <a:r>
              <a:rPr lang="el-GR" sz="2400" dirty="0">
                <a:solidFill>
                  <a:srgbClr val="E8BC4A"/>
                </a:solidFill>
                <a:latin typeface="Calibri"/>
                <a:cs typeface="Calibri"/>
              </a:rPr>
              <a:t>ΜΕΣΟΣ ΚΙΝΔΥΝΟΣ: </a:t>
            </a:r>
            <a:r>
              <a:rPr lang="el-GR" sz="2400" dirty="0">
                <a:solidFill>
                  <a:srgbClr val="FFFFFF"/>
                </a:solidFill>
                <a:latin typeface="Calibri"/>
                <a:cs typeface="Calibri"/>
              </a:rPr>
              <a:t>3-7 βαθμοί </a:t>
            </a:r>
            <a:r>
              <a:rPr lang="el-GR" sz="2400" u="sng" dirty="0">
                <a:solidFill>
                  <a:srgbClr val="FFFFFF"/>
                </a:solidFill>
                <a:latin typeface="Calibri"/>
                <a:cs typeface="Calibri"/>
              </a:rPr>
              <a:t>Χορήγησε το </a:t>
            </a:r>
            <a:r>
              <a:rPr lang="en-US" sz="2400" u="sng" dirty="0">
                <a:solidFill>
                  <a:srgbClr val="FFFFFF"/>
                </a:solidFill>
                <a:latin typeface="Calibri"/>
                <a:cs typeface="Calibri"/>
              </a:rPr>
              <a:t>F-up </a:t>
            </a:r>
            <a:r>
              <a:rPr lang="el-GR" sz="2400" dirty="0">
                <a:solidFill>
                  <a:srgbClr val="FFFFFF"/>
                </a:solidFill>
                <a:latin typeface="Calibri"/>
                <a:cs typeface="Calibri"/>
              </a:rPr>
              <a:t>για επιπλέον πληροφορίες: Σε 0-1 βαθμούς, αρνητικό. Σε ≥2 βαθμούς, παραπομπή για αξιολόγηση.</a:t>
            </a:r>
          </a:p>
          <a:p>
            <a:r>
              <a:rPr lang="el-GR" sz="2400" dirty="0">
                <a:solidFill>
                  <a:srgbClr val="E8BC4A"/>
                </a:solidFill>
                <a:latin typeface="Calibri"/>
                <a:cs typeface="Calibri"/>
              </a:rPr>
              <a:t>ΥΨΗΛΟΣ ΚΙΝΔΥΝΟΣ: </a:t>
            </a:r>
            <a:r>
              <a:rPr lang="el-GR" sz="2400" dirty="0">
                <a:solidFill>
                  <a:srgbClr val="FFFFFF"/>
                </a:solidFill>
                <a:latin typeface="Calibri"/>
                <a:cs typeface="Calibri"/>
              </a:rPr>
              <a:t>8-20 βαθμοι. </a:t>
            </a:r>
            <a:r>
              <a:rPr lang="el-GR" sz="2400" u="sng" dirty="0">
                <a:solidFill>
                  <a:srgbClr val="FFFFFF"/>
                </a:solidFill>
                <a:latin typeface="Calibri"/>
                <a:cs typeface="Calibri"/>
              </a:rPr>
              <a:t>Προσπέρασε το </a:t>
            </a:r>
            <a:r>
              <a:rPr lang="en-US" sz="2400" u="sng" dirty="0">
                <a:solidFill>
                  <a:srgbClr val="FFFFFF"/>
                </a:solidFill>
                <a:latin typeface="Calibri"/>
                <a:cs typeface="Calibri"/>
              </a:rPr>
              <a:t>F-up </a:t>
            </a:r>
            <a:r>
              <a:rPr lang="el-GR" sz="2400" dirty="0">
                <a:solidFill>
                  <a:srgbClr val="FFFFFF"/>
                </a:solidFill>
                <a:latin typeface="Calibri"/>
                <a:cs typeface="Calibri"/>
              </a:rPr>
              <a:t>&amp; άμεση παραποπή για διαγνωστική αξιολόγηση</a:t>
            </a:r>
            <a:endParaRPr lang="en-US" sz="2400" dirty="0">
              <a:solidFill>
                <a:srgbClr val="FFFFFF"/>
              </a:solidFill>
              <a:latin typeface="Calibri"/>
              <a:cs typeface="Calibri"/>
            </a:endParaRPr>
          </a:p>
        </p:txBody>
      </p:sp>
    </p:spTree>
    <p:extLst>
      <p:ext uri="{BB962C8B-B14F-4D97-AF65-F5344CB8AC3E}">
        <p14:creationId xmlns:p14="http://schemas.microsoft.com/office/powerpoint/2010/main" val="34140508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solidFill>
                  <a:srgbClr val="FFCC66"/>
                </a:solidFill>
                <a:latin typeface="Calibri"/>
                <a:cs typeface="Calibri"/>
              </a:rPr>
              <a:t>Συνέντευξη</a:t>
            </a:r>
            <a:endParaRPr lang="en-US" sz="4000" dirty="0">
              <a:solidFill>
                <a:srgbClr val="FFCC66"/>
              </a:solidFill>
              <a:latin typeface="Calibri"/>
              <a:cs typeface="Calibri"/>
            </a:endParaRPr>
          </a:p>
        </p:txBody>
      </p:sp>
      <p:sp>
        <p:nvSpPr>
          <p:cNvPr id="3" name="Content Placeholder 2"/>
          <p:cNvSpPr>
            <a:spLocks noGrp="1"/>
          </p:cNvSpPr>
          <p:nvPr>
            <p:ph idx="1"/>
          </p:nvPr>
        </p:nvSpPr>
        <p:spPr>
          <a:xfrm>
            <a:off x="457200" y="1432560"/>
            <a:ext cx="8229600" cy="4937443"/>
          </a:xfrm>
        </p:spPr>
        <p:txBody>
          <a:bodyPr>
            <a:normAutofit fontScale="85000" lnSpcReduction="20000"/>
          </a:bodyPr>
          <a:lstStyle/>
          <a:p>
            <a:r>
              <a:rPr lang="el-GR" sz="2400" dirty="0">
                <a:latin typeface="Calibri"/>
                <a:cs typeface="Calibri"/>
              </a:rPr>
              <a:t>Για κάθε ερώτηση στην οποία ο γονέας/κηδεμόνας απαντά θετικά, ακολουθεί συνέντευξη</a:t>
            </a:r>
          </a:p>
          <a:p>
            <a:r>
              <a:rPr lang="el-GR" sz="2400" dirty="0">
                <a:latin typeface="Calibri"/>
                <a:cs typeface="Calibri"/>
              </a:rPr>
              <a:t>Μια σελίδα για κάθε ερώτηση-ώσπου η ερώτηση να πάρει </a:t>
            </a:r>
            <a:r>
              <a:rPr lang="en-US" sz="2400" dirty="0">
                <a:latin typeface="Calibri"/>
                <a:cs typeface="Calibri"/>
              </a:rPr>
              <a:t>pass / fail </a:t>
            </a:r>
          </a:p>
          <a:p>
            <a:r>
              <a:rPr lang="el-GR" sz="2400" dirty="0">
                <a:latin typeface="Calibri"/>
                <a:cs typeface="Calibri"/>
              </a:rPr>
              <a:t>Η ερώτηση μπορεί να απαντηθεί με «ίσως». Ρωτάμε τι ισχύει περισσότερο απο τα δυο. Άν η απάντηση είναι άλλη εκτός απο ναι/οχι, ο εξεταστής χρησιμοποιεί την κρίση του και συμειώνει </a:t>
            </a:r>
            <a:r>
              <a:rPr lang="en-US" sz="2400" dirty="0">
                <a:latin typeface="Calibri"/>
                <a:cs typeface="Calibri"/>
              </a:rPr>
              <a:t>pass/fail</a:t>
            </a:r>
          </a:p>
          <a:p>
            <a:r>
              <a:rPr lang="en-US" sz="2400" dirty="0">
                <a:latin typeface="Calibri"/>
                <a:cs typeface="Calibri"/>
              </a:rPr>
              <a:t>To F-up </a:t>
            </a:r>
            <a:r>
              <a:rPr lang="el-GR" sz="2400" dirty="0">
                <a:latin typeface="Calibri"/>
                <a:cs typeface="Calibri"/>
              </a:rPr>
              <a:t>θεωρείται θετικό αν απαντηθούν 2 </a:t>
            </a:r>
            <a:r>
              <a:rPr lang="en-US" sz="2400" dirty="0">
                <a:latin typeface="Calibri"/>
                <a:cs typeface="Calibri"/>
              </a:rPr>
              <a:t>fail </a:t>
            </a:r>
            <a:r>
              <a:rPr lang="el-GR" sz="2400" dirty="0">
                <a:latin typeface="Calibri"/>
                <a:cs typeface="Calibri"/>
              </a:rPr>
              <a:t>και συστήνεται να παραπεμφθεί το παιδί για διαγνωστική αξιολόγηση.</a:t>
            </a:r>
          </a:p>
          <a:p>
            <a:r>
              <a:rPr lang="el-GR" sz="2400" dirty="0">
                <a:latin typeface="Calibri"/>
                <a:cs typeface="Calibri"/>
              </a:rPr>
              <a:t>Αν υπαρχουν ισχυρές ανησυχίες για ΔΦΑ απο γονέα/κηδεμόνα ή εξεταστή το παιδί παραπέμπεται για διάγνωση ανεξάρτητα του ανιχνευτικού ελέγχου.</a:t>
            </a:r>
          </a:p>
          <a:p>
            <a:endParaRPr lang="en-US" sz="2400" dirty="0">
              <a:latin typeface="Calibri"/>
              <a:cs typeface="Calibri"/>
            </a:endParaRPr>
          </a:p>
        </p:txBody>
      </p:sp>
    </p:spTree>
    <p:extLst>
      <p:ext uri="{BB962C8B-B14F-4D97-AF65-F5344CB8AC3E}">
        <p14:creationId xmlns:p14="http://schemas.microsoft.com/office/powerpoint/2010/main" val="1569173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35959" y="250673"/>
            <a:ext cx="7101324" cy="6450655"/>
          </a:xfrm>
          <a:prstGeom prst="rect">
            <a:avLst/>
          </a:prstGeom>
        </p:spPr>
      </p:pic>
      <p:sp>
        <p:nvSpPr>
          <p:cNvPr id="2" name="TextBox 1"/>
          <p:cNvSpPr txBox="1"/>
          <p:nvPr/>
        </p:nvSpPr>
        <p:spPr>
          <a:xfrm>
            <a:off x="474782" y="373870"/>
            <a:ext cx="322624" cy="461665"/>
          </a:xfrm>
          <a:prstGeom prst="rect">
            <a:avLst/>
          </a:prstGeom>
          <a:noFill/>
        </p:spPr>
        <p:txBody>
          <a:bodyPr wrap="none" rtlCol="0">
            <a:spAutoFit/>
          </a:bodyPr>
          <a:lstStyle/>
          <a:p>
            <a:r>
              <a:rPr lang="en-US" sz="2400" dirty="0">
                <a:solidFill>
                  <a:srgbClr val="3366FF"/>
                </a:solidFill>
              </a:rPr>
              <a:t>1</a:t>
            </a:r>
          </a:p>
        </p:txBody>
      </p:sp>
    </p:spTree>
    <p:extLst>
      <p:ext uri="{BB962C8B-B14F-4D97-AF65-F5344CB8AC3E}">
        <p14:creationId xmlns:p14="http://schemas.microsoft.com/office/powerpoint/2010/main" val="1532387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9803" y="261435"/>
            <a:ext cx="6963682" cy="6456605"/>
          </a:xfrm>
          <a:prstGeom prst="rect">
            <a:avLst/>
          </a:prstGeom>
        </p:spPr>
      </p:pic>
      <p:sp>
        <p:nvSpPr>
          <p:cNvPr id="3" name="TextBox 2"/>
          <p:cNvSpPr txBox="1"/>
          <p:nvPr/>
        </p:nvSpPr>
        <p:spPr>
          <a:xfrm>
            <a:off x="474782" y="373870"/>
            <a:ext cx="341860" cy="461665"/>
          </a:xfrm>
          <a:prstGeom prst="rect">
            <a:avLst/>
          </a:prstGeom>
          <a:noFill/>
        </p:spPr>
        <p:txBody>
          <a:bodyPr wrap="none" rtlCol="0">
            <a:spAutoFit/>
          </a:bodyPr>
          <a:lstStyle/>
          <a:p>
            <a:r>
              <a:rPr lang="en-US" sz="2400" dirty="0">
                <a:solidFill>
                  <a:srgbClr val="3366FF"/>
                </a:solidFill>
              </a:rPr>
              <a:t>2</a:t>
            </a:r>
          </a:p>
        </p:txBody>
      </p:sp>
    </p:spTree>
    <p:extLst>
      <p:ext uri="{BB962C8B-B14F-4D97-AF65-F5344CB8AC3E}">
        <p14:creationId xmlns:p14="http://schemas.microsoft.com/office/powerpoint/2010/main" val="8701510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re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0815"/>
            <a:ext cx="9144000" cy="1106425"/>
          </a:xfrm>
          <a:prstGeom prst="rect">
            <a:avLst/>
          </a:prstGeom>
        </p:spPr>
      </p:pic>
      <p:pic>
        <p:nvPicPr>
          <p:cNvPr id="6" name="Picture 5" descr="85px-Logo_uoa_blu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4409703"/>
            <a:ext cx="792088" cy="1224136"/>
          </a:xfrm>
          <a:prstGeom prst="rect">
            <a:avLst/>
          </a:prstGeom>
        </p:spPr>
      </p:pic>
      <p:sp>
        <p:nvSpPr>
          <p:cNvPr id="7" name="Rectangle 6"/>
          <p:cNvSpPr/>
          <p:nvPr/>
        </p:nvSpPr>
        <p:spPr>
          <a:xfrm>
            <a:off x="1618203" y="4257240"/>
            <a:ext cx="7204712" cy="2705356"/>
          </a:xfrm>
          <a:prstGeom prst="rect">
            <a:avLst/>
          </a:prstGeom>
        </p:spPr>
        <p:txBody>
          <a:bodyPr wrap="square">
            <a:spAutoFit/>
          </a:bodyPr>
          <a:lstStyle/>
          <a:p>
            <a:pPr>
              <a:lnSpc>
                <a:spcPct val="120000"/>
              </a:lnSpc>
            </a:pPr>
            <a:r>
              <a:rPr lang="en-US" sz="2800" dirty="0">
                <a:solidFill>
                  <a:srgbClr val="E09888"/>
                </a:solidFill>
                <a:latin typeface="Calibri"/>
                <a:cs typeface="Calibri"/>
              </a:rPr>
              <a:t>http://</a:t>
            </a:r>
            <a:r>
              <a:rPr lang="en-US" sz="2800" dirty="0" err="1">
                <a:solidFill>
                  <a:srgbClr val="E09888"/>
                </a:solidFill>
                <a:latin typeface="Calibri"/>
                <a:cs typeface="Calibri"/>
              </a:rPr>
              <a:t>dbpeds-lab.med.uoa.gr</a:t>
            </a:r>
            <a:r>
              <a:rPr lang="en-US" sz="2800" dirty="0">
                <a:solidFill>
                  <a:srgbClr val="E09888"/>
                </a:solidFill>
                <a:latin typeface="Calibri"/>
                <a:cs typeface="Calibri"/>
              </a:rPr>
              <a:t> </a:t>
            </a:r>
          </a:p>
          <a:p>
            <a:pPr marL="457200" indent="-457200">
              <a:lnSpc>
                <a:spcPct val="120000"/>
              </a:lnSpc>
              <a:buAutoNum type="arabicPeriod"/>
            </a:pPr>
            <a:r>
              <a:rPr lang="el-GR" dirty="0">
                <a:latin typeface="Calibri"/>
                <a:cs typeface="Calibri"/>
              </a:rPr>
              <a:t>Ενσυναισθηση &amp; Ηθική Κρίση σε παιδιά με Νευροαναπτυξιακές Διαταραχες</a:t>
            </a:r>
          </a:p>
          <a:p>
            <a:pPr marL="457200" indent="-457200">
              <a:lnSpc>
                <a:spcPct val="120000"/>
              </a:lnSpc>
              <a:buFontTx/>
              <a:buAutoNum type="arabicPeriod"/>
            </a:pPr>
            <a:r>
              <a:rPr lang="el-GR" dirty="0">
                <a:latin typeface="Calibri"/>
                <a:cs typeface="Calibri"/>
              </a:rPr>
              <a:t>Νευροβιολογία Φαινοτύπου &amp; Ενδοφαινοτύπου παιδιών με Νευροαναπτυξιακές Διαταραχες</a:t>
            </a:r>
          </a:p>
          <a:p>
            <a:pPr>
              <a:lnSpc>
                <a:spcPct val="120000"/>
              </a:lnSpc>
            </a:pPr>
            <a:r>
              <a:rPr lang="en-US" sz="2400" dirty="0">
                <a:solidFill>
                  <a:srgbClr val="FFCC66"/>
                </a:solidFill>
                <a:latin typeface="Calibri"/>
                <a:cs typeface="Calibri"/>
              </a:rPr>
              <a:t>https://</a:t>
            </a:r>
            <a:r>
              <a:rPr lang="en-US" sz="2400" dirty="0" err="1">
                <a:solidFill>
                  <a:srgbClr val="FFCC66"/>
                </a:solidFill>
                <a:latin typeface="Calibri"/>
                <a:cs typeface="Calibri"/>
              </a:rPr>
              <a:t>www.autismresearchcentre.com</a:t>
            </a:r>
            <a:r>
              <a:rPr lang="en-US" sz="2400" dirty="0">
                <a:solidFill>
                  <a:srgbClr val="FFCC66"/>
                </a:solidFill>
                <a:latin typeface="Calibri"/>
                <a:cs typeface="Calibri"/>
              </a:rPr>
              <a:t>/</a:t>
            </a:r>
          </a:p>
          <a:p>
            <a:pPr>
              <a:lnSpc>
                <a:spcPct val="120000"/>
              </a:lnSpc>
            </a:pPr>
            <a:r>
              <a:rPr lang="el-GR" dirty="0">
                <a:solidFill>
                  <a:schemeClr val="accent2">
                    <a:lumMod val="40000"/>
                    <a:lumOff val="60000"/>
                  </a:schemeClr>
                </a:solidFill>
                <a:latin typeface="Calibri"/>
                <a:cs typeface="Calibri"/>
              </a:rPr>
              <a:t>Α</a:t>
            </a:r>
            <a:r>
              <a:rPr lang="en-US" dirty="0">
                <a:solidFill>
                  <a:schemeClr val="accent2">
                    <a:lumMod val="40000"/>
                    <a:lumOff val="60000"/>
                  </a:schemeClr>
                </a:solidFill>
                <a:latin typeface="Calibri"/>
                <a:cs typeface="Calibri"/>
              </a:rPr>
              <a:t>Q, EQ, SQ </a:t>
            </a:r>
            <a:r>
              <a:rPr lang="el-GR" dirty="0">
                <a:solidFill>
                  <a:schemeClr val="accent2">
                    <a:lumMod val="40000"/>
                    <a:lumOff val="60000"/>
                  </a:schemeClr>
                </a:solidFill>
                <a:latin typeface="Calibri"/>
                <a:cs typeface="Calibri"/>
              </a:rPr>
              <a:t> Ελληνική Μετάφραση</a:t>
            </a:r>
          </a:p>
        </p:txBody>
      </p:sp>
      <p:pic>
        <p:nvPicPr>
          <p:cNvPr id="8" name="Picture 7" descr="image001-1.png"/>
          <p:cNvPicPr>
            <a:picLocks noChangeAspect="1"/>
          </p:cNvPicPr>
          <p:nvPr/>
        </p:nvPicPr>
        <p:blipFill>
          <a:blip r:embed="rId4" cstate="email">
            <a:alphaModFix amt="63000"/>
            <a:extLst>
              <a:ext uri="{28A0092B-C50C-407E-A947-70E740481C1C}">
                <a14:useLocalDpi xmlns:a14="http://schemas.microsoft.com/office/drawing/2010/main" val="0"/>
              </a:ext>
            </a:extLst>
          </a:blip>
          <a:stretch>
            <a:fillRect/>
          </a:stretch>
        </p:blipFill>
        <p:spPr>
          <a:xfrm>
            <a:off x="8207896" y="4528063"/>
            <a:ext cx="936104" cy="1080120"/>
          </a:xfrm>
          <a:prstGeom prst="rect">
            <a:avLst/>
          </a:prstGeom>
        </p:spPr>
      </p:pic>
      <p:pic>
        <p:nvPicPr>
          <p:cNvPr id="2" name="Picture 1" descr="images-29.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992209" y="5862251"/>
            <a:ext cx="1061615" cy="841816"/>
          </a:xfrm>
          <a:prstGeom prst="rect">
            <a:avLst/>
          </a:prstGeom>
        </p:spPr>
      </p:pic>
      <p:pic>
        <p:nvPicPr>
          <p:cNvPr id="5" name="Picture 4" descr="images-1.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6029011"/>
            <a:ext cx="1526673" cy="551590"/>
          </a:xfrm>
          <a:prstGeom prst="rect">
            <a:avLst/>
          </a:prstGeom>
        </p:spPr>
      </p:pic>
      <p:pic>
        <p:nvPicPr>
          <p:cNvPr id="10" name="Picture 9" descr="18788431_1410689802352423_1144888895_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5940778" cy="2906887"/>
          </a:xfrm>
          <a:prstGeom prst="rect">
            <a:avLst/>
          </a:prstGeom>
        </p:spPr>
      </p:pic>
      <p:sp>
        <p:nvSpPr>
          <p:cNvPr id="11" name="TextBox 10"/>
          <p:cNvSpPr txBox="1"/>
          <p:nvPr/>
        </p:nvSpPr>
        <p:spPr>
          <a:xfrm>
            <a:off x="6083940" y="360668"/>
            <a:ext cx="2969884" cy="584776"/>
          </a:xfrm>
          <a:prstGeom prst="rect">
            <a:avLst/>
          </a:prstGeom>
          <a:noFill/>
        </p:spPr>
        <p:txBody>
          <a:bodyPr wrap="none" rtlCol="0">
            <a:spAutoFit/>
          </a:bodyPr>
          <a:lstStyle/>
          <a:p>
            <a:r>
              <a:rPr lang="en-US" sz="3200" dirty="0">
                <a:solidFill>
                  <a:srgbClr val="E09888"/>
                </a:solidFill>
                <a:latin typeface="Calibri"/>
                <a:cs typeface="Calibri"/>
              </a:rPr>
              <a:t>http://</a:t>
            </a:r>
            <a:r>
              <a:rPr lang="en-US" sz="3200" dirty="0" err="1">
                <a:solidFill>
                  <a:srgbClr val="E09888"/>
                </a:solidFill>
                <a:latin typeface="Calibri"/>
                <a:cs typeface="Calibri"/>
              </a:rPr>
              <a:t>dbpeds.gr</a:t>
            </a:r>
            <a:endParaRPr lang="en-US" sz="3200" dirty="0">
              <a:solidFill>
                <a:srgbClr val="E09888"/>
              </a:solidFill>
              <a:latin typeface="Calibri"/>
              <a:cs typeface="Calibri"/>
            </a:endParaRPr>
          </a:p>
        </p:txBody>
      </p:sp>
    </p:spTree>
    <p:extLst>
      <p:ext uri="{BB962C8B-B14F-4D97-AF65-F5344CB8AC3E}">
        <p14:creationId xmlns:p14="http://schemas.microsoft.com/office/powerpoint/2010/main" val="344468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46006" y="61258"/>
            <a:ext cx="8228465" cy="707886"/>
          </a:xfrm>
          <a:prstGeom prst="rect">
            <a:avLst/>
          </a:prstGeom>
          <a:noFill/>
          <a:ln w="9525">
            <a:noFill/>
            <a:miter lim="800000"/>
            <a:headEnd/>
            <a:tailEnd/>
          </a:ln>
          <a:effectLst/>
        </p:spPr>
        <p:txBody>
          <a:bodyPr wrap="square">
            <a:spAutoFit/>
          </a:bodyPr>
          <a:lstStyle/>
          <a:p>
            <a:pPr algn="ctr"/>
            <a:r>
              <a:rPr lang="el-GR" sz="3600" dirty="0">
                <a:solidFill>
                  <a:srgbClr val="FFCC66"/>
                </a:solidFill>
                <a:latin typeface="Calibri" pitchFamily="34" charset="0"/>
                <a:cs typeface="Calibri" pitchFamily="34" charset="0"/>
              </a:rPr>
              <a:t>Διαγνωστικά κριτήρια ΔΦΑ, </a:t>
            </a:r>
            <a:r>
              <a:rPr lang="en-US" sz="3600" dirty="0">
                <a:solidFill>
                  <a:srgbClr val="FFCC66"/>
                </a:solidFill>
                <a:latin typeface="Calibri" pitchFamily="34" charset="0"/>
                <a:cs typeface="Calibri" pitchFamily="34" charset="0"/>
              </a:rPr>
              <a:t> </a:t>
            </a:r>
            <a:r>
              <a:rPr lang="en-US" sz="4000" dirty="0">
                <a:solidFill>
                  <a:srgbClr val="FFCC66"/>
                </a:solidFill>
                <a:latin typeface="Calibri" pitchFamily="34" charset="0"/>
                <a:cs typeface="Calibri" pitchFamily="34" charset="0"/>
              </a:rPr>
              <a:t>DSM-5</a:t>
            </a:r>
            <a:endParaRPr lang="el-GR" sz="4000" dirty="0">
              <a:solidFill>
                <a:srgbClr val="FFCC66"/>
              </a:solidFill>
              <a:latin typeface="Calibri" pitchFamily="34" charset="0"/>
              <a:cs typeface="Calibri" pitchFamily="34" charset="0"/>
            </a:endParaRPr>
          </a:p>
        </p:txBody>
      </p:sp>
      <p:sp>
        <p:nvSpPr>
          <p:cNvPr id="5" name="Text Box 5"/>
          <p:cNvSpPr txBox="1">
            <a:spLocks noChangeArrowheads="1"/>
          </p:cNvSpPr>
          <p:nvPr/>
        </p:nvSpPr>
        <p:spPr bwMode="auto">
          <a:xfrm>
            <a:off x="24657" y="880753"/>
            <a:ext cx="9271923" cy="6875728"/>
          </a:xfrm>
          <a:prstGeom prst="rect">
            <a:avLst/>
          </a:prstGeom>
          <a:noFill/>
          <a:ln w="9525">
            <a:noFill/>
            <a:miter lim="800000"/>
            <a:headEnd/>
            <a:tailEnd/>
          </a:ln>
          <a:effectLst/>
        </p:spPr>
        <p:txBody>
          <a:bodyPr wrap="square">
            <a:spAutoFit/>
          </a:bodyPr>
          <a:lstStyle/>
          <a:p>
            <a:r>
              <a:rPr lang="el-GR" sz="2400" b="1" dirty="0">
                <a:solidFill>
                  <a:srgbClr val="FFCC66"/>
                </a:solidFill>
                <a:effectLst>
                  <a:outerShdw blurRad="38100" dist="38100" dir="2700000" algn="tl">
                    <a:srgbClr val="000000"/>
                  </a:outerShdw>
                </a:effectLst>
                <a:latin typeface="Calibri" pitchFamily="34" charset="0"/>
                <a:cs typeface="Calibri" pitchFamily="34" charset="0"/>
              </a:rPr>
              <a:t>Β. Περιορισμένα, επαναληπτικά πρότυπα συμπεριφοράς, ενδιαφέροντα,</a:t>
            </a:r>
          </a:p>
          <a:p>
            <a:r>
              <a:rPr lang="el-GR" sz="2400" b="1" dirty="0">
                <a:solidFill>
                  <a:srgbClr val="FFCC66"/>
                </a:solidFill>
                <a:effectLst>
                  <a:outerShdw blurRad="38100" dist="38100" dir="2700000" algn="tl">
                    <a:srgbClr val="000000"/>
                  </a:outerShdw>
                </a:effectLst>
                <a:latin typeface="Calibri" pitchFamily="34" charset="0"/>
                <a:cs typeface="Calibri" pitchFamily="34" charset="0"/>
              </a:rPr>
              <a:t>δραστηριότητες, όπως εκδηλώνονται με τουλάχιστον 2 απο τα ακόλουθα, τώρα, ή απο το ιστορικό:</a:t>
            </a:r>
          </a:p>
          <a:p>
            <a:pPr marL="457200" indent="-457200">
              <a:lnSpc>
                <a:spcPct val="120000"/>
              </a:lnSpc>
              <a:buAutoNum type="arabicPeriod"/>
            </a:pPr>
            <a:r>
              <a:rPr lang="el-GR" sz="2400" dirty="0">
                <a:solidFill>
                  <a:srgbClr val="E09888"/>
                </a:solidFill>
                <a:effectLst>
                  <a:outerShdw blurRad="38100" dist="38100" dir="2700000" algn="tl">
                    <a:srgbClr val="000000"/>
                  </a:outerShdw>
                </a:effectLst>
                <a:latin typeface="Calibri" pitchFamily="34" charset="0"/>
                <a:cs typeface="Calibri" pitchFamily="34" charset="0"/>
              </a:rPr>
              <a:t>Στερεοτυπικές ή επαναληπτικές κινήσεις, χρήση αντικειμένων, λεκτικές </a:t>
            </a:r>
            <a:r>
              <a:rPr lang="el-GR" sz="2400" dirty="0">
                <a:effectLst>
                  <a:outerShdw blurRad="38100" dist="38100" dir="2700000" algn="tl">
                    <a:srgbClr val="000000"/>
                  </a:outerShdw>
                </a:effectLst>
                <a:latin typeface="Calibri" pitchFamily="34" charset="0"/>
                <a:cs typeface="Calibri" pitchFamily="34" charset="0"/>
              </a:rPr>
              <a:t>(φτερουγίσματα, παιχνίδια, ηχολαλία). </a:t>
            </a:r>
          </a:p>
          <a:p>
            <a:pPr marL="457200" indent="-457200">
              <a:lnSpc>
                <a:spcPct val="120000"/>
              </a:lnSpc>
              <a:buAutoNum type="arabicPeriod"/>
            </a:pPr>
            <a:r>
              <a:rPr lang="el-GR" sz="2400" dirty="0">
                <a:solidFill>
                  <a:schemeClr val="accent6">
                    <a:lumMod val="60000"/>
                    <a:lumOff val="40000"/>
                  </a:schemeClr>
                </a:solidFill>
                <a:effectLst>
                  <a:outerShdw blurRad="38100" dist="38100" dir="2700000" algn="tl">
                    <a:srgbClr val="000000"/>
                  </a:outerShdw>
                </a:effectLst>
                <a:latin typeface="Calibri" pitchFamily="34" charset="0"/>
                <a:cs typeface="Calibri" pitchFamily="34" charset="0"/>
              </a:rPr>
              <a:t>Επιμονή στις ίδιες συνήθειες, στην προσκόλληση σε μη-ευέλικτες ρουτίνες ή σε τελετουργικά πρότυπα ή σε συμπεριφορές </a:t>
            </a:r>
            <a:r>
              <a:rPr lang="el-GR" sz="2400" dirty="0">
                <a:solidFill>
                  <a:srgbClr val="FFFFFF"/>
                </a:solidFill>
                <a:effectLst>
                  <a:outerShdw blurRad="38100" dist="38100" dir="2700000" algn="tl">
                    <a:srgbClr val="000000"/>
                  </a:outerShdw>
                </a:effectLst>
                <a:latin typeface="Calibri" pitchFamily="34" charset="0"/>
                <a:cs typeface="Calibri" pitchFamily="34" charset="0"/>
              </a:rPr>
              <a:t>(άγχος σε αλλαγές, δυσκολίες σε ματαβάσεις, αυστηρά πρότυα σκέψης) </a:t>
            </a:r>
          </a:p>
          <a:p>
            <a:pPr marL="457200" indent="-457200">
              <a:lnSpc>
                <a:spcPct val="120000"/>
              </a:lnSpc>
              <a:buAutoNum type="arabicPeriod"/>
            </a:pPr>
            <a:r>
              <a:rPr lang="el-GR" sz="2400" dirty="0">
                <a:solidFill>
                  <a:schemeClr val="accent6">
                    <a:lumMod val="60000"/>
                    <a:lumOff val="40000"/>
                  </a:schemeClr>
                </a:solidFill>
                <a:effectLst>
                  <a:outerShdw blurRad="38100" dist="38100" dir="2700000" algn="tl">
                    <a:srgbClr val="000000"/>
                  </a:outerShdw>
                </a:effectLst>
                <a:latin typeface="Calibri" pitchFamily="34" charset="0"/>
                <a:cs typeface="Calibri" pitchFamily="34" charset="0"/>
              </a:rPr>
              <a:t>Περιορισμένα ενδιαφέροντα , μη-φυσιοογικής έντασης ή εστιασμού </a:t>
            </a:r>
            <a:r>
              <a:rPr lang="el-GR" sz="2400" dirty="0">
                <a:effectLst>
                  <a:outerShdw blurRad="38100" dist="38100" dir="2700000" algn="tl">
                    <a:srgbClr val="000000"/>
                  </a:outerShdw>
                </a:effectLst>
                <a:latin typeface="Calibri" pitchFamily="34" charset="0"/>
                <a:cs typeface="Calibri" pitchFamily="34" charset="0"/>
              </a:rPr>
              <a:t>(ισχυρή σύνδεση.προκατάλληψη με ασυνήθιστα αντικείμενα)</a:t>
            </a:r>
          </a:p>
          <a:p>
            <a:pPr marL="457200" indent="-457200">
              <a:lnSpc>
                <a:spcPct val="120000"/>
              </a:lnSpc>
              <a:buAutoNum type="arabicPeriod"/>
            </a:pPr>
            <a:r>
              <a:rPr lang="el-GR" sz="2400" dirty="0">
                <a:solidFill>
                  <a:schemeClr val="accent6">
                    <a:lumMod val="60000"/>
                    <a:lumOff val="40000"/>
                  </a:schemeClr>
                </a:solidFill>
                <a:effectLst>
                  <a:outerShdw blurRad="38100" dist="38100" dir="2700000" algn="tl">
                    <a:srgbClr val="000000"/>
                  </a:outerShdw>
                </a:effectLst>
                <a:latin typeface="Calibri" pitchFamily="34" charset="0"/>
                <a:cs typeface="Calibri" pitchFamily="34" charset="0"/>
              </a:rPr>
              <a:t>Υπερ-υποαντιδραστικότητα στα αισθητηριακά ερεθίσματα ή ασυνήθιστο ενδιαφέρον σε αισθητηριακά περιβαλλοντικά ερεθίσματα </a:t>
            </a:r>
            <a:r>
              <a:rPr lang="el-GR" sz="2400" dirty="0">
                <a:effectLst>
                  <a:outerShdw blurRad="38100" dist="38100" dir="2700000" algn="tl">
                    <a:srgbClr val="000000"/>
                  </a:outerShdw>
                </a:effectLst>
                <a:latin typeface="Calibri" pitchFamily="34" charset="0"/>
                <a:cs typeface="Calibri" pitchFamily="34" charset="0"/>
              </a:rPr>
              <a:t>(αδιαφορία στον πόνο.θερμοκρασία, ασυνήθιστες αντιδράσεις σε ειδικούς ήχους ή υφές, ν΄αγγίζει-μυρίζει ανατικείμενα)</a:t>
            </a:r>
          </a:p>
        </p:txBody>
      </p:sp>
    </p:spTree>
    <p:extLst>
      <p:ext uri="{BB962C8B-B14F-4D97-AF65-F5344CB8AC3E}">
        <p14:creationId xmlns:p14="http://schemas.microsoft.com/office/powerpoint/2010/main" val="868356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291"/>
            <a:ext cx="8229600" cy="1143000"/>
          </a:xfrm>
        </p:spPr>
        <p:txBody>
          <a:bodyPr>
            <a:normAutofit/>
          </a:bodyPr>
          <a:lstStyle/>
          <a:p>
            <a:r>
              <a:rPr lang="el-GR" sz="4000" dirty="0">
                <a:solidFill>
                  <a:srgbClr val="FFCC66"/>
                </a:solidFill>
                <a:latin typeface="Calibri"/>
                <a:cs typeface="Calibri"/>
              </a:rPr>
              <a:t>Επιπρόσθετα, </a:t>
            </a:r>
            <a:r>
              <a:rPr lang="en-US" sz="4000" dirty="0">
                <a:solidFill>
                  <a:srgbClr val="FFCC66"/>
                </a:solidFill>
                <a:latin typeface="Calibri"/>
                <a:cs typeface="Calibri"/>
              </a:rPr>
              <a:t>DSM-5</a:t>
            </a:r>
            <a:r>
              <a:rPr lang="el-GR" sz="4000" dirty="0">
                <a:solidFill>
                  <a:srgbClr val="FFCC66"/>
                </a:solidFill>
                <a:latin typeface="Calibri"/>
                <a:cs typeface="Calibri"/>
              </a:rPr>
              <a:t>:</a:t>
            </a:r>
            <a:endParaRPr lang="en-US" sz="4000" dirty="0">
              <a:solidFill>
                <a:srgbClr val="FFCC66"/>
              </a:solidFill>
              <a:latin typeface="Calibri"/>
              <a:cs typeface="Calibri"/>
            </a:endParaRPr>
          </a:p>
        </p:txBody>
      </p:sp>
      <p:sp>
        <p:nvSpPr>
          <p:cNvPr id="3" name="Content Placeholder 2"/>
          <p:cNvSpPr>
            <a:spLocks noGrp="1"/>
          </p:cNvSpPr>
          <p:nvPr>
            <p:ph idx="1"/>
          </p:nvPr>
        </p:nvSpPr>
        <p:spPr>
          <a:xfrm>
            <a:off x="457200" y="1107040"/>
            <a:ext cx="8229600" cy="4525963"/>
          </a:xfrm>
        </p:spPr>
        <p:txBody>
          <a:bodyPr>
            <a:normAutofit fontScale="85000" lnSpcReduction="20000"/>
          </a:bodyPr>
          <a:lstStyle/>
          <a:p>
            <a:pPr>
              <a:lnSpc>
                <a:spcPct val="160000"/>
              </a:lnSpc>
            </a:pPr>
            <a:r>
              <a:rPr lang="el-GR" sz="2400" dirty="0">
                <a:latin typeface="Calibri"/>
                <a:cs typeface="Calibri"/>
              </a:rPr>
              <a:t>Γ. Τα συμπώματα πρέπει να είναι παρόντα απο την πρώιμη αναπτυξιακή περίοδο (αλλά μπορεί να μην εκδηλώνονται μέχρι που οι κοινωνικές απαιτήσεις να ξεπεράσουν τις περιορισμένες δυνατότητες, ή μπορεί να καλύπτονται από μαθημένες στρατηγικές στην μετέπειτα ζωή)</a:t>
            </a:r>
          </a:p>
          <a:p>
            <a:pPr>
              <a:lnSpc>
                <a:spcPct val="160000"/>
              </a:lnSpc>
            </a:pPr>
            <a:r>
              <a:rPr lang="el-GR" sz="2400" dirty="0">
                <a:latin typeface="Calibri"/>
                <a:cs typeface="Calibri"/>
              </a:rPr>
              <a:t>Δ. Τα συμπτώματα προκαλούν σημαντική επίπτωση στην κοινωνική</a:t>
            </a:r>
            <a:r>
              <a:rPr lang="en-US" sz="2400" dirty="0">
                <a:latin typeface="Calibri"/>
                <a:cs typeface="Calibri"/>
              </a:rPr>
              <a:t> </a:t>
            </a:r>
            <a:r>
              <a:rPr lang="el-GR" sz="2400" dirty="0">
                <a:latin typeface="Calibri"/>
                <a:cs typeface="Calibri"/>
              </a:rPr>
              <a:t>ζωή και τις ασχολίες (σχολείο, επάγγελμα) ή άλλη σημαντική πλευρά της λειτουργικότητας</a:t>
            </a:r>
          </a:p>
          <a:p>
            <a:pPr>
              <a:lnSpc>
                <a:spcPct val="160000"/>
              </a:lnSpc>
            </a:pPr>
            <a:r>
              <a:rPr lang="el-GR" sz="2400" dirty="0">
                <a:latin typeface="Calibri"/>
                <a:cs typeface="Calibri"/>
              </a:rPr>
              <a:t>Ε. Οι διαταραχές συτές δεν εξηγούνται καλυτερα απο νοητικές δυσκολιες/νοητική υστέρηση</a:t>
            </a:r>
            <a:endParaRPr lang="en-US" sz="2400" dirty="0">
              <a:latin typeface="Calibri"/>
              <a:cs typeface="Calibri"/>
            </a:endParaRPr>
          </a:p>
          <a:p>
            <a:pPr marL="0" indent="0">
              <a:buNone/>
            </a:pPr>
            <a:r>
              <a:rPr lang="el-GR" sz="2400" dirty="0">
                <a:solidFill>
                  <a:schemeClr val="accent6">
                    <a:lumMod val="60000"/>
                    <a:lumOff val="40000"/>
                  </a:schemeClr>
                </a:solidFill>
                <a:latin typeface="Calibri"/>
                <a:cs typeface="Calibri"/>
              </a:rPr>
              <a:t>ΒΑΡΥΤΗΤΑ 1,2,3</a:t>
            </a:r>
            <a:endParaRPr lang="en-US" sz="2400" dirty="0">
              <a:solidFill>
                <a:schemeClr val="accent6">
                  <a:lumMod val="60000"/>
                  <a:lumOff val="40000"/>
                </a:schemeClr>
              </a:solidFill>
              <a:latin typeface="Calibri"/>
              <a:cs typeface="Calibri"/>
            </a:endParaRPr>
          </a:p>
        </p:txBody>
      </p:sp>
    </p:spTree>
    <p:extLst>
      <p:ext uri="{BB962C8B-B14F-4D97-AF65-F5344CB8AC3E}">
        <p14:creationId xmlns:p14="http://schemas.microsoft.com/office/powerpoint/2010/main" val="3922570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46006" y="61258"/>
            <a:ext cx="8228465" cy="1261884"/>
          </a:xfrm>
          <a:prstGeom prst="rect">
            <a:avLst/>
          </a:prstGeom>
          <a:noFill/>
          <a:ln w="9525">
            <a:noFill/>
            <a:miter lim="800000"/>
            <a:headEnd/>
            <a:tailEnd/>
          </a:ln>
          <a:effectLst/>
        </p:spPr>
        <p:txBody>
          <a:bodyPr wrap="square">
            <a:spAutoFit/>
          </a:bodyPr>
          <a:lstStyle/>
          <a:p>
            <a:pPr algn="ctr"/>
            <a:r>
              <a:rPr lang="el-GR" sz="3600" dirty="0">
                <a:solidFill>
                  <a:srgbClr val="FFCC66"/>
                </a:solidFill>
                <a:latin typeface="Calibri" pitchFamily="34" charset="0"/>
                <a:cs typeface="Calibri" pitchFamily="34" charset="0"/>
              </a:rPr>
              <a:t>Διαγνωστικά κριτήρια Διαταραχής στην Κοινωνική Επικοινωνία, </a:t>
            </a:r>
            <a:r>
              <a:rPr lang="en-US" sz="3600" dirty="0">
                <a:solidFill>
                  <a:srgbClr val="FFCC66"/>
                </a:solidFill>
                <a:latin typeface="Calibri" pitchFamily="34" charset="0"/>
                <a:cs typeface="Calibri" pitchFamily="34" charset="0"/>
              </a:rPr>
              <a:t> </a:t>
            </a:r>
            <a:r>
              <a:rPr lang="en-US" sz="4000" dirty="0">
                <a:solidFill>
                  <a:srgbClr val="FFCC66"/>
                </a:solidFill>
                <a:latin typeface="Calibri" pitchFamily="34" charset="0"/>
                <a:cs typeface="Calibri" pitchFamily="34" charset="0"/>
              </a:rPr>
              <a:t>DSM-5</a:t>
            </a:r>
            <a:endParaRPr lang="el-GR" sz="4000" dirty="0">
              <a:solidFill>
                <a:srgbClr val="FFCC66"/>
              </a:solidFill>
              <a:latin typeface="Calibri" pitchFamily="34" charset="0"/>
              <a:cs typeface="Calibri" pitchFamily="34" charset="0"/>
            </a:endParaRPr>
          </a:p>
        </p:txBody>
      </p:sp>
      <p:sp>
        <p:nvSpPr>
          <p:cNvPr id="5" name="Text Box 5"/>
          <p:cNvSpPr txBox="1">
            <a:spLocks noChangeArrowheads="1"/>
          </p:cNvSpPr>
          <p:nvPr/>
        </p:nvSpPr>
        <p:spPr bwMode="auto">
          <a:xfrm>
            <a:off x="98637" y="1299939"/>
            <a:ext cx="9506185" cy="5441489"/>
          </a:xfrm>
          <a:prstGeom prst="rect">
            <a:avLst/>
          </a:prstGeom>
          <a:noFill/>
          <a:ln w="9525">
            <a:noFill/>
            <a:miter lim="800000"/>
            <a:headEnd/>
            <a:tailEnd/>
          </a:ln>
          <a:effectLst/>
        </p:spPr>
        <p:txBody>
          <a:bodyPr wrap="square">
            <a:spAutoFit/>
          </a:bodyPr>
          <a:lstStyle/>
          <a:p>
            <a:pPr>
              <a:lnSpc>
                <a:spcPct val="120000"/>
              </a:lnSpc>
            </a:pPr>
            <a:r>
              <a:rPr lang="el-GR" sz="2400" b="1" dirty="0">
                <a:solidFill>
                  <a:srgbClr val="FFCC66"/>
                </a:solidFill>
                <a:effectLst>
                  <a:outerShdw blurRad="38100" dist="38100" dir="2700000" algn="tl">
                    <a:srgbClr val="000000"/>
                  </a:outerShdw>
                </a:effectLst>
                <a:latin typeface="Calibri" pitchFamily="34" charset="0"/>
                <a:cs typeface="Calibri" pitchFamily="34" charset="0"/>
              </a:rPr>
              <a:t>Επίμονες δυσκολίες στην κοινωνική χρήση της  λεκτικής και </a:t>
            </a:r>
          </a:p>
          <a:p>
            <a:pPr>
              <a:lnSpc>
                <a:spcPct val="120000"/>
              </a:lnSpc>
            </a:pPr>
            <a:r>
              <a:rPr lang="el-GR" sz="2400" b="1" dirty="0">
                <a:solidFill>
                  <a:srgbClr val="FFCC66"/>
                </a:solidFill>
                <a:effectLst>
                  <a:outerShdw blurRad="38100" dist="38100" dir="2700000" algn="tl">
                    <a:srgbClr val="000000"/>
                  </a:outerShdw>
                </a:effectLst>
                <a:latin typeface="Calibri" pitchFamily="34" charset="0"/>
                <a:cs typeface="Calibri" pitchFamily="34" charset="0"/>
              </a:rPr>
              <a:t>μη-λεκτικής επικοινωνίας, όπως εκδηλώνεται με όλα τα ακόλουθα: </a:t>
            </a:r>
          </a:p>
          <a:p>
            <a:pPr>
              <a:lnSpc>
                <a:spcPct val="110000"/>
              </a:lnSpc>
            </a:pPr>
            <a:r>
              <a:rPr lang="el-GR" sz="2400" b="1" dirty="0">
                <a:effectLst>
                  <a:outerShdw blurRad="38100" dist="38100" dir="2700000" algn="tl">
                    <a:srgbClr val="000000"/>
                  </a:outerShdw>
                </a:effectLst>
                <a:latin typeface="Calibri" pitchFamily="34" charset="0"/>
                <a:cs typeface="Calibri" pitchFamily="34" charset="0"/>
              </a:rPr>
              <a:t>   1.</a:t>
            </a:r>
            <a:r>
              <a:rPr lang="el-GR" sz="2400" dirty="0">
                <a:effectLst>
                  <a:outerShdw blurRad="38100" dist="38100" dir="2700000" algn="tl">
                    <a:srgbClr val="000000"/>
                  </a:outerShdw>
                </a:effectLst>
                <a:latin typeface="Calibri" pitchFamily="34" charset="0"/>
                <a:cs typeface="Calibri" pitchFamily="34" charset="0"/>
              </a:rPr>
              <a:t> Ελλείμματα στη χρήση της επικοινωνίας </a:t>
            </a:r>
            <a:r>
              <a:rPr lang="el-GR" sz="2400" dirty="0">
                <a:solidFill>
                  <a:schemeClr val="accent6">
                    <a:lumMod val="60000"/>
                    <a:lumOff val="40000"/>
                  </a:schemeClr>
                </a:solidFill>
                <a:effectLst>
                  <a:outerShdw blurRad="38100" dist="38100" dir="2700000" algn="tl">
                    <a:srgbClr val="000000"/>
                  </a:outerShdw>
                </a:effectLst>
                <a:latin typeface="Calibri" pitchFamily="34" charset="0"/>
                <a:cs typeface="Calibri" pitchFamily="34" charset="0"/>
              </a:rPr>
              <a:t>για κοινωνικούς </a:t>
            </a:r>
          </a:p>
          <a:p>
            <a:pPr>
              <a:lnSpc>
                <a:spcPct val="110000"/>
              </a:lnSpc>
            </a:pPr>
            <a:r>
              <a:rPr lang="el-GR" sz="2400" dirty="0">
                <a:solidFill>
                  <a:schemeClr val="accent6">
                    <a:lumMod val="60000"/>
                    <a:lumOff val="40000"/>
                  </a:schemeClr>
                </a:solidFill>
                <a:effectLst>
                  <a:outerShdw blurRad="38100" dist="38100" dir="2700000" algn="tl">
                    <a:srgbClr val="000000"/>
                  </a:outerShdw>
                </a:effectLst>
                <a:latin typeface="Calibri" pitchFamily="34" charset="0"/>
                <a:cs typeface="Calibri" pitchFamily="34" charset="0"/>
              </a:rPr>
              <a:t>       σκοπούς, </a:t>
            </a:r>
            <a:r>
              <a:rPr lang="el-GR" sz="2400" dirty="0">
                <a:effectLst>
                  <a:outerShdw blurRad="38100" dist="38100" dir="2700000" algn="tl">
                    <a:srgbClr val="000000"/>
                  </a:outerShdw>
                </a:effectLst>
                <a:latin typeface="Calibri" pitchFamily="34" charset="0"/>
                <a:cs typeface="Calibri" pitchFamily="34" charset="0"/>
              </a:rPr>
              <a:t>όπως το να χαιρετά και να μοιράζεται πληροφορίες</a:t>
            </a:r>
          </a:p>
          <a:p>
            <a:pPr>
              <a:lnSpc>
                <a:spcPct val="110000"/>
              </a:lnSpc>
            </a:pPr>
            <a:r>
              <a:rPr lang="el-GR" sz="2400" dirty="0">
                <a:effectLst>
                  <a:outerShdw blurRad="38100" dist="38100" dir="2700000" algn="tl">
                    <a:srgbClr val="000000"/>
                  </a:outerShdw>
                </a:effectLst>
                <a:latin typeface="Calibri" pitchFamily="34" charset="0"/>
                <a:cs typeface="Calibri" pitchFamily="34" charset="0"/>
              </a:rPr>
              <a:t>       με τρόπο κατάλληλο για το κοινωνικό πλαίσιο</a:t>
            </a:r>
          </a:p>
          <a:p>
            <a:pPr marL="342900" indent="-342900">
              <a:lnSpc>
                <a:spcPct val="110000"/>
              </a:lnSpc>
            </a:pPr>
            <a:r>
              <a:rPr lang="el-GR" sz="2400" b="1" dirty="0">
                <a:effectLst>
                  <a:outerShdw blurRad="38100" dist="38100" dir="2700000" algn="tl">
                    <a:srgbClr val="000000"/>
                  </a:outerShdw>
                </a:effectLst>
                <a:latin typeface="Calibri" pitchFamily="34" charset="0"/>
                <a:cs typeface="Calibri" pitchFamily="34" charset="0"/>
              </a:rPr>
              <a:t>   2.</a:t>
            </a:r>
            <a:r>
              <a:rPr lang="el-GR" sz="2400" dirty="0">
                <a:effectLst>
                  <a:outerShdw blurRad="38100" dist="38100" dir="2700000" algn="tl">
                    <a:srgbClr val="000000"/>
                  </a:outerShdw>
                </a:effectLst>
                <a:latin typeface="Calibri" pitchFamily="34" charset="0"/>
                <a:cs typeface="Calibri" pitchFamily="34" charset="0"/>
              </a:rPr>
              <a:t> Δυσκολία στην ικανότητα </a:t>
            </a:r>
            <a:r>
              <a:rPr lang="el-GR" sz="2400" dirty="0">
                <a:solidFill>
                  <a:srgbClr val="E09888"/>
                </a:solidFill>
                <a:effectLst>
                  <a:outerShdw blurRad="38100" dist="38100" dir="2700000" algn="tl">
                    <a:srgbClr val="000000"/>
                  </a:outerShdw>
                </a:effectLst>
                <a:latin typeface="Calibri" pitchFamily="34" charset="0"/>
                <a:cs typeface="Calibri" pitchFamily="34" charset="0"/>
              </a:rPr>
              <a:t>να αλλάζει τρόπο επικοινωνίας,  </a:t>
            </a:r>
          </a:p>
          <a:p>
            <a:pPr marL="342900" indent="-342900">
              <a:lnSpc>
                <a:spcPct val="110000"/>
              </a:lnSpc>
            </a:pPr>
            <a:r>
              <a:rPr lang="el-GR" sz="2400" dirty="0">
                <a:effectLst>
                  <a:outerShdw blurRad="38100" dist="38100" dir="2700000" algn="tl">
                    <a:srgbClr val="000000"/>
                  </a:outerShdw>
                </a:effectLst>
                <a:latin typeface="Calibri" pitchFamily="34" charset="0"/>
                <a:cs typeface="Calibri" pitchFamily="34" charset="0"/>
              </a:rPr>
              <a:t>       ώστε να ταιριάζει με το πλαίσιο ή τον ακροατή (τάξη/</a:t>
            </a:r>
          </a:p>
          <a:p>
            <a:pPr marL="342900" indent="-342900">
              <a:lnSpc>
                <a:spcPct val="110000"/>
              </a:lnSpc>
            </a:pPr>
            <a:r>
              <a:rPr lang="el-GR" sz="2400" dirty="0">
                <a:effectLst>
                  <a:outerShdw blurRad="38100" dist="38100" dir="2700000" algn="tl">
                    <a:srgbClr val="000000"/>
                  </a:outerShdw>
                </a:effectLst>
                <a:latin typeface="Calibri" pitchFamily="34" charset="0"/>
                <a:cs typeface="Calibri" pitchFamily="34" charset="0"/>
              </a:rPr>
              <a:t>       παιχνίδι, σε ενήλικα/παιδί, επίσημη γλώσσα)</a:t>
            </a:r>
          </a:p>
          <a:p>
            <a:pPr marL="342900" indent="-342900">
              <a:lnSpc>
                <a:spcPct val="110000"/>
              </a:lnSpc>
            </a:pPr>
            <a:r>
              <a:rPr lang="el-GR" sz="2400" b="1" dirty="0">
                <a:effectLst>
                  <a:outerShdw blurRad="38100" dist="38100" dir="2700000" algn="tl">
                    <a:srgbClr val="000000"/>
                  </a:outerShdw>
                </a:effectLst>
                <a:latin typeface="Calibri" pitchFamily="34" charset="0"/>
                <a:cs typeface="Calibri" pitchFamily="34" charset="0"/>
              </a:rPr>
              <a:t>  3</a:t>
            </a:r>
            <a:r>
              <a:rPr lang="el-GR" sz="2400" dirty="0">
                <a:effectLst>
                  <a:outerShdw blurRad="38100" dist="38100" dir="2700000" algn="tl">
                    <a:srgbClr val="000000"/>
                  </a:outerShdw>
                </a:effectLst>
                <a:latin typeface="Calibri" pitchFamily="34" charset="0"/>
                <a:cs typeface="Calibri" pitchFamily="34" charset="0"/>
              </a:rPr>
              <a:t>. Δυσκολία να ακολουθεί </a:t>
            </a:r>
            <a:r>
              <a:rPr lang="el-GR" sz="2400" dirty="0">
                <a:solidFill>
                  <a:srgbClr val="E09888"/>
                </a:solidFill>
                <a:effectLst>
                  <a:outerShdw blurRad="38100" dist="38100" dir="2700000" algn="tl">
                    <a:srgbClr val="000000"/>
                  </a:outerShdw>
                </a:effectLst>
                <a:latin typeface="Calibri" pitchFamily="34" charset="0"/>
                <a:cs typeface="Calibri" pitchFamily="34" charset="0"/>
              </a:rPr>
              <a:t>κανόνες συζήτησης και διήγησης,  </a:t>
            </a:r>
          </a:p>
          <a:p>
            <a:pPr marL="342900" indent="-342900">
              <a:lnSpc>
                <a:spcPct val="110000"/>
              </a:lnSpc>
            </a:pPr>
            <a:r>
              <a:rPr lang="el-GR" sz="2400" dirty="0">
                <a:effectLst>
                  <a:outerShdw blurRad="38100" dist="38100" dir="2700000" algn="tl">
                    <a:srgbClr val="000000"/>
                  </a:outerShdw>
                </a:effectLst>
                <a:latin typeface="Calibri" pitchFamily="34" charset="0"/>
                <a:cs typeface="Calibri" pitchFamily="34" charset="0"/>
              </a:rPr>
              <a:t>       όπως το να κρατάει τη σειρά συζήτησης, να αναδιαμορφώνει</a:t>
            </a:r>
          </a:p>
          <a:p>
            <a:pPr marL="342900" indent="-342900">
              <a:lnSpc>
                <a:spcPct val="110000"/>
              </a:lnSpc>
            </a:pPr>
            <a:r>
              <a:rPr lang="el-GR" sz="2400" dirty="0">
                <a:effectLst>
                  <a:outerShdw blurRad="38100" dist="38100" dir="2700000" algn="tl">
                    <a:srgbClr val="000000"/>
                  </a:outerShdw>
                </a:effectLst>
                <a:latin typeface="Calibri" pitchFamily="34" charset="0"/>
                <a:cs typeface="Calibri" pitchFamily="34" charset="0"/>
              </a:rPr>
              <a:t>       όταν δεν είναι κατανοητός/η</a:t>
            </a:r>
          </a:p>
          <a:p>
            <a:pPr marL="342900" indent="-342900">
              <a:lnSpc>
                <a:spcPct val="110000"/>
              </a:lnSpc>
            </a:pPr>
            <a:r>
              <a:rPr lang="el-GR" sz="2400" b="1" dirty="0">
                <a:effectLst>
                  <a:outerShdw blurRad="38100" dist="38100" dir="2700000" algn="tl">
                    <a:srgbClr val="000000"/>
                  </a:outerShdw>
                </a:effectLst>
                <a:latin typeface="Calibri" pitchFamily="34" charset="0"/>
                <a:cs typeface="Calibri" pitchFamily="34" charset="0"/>
              </a:rPr>
              <a:t> 4.  </a:t>
            </a:r>
            <a:r>
              <a:rPr lang="el-GR" sz="2400" dirty="0">
                <a:effectLst>
                  <a:outerShdw blurRad="38100" dist="38100" dir="2700000" algn="tl">
                    <a:srgbClr val="000000"/>
                  </a:outerShdw>
                </a:effectLst>
                <a:latin typeface="Calibri" pitchFamily="34" charset="0"/>
                <a:cs typeface="Calibri" pitchFamily="34" charset="0"/>
              </a:rPr>
              <a:t>Δυσκολια στην </a:t>
            </a:r>
            <a:r>
              <a:rPr lang="el-GR" sz="2400" dirty="0">
                <a:solidFill>
                  <a:srgbClr val="E09888"/>
                </a:solidFill>
                <a:effectLst>
                  <a:outerShdw blurRad="38100" dist="38100" dir="2700000" algn="tl">
                    <a:srgbClr val="000000"/>
                  </a:outerShdw>
                </a:effectLst>
                <a:latin typeface="Calibri" pitchFamily="34" charset="0"/>
                <a:cs typeface="Calibri" pitchFamily="34" charset="0"/>
              </a:rPr>
              <a:t>κατανόηση αυτού που δεν είναι ξεκάθαρα </a:t>
            </a:r>
          </a:p>
          <a:p>
            <a:pPr marL="342900" indent="-342900">
              <a:lnSpc>
                <a:spcPct val="110000"/>
              </a:lnSpc>
            </a:pPr>
            <a:r>
              <a:rPr lang="el-GR" sz="2400" dirty="0">
                <a:effectLst>
                  <a:outerShdw blurRad="38100" dist="38100" dir="2700000" algn="tl">
                    <a:srgbClr val="000000"/>
                  </a:outerShdw>
                </a:effectLst>
                <a:latin typeface="Calibri" pitchFamily="34" charset="0"/>
                <a:cs typeface="Calibri" pitchFamily="34" charset="0"/>
              </a:rPr>
              <a:t>      δηλωμένο ή είναι αμφίσημο (χιούμορ, μεταφορές)</a:t>
            </a:r>
            <a:r>
              <a:rPr lang="el-GR" sz="2400" dirty="0">
                <a:solidFill>
                  <a:srgbClr val="E09888"/>
                </a:solidFill>
                <a:effectLst>
                  <a:outerShdw blurRad="38100" dist="38100" dir="2700000" algn="tl">
                    <a:srgbClr val="000000"/>
                  </a:outerShdw>
                </a:effectLst>
                <a:latin typeface="Calibri" pitchFamily="34" charset="0"/>
                <a:cs typeface="Calibri" pitchFamily="34" charset="0"/>
              </a:rPr>
              <a:t> </a:t>
            </a:r>
            <a:r>
              <a:rPr lang="el-GR" sz="2400" dirty="0">
                <a:effectLst>
                  <a:outerShdw blurRad="38100" dist="38100" dir="2700000" algn="tl">
                    <a:srgbClr val="000000"/>
                  </a:outerShdw>
                </a:effectLst>
                <a:latin typeface="Calibri" pitchFamily="34" charset="0"/>
                <a:cs typeface="Calibri" pitchFamily="34" charset="0"/>
              </a:rPr>
              <a:t>ή διασκεδάσεων</a:t>
            </a:r>
          </a:p>
        </p:txBody>
      </p:sp>
    </p:spTree>
    <p:extLst>
      <p:ext uri="{BB962C8B-B14F-4D97-AF65-F5344CB8AC3E}">
        <p14:creationId xmlns:p14="http://schemas.microsoft.com/office/powerpoint/2010/main" val="1838663622"/>
      </p:ext>
    </p:extLst>
  </p:cSld>
  <p:clrMapOvr>
    <a:masterClrMapping/>
  </p:clrMapOvr>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2624</TotalTime>
  <Words>4440</Words>
  <Application>Microsoft Macintosh PowerPoint</Application>
  <PresentationFormat>On-screen Show (4:3)</PresentationFormat>
  <Paragraphs>509</Paragraphs>
  <Slides>66</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66</vt:i4>
      </vt:variant>
    </vt:vector>
  </HeadingPairs>
  <TitlesOfParts>
    <vt:vector size="82" baseType="lpstr">
      <vt:lpstr>ＭＳ Ｐゴシック</vt:lpstr>
      <vt:lpstr> calibri</vt:lpstr>
      <vt:lpstr>Arial</vt:lpstr>
      <vt:lpstr>Calibri</vt:lpstr>
      <vt:lpstr>Century Gothic</vt:lpstr>
      <vt:lpstr>Comic Sans MS</vt:lpstr>
      <vt:lpstr>Constantia</vt:lpstr>
      <vt:lpstr>Corbel</vt:lpstr>
      <vt:lpstr>Georgia</vt:lpstr>
      <vt:lpstr>inherit</vt:lpstr>
      <vt:lpstr>Snap ITC</vt:lpstr>
      <vt:lpstr>Tahoma</vt:lpstr>
      <vt:lpstr>Verdana</vt:lpstr>
      <vt:lpstr>Wingdings</vt:lpstr>
      <vt:lpstr>Wingdings 2</vt:lpstr>
      <vt:lpstr>Twilight</vt:lpstr>
      <vt:lpstr>ΔΙΑΤΑΡΑΧΗ ΣΤΟ ΦΑΣΜΑ ΤΟΥ ΑΥΤΙΣΜΟΥ  </vt:lpstr>
      <vt:lpstr>PowerPoint Presentation</vt:lpstr>
      <vt:lpstr>PowerPoint Presentation</vt:lpstr>
      <vt:lpstr>PowerPoint Presentation</vt:lpstr>
      <vt:lpstr>PowerPoint Presentation</vt:lpstr>
      <vt:lpstr>Η «απο κοινού» Προσοχή</vt:lpstr>
      <vt:lpstr>PowerPoint Presentation</vt:lpstr>
      <vt:lpstr>Επιπρόσθετα, DSM-5:</vt:lpstr>
      <vt:lpstr>PowerPoint Presentation</vt:lpstr>
      <vt:lpstr>PowerPoint Presentation</vt:lpstr>
      <vt:lpstr>PowerPoint Presentation</vt:lpstr>
      <vt:lpstr>PowerPoint Presentation</vt:lpstr>
      <vt:lpstr>PowerPoint Presentation</vt:lpstr>
      <vt:lpstr>Φυλετικές Διαφορές</vt:lpstr>
      <vt:lpstr>Εμβρυική Τεστοστερόνη και Scores Χαρακτηριστικών Αυτισμού</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Πρώιμο Περιβάλλον &amp; Προγραμματισμός της Ανάπτυξης του Εγκεφάλου</vt:lpstr>
      <vt:lpstr>Λοιμώξεις-Φλεγμονές κατα την Κύηση  &amp; Διαταραχές στο Ανοσοποιητικό </vt:lpstr>
      <vt:lpstr>PowerPoint Presentation</vt:lpstr>
      <vt:lpstr>Μεταβολισμός, Οξειδωτικό Στρες &amp; Mιτοχονδριακή λειτουργία</vt:lpstr>
      <vt:lpstr>Γαστρεντερικό Σύστημα</vt:lpstr>
      <vt:lpstr>PowerPoint Presentation</vt:lpstr>
      <vt:lpstr>Διαταραχές Φάσματος Αυτισμού (ΔΑΦ) &amp; Διατροφή</vt:lpstr>
      <vt:lpstr>Β6 &amp; Μαγνήσιο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Ανίχνευση των ΔΑΦ στην  Πρωτοβάθμια Υγεία</vt:lpstr>
      <vt:lpstr>PowerPoint Presentation</vt:lpstr>
      <vt:lpstr>PowerPoint Presentation</vt:lpstr>
      <vt:lpstr>PowerPoint Presentation</vt:lpstr>
      <vt:lpstr>PowerPoint Presentation</vt:lpstr>
      <vt:lpstr>Ελληνικό M-CHAT</vt:lpstr>
      <vt:lpstr>Ελληνικό M-CHAT R/F</vt:lpstr>
      <vt:lpstr>6 ερωτήσεις κριτικής σημασίας που βρέθηκαν να μεγιστοποιούν την ευαισθησία ανίχνευσης στο Μ CHAT</vt:lpstr>
      <vt:lpstr>6 ερωτήσεις κριτικής σημασίας που βρέθηκαν να μεγιστοποιούν την ευαισθησία ανίχνευσης στο Μ CHAT</vt:lpstr>
      <vt:lpstr>Βαθμολόγηση</vt:lpstr>
      <vt:lpstr>Screening Strategies for Autism Spectrum Disorders in Pediatric Primary Care</vt:lpstr>
      <vt:lpstr>PowerPoint Presentation</vt:lpstr>
      <vt:lpstr>Σαφείς οδηγίες για δράση: </vt:lpstr>
      <vt:lpstr>PowerPoint Presentation</vt:lpstr>
      <vt:lpstr>PowerPoint Presentation</vt:lpstr>
      <vt:lpstr>Το Tροποποιημένο Aναθεωρημένο CHAT με Επανεξέταση (Μ-CHAT, Revised with Follow-Up)   Μ-CHAT, R/F </vt:lpstr>
      <vt:lpstr>PowerPoint Presentation</vt:lpstr>
      <vt:lpstr>Χαρακτηριστικά του M-CHAT R/F</vt:lpstr>
      <vt:lpstr>PowerPoint Presentation</vt:lpstr>
      <vt:lpstr>PowerPoint Presentation</vt:lpstr>
      <vt:lpstr>Μεγιστοποίηση ψυχομετρικών ιδιοτήτων του M-CHAT</vt:lpstr>
      <vt:lpstr>Συνέντευξη</vt:lpstr>
      <vt:lpstr>PowerPoint Presentation</vt:lpstr>
      <vt:lpstr>PowerPoint Presentation</vt:lpstr>
      <vt:lpstr>PowerPoint Presentation</vt:lpstr>
    </vt:vector>
  </TitlesOfParts>
  <Company>ppervanid@med.uoa.gr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Neny Pervanidou</dc:creator>
  <cp:lastModifiedBy>Panagiota Pervanidou</cp:lastModifiedBy>
  <cp:revision>292</cp:revision>
  <cp:lastPrinted>2012-12-17T11:46:48Z</cp:lastPrinted>
  <dcterms:created xsi:type="dcterms:W3CDTF">2012-12-13T20:07:43Z</dcterms:created>
  <dcterms:modified xsi:type="dcterms:W3CDTF">2022-01-10T16:55:00Z</dcterms:modified>
</cp:coreProperties>
</file>