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43"/>
  </p:notesMasterIdLst>
  <p:handoutMasterIdLst>
    <p:handoutMasterId r:id="rId44"/>
  </p:handoutMasterIdLst>
  <p:sldIdLst>
    <p:sldId id="256" r:id="rId3"/>
    <p:sldId id="293" r:id="rId4"/>
    <p:sldId id="291" r:id="rId5"/>
    <p:sldId id="481" r:id="rId6"/>
    <p:sldId id="265" r:id="rId7"/>
    <p:sldId id="269" r:id="rId8"/>
    <p:sldId id="270" r:id="rId9"/>
    <p:sldId id="286" r:id="rId10"/>
    <p:sldId id="479" r:id="rId11"/>
    <p:sldId id="393" r:id="rId12"/>
    <p:sldId id="266" r:id="rId13"/>
    <p:sldId id="271" r:id="rId14"/>
    <p:sldId id="268" r:id="rId15"/>
    <p:sldId id="294" r:id="rId16"/>
    <p:sldId id="295" r:id="rId17"/>
    <p:sldId id="296" r:id="rId18"/>
    <p:sldId id="397" r:id="rId19"/>
    <p:sldId id="280" r:id="rId20"/>
    <p:sldId id="398" r:id="rId21"/>
    <p:sldId id="373" r:id="rId22"/>
    <p:sldId id="289" r:id="rId23"/>
    <p:sldId id="395" r:id="rId24"/>
    <p:sldId id="288" r:id="rId25"/>
    <p:sldId id="396" r:id="rId26"/>
    <p:sldId id="399" r:id="rId27"/>
    <p:sldId id="400" r:id="rId28"/>
    <p:sldId id="401" r:id="rId29"/>
    <p:sldId id="482" r:id="rId30"/>
    <p:sldId id="403" r:id="rId31"/>
    <p:sldId id="426" r:id="rId32"/>
    <p:sldId id="427" r:id="rId33"/>
    <p:sldId id="297" r:id="rId34"/>
    <p:sldId id="428" r:id="rId35"/>
    <p:sldId id="425" r:id="rId36"/>
    <p:sldId id="402" r:id="rId37"/>
    <p:sldId id="480" r:id="rId38"/>
    <p:sldId id="385" r:id="rId39"/>
    <p:sldId id="273" r:id="rId40"/>
    <p:sldId id="429" r:id="rId41"/>
    <p:sldId id="40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3" autoAdjust="0"/>
    <p:restoredTop sz="94660"/>
  </p:normalViewPr>
  <p:slideViewPr>
    <p:cSldViewPr snapToGrid="0">
      <p:cViewPr varScale="1">
        <p:scale>
          <a:sx n="105" d="100"/>
          <a:sy n="105" d="100"/>
        </p:scale>
        <p:origin x="344" y="192"/>
      </p:cViewPr>
      <p:guideLst/>
    </p:cSldViewPr>
  </p:slideViewPr>
  <p:notesTextViewPr>
    <p:cViewPr>
      <p:scale>
        <a:sx n="1" d="1"/>
        <a:sy n="1" d="1"/>
      </p:scale>
      <p:origin x="0" y="0"/>
    </p:cViewPr>
  </p:notesTextViewPr>
  <p:notesViewPr>
    <p:cSldViewPr snapToGrid="0">
      <p:cViewPr varScale="1">
        <p:scale>
          <a:sx n="53" d="100"/>
          <a:sy n="53" d="100"/>
        </p:scale>
        <p:origin x="198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l-GR" sz="2400" dirty="0">
                <a:solidFill>
                  <a:schemeClr val="tx1"/>
                </a:solidFill>
              </a:rPr>
              <a:t>Κακοποίηση - Παραμέληση</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Κακοποίηση - Παραμέληση</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E2-4E06-AFF8-85FF2DED2B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E2-4E06-AFF8-85FF2DED2B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E2-4E06-AFF8-85FF2DED2B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E2-4E06-AFF8-85FF2DED2B52}"/>
              </c:ext>
            </c:extLst>
          </c:dPt>
          <c:cat>
            <c:strRef>
              <c:f>Sheet1!$A$2:$A$5</c:f>
              <c:strCache>
                <c:ptCount val="4"/>
                <c:pt idx="0">
                  <c:v>παραμέληση</c:v>
                </c:pt>
                <c:pt idx="1">
                  <c:v>σωματική</c:v>
                </c:pt>
                <c:pt idx="2">
                  <c:v>σεξουαλική</c:v>
                </c:pt>
                <c:pt idx="3">
                  <c:v>συναισθηματική</c:v>
                </c:pt>
              </c:strCache>
            </c:strRef>
          </c:cat>
          <c:val>
            <c:numRef>
              <c:f>Sheet1!$B$2:$B$5</c:f>
              <c:numCache>
                <c:formatCode>General</c:formatCode>
                <c:ptCount val="4"/>
                <c:pt idx="0">
                  <c:v>76.900000000000006</c:v>
                </c:pt>
                <c:pt idx="1">
                  <c:v>18.2</c:v>
                </c:pt>
                <c:pt idx="2">
                  <c:v>8.5</c:v>
                </c:pt>
                <c:pt idx="3">
                  <c:v>5.6</c:v>
                </c:pt>
              </c:numCache>
            </c:numRef>
          </c:val>
          <c:extLst>
            <c:ext xmlns:c16="http://schemas.microsoft.com/office/drawing/2014/chart" uri="{C3380CC4-5D6E-409C-BE32-E72D297353CC}">
              <c16:uniqueId val="{00000000-424E-4497-8FB4-BBF996E0172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F0C494-5BD4-4E2D-9283-2039A188A9A8}"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l-GR"/>
        </a:p>
      </dgm:t>
    </dgm:pt>
    <dgm:pt modelId="{EFEBE9A7-2642-4E7D-9840-ADF710760A08}">
      <dgm:prSet phldrT="[Text]" custT="1"/>
      <dgm:spPr>
        <a:solidFill>
          <a:schemeClr val="accent1">
            <a:lumMod val="20000"/>
            <a:lumOff val="80000"/>
          </a:schemeClr>
        </a:solidFill>
      </dgm:spPr>
      <dgm:t>
        <a:bodyPr/>
        <a:lstStyle/>
        <a:p>
          <a:r>
            <a:rPr lang="el-GR" sz="2400" dirty="0"/>
            <a:t>1</a:t>
          </a:r>
          <a:r>
            <a:rPr lang="el-GR" sz="2400" baseline="30000" dirty="0"/>
            <a:t>ο</a:t>
          </a:r>
          <a:r>
            <a:rPr lang="el-GR" sz="2400" dirty="0"/>
            <a:t> βήμα</a:t>
          </a:r>
        </a:p>
      </dgm:t>
    </dgm:pt>
    <dgm:pt modelId="{61C001C2-AD01-4310-B5EE-93624BC76223}" type="parTrans" cxnId="{20D1C318-186E-47A6-B07B-9E25802A033B}">
      <dgm:prSet/>
      <dgm:spPr/>
      <dgm:t>
        <a:bodyPr/>
        <a:lstStyle/>
        <a:p>
          <a:endParaRPr lang="el-GR"/>
        </a:p>
      </dgm:t>
    </dgm:pt>
    <dgm:pt modelId="{98E41A08-6822-4DBF-BEE1-251891E7F830}" type="sibTrans" cxnId="{20D1C318-186E-47A6-B07B-9E25802A033B}">
      <dgm:prSet/>
      <dgm:spPr/>
      <dgm:t>
        <a:bodyPr/>
        <a:lstStyle/>
        <a:p>
          <a:endParaRPr lang="el-GR"/>
        </a:p>
      </dgm:t>
    </dgm:pt>
    <dgm:pt modelId="{5E6D8C28-53A9-4CD5-A6CA-9960B56E2163}">
      <dgm:prSet phldrT="[Text]" custT="1"/>
      <dgm:spPr/>
      <dgm:t>
        <a:bodyPr/>
        <a:lstStyle/>
        <a:p>
          <a:r>
            <a:rPr lang="en-US" sz="2800" dirty="0">
              <a:solidFill>
                <a:srgbClr val="FF0000"/>
              </a:solidFill>
            </a:rPr>
            <a:t>A</a:t>
          </a:r>
          <a:r>
            <a:rPr lang="el-GR" sz="2800" dirty="0" err="1">
              <a:solidFill>
                <a:srgbClr val="FF0000"/>
              </a:solidFill>
            </a:rPr>
            <a:t>νίχνευση</a:t>
          </a:r>
          <a:endParaRPr lang="el-GR" sz="2800" dirty="0">
            <a:solidFill>
              <a:srgbClr val="FF0000"/>
            </a:solidFill>
          </a:endParaRPr>
        </a:p>
      </dgm:t>
    </dgm:pt>
    <dgm:pt modelId="{2030FFF9-6508-4A18-AA71-C85711E9F895}" type="parTrans" cxnId="{DFE6A546-660C-4D9C-A2A5-42736AD92543}">
      <dgm:prSet/>
      <dgm:spPr/>
      <dgm:t>
        <a:bodyPr/>
        <a:lstStyle/>
        <a:p>
          <a:endParaRPr lang="el-GR"/>
        </a:p>
      </dgm:t>
    </dgm:pt>
    <dgm:pt modelId="{31ABAE5E-E1E7-46C1-AD2C-FA6A3FDB23C9}" type="sibTrans" cxnId="{DFE6A546-660C-4D9C-A2A5-42736AD92543}">
      <dgm:prSet/>
      <dgm:spPr/>
      <dgm:t>
        <a:bodyPr/>
        <a:lstStyle/>
        <a:p>
          <a:endParaRPr lang="el-GR"/>
        </a:p>
      </dgm:t>
    </dgm:pt>
    <dgm:pt modelId="{871A0C18-3329-4CA7-96A4-86E902B6B040}">
      <dgm:prSet phldrT="[Text]" custT="1"/>
      <dgm:spPr>
        <a:solidFill>
          <a:schemeClr val="accent1">
            <a:lumMod val="20000"/>
            <a:lumOff val="80000"/>
          </a:schemeClr>
        </a:solidFill>
      </dgm:spPr>
      <dgm:t>
        <a:bodyPr/>
        <a:lstStyle/>
        <a:p>
          <a:r>
            <a:rPr lang="el-GR" sz="3000" dirty="0"/>
            <a:t>2</a:t>
          </a:r>
          <a:r>
            <a:rPr lang="el-GR" sz="3000" baseline="30000" dirty="0"/>
            <a:t>ο</a:t>
          </a:r>
          <a:r>
            <a:rPr lang="el-GR" sz="3000" dirty="0"/>
            <a:t> </a:t>
          </a:r>
          <a:r>
            <a:rPr lang="el-GR" sz="2400" dirty="0"/>
            <a:t>βήμα</a:t>
          </a:r>
        </a:p>
      </dgm:t>
    </dgm:pt>
    <dgm:pt modelId="{E566F8AF-F7ED-4CB1-9A7F-F8BDFBDAD870}" type="parTrans" cxnId="{51A25ED0-ADF6-4A96-B860-D105E9741D4B}">
      <dgm:prSet/>
      <dgm:spPr/>
      <dgm:t>
        <a:bodyPr/>
        <a:lstStyle/>
        <a:p>
          <a:endParaRPr lang="el-GR"/>
        </a:p>
      </dgm:t>
    </dgm:pt>
    <dgm:pt modelId="{9C3DF871-5CE1-42FA-898D-D2DCF12540D1}" type="sibTrans" cxnId="{51A25ED0-ADF6-4A96-B860-D105E9741D4B}">
      <dgm:prSet/>
      <dgm:spPr/>
      <dgm:t>
        <a:bodyPr/>
        <a:lstStyle/>
        <a:p>
          <a:endParaRPr lang="el-GR"/>
        </a:p>
      </dgm:t>
    </dgm:pt>
    <dgm:pt modelId="{97A0460F-3A02-4ED8-9845-1B11A593CAF5}">
      <dgm:prSet phldrT="[Text]" custT="1"/>
      <dgm:spPr/>
      <dgm:t>
        <a:bodyPr/>
        <a:lstStyle/>
        <a:p>
          <a:r>
            <a:rPr lang="en-US" sz="2800" dirty="0">
              <a:solidFill>
                <a:schemeClr val="tx1"/>
              </a:solidFill>
            </a:rPr>
            <a:t>A</a:t>
          </a:r>
          <a:r>
            <a:rPr lang="el-GR" sz="2800" dirty="0" err="1">
              <a:solidFill>
                <a:schemeClr val="tx1"/>
              </a:solidFill>
            </a:rPr>
            <a:t>ξιολόγηση</a:t>
          </a:r>
          <a:endParaRPr lang="el-GR" sz="2800" dirty="0">
            <a:solidFill>
              <a:schemeClr val="tx1"/>
            </a:solidFill>
          </a:endParaRPr>
        </a:p>
      </dgm:t>
    </dgm:pt>
    <dgm:pt modelId="{28104631-252E-4306-A1B2-17EFFF2FE7DB}" type="parTrans" cxnId="{E0E13EBA-26FC-404C-B89F-B2C87F594E4D}">
      <dgm:prSet/>
      <dgm:spPr/>
      <dgm:t>
        <a:bodyPr/>
        <a:lstStyle/>
        <a:p>
          <a:endParaRPr lang="el-GR"/>
        </a:p>
      </dgm:t>
    </dgm:pt>
    <dgm:pt modelId="{D89B0600-8B91-4062-A487-2A506903BA05}" type="sibTrans" cxnId="{E0E13EBA-26FC-404C-B89F-B2C87F594E4D}">
      <dgm:prSet/>
      <dgm:spPr/>
      <dgm:t>
        <a:bodyPr/>
        <a:lstStyle/>
        <a:p>
          <a:endParaRPr lang="el-GR"/>
        </a:p>
      </dgm:t>
    </dgm:pt>
    <dgm:pt modelId="{908A178E-CA87-4968-BC00-520098A1D94B}">
      <dgm:prSet phldrT="[Text]" custT="1"/>
      <dgm:spPr>
        <a:solidFill>
          <a:schemeClr val="accent1">
            <a:lumMod val="20000"/>
            <a:lumOff val="80000"/>
          </a:schemeClr>
        </a:solidFill>
      </dgm:spPr>
      <dgm:t>
        <a:bodyPr/>
        <a:lstStyle/>
        <a:p>
          <a:r>
            <a:rPr lang="el-GR" sz="3000" dirty="0"/>
            <a:t>3</a:t>
          </a:r>
          <a:r>
            <a:rPr lang="el-GR" sz="3000" baseline="30000" dirty="0"/>
            <a:t>ο</a:t>
          </a:r>
          <a:r>
            <a:rPr lang="el-GR" sz="3000" dirty="0"/>
            <a:t> </a:t>
          </a:r>
          <a:r>
            <a:rPr lang="el-GR" sz="2400" dirty="0"/>
            <a:t>βήμα</a:t>
          </a:r>
        </a:p>
      </dgm:t>
    </dgm:pt>
    <dgm:pt modelId="{C815208A-8A49-4F0D-B604-4BB7FC13EC9F}" type="parTrans" cxnId="{495530EE-3E52-4D27-8712-4CAB850C3B18}">
      <dgm:prSet/>
      <dgm:spPr/>
      <dgm:t>
        <a:bodyPr/>
        <a:lstStyle/>
        <a:p>
          <a:endParaRPr lang="el-GR"/>
        </a:p>
      </dgm:t>
    </dgm:pt>
    <dgm:pt modelId="{43FAC477-7444-4E77-8F63-49E19D8745F6}" type="sibTrans" cxnId="{495530EE-3E52-4D27-8712-4CAB850C3B18}">
      <dgm:prSet/>
      <dgm:spPr/>
      <dgm:t>
        <a:bodyPr/>
        <a:lstStyle/>
        <a:p>
          <a:endParaRPr lang="el-GR"/>
        </a:p>
      </dgm:t>
    </dgm:pt>
    <dgm:pt modelId="{2E506FE9-D74D-47E4-B235-49032728888B}">
      <dgm:prSet phldrT="[Text]" custT="1"/>
      <dgm:spPr/>
      <dgm:t>
        <a:bodyPr/>
        <a:lstStyle/>
        <a:p>
          <a:r>
            <a:rPr lang="en-US" sz="2800" dirty="0">
              <a:solidFill>
                <a:srgbClr val="FFFF00"/>
              </a:solidFill>
            </a:rPr>
            <a:t>A</a:t>
          </a:r>
          <a:r>
            <a:rPr lang="el-GR" sz="2800" dirty="0" err="1">
              <a:solidFill>
                <a:srgbClr val="FFFF00"/>
              </a:solidFill>
            </a:rPr>
            <a:t>ναγνώριση</a:t>
          </a:r>
          <a:endParaRPr lang="el-GR" sz="2800" dirty="0">
            <a:solidFill>
              <a:srgbClr val="FFFF00"/>
            </a:solidFill>
          </a:endParaRPr>
        </a:p>
      </dgm:t>
    </dgm:pt>
    <dgm:pt modelId="{A39B1358-1675-4574-82AB-5DCE70054894}" type="parTrans" cxnId="{A31CCA2E-E0E0-44E4-8140-E19133F0180E}">
      <dgm:prSet/>
      <dgm:spPr/>
      <dgm:t>
        <a:bodyPr/>
        <a:lstStyle/>
        <a:p>
          <a:endParaRPr lang="el-GR"/>
        </a:p>
      </dgm:t>
    </dgm:pt>
    <dgm:pt modelId="{274DABED-1B42-4DF2-B91D-5DA6E9D724AA}" type="sibTrans" cxnId="{A31CCA2E-E0E0-44E4-8140-E19133F0180E}">
      <dgm:prSet/>
      <dgm:spPr/>
      <dgm:t>
        <a:bodyPr/>
        <a:lstStyle/>
        <a:p>
          <a:endParaRPr lang="el-GR"/>
        </a:p>
      </dgm:t>
    </dgm:pt>
    <dgm:pt modelId="{D2F33DCF-CB5E-488C-B53F-A5236C8AED49}">
      <dgm:prSet custT="1"/>
      <dgm:spPr>
        <a:solidFill>
          <a:schemeClr val="accent1">
            <a:lumMod val="20000"/>
            <a:lumOff val="80000"/>
          </a:schemeClr>
        </a:solidFill>
      </dgm:spPr>
      <dgm:t>
        <a:bodyPr/>
        <a:lstStyle/>
        <a:p>
          <a:r>
            <a:rPr lang="el-GR" sz="3000" dirty="0"/>
            <a:t>4</a:t>
          </a:r>
          <a:r>
            <a:rPr lang="el-GR" sz="3000" baseline="30000" dirty="0"/>
            <a:t>ο</a:t>
          </a:r>
          <a:r>
            <a:rPr lang="el-GR" sz="3000" dirty="0"/>
            <a:t> </a:t>
          </a:r>
          <a:r>
            <a:rPr lang="el-GR" sz="2400" dirty="0"/>
            <a:t>βήμα</a:t>
          </a:r>
        </a:p>
      </dgm:t>
    </dgm:pt>
    <dgm:pt modelId="{BD74F179-625F-4C4F-9773-F5C429A45C7B}" type="parTrans" cxnId="{D1E0FB09-32D7-4E82-8153-E15F92E1B0E5}">
      <dgm:prSet/>
      <dgm:spPr/>
      <dgm:t>
        <a:bodyPr/>
        <a:lstStyle/>
        <a:p>
          <a:endParaRPr lang="el-GR"/>
        </a:p>
      </dgm:t>
    </dgm:pt>
    <dgm:pt modelId="{16FA43D8-226D-4AE3-B2DB-0AF96B17ACE4}" type="sibTrans" cxnId="{D1E0FB09-32D7-4E82-8153-E15F92E1B0E5}">
      <dgm:prSet/>
      <dgm:spPr/>
      <dgm:t>
        <a:bodyPr/>
        <a:lstStyle/>
        <a:p>
          <a:endParaRPr lang="el-GR"/>
        </a:p>
      </dgm:t>
    </dgm:pt>
    <dgm:pt modelId="{2E4AFABE-D495-4C0F-83CB-5BA8F29E3BAF}">
      <dgm:prSet custT="1"/>
      <dgm:spPr/>
      <dgm:t>
        <a:bodyPr/>
        <a:lstStyle/>
        <a:p>
          <a:r>
            <a:rPr lang="en-US" sz="2800" dirty="0">
              <a:solidFill>
                <a:schemeClr val="accent6"/>
              </a:solidFill>
            </a:rPr>
            <a:t>A</a:t>
          </a:r>
          <a:r>
            <a:rPr lang="el-GR" sz="2800" dirty="0" err="1">
              <a:solidFill>
                <a:schemeClr val="accent6"/>
              </a:solidFill>
            </a:rPr>
            <a:t>ντιμετώπιση</a:t>
          </a:r>
          <a:endParaRPr lang="el-GR" sz="2800" dirty="0">
            <a:solidFill>
              <a:schemeClr val="accent6"/>
            </a:solidFill>
          </a:endParaRPr>
        </a:p>
      </dgm:t>
    </dgm:pt>
    <dgm:pt modelId="{A0D165AC-7F44-49D7-AEF1-BC088633B320}" type="parTrans" cxnId="{FB9DC365-1CCB-4BDF-A07E-2E52BD1C18F9}">
      <dgm:prSet/>
      <dgm:spPr/>
      <dgm:t>
        <a:bodyPr/>
        <a:lstStyle/>
        <a:p>
          <a:endParaRPr lang="el-GR"/>
        </a:p>
      </dgm:t>
    </dgm:pt>
    <dgm:pt modelId="{46284345-4FE6-4F53-A100-086B20073D42}" type="sibTrans" cxnId="{FB9DC365-1CCB-4BDF-A07E-2E52BD1C18F9}">
      <dgm:prSet/>
      <dgm:spPr/>
      <dgm:t>
        <a:bodyPr/>
        <a:lstStyle/>
        <a:p>
          <a:endParaRPr lang="el-GR"/>
        </a:p>
      </dgm:t>
    </dgm:pt>
    <dgm:pt modelId="{AD5AC9A7-89CB-43C0-8EEC-0EF474B5977D}" type="pres">
      <dgm:prSet presAssocID="{BBF0C494-5BD4-4E2D-9283-2039A188A9A8}" presName="Name0" presStyleCnt="0">
        <dgm:presLayoutVars>
          <dgm:dir/>
          <dgm:animLvl val="lvl"/>
          <dgm:resizeHandles val="exact"/>
        </dgm:presLayoutVars>
      </dgm:prSet>
      <dgm:spPr/>
    </dgm:pt>
    <dgm:pt modelId="{4AC66EB6-A281-49C8-A875-14902C385AFD}" type="pres">
      <dgm:prSet presAssocID="{EFEBE9A7-2642-4E7D-9840-ADF710760A08}" presName="compositeNode" presStyleCnt="0">
        <dgm:presLayoutVars>
          <dgm:bulletEnabled val="1"/>
        </dgm:presLayoutVars>
      </dgm:prSet>
      <dgm:spPr/>
    </dgm:pt>
    <dgm:pt modelId="{66226657-8BDE-4752-84F5-958E78F127A7}" type="pres">
      <dgm:prSet presAssocID="{EFEBE9A7-2642-4E7D-9840-ADF710760A08}" presName="bgRect" presStyleLbl="node1" presStyleIdx="0" presStyleCnt="4"/>
      <dgm:spPr/>
    </dgm:pt>
    <dgm:pt modelId="{32C19E2D-7FB7-41AD-9DEC-A56D89F30F97}" type="pres">
      <dgm:prSet presAssocID="{EFEBE9A7-2642-4E7D-9840-ADF710760A08}" presName="parentNode" presStyleLbl="node1" presStyleIdx="0" presStyleCnt="4">
        <dgm:presLayoutVars>
          <dgm:chMax val="0"/>
          <dgm:bulletEnabled val="1"/>
        </dgm:presLayoutVars>
      </dgm:prSet>
      <dgm:spPr/>
    </dgm:pt>
    <dgm:pt modelId="{E4771CE7-3398-4BD3-8415-4E447690A284}" type="pres">
      <dgm:prSet presAssocID="{EFEBE9A7-2642-4E7D-9840-ADF710760A08}" presName="childNode" presStyleLbl="node1" presStyleIdx="0" presStyleCnt="4">
        <dgm:presLayoutVars>
          <dgm:bulletEnabled val="1"/>
        </dgm:presLayoutVars>
      </dgm:prSet>
      <dgm:spPr/>
    </dgm:pt>
    <dgm:pt modelId="{086B0675-D967-4C4E-83D9-83DF75F6259F}" type="pres">
      <dgm:prSet presAssocID="{98E41A08-6822-4DBF-BEE1-251891E7F830}" presName="hSp" presStyleCnt="0"/>
      <dgm:spPr/>
    </dgm:pt>
    <dgm:pt modelId="{C22AF2BA-8AB4-4541-A50B-254855293D01}" type="pres">
      <dgm:prSet presAssocID="{98E41A08-6822-4DBF-BEE1-251891E7F830}" presName="vProcSp" presStyleCnt="0"/>
      <dgm:spPr/>
    </dgm:pt>
    <dgm:pt modelId="{E8BBB75B-68F4-46E1-AED5-CA08D703ACD0}" type="pres">
      <dgm:prSet presAssocID="{98E41A08-6822-4DBF-BEE1-251891E7F830}" presName="vSp1" presStyleCnt="0"/>
      <dgm:spPr/>
    </dgm:pt>
    <dgm:pt modelId="{33A23AD5-391D-48A7-B2B1-32A59D7C8D3E}" type="pres">
      <dgm:prSet presAssocID="{98E41A08-6822-4DBF-BEE1-251891E7F830}" presName="simulatedConn" presStyleLbl="solidFgAcc1" presStyleIdx="0" presStyleCnt="3"/>
      <dgm:spPr/>
    </dgm:pt>
    <dgm:pt modelId="{111F1F21-905E-447B-81E0-0A8309A4BAAE}" type="pres">
      <dgm:prSet presAssocID="{98E41A08-6822-4DBF-BEE1-251891E7F830}" presName="vSp2" presStyleCnt="0"/>
      <dgm:spPr/>
    </dgm:pt>
    <dgm:pt modelId="{C7537B3D-6401-4FBB-A3B9-758D2C92650D}" type="pres">
      <dgm:prSet presAssocID="{98E41A08-6822-4DBF-BEE1-251891E7F830}" presName="sibTrans" presStyleCnt="0"/>
      <dgm:spPr/>
    </dgm:pt>
    <dgm:pt modelId="{8CFF49A9-B95B-41D2-8DCB-A89496894981}" type="pres">
      <dgm:prSet presAssocID="{871A0C18-3329-4CA7-96A4-86E902B6B040}" presName="compositeNode" presStyleCnt="0">
        <dgm:presLayoutVars>
          <dgm:bulletEnabled val="1"/>
        </dgm:presLayoutVars>
      </dgm:prSet>
      <dgm:spPr/>
    </dgm:pt>
    <dgm:pt modelId="{D6537E04-DDE5-4E2E-957A-152E45602D4D}" type="pres">
      <dgm:prSet presAssocID="{871A0C18-3329-4CA7-96A4-86E902B6B040}" presName="bgRect" presStyleLbl="node1" presStyleIdx="1" presStyleCnt="4"/>
      <dgm:spPr/>
    </dgm:pt>
    <dgm:pt modelId="{ACACC381-A450-4252-A54E-E4185799741D}" type="pres">
      <dgm:prSet presAssocID="{871A0C18-3329-4CA7-96A4-86E902B6B040}" presName="parentNode" presStyleLbl="node1" presStyleIdx="1" presStyleCnt="4">
        <dgm:presLayoutVars>
          <dgm:chMax val="0"/>
          <dgm:bulletEnabled val="1"/>
        </dgm:presLayoutVars>
      </dgm:prSet>
      <dgm:spPr/>
    </dgm:pt>
    <dgm:pt modelId="{58F43C15-679F-4D15-A4A9-A9EC07C26C55}" type="pres">
      <dgm:prSet presAssocID="{871A0C18-3329-4CA7-96A4-86E902B6B040}" presName="childNode" presStyleLbl="node1" presStyleIdx="1" presStyleCnt="4">
        <dgm:presLayoutVars>
          <dgm:bulletEnabled val="1"/>
        </dgm:presLayoutVars>
      </dgm:prSet>
      <dgm:spPr/>
    </dgm:pt>
    <dgm:pt modelId="{68C3AEDA-9DF2-4419-B36A-156BEA41C4C5}" type="pres">
      <dgm:prSet presAssocID="{9C3DF871-5CE1-42FA-898D-D2DCF12540D1}" presName="hSp" presStyleCnt="0"/>
      <dgm:spPr/>
    </dgm:pt>
    <dgm:pt modelId="{B63B8946-87F3-4493-B8EA-38979978E65A}" type="pres">
      <dgm:prSet presAssocID="{9C3DF871-5CE1-42FA-898D-D2DCF12540D1}" presName="vProcSp" presStyleCnt="0"/>
      <dgm:spPr/>
    </dgm:pt>
    <dgm:pt modelId="{B9322051-8FAD-4F3C-9741-26B0F15C5760}" type="pres">
      <dgm:prSet presAssocID="{9C3DF871-5CE1-42FA-898D-D2DCF12540D1}" presName="vSp1" presStyleCnt="0"/>
      <dgm:spPr/>
    </dgm:pt>
    <dgm:pt modelId="{E962512E-3E80-44C4-ADBD-22F4EF1BCF7A}" type="pres">
      <dgm:prSet presAssocID="{9C3DF871-5CE1-42FA-898D-D2DCF12540D1}" presName="simulatedConn" presStyleLbl="solidFgAcc1" presStyleIdx="1" presStyleCnt="3"/>
      <dgm:spPr/>
    </dgm:pt>
    <dgm:pt modelId="{3FF094C3-1DAF-4CA7-9702-2DFF69A0862F}" type="pres">
      <dgm:prSet presAssocID="{9C3DF871-5CE1-42FA-898D-D2DCF12540D1}" presName="vSp2" presStyleCnt="0"/>
      <dgm:spPr/>
    </dgm:pt>
    <dgm:pt modelId="{195E9C5C-999E-4C31-B3A3-87768998AD2E}" type="pres">
      <dgm:prSet presAssocID="{9C3DF871-5CE1-42FA-898D-D2DCF12540D1}" presName="sibTrans" presStyleCnt="0"/>
      <dgm:spPr/>
    </dgm:pt>
    <dgm:pt modelId="{B7A8AE04-5FCD-4D5D-97F6-2863D1796678}" type="pres">
      <dgm:prSet presAssocID="{908A178E-CA87-4968-BC00-520098A1D94B}" presName="compositeNode" presStyleCnt="0">
        <dgm:presLayoutVars>
          <dgm:bulletEnabled val="1"/>
        </dgm:presLayoutVars>
      </dgm:prSet>
      <dgm:spPr/>
    </dgm:pt>
    <dgm:pt modelId="{4EC85131-E938-4E4C-AF85-A26148B3F9FC}" type="pres">
      <dgm:prSet presAssocID="{908A178E-CA87-4968-BC00-520098A1D94B}" presName="bgRect" presStyleLbl="node1" presStyleIdx="2" presStyleCnt="4"/>
      <dgm:spPr/>
    </dgm:pt>
    <dgm:pt modelId="{0289D848-383E-4354-8D49-CADA273A4326}" type="pres">
      <dgm:prSet presAssocID="{908A178E-CA87-4968-BC00-520098A1D94B}" presName="parentNode" presStyleLbl="node1" presStyleIdx="2" presStyleCnt="4">
        <dgm:presLayoutVars>
          <dgm:chMax val="0"/>
          <dgm:bulletEnabled val="1"/>
        </dgm:presLayoutVars>
      </dgm:prSet>
      <dgm:spPr/>
    </dgm:pt>
    <dgm:pt modelId="{3061E861-F3E2-41FF-8737-19F4A25E0BF2}" type="pres">
      <dgm:prSet presAssocID="{908A178E-CA87-4968-BC00-520098A1D94B}" presName="childNode" presStyleLbl="node1" presStyleIdx="2" presStyleCnt="4">
        <dgm:presLayoutVars>
          <dgm:bulletEnabled val="1"/>
        </dgm:presLayoutVars>
      </dgm:prSet>
      <dgm:spPr/>
    </dgm:pt>
    <dgm:pt modelId="{9C77C08D-2A4A-4011-AE35-4AAA832388FC}" type="pres">
      <dgm:prSet presAssocID="{43FAC477-7444-4E77-8F63-49E19D8745F6}" presName="hSp" presStyleCnt="0"/>
      <dgm:spPr/>
    </dgm:pt>
    <dgm:pt modelId="{752A249F-1FA7-4F99-BC04-EA2214DE0388}" type="pres">
      <dgm:prSet presAssocID="{43FAC477-7444-4E77-8F63-49E19D8745F6}" presName="vProcSp" presStyleCnt="0"/>
      <dgm:spPr/>
    </dgm:pt>
    <dgm:pt modelId="{3CC64CB4-9B22-457A-BC34-718AAB6E990C}" type="pres">
      <dgm:prSet presAssocID="{43FAC477-7444-4E77-8F63-49E19D8745F6}" presName="vSp1" presStyleCnt="0"/>
      <dgm:spPr/>
    </dgm:pt>
    <dgm:pt modelId="{B6FDAFB0-D8EE-4F22-9698-6DD17D7CAE7E}" type="pres">
      <dgm:prSet presAssocID="{43FAC477-7444-4E77-8F63-49E19D8745F6}" presName="simulatedConn" presStyleLbl="solidFgAcc1" presStyleIdx="2" presStyleCnt="3"/>
      <dgm:spPr/>
    </dgm:pt>
    <dgm:pt modelId="{590B5546-1049-487A-8508-159AA5D99231}" type="pres">
      <dgm:prSet presAssocID="{43FAC477-7444-4E77-8F63-49E19D8745F6}" presName="vSp2" presStyleCnt="0"/>
      <dgm:spPr/>
    </dgm:pt>
    <dgm:pt modelId="{1E57B31A-511B-4DB7-8A48-A196BF4BDD0B}" type="pres">
      <dgm:prSet presAssocID="{43FAC477-7444-4E77-8F63-49E19D8745F6}" presName="sibTrans" presStyleCnt="0"/>
      <dgm:spPr/>
    </dgm:pt>
    <dgm:pt modelId="{8DD7393D-D3FD-42E3-82FE-3A2C4B1B21FB}" type="pres">
      <dgm:prSet presAssocID="{D2F33DCF-CB5E-488C-B53F-A5236C8AED49}" presName="compositeNode" presStyleCnt="0">
        <dgm:presLayoutVars>
          <dgm:bulletEnabled val="1"/>
        </dgm:presLayoutVars>
      </dgm:prSet>
      <dgm:spPr/>
    </dgm:pt>
    <dgm:pt modelId="{CAEAA4A8-21BA-468C-B80E-8971B6B3C225}" type="pres">
      <dgm:prSet presAssocID="{D2F33DCF-CB5E-488C-B53F-A5236C8AED49}" presName="bgRect" presStyleLbl="node1" presStyleIdx="3" presStyleCnt="4"/>
      <dgm:spPr/>
    </dgm:pt>
    <dgm:pt modelId="{113D54AE-91A0-4EE1-90E6-45E1DD6B49F8}" type="pres">
      <dgm:prSet presAssocID="{D2F33DCF-CB5E-488C-B53F-A5236C8AED49}" presName="parentNode" presStyleLbl="node1" presStyleIdx="3" presStyleCnt="4">
        <dgm:presLayoutVars>
          <dgm:chMax val="0"/>
          <dgm:bulletEnabled val="1"/>
        </dgm:presLayoutVars>
      </dgm:prSet>
      <dgm:spPr/>
    </dgm:pt>
    <dgm:pt modelId="{73D23BE6-84FD-4DF4-A351-80F4A0688119}" type="pres">
      <dgm:prSet presAssocID="{D2F33DCF-CB5E-488C-B53F-A5236C8AED49}" presName="childNode" presStyleLbl="node1" presStyleIdx="3" presStyleCnt="4">
        <dgm:presLayoutVars>
          <dgm:bulletEnabled val="1"/>
        </dgm:presLayoutVars>
      </dgm:prSet>
      <dgm:spPr/>
    </dgm:pt>
  </dgm:ptLst>
  <dgm:cxnLst>
    <dgm:cxn modelId="{625BD901-7939-4FD2-A9D4-6526222BE376}" type="presOf" srcId="{2E4AFABE-D495-4C0F-83CB-5BA8F29E3BAF}" destId="{73D23BE6-84FD-4DF4-A351-80F4A0688119}" srcOrd="0" destOrd="0" presId="urn:microsoft.com/office/officeart/2005/8/layout/hProcess7"/>
    <dgm:cxn modelId="{C6F41704-C321-44F2-9C08-8DD1BE9C17BF}" type="presOf" srcId="{871A0C18-3329-4CA7-96A4-86E902B6B040}" destId="{D6537E04-DDE5-4E2E-957A-152E45602D4D}" srcOrd="0" destOrd="0" presId="urn:microsoft.com/office/officeart/2005/8/layout/hProcess7"/>
    <dgm:cxn modelId="{D1E0FB09-32D7-4E82-8153-E15F92E1B0E5}" srcId="{BBF0C494-5BD4-4E2D-9283-2039A188A9A8}" destId="{D2F33DCF-CB5E-488C-B53F-A5236C8AED49}" srcOrd="3" destOrd="0" parTransId="{BD74F179-625F-4C4F-9773-F5C429A45C7B}" sibTransId="{16FA43D8-226D-4AE3-B2DB-0AF96B17ACE4}"/>
    <dgm:cxn modelId="{7912DA0D-6B9C-414E-B1EE-1BD793155B7F}" type="presOf" srcId="{908A178E-CA87-4968-BC00-520098A1D94B}" destId="{0289D848-383E-4354-8D49-CADA273A4326}" srcOrd="1" destOrd="0" presId="urn:microsoft.com/office/officeart/2005/8/layout/hProcess7"/>
    <dgm:cxn modelId="{20D1C318-186E-47A6-B07B-9E25802A033B}" srcId="{BBF0C494-5BD4-4E2D-9283-2039A188A9A8}" destId="{EFEBE9A7-2642-4E7D-9840-ADF710760A08}" srcOrd="0" destOrd="0" parTransId="{61C001C2-AD01-4310-B5EE-93624BC76223}" sibTransId="{98E41A08-6822-4DBF-BEE1-251891E7F830}"/>
    <dgm:cxn modelId="{20E41C26-C8F0-46B0-B1E0-CDAC2BC803D5}" type="presOf" srcId="{871A0C18-3329-4CA7-96A4-86E902B6B040}" destId="{ACACC381-A450-4252-A54E-E4185799741D}" srcOrd="1" destOrd="0" presId="urn:microsoft.com/office/officeart/2005/8/layout/hProcess7"/>
    <dgm:cxn modelId="{23E39327-5B9C-4247-8829-32BF3058E280}" type="presOf" srcId="{97A0460F-3A02-4ED8-9845-1B11A593CAF5}" destId="{58F43C15-679F-4D15-A4A9-A9EC07C26C55}" srcOrd="0" destOrd="0" presId="urn:microsoft.com/office/officeart/2005/8/layout/hProcess7"/>
    <dgm:cxn modelId="{A31CCA2E-E0E0-44E4-8140-E19133F0180E}" srcId="{908A178E-CA87-4968-BC00-520098A1D94B}" destId="{2E506FE9-D74D-47E4-B235-49032728888B}" srcOrd="0" destOrd="0" parTransId="{A39B1358-1675-4574-82AB-5DCE70054894}" sibTransId="{274DABED-1B42-4DF2-B91D-5DA6E9D724AA}"/>
    <dgm:cxn modelId="{DFE6A546-660C-4D9C-A2A5-42736AD92543}" srcId="{EFEBE9A7-2642-4E7D-9840-ADF710760A08}" destId="{5E6D8C28-53A9-4CD5-A6CA-9960B56E2163}" srcOrd="0" destOrd="0" parTransId="{2030FFF9-6508-4A18-AA71-C85711E9F895}" sibTransId="{31ABAE5E-E1E7-46C1-AD2C-FA6A3FDB23C9}"/>
    <dgm:cxn modelId="{55880F48-1B63-43C0-9A3C-D20381D89672}" type="presOf" srcId="{EFEBE9A7-2642-4E7D-9840-ADF710760A08}" destId="{32C19E2D-7FB7-41AD-9DEC-A56D89F30F97}" srcOrd="1" destOrd="0" presId="urn:microsoft.com/office/officeart/2005/8/layout/hProcess7"/>
    <dgm:cxn modelId="{94A9445A-7627-46CD-9AA7-7FBCFF3EB04D}" type="presOf" srcId="{5E6D8C28-53A9-4CD5-A6CA-9960B56E2163}" destId="{E4771CE7-3398-4BD3-8415-4E447690A284}" srcOrd="0" destOrd="0" presId="urn:microsoft.com/office/officeart/2005/8/layout/hProcess7"/>
    <dgm:cxn modelId="{FB9DC365-1CCB-4BDF-A07E-2E52BD1C18F9}" srcId="{D2F33DCF-CB5E-488C-B53F-A5236C8AED49}" destId="{2E4AFABE-D495-4C0F-83CB-5BA8F29E3BAF}" srcOrd="0" destOrd="0" parTransId="{A0D165AC-7F44-49D7-AEF1-BC088633B320}" sibTransId="{46284345-4FE6-4F53-A100-086B20073D42}"/>
    <dgm:cxn modelId="{4903DC8D-562A-46CC-A7A0-83757F62ABD7}" type="presOf" srcId="{D2F33DCF-CB5E-488C-B53F-A5236C8AED49}" destId="{113D54AE-91A0-4EE1-90E6-45E1DD6B49F8}" srcOrd="1" destOrd="0" presId="urn:microsoft.com/office/officeart/2005/8/layout/hProcess7"/>
    <dgm:cxn modelId="{19804695-B133-4372-89E4-21DED61A5A06}" type="presOf" srcId="{D2F33DCF-CB5E-488C-B53F-A5236C8AED49}" destId="{CAEAA4A8-21BA-468C-B80E-8971B6B3C225}" srcOrd="0" destOrd="0" presId="urn:microsoft.com/office/officeart/2005/8/layout/hProcess7"/>
    <dgm:cxn modelId="{D1C03D97-70FA-4C62-9940-2B82CCDBDA69}" type="presOf" srcId="{BBF0C494-5BD4-4E2D-9283-2039A188A9A8}" destId="{AD5AC9A7-89CB-43C0-8EEC-0EF474B5977D}" srcOrd="0" destOrd="0" presId="urn:microsoft.com/office/officeart/2005/8/layout/hProcess7"/>
    <dgm:cxn modelId="{E0E13EBA-26FC-404C-B89F-B2C87F594E4D}" srcId="{871A0C18-3329-4CA7-96A4-86E902B6B040}" destId="{97A0460F-3A02-4ED8-9845-1B11A593CAF5}" srcOrd="0" destOrd="0" parTransId="{28104631-252E-4306-A1B2-17EFFF2FE7DB}" sibTransId="{D89B0600-8B91-4062-A487-2A506903BA05}"/>
    <dgm:cxn modelId="{51A25ED0-ADF6-4A96-B860-D105E9741D4B}" srcId="{BBF0C494-5BD4-4E2D-9283-2039A188A9A8}" destId="{871A0C18-3329-4CA7-96A4-86E902B6B040}" srcOrd="1" destOrd="0" parTransId="{E566F8AF-F7ED-4CB1-9A7F-F8BDFBDAD870}" sibTransId="{9C3DF871-5CE1-42FA-898D-D2DCF12540D1}"/>
    <dgm:cxn modelId="{EF551CE9-B874-4984-94C6-1E5EF5103D6E}" type="presOf" srcId="{908A178E-CA87-4968-BC00-520098A1D94B}" destId="{4EC85131-E938-4E4C-AF85-A26148B3F9FC}" srcOrd="0" destOrd="0" presId="urn:microsoft.com/office/officeart/2005/8/layout/hProcess7"/>
    <dgm:cxn modelId="{495530EE-3E52-4D27-8712-4CAB850C3B18}" srcId="{BBF0C494-5BD4-4E2D-9283-2039A188A9A8}" destId="{908A178E-CA87-4968-BC00-520098A1D94B}" srcOrd="2" destOrd="0" parTransId="{C815208A-8A49-4F0D-B604-4BB7FC13EC9F}" sibTransId="{43FAC477-7444-4E77-8F63-49E19D8745F6}"/>
    <dgm:cxn modelId="{68A2CAF5-2A6E-4CCB-A141-9CE0232643C5}" type="presOf" srcId="{2E506FE9-D74D-47E4-B235-49032728888B}" destId="{3061E861-F3E2-41FF-8737-19F4A25E0BF2}" srcOrd="0" destOrd="0" presId="urn:microsoft.com/office/officeart/2005/8/layout/hProcess7"/>
    <dgm:cxn modelId="{4F5E60F6-E672-4EAE-B1B8-F14C0C6DE22B}" type="presOf" srcId="{EFEBE9A7-2642-4E7D-9840-ADF710760A08}" destId="{66226657-8BDE-4752-84F5-958E78F127A7}" srcOrd="0" destOrd="0" presId="urn:microsoft.com/office/officeart/2005/8/layout/hProcess7"/>
    <dgm:cxn modelId="{600CEF0D-FAF9-44A0-932A-41F74288329F}" type="presParOf" srcId="{AD5AC9A7-89CB-43C0-8EEC-0EF474B5977D}" destId="{4AC66EB6-A281-49C8-A875-14902C385AFD}" srcOrd="0" destOrd="0" presId="urn:microsoft.com/office/officeart/2005/8/layout/hProcess7"/>
    <dgm:cxn modelId="{9F87A591-0D06-40C6-AD35-7BD615C5288D}" type="presParOf" srcId="{4AC66EB6-A281-49C8-A875-14902C385AFD}" destId="{66226657-8BDE-4752-84F5-958E78F127A7}" srcOrd="0" destOrd="0" presId="urn:microsoft.com/office/officeart/2005/8/layout/hProcess7"/>
    <dgm:cxn modelId="{8B50DD42-B719-48F2-8FF4-7A9A7A3C4FD0}" type="presParOf" srcId="{4AC66EB6-A281-49C8-A875-14902C385AFD}" destId="{32C19E2D-7FB7-41AD-9DEC-A56D89F30F97}" srcOrd="1" destOrd="0" presId="urn:microsoft.com/office/officeart/2005/8/layout/hProcess7"/>
    <dgm:cxn modelId="{C241D922-0CA5-4E52-A6AF-B9C09EA12C81}" type="presParOf" srcId="{4AC66EB6-A281-49C8-A875-14902C385AFD}" destId="{E4771CE7-3398-4BD3-8415-4E447690A284}" srcOrd="2" destOrd="0" presId="urn:microsoft.com/office/officeart/2005/8/layout/hProcess7"/>
    <dgm:cxn modelId="{0A4360F8-3B31-440F-B831-5901F8206FE1}" type="presParOf" srcId="{AD5AC9A7-89CB-43C0-8EEC-0EF474B5977D}" destId="{086B0675-D967-4C4E-83D9-83DF75F6259F}" srcOrd="1" destOrd="0" presId="urn:microsoft.com/office/officeart/2005/8/layout/hProcess7"/>
    <dgm:cxn modelId="{BD61FBA5-05E7-4047-A19D-6C1F9B5D7107}" type="presParOf" srcId="{AD5AC9A7-89CB-43C0-8EEC-0EF474B5977D}" destId="{C22AF2BA-8AB4-4541-A50B-254855293D01}" srcOrd="2" destOrd="0" presId="urn:microsoft.com/office/officeart/2005/8/layout/hProcess7"/>
    <dgm:cxn modelId="{63B188AC-0C10-4484-990B-99F8CADE54B6}" type="presParOf" srcId="{C22AF2BA-8AB4-4541-A50B-254855293D01}" destId="{E8BBB75B-68F4-46E1-AED5-CA08D703ACD0}" srcOrd="0" destOrd="0" presId="urn:microsoft.com/office/officeart/2005/8/layout/hProcess7"/>
    <dgm:cxn modelId="{8A0622F6-8889-4707-8E77-3798C05DA71B}" type="presParOf" srcId="{C22AF2BA-8AB4-4541-A50B-254855293D01}" destId="{33A23AD5-391D-48A7-B2B1-32A59D7C8D3E}" srcOrd="1" destOrd="0" presId="urn:microsoft.com/office/officeart/2005/8/layout/hProcess7"/>
    <dgm:cxn modelId="{03694983-4ADB-4267-BAC0-6803036AE9C4}" type="presParOf" srcId="{C22AF2BA-8AB4-4541-A50B-254855293D01}" destId="{111F1F21-905E-447B-81E0-0A8309A4BAAE}" srcOrd="2" destOrd="0" presId="urn:microsoft.com/office/officeart/2005/8/layout/hProcess7"/>
    <dgm:cxn modelId="{47BCAA49-7CE3-46C2-8A32-6F94DAB937A4}" type="presParOf" srcId="{AD5AC9A7-89CB-43C0-8EEC-0EF474B5977D}" destId="{C7537B3D-6401-4FBB-A3B9-758D2C92650D}" srcOrd="3" destOrd="0" presId="urn:microsoft.com/office/officeart/2005/8/layout/hProcess7"/>
    <dgm:cxn modelId="{1E2ABC02-DD52-41B4-8BBF-A71738073ADF}" type="presParOf" srcId="{AD5AC9A7-89CB-43C0-8EEC-0EF474B5977D}" destId="{8CFF49A9-B95B-41D2-8DCB-A89496894981}" srcOrd="4" destOrd="0" presId="urn:microsoft.com/office/officeart/2005/8/layout/hProcess7"/>
    <dgm:cxn modelId="{55D679A3-FCA1-4C03-86E6-292A0BC54FAE}" type="presParOf" srcId="{8CFF49A9-B95B-41D2-8DCB-A89496894981}" destId="{D6537E04-DDE5-4E2E-957A-152E45602D4D}" srcOrd="0" destOrd="0" presId="urn:microsoft.com/office/officeart/2005/8/layout/hProcess7"/>
    <dgm:cxn modelId="{5D8EC300-BA82-4471-B575-2FE501812E91}" type="presParOf" srcId="{8CFF49A9-B95B-41D2-8DCB-A89496894981}" destId="{ACACC381-A450-4252-A54E-E4185799741D}" srcOrd="1" destOrd="0" presId="urn:microsoft.com/office/officeart/2005/8/layout/hProcess7"/>
    <dgm:cxn modelId="{B05C9935-A71B-4E22-85A9-3D1293211038}" type="presParOf" srcId="{8CFF49A9-B95B-41D2-8DCB-A89496894981}" destId="{58F43C15-679F-4D15-A4A9-A9EC07C26C55}" srcOrd="2" destOrd="0" presId="urn:microsoft.com/office/officeart/2005/8/layout/hProcess7"/>
    <dgm:cxn modelId="{D6EA5BD2-D7CD-4596-A6F6-AB33F24E023F}" type="presParOf" srcId="{AD5AC9A7-89CB-43C0-8EEC-0EF474B5977D}" destId="{68C3AEDA-9DF2-4419-B36A-156BEA41C4C5}" srcOrd="5" destOrd="0" presId="urn:microsoft.com/office/officeart/2005/8/layout/hProcess7"/>
    <dgm:cxn modelId="{DF0182FC-EF1A-4DDD-8024-664C45AD4E1B}" type="presParOf" srcId="{AD5AC9A7-89CB-43C0-8EEC-0EF474B5977D}" destId="{B63B8946-87F3-4493-B8EA-38979978E65A}" srcOrd="6" destOrd="0" presId="urn:microsoft.com/office/officeart/2005/8/layout/hProcess7"/>
    <dgm:cxn modelId="{2E36CC2C-AC11-40FF-B88F-86B2F91350E4}" type="presParOf" srcId="{B63B8946-87F3-4493-B8EA-38979978E65A}" destId="{B9322051-8FAD-4F3C-9741-26B0F15C5760}" srcOrd="0" destOrd="0" presId="urn:microsoft.com/office/officeart/2005/8/layout/hProcess7"/>
    <dgm:cxn modelId="{842E2667-6DD3-4CB4-B842-76BEE5DAFC29}" type="presParOf" srcId="{B63B8946-87F3-4493-B8EA-38979978E65A}" destId="{E962512E-3E80-44C4-ADBD-22F4EF1BCF7A}" srcOrd="1" destOrd="0" presId="urn:microsoft.com/office/officeart/2005/8/layout/hProcess7"/>
    <dgm:cxn modelId="{BE42C4C9-E5FA-4DE1-884E-5948BA9A9A34}" type="presParOf" srcId="{B63B8946-87F3-4493-B8EA-38979978E65A}" destId="{3FF094C3-1DAF-4CA7-9702-2DFF69A0862F}" srcOrd="2" destOrd="0" presId="urn:microsoft.com/office/officeart/2005/8/layout/hProcess7"/>
    <dgm:cxn modelId="{8C845B5F-1840-48C7-A31A-3C4CCD411125}" type="presParOf" srcId="{AD5AC9A7-89CB-43C0-8EEC-0EF474B5977D}" destId="{195E9C5C-999E-4C31-B3A3-87768998AD2E}" srcOrd="7" destOrd="0" presId="urn:microsoft.com/office/officeart/2005/8/layout/hProcess7"/>
    <dgm:cxn modelId="{3C44523D-C021-4885-82A0-459F9D29B66C}" type="presParOf" srcId="{AD5AC9A7-89CB-43C0-8EEC-0EF474B5977D}" destId="{B7A8AE04-5FCD-4D5D-97F6-2863D1796678}" srcOrd="8" destOrd="0" presId="urn:microsoft.com/office/officeart/2005/8/layout/hProcess7"/>
    <dgm:cxn modelId="{53DF0448-20AE-4CC4-99B9-64B1E97932B9}" type="presParOf" srcId="{B7A8AE04-5FCD-4D5D-97F6-2863D1796678}" destId="{4EC85131-E938-4E4C-AF85-A26148B3F9FC}" srcOrd="0" destOrd="0" presId="urn:microsoft.com/office/officeart/2005/8/layout/hProcess7"/>
    <dgm:cxn modelId="{9A1EE98F-7DC3-4C17-8367-3772DF730AA9}" type="presParOf" srcId="{B7A8AE04-5FCD-4D5D-97F6-2863D1796678}" destId="{0289D848-383E-4354-8D49-CADA273A4326}" srcOrd="1" destOrd="0" presId="urn:microsoft.com/office/officeart/2005/8/layout/hProcess7"/>
    <dgm:cxn modelId="{26D369E4-30BC-4D60-8E1E-9AD01FF5949F}" type="presParOf" srcId="{B7A8AE04-5FCD-4D5D-97F6-2863D1796678}" destId="{3061E861-F3E2-41FF-8737-19F4A25E0BF2}" srcOrd="2" destOrd="0" presId="urn:microsoft.com/office/officeart/2005/8/layout/hProcess7"/>
    <dgm:cxn modelId="{90393CE6-44F2-4BFB-880C-FC80B1B6A866}" type="presParOf" srcId="{AD5AC9A7-89CB-43C0-8EEC-0EF474B5977D}" destId="{9C77C08D-2A4A-4011-AE35-4AAA832388FC}" srcOrd="9" destOrd="0" presId="urn:microsoft.com/office/officeart/2005/8/layout/hProcess7"/>
    <dgm:cxn modelId="{243F8A07-8D09-47FF-8CAC-36F228C5544A}" type="presParOf" srcId="{AD5AC9A7-89CB-43C0-8EEC-0EF474B5977D}" destId="{752A249F-1FA7-4F99-BC04-EA2214DE0388}" srcOrd="10" destOrd="0" presId="urn:microsoft.com/office/officeart/2005/8/layout/hProcess7"/>
    <dgm:cxn modelId="{45844BBC-5EB4-4F99-8C62-7B034D943FCF}" type="presParOf" srcId="{752A249F-1FA7-4F99-BC04-EA2214DE0388}" destId="{3CC64CB4-9B22-457A-BC34-718AAB6E990C}" srcOrd="0" destOrd="0" presId="urn:microsoft.com/office/officeart/2005/8/layout/hProcess7"/>
    <dgm:cxn modelId="{3153BC26-0CA2-49F1-851A-E1EF5BDE3317}" type="presParOf" srcId="{752A249F-1FA7-4F99-BC04-EA2214DE0388}" destId="{B6FDAFB0-D8EE-4F22-9698-6DD17D7CAE7E}" srcOrd="1" destOrd="0" presId="urn:microsoft.com/office/officeart/2005/8/layout/hProcess7"/>
    <dgm:cxn modelId="{E8E95F5D-6CCF-4987-A707-C8363D202C5A}" type="presParOf" srcId="{752A249F-1FA7-4F99-BC04-EA2214DE0388}" destId="{590B5546-1049-487A-8508-159AA5D99231}" srcOrd="2" destOrd="0" presId="urn:microsoft.com/office/officeart/2005/8/layout/hProcess7"/>
    <dgm:cxn modelId="{7C637D01-FC68-4A01-8249-40309EBBA3E9}" type="presParOf" srcId="{AD5AC9A7-89CB-43C0-8EEC-0EF474B5977D}" destId="{1E57B31A-511B-4DB7-8A48-A196BF4BDD0B}" srcOrd="11" destOrd="0" presId="urn:microsoft.com/office/officeart/2005/8/layout/hProcess7"/>
    <dgm:cxn modelId="{4614C8B9-19D6-43D4-AC68-531E6B2529DD}" type="presParOf" srcId="{AD5AC9A7-89CB-43C0-8EEC-0EF474B5977D}" destId="{8DD7393D-D3FD-42E3-82FE-3A2C4B1B21FB}" srcOrd="12" destOrd="0" presId="urn:microsoft.com/office/officeart/2005/8/layout/hProcess7"/>
    <dgm:cxn modelId="{631183AD-DC2F-4EEF-9975-50350E0D08C3}" type="presParOf" srcId="{8DD7393D-D3FD-42E3-82FE-3A2C4B1B21FB}" destId="{CAEAA4A8-21BA-468C-B80E-8971B6B3C225}" srcOrd="0" destOrd="0" presId="urn:microsoft.com/office/officeart/2005/8/layout/hProcess7"/>
    <dgm:cxn modelId="{7E6D48D5-D7DC-4330-8966-19A826D14EF2}" type="presParOf" srcId="{8DD7393D-D3FD-42E3-82FE-3A2C4B1B21FB}" destId="{113D54AE-91A0-4EE1-90E6-45E1DD6B49F8}" srcOrd="1" destOrd="0" presId="urn:microsoft.com/office/officeart/2005/8/layout/hProcess7"/>
    <dgm:cxn modelId="{6FF3DDA5-044F-40F5-BD84-D3034B358991}" type="presParOf" srcId="{8DD7393D-D3FD-42E3-82FE-3A2C4B1B21FB}" destId="{73D23BE6-84FD-4DF4-A351-80F4A068811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E4F3C-570E-4846-8A22-8E7F11DC7365}" type="doc">
      <dgm:prSet loTypeId="urn:microsoft.com/office/officeart/2005/8/layout/process1" loCatId="process" qsTypeId="urn:microsoft.com/office/officeart/2005/8/quickstyle/simple1#5" qsCatId="simple" csTypeId="urn:microsoft.com/office/officeart/2005/8/colors/accent1_2#5" csCatId="accent1" phldr="1"/>
      <dgm:spPr/>
    </dgm:pt>
    <dgm:pt modelId="{56B9B603-5853-4950-B522-CFFF2015B435}">
      <dgm:prSet custT="1"/>
      <dgm:spPr>
        <a:solidFill>
          <a:schemeClr val="bg1">
            <a:lumMod val="85000"/>
          </a:schemeClr>
        </a:solidFill>
        <a:ln>
          <a:solidFill>
            <a:srgbClr val="00B0F0"/>
          </a:solidFill>
        </a:ln>
      </dgm:spPr>
      <dgm:t>
        <a:bodyPr/>
        <a:lstStyle/>
        <a:p>
          <a:pPr rtl="0"/>
          <a:r>
            <a:rPr lang="el-GR" sz="2400" b="1">
              <a:solidFill>
                <a:schemeClr val="accent3">
                  <a:lumMod val="50000"/>
                </a:schemeClr>
              </a:solidFill>
            </a:rPr>
            <a:t>Αναγνώριση του ιατρικού προβλήματος </a:t>
          </a:r>
          <a:endParaRPr lang="el-GR" sz="2400" b="1" dirty="0"/>
        </a:p>
      </dgm:t>
    </dgm:pt>
    <dgm:pt modelId="{D7B1EA0B-D46B-4968-8650-68527D17CFD8}" type="parTrans" cxnId="{E7945BFF-7CCF-486B-988E-738B9557AA44}">
      <dgm:prSet/>
      <dgm:spPr/>
      <dgm:t>
        <a:bodyPr/>
        <a:lstStyle/>
        <a:p>
          <a:endParaRPr lang="el-GR" sz="2400" b="1"/>
        </a:p>
      </dgm:t>
    </dgm:pt>
    <dgm:pt modelId="{B7C331E7-8959-4D03-998A-B707D266D5D6}" type="sibTrans" cxnId="{E7945BFF-7CCF-486B-988E-738B9557AA44}">
      <dgm:prSet custT="1"/>
      <dgm:spPr>
        <a:solidFill>
          <a:schemeClr val="accent3">
            <a:lumMod val="50000"/>
          </a:schemeClr>
        </a:solidFill>
      </dgm:spPr>
      <dgm:t>
        <a:bodyPr/>
        <a:lstStyle/>
        <a:p>
          <a:endParaRPr lang="el-GR" sz="1800" b="1"/>
        </a:p>
      </dgm:t>
    </dgm:pt>
    <dgm:pt modelId="{B58097DD-5A06-4D2C-94B2-3B0252794FF1}">
      <dgm:prSet custT="1"/>
      <dgm:spPr>
        <a:solidFill>
          <a:schemeClr val="bg1">
            <a:lumMod val="85000"/>
          </a:schemeClr>
        </a:solidFill>
        <a:ln>
          <a:solidFill>
            <a:schemeClr val="accent1"/>
          </a:solidFill>
        </a:ln>
      </dgm:spPr>
      <dgm:t>
        <a:bodyPr/>
        <a:lstStyle/>
        <a:p>
          <a:r>
            <a:rPr lang="el-GR" sz="2400" b="1">
              <a:solidFill>
                <a:schemeClr val="accent3">
                  <a:lumMod val="50000"/>
                </a:schemeClr>
              </a:solidFill>
            </a:rPr>
            <a:t>Κατάλληλη αξιολόγηση </a:t>
          </a:r>
          <a:endParaRPr lang="en-US" sz="2400" b="1" dirty="0">
            <a:solidFill>
              <a:schemeClr val="accent3">
                <a:lumMod val="50000"/>
              </a:schemeClr>
            </a:solidFill>
          </a:endParaRPr>
        </a:p>
      </dgm:t>
    </dgm:pt>
    <dgm:pt modelId="{692DFB66-7C90-469C-8CE8-E6F9B3A99EF7}" type="parTrans" cxnId="{A32EEF9B-B163-46B0-9989-8D98B45C9E98}">
      <dgm:prSet/>
      <dgm:spPr/>
      <dgm:t>
        <a:bodyPr/>
        <a:lstStyle/>
        <a:p>
          <a:endParaRPr lang="el-GR" sz="2400" b="1"/>
        </a:p>
      </dgm:t>
    </dgm:pt>
    <dgm:pt modelId="{95C543A3-B0A9-4CD3-8DD4-CBFD1CFEA1B5}" type="sibTrans" cxnId="{A32EEF9B-B163-46B0-9989-8D98B45C9E98}">
      <dgm:prSet custT="1"/>
      <dgm:spPr>
        <a:solidFill>
          <a:schemeClr val="tx1">
            <a:lumMod val="65000"/>
            <a:lumOff val="35000"/>
          </a:schemeClr>
        </a:solidFill>
      </dgm:spPr>
      <dgm:t>
        <a:bodyPr/>
        <a:lstStyle/>
        <a:p>
          <a:endParaRPr lang="el-GR" sz="1800" b="1"/>
        </a:p>
      </dgm:t>
    </dgm:pt>
    <dgm:pt modelId="{CE2F7705-5FF2-4F01-8A0B-2C4E4F414D1D}">
      <dgm:prSet custT="1"/>
      <dgm:spPr>
        <a:solidFill>
          <a:schemeClr val="bg1">
            <a:lumMod val="85000"/>
          </a:schemeClr>
        </a:solidFill>
        <a:ln>
          <a:solidFill>
            <a:schemeClr val="accent1"/>
          </a:solidFill>
        </a:ln>
      </dgm:spPr>
      <dgm:t>
        <a:bodyPr/>
        <a:lstStyle/>
        <a:p>
          <a:r>
            <a:rPr lang="el-GR" sz="2400" b="1" dirty="0">
              <a:solidFill>
                <a:schemeClr val="accent3">
                  <a:lumMod val="50000"/>
                </a:schemeClr>
              </a:solidFill>
            </a:rPr>
            <a:t>Αναφορά σε αρχές προστασίας παιδιού</a:t>
          </a:r>
          <a:endParaRPr lang="en-US" sz="2400" b="1" dirty="0">
            <a:solidFill>
              <a:schemeClr val="accent3">
                <a:lumMod val="50000"/>
              </a:schemeClr>
            </a:solidFill>
          </a:endParaRPr>
        </a:p>
      </dgm:t>
    </dgm:pt>
    <dgm:pt modelId="{DB1D8F44-0330-4AD4-82F1-FABC15C51AEC}" type="parTrans" cxnId="{95653C0C-ABBF-4C9F-A330-CA5213099E4A}">
      <dgm:prSet/>
      <dgm:spPr/>
      <dgm:t>
        <a:bodyPr/>
        <a:lstStyle/>
        <a:p>
          <a:endParaRPr lang="el-GR" sz="2400" b="1"/>
        </a:p>
      </dgm:t>
    </dgm:pt>
    <dgm:pt modelId="{F688E8A8-984C-49BF-9298-CAF40A14D971}" type="sibTrans" cxnId="{95653C0C-ABBF-4C9F-A330-CA5213099E4A}">
      <dgm:prSet custT="1"/>
      <dgm:spPr>
        <a:solidFill>
          <a:schemeClr val="tx1">
            <a:lumMod val="65000"/>
            <a:lumOff val="35000"/>
          </a:schemeClr>
        </a:solidFill>
      </dgm:spPr>
      <dgm:t>
        <a:bodyPr/>
        <a:lstStyle/>
        <a:p>
          <a:endParaRPr lang="el-GR" sz="1800" b="1"/>
        </a:p>
      </dgm:t>
    </dgm:pt>
    <dgm:pt modelId="{6ECFE186-F659-420A-9A4D-0F834F1810F8}">
      <dgm:prSet custT="1"/>
      <dgm:spPr>
        <a:solidFill>
          <a:schemeClr val="bg1">
            <a:lumMod val="85000"/>
          </a:schemeClr>
        </a:solidFill>
        <a:ln>
          <a:solidFill>
            <a:schemeClr val="accent1"/>
          </a:solidFill>
        </a:ln>
      </dgm:spPr>
      <dgm:t>
        <a:bodyPr/>
        <a:lstStyle/>
        <a:p>
          <a:r>
            <a:rPr lang="el-GR" sz="2400" b="1">
              <a:solidFill>
                <a:schemeClr val="accent3">
                  <a:lumMod val="50000"/>
                </a:schemeClr>
              </a:solidFill>
            </a:rPr>
            <a:t>Αναζήτηση εγγύησης για την ασφάλεια του παιδιού</a:t>
          </a:r>
          <a:endParaRPr lang="en-US" sz="2400" b="1" dirty="0">
            <a:solidFill>
              <a:schemeClr val="accent3">
                <a:lumMod val="50000"/>
              </a:schemeClr>
            </a:solidFill>
          </a:endParaRPr>
        </a:p>
      </dgm:t>
    </dgm:pt>
    <dgm:pt modelId="{779B06AB-F4B0-4547-8500-051D65C91416}" type="parTrans" cxnId="{DF15D5F3-879F-4A7F-8B47-6D9CF9863E33}">
      <dgm:prSet/>
      <dgm:spPr/>
      <dgm:t>
        <a:bodyPr/>
        <a:lstStyle/>
        <a:p>
          <a:endParaRPr lang="el-GR" sz="2400" b="1"/>
        </a:p>
      </dgm:t>
    </dgm:pt>
    <dgm:pt modelId="{6F1C442F-8DA2-41CF-A2A1-C0C350549839}" type="sibTrans" cxnId="{DF15D5F3-879F-4A7F-8B47-6D9CF9863E33}">
      <dgm:prSet/>
      <dgm:spPr/>
      <dgm:t>
        <a:bodyPr/>
        <a:lstStyle/>
        <a:p>
          <a:endParaRPr lang="el-GR" sz="2400" b="1"/>
        </a:p>
      </dgm:t>
    </dgm:pt>
    <dgm:pt modelId="{5A547766-022F-4977-8F04-3D3EDD9E65A4}" type="pres">
      <dgm:prSet presAssocID="{466E4F3C-570E-4846-8A22-8E7F11DC7365}" presName="Name0" presStyleCnt="0">
        <dgm:presLayoutVars>
          <dgm:dir/>
          <dgm:resizeHandles val="exact"/>
        </dgm:presLayoutVars>
      </dgm:prSet>
      <dgm:spPr/>
    </dgm:pt>
    <dgm:pt modelId="{87488491-F0FB-4388-8E68-81B5911D8BCA}" type="pres">
      <dgm:prSet presAssocID="{56B9B603-5853-4950-B522-CFFF2015B435}" presName="node" presStyleLbl="node1" presStyleIdx="0" presStyleCnt="4" custScaleY="102183">
        <dgm:presLayoutVars>
          <dgm:bulletEnabled val="1"/>
        </dgm:presLayoutVars>
      </dgm:prSet>
      <dgm:spPr/>
    </dgm:pt>
    <dgm:pt modelId="{E6D00207-6667-429D-92B0-4F659BD57595}" type="pres">
      <dgm:prSet presAssocID="{B7C331E7-8959-4D03-998A-B707D266D5D6}" presName="sibTrans" presStyleLbl="sibTrans2D1" presStyleIdx="0" presStyleCnt="3"/>
      <dgm:spPr/>
    </dgm:pt>
    <dgm:pt modelId="{002D369C-71C3-41E0-8389-DD02FB1EBC60}" type="pres">
      <dgm:prSet presAssocID="{B7C331E7-8959-4D03-998A-B707D266D5D6}" presName="connectorText" presStyleLbl="sibTrans2D1" presStyleIdx="0" presStyleCnt="3"/>
      <dgm:spPr/>
    </dgm:pt>
    <dgm:pt modelId="{A256330D-EAD6-47DB-A7E4-D19B676DDB6D}" type="pres">
      <dgm:prSet presAssocID="{B58097DD-5A06-4D2C-94B2-3B0252794FF1}" presName="node" presStyleLbl="node1" presStyleIdx="1" presStyleCnt="4">
        <dgm:presLayoutVars>
          <dgm:bulletEnabled val="1"/>
        </dgm:presLayoutVars>
      </dgm:prSet>
      <dgm:spPr/>
    </dgm:pt>
    <dgm:pt modelId="{F82CA8E3-2A7C-411B-ADC8-5B20B562EE48}" type="pres">
      <dgm:prSet presAssocID="{95C543A3-B0A9-4CD3-8DD4-CBFD1CFEA1B5}" presName="sibTrans" presStyleLbl="sibTrans2D1" presStyleIdx="1" presStyleCnt="3"/>
      <dgm:spPr/>
    </dgm:pt>
    <dgm:pt modelId="{5D91AD7C-578C-4644-A8C4-0654A9E68615}" type="pres">
      <dgm:prSet presAssocID="{95C543A3-B0A9-4CD3-8DD4-CBFD1CFEA1B5}" presName="connectorText" presStyleLbl="sibTrans2D1" presStyleIdx="1" presStyleCnt="3"/>
      <dgm:spPr/>
    </dgm:pt>
    <dgm:pt modelId="{C21B1253-2847-4CD4-97B6-59F0D1F936A8}" type="pres">
      <dgm:prSet presAssocID="{CE2F7705-5FF2-4F01-8A0B-2C4E4F414D1D}" presName="node" presStyleLbl="node1" presStyleIdx="2" presStyleCnt="4">
        <dgm:presLayoutVars>
          <dgm:bulletEnabled val="1"/>
        </dgm:presLayoutVars>
      </dgm:prSet>
      <dgm:spPr/>
    </dgm:pt>
    <dgm:pt modelId="{271546DB-EDEA-4FB9-B2A8-BAEAF1519D37}" type="pres">
      <dgm:prSet presAssocID="{F688E8A8-984C-49BF-9298-CAF40A14D971}" presName="sibTrans" presStyleLbl="sibTrans2D1" presStyleIdx="2" presStyleCnt="3"/>
      <dgm:spPr/>
    </dgm:pt>
    <dgm:pt modelId="{0D0611A0-A4E1-4666-846C-6D5A5DEA59C2}" type="pres">
      <dgm:prSet presAssocID="{F688E8A8-984C-49BF-9298-CAF40A14D971}" presName="connectorText" presStyleLbl="sibTrans2D1" presStyleIdx="2" presStyleCnt="3"/>
      <dgm:spPr/>
    </dgm:pt>
    <dgm:pt modelId="{F49251A1-A1B5-43A3-B8AE-0B498BF3B5B6}" type="pres">
      <dgm:prSet presAssocID="{6ECFE186-F659-420A-9A4D-0F834F1810F8}" presName="node" presStyleLbl="node1" presStyleIdx="3" presStyleCnt="4">
        <dgm:presLayoutVars>
          <dgm:bulletEnabled val="1"/>
        </dgm:presLayoutVars>
      </dgm:prSet>
      <dgm:spPr/>
    </dgm:pt>
  </dgm:ptLst>
  <dgm:cxnLst>
    <dgm:cxn modelId="{95653C0C-ABBF-4C9F-A330-CA5213099E4A}" srcId="{466E4F3C-570E-4846-8A22-8E7F11DC7365}" destId="{CE2F7705-5FF2-4F01-8A0B-2C4E4F414D1D}" srcOrd="2" destOrd="0" parTransId="{DB1D8F44-0330-4AD4-82F1-FABC15C51AEC}" sibTransId="{F688E8A8-984C-49BF-9298-CAF40A14D971}"/>
    <dgm:cxn modelId="{E580BD39-B8C1-4325-900C-3A68A2344B94}" type="presOf" srcId="{95C543A3-B0A9-4CD3-8DD4-CBFD1CFEA1B5}" destId="{F82CA8E3-2A7C-411B-ADC8-5B20B562EE48}" srcOrd="0" destOrd="0" presId="urn:microsoft.com/office/officeart/2005/8/layout/process1"/>
    <dgm:cxn modelId="{A2566141-F31B-4CA1-803F-98083A5B5ED7}" type="presOf" srcId="{B58097DD-5A06-4D2C-94B2-3B0252794FF1}" destId="{A256330D-EAD6-47DB-A7E4-D19B676DDB6D}" srcOrd="0" destOrd="0" presId="urn:microsoft.com/office/officeart/2005/8/layout/process1"/>
    <dgm:cxn modelId="{B3EA1848-E406-49CD-86B3-2275FFDDFDE3}" type="presOf" srcId="{56B9B603-5853-4950-B522-CFFF2015B435}" destId="{87488491-F0FB-4388-8E68-81B5911D8BCA}" srcOrd="0" destOrd="0" presId="urn:microsoft.com/office/officeart/2005/8/layout/process1"/>
    <dgm:cxn modelId="{2E8E9550-BC16-458F-92D4-3A3490585E0E}" type="presOf" srcId="{F688E8A8-984C-49BF-9298-CAF40A14D971}" destId="{0D0611A0-A4E1-4666-846C-6D5A5DEA59C2}" srcOrd="1" destOrd="0" presId="urn:microsoft.com/office/officeart/2005/8/layout/process1"/>
    <dgm:cxn modelId="{A1CAD858-0FF7-43A2-959E-D95702AEB02F}" type="presOf" srcId="{B7C331E7-8959-4D03-998A-B707D266D5D6}" destId="{002D369C-71C3-41E0-8389-DD02FB1EBC60}" srcOrd="1" destOrd="0" presId="urn:microsoft.com/office/officeart/2005/8/layout/process1"/>
    <dgm:cxn modelId="{80D4F56E-9747-4B3A-9F24-0FF618F440C0}" type="presOf" srcId="{CE2F7705-5FF2-4F01-8A0B-2C4E4F414D1D}" destId="{C21B1253-2847-4CD4-97B6-59F0D1F936A8}" srcOrd="0" destOrd="0" presId="urn:microsoft.com/office/officeart/2005/8/layout/process1"/>
    <dgm:cxn modelId="{A32EEF9B-B163-46B0-9989-8D98B45C9E98}" srcId="{466E4F3C-570E-4846-8A22-8E7F11DC7365}" destId="{B58097DD-5A06-4D2C-94B2-3B0252794FF1}" srcOrd="1" destOrd="0" parTransId="{692DFB66-7C90-469C-8CE8-E6F9B3A99EF7}" sibTransId="{95C543A3-B0A9-4CD3-8DD4-CBFD1CFEA1B5}"/>
    <dgm:cxn modelId="{26082CD2-26B4-427F-B8CE-1A91F39BED58}" type="presOf" srcId="{B7C331E7-8959-4D03-998A-B707D266D5D6}" destId="{E6D00207-6667-429D-92B0-4F659BD57595}" srcOrd="0" destOrd="0" presId="urn:microsoft.com/office/officeart/2005/8/layout/process1"/>
    <dgm:cxn modelId="{C63349E0-7045-416A-A067-1C81C40DF3E2}" type="presOf" srcId="{95C543A3-B0A9-4CD3-8DD4-CBFD1CFEA1B5}" destId="{5D91AD7C-578C-4644-A8C4-0654A9E68615}" srcOrd="1" destOrd="0" presId="urn:microsoft.com/office/officeart/2005/8/layout/process1"/>
    <dgm:cxn modelId="{08B524E8-4B43-4A53-9D53-C92B3B023AD0}" type="presOf" srcId="{466E4F3C-570E-4846-8A22-8E7F11DC7365}" destId="{5A547766-022F-4977-8F04-3D3EDD9E65A4}" srcOrd="0" destOrd="0" presId="urn:microsoft.com/office/officeart/2005/8/layout/process1"/>
    <dgm:cxn modelId="{43CC4BE9-B295-4AF7-A825-404F0C335090}" type="presOf" srcId="{F688E8A8-984C-49BF-9298-CAF40A14D971}" destId="{271546DB-EDEA-4FB9-B2A8-BAEAF1519D37}" srcOrd="0" destOrd="0" presId="urn:microsoft.com/office/officeart/2005/8/layout/process1"/>
    <dgm:cxn modelId="{7F35B8EA-D7EE-439C-AA19-32CC6FB42170}" type="presOf" srcId="{6ECFE186-F659-420A-9A4D-0F834F1810F8}" destId="{F49251A1-A1B5-43A3-B8AE-0B498BF3B5B6}" srcOrd="0" destOrd="0" presId="urn:microsoft.com/office/officeart/2005/8/layout/process1"/>
    <dgm:cxn modelId="{DF15D5F3-879F-4A7F-8B47-6D9CF9863E33}" srcId="{466E4F3C-570E-4846-8A22-8E7F11DC7365}" destId="{6ECFE186-F659-420A-9A4D-0F834F1810F8}" srcOrd="3" destOrd="0" parTransId="{779B06AB-F4B0-4547-8500-051D65C91416}" sibTransId="{6F1C442F-8DA2-41CF-A2A1-C0C350549839}"/>
    <dgm:cxn modelId="{E7945BFF-7CCF-486B-988E-738B9557AA44}" srcId="{466E4F3C-570E-4846-8A22-8E7F11DC7365}" destId="{56B9B603-5853-4950-B522-CFFF2015B435}" srcOrd="0" destOrd="0" parTransId="{D7B1EA0B-D46B-4968-8650-68527D17CFD8}" sibTransId="{B7C331E7-8959-4D03-998A-B707D266D5D6}"/>
    <dgm:cxn modelId="{AFC253AC-C54F-4E13-ACC5-D725DE18E6C3}" type="presParOf" srcId="{5A547766-022F-4977-8F04-3D3EDD9E65A4}" destId="{87488491-F0FB-4388-8E68-81B5911D8BCA}" srcOrd="0" destOrd="0" presId="urn:microsoft.com/office/officeart/2005/8/layout/process1"/>
    <dgm:cxn modelId="{AAAF73E2-750D-4620-9B8F-46ED8B2E3DB7}" type="presParOf" srcId="{5A547766-022F-4977-8F04-3D3EDD9E65A4}" destId="{E6D00207-6667-429D-92B0-4F659BD57595}" srcOrd="1" destOrd="0" presId="urn:microsoft.com/office/officeart/2005/8/layout/process1"/>
    <dgm:cxn modelId="{5AFB830C-F345-49E8-9CA2-9F1A363BBF01}" type="presParOf" srcId="{E6D00207-6667-429D-92B0-4F659BD57595}" destId="{002D369C-71C3-41E0-8389-DD02FB1EBC60}" srcOrd="0" destOrd="0" presId="urn:microsoft.com/office/officeart/2005/8/layout/process1"/>
    <dgm:cxn modelId="{877A3F64-5D3F-4334-A881-C05EA887807F}" type="presParOf" srcId="{5A547766-022F-4977-8F04-3D3EDD9E65A4}" destId="{A256330D-EAD6-47DB-A7E4-D19B676DDB6D}" srcOrd="2" destOrd="0" presId="urn:microsoft.com/office/officeart/2005/8/layout/process1"/>
    <dgm:cxn modelId="{FB291D97-1DCF-49D8-95D0-D945F34A66C6}" type="presParOf" srcId="{5A547766-022F-4977-8F04-3D3EDD9E65A4}" destId="{F82CA8E3-2A7C-411B-ADC8-5B20B562EE48}" srcOrd="3" destOrd="0" presId="urn:microsoft.com/office/officeart/2005/8/layout/process1"/>
    <dgm:cxn modelId="{95460B02-2E00-472F-9F6B-8E49D72082CB}" type="presParOf" srcId="{F82CA8E3-2A7C-411B-ADC8-5B20B562EE48}" destId="{5D91AD7C-578C-4644-A8C4-0654A9E68615}" srcOrd="0" destOrd="0" presId="urn:microsoft.com/office/officeart/2005/8/layout/process1"/>
    <dgm:cxn modelId="{DC11C931-6CFA-4759-AEFA-C6F51B45C927}" type="presParOf" srcId="{5A547766-022F-4977-8F04-3D3EDD9E65A4}" destId="{C21B1253-2847-4CD4-97B6-59F0D1F936A8}" srcOrd="4" destOrd="0" presId="urn:microsoft.com/office/officeart/2005/8/layout/process1"/>
    <dgm:cxn modelId="{4C1A823B-13A2-4930-A730-817F15F08D84}" type="presParOf" srcId="{5A547766-022F-4977-8F04-3D3EDD9E65A4}" destId="{271546DB-EDEA-4FB9-B2A8-BAEAF1519D37}" srcOrd="5" destOrd="0" presId="urn:microsoft.com/office/officeart/2005/8/layout/process1"/>
    <dgm:cxn modelId="{01E1FF41-6A67-46D2-B5CB-3D50B10F87DE}" type="presParOf" srcId="{271546DB-EDEA-4FB9-B2A8-BAEAF1519D37}" destId="{0D0611A0-A4E1-4666-846C-6D5A5DEA59C2}" srcOrd="0" destOrd="0" presId="urn:microsoft.com/office/officeart/2005/8/layout/process1"/>
    <dgm:cxn modelId="{7D605B1E-F3DA-4394-B281-0FE1E6AC7214}" type="presParOf" srcId="{5A547766-022F-4977-8F04-3D3EDD9E65A4}" destId="{F49251A1-A1B5-43A3-B8AE-0B498BF3B5B6}"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26657-8BDE-4752-84F5-958E78F127A7}">
      <dsp:nvSpPr>
        <dsp:cNvPr id="0" name=""/>
        <dsp:cNvSpPr/>
      </dsp:nvSpPr>
      <dsp:spPr>
        <a:xfrm>
          <a:off x="4644" y="525081"/>
          <a:ext cx="2793445" cy="3352134"/>
        </a:xfrm>
        <a:prstGeom prst="roundRect">
          <a:avLst>
            <a:gd name="adj" fmla="val 5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l-GR" sz="2400" kern="1200" dirty="0"/>
            <a:t>1</a:t>
          </a:r>
          <a:r>
            <a:rPr lang="el-GR" sz="2400" kern="1200" baseline="30000" dirty="0"/>
            <a:t>ο</a:t>
          </a:r>
          <a:r>
            <a:rPr lang="el-GR" sz="2400" kern="1200" dirty="0"/>
            <a:t> βήμα</a:t>
          </a:r>
        </a:p>
      </dsp:txBody>
      <dsp:txXfrm rot="16200000">
        <a:off x="-1090386" y="1620112"/>
        <a:ext cx="2748750" cy="558689"/>
      </dsp:txXfrm>
    </dsp:sp>
    <dsp:sp modelId="{E4771CE7-3398-4BD3-8415-4E447690A284}">
      <dsp:nvSpPr>
        <dsp:cNvPr id="0" name=""/>
        <dsp:cNvSpPr/>
      </dsp:nvSpPr>
      <dsp:spPr>
        <a:xfrm>
          <a:off x="563333" y="525081"/>
          <a:ext cx="2081117" cy="33521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FF0000"/>
              </a:solidFill>
            </a:rPr>
            <a:t>A</a:t>
          </a:r>
          <a:r>
            <a:rPr lang="el-GR" sz="2800" kern="1200" dirty="0" err="1">
              <a:solidFill>
                <a:srgbClr val="FF0000"/>
              </a:solidFill>
            </a:rPr>
            <a:t>νίχνευση</a:t>
          </a:r>
          <a:endParaRPr lang="el-GR" sz="2800" kern="1200" dirty="0">
            <a:solidFill>
              <a:srgbClr val="FF0000"/>
            </a:solidFill>
          </a:endParaRPr>
        </a:p>
      </dsp:txBody>
      <dsp:txXfrm>
        <a:off x="563333" y="525081"/>
        <a:ext cx="2081117" cy="3352134"/>
      </dsp:txXfrm>
    </dsp:sp>
    <dsp:sp modelId="{D6537E04-DDE5-4E2E-957A-152E45602D4D}">
      <dsp:nvSpPr>
        <dsp:cNvPr id="0" name=""/>
        <dsp:cNvSpPr/>
      </dsp:nvSpPr>
      <dsp:spPr>
        <a:xfrm>
          <a:off x="2895860" y="525081"/>
          <a:ext cx="2793445" cy="3352134"/>
        </a:xfrm>
        <a:prstGeom prst="roundRect">
          <a:avLst>
            <a:gd name="adj" fmla="val 5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l-GR" sz="3000" kern="1200" dirty="0"/>
            <a:t>2</a:t>
          </a:r>
          <a:r>
            <a:rPr lang="el-GR" sz="3000" kern="1200" baseline="30000" dirty="0"/>
            <a:t>ο</a:t>
          </a:r>
          <a:r>
            <a:rPr lang="el-GR" sz="3000" kern="1200" dirty="0"/>
            <a:t> </a:t>
          </a:r>
          <a:r>
            <a:rPr lang="el-GR" sz="2400" kern="1200" dirty="0"/>
            <a:t>βήμα</a:t>
          </a:r>
        </a:p>
      </dsp:txBody>
      <dsp:txXfrm rot="16200000">
        <a:off x="1800829" y="1620112"/>
        <a:ext cx="2748750" cy="558689"/>
      </dsp:txXfrm>
    </dsp:sp>
    <dsp:sp modelId="{33A23AD5-391D-48A7-B2B1-32A59D7C8D3E}">
      <dsp:nvSpPr>
        <dsp:cNvPr id="0" name=""/>
        <dsp:cNvSpPr/>
      </dsp:nvSpPr>
      <dsp:spPr>
        <a:xfrm rot="5400000">
          <a:off x="2663640" y="3187751"/>
          <a:ext cx="492373" cy="41901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F43C15-679F-4D15-A4A9-A9EC07C26C55}">
      <dsp:nvSpPr>
        <dsp:cNvPr id="0" name=""/>
        <dsp:cNvSpPr/>
      </dsp:nvSpPr>
      <dsp:spPr>
        <a:xfrm>
          <a:off x="3454549" y="525081"/>
          <a:ext cx="2081117" cy="33521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A</a:t>
          </a:r>
          <a:r>
            <a:rPr lang="el-GR" sz="2800" kern="1200" dirty="0" err="1">
              <a:solidFill>
                <a:schemeClr val="tx1"/>
              </a:solidFill>
            </a:rPr>
            <a:t>ξιολόγηση</a:t>
          </a:r>
          <a:endParaRPr lang="el-GR" sz="2800" kern="1200" dirty="0">
            <a:solidFill>
              <a:schemeClr val="tx1"/>
            </a:solidFill>
          </a:endParaRPr>
        </a:p>
      </dsp:txBody>
      <dsp:txXfrm>
        <a:off x="3454549" y="525081"/>
        <a:ext cx="2081117" cy="3352134"/>
      </dsp:txXfrm>
    </dsp:sp>
    <dsp:sp modelId="{4EC85131-E938-4E4C-AF85-A26148B3F9FC}">
      <dsp:nvSpPr>
        <dsp:cNvPr id="0" name=""/>
        <dsp:cNvSpPr/>
      </dsp:nvSpPr>
      <dsp:spPr>
        <a:xfrm>
          <a:off x="5787076" y="525081"/>
          <a:ext cx="2793445" cy="3352134"/>
        </a:xfrm>
        <a:prstGeom prst="roundRect">
          <a:avLst>
            <a:gd name="adj" fmla="val 5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l-GR" sz="3000" kern="1200" dirty="0"/>
            <a:t>3</a:t>
          </a:r>
          <a:r>
            <a:rPr lang="el-GR" sz="3000" kern="1200" baseline="30000" dirty="0"/>
            <a:t>ο</a:t>
          </a:r>
          <a:r>
            <a:rPr lang="el-GR" sz="3000" kern="1200" dirty="0"/>
            <a:t> </a:t>
          </a:r>
          <a:r>
            <a:rPr lang="el-GR" sz="2400" kern="1200" dirty="0"/>
            <a:t>βήμα</a:t>
          </a:r>
        </a:p>
      </dsp:txBody>
      <dsp:txXfrm rot="16200000">
        <a:off x="4692046" y="1620112"/>
        <a:ext cx="2748750" cy="558689"/>
      </dsp:txXfrm>
    </dsp:sp>
    <dsp:sp modelId="{E962512E-3E80-44C4-ADBD-22F4EF1BCF7A}">
      <dsp:nvSpPr>
        <dsp:cNvPr id="0" name=""/>
        <dsp:cNvSpPr/>
      </dsp:nvSpPr>
      <dsp:spPr>
        <a:xfrm rot="5400000">
          <a:off x="5554857" y="3187751"/>
          <a:ext cx="492373" cy="41901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61E861-F3E2-41FF-8737-19F4A25E0BF2}">
      <dsp:nvSpPr>
        <dsp:cNvPr id="0" name=""/>
        <dsp:cNvSpPr/>
      </dsp:nvSpPr>
      <dsp:spPr>
        <a:xfrm>
          <a:off x="6345765" y="525081"/>
          <a:ext cx="2081117" cy="33521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FFFF00"/>
              </a:solidFill>
            </a:rPr>
            <a:t>A</a:t>
          </a:r>
          <a:r>
            <a:rPr lang="el-GR" sz="2800" kern="1200" dirty="0" err="1">
              <a:solidFill>
                <a:srgbClr val="FFFF00"/>
              </a:solidFill>
            </a:rPr>
            <a:t>ναγνώριση</a:t>
          </a:r>
          <a:endParaRPr lang="el-GR" sz="2800" kern="1200" dirty="0">
            <a:solidFill>
              <a:srgbClr val="FFFF00"/>
            </a:solidFill>
          </a:endParaRPr>
        </a:p>
      </dsp:txBody>
      <dsp:txXfrm>
        <a:off x="6345765" y="525081"/>
        <a:ext cx="2081117" cy="3352134"/>
      </dsp:txXfrm>
    </dsp:sp>
    <dsp:sp modelId="{CAEAA4A8-21BA-468C-B80E-8971B6B3C225}">
      <dsp:nvSpPr>
        <dsp:cNvPr id="0" name=""/>
        <dsp:cNvSpPr/>
      </dsp:nvSpPr>
      <dsp:spPr>
        <a:xfrm>
          <a:off x="8678293" y="525081"/>
          <a:ext cx="2793445" cy="3352134"/>
        </a:xfrm>
        <a:prstGeom prst="roundRect">
          <a:avLst>
            <a:gd name="adj" fmla="val 5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l-GR" sz="3000" kern="1200" dirty="0"/>
            <a:t>4</a:t>
          </a:r>
          <a:r>
            <a:rPr lang="el-GR" sz="3000" kern="1200" baseline="30000" dirty="0"/>
            <a:t>ο</a:t>
          </a:r>
          <a:r>
            <a:rPr lang="el-GR" sz="3000" kern="1200" dirty="0"/>
            <a:t> </a:t>
          </a:r>
          <a:r>
            <a:rPr lang="el-GR" sz="2400" kern="1200" dirty="0"/>
            <a:t>βήμα</a:t>
          </a:r>
        </a:p>
      </dsp:txBody>
      <dsp:txXfrm rot="16200000">
        <a:off x="7583262" y="1620112"/>
        <a:ext cx="2748750" cy="558689"/>
      </dsp:txXfrm>
    </dsp:sp>
    <dsp:sp modelId="{B6FDAFB0-D8EE-4F22-9698-6DD17D7CAE7E}">
      <dsp:nvSpPr>
        <dsp:cNvPr id="0" name=""/>
        <dsp:cNvSpPr/>
      </dsp:nvSpPr>
      <dsp:spPr>
        <a:xfrm rot="5400000">
          <a:off x="8446073" y="3187751"/>
          <a:ext cx="492373" cy="41901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23BE6-84FD-4DF4-A351-80F4A0688119}">
      <dsp:nvSpPr>
        <dsp:cNvPr id="0" name=""/>
        <dsp:cNvSpPr/>
      </dsp:nvSpPr>
      <dsp:spPr>
        <a:xfrm>
          <a:off x="9236982" y="525081"/>
          <a:ext cx="2081117" cy="33521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6"/>
              </a:solidFill>
            </a:rPr>
            <a:t>A</a:t>
          </a:r>
          <a:r>
            <a:rPr lang="el-GR" sz="2800" kern="1200" dirty="0" err="1">
              <a:solidFill>
                <a:schemeClr val="accent6"/>
              </a:solidFill>
            </a:rPr>
            <a:t>ντιμετώπιση</a:t>
          </a:r>
          <a:endParaRPr lang="el-GR" sz="2800" kern="1200" dirty="0">
            <a:solidFill>
              <a:schemeClr val="accent6"/>
            </a:solidFill>
          </a:endParaRPr>
        </a:p>
      </dsp:txBody>
      <dsp:txXfrm>
        <a:off x="9236982" y="525081"/>
        <a:ext cx="2081117" cy="3352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88491-F0FB-4388-8E68-81B5911D8BCA}">
      <dsp:nvSpPr>
        <dsp:cNvPr id="0" name=""/>
        <dsp:cNvSpPr/>
      </dsp:nvSpPr>
      <dsp:spPr>
        <a:xfrm>
          <a:off x="5025" y="547607"/>
          <a:ext cx="2197089" cy="1662741"/>
        </a:xfrm>
        <a:prstGeom prst="roundRect">
          <a:avLst>
            <a:gd name="adj" fmla="val 10000"/>
          </a:avLst>
        </a:prstGeom>
        <a:solidFill>
          <a:schemeClr val="bg1">
            <a:lumMod val="8500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l-GR" sz="2400" b="1" kern="1200">
              <a:solidFill>
                <a:schemeClr val="accent3">
                  <a:lumMod val="50000"/>
                </a:schemeClr>
              </a:solidFill>
            </a:rPr>
            <a:t>Αναγνώριση του ιατρικού προβλήματος </a:t>
          </a:r>
          <a:endParaRPr lang="el-GR" sz="2400" b="1" kern="1200" dirty="0"/>
        </a:p>
      </dsp:txBody>
      <dsp:txXfrm>
        <a:off x="53725" y="596307"/>
        <a:ext cx="2099689" cy="1565341"/>
      </dsp:txXfrm>
    </dsp:sp>
    <dsp:sp modelId="{E6D00207-6667-429D-92B0-4F659BD57595}">
      <dsp:nvSpPr>
        <dsp:cNvPr id="0" name=""/>
        <dsp:cNvSpPr/>
      </dsp:nvSpPr>
      <dsp:spPr>
        <a:xfrm>
          <a:off x="2421823" y="1106538"/>
          <a:ext cx="465782" cy="544878"/>
        </a:xfrm>
        <a:prstGeom prst="rightArrow">
          <a:avLst>
            <a:gd name="adj1" fmla="val 60000"/>
            <a:gd name="adj2" fmla="val 50000"/>
          </a:avLst>
        </a:prstGeom>
        <a:solidFill>
          <a:schemeClr val="accent3">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b="1" kern="1200"/>
        </a:p>
      </dsp:txBody>
      <dsp:txXfrm>
        <a:off x="2421823" y="1215514"/>
        <a:ext cx="326047" cy="326926"/>
      </dsp:txXfrm>
    </dsp:sp>
    <dsp:sp modelId="{A256330D-EAD6-47DB-A7E4-D19B676DDB6D}">
      <dsp:nvSpPr>
        <dsp:cNvPr id="0" name=""/>
        <dsp:cNvSpPr/>
      </dsp:nvSpPr>
      <dsp:spPr>
        <a:xfrm>
          <a:off x="3080949" y="565368"/>
          <a:ext cx="2197089" cy="1627219"/>
        </a:xfrm>
        <a:prstGeom prst="roundRect">
          <a:avLst>
            <a:gd name="adj" fmla="val 10000"/>
          </a:avLst>
        </a:prstGeom>
        <a:solidFill>
          <a:schemeClr val="bg1">
            <a:lumMod val="8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a:solidFill>
                <a:schemeClr val="accent3">
                  <a:lumMod val="50000"/>
                </a:schemeClr>
              </a:solidFill>
            </a:rPr>
            <a:t>Κατάλληλη αξιολόγηση </a:t>
          </a:r>
          <a:endParaRPr lang="en-US" sz="2400" b="1" kern="1200" dirty="0">
            <a:solidFill>
              <a:schemeClr val="accent3">
                <a:lumMod val="50000"/>
              </a:schemeClr>
            </a:solidFill>
          </a:endParaRPr>
        </a:p>
      </dsp:txBody>
      <dsp:txXfrm>
        <a:off x="3128609" y="613028"/>
        <a:ext cx="2101769" cy="1531899"/>
      </dsp:txXfrm>
    </dsp:sp>
    <dsp:sp modelId="{F82CA8E3-2A7C-411B-ADC8-5B20B562EE48}">
      <dsp:nvSpPr>
        <dsp:cNvPr id="0" name=""/>
        <dsp:cNvSpPr/>
      </dsp:nvSpPr>
      <dsp:spPr>
        <a:xfrm>
          <a:off x="5497748" y="1106538"/>
          <a:ext cx="465782" cy="54487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b="1" kern="1200"/>
        </a:p>
      </dsp:txBody>
      <dsp:txXfrm>
        <a:off x="5497748" y="1215514"/>
        <a:ext cx="326047" cy="326926"/>
      </dsp:txXfrm>
    </dsp:sp>
    <dsp:sp modelId="{C21B1253-2847-4CD4-97B6-59F0D1F936A8}">
      <dsp:nvSpPr>
        <dsp:cNvPr id="0" name=""/>
        <dsp:cNvSpPr/>
      </dsp:nvSpPr>
      <dsp:spPr>
        <a:xfrm>
          <a:off x="6156874" y="565368"/>
          <a:ext cx="2197089" cy="1627219"/>
        </a:xfrm>
        <a:prstGeom prst="roundRect">
          <a:avLst>
            <a:gd name="adj" fmla="val 10000"/>
          </a:avLst>
        </a:prstGeom>
        <a:solidFill>
          <a:schemeClr val="bg1">
            <a:lumMod val="8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chemeClr val="accent3">
                  <a:lumMod val="50000"/>
                </a:schemeClr>
              </a:solidFill>
            </a:rPr>
            <a:t>Αναφορά σε αρχές προστασίας παιδιού</a:t>
          </a:r>
          <a:endParaRPr lang="en-US" sz="2400" b="1" kern="1200" dirty="0">
            <a:solidFill>
              <a:schemeClr val="accent3">
                <a:lumMod val="50000"/>
              </a:schemeClr>
            </a:solidFill>
          </a:endParaRPr>
        </a:p>
      </dsp:txBody>
      <dsp:txXfrm>
        <a:off x="6204534" y="613028"/>
        <a:ext cx="2101769" cy="1531899"/>
      </dsp:txXfrm>
    </dsp:sp>
    <dsp:sp modelId="{271546DB-EDEA-4FB9-B2A8-BAEAF1519D37}">
      <dsp:nvSpPr>
        <dsp:cNvPr id="0" name=""/>
        <dsp:cNvSpPr/>
      </dsp:nvSpPr>
      <dsp:spPr>
        <a:xfrm>
          <a:off x="8573672" y="1106538"/>
          <a:ext cx="465782" cy="54487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b="1" kern="1200"/>
        </a:p>
      </dsp:txBody>
      <dsp:txXfrm>
        <a:off x="8573672" y="1215514"/>
        <a:ext cx="326047" cy="326926"/>
      </dsp:txXfrm>
    </dsp:sp>
    <dsp:sp modelId="{F49251A1-A1B5-43A3-B8AE-0B498BF3B5B6}">
      <dsp:nvSpPr>
        <dsp:cNvPr id="0" name=""/>
        <dsp:cNvSpPr/>
      </dsp:nvSpPr>
      <dsp:spPr>
        <a:xfrm>
          <a:off x="9232799" y="565368"/>
          <a:ext cx="2197089" cy="1627219"/>
        </a:xfrm>
        <a:prstGeom prst="roundRect">
          <a:avLst>
            <a:gd name="adj" fmla="val 10000"/>
          </a:avLst>
        </a:prstGeom>
        <a:solidFill>
          <a:schemeClr val="bg1">
            <a:lumMod val="8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a:solidFill>
                <a:schemeClr val="accent3">
                  <a:lumMod val="50000"/>
                </a:schemeClr>
              </a:solidFill>
            </a:rPr>
            <a:t>Αναζήτηση εγγύησης για την ασφάλεια του παιδιού</a:t>
          </a:r>
          <a:endParaRPr lang="en-US" sz="2400" b="1" kern="1200" dirty="0">
            <a:solidFill>
              <a:schemeClr val="accent3">
                <a:lumMod val="50000"/>
              </a:schemeClr>
            </a:solidFill>
          </a:endParaRPr>
        </a:p>
      </dsp:txBody>
      <dsp:txXfrm>
        <a:off x="9280459" y="613028"/>
        <a:ext cx="2101769" cy="15318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4D5CBE-7267-4C74-81CB-2191F37620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B85F7B-FB3C-46E4-BE67-885BE07BDD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851AC2-492A-4991-9540-C5C00A1FC139}" type="datetimeFigureOut">
              <a:rPr lang="en-US" smtClean="0"/>
              <a:t>1/16/22</a:t>
            </a:fld>
            <a:endParaRPr lang="en-US"/>
          </a:p>
        </p:txBody>
      </p:sp>
      <p:sp>
        <p:nvSpPr>
          <p:cNvPr id="4" name="Footer Placeholder 3">
            <a:extLst>
              <a:ext uri="{FF2B5EF4-FFF2-40B4-BE49-F238E27FC236}">
                <a16:creationId xmlns:a16="http://schemas.microsoft.com/office/drawing/2014/main" id="{B801214F-1A64-4B92-A628-72E2BB1772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1214F8-EAFD-4ADF-8CF3-ED6F8D66CD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D9B9B0-89F9-43AE-989E-CA58B88BF462}" type="slidenum">
              <a:rPr lang="en-US" smtClean="0"/>
              <a:t>‹#›</a:t>
            </a:fld>
            <a:endParaRPr lang="en-US"/>
          </a:p>
        </p:txBody>
      </p:sp>
    </p:spTree>
    <p:extLst>
      <p:ext uri="{BB962C8B-B14F-4D97-AF65-F5344CB8AC3E}">
        <p14:creationId xmlns:p14="http://schemas.microsoft.com/office/powerpoint/2010/main" val="139690090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E66EE-8602-4735-BC86-2A37E58809F1}" type="datetimeFigureOut">
              <a:rPr lang="en-US" smtClean="0"/>
              <a:t>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6CE6A-4234-4343-B3EA-29AE43E3DEFB}" type="slidenum">
              <a:rPr lang="en-US" smtClean="0"/>
              <a:t>‹#›</a:t>
            </a:fld>
            <a:endParaRPr lang="en-US"/>
          </a:p>
        </p:txBody>
      </p:sp>
    </p:spTree>
    <p:extLst>
      <p:ext uri="{BB962C8B-B14F-4D97-AF65-F5344CB8AC3E}">
        <p14:creationId xmlns:p14="http://schemas.microsoft.com/office/powerpoint/2010/main" val="162904312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37890"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solidFill>
                  <a:srgbClr val="000000"/>
                </a:solidFill>
              </a:rPr>
              <a:t>“Emotional abuse is the least diagnosed form of child abuse and neglect that poses the greatest diagnostic difficulties.  However, it is probably the most common form of abuse since the other forms of abuse and neglect all involve some element of emotional abuse in them as we will discuss in a little bit”.</a:t>
            </a:r>
          </a:p>
          <a:p>
            <a:pPr eaLnBrk="1" hangingPunct="1">
              <a:spcBef>
                <a:spcPct val="0"/>
              </a:spcBef>
            </a:pPr>
            <a:endParaRPr lang="el-GR">
              <a:solidFill>
                <a:srgbClr val="000000"/>
              </a:solidFill>
            </a:endParaRPr>
          </a:p>
          <a:p>
            <a:pPr eaLnBrk="1" hangingPunct="1">
              <a:spcBef>
                <a:spcPct val="0"/>
              </a:spcBef>
            </a:pPr>
            <a:endParaRPr lang="el-GR"/>
          </a:p>
        </p:txBody>
      </p:sp>
      <p:sp>
        <p:nvSpPr>
          <p:cNvPr id="37891"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1088502" rtl="0" eaLnBrk="1" fontAlgn="base" latinLnBrk="0" hangingPunct="1">
              <a:lnSpc>
                <a:spcPct val="100000"/>
              </a:lnSpc>
              <a:spcBef>
                <a:spcPct val="0"/>
              </a:spcBef>
              <a:spcAft>
                <a:spcPct val="0"/>
              </a:spcAft>
              <a:buClrTx/>
              <a:buSzTx/>
              <a:buFontTx/>
              <a:buNone/>
              <a:tabLst/>
              <a:defRPr/>
            </a:pPr>
            <a:fld id="{E4BD76D8-56A8-4887-814B-3FFC09106B0B}" type="slidenum">
              <a:rPr kumimoji="0" 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1088502" rtl="0" eaLnBrk="1" fontAlgn="base" latinLnBrk="0" hangingPunct="1">
                <a:lnSpc>
                  <a:spcPct val="100000"/>
                </a:lnSpc>
                <a:spcBef>
                  <a:spcPct val="0"/>
                </a:spcBef>
                <a:spcAft>
                  <a:spcPct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74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bwMode="auto">
          <a:xfrm>
            <a:off x="382588" y="688975"/>
            <a:ext cx="6089650" cy="3425825"/>
          </a:xfrm>
          <a:noFill/>
          <a:ln>
            <a:solidFill>
              <a:srgbClr val="000000"/>
            </a:solidFill>
            <a:miter lim="800000"/>
            <a:headEnd/>
            <a:tailEnd/>
          </a:ln>
        </p:spPr>
      </p:sp>
      <p:sp>
        <p:nvSpPr>
          <p:cNvPr id="44034" name="Rectangle 3"/>
          <p:cNvSpPr>
            <a:spLocks noGrp="1" noChangeArrowheads="1"/>
          </p:cNvSpPr>
          <p:nvPr>
            <p:ph type="body" idx="1"/>
          </p:nvPr>
        </p:nvSpPr>
        <p:spPr bwMode="auto">
          <a:xfrm>
            <a:off x="912813" y="4344988"/>
            <a:ext cx="5032375" cy="4113212"/>
          </a:xfrm>
          <a:noFill/>
        </p:spPr>
        <p:txBody>
          <a:bodyPr wrap="square" lIns="88020" tIns="43237" rIns="88020" bIns="43237"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3556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384175" y="688975"/>
            <a:ext cx="6089650" cy="3425825"/>
          </a:xfrm>
          <a:noFill/>
          <a:ln>
            <a:solidFill>
              <a:srgbClr val="000000"/>
            </a:solidFill>
            <a:miter lim="800000"/>
            <a:headEnd/>
            <a:tailEnd/>
          </a:ln>
        </p:spPr>
      </p:sp>
      <p:sp>
        <p:nvSpPr>
          <p:cNvPr id="31746" name="Rectangle 3"/>
          <p:cNvSpPr>
            <a:spLocks noGrp="1" noChangeArrowheads="1"/>
          </p:cNvSpPr>
          <p:nvPr>
            <p:ph type="body" idx="1"/>
          </p:nvPr>
        </p:nvSpPr>
        <p:spPr bwMode="auto">
          <a:xfrm>
            <a:off x="914400" y="4344988"/>
            <a:ext cx="5029200" cy="4113212"/>
          </a:xfrm>
          <a:noFill/>
        </p:spPr>
        <p:txBody>
          <a:bodyPr wrap="square" lIns="88020" tIns="43237" rIns="88020" bIns="43237"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0258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21506"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33795"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6829E1-5EE2-45F2-BC62-4D99CBDA8049}" type="slidenum">
              <a:rPr lang="el-GR"/>
              <a:pPr fontAlgn="base">
                <a:spcBef>
                  <a:spcPct val="0"/>
                </a:spcBef>
                <a:spcAft>
                  <a:spcPct val="0"/>
                </a:spcAft>
                <a:defRPr/>
              </a:pPr>
              <a:t>12</a:t>
            </a:fld>
            <a:endParaRPr lang="el-GR"/>
          </a:p>
        </p:txBody>
      </p:sp>
    </p:spTree>
    <p:extLst>
      <p:ext uri="{BB962C8B-B14F-4D97-AF65-F5344CB8AC3E}">
        <p14:creationId xmlns:p14="http://schemas.microsoft.com/office/powerpoint/2010/main" val="230223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9458" name="Θέση σημειώσεων 2"/>
          <p:cNvSpPr>
            <a:spLocks noGrp="1"/>
          </p:cNvSpPr>
          <p:nvPr>
            <p:ph type="body" idx="1"/>
          </p:nvPr>
        </p:nvSpPr>
        <p:spPr bwMode="auto">
          <a:noFill/>
        </p:spPr>
        <p:txBody>
          <a:bodyPr wrap="square" lIns="91429" tIns="45715" rIns="91429" bIns="45715" numCol="1" anchor="t" anchorCtr="0" compatLnSpc="1">
            <a:prstTxWarp prst="textNoShape">
              <a:avLst/>
            </a:prstTxWarp>
          </a:bodyPr>
          <a:lstStyle/>
          <a:p>
            <a:pPr eaLnBrk="1" hangingPunct="1">
              <a:spcBef>
                <a:spcPct val="0"/>
              </a:spcBef>
            </a:pPr>
            <a:endParaRPr lang="el-GR"/>
          </a:p>
        </p:txBody>
      </p:sp>
      <p:sp>
        <p:nvSpPr>
          <p:cNvPr id="19459" name="Θέση αριθμού διαφάνειας 3"/>
          <p:cNvSpPr txBox="1">
            <a:spLocks noGrp="1"/>
          </p:cNvSpPr>
          <p:nvPr/>
        </p:nvSpPr>
        <p:spPr bwMode="auto">
          <a:xfrm>
            <a:off x="3884613" y="8685213"/>
            <a:ext cx="2971800" cy="458787"/>
          </a:xfrm>
          <a:prstGeom prst="rect">
            <a:avLst/>
          </a:prstGeom>
          <a:noFill/>
          <a:ln w="9525">
            <a:noFill/>
            <a:miter lim="800000"/>
            <a:headEnd/>
            <a:tailEnd/>
          </a:ln>
        </p:spPr>
        <p:txBody>
          <a:bodyPr lIns="91429" tIns="45715" rIns="91429" bIns="45715" anchor="b"/>
          <a:lstStyle/>
          <a:p>
            <a:pPr marL="0" marR="0" lvl="0" indent="0" algn="r" defTabSz="912813" rtl="0" eaLnBrk="1" fontAlgn="auto" latinLnBrk="0" hangingPunct="1">
              <a:lnSpc>
                <a:spcPct val="100000"/>
              </a:lnSpc>
              <a:spcBef>
                <a:spcPts val="0"/>
              </a:spcBef>
              <a:spcAft>
                <a:spcPts val="0"/>
              </a:spcAft>
              <a:buClrTx/>
              <a:buSzTx/>
              <a:buFontTx/>
              <a:buNone/>
              <a:tabLst/>
              <a:defRPr/>
            </a:pPr>
            <a:fld id="{D6066FDF-960B-4AC6-8A59-BFBDBAB1100D}" type="slidenum">
              <a:rPr kumimoji="0" lang="el-GR"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2813"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875843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bwMode="auto">
          <a:xfrm>
            <a:off x="384175" y="688975"/>
            <a:ext cx="6089650" cy="3425825"/>
          </a:xfrm>
          <a:noFill/>
          <a:ln>
            <a:solidFill>
              <a:srgbClr val="000000"/>
            </a:solidFill>
            <a:miter lim="800000"/>
            <a:headEnd/>
            <a:tailEnd/>
          </a:ln>
        </p:spPr>
      </p:sp>
      <p:sp>
        <p:nvSpPr>
          <p:cNvPr id="33794" name="Rectangle 3"/>
          <p:cNvSpPr>
            <a:spLocks noGrp="1" noChangeArrowheads="1"/>
          </p:cNvSpPr>
          <p:nvPr>
            <p:ph type="body" idx="1"/>
          </p:nvPr>
        </p:nvSpPr>
        <p:spPr bwMode="auto">
          <a:xfrm>
            <a:off x="914400" y="4344988"/>
            <a:ext cx="5029200" cy="4113212"/>
          </a:xfrm>
          <a:noFill/>
        </p:spPr>
        <p:txBody>
          <a:bodyPr wrap="square" lIns="88020" tIns="43237" rIns="88020" bIns="43237"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10558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39938"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41987" name="Θέση αριθμού διαφάνειας 3"/>
          <p:cNvSpPr txBox="1">
            <a:spLocks noGrp="1"/>
          </p:cNvSpPr>
          <p:nvPr/>
        </p:nvSpPr>
        <p:spPr bwMode="auto">
          <a:xfrm>
            <a:off x="3884613" y="8685213"/>
            <a:ext cx="2971800" cy="458787"/>
          </a:xfrm>
          <a:prstGeom prst="rect">
            <a:avLst/>
          </a:prstGeom>
          <a:noFill/>
          <a:ln>
            <a:miter lim="800000"/>
            <a:headEnd/>
            <a:tailEnd/>
          </a:ln>
        </p:spPr>
        <p:txBody>
          <a:bodyPr anchor="b"/>
          <a:lstStyle/>
          <a:p>
            <a:pPr algn="r">
              <a:defRPr/>
            </a:pPr>
            <a:fld id="{5EBADBDE-5DF4-4F87-9824-BF4707D9D57C}" type="slidenum">
              <a:rPr lang="el-GR" sz="1200">
                <a:latin typeface="+mn-lt"/>
              </a:rPr>
              <a:pPr algn="r">
                <a:defRPr/>
              </a:pPr>
              <a:t>20</a:t>
            </a:fld>
            <a:endParaRPr lang="el-GR" sz="120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bwMode="auto">
          <a:xfrm>
            <a:off x="384175" y="688975"/>
            <a:ext cx="6089650" cy="3425825"/>
          </a:xfrm>
          <a:noFill/>
          <a:ln>
            <a:solidFill>
              <a:srgbClr val="000000"/>
            </a:solidFill>
            <a:miter lim="800000"/>
            <a:headEnd/>
            <a:tailEnd/>
          </a:ln>
        </p:spPr>
      </p:sp>
      <p:sp>
        <p:nvSpPr>
          <p:cNvPr id="33794" name="Rectangle 3"/>
          <p:cNvSpPr>
            <a:spLocks noGrp="1" noChangeArrowheads="1"/>
          </p:cNvSpPr>
          <p:nvPr>
            <p:ph type="body" idx="1"/>
          </p:nvPr>
        </p:nvSpPr>
        <p:spPr bwMode="auto">
          <a:xfrm>
            <a:off x="914400" y="4344988"/>
            <a:ext cx="5029200" cy="4113212"/>
          </a:xfrm>
          <a:noFill/>
        </p:spPr>
        <p:txBody>
          <a:bodyPr wrap="square" lIns="88020" tIns="43237" rIns="88020" bIns="43237"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84265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bwMode="auto">
          <a:xfrm>
            <a:off x="384175" y="688975"/>
            <a:ext cx="6089650" cy="3425825"/>
          </a:xfrm>
          <a:noFill/>
          <a:ln>
            <a:solidFill>
              <a:srgbClr val="000000"/>
            </a:solidFill>
            <a:miter lim="800000"/>
            <a:headEnd/>
            <a:tailEnd/>
          </a:ln>
        </p:spPr>
      </p:sp>
      <p:sp>
        <p:nvSpPr>
          <p:cNvPr id="33794" name="Rectangle 3"/>
          <p:cNvSpPr>
            <a:spLocks noGrp="1" noChangeArrowheads="1"/>
          </p:cNvSpPr>
          <p:nvPr>
            <p:ph type="body" idx="1"/>
          </p:nvPr>
        </p:nvSpPr>
        <p:spPr bwMode="auto">
          <a:xfrm>
            <a:off x="914400" y="4344988"/>
            <a:ext cx="5029200" cy="4113212"/>
          </a:xfrm>
          <a:noFill/>
        </p:spPr>
        <p:txBody>
          <a:bodyPr wrap="square" lIns="88020" tIns="43237" rIns="88020" bIns="43237"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15667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bwMode="auto">
          <a:xfrm>
            <a:off x="384175" y="688975"/>
            <a:ext cx="6089650" cy="3425825"/>
          </a:xfrm>
          <a:noFill/>
          <a:ln>
            <a:solidFill>
              <a:srgbClr val="000000"/>
            </a:solidFill>
            <a:miter lim="800000"/>
            <a:headEnd/>
            <a:tailEnd/>
          </a:ln>
        </p:spPr>
      </p:sp>
      <p:sp>
        <p:nvSpPr>
          <p:cNvPr id="33794" name="Rectangle 3"/>
          <p:cNvSpPr>
            <a:spLocks noGrp="1" noChangeArrowheads="1"/>
          </p:cNvSpPr>
          <p:nvPr>
            <p:ph type="body" idx="1"/>
          </p:nvPr>
        </p:nvSpPr>
        <p:spPr bwMode="auto">
          <a:xfrm>
            <a:off x="914400" y="4344988"/>
            <a:ext cx="5029200" cy="4113212"/>
          </a:xfrm>
          <a:noFill/>
        </p:spPr>
        <p:txBody>
          <a:bodyPr wrap="square" lIns="88020" tIns="43237" rIns="88020" bIns="43237"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823520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4AFB9"/>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572FBE-6229-4A26-812C-9F2DE21422C0}"/>
              </a:ext>
            </a:extLst>
          </p:cNvPr>
          <p:cNvSpPr/>
          <p:nvPr userDrawn="1"/>
        </p:nvSpPr>
        <p:spPr>
          <a:xfrm>
            <a:off x="130628" y="0"/>
            <a:ext cx="974841" cy="1317463"/>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24CAD-D7F4-4750-B7C8-6CE3F21C73D1}"/>
              </a:ext>
            </a:extLst>
          </p:cNvPr>
          <p:cNvSpPr>
            <a:spLocks noGrp="1"/>
          </p:cNvSpPr>
          <p:nvPr>
            <p:ph type="ctrTitle"/>
          </p:nvPr>
        </p:nvSpPr>
        <p:spPr>
          <a:xfrm>
            <a:off x="2246412" y="712095"/>
            <a:ext cx="9407878" cy="2387600"/>
          </a:xfrm>
        </p:spPr>
        <p:txBody>
          <a:bodyPr anchor="b">
            <a:normAutofit/>
          </a:bodyPr>
          <a:lstStyle>
            <a:lvl1pPr algn="r">
              <a:defRPr lang="en-US" sz="4800" kern="1200" dirty="0">
                <a:solidFill>
                  <a:schemeClr val="bg1"/>
                </a:solidFill>
                <a:latin typeface="proxima-soft"/>
                <a:ea typeface="+mj-ea"/>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93B74D5D-89DF-4052-AC9B-3BD5DA467D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5071" y="5275492"/>
            <a:ext cx="3459429" cy="626531"/>
          </a:xfrm>
          <a:prstGeom prst="rect">
            <a:avLst/>
          </a:prstGeom>
        </p:spPr>
      </p:pic>
      <p:sp>
        <p:nvSpPr>
          <p:cNvPr id="9" name="Rectangle 8">
            <a:extLst>
              <a:ext uri="{FF2B5EF4-FFF2-40B4-BE49-F238E27FC236}">
                <a16:creationId xmlns:a16="http://schemas.microsoft.com/office/drawing/2014/main" id="{0A76EE27-9A44-404C-8EB0-8FF3DD1673A5}"/>
              </a:ext>
            </a:extLst>
          </p:cNvPr>
          <p:cNvSpPr/>
          <p:nvPr userDrawn="1"/>
        </p:nvSpPr>
        <p:spPr>
          <a:xfrm>
            <a:off x="11176000" y="0"/>
            <a:ext cx="1016000" cy="856343"/>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AE1B56-DEF1-4854-92A7-ED97B223D16B}"/>
              </a:ext>
            </a:extLst>
          </p:cNvPr>
          <p:cNvSpPr/>
          <p:nvPr userDrawn="1"/>
        </p:nvSpPr>
        <p:spPr>
          <a:xfrm>
            <a:off x="273713" y="6001657"/>
            <a:ext cx="2960805" cy="856343"/>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ADA0472-CD31-4290-89E8-188028DFC1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49"/>
          <a:stretch/>
        </p:blipFill>
        <p:spPr>
          <a:xfrm>
            <a:off x="5064964" y="3907316"/>
            <a:ext cx="2440215" cy="1121070"/>
          </a:xfrm>
          <a:prstGeom prst="rect">
            <a:avLst/>
          </a:prstGeom>
        </p:spPr>
      </p:pic>
      <p:pic>
        <p:nvPicPr>
          <p:cNvPr id="10" name="Picture 9">
            <a:extLst>
              <a:ext uri="{FF2B5EF4-FFF2-40B4-BE49-F238E27FC236}">
                <a16:creationId xmlns:a16="http://schemas.microsoft.com/office/drawing/2014/main" id="{7803A2B7-175E-499B-9968-EC0CF17C90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96015" y="3944867"/>
            <a:ext cx="2696970" cy="1124264"/>
          </a:xfrm>
          <a:prstGeom prst="rect">
            <a:avLst/>
          </a:prstGeom>
        </p:spPr>
      </p:pic>
      <p:sp>
        <p:nvSpPr>
          <p:cNvPr id="11" name="Rectangle 10">
            <a:extLst>
              <a:ext uri="{FF2B5EF4-FFF2-40B4-BE49-F238E27FC236}">
                <a16:creationId xmlns:a16="http://schemas.microsoft.com/office/drawing/2014/main" id="{67892465-6D19-4F25-83D9-5EF731FA168D}"/>
              </a:ext>
            </a:extLst>
          </p:cNvPr>
          <p:cNvSpPr/>
          <p:nvPr userDrawn="1"/>
        </p:nvSpPr>
        <p:spPr>
          <a:xfrm>
            <a:off x="0" y="6550925"/>
            <a:ext cx="12191997" cy="307075"/>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923CF8-0930-41FD-944B-25AA5B22828C}"/>
              </a:ext>
            </a:extLst>
          </p:cNvPr>
          <p:cNvSpPr/>
          <p:nvPr userDrawn="1"/>
        </p:nvSpPr>
        <p:spPr>
          <a:xfrm>
            <a:off x="244003" y="4537934"/>
            <a:ext cx="2002409" cy="192433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D5740A6-638F-4481-B675-F46BB27C6584}"/>
              </a:ext>
            </a:extLst>
          </p:cNvPr>
          <p:cNvPicPr>
            <a:picLocks noChangeAspect="1"/>
          </p:cNvPicPr>
          <p:nvPr userDrawn="1"/>
        </p:nvPicPr>
        <p:blipFill>
          <a:blip r:embed="rId6"/>
          <a:stretch>
            <a:fillRect/>
          </a:stretch>
        </p:blipFill>
        <p:spPr>
          <a:xfrm>
            <a:off x="0" y="3270662"/>
            <a:ext cx="12192000" cy="316675"/>
          </a:xfrm>
          <a:prstGeom prst="rect">
            <a:avLst/>
          </a:prstGeom>
        </p:spPr>
      </p:pic>
      <p:sp>
        <p:nvSpPr>
          <p:cNvPr id="14" name="Oval 13">
            <a:extLst>
              <a:ext uri="{FF2B5EF4-FFF2-40B4-BE49-F238E27FC236}">
                <a16:creationId xmlns:a16="http://schemas.microsoft.com/office/drawing/2014/main" id="{482A47EA-5503-4E6B-822F-8690DA592710}"/>
              </a:ext>
            </a:extLst>
          </p:cNvPr>
          <p:cNvSpPr/>
          <p:nvPr userDrawn="1"/>
        </p:nvSpPr>
        <p:spPr>
          <a:xfrm>
            <a:off x="273713" y="776553"/>
            <a:ext cx="2002409" cy="1924334"/>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D952DB4-FC84-42F5-9492-EA636BEBC9DD}"/>
              </a:ext>
            </a:extLst>
          </p:cNvPr>
          <p:cNvSpPr/>
          <p:nvPr userDrawn="1"/>
        </p:nvSpPr>
        <p:spPr>
          <a:xfrm>
            <a:off x="1406857" y="2625170"/>
            <a:ext cx="2002409" cy="192433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839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415120" y="201355"/>
            <a:ext cx="11062648" cy="1325563"/>
          </a:xfrm>
        </p:spPr>
        <p:txBody>
          <a:bodyPr/>
          <a:lstStyle>
            <a:lvl1pPr algn="l">
              <a:defRPr sz="3199" b="1">
                <a:solidFill>
                  <a:schemeClr val="tx1"/>
                </a:solidFill>
                <a:latin typeface="+mn-lt"/>
              </a:defRPr>
            </a:lvl1pPr>
          </a:lstStyle>
          <a:p>
            <a:r>
              <a:rPr lang="el-GR" dirty="0"/>
              <a:t>Στυλ κύριου τίτλου</a:t>
            </a:r>
            <a:endParaRPr lang="en-US" dirty="0"/>
          </a:p>
        </p:txBody>
      </p:sp>
      <p:sp>
        <p:nvSpPr>
          <p:cNvPr id="7" name="Slide Number Placeholder 5"/>
          <p:cNvSpPr>
            <a:spLocks noGrp="1"/>
          </p:cNvSpPr>
          <p:nvPr>
            <p:ph type="sldNum" sz="quarter" idx="12"/>
          </p:nvPr>
        </p:nvSpPr>
        <p:spPr>
          <a:xfrm>
            <a:off x="9197455" y="6004918"/>
            <a:ext cx="2743200" cy="365125"/>
          </a:xfrm>
        </p:spPr>
        <p:txBody>
          <a:bodyPr/>
          <a:lstStyle>
            <a:lvl1pPr>
              <a:defRPr/>
            </a:lvl1pPr>
          </a:lstStyle>
          <a:p>
            <a:pPr>
              <a:defRPr/>
            </a:pPr>
            <a:fld id="{70E3076E-5841-401A-B0BB-88E1F8D96701}" type="slidenum">
              <a:rPr lang="el-GR" altLang="el-GR" smtClean="0"/>
              <a:pPr>
                <a:defRPr/>
              </a:pPr>
              <a:t>‹#›</a:t>
            </a:fld>
            <a:endParaRPr lang="el-GR" altLang="el-GR" dirty="0"/>
          </a:p>
        </p:txBody>
      </p:sp>
    </p:spTree>
    <p:extLst>
      <p:ext uri="{BB962C8B-B14F-4D97-AF65-F5344CB8AC3E}">
        <p14:creationId xmlns:p14="http://schemas.microsoft.com/office/powerpoint/2010/main" val="58726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42" indent="0" algn="ctr">
              <a:buNone/>
              <a:defRPr>
                <a:solidFill>
                  <a:schemeClr val="tx1">
                    <a:tint val="75000"/>
                  </a:schemeClr>
                </a:solidFill>
              </a:defRPr>
            </a:lvl2pPr>
            <a:lvl3pPr marL="1088284" indent="0" algn="ctr">
              <a:buNone/>
              <a:defRPr>
                <a:solidFill>
                  <a:schemeClr val="tx1">
                    <a:tint val="75000"/>
                  </a:schemeClr>
                </a:solidFill>
              </a:defRPr>
            </a:lvl3pPr>
            <a:lvl4pPr marL="1632426" indent="0" algn="ctr">
              <a:buNone/>
              <a:defRPr>
                <a:solidFill>
                  <a:schemeClr val="tx1">
                    <a:tint val="75000"/>
                  </a:schemeClr>
                </a:solidFill>
              </a:defRPr>
            </a:lvl4pPr>
            <a:lvl5pPr marL="2176569" indent="0" algn="ctr">
              <a:buNone/>
              <a:defRPr>
                <a:solidFill>
                  <a:schemeClr val="tx1">
                    <a:tint val="75000"/>
                  </a:schemeClr>
                </a:solidFill>
              </a:defRPr>
            </a:lvl5pPr>
            <a:lvl6pPr marL="2720710" indent="0" algn="ctr">
              <a:buNone/>
              <a:defRPr>
                <a:solidFill>
                  <a:schemeClr val="tx1">
                    <a:tint val="75000"/>
                  </a:schemeClr>
                </a:solidFill>
              </a:defRPr>
            </a:lvl6pPr>
            <a:lvl7pPr marL="3264852" indent="0" algn="ctr">
              <a:buNone/>
              <a:defRPr>
                <a:solidFill>
                  <a:schemeClr val="tx1">
                    <a:tint val="75000"/>
                  </a:schemeClr>
                </a:solidFill>
              </a:defRPr>
            </a:lvl7pPr>
            <a:lvl8pPr marL="3808994" indent="0" algn="ctr">
              <a:buNone/>
              <a:defRPr>
                <a:solidFill>
                  <a:schemeClr val="tx1">
                    <a:tint val="75000"/>
                  </a:schemeClr>
                </a:solidFill>
              </a:defRPr>
            </a:lvl8pPr>
            <a:lvl9pPr marL="4353136"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F9C21818-2B00-4575-9D56-2F20D34A14B5}" type="datetimeFigureOut">
              <a:rPr lang="el-GR" smtClean="0"/>
              <a:t>16/1/22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36A04D3-D33B-4CB5-BC1D-15A50E27FF37}" type="slidenum">
              <a:rPr lang="el-GR" smtClean="0"/>
              <a:t>‹#›</a:t>
            </a:fld>
            <a:endParaRPr lang="el-GR"/>
          </a:p>
        </p:txBody>
      </p:sp>
    </p:spTree>
    <p:extLst>
      <p:ext uri="{BB962C8B-B14F-4D97-AF65-F5344CB8AC3E}">
        <p14:creationId xmlns:p14="http://schemas.microsoft.com/office/powerpoint/2010/main" val="2208775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Ομάδα 7"/>
          <p:cNvGrpSpPr>
            <a:grpSpLocks/>
          </p:cNvGrpSpPr>
          <p:nvPr userDrawn="1"/>
        </p:nvGrpSpPr>
        <p:grpSpPr bwMode="auto">
          <a:xfrm>
            <a:off x="3" y="4"/>
            <a:ext cx="12297833" cy="6856413"/>
            <a:chOff x="0" y="0"/>
            <a:chExt cx="10480114" cy="6856362"/>
          </a:xfrm>
        </p:grpSpPr>
        <p:pic>
          <p:nvPicPr>
            <p:cNvPr id="5" name="Εικόνα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480114" cy="594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 y="5224155"/>
              <a:ext cx="10475542" cy="163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914401" y="1122364"/>
            <a:ext cx="10363200" cy="2387600"/>
          </a:xfrm>
        </p:spPr>
        <p:txBody>
          <a:bodyPr anchor="b"/>
          <a:lstStyle>
            <a:lvl1pPr algn="ctr">
              <a:defRPr sz="5998"/>
            </a:lvl1pPr>
          </a:lstStyle>
          <a:p>
            <a:r>
              <a:rPr lang="el-GR"/>
              <a:t>Στυλ κύριου τίτλου</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l-GR"/>
              <a:t>Στυλ κύριου υπότιτλου</a:t>
            </a:r>
            <a:endParaRPr lang="en-US" dirty="0"/>
          </a:p>
        </p:txBody>
      </p:sp>
      <p:sp>
        <p:nvSpPr>
          <p:cNvPr id="7"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D10EEF-3E1F-48FC-ADF7-3AFC3CD6D69F}" type="slidenum">
              <a:rPr lang="el-GR" altLang="el-GR"/>
              <a:pPr>
                <a:defRPr/>
              </a:pPr>
              <a:t>‹#›</a:t>
            </a:fld>
            <a:endParaRPr lang="el-GR" altLang="el-GR"/>
          </a:p>
        </p:txBody>
      </p:sp>
    </p:spTree>
    <p:extLst>
      <p:ext uri="{BB962C8B-B14F-4D97-AF65-F5344CB8AC3E}">
        <p14:creationId xmlns:p14="http://schemas.microsoft.com/office/powerpoint/2010/main" val="1350942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415120" y="201355"/>
            <a:ext cx="11062648" cy="1325563"/>
          </a:xfrm>
        </p:spPr>
        <p:txBody>
          <a:bodyPr/>
          <a:lstStyle>
            <a:lvl1pPr algn="l">
              <a:defRPr sz="3199" b="1">
                <a:solidFill>
                  <a:schemeClr val="tx1"/>
                </a:solidFill>
                <a:latin typeface="+mn-lt"/>
              </a:defRPr>
            </a:lvl1pPr>
          </a:lstStyle>
          <a:p>
            <a:r>
              <a:rPr lang="el-GR" dirty="0"/>
              <a:t>Στυλ κύριου τίτλου</a:t>
            </a:r>
            <a:endParaRPr lang="en-US" dirty="0"/>
          </a:p>
        </p:txBody>
      </p:sp>
      <p:sp>
        <p:nvSpPr>
          <p:cNvPr id="7" name="Slide Number Placeholder 5"/>
          <p:cNvSpPr>
            <a:spLocks noGrp="1"/>
          </p:cNvSpPr>
          <p:nvPr>
            <p:ph type="sldNum" sz="quarter" idx="12"/>
          </p:nvPr>
        </p:nvSpPr>
        <p:spPr>
          <a:xfrm>
            <a:off x="9197455" y="6004918"/>
            <a:ext cx="2743200" cy="365125"/>
          </a:xfrm>
        </p:spPr>
        <p:txBody>
          <a:bodyPr/>
          <a:lstStyle>
            <a:lvl1pPr>
              <a:defRPr/>
            </a:lvl1pPr>
          </a:lstStyle>
          <a:p>
            <a:pPr>
              <a:defRPr/>
            </a:pPr>
            <a:fld id="{70E3076E-5841-401A-B0BB-88E1F8D96701}" type="slidenum">
              <a:rPr lang="el-GR" altLang="el-GR" smtClean="0"/>
              <a:pPr>
                <a:defRPr/>
              </a:pPr>
              <a:t>‹#›</a:t>
            </a:fld>
            <a:endParaRPr lang="el-GR" altLang="el-GR" dirty="0"/>
          </a:p>
        </p:txBody>
      </p:sp>
    </p:spTree>
    <p:extLst>
      <p:ext uri="{BB962C8B-B14F-4D97-AF65-F5344CB8AC3E}">
        <p14:creationId xmlns:p14="http://schemas.microsoft.com/office/powerpoint/2010/main" val="27679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54"/>
            <a:ext cx="10515600" cy="2852737"/>
          </a:xfrm>
        </p:spPr>
        <p:txBody>
          <a:bodyPr anchor="b"/>
          <a:lstStyle>
            <a:lvl1pPr>
              <a:defRPr sz="5998"/>
            </a:lvl1pPr>
          </a:lstStyle>
          <a:p>
            <a:r>
              <a:rPr lang="el-GR"/>
              <a:t>Στυλ κύριου τίτλου</a:t>
            </a:r>
            <a:endParaRPr lang="en-US" dirty="0"/>
          </a:p>
        </p:txBody>
      </p:sp>
      <p:sp>
        <p:nvSpPr>
          <p:cNvPr id="3" name="Text Placeholder 2"/>
          <p:cNvSpPr>
            <a:spLocks noGrp="1"/>
          </p:cNvSpPr>
          <p:nvPr>
            <p:ph type="body" idx="1"/>
          </p:nvPr>
        </p:nvSpPr>
        <p:spPr>
          <a:xfrm>
            <a:off x="831852" y="4589479"/>
            <a:ext cx="10515600" cy="1500187"/>
          </a:xfrm>
        </p:spPr>
        <p:txBody>
          <a:bodyPr/>
          <a:lstStyle>
            <a:lvl1pPr marL="0" indent="0">
              <a:buNone/>
              <a:defRPr sz="2400">
                <a:solidFill>
                  <a:schemeClr val="tx1"/>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l-GR"/>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648F38-C256-4642-87FF-5DE5A836C2FC}" type="slidenum">
              <a:rPr lang="el-GR" altLang="el-GR"/>
              <a:pPr>
                <a:defRPr/>
              </a:pPr>
              <a:t>‹#›</a:t>
            </a:fld>
            <a:endParaRPr lang="el-GR" altLang="el-GR"/>
          </a:p>
        </p:txBody>
      </p:sp>
    </p:spTree>
    <p:extLst>
      <p:ext uri="{BB962C8B-B14F-4D97-AF65-F5344CB8AC3E}">
        <p14:creationId xmlns:p14="http://schemas.microsoft.com/office/powerpoint/2010/main" val="789400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5" name="Εικόνα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6" name="Date Placeholder 4"/>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C1C0D6EF-9A29-44F1-9F8B-4EB15C243256}" type="slidenum">
              <a:rPr lang="el-GR" altLang="el-GR"/>
              <a:pPr>
                <a:defRPr/>
              </a:pPr>
              <a:t>‹#›</a:t>
            </a:fld>
            <a:endParaRPr lang="el-GR" altLang="el-GR"/>
          </a:p>
        </p:txBody>
      </p:sp>
    </p:spTree>
    <p:extLst>
      <p:ext uri="{BB962C8B-B14F-4D97-AF65-F5344CB8AC3E}">
        <p14:creationId xmlns:p14="http://schemas.microsoft.com/office/powerpoint/2010/main" val="163981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7" name="Εικόνα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9" y="365129"/>
            <a:ext cx="105156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839790"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172204"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172204"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8" name="Date Placeholder 6"/>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10" name="Slide Number Placeholder 8"/>
          <p:cNvSpPr>
            <a:spLocks noGrp="1"/>
          </p:cNvSpPr>
          <p:nvPr>
            <p:ph type="sldNum" sz="quarter" idx="12"/>
          </p:nvPr>
        </p:nvSpPr>
        <p:spPr/>
        <p:txBody>
          <a:bodyPr/>
          <a:lstStyle>
            <a:lvl1pPr>
              <a:defRPr/>
            </a:lvl1pPr>
          </a:lstStyle>
          <a:p>
            <a:pPr>
              <a:defRPr/>
            </a:pPr>
            <a:fld id="{A58726D7-A5EF-458F-A065-5E9D047F0D1F}" type="slidenum">
              <a:rPr lang="el-GR" altLang="el-GR"/>
              <a:pPr>
                <a:defRPr/>
              </a:pPr>
              <a:t>‹#›</a:t>
            </a:fld>
            <a:endParaRPr lang="el-GR" altLang="el-GR"/>
          </a:p>
        </p:txBody>
      </p:sp>
    </p:spTree>
    <p:extLst>
      <p:ext uri="{BB962C8B-B14F-4D97-AF65-F5344CB8AC3E}">
        <p14:creationId xmlns:p14="http://schemas.microsoft.com/office/powerpoint/2010/main" val="234505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3" name="Εικόνα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a:t>Στυλ κύριου τίτλου</a:t>
            </a:r>
            <a:endParaRPr lang="en-US" dirty="0"/>
          </a:p>
        </p:txBody>
      </p:sp>
      <p:sp>
        <p:nvSpPr>
          <p:cNvPr id="4" name="Date Placeholder 2"/>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0AC549CF-EF13-4A8A-A522-C64311DE0F62}" type="slidenum">
              <a:rPr lang="el-GR" altLang="el-GR"/>
              <a:pPr>
                <a:defRPr/>
              </a:pPr>
              <a:t>‹#›</a:t>
            </a:fld>
            <a:endParaRPr lang="el-GR" altLang="el-GR"/>
          </a:p>
        </p:txBody>
      </p:sp>
    </p:spTree>
    <p:extLst>
      <p:ext uri="{BB962C8B-B14F-4D97-AF65-F5344CB8AC3E}">
        <p14:creationId xmlns:p14="http://schemas.microsoft.com/office/powerpoint/2010/main" val="3758550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F1C3B626-C6C9-4D58-9C2F-50DB4FC5A903}" type="slidenum">
              <a:rPr lang="el-GR" altLang="el-GR"/>
              <a:pPr>
                <a:defRPr/>
              </a:pPr>
              <a:t>‹#›</a:t>
            </a:fld>
            <a:endParaRPr lang="el-GR" altLang="el-GR"/>
          </a:p>
        </p:txBody>
      </p:sp>
    </p:spTree>
    <p:extLst>
      <p:ext uri="{BB962C8B-B14F-4D97-AF65-F5344CB8AC3E}">
        <p14:creationId xmlns:p14="http://schemas.microsoft.com/office/powerpoint/2010/main" val="4255939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l-GR"/>
              <a:t>Στυλ κύριου τίτλου</a:t>
            </a:r>
            <a:endParaRPr lang="en-US" dirty="0"/>
          </a:p>
        </p:txBody>
      </p:sp>
      <p:sp>
        <p:nvSpPr>
          <p:cNvPr id="3" name="Content Placeholder 2"/>
          <p:cNvSpPr>
            <a:spLocks noGrp="1"/>
          </p:cNvSpPr>
          <p:nvPr>
            <p:ph idx="1"/>
          </p:nvPr>
        </p:nvSpPr>
        <p:spPr>
          <a:xfrm>
            <a:off x="5183188" y="98744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34FF5A0E-7C05-4B45-89C0-5BD9102F1ADA}" type="slidenum">
              <a:rPr lang="el-GR" altLang="el-GR"/>
              <a:pPr>
                <a:defRPr/>
              </a:pPr>
              <a:t>‹#›</a:t>
            </a:fld>
            <a:endParaRPr lang="el-GR" altLang="el-GR"/>
          </a:p>
        </p:txBody>
      </p:sp>
    </p:spTree>
    <p:extLst>
      <p:ext uri="{BB962C8B-B14F-4D97-AF65-F5344CB8AC3E}">
        <p14:creationId xmlns:p14="http://schemas.microsoft.com/office/powerpoint/2010/main" val="857924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C4F04-5942-43D6-BBCB-DFCDA477E787}"/>
              </a:ext>
            </a:extLst>
          </p:cNvPr>
          <p:cNvSpPr>
            <a:spLocks noGrp="1"/>
          </p:cNvSpPr>
          <p:nvPr>
            <p:ph type="title"/>
          </p:nvPr>
        </p:nvSpPr>
        <p:spPr/>
        <p:txBody>
          <a:bodyPr>
            <a:normAutofit/>
          </a:bodyPr>
          <a:lstStyle>
            <a:lvl1pPr>
              <a:defRPr sz="4000" b="0">
                <a:solidFill>
                  <a:srgbClr val="54AFB9"/>
                </a:solidFill>
                <a:latin typeface="proxima-soft"/>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A9BE92-F25C-4090-A628-23D0B7388432}"/>
              </a:ext>
            </a:extLst>
          </p:cNvPr>
          <p:cNvSpPr>
            <a:spLocks noGrp="1"/>
          </p:cNvSpPr>
          <p:nvPr>
            <p:ph idx="1"/>
          </p:nvPr>
        </p:nvSpPr>
        <p:spPr>
          <a:xfrm>
            <a:off x="838200" y="1690688"/>
            <a:ext cx="10515600" cy="4351338"/>
          </a:xfrm>
        </p:spPr>
        <p:txBody>
          <a:bodyPr/>
          <a:lstStyle>
            <a:lvl1pPr>
              <a:defRPr>
                <a:latin typeface="proxima-soft"/>
                <a:cs typeface="Arial" panose="020B0604020202020204" pitchFamily="34" charset="0"/>
              </a:defRPr>
            </a:lvl1pPr>
            <a:lvl2pPr>
              <a:defRPr>
                <a:latin typeface="proxima-soft"/>
                <a:cs typeface="Arial" panose="020B0604020202020204" pitchFamily="34" charset="0"/>
              </a:defRPr>
            </a:lvl2pPr>
            <a:lvl3pPr>
              <a:defRPr>
                <a:latin typeface="proxima-soft"/>
                <a:cs typeface="Arial" panose="020B0604020202020204" pitchFamily="34" charset="0"/>
              </a:defRPr>
            </a:lvl3pPr>
            <a:lvl4pPr>
              <a:defRPr>
                <a:latin typeface="proxima-soft"/>
                <a:cs typeface="Arial" panose="020B0604020202020204" pitchFamily="34" charset="0"/>
              </a:defRPr>
            </a:lvl4pPr>
            <a:lvl5pPr>
              <a:defRPr>
                <a:latin typeface="proxima-sof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6B13D473-135A-4599-8161-994D0065DEFF}"/>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3722201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l-GR"/>
              <a:t>Στυλ κύριου τίτλου</a:t>
            </a:r>
            <a:endParaRPr lang="en-US" dirty="0"/>
          </a:p>
        </p:txBody>
      </p:sp>
      <p:sp>
        <p:nvSpPr>
          <p:cNvPr id="3" name="Picture Placeholder 2"/>
          <p:cNvSpPr>
            <a:spLocks noGrp="1" noChangeAspect="1"/>
          </p:cNvSpPr>
          <p:nvPr>
            <p:ph type="pic" idx="1"/>
          </p:nvPr>
        </p:nvSpPr>
        <p:spPr>
          <a:xfrm>
            <a:off x="5183188" y="987442"/>
            <a:ext cx="6172200" cy="4873625"/>
          </a:xfrm>
        </p:spPr>
        <p:txBody>
          <a:bodyPr rtlCol="0">
            <a:normAutofit/>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DD0EC4C5-98C9-4395-9AFD-53EE351EB309}" type="slidenum">
              <a:rPr lang="el-GR" altLang="el-GR"/>
              <a:pPr>
                <a:defRPr/>
              </a:pPr>
              <a:t>‹#›</a:t>
            </a:fld>
            <a:endParaRPr lang="el-GR" altLang="el-GR"/>
          </a:p>
        </p:txBody>
      </p:sp>
    </p:spTree>
    <p:extLst>
      <p:ext uri="{BB962C8B-B14F-4D97-AF65-F5344CB8AC3E}">
        <p14:creationId xmlns:p14="http://schemas.microsoft.com/office/powerpoint/2010/main" val="1754757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05F164E-7A6D-4BF9-96B8-998DF01DAC6F}" type="slidenum">
              <a:rPr lang="el-GR" altLang="el-GR"/>
              <a:pPr>
                <a:defRPr/>
              </a:pPr>
              <a:t>‹#›</a:t>
            </a:fld>
            <a:endParaRPr lang="el-GR" altLang="el-GR"/>
          </a:p>
        </p:txBody>
      </p:sp>
    </p:spTree>
    <p:extLst>
      <p:ext uri="{BB962C8B-B14F-4D97-AF65-F5344CB8AC3E}">
        <p14:creationId xmlns:p14="http://schemas.microsoft.com/office/powerpoint/2010/main" val="61306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48D387-A8DE-4D61-B8B2-86784682D856}" type="slidenum">
              <a:rPr lang="el-GR" altLang="el-GR"/>
              <a:pPr>
                <a:defRPr/>
              </a:pPr>
              <a:t>‹#›</a:t>
            </a:fld>
            <a:endParaRPr lang="el-GR" altLang="el-GR"/>
          </a:p>
        </p:txBody>
      </p:sp>
    </p:spTree>
    <p:extLst>
      <p:ext uri="{BB962C8B-B14F-4D97-AF65-F5344CB8AC3E}">
        <p14:creationId xmlns:p14="http://schemas.microsoft.com/office/powerpoint/2010/main" val="2114980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D5058-6AA9-47ED-8076-DCC9DAECB0F8}" type="datetimeFigureOut">
              <a:rPr lang="en-US" smtClean="0"/>
              <a:t>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EF460-18DF-4641-A892-2A471DD65CD8}" type="slidenum">
              <a:rPr lang="en-US" smtClean="0"/>
              <a:t>‹#›</a:t>
            </a:fld>
            <a:endParaRPr lang="en-US"/>
          </a:p>
        </p:txBody>
      </p:sp>
    </p:spTree>
    <p:extLst>
      <p:ext uri="{BB962C8B-B14F-4D97-AF65-F5344CB8AC3E}">
        <p14:creationId xmlns:p14="http://schemas.microsoft.com/office/powerpoint/2010/main" val="84698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896F-9C61-4324-A526-7B108D43FBD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B7748CD-5DF1-4546-A11C-0F9E46672B82}"/>
              </a:ext>
            </a:extLst>
          </p:cNvPr>
          <p:cNvSpPr>
            <a:spLocks noGrp="1"/>
          </p:cNvSpPr>
          <p:nvPr>
            <p:ph sz="half" idx="1"/>
          </p:nvPr>
        </p:nvSpPr>
        <p:spPr>
          <a:xfrm>
            <a:off x="838200" y="1825625"/>
            <a:ext cx="5181600" cy="4351338"/>
          </a:xfrm>
        </p:spPr>
        <p:txBody>
          <a:bodyPr/>
          <a:lstStyle>
            <a:lvl1pPr>
              <a:defRPr>
                <a:latin typeface="proxima-soft"/>
                <a:cs typeface="Arial" panose="020B0604020202020204" pitchFamily="34" charset="0"/>
              </a:defRPr>
            </a:lvl1pPr>
            <a:lvl2pPr>
              <a:defRPr>
                <a:latin typeface="proxima-soft"/>
                <a:cs typeface="Arial" panose="020B0604020202020204" pitchFamily="34" charset="0"/>
              </a:defRPr>
            </a:lvl2pPr>
            <a:lvl3pPr>
              <a:defRPr>
                <a:latin typeface="proxima-soft"/>
                <a:cs typeface="Arial" panose="020B0604020202020204" pitchFamily="34" charset="0"/>
              </a:defRPr>
            </a:lvl3pPr>
            <a:lvl4pPr>
              <a:defRPr>
                <a:latin typeface="proxima-soft"/>
                <a:cs typeface="Arial" panose="020B0604020202020204" pitchFamily="34" charset="0"/>
              </a:defRPr>
            </a:lvl4pPr>
            <a:lvl5pPr>
              <a:defRPr>
                <a:latin typeface="proxima-sof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9BF81C-04E8-4587-894A-C0F5E375707B}"/>
              </a:ext>
            </a:extLst>
          </p:cNvPr>
          <p:cNvSpPr>
            <a:spLocks noGrp="1"/>
          </p:cNvSpPr>
          <p:nvPr>
            <p:ph sz="half" idx="2"/>
          </p:nvPr>
        </p:nvSpPr>
        <p:spPr>
          <a:xfrm>
            <a:off x="6172200" y="1825625"/>
            <a:ext cx="5181600" cy="4351338"/>
          </a:xfrm>
        </p:spPr>
        <p:txBody>
          <a:bodyPr/>
          <a:lstStyle>
            <a:lvl1pPr>
              <a:defRPr>
                <a:latin typeface="proxima-soft"/>
                <a:cs typeface="Arial" panose="020B0604020202020204" pitchFamily="34" charset="0"/>
              </a:defRPr>
            </a:lvl1pPr>
            <a:lvl2pPr>
              <a:defRPr>
                <a:latin typeface="proxima-soft"/>
                <a:cs typeface="Arial" panose="020B0604020202020204" pitchFamily="34" charset="0"/>
              </a:defRPr>
            </a:lvl2pPr>
            <a:lvl3pPr>
              <a:defRPr>
                <a:latin typeface="proxima-soft"/>
                <a:cs typeface="Arial" panose="020B0604020202020204" pitchFamily="34" charset="0"/>
              </a:defRPr>
            </a:lvl3pPr>
            <a:lvl4pPr>
              <a:defRPr>
                <a:latin typeface="proxima-soft"/>
                <a:cs typeface="Arial" panose="020B0604020202020204" pitchFamily="34" charset="0"/>
              </a:defRPr>
            </a:lvl4pPr>
            <a:lvl5pPr>
              <a:defRPr>
                <a:latin typeface="proxima-sof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2A6BA236-4BC9-45D1-939F-F95FC309D082}"/>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328668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D0A2-3066-4668-8EAB-BA76CF13FC8E}"/>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4D73FEA-C378-4CCC-9D36-A18A838F3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6E10D84-5CAC-468A-9C0A-B3B2AB46EB2B}"/>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7373AC6-6C81-4B66-B5B3-351E728F80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FDBA59D-7E47-4066-BE63-3CC6878E02C1}"/>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94358AF9-BDC6-41CD-812A-76F109D5A675}"/>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391009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552B-C59C-44D8-840A-8B1BEB4D1E6C}"/>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5A0D31AE-EC61-41F4-8208-6A6E504D82B1}"/>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24533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A815CA-CDAF-49D4-8AD0-E6F7974AEB4E}"/>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26563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A649-FC95-44E6-8D77-2B218F02D47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D38255D-4CDE-4AB5-B56C-1949F1E285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8A42643-4BF6-4AB5-AA0C-4E74D7ABC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C6A76C11-158D-42B1-8A20-975701133092}"/>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176782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D936-F2C6-42F2-8462-853671122F01}"/>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1196E3E-3E9F-4205-B510-7E876DE42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5D31DB-4972-4213-99A7-27E9D7F5F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A0CE9A7C-33B2-4CE0-8C13-FA9B8C7D5221}"/>
              </a:ext>
            </a:extLst>
          </p:cNvPr>
          <p:cNvSpPr>
            <a:spLocks noGrp="1"/>
          </p:cNvSpPr>
          <p:nvPr>
            <p:ph type="sldNum" sz="quarter" idx="10"/>
          </p:nvPr>
        </p:nvSpPr>
        <p:spPr/>
        <p:txBody>
          <a:bodyPr/>
          <a:lstStyle/>
          <a:p>
            <a:fld id="{5DF25005-1D82-4C93-A519-3BA379A84D45}" type="slidenum">
              <a:rPr lang="en-US" smtClean="0"/>
              <a:t>‹#›</a:t>
            </a:fld>
            <a:endParaRPr lang="en-US"/>
          </a:p>
        </p:txBody>
      </p:sp>
    </p:spTree>
    <p:extLst>
      <p:ext uri="{BB962C8B-B14F-4D97-AF65-F5344CB8AC3E}">
        <p14:creationId xmlns:p14="http://schemas.microsoft.com/office/powerpoint/2010/main" val="69936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54AFB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4CAD-D7F4-4750-B7C8-6CE3F21C73D1}"/>
              </a:ext>
            </a:extLst>
          </p:cNvPr>
          <p:cNvSpPr>
            <a:spLocks noGrp="1"/>
          </p:cNvSpPr>
          <p:nvPr>
            <p:ph type="ctrTitle" hasCustomPrompt="1"/>
          </p:nvPr>
        </p:nvSpPr>
        <p:spPr>
          <a:xfrm>
            <a:off x="5950858" y="1317463"/>
            <a:ext cx="6110514" cy="2387600"/>
          </a:xfrm>
        </p:spPr>
        <p:txBody>
          <a:bodyPr anchor="b">
            <a:normAutofit/>
          </a:bodyPr>
          <a:lstStyle>
            <a:lvl1pPr algn="ctr">
              <a:defRPr lang="en-US" sz="4000" b="0" kern="1200" dirty="0">
                <a:solidFill>
                  <a:schemeClr val="bg1"/>
                </a:solidFill>
                <a:latin typeface="proxima-soft"/>
                <a:ea typeface="+mj-ea"/>
                <a:cs typeface="Arial" panose="020B0604020202020204" pitchFamily="34" charset="0"/>
              </a:defRPr>
            </a:lvl1pPr>
          </a:lstStyle>
          <a:p>
            <a:r>
              <a:rPr lang="el-GR" dirty="0"/>
              <a:t>Ευχαριστούμε πολύ!</a:t>
            </a:r>
            <a:endParaRPr lang="en-US" dirty="0"/>
          </a:p>
        </p:txBody>
      </p:sp>
      <p:sp>
        <p:nvSpPr>
          <p:cNvPr id="9" name="Rectangle 8">
            <a:extLst>
              <a:ext uri="{FF2B5EF4-FFF2-40B4-BE49-F238E27FC236}">
                <a16:creationId xmlns:a16="http://schemas.microsoft.com/office/drawing/2014/main" id="{0A76EE27-9A44-404C-8EB0-8FF3DD1673A5}"/>
              </a:ext>
            </a:extLst>
          </p:cNvPr>
          <p:cNvSpPr/>
          <p:nvPr userDrawn="1"/>
        </p:nvSpPr>
        <p:spPr>
          <a:xfrm>
            <a:off x="11176000" y="0"/>
            <a:ext cx="1016000" cy="856343"/>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81DE0E9-F7A1-434A-A8E9-7B974CAD81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143"/>
          <a:stretch/>
        </p:blipFill>
        <p:spPr>
          <a:xfrm>
            <a:off x="1755498" y="4951731"/>
            <a:ext cx="2404387" cy="868880"/>
          </a:xfrm>
          <a:prstGeom prst="rect">
            <a:avLst/>
          </a:prstGeom>
        </p:spPr>
      </p:pic>
      <p:cxnSp>
        <p:nvCxnSpPr>
          <p:cNvPr id="12" name="Straight Connector 11">
            <a:extLst>
              <a:ext uri="{FF2B5EF4-FFF2-40B4-BE49-F238E27FC236}">
                <a16:creationId xmlns:a16="http://schemas.microsoft.com/office/drawing/2014/main" id="{30DCE3C9-4F10-4EAB-92B9-7767F3B6960A}"/>
              </a:ext>
            </a:extLst>
          </p:cNvPr>
          <p:cNvCxnSpPr/>
          <p:nvPr userDrawn="1"/>
        </p:nvCxnSpPr>
        <p:spPr>
          <a:xfrm>
            <a:off x="5849257" y="402771"/>
            <a:ext cx="0" cy="60524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023FDB9-A718-4D1E-9475-1FB5CEA4CDD3}"/>
              </a:ext>
            </a:extLst>
          </p:cNvPr>
          <p:cNvSpPr/>
          <p:nvPr userDrawn="1"/>
        </p:nvSpPr>
        <p:spPr>
          <a:xfrm>
            <a:off x="0" y="6550925"/>
            <a:ext cx="12191997" cy="307075"/>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9B8AA35-CEC1-4E57-95A5-A68E23C802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49"/>
          <a:stretch/>
        </p:blipFill>
        <p:spPr>
          <a:xfrm>
            <a:off x="1583141" y="1049849"/>
            <a:ext cx="2749103" cy="1262977"/>
          </a:xfrm>
          <a:prstGeom prst="rect">
            <a:avLst/>
          </a:prstGeom>
        </p:spPr>
      </p:pic>
      <p:pic>
        <p:nvPicPr>
          <p:cNvPr id="15" name="Picture 14">
            <a:extLst>
              <a:ext uri="{FF2B5EF4-FFF2-40B4-BE49-F238E27FC236}">
                <a16:creationId xmlns:a16="http://schemas.microsoft.com/office/drawing/2014/main" id="{F4E7BC15-383E-4AFA-801E-BF6E58A90D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38022" y="3014927"/>
            <a:ext cx="2894222" cy="1206490"/>
          </a:xfrm>
          <a:prstGeom prst="rect">
            <a:avLst/>
          </a:prstGeom>
        </p:spPr>
      </p:pic>
      <p:pic>
        <p:nvPicPr>
          <p:cNvPr id="11" name="Picture 10">
            <a:extLst>
              <a:ext uri="{FF2B5EF4-FFF2-40B4-BE49-F238E27FC236}">
                <a16:creationId xmlns:a16="http://schemas.microsoft.com/office/drawing/2014/main" id="{8E122F80-AA13-441C-B772-0B91E1B8FAC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9503" b="-21156"/>
          <a:stretch/>
        </p:blipFill>
        <p:spPr>
          <a:xfrm>
            <a:off x="2371615" y="5565713"/>
            <a:ext cx="1839070" cy="799125"/>
          </a:xfrm>
          <a:prstGeom prst="rect">
            <a:avLst/>
          </a:prstGeom>
        </p:spPr>
      </p:pic>
      <p:sp>
        <p:nvSpPr>
          <p:cNvPr id="4" name="Rectangle 3">
            <a:extLst>
              <a:ext uri="{FF2B5EF4-FFF2-40B4-BE49-F238E27FC236}">
                <a16:creationId xmlns:a16="http://schemas.microsoft.com/office/drawing/2014/main" id="{E81AB113-B346-4B64-8A06-3502997E41B1}"/>
              </a:ext>
            </a:extLst>
          </p:cNvPr>
          <p:cNvSpPr/>
          <p:nvPr userDrawn="1"/>
        </p:nvSpPr>
        <p:spPr>
          <a:xfrm>
            <a:off x="130628" y="0"/>
            <a:ext cx="974841" cy="1317463"/>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6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2AE89-3FB1-4064-8996-CA9FEA30D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DB70F1-F53A-4205-A9DB-D686A85CB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a:p>
            <a:pPr lvl="4"/>
            <a:endParaRPr lang="el-GR" dirty="0"/>
          </a:p>
          <a:p>
            <a:pPr lvl="4"/>
            <a:endParaRPr lang="en-US" dirty="0"/>
          </a:p>
        </p:txBody>
      </p:sp>
      <p:pic>
        <p:nvPicPr>
          <p:cNvPr id="7" name="Picture 6">
            <a:extLst>
              <a:ext uri="{FF2B5EF4-FFF2-40B4-BE49-F238E27FC236}">
                <a16:creationId xmlns:a16="http://schemas.microsoft.com/office/drawing/2014/main" id="{A5749F7C-7F4B-41BC-9086-947AB0A6EB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469915" y="82096"/>
            <a:ext cx="566057" cy="566057"/>
          </a:xfrm>
          <a:prstGeom prst="rect">
            <a:avLst/>
          </a:prstGeom>
        </p:spPr>
      </p:pic>
      <p:sp>
        <p:nvSpPr>
          <p:cNvPr id="8" name="Slide Number Placeholder 7">
            <a:extLst>
              <a:ext uri="{FF2B5EF4-FFF2-40B4-BE49-F238E27FC236}">
                <a16:creationId xmlns:a16="http://schemas.microsoft.com/office/drawing/2014/main" id="{C1205C86-88CB-401A-B1E4-D11871512EEB}"/>
              </a:ext>
            </a:extLst>
          </p:cNvPr>
          <p:cNvSpPr>
            <a:spLocks noGrp="1"/>
          </p:cNvSpPr>
          <p:nvPr>
            <p:ph type="sldNum" sz="quarter" idx="4"/>
          </p:nvPr>
        </p:nvSpPr>
        <p:spPr>
          <a:xfrm>
            <a:off x="9292772" y="59467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25005-1D82-4C93-A519-3BA379A84D45}" type="slidenum">
              <a:rPr lang="en-US" smtClean="0"/>
              <a:t>‹#›</a:t>
            </a:fld>
            <a:endParaRPr lang="en-US"/>
          </a:p>
        </p:txBody>
      </p:sp>
      <p:sp>
        <p:nvSpPr>
          <p:cNvPr id="4" name="Rectangle 3">
            <a:extLst>
              <a:ext uri="{FF2B5EF4-FFF2-40B4-BE49-F238E27FC236}">
                <a16:creationId xmlns:a16="http://schemas.microsoft.com/office/drawing/2014/main" id="{B2B42054-38BD-4876-80FB-F15267ADC4F6}"/>
              </a:ext>
            </a:extLst>
          </p:cNvPr>
          <p:cNvSpPr/>
          <p:nvPr userDrawn="1"/>
        </p:nvSpPr>
        <p:spPr>
          <a:xfrm>
            <a:off x="0" y="6492875"/>
            <a:ext cx="12192000" cy="365125"/>
          </a:xfrm>
          <a:prstGeom prst="rect">
            <a:avLst/>
          </a:prstGeom>
          <a:solidFill>
            <a:srgbClr val="54AFB9"/>
          </a:solidFill>
          <a:ln>
            <a:solidFill>
              <a:srgbClr val="54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9207A6E-48A2-46BE-BEDF-DDD1E510B4CB}"/>
              </a:ext>
            </a:extLst>
          </p:cNvPr>
          <p:cNvSpPr txBox="1"/>
          <p:nvPr userDrawn="1"/>
        </p:nvSpPr>
        <p:spPr>
          <a:xfrm>
            <a:off x="0" y="6492875"/>
            <a:ext cx="12192000" cy="369332"/>
          </a:xfrm>
          <a:prstGeom prst="rect">
            <a:avLst/>
          </a:prstGeom>
          <a:noFill/>
        </p:spPr>
        <p:txBody>
          <a:bodyPr wrap="square" rtlCol="0">
            <a:spAutoFit/>
          </a:bodyPr>
          <a:lstStyle/>
          <a:p>
            <a:pPr algn="ctr"/>
            <a:r>
              <a:rPr lang="el-GR" sz="1800" b="1" dirty="0">
                <a:solidFill>
                  <a:schemeClr val="bg1"/>
                </a:solidFill>
                <a:latin typeface="proxima-soft"/>
                <a:cs typeface="Arial" panose="020B0604020202020204" pitchFamily="34" charset="0"/>
              </a:rPr>
              <a:t>ΜΟΝΑΔΑ ΦΡΟΝΤΙΔΑΣ ΓΙΑ ΤΗΝ ΑΣΦΑΛΕΙΑ ΤΩΝ ΠΑΙΔΙΩΝ – Β ‘ ΠΑΙΔΙΑΤΡΙΚΗ ΚΛΙΝΙΚΗ ΕΚΠΑ – ΣΥΝΕΡΓΑΣΙΑ ΜΕ ΣΩΜΑΤΕΙΟ ΕΛΙΖΑ</a:t>
            </a:r>
            <a:endParaRPr lang="en-US" sz="1800" b="1" dirty="0">
              <a:solidFill>
                <a:schemeClr val="bg1"/>
              </a:solidFill>
              <a:latin typeface="proxima-soft"/>
              <a:cs typeface="Arial" panose="020B0604020202020204" pitchFamily="34" charset="0"/>
            </a:endParaRPr>
          </a:p>
        </p:txBody>
      </p:sp>
      <p:pic>
        <p:nvPicPr>
          <p:cNvPr id="9" name="Picture 8">
            <a:extLst>
              <a:ext uri="{FF2B5EF4-FFF2-40B4-BE49-F238E27FC236}">
                <a16:creationId xmlns:a16="http://schemas.microsoft.com/office/drawing/2014/main" id="{0930A415-1D85-44B3-BE8C-6BEFD97C80A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80492" b="19819"/>
          <a:stretch/>
        </p:blipFill>
        <p:spPr>
          <a:xfrm>
            <a:off x="183324" y="82096"/>
            <a:ext cx="476027" cy="1233210"/>
          </a:xfrm>
          <a:prstGeom prst="rect">
            <a:avLst/>
          </a:prstGeom>
        </p:spPr>
      </p:pic>
    </p:spTree>
    <p:extLst>
      <p:ext uri="{BB962C8B-B14F-4D97-AF65-F5344CB8AC3E}">
        <p14:creationId xmlns:p14="http://schemas.microsoft.com/office/powerpoint/2010/main" val="83541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defTabSz="914400" rtl="0" eaLnBrk="1" latinLnBrk="0" hangingPunct="1">
        <a:lnSpc>
          <a:spcPct val="90000"/>
        </a:lnSpc>
        <a:spcBef>
          <a:spcPct val="0"/>
        </a:spcBef>
        <a:buNone/>
        <a:defRPr lang="en-US" sz="4000" b="0" kern="1200" dirty="0" smtClean="0">
          <a:solidFill>
            <a:srgbClr val="54AFB9"/>
          </a:solidFill>
          <a:latin typeface="proxima-sof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sof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sof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sof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sof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sof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1"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1027" name="Text Placeholder 2"/>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l-GR">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l-GR">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9BFB3817-FAE6-4F29-B8BD-FD575BAD9E10}" type="slidenum">
              <a:rPr lang="el-GR" altLang="el-GR">
                <a:ea typeface="MS PGothic" pitchFamily="34" charset="-128"/>
              </a:rPr>
              <a:pPr eaLnBrk="0" fontAlgn="base" hangingPunct="0">
                <a:spcBef>
                  <a:spcPct val="0"/>
                </a:spcBef>
                <a:spcAft>
                  <a:spcPct val="0"/>
                </a:spcAft>
                <a:defRPr/>
              </a:pPr>
              <a:t>‹#›</a:t>
            </a:fld>
            <a:endParaRPr lang="el-GR" altLang="el-GR">
              <a:ea typeface="MS PGothic" pitchFamily="34" charset="-128"/>
            </a:endParaRPr>
          </a:p>
        </p:txBody>
      </p:sp>
    </p:spTree>
    <p:extLst>
      <p:ext uri="{BB962C8B-B14F-4D97-AF65-F5344CB8AC3E}">
        <p14:creationId xmlns:p14="http://schemas.microsoft.com/office/powerpoint/2010/main" val="40967684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Layout" Target="../diagrams/layout1.xml"/><Relationship Id="rId7" Type="http://schemas.openxmlformats.org/officeDocument/2006/relationships/image" Target="../media/image20.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3.jpeg"/><Relationship Id="rId4" Type="http://schemas.openxmlformats.org/officeDocument/2006/relationships/diagramQuickStyle" Target="../diagrams/quickStyle1.xml"/><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https://www.whatdotheyknow.com/request/209061/response/523818/attach/html/4/foiextract20140619-21041-1njnaes-0-151_1.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oleObject" Target="../embeddings/oleObject2.bin"/><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EC7C26-9A52-465D-AF94-ED35D48A6701}"/>
              </a:ext>
            </a:extLst>
          </p:cNvPr>
          <p:cNvSpPr>
            <a:spLocks noGrp="1"/>
          </p:cNvSpPr>
          <p:nvPr>
            <p:ph type="ctrTitle"/>
          </p:nvPr>
        </p:nvSpPr>
        <p:spPr>
          <a:xfrm>
            <a:off x="1802295" y="1041400"/>
            <a:ext cx="10614992" cy="2387600"/>
          </a:xfrm>
        </p:spPr>
        <p:txBody>
          <a:bodyPr>
            <a:normAutofit fontScale="90000"/>
          </a:bodyPr>
          <a:lstStyle/>
          <a:p>
            <a:pPr algn="ctr"/>
            <a:r>
              <a:rPr lang="el-GR" b="1" dirty="0"/>
              <a:t>Κακοποίηση και Παραμέληση</a:t>
            </a:r>
            <a:r>
              <a:rPr lang="en-US" b="1" dirty="0"/>
              <a:t>/ </a:t>
            </a:r>
            <a:r>
              <a:rPr lang="el-GR" b="1" dirty="0"/>
              <a:t>Προστασία του παιδιού</a:t>
            </a:r>
            <a:br>
              <a:rPr lang="en-US" sz="4300" b="1" dirty="0"/>
            </a:br>
            <a:r>
              <a:rPr lang="el-GR" sz="2800" b="1" dirty="0"/>
              <a:t>ΑΝΑΠΤΥΞΙΑΚΗ ΚΑΙ ΣΥΜΠΕΡΙΦΟΡΙΚΗ ΠΑΙΔΙΑΤΡΙΚΗ</a:t>
            </a:r>
            <a:br>
              <a:rPr lang="el-GR" sz="2800" b="1" dirty="0"/>
            </a:br>
            <a:br>
              <a:rPr lang="en-US" sz="2800" b="1" dirty="0"/>
            </a:br>
            <a:br>
              <a:rPr lang="en-US" sz="2800" b="1" dirty="0"/>
            </a:br>
            <a:r>
              <a:rPr lang="el-GR" sz="4400" b="1" dirty="0"/>
              <a:t>Αλεξάνδρα Σολδάτου </a:t>
            </a:r>
            <a:endParaRPr lang="en-US" sz="4400" b="1" dirty="0"/>
          </a:p>
        </p:txBody>
      </p:sp>
    </p:spTree>
    <p:extLst>
      <p:ext uri="{BB962C8B-B14F-4D97-AF65-F5344CB8AC3E}">
        <p14:creationId xmlns:p14="http://schemas.microsoft.com/office/powerpoint/2010/main" val="4099438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12A1C-BEA8-4AFF-B216-D3DC4AC163F0}"/>
              </a:ext>
            </a:extLst>
          </p:cNvPr>
          <p:cNvSpPr>
            <a:spLocks noGrp="1"/>
          </p:cNvSpPr>
          <p:nvPr>
            <p:ph type="title"/>
          </p:nvPr>
        </p:nvSpPr>
        <p:spPr>
          <a:xfrm>
            <a:off x="838200" y="410367"/>
            <a:ext cx="10515600" cy="1325563"/>
          </a:xfrm>
        </p:spPr>
        <p:txBody>
          <a:bodyPr/>
          <a:lstStyle/>
          <a:p>
            <a:pPr algn="ctr"/>
            <a:r>
              <a:rPr lang="el-GR" sz="3200" b="1" dirty="0">
                <a:solidFill>
                  <a:schemeClr val="accent1"/>
                </a:solidFill>
                <a:latin typeface="+mn-lt"/>
              </a:rPr>
              <a:t>Στην γκρίζα ζώνη! </a:t>
            </a:r>
          </a:p>
        </p:txBody>
      </p:sp>
      <p:sp>
        <p:nvSpPr>
          <p:cNvPr id="2" name="Slide Number Placeholder 1">
            <a:extLst>
              <a:ext uri="{FF2B5EF4-FFF2-40B4-BE49-F238E27FC236}">
                <a16:creationId xmlns:a16="http://schemas.microsoft.com/office/drawing/2014/main" id="{4EBF58ED-2568-477C-9DED-31C9FF83E2F2}"/>
              </a:ext>
            </a:extLst>
          </p:cNvPr>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l-GR" altLang="el-GR"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84D941FF-51E9-40C1-A1B3-AF4E01F259E9}"/>
              </a:ext>
            </a:extLst>
          </p:cNvPr>
          <p:cNvGraphicFramePr/>
          <p:nvPr>
            <p:extLst>
              <p:ext uri="{D42A27DB-BD31-4B8C-83A1-F6EECF244321}">
                <p14:modId xmlns:p14="http://schemas.microsoft.com/office/powerpoint/2010/main" val="3974986091"/>
              </p:ext>
            </p:extLst>
          </p:nvPr>
        </p:nvGraphicFramePr>
        <p:xfrm>
          <a:off x="569843" y="1736035"/>
          <a:ext cx="11476383" cy="440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B231C671-A17F-4D76-AEB2-3C37A2B1488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38200" y="3429000"/>
            <a:ext cx="2182433" cy="1445937"/>
          </a:xfrm>
        </p:spPr>
      </p:pic>
      <p:pic>
        <p:nvPicPr>
          <p:cNvPr id="9" name="Picture 8">
            <a:extLst>
              <a:ext uri="{FF2B5EF4-FFF2-40B4-BE49-F238E27FC236}">
                <a16:creationId xmlns:a16="http://schemas.microsoft.com/office/drawing/2014/main" id="{9F2A9CF6-8A90-40DA-9BDE-5A3A074827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2811" y="3766515"/>
            <a:ext cx="2206198" cy="1342817"/>
          </a:xfrm>
          <a:prstGeom prst="rect">
            <a:avLst/>
          </a:prstGeom>
        </p:spPr>
      </p:pic>
      <p:pic>
        <p:nvPicPr>
          <p:cNvPr id="11" name="Picture 10">
            <a:extLst>
              <a:ext uri="{FF2B5EF4-FFF2-40B4-BE49-F238E27FC236}">
                <a16:creationId xmlns:a16="http://schemas.microsoft.com/office/drawing/2014/main" id="{0679252D-07BD-4D16-89E9-F01A8599AF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4382" y="3444010"/>
            <a:ext cx="1987826" cy="1987826"/>
          </a:xfrm>
          <a:prstGeom prst="rect">
            <a:avLst/>
          </a:prstGeom>
        </p:spPr>
      </p:pic>
      <p:pic>
        <p:nvPicPr>
          <p:cNvPr id="13" name="Picture 12">
            <a:extLst>
              <a:ext uri="{FF2B5EF4-FFF2-40B4-BE49-F238E27FC236}">
                <a16:creationId xmlns:a16="http://schemas.microsoft.com/office/drawing/2014/main" id="{935747DD-BB6F-42E0-9E9E-EE6E300435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849" y="3664580"/>
            <a:ext cx="2337816" cy="1444752"/>
          </a:xfrm>
          <a:prstGeom prst="rect">
            <a:avLst/>
          </a:prstGeom>
        </p:spPr>
      </p:pic>
    </p:spTree>
    <p:extLst>
      <p:ext uri="{BB962C8B-B14F-4D97-AF65-F5344CB8AC3E}">
        <p14:creationId xmlns:p14="http://schemas.microsoft.com/office/powerpoint/2010/main" val="274140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812B-6B25-43D6-8EF5-9A905D90F5E9}"/>
              </a:ext>
            </a:extLst>
          </p:cNvPr>
          <p:cNvSpPr>
            <a:spLocks noGrp="1"/>
          </p:cNvSpPr>
          <p:nvPr>
            <p:ph type="title"/>
          </p:nvPr>
        </p:nvSpPr>
        <p:spPr/>
        <p:txBody>
          <a:bodyPr>
            <a:normAutofit/>
          </a:bodyPr>
          <a:lstStyle/>
          <a:p>
            <a:r>
              <a:rPr lang="el-GR" sz="3599" b="1" dirty="0">
                <a:solidFill>
                  <a:schemeClr val="accent1"/>
                </a:solidFill>
              </a:rPr>
              <a:t>Γιατί είναι σημαντική η ανίχνευση;</a:t>
            </a:r>
            <a:endParaRPr lang="en-US" sz="3599" b="1" dirty="0">
              <a:solidFill>
                <a:schemeClr val="accent1"/>
              </a:solidFill>
            </a:endParaRPr>
          </a:p>
        </p:txBody>
      </p:sp>
      <p:sp>
        <p:nvSpPr>
          <p:cNvPr id="3" name="Content Placeholder 2">
            <a:extLst>
              <a:ext uri="{FF2B5EF4-FFF2-40B4-BE49-F238E27FC236}">
                <a16:creationId xmlns:a16="http://schemas.microsoft.com/office/drawing/2014/main" id="{59580E45-E031-4026-BE9D-5B260A735D6A}"/>
              </a:ext>
            </a:extLst>
          </p:cNvPr>
          <p:cNvSpPr>
            <a:spLocks noGrp="1"/>
          </p:cNvSpPr>
          <p:nvPr>
            <p:ph idx="1"/>
          </p:nvPr>
        </p:nvSpPr>
        <p:spPr>
          <a:xfrm>
            <a:off x="611585" y="1600201"/>
            <a:ext cx="6708268" cy="4525963"/>
          </a:xfrm>
        </p:spPr>
        <p:txBody>
          <a:bodyPr/>
          <a:lstStyle/>
          <a:p>
            <a:endParaRPr lang="el-GR" sz="3600" dirty="0"/>
          </a:p>
          <a:p>
            <a:r>
              <a:rPr lang="el-GR" sz="3600" dirty="0"/>
              <a:t>Τα παιδιά: δεν μπορούν ή δεν θέλουν να μιλήσουν</a:t>
            </a:r>
          </a:p>
          <a:p>
            <a:r>
              <a:rPr lang="el-GR" sz="3600" dirty="0"/>
              <a:t>Οι γονείς: συχνά λένε ψέματα</a:t>
            </a:r>
          </a:p>
          <a:p>
            <a:r>
              <a:rPr lang="el-GR" sz="3600" dirty="0"/>
              <a:t>Οι ιατροί: το σύνδρομο της «καλής οικογένειας»</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783" y="1341251"/>
            <a:ext cx="3335260" cy="5002890"/>
          </a:xfrm>
          <a:prstGeom prst="rect">
            <a:avLst/>
          </a:prstGeom>
        </p:spPr>
      </p:pic>
    </p:spTree>
    <p:extLst>
      <p:ext uri="{BB962C8B-B14F-4D97-AF65-F5344CB8AC3E}">
        <p14:creationId xmlns:p14="http://schemas.microsoft.com/office/powerpoint/2010/main" val="245725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40102" y="164693"/>
            <a:ext cx="10511798" cy="831550"/>
          </a:xfrm>
        </p:spPr>
        <p:txBody>
          <a:bodyPr rtlCol="0">
            <a:normAutofit/>
          </a:bodyPr>
          <a:lstStyle/>
          <a:p>
            <a:pPr>
              <a:defRPr/>
            </a:pPr>
            <a:r>
              <a:rPr lang="el-GR" sz="3599" b="1" dirty="0"/>
              <a:t>Χρονοδιάγραμμα</a:t>
            </a:r>
          </a:p>
        </p:txBody>
      </p:sp>
      <p:sp>
        <p:nvSpPr>
          <p:cNvPr id="5" name="Θέση αριθμού διαφάνειας 4"/>
          <p:cNvSpPr>
            <a:spLocks noGrp="1"/>
          </p:cNvSpPr>
          <p:nvPr>
            <p:ph type="sldNum" sz="quarter" idx="12"/>
          </p:nvPr>
        </p:nvSpPr>
        <p:spPr>
          <a:xfrm>
            <a:off x="8736463" y="6357822"/>
            <a:ext cx="2844430" cy="365210"/>
          </a:xfrm>
          <a:prstGeom prst="rect">
            <a:avLst/>
          </a:prstGeom>
        </p:spPr>
        <p:txBody>
          <a:bodyPr vert="horz" lIns="108850" tIns="54425" rIns="108850" bIns="54425" rtlCol="0" anchor="ctr"/>
          <a:lstStyle>
            <a:defPPr>
              <a:defRPr lang="el-GR"/>
            </a:defPPr>
            <a:lvl1pPr marL="0" algn="r" defTabSz="1088502" rtl="0" eaLnBrk="1" latinLnBrk="0" hangingPunct="1">
              <a:defRPr sz="1400" kern="1200">
                <a:solidFill>
                  <a:schemeClr val="tx1">
                    <a:tint val="75000"/>
                  </a:schemeClr>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defRPr/>
            </a:pPr>
            <a:fld id="{936A04D3-D33B-4CB5-BC1D-15A50E27FF37}" type="slidenum">
              <a:rPr lang="el-GR" smtClean="0"/>
              <a:pPr>
                <a:defRPr/>
              </a:pPr>
              <a:t>12</a:t>
            </a:fld>
            <a:endParaRPr lang="el-GR"/>
          </a:p>
        </p:txBody>
      </p:sp>
      <p:sp>
        <p:nvSpPr>
          <p:cNvPr id="14" name="Line 37"/>
          <p:cNvSpPr>
            <a:spLocks noChangeShapeType="1"/>
          </p:cNvSpPr>
          <p:nvPr/>
        </p:nvSpPr>
        <p:spPr bwMode="auto">
          <a:xfrm>
            <a:off x="5570728" y="1241"/>
            <a:ext cx="0" cy="6001754"/>
          </a:xfrm>
          <a:prstGeom prst="line">
            <a:avLst/>
          </a:prstGeom>
          <a:noFill/>
          <a:ln w="57150">
            <a:solidFill>
              <a:schemeClr val="accent1">
                <a:lumMod val="75000"/>
              </a:schemeClr>
            </a:solidFill>
            <a:round/>
            <a:headEnd/>
            <a:tailEnd/>
          </a:ln>
        </p:spPr>
        <p:txBody>
          <a:bodyPr/>
          <a:lstStyle/>
          <a:p>
            <a:pPr>
              <a:defRPr/>
            </a:pPr>
            <a:endParaRPr lang="en-US">
              <a:latin typeface="Calibri"/>
              <a:cs typeface="Calibri"/>
            </a:endParaRPr>
          </a:p>
        </p:txBody>
      </p:sp>
      <p:sp>
        <p:nvSpPr>
          <p:cNvPr id="15" name="Text Box 39"/>
          <p:cNvSpPr txBox="1">
            <a:spLocks noChangeArrowheads="1"/>
          </p:cNvSpPr>
          <p:nvPr/>
        </p:nvSpPr>
        <p:spPr bwMode="auto">
          <a:xfrm>
            <a:off x="990860" y="1569123"/>
            <a:ext cx="3340479" cy="3783231"/>
          </a:xfrm>
          <a:prstGeom prst="rect">
            <a:avLst/>
          </a:prstGeom>
          <a:noFill/>
          <a:ln>
            <a:noFill/>
          </a:ln>
        </p:spPr>
        <p:txBody>
          <a:bodyPr>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l-GR" sz="2000" dirty="0">
                <a:solidFill>
                  <a:schemeClr val="tx1">
                    <a:lumMod val="75000"/>
                    <a:lumOff val="25000"/>
                  </a:schemeClr>
                </a:solidFill>
                <a:latin typeface="Calibri"/>
                <a:cs typeface="Calibri"/>
              </a:rPr>
              <a:t>Γέννηση</a:t>
            </a:r>
            <a:endParaRPr lang="en-US" sz="2000" dirty="0">
              <a:solidFill>
                <a:schemeClr val="tx1">
                  <a:lumMod val="75000"/>
                  <a:lumOff val="25000"/>
                </a:schemeClr>
              </a:solidFill>
              <a:latin typeface="Calibri"/>
              <a:cs typeface="Calibri"/>
            </a:endParaRPr>
          </a:p>
          <a:p>
            <a:pPr eaLnBrk="1" hangingPunct="1">
              <a:defRPr/>
            </a:pPr>
            <a:endParaRPr lang="en-US" sz="2000" dirty="0">
              <a:solidFill>
                <a:schemeClr val="tx1">
                  <a:lumMod val="75000"/>
                  <a:lumOff val="25000"/>
                </a:schemeClr>
              </a:solidFill>
              <a:latin typeface="Calibri"/>
              <a:cs typeface="Calibri"/>
            </a:endParaRPr>
          </a:p>
          <a:p>
            <a:pPr eaLnBrk="1" hangingPunct="1">
              <a:defRPr/>
            </a:pPr>
            <a:r>
              <a:rPr lang="el-GR" sz="2000" dirty="0">
                <a:solidFill>
                  <a:schemeClr val="tx1">
                    <a:lumMod val="75000"/>
                    <a:lumOff val="25000"/>
                  </a:schemeClr>
                </a:solidFill>
                <a:latin typeface="Calibri"/>
                <a:cs typeface="Calibri"/>
              </a:rPr>
              <a:t>Νοσηλείες</a:t>
            </a:r>
            <a:endParaRPr lang="en-US" sz="2000" dirty="0">
              <a:solidFill>
                <a:schemeClr val="tx1">
                  <a:lumMod val="75000"/>
                  <a:lumOff val="25000"/>
                </a:schemeClr>
              </a:solidFill>
              <a:latin typeface="Calibri"/>
              <a:cs typeface="Calibri"/>
            </a:endParaRPr>
          </a:p>
          <a:p>
            <a:pPr eaLnBrk="1" hangingPunct="1">
              <a:defRPr/>
            </a:pPr>
            <a:endParaRPr lang="en-US" sz="2000" dirty="0">
              <a:solidFill>
                <a:schemeClr val="tx1">
                  <a:lumMod val="75000"/>
                  <a:lumOff val="25000"/>
                </a:schemeClr>
              </a:solidFill>
              <a:latin typeface="Calibri"/>
              <a:cs typeface="Calibri"/>
            </a:endParaRPr>
          </a:p>
          <a:p>
            <a:pPr eaLnBrk="1" hangingPunct="1">
              <a:defRPr/>
            </a:pPr>
            <a:r>
              <a:rPr lang="el-GR" sz="2000" dirty="0" err="1">
                <a:solidFill>
                  <a:schemeClr val="tx1">
                    <a:lumMod val="75000"/>
                    <a:lumOff val="25000"/>
                  </a:schemeClr>
                </a:solidFill>
                <a:latin typeface="Calibri"/>
                <a:cs typeface="Calibri"/>
              </a:rPr>
              <a:t>Ασ</a:t>
            </a:r>
            <a:r>
              <a:rPr lang="en-US" sz="2000" dirty="0">
                <a:solidFill>
                  <a:schemeClr val="tx1">
                    <a:lumMod val="75000"/>
                    <a:lumOff val="25000"/>
                  </a:schemeClr>
                </a:solidFill>
                <a:latin typeface="Calibri"/>
                <a:cs typeface="Calibri"/>
              </a:rPr>
              <a:t>θ</a:t>
            </a:r>
            <a:r>
              <a:rPr lang="el-GR" sz="2000" dirty="0" err="1">
                <a:solidFill>
                  <a:schemeClr val="tx1">
                    <a:lumMod val="75000"/>
                    <a:lumOff val="25000"/>
                  </a:schemeClr>
                </a:solidFill>
                <a:latin typeface="Calibri"/>
                <a:cs typeface="Calibri"/>
              </a:rPr>
              <a:t>ένει</a:t>
            </a:r>
            <a:r>
              <a:rPr lang="en-US" sz="2000" dirty="0">
                <a:solidFill>
                  <a:schemeClr val="tx1">
                    <a:lumMod val="75000"/>
                    <a:lumOff val="25000"/>
                  </a:schemeClr>
                </a:solidFill>
                <a:latin typeface="Calibri"/>
                <a:cs typeface="Calibri"/>
              </a:rPr>
              <a:t>ε</a:t>
            </a:r>
            <a:r>
              <a:rPr lang="el-GR" sz="2000" dirty="0">
                <a:solidFill>
                  <a:schemeClr val="tx1">
                    <a:lumMod val="75000"/>
                    <a:lumOff val="25000"/>
                  </a:schemeClr>
                </a:solidFill>
                <a:latin typeface="Calibri"/>
                <a:cs typeface="Calibri"/>
              </a:rPr>
              <a:t>ς / </a:t>
            </a:r>
            <a:endParaRPr lang="en-US" sz="2000" dirty="0">
              <a:solidFill>
                <a:schemeClr val="tx1">
                  <a:lumMod val="75000"/>
                  <a:lumOff val="25000"/>
                </a:schemeClr>
              </a:solidFill>
              <a:latin typeface="Calibri"/>
              <a:cs typeface="Calibri"/>
            </a:endParaRPr>
          </a:p>
          <a:p>
            <a:pPr eaLnBrk="1" hangingPunct="1">
              <a:defRPr/>
            </a:pPr>
            <a:r>
              <a:rPr lang="el-GR" sz="2000" dirty="0">
                <a:solidFill>
                  <a:schemeClr val="tx1">
                    <a:lumMod val="75000"/>
                    <a:lumOff val="25000"/>
                  </a:schemeClr>
                </a:solidFill>
                <a:latin typeface="Calibri"/>
                <a:cs typeface="Calibri"/>
              </a:rPr>
              <a:t>Επισκέψεις στα Επείγοντα</a:t>
            </a:r>
            <a:endParaRPr lang="en-US" sz="2000" dirty="0">
              <a:solidFill>
                <a:schemeClr val="tx1">
                  <a:lumMod val="75000"/>
                  <a:lumOff val="25000"/>
                </a:schemeClr>
              </a:solidFill>
              <a:latin typeface="Calibri"/>
              <a:cs typeface="Calibri"/>
            </a:endParaRPr>
          </a:p>
          <a:p>
            <a:pPr eaLnBrk="1" hangingPunct="1">
              <a:defRPr/>
            </a:pPr>
            <a:endParaRPr lang="en-US" sz="2000" dirty="0">
              <a:solidFill>
                <a:schemeClr val="tx1">
                  <a:lumMod val="75000"/>
                  <a:lumOff val="25000"/>
                </a:schemeClr>
              </a:solidFill>
              <a:latin typeface="Calibri"/>
              <a:cs typeface="Calibri"/>
            </a:endParaRPr>
          </a:p>
          <a:p>
            <a:pPr eaLnBrk="1" hangingPunct="1">
              <a:defRPr/>
            </a:pPr>
            <a:r>
              <a:rPr lang="el-GR" sz="2000" dirty="0">
                <a:solidFill>
                  <a:schemeClr val="tx1">
                    <a:lumMod val="75000"/>
                    <a:lumOff val="25000"/>
                  </a:schemeClr>
                </a:solidFill>
                <a:latin typeface="Calibri"/>
                <a:cs typeface="Calibri"/>
              </a:rPr>
              <a:t>Τελευταία φορά που </a:t>
            </a:r>
            <a:r>
              <a:rPr lang="en-US" sz="2000" dirty="0">
                <a:solidFill>
                  <a:schemeClr val="tx1">
                    <a:lumMod val="75000"/>
                    <a:lumOff val="25000"/>
                  </a:schemeClr>
                </a:solidFill>
                <a:latin typeface="Calibri"/>
                <a:cs typeface="Calibri"/>
              </a:rPr>
              <a:t> </a:t>
            </a:r>
            <a:r>
              <a:rPr lang="el-GR" sz="2000" dirty="0">
                <a:solidFill>
                  <a:schemeClr val="tx1">
                    <a:lumMod val="75000"/>
                    <a:lumOff val="25000"/>
                  </a:schemeClr>
                </a:solidFill>
                <a:latin typeface="Calibri"/>
                <a:cs typeface="Calibri"/>
              </a:rPr>
              <a:t>ήταν καλά</a:t>
            </a:r>
            <a:endParaRPr lang="en-US" sz="2000" dirty="0">
              <a:solidFill>
                <a:schemeClr val="tx1">
                  <a:lumMod val="75000"/>
                  <a:lumOff val="25000"/>
                </a:schemeClr>
              </a:solidFill>
              <a:latin typeface="Calibri"/>
              <a:cs typeface="Calibri"/>
            </a:endParaRPr>
          </a:p>
          <a:p>
            <a:pPr eaLnBrk="1" hangingPunct="1">
              <a:defRPr/>
            </a:pPr>
            <a:endParaRPr lang="en-US" sz="2000" dirty="0">
              <a:solidFill>
                <a:schemeClr val="tx1">
                  <a:lumMod val="75000"/>
                  <a:lumOff val="25000"/>
                </a:schemeClr>
              </a:solidFill>
              <a:latin typeface="Calibri"/>
              <a:cs typeface="Calibri"/>
            </a:endParaRPr>
          </a:p>
          <a:p>
            <a:pPr eaLnBrk="1" hangingPunct="1">
              <a:defRPr/>
            </a:pPr>
            <a:endParaRPr lang="en-US" sz="2000" dirty="0">
              <a:solidFill>
                <a:schemeClr val="tx1">
                  <a:lumMod val="75000"/>
                  <a:lumOff val="25000"/>
                </a:schemeClr>
              </a:solidFill>
              <a:latin typeface="Calibri"/>
              <a:cs typeface="Calibri"/>
            </a:endParaRPr>
          </a:p>
          <a:p>
            <a:pPr eaLnBrk="1" hangingPunct="1">
              <a:defRPr/>
            </a:pPr>
            <a:r>
              <a:rPr lang="el-GR" sz="2000" dirty="0">
                <a:solidFill>
                  <a:schemeClr val="tx1">
                    <a:lumMod val="75000"/>
                    <a:lumOff val="25000"/>
                  </a:schemeClr>
                </a:solidFill>
                <a:latin typeface="Calibri"/>
                <a:cs typeface="Calibri"/>
              </a:rPr>
              <a:t>Άφιξη στο νοσοκομείο</a:t>
            </a:r>
            <a:endParaRPr lang="en-US" sz="2000" dirty="0">
              <a:solidFill>
                <a:schemeClr val="tx1">
                  <a:lumMod val="75000"/>
                  <a:lumOff val="25000"/>
                </a:schemeClr>
              </a:solidFill>
              <a:latin typeface="Calibri"/>
              <a:cs typeface="Calibri"/>
            </a:endParaRPr>
          </a:p>
        </p:txBody>
      </p:sp>
      <p:sp>
        <p:nvSpPr>
          <p:cNvPr id="16" name="Line 40"/>
          <p:cNvSpPr>
            <a:spLocks noChangeShapeType="1"/>
          </p:cNvSpPr>
          <p:nvPr/>
        </p:nvSpPr>
        <p:spPr bwMode="auto">
          <a:xfrm flipV="1">
            <a:off x="2349269" y="1734163"/>
            <a:ext cx="2818381" cy="46021"/>
          </a:xfrm>
          <a:prstGeom prst="line">
            <a:avLst/>
          </a:prstGeom>
          <a:noFill/>
          <a:ln w="57150">
            <a:solidFill>
              <a:schemeClr val="accent1">
                <a:lumMod val="75000"/>
              </a:schemeClr>
            </a:solidFill>
            <a:round/>
            <a:headEnd/>
            <a:tailEnd type="triangle" w="med" len="med"/>
          </a:ln>
        </p:spPr>
        <p:txBody>
          <a:bodyPr/>
          <a:lstStyle/>
          <a:p>
            <a:pPr>
              <a:defRPr/>
            </a:pPr>
            <a:endParaRPr lang="en-US">
              <a:latin typeface="Calibri"/>
              <a:cs typeface="Calibri"/>
            </a:endParaRPr>
          </a:p>
        </p:txBody>
      </p:sp>
      <p:sp>
        <p:nvSpPr>
          <p:cNvPr id="17" name="Line 41"/>
          <p:cNvSpPr>
            <a:spLocks noChangeShapeType="1"/>
          </p:cNvSpPr>
          <p:nvPr/>
        </p:nvSpPr>
        <p:spPr bwMode="auto">
          <a:xfrm flipV="1">
            <a:off x="2731717" y="2380043"/>
            <a:ext cx="1751966" cy="46020"/>
          </a:xfrm>
          <a:prstGeom prst="line">
            <a:avLst/>
          </a:prstGeom>
          <a:noFill/>
          <a:ln w="57150">
            <a:solidFill>
              <a:schemeClr val="accent1">
                <a:lumMod val="75000"/>
              </a:schemeClr>
            </a:solidFill>
            <a:round/>
            <a:headEnd/>
            <a:tailEnd type="triangle" w="med" len="med"/>
          </a:ln>
        </p:spPr>
        <p:txBody>
          <a:bodyPr/>
          <a:lstStyle/>
          <a:p>
            <a:pPr>
              <a:defRPr/>
            </a:pPr>
            <a:endParaRPr lang="en-US">
              <a:latin typeface="Calibri"/>
              <a:cs typeface="Calibri"/>
            </a:endParaRPr>
          </a:p>
        </p:txBody>
      </p:sp>
      <p:sp>
        <p:nvSpPr>
          <p:cNvPr id="18" name="Line 42"/>
          <p:cNvSpPr>
            <a:spLocks noChangeShapeType="1"/>
          </p:cNvSpPr>
          <p:nvPr/>
        </p:nvSpPr>
        <p:spPr bwMode="auto">
          <a:xfrm>
            <a:off x="3188752" y="3141766"/>
            <a:ext cx="2285173" cy="0"/>
          </a:xfrm>
          <a:prstGeom prst="line">
            <a:avLst/>
          </a:prstGeom>
          <a:noFill/>
          <a:ln w="57150">
            <a:solidFill>
              <a:schemeClr val="accent1">
                <a:lumMod val="75000"/>
              </a:schemeClr>
            </a:solidFill>
            <a:round/>
            <a:headEnd/>
            <a:tailEnd type="triangle" w="med" len="med"/>
          </a:ln>
        </p:spPr>
        <p:txBody>
          <a:bodyPr/>
          <a:lstStyle/>
          <a:p>
            <a:pPr>
              <a:defRPr/>
            </a:pPr>
            <a:endParaRPr lang="en-US">
              <a:latin typeface="Calibri"/>
              <a:cs typeface="Calibri"/>
            </a:endParaRPr>
          </a:p>
        </p:txBody>
      </p:sp>
      <p:sp>
        <p:nvSpPr>
          <p:cNvPr id="19" name="Line 43"/>
          <p:cNvSpPr>
            <a:spLocks noChangeShapeType="1"/>
          </p:cNvSpPr>
          <p:nvPr/>
        </p:nvSpPr>
        <p:spPr bwMode="auto">
          <a:xfrm flipV="1">
            <a:off x="3848913" y="3695604"/>
            <a:ext cx="1142587" cy="533208"/>
          </a:xfrm>
          <a:prstGeom prst="line">
            <a:avLst/>
          </a:prstGeom>
          <a:noFill/>
          <a:ln w="57150">
            <a:solidFill>
              <a:schemeClr val="accent1">
                <a:lumMod val="75000"/>
              </a:schemeClr>
            </a:solidFill>
            <a:round/>
            <a:headEnd/>
            <a:tailEnd type="triangle" w="med" len="med"/>
          </a:ln>
        </p:spPr>
        <p:txBody>
          <a:bodyPr/>
          <a:lstStyle/>
          <a:p>
            <a:pPr>
              <a:defRPr/>
            </a:pPr>
            <a:endParaRPr lang="en-US">
              <a:latin typeface="Calibri"/>
              <a:cs typeface="Calibri"/>
            </a:endParaRPr>
          </a:p>
        </p:txBody>
      </p:sp>
      <p:sp>
        <p:nvSpPr>
          <p:cNvPr id="20" name="Line 44"/>
          <p:cNvSpPr>
            <a:spLocks noChangeShapeType="1"/>
          </p:cNvSpPr>
          <p:nvPr/>
        </p:nvSpPr>
        <p:spPr bwMode="auto">
          <a:xfrm>
            <a:off x="3607700" y="5123837"/>
            <a:ext cx="1675794" cy="457034"/>
          </a:xfrm>
          <a:prstGeom prst="line">
            <a:avLst/>
          </a:prstGeom>
          <a:noFill/>
          <a:ln w="57150">
            <a:solidFill>
              <a:schemeClr val="accent1">
                <a:lumMod val="75000"/>
              </a:schemeClr>
            </a:solidFill>
            <a:round/>
            <a:headEnd/>
            <a:tailEnd type="triangle" w="med" len="med"/>
          </a:ln>
        </p:spPr>
        <p:txBody>
          <a:bodyPr/>
          <a:lstStyle/>
          <a:p>
            <a:pPr>
              <a:defRPr/>
            </a:pPr>
            <a:endParaRPr lang="en-US">
              <a:latin typeface="Calibri"/>
              <a:cs typeface="Calibri"/>
            </a:endParaRPr>
          </a:p>
        </p:txBody>
      </p:sp>
      <p:sp>
        <p:nvSpPr>
          <p:cNvPr id="21" name="Text Box 45"/>
          <p:cNvSpPr txBox="1">
            <a:spLocks noChangeArrowheads="1"/>
          </p:cNvSpPr>
          <p:nvPr/>
        </p:nvSpPr>
        <p:spPr bwMode="auto">
          <a:xfrm>
            <a:off x="5908743" y="3116377"/>
            <a:ext cx="2988182" cy="2861227"/>
          </a:xfrm>
          <a:prstGeom prst="rect">
            <a:avLst/>
          </a:prstGeom>
          <a:noFill/>
          <a:ln>
            <a:noFill/>
          </a:ln>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150000"/>
              </a:lnSpc>
              <a:defRPr/>
            </a:pPr>
            <a:r>
              <a:rPr lang="el-GR" sz="2000" dirty="0">
                <a:solidFill>
                  <a:schemeClr val="tx1">
                    <a:lumMod val="75000"/>
                    <a:lumOff val="25000"/>
                  </a:schemeClr>
                </a:solidFill>
                <a:latin typeface="Calibri"/>
                <a:cs typeface="Calibri"/>
              </a:rPr>
              <a:t>Ημέρα</a:t>
            </a:r>
            <a:r>
              <a:rPr lang="en-US" sz="2000" dirty="0">
                <a:solidFill>
                  <a:schemeClr val="tx1">
                    <a:lumMod val="75000"/>
                    <a:lumOff val="25000"/>
                  </a:schemeClr>
                </a:solidFill>
                <a:latin typeface="Calibri"/>
                <a:cs typeface="Calibri"/>
              </a:rPr>
              <a:t>, </a:t>
            </a:r>
            <a:r>
              <a:rPr lang="el-GR" sz="2000" dirty="0">
                <a:solidFill>
                  <a:schemeClr val="tx1">
                    <a:lumMod val="75000"/>
                    <a:lumOff val="25000"/>
                  </a:schemeClr>
                </a:solidFill>
                <a:latin typeface="Calibri"/>
                <a:cs typeface="Calibri"/>
              </a:rPr>
              <a:t>ώρα</a:t>
            </a:r>
            <a:endParaRPr lang="en-US" sz="2000" dirty="0">
              <a:solidFill>
                <a:schemeClr val="tx1">
                  <a:lumMod val="75000"/>
                  <a:lumOff val="25000"/>
                </a:schemeClr>
              </a:solidFill>
              <a:latin typeface="Calibri"/>
              <a:cs typeface="Calibri"/>
            </a:endParaRPr>
          </a:p>
          <a:p>
            <a:pPr eaLnBrk="1" hangingPunct="1">
              <a:lnSpc>
                <a:spcPct val="150000"/>
              </a:lnSpc>
              <a:defRPr/>
            </a:pPr>
            <a:r>
              <a:rPr lang="el-GR" sz="2000" dirty="0">
                <a:solidFill>
                  <a:schemeClr val="tx1">
                    <a:lumMod val="75000"/>
                    <a:lumOff val="25000"/>
                  </a:schemeClr>
                </a:solidFill>
                <a:latin typeface="Calibri"/>
                <a:cs typeface="Calibri"/>
              </a:rPr>
              <a:t>Εμπλοκή</a:t>
            </a:r>
            <a:r>
              <a:rPr lang="en-US" sz="2000" dirty="0">
                <a:solidFill>
                  <a:schemeClr val="tx1">
                    <a:lumMod val="75000"/>
                    <a:lumOff val="25000"/>
                  </a:schemeClr>
                </a:solidFill>
                <a:latin typeface="Calibri"/>
                <a:cs typeface="Calibri"/>
              </a:rPr>
              <a:t> </a:t>
            </a:r>
            <a:r>
              <a:rPr lang="el-GR" sz="2000" dirty="0">
                <a:solidFill>
                  <a:schemeClr val="tx1">
                    <a:lumMod val="75000"/>
                    <a:lumOff val="25000"/>
                  </a:schemeClr>
                </a:solidFill>
                <a:latin typeface="Calibri"/>
                <a:cs typeface="Calibri"/>
              </a:rPr>
              <a:t>γονέων</a:t>
            </a:r>
            <a:endParaRPr lang="en-US" sz="2000" dirty="0">
              <a:solidFill>
                <a:schemeClr val="tx1">
                  <a:lumMod val="75000"/>
                  <a:lumOff val="25000"/>
                </a:schemeClr>
              </a:solidFill>
              <a:latin typeface="Calibri"/>
              <a:cs typeface="Calibri"/>
            </a:endParaRPr>
          </a:p>
          <a:p>
            <a:pPr eaLnBrk="1" hangingPunct="1">
              <a:lnSpc>
                <a:spcPct val="150000"/>
              </a:lnSpc>
              <a:defRPr/>
            </a:pPr>
            <a:r>
              <a:rPr lang="el-GR" sz="2000" dirty="0">
                <a:solidFill>
                  <a:schemeClr val="tx1">
                    <a:lumMod val="75000"/>
                    <a:lumOff val="25000"/>
                  </a:schemeClr>
                </a:solidFill>
                <a:latin typeface="Calibri"/>
                <a:cs typeface="Calibri"/>
              </a:rPr>
              <a:t>Ενα</a:t>
            </a:r>
            <a:r>
              <a:rPr lang="en-US" sz="2000" dirty="0" err="1">
                <a:solidFill>
                  <a:schemeClr val="tx1">
                    <a:lumMod val="75000"/>
                    <a:lumOff val="25000"/>
                  </a:schemeClr>
                </a:solidFill>
                <a:latin typeface="Calibri"/>
                <a:cs typeface="Calibri"/>
              </a:rPr>
              <a:t>ύ</a:t>
            </a:r>
            <a:r>
              <a:rPr lang="el-GR" sz="2000" dirty="0">
                <a:solidFill>
                  <a:schemeClr val="tx1">
                    <a:lumMod val="75000"/>
                    <a:lumOff val="25000"/>
                  </a:schemeClr>
                </a:solidFill>
                <a:latin typeface="Calibri"/>
                <a:cs typeface="Calibri"/>
              </a:rPr>
              <a:t>σματα για χρήση βίας</a:t>
            </a:r>
            <a:endParaRPr lang="en-US" sz="2000" dirty="0">
              <a:solidFill>
                <a:schemeClr val="tx1">
                  <a:lumMod val="75000"/>
                  <a:lumOff val="25000"/>
                </a:schemeClr>
              </a:solidFill>
              <a:latin typeface="Calibri"/>
              <a:cs typeface="Calibri"/>
            </a:endParaRPr>
          </a:p>
          <a:p>
            <a:pPr eaLnBrk="1" hangingPunct="1">
              <a:lnSpc>
                <a:spcPct val="150000"/>
              </a:lnSpc>
              <a:defRPr/>
            </a:pPr>
            <a:r>
              <a:rPr lang="el-GR" sz="2000" dirty="0">
                <a:solidFill>
                  <a:schemeClr val="tx1">
                    <a:lumMod val="75000"/>
                    <a:lumOff val="25000"/>
                  </a:schemeClr>
                </a:solidFill>
                <a:latin typeface="Calibri"/>
                <a:cs typeface="Calibri"/>
              </a:rPr>
              <a:t>Γεγονότα</a:t>
            </a:r>
            <a:endParaRPr lang="en-US" sz="2000" dirty="0">
              <a:solidFill>
                <a:schemeClr val="tx1">
                  <a:lumMod val="75000"/>
                  <a:lumOff val="25000"/>
                </a:schemeClr>
              </a:solidFill>
              <a:latin typeface="Calibri"/>
              <a:cs typeface="Calibri"/>
            </a:endParaRPr>
          </a:p>
          <a:p>
            <a:pPr eaLnBrk="1" hangingPunct="1">
              <a:lnSpc>
                <a:spcPct val="150000"/>
              </a:lnSpc>
              <a:defRPr/>
            </a:pPr>
            <a:r>
              <a:rPr lang="el-GR" sz="2000" dirty="0">
                <a:solidFill>
                  <a:schemeClr val="tx1">
                    <a:lumMod val="75000"/>
                    <a:lumOff val="25000"/>
                  </a:schemeClr>
                </a:solidFill>
                <a:latin typeface="Calibri"/>
                <a:cs typeface="Calibri"/>
              </a:rPr>
              <a:t>Ώρα επιδείνωσης</a:t>
            </a:r>
            <a:endParaRPr lang="en-US" sz="2000" dirty="0">
              <a:solidFill>
                <a:schemeClr val="tx1">
                  <a:lumMod val="75000"/>
                  <a:lumOff val="25000"/>
                </a:schemeClr>
              </a:solidFill>
              <a:latin typeface="Calibri"/>
              <a:cs typeface="Calibri"/>
            </a:endParaRPr>
          </a:p>
          <a:p>
            <a:pPr eaLnBrk="1" hangingPunct="1">
              <a:lnSpc>
                <a:spcPct val="150000"/>
              </a:lnSpc>
              <a:defRPr/>
            </a:pPr>
            <a:r>
              <a:rPr lang="el-GR" sz="2000" dirty="0">
                <a:solidFill>
                  <a:schemeClr val="tx1">
                    <a:lumMod val="75000"/>
                    <a:lumOff val="25000"/>
                  </a:schemeClr>
                </a:solidFill>
                <a:latin typeface="Calibri"/>
                <a:cs typeface="Calibri"/>
              </a:rPr>
              <a:t>Παρεμβάσεις</a:t>
            </a:r>
            <a:endParaRPr lang="en-US" sz="2000" dirty="0">
              <a:solidFill>
                <a:schemeClr val="tx1">
                  <a:lumMod val="75000"/>
                  <a:lumOff val="25000"/>
                </a:schemeClr>
              </a:solidFill>
              <a:latin typeface="Calibri"/>
              <a:cs typeface="Calibri"/>
            </a:endParaRPr>
          </a:p>
        </p:txBody>
      </p:sp>
      <p:sp>
        <p:nvSpPr>
          <p:cNvPr id="22" name="Text Box 46"/>
          <p:cNvSpPr txBox="1">
            <a:spLocks noChangeArrowheads="1"/>
          </p:cNvSpPr>
          <p:nvPr/>
        </p:nvSpPr>
        <p:spPr bwMode="auto">
          <a:xfrm>
            <a:off x="5908743" y="1511994"/>
            <a:ext cx="3248438" cy="1629774"/>
          </a:xfrm>
          <a:prstGeom prst="rect">
            <a:avLst/>
          </a:prstGeom>
          <a:noFill/>
          <a:ln>
            <a:noFill/>
          </a:ln>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l-GR" sz="2000" dirty="0">
                <a:solidFill>
                  <a:schemeClr val="tx1">
                    <a:lumMod val="75000"/>
                    <a:lumOff val="25000"/>
                  </a:schemeClr>
                </a:solidFill>
                <a:latin typeface="Calibri"/>
                <a:cs typeface="Calibri"/>
              </a:rPr>
              <a:t>Ημερομηνία</a:t>
            </a:r>
            <a:r>
              <a:rPr lang="en-US" sz="2000" dirty="0">
                <a:solidFill>
                  <a:schemeClr val="tx1">
                    <a:lumMod val="75000"/>
                    <a:lumOff val="25000"/>
                  </a:schemeClr>
                </a:solidFill>
                <a:latin typeface="Calibri"/>
                <a:cs typeface="Calibri"/>
              </a:rPr>
              <a:t>,</a:t>
            </a:r>
            <a:r>
              <a:rPr lang="el-GR" sz="2000" dirty="0">
                <a:solidFill>
                  <a:schemeClr val="tx1">
                    <a:lumMod val="75000"/>
                    <a:lumOff val="25000"/>
                  </a:schemeClr>
                </a:solidFill>
                <a:latin typeface="Calibri"/>
                <a:cs typeface="Calibri"/>
              </a:rPr>
              <a:t> ΒΓ</a:t>
            </a:r>
            <a:r>
              <a:rPr lang="en-US" sz="2000" dirty="0">
                <a:solidFill>
                  <a:schemeClr val="tx1">
                    <a:lumMod val="75000"/>
                    <a:lumOff val="25000"/>
                  </a:schemeClr>
                </a:solidFill>
                <a:latin typeface="Calibri"/>
                <a:cs typeface="Calibri"/>
              </a:rPr>
              <a:t>,</a:t>
            </a:r>
            <a:r>
              <a:rPr lang="el-GR" sz="2000" dirty="0">
                <a:solidFill>
                  <a:schemeClr val="tx1">
                    <a:lumMod val="75000"/>
                    <a:lumOff val="25000"/>
                  </a:schemeClr>
                </a:solidFill>
                <a:latin typeface="Calibri"/>
                <a:cs typeface="Calibri"/>
              </a:rPr>
              <a:t>Τοκετός</a:t>
            </a:r>
            <a:r>
              <a:rPr lang="en-US" sz="2000" dirty="0">
                <a:solidFill>
                  <a:schemeClr val="tx1">
                    <a:lumMod val="75000"/>
                    <a:lumOff val="25000"/>
                  </a:schemeClr>
                </a:solidFill>
                <a:latin typeface="Calibri"/>
                <a:cs typeface="Calibri"/>
              </a:rPr>
              <a:t> </a:t>
            </a:r>
          </a:p>
          <a:p>
            <a:pPr eaLnBrk="1" hangingPunct="1">
              <a:defRPr/>
            </a:pPr>
            <a:endParaRPr lang="en-US" sz="2000" dirty="0">
              <a:solidFill>
                <a:schemeClr val="tx1">
                  <a:lumMod val="75000"/>
                  <a:lumOff val="25000"/>
                </a:schemeClr>
              </a:solidFill>
              <a:latin typeface="Calibri"/>
              <a:cs typeface="Calibri"/>
            </a:endParaRPr>
          </a:p>
          <a:p>
            <a:pPr eaLnBrk="1" hangingPunct="1">
              <a:defRPr/>
            </a:pPr>
            <a:r>
              <a:rPr lang="el-GR" sz="2000" dirty="0">
                <a:solidFill>
                  <a:schemeClr val="tx1">
                    <a:lumMod val="75000"/>
                    <a:lumOff val="25000"/>
                  </a:schemeClr>
                </a:solidFill>
                <a:latin typeface="Calibri"/>
                <a:cs typeface="Calibri"/>
              </a:rPr>
              <a:t>Ημερομηνίες</a:t>
            </a:r>
            <a:r>
              <a:rPr lang="en-US" sz="2000" dirty="0">
                <a:solidFill>
                  <a:schemeClr val="tx1">
                    <a:lumMod val="75000"/>
                    <a:lumOff val="25000"/>
                  </a:schemeClr>
                </a:solidFill>
                <a:latin typeface="Calibri"/>
                <a:cs typeface="Calibri"/>
              </a:rPr>
              <a:t>, </a:t>
            </a:r>
            <a:r>
              <a:rPr lang="el-GR" sz="2000" dirty="0">
                <a:solidFill>
                  <a:schemeClr val="tx1">
                    <a:lumMod val="75000"/>
                    <a:lumOff val="25000"/>
                  </a:schemeClr>
                </a:solidFill>
                <a:latin typeface="Calibri"/>
                <a:cs typeface="Calibri"/>
              </a:rPr>
              <a:t>διάρκεια</a:t>
            </a:r>
            <a:r>
              <a:rPr lang="en-US" sz="2000" dirty="0">
                <a:solidFill>
                  <a:schemeClr val="tx1">
                    <a:lumMod val="75000"/>
                    <a:lumOff val="25000"/>
                  </a:schemeClr>
                </a:solidFill>
                <a:latin typeface="Calibri"/>
                <a:cs typeface="Calibri"/>
              </a:rPr>
              <a:t>, </a:t>
            </a:r>
            <a:r>
              <a:rPr lang="el-GR" sz="2000" dirty="0">
                <a:solidFill>
                  <a:schemeClr val="tx1">
                    <a:lumMod val="75000"/>
                    <a:lumOff val="25000"/>
                  </a:schemeClr>
                </a:solidFill>
                <a:latin typeface="Calibri"/>
                <a:cs typeface="Calibri"/>
              </a:rPr>
              <a:t>αιτία</a:t>
            </a:r>
            <a:endParaRPr lang="en-US" sz="2000" dirty="0">
              <a:solidFill>
                <a:schemeClr val="tx1">
                  <a:lumMod val="75000"/>
                  <a:lumOff val="25000"/>
                </a:schemeClr>
              </a:solidFill>
              <a:latin typeface="Calibri"/>
              <a:cs typeface="Calibri"/>
            </a:endParaRPr>
          </a:p>
          <a:p>
            <a:pPr eaLnBrk="1" hangingPunct="1">
              <a:defRPr/>
            </a:pPr>
            <a:endParaRPr lang="en-US" sz="2000" dirty="0">
              <a:solidFill>
                <a:schemeClr val="tx1">
                  <a:lumMod val="75000"/>
                  <a:lumOff val="25000"/>
                </a:schemeClr>
              </a:solidFill>
              <a:latin typeface="Calibri"/>
              <a:cs typeface="Calibri"/>
            </a:endParaRPr>
          </a:p>
          <a:p>
            <a:pPr eaLnBrk="1" hangingPunct="1">
              <a:defRPr/>
            </a:pPr>
            <a:r>
              <a:rPr lang="el-GR" sz="2000" dirty="0">
                <a:solidFill>
                  <a:schemeClr val="tx1">
                    <a:lumMod val="75000"/>
                    <a:lumOff val="25000"/>
                  </a:schemeClr>
                </a:solidFill>
                <a:latin typeface="Calibri"/>
                <a:cs typeface="Calibri"/>
              </a:rPr>
              <a:t>Ημερομηνίες</a:t>
            </a:r>
            <a:r>
              <a:rPr lang="en-US" sz="2000" dirty="0">
                <a:solidFill>
                  <a:schemeClr val="tx1">
                    <a:lumMod val="75000"/>
                    <a:lumOff val="25000"/>
                  </a:schemeClr>
                </a:solidFill>
                <a:latin typeface="Calibri"/>
                <a:cs typeface="Calibri"/>
              </a:rPr>
              <a:t>, </a:t>
            </a:r>
            <a:r>
              <a:rPr lang="el-GR" sz="2000" dirty="0">
                <a:solidFill>
                  <a:schemeClr val="tx1">
                    <a:lumMod val="75000"/>
                    <a:lumOff val="25000"/>
                  </a:schemeClr>
                </a:solidFill>
                <a:latin typeface="Calibri"/>
                <a:cs typeface="Calibri"/>
              </a:rPr>
              <a:t>αιτία</a:t>
            </a:r>
            <a:endParaRPr lang="en-US" sz="2000" dirty="0">
              <a:solidFill>
                <a:schemeClr val="tx1">
                  <a:lumMod val="75000"/>
                  <a:lumOff val="25000"/>
                </a:schemeClr>
              </a:solidFill>
              <a:latin typeface="Calibri"/>
              <a:cs typeface="Calibri"/>
            </a:endParaRPr>
          </a:p>
        </p:txBody>
      </p:sp>
      <p:sp>
        <p:nvSpPr>
          <p:cNvPr id="20493" name="Freeform 49"/>
          <p:cNvSpPr>
            <a:spLocks/>
          </p:cNvSpPr>
          <p:nvPr/>
        </p:nvSpPr>
        <p:spPr bwMode="auto">
          <a:xfrm>
            <a:off x="10679043" y="3709886"/>
            <a:ext cx="174562" cy="1751966"/>
          </a:xfrm>
          <a:custGeom>
            <a:avLst/>
            <a:gdLst>
              <a:gd name="T0" fmla="*/ 0 w 200"/>
              <a:gd name="T1" fmla="*/ 0 h 1152"/>
              <a:gd name="T2" fmla="*/ 2147483647 w 200"/>
              <a:gd name="T3" fmla="*/ 2147483647 h 1152"/>
              <a:gd name="T4" fmla="*/ 2147483647 w 200"/>
              <a:gd name="T5" fmla="*/ 2147483647 h 1152"/>
              <a:gd name="T6" fmla="*/ 2147483647 w 200"/>
              <a:gd name="T7" fmla="*/ 2147483647 h 1152"/>
              <a:gd name="T8" fmla="*/ 2147483647 w 200"/>
              <a:gd name="T9" fmla="*/ 2147483647 h 1152"/>
              <a:gd name="T10" fmla="*/ 2147483647 w 200"/>
              <a:gd name="T11" fmla="*/ 2147483647 h 1152"/>
              <a:gd name="T12" fmla="*/ 2147483647 w 200"/>
              <a:gd name="T13" fmla="*/ 2147483647 h 1152"/>
              <a:gd name="T14" fmla="*/ 0 60000 65536"/>
              <a:gd name="T15" fmla="*/ 0 60000 65536"/>
              <a:gd name="T16" fmla="*/ 0 60000 65536"/>
              <a:gd name="T17" fmla="*/ 0 60000 65536"/>
              <a:gd name="T18" fmla="*/ 0 60000 65536"/>
              <a:gd name="T19" fmla="*/ 0 60000 65536"/>
              <a:gd name="T20" fmla="*/ 0 60000 65536"/>
              <a:gd name="T21" fmla="*/ 0 w 200"/>
              <a:gd name="T22" fmla="*/ 0 h 1152"/>
              <a:gd name="T23" fmla="*/ 200 w 200"/>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 h="1152">
                <a:moveTo>
                  <a:pt x="0" y="0"/>
                </a:moveTo>
                <a:cubicBezTo>
                  <a:pt x="16" y="28"/>
                  <a:pt x="32" y="56"/>
                  <a:pt x="48" y="96"/>
                </a:cubicBezTo>
                <a:cubicBezTo>
                  <a:pt x="64" y="136"/>
                  <a:pt x="80" y="184"/>
                  <a:pt x="96" y="240"/>
                </a:cubicBezTo>
                <a:cubicBezTo>
                  <a:pt x="112" y="296"/>
                  <a:pt x="128" y="352"/>
                  <a:pt x="144" y="432"/>
                </a:cubicBezTo>
                <a:cubicBezTo>
                  <a:pt x="160" y="512"/>
                  <a:pt x="184" y="632"/>
                  <a:pt x="192" y="720"/>
                </a:cubicBezTo>
                <a:cubicBezTo>
                  <a:pt x="200" y="808"/>
                  <a:pt x="192" y="888"/>
                  <a:pt x="192" y="960"/>
                </a:cubicBezTo>
                <a:cubicBezTo>
                  <a:pt x="192" y="1032"/>
                  <a:pt x="192" y="1120"/>
                  <a:pt x="192" y="1152"/>
                </a:cubicBezTo>
              </a:path>
            </a:pathLst>
          </a:custGeom>
          <a:noFill/>
          <a:ln w="38100">
            <a:solidFill>
              <a:srgbClr val="FF99FF"/>
            </a:solidFill>
            <a:round/>
            <a:headEnd/>
            <a:tailEnd type="triangle" w="med" len="med"/>
          </a:ln>
        </p:spPr>
        <p:txBody>
          <a:bodyPr/>
          <a:lstStyle/>
          <a:p>
            <a:endParaRPr lang="el-GR"/>
          </a:p>
        </p:txBody>
      </p:sp>
      <p:sp>
        <p:nvSpPr>
          <p:cNvPr id="20494" name="Freeform 50"/>
          <p:cNvSpPr>
            <a:spLocks/>
          </p:cNvSpPr>
          <p:nvPr/>
        </p:nvSpPr>
        <p:spPr bwMode="auto">
          <a:xfrm>
            <a:off x="10069663" y="5385681"/>
            <a:ext cx="609380" cy="1587"/>
          </a:xfrm>
          <a:custGeom>
            <a:avLst/>
            <a:gdLst>
              <a:gd name="T0" fmla="*/ 2147483647 w 384"/>
              <a:gd name="T1" fmla="*/ 0 h 1"/>
              <a:gd name="T2" fmla="*/ 0 w 384"/>
              <a:gd name="T3" fmla="*/ 0 h 1"/>
              <a:gd name="T4" fmla="*/ 0 60000 65536"/>
              <a:gd name="T5" fmla="*/ 0 60000 65536"/>
              <a:gd name="T6" fmla="*/ 0 w 384"/>
              <a:gd name="T7" fmla="*/ 0 h 1"/>
              <a:gd name="T8" fmla="*/ 384 w 384"/>
              <a:gd name="T9" fmla="*/ 1 h 1"/>
            </a:gdLst>
            <a:ahLst/>
            <a:cxnLst>
              <a:cxn ang="T4">
                <a:pos x="T0" y="T1"/>
              </a:cxn>
              <a:cxn ang="T5">
                <a:pos x="T2" y="T3"/>
              </a:cxn>
            </a:cxnLst>
            <a:rect l="T6" t="T7" r="T8" b="T9"/>
            <a:pathLst>
              <a:path w="384" h="1">
                <a:moveTo>
                  <a:pt x="384" y="0"/>
                </a:moveTo>
                <a:cubicBezTo>
                  <a:pt x="224" y="0"/>
                  <a:pt x="64" y="0"/>
                  <a:pt x="0" y="0"/>
                </a:cubicBezTo>
              </a:path>
            </a:pathLst>
          </a:custGeom>
          <a:noFill/>
          <a:ln w="38100">
            <a:solidFill>
              <a:schemeClr val="tx2"/>
            </a:solidFill>
            <a:round/>
            <a:headEnd/>
            <a:tailEnd/>
          </a:ln>
        </p:spPr>
        <p:txBody>
          <a:bodyPr/>
          <a:lstStyle/>
          <a:p>
            <a:endParaRPr lang="el-GR"/>
          </a:p>
        </p:txBody>
      </p:sp>
      <p:sp>
        <p:nvSpPr>
          <p:cNvPr id="20495" name="Line 51"/>
          <p:cNvSpPr>
            <a:spLocks noChangeShapeType="1"/>
          </p:cNvSpPr>
          <p:nvPr/>
        </p:nvSpPr>
        <p:spPr bwMode="auto">
          <a:xfrm>
            <a:off x="10222007" y="5385680"/>
            <a:ext cx="533208" cy="76172"/>
          </a:xfrm>
          <a:prstGeom prst="line">
            <a:avLst/>
          </a:prstGeom>
          <a:noFill/>
          <a:ln w="9525">
            <a:solidFill>
              <a:schemeClr val="tx2"/>
            </a:solidFill>
            <a:round/>
            <a:headEnd/>
            <a:tailEnd/>
          </a:ln>
        </p:spPr>
        <p:txBody>
          <a:bodyPr/>
          <a:lstStyle/>
          <a:p>
            <a:endParaRPr lang="el-GR"/>
          </a:p>
        </p:txBody>
      </p:sp>
      <p:sp>
        <p:nvSpPr>
          <p:cNvPr id="20496" name="Line 52"/>
          <p:cNvSpPr>
            <a:spLocks noChangeShapeType="1"/>
          </p:cNvSpPr>
          <p:nvPr/>
        </p:nvSpPr>
        <p:spPr bwMode="auto">
          <a:xfrm flipH="1">
            <a:off x="10145835" y="5461853"/>
            <a:ext cx="380862" cy="76172"/>
          </a:xfrm>
          <a:prstGeom prst="line">
            <a:avLst/>
          </a:prstGeom>
          <a:noFill/>
          <a:ln w="38100">
            <a:solidFill>
              <a:schemeClr val="tx2"/>
            </a:solidFill>
            <a:round/>
            <a:headEnd/>
            <a:tailEnd/>
          </a:ln>
        </p:spPr>
        <p:txBody>
          <a:bodyPr/>
          <a:lstStyle/>
          <a:p>
            <a:endParaRPr lang="el-GR"/>
          </a:p>
        </p:txBody>
      </p:sp>
      <p:sp>
        <p:nvSpPr>
          <p:cNvPr id="20497" name="Line 53"/>
          <p:cNvSpPr>
            <a:spLocks noChangeShapeType="1"/>
          </p:cNvSpPr>
          <p:nvPr/>
        </p:nvSpPr>
        <p:spPr bwMode="auto">
          <a:xfrm>
            <a:off x="10145836" y="5538025"/>
            <a:ext cx="457034" cy="0"/>
          </a:xfrm>
          <a:prstGeom prst="line">
            <a:avLst/>
          </a:prstGeom>
          <a:noFill/>
          <a:ln w="38100">
            <a:solidFill>
              <a:schemeClr val="tx2"/>
            </a:solidFill>
            <a:round/>
            <a:headEnd/>
            <a:tailEnd/>
          </a:ln>
        </p:spPr>
        <p:txBody>
          <a:bodyPr/>
          <a:lstStyle/>
          <a:p>
            <a:endParaRPr lang="el-GR"/>
          </a:p>
        </p:txBody>
      </p:sp>
      <p:sp>
        <p:nvSpPr>
          <p:cNvPr id="20498" name="Line 54"/>
          <p:cNvSpPr>
            <a:spLocks noChangeShapeType="1"/>
          </p:cNvSpPr>
          <p:nvPr/>
        </p:nvSpPr>
        <p:spPr bwMode="auto">
          <a:xfrm flipH="1">
            <a:off x="10298180" y="5538025"/>
            <a:ext cx="380862" cy="76172"/>
          </a:xfrm>
          <a:prstGeom prst="line">
            <a:avLst/>
          </a:prstGeom>
          <a:noFill/>
          <a:ln w="38100">
            <a:solidFill>
              <a:schemeClr val="tx2"/>
            </a:solidFill>
            <a:round/>
            <a:headEnd/>
            <a:tailEnd/>
          </a:ln>
        </p:spPr>
        <p:txBody>
          <a:bodyPr/>
          <a:lstStyle/>
          <a:p>
            <a:endParaRPr lang="el-GR"/>
          </a:p>
        </p:txBody>
      </p:sp>
      <p:sp>
        <p:nvSpPr>
          <p:cNvPr id="20499" name="Line 55"/>
          <p:cNvSpPr>
            <a:spLocks noChangeShapeType="1"/>
          </p:cNvSpPr>
          <p:nvPr/>
        </p:nvSpPr>
        <p:spPr bwMode="auto">
          <a:xfrm>
            <a:off x="10298181" y="5614197"/>
            <a:ext cx="914069" cy="76172"/>
          </a:xfrm>
          <a:prstGeom prst="line">
            <a:avLst/>
          </a:prstGeom>
          <a:noFill/>
          <a:ln w="38100">
            <a:solidFill>
              <a:schemeClr val="tx2"/>
            </a:solidFill>
            <a:round/>
            <a:headEnd/>
            <a:tailEnd/>
          </a:ln>
        </p:spPr>
        <p:txBody>
          <a:bodyPr/>
          <a:lstStyle/>
          <a:p>
            <a:endParaRPr lang="el-GR"/>
          </a:p>
        </p:txBody>
      </p:sp>
      <p:sp>
        <p:nvSpPr>
          <p:cNvPr id="20500" name="Line 56"/>
          <p:cNvSpPr>
            <a:spLocks noChangeShapeType="1"/>
          </p:cNvSpPr>
          <p:nvPr/>
        </p:nvSpPr>
        <p:spPr bwMode="auto">
          <a:xfrm flipH="1" flipV="1">
            <a:off x="10983732" y="5538025"/>
            <a:ext cx="228517" cy="152345"/>
          </a:xfrm>
          <a:prstGeom prst="line">
            <a:avLst/>
          </a:prstGeom>
          <a:noFill/>
          <a:ln w="38100">
            <a:solidFill>
              <a:schemeClr val="tx2"/>
            </a:solidFill>
            <a:round/>
            <a:headEnd/>
            <a:tailEnd/>
          </a:ln>
        </p:spPr>
        <p:txBody>
          <a:bodyPr/>
          <a:lstStyle/>
          <a:p>
            <a:endParaRPr lang="el-GR"/>
          </a:p>
        </p:txBody>
      </p:sp>
      <p:sp>
        <p:nvSpPr>
          <p:cNvPr id="20501" name="Line 57"/>
          <p:cNvSpPr>
            <a:spLocks noChangeShapeType="1"/>
          </p:cNvSpPr>
          <p:nvPr/>
        </p:nvSpPr>
        <p:spPr bwMode="auto">
          <a:xfrm>
            <a:off x="10983732" y="5538025"/>
            <a:ext cx="228517" cy="0"/>
          </a:xfrm>
          <a:prstGeom prst="line">
            <a:avLst/>
          </a:prstGeom>
          <a:noFill/>
          <a:ln w="38100">
            <a:solidFill>
              <a:schemeClr val="tx2"/>
            </a:solidFill>
            <a:round/>
            <a:headEnd/>
            <a:tailEnd/>
          </a:ln>
        </p:spPr>
        <p:txBody>
          <a:bodyPr/>
          <a:lstStyle/>
          <a:p>
            <a:endParaRPr lang="el-GR"/>
          </a:p>
        </p:txBody>
      </p:sp>
      <p:sp>
        <p:nvSpPr>
          <p:cNvPr id="20502" name="Line 58"/>
          <p:cNvSpPr>
            <a:spLocks noChangeShapeType="1"/>
          </p:cNvSpPr>
          <p:nvPr/>
        </p:nvSpPr>
        <p:spPr bwMode="auto">
          <a:xfrm>
            <a:off x="10983732" y="5385680"/>
            <a:ext cx="228517" cy="152345"/>
          </a:xfrm>
          <a:prstGeom prst="line">
            <a:avLst/>
          </a:prstGeom>
          <a:noFill/>
          <a:ln w="38100">
            <a:solidFill>
              <a:schemeClr val="tx2"/>
            </a:solidFill>
            <a:round/>
            <a:headEnd/>
            <a:tailEnd/>
          </a:ln>
        </p:spPr>
        <p:txBody>
          <a:bodyPr/>
          <a:lstStyle/>
          <a:p>
            <a:endParaRPr lang="el-GR"/>
          </a:p>
        </p:txBody>
      </p:sp>
      <p:sp>
        <p:nvSpPr>
          <p:cNvPr id="20503" name="Line 59"/>
          <p:cNvSpPr>
            <a:spLocks noChangeShapeType="1"/>
          </p:cNvSpPr>
          <p:nvPr/>
        </p:nvSpPr>
        <p:spPr bwMode="auto">
          <a:xfrm flipV="1">
            <a:off x="10983732" y="5309508"/>
            <a:ext cx="228517" cy="76172"/>
          </a:xfrm>
          <a:prstGeom prst="line">
            <a:avLst/>
          </a:prstGeom>
          <a:noFill/>
          <a:ln w="38100">
            <a:solidFill>
              <a:schemeClr val="tx2"/>
            </a:solidFill>
            <a:round/>
            <a:headEnd/>
            <a:tailEnd/>
          </a:ln>
        </p:spPr>
        <p:txBody>
          <a:bodyPr/>
          <a:lstStyle/>
          <a:p>
            <a:endParaRPr lang="el-GR"/>
          </a:p>
        </p:txBody>
      </p:sp>
      <p:sp>
        <p:nvSpPr>
          <p:cNvPr id="20504" name="Line 60"/>
          <p:cNvSpPr>
            <a:spLocks noChangeShapeType="1"/>
          </p:cNvSpPr>
          <p:nvPr/>
        </p:nvSpPr>
        <p:spPr bwMode="auto">
          <a:xfrm flipH="1" flipV="1">
            <a:off x="10907559" y="5233336"/>
            <a:ext cx="304689" cy="76172"/>
          </a:xfrm>
          <a:prstGeom prst="line">
            <a:avLst/>
          </a:prstGeom>
          <a:noFill/>
          <a:ln w="38100">
            <a:solidFill>
              <a:schemeClr val="tx2"/>
            </a:solidFill>
            <a:round/>
            <a:headEnd/>
            <a:tailEnd/>
          </a:ln>
        </p:spPr>
        <p:txBody>
          <a:bodyPr/>
          <a:lstStyle/>
          <a:p>
            <a:endParaRPr lang="el-GR"/>
          </a:p>
        </p:txBody>
      </p:sp>
      <p:sp>
        <p:nvSpPr>
          <p:cNvPr id="20505" name="Line 61"/>
          <p:cNvSpPr>
            <a:spLocks noChangeShapeType="1"/>
          </p:cNvSpPr>
          <p:nvPr/>
        </p:nvSpPr>
        <p:spPr bwMode="auto">
          <a:xfrm flipH="1" flipV="1">
            <a:off x="10069663" y="5233335"/>
            <a:ext cx="609380" cy="152345"/>
          </a:xfrm>
          <a:prstGeom prst="line">
            <a:avLst/>
          </a:prstGeom>
          <a:noFill/>
          <a:ln w="38100">
            <a:solidFill>
              <a:schemeClr val="tx2"/>
            </a:solidFill>
            <a:round/>
            <a:headEnd/>
            <a:tailEnd/>
          </a:ln>
        </p:spPr>
        <p:txBody>
          <a:bodyPr/>
          <a:lstStyle/>
          <a:p>
            <a:endParaRPr lang="el-GR"/>
          </a:p>
        </p:txBody>
      </p:sp>
      <p:sp>
        <p:nvSpPr>
          <p:cNvPr id="20506" name="Line 62"/>
          <p:cNvSpPr>
            <a:spLocks noChangeShapeType="1"/>
          </p:cNvSpPr>
          <p:nvPr/>
        </p:nvSpPr>
        <p:spPr bwMode="auto">
          <a:xfrm>
            <a:off x="10069663" y="5233335"/>
            <a:ext cx="685552" cy="0"/>
          </a:xfrm>
          <a:prstGeom prst="line">
            <a:avLst/>
          </a:prstGeom>
          <a:noFill/>
          <a:ln w="38100">
            <a:solidFill>
              <a:schemeClr val="tx2"/>
            </a:solidFill>
            <a:round/>
            <a:headEnd/>
            <a:tailEnd/>
          </a:ln>
        </p:spPr>
        <p:txBody>
          <a:bodyPr/>
          <a:lstStyle/>
          <a:p>
            <a:endParaRPr lang="el-GR"/>
          </a:p>
        </p:txBody>
      </p:sp>
      <p:pic>
        <p:nvPicPr>
          <p:cNvPr id="20507" name="Picture 63" descr="SoccerB3s"/>
          <p:cNvPicPr>
            <a:picLocks noChangeAspect="1" noChangeArrowheads="1"/>
          </p:cNvPicPr>
          <p:nvPr/>
        </p:nvPicPr>
        <p:blipFill>
          <a:blip r:embed="rId3"/>
          <a:srcRect/>
          <a:stretch>
            <a:fillRect/>
          </a:stretch>
        </p:blipFill>
        <p:spPr bwMode="auto">
          <a:xfrm>
            <a:off x="8698559" y="2795817"/>
            <a:ext cx="761725" cy="761725"/>
          </a:xfrm>
          <a:prstGeom prst="rect">
            <a:avLst/>
          </a:prstGeom>
          <a:noFill/>
          <a:ln w="9525">
            <a:noFill/>
            <a:miter lim="800000"/>
            <a:headEnd/>
            <a:tailEnd/>
          </a:ln>
        </p:spPr>
      </p:pic>
      <p:pic>
        <p:nvPicPr>
          <p:cNvPr id="20508" name="Picture 64" descr="SoccerB3s"/>
          <p:cNvPicPr>
            <a:picLocks noChangeAspect="1" noChangeArrowheads="1"/>
          </p:cNvPicPr>
          <p:nvPr/>
        </p:nvPicPr>
        <p:blipFill>
          <a:blip r:embed="rId3"/>
          <a:srcRect/>
          <a:stretch>
            <a:fillRect/>
          </a:stretch>
        </p:blipFill>
        <p:spPr bwMode="auto">
          <a:xfrm>
            <a:off x="9460284" y="2795817"/>
            <a:ext cx="761725" cy="761725"/>
          </a:xfrm>
          <a:prstGeom prst="rect">
            <a:avLst/>
          </a:prstGeom>
          <a:noFill/>
          <a:ln w="9525">
            <a:noFill/>
            <a:miter lim="800000"/>
            <a:headEnd/>
            <a:tailEnd/>
          </a:ln>
        </p:spPr>
      </p:pic>
      <p:pic>
        <p:nvPicPr>
          <p:cNvPr id="20509" name="Picture 65" descr="unhappy"/>
          <p:cNvPicPr>
            <a:picLocks noChangeAspect="1" noChangeArrowheads="1"/>
          </p:cNvPicPr>
          <p:nvPr/>
        </p:nvPicPr>
        <p:blipFill>
          <a:blip r:embed="rId4"/>
          <a:srcRect/>
          <a:stretch>
            <a:fillRect/>
          </a:stretch>
        </p:blipFill>
        <p:spPr bwMode="auto">
          <a:xfrm>
            <a:off x="10602871" y="4580316"/>
            <a:ext cx="764898" cy="707769"/>
          </a:xfrm>
          <a:prstGeom prst="rect">
            <a:avLst/>
          </a:prstGeom>
          <a:noFill/>
          <a:ln w="9525">
            <a:solidFill>
              <a:schemeClr val="bg1"/>
            </a:solidFill>
            <a:miter lim="800000"/>
            <a:headEnd/>
            <a:tailEnd/>
          </a:ln>
        </p:spPr>
      </p:pic>
      <p:sp>
        <p:nvSpPr>
          <p:cNvPr id="20510" name="Freeform 66"/>
          <p:cNvSpPr>
            <a:spLocks/>
          </p:cNvSpPr>
          <p:nvPr/>
        </p:nvSpPr>
        <p:spPr bwMode="auto">
          <a:xfrm>
            <a:off x="10063315" y="2700603"/>
            <a:ext cx="539555" cy="288820"/>
          </a:xfrm>
          <a:custGeom>
            <a:avLst/>
            <a:gdLst>
              <a:gd name="T0" fmla="*/ 0 w 340"/>
              <a:gd name="T1" fmla="*/ 2147483647 h 182"/>
              <a:gd name="T2" fmla="*/ 2147483647 w 340"/>
              <a:gd name="T3" fmla="*/ 2147483647 h 182"/>
              <a:gd name="T4" fmla="*/ 2147483647 w 340"/>
              <a:gd name="T5" fmla="*/ 2147483647 h 182"/>
              <a:gd name="T6" fmla="*/ 2147483647 w 340"/>
              <a:gd name="T7" fmla="*/ 2147483647 h 182"/>
              <a:gd name="T8" fmla="*/ 2147483647 w 340"/>
              <a:gd name="T9" fmla="*/ 2147483647 h 182"/>
              <a:gd name="T10" fmla="*/ 0 60000 65536"/>
              <a:gd name="T11" fmla="*/ 0 60000 65536"/>
              <a:gd name="T12" fmla="*/ 0 60000 65536"/>
              <a:gd name="T13" fmla="*/ 0 60000 65536"/>
              <a:gd name="T14" fmla="*/ 0 60000 65536"/>
              <a:gd name="T15" fmla="*/ 0 w 340"/>
              <a:gd name="T16" fmla="*/ 0 h 182"/>
              <a:gd name="T17" fmla="*/ 340 w 340"/>
              <a:gd name="T18" fmla="*/ 182 h 182"/>
            </a:gdLst>
            <a:ahLst/>
            <a:cxnLst>
              <a:cxn ang="T10">
                <a:pos x="T0" y="T1"/>
              </a:cxn>
              <a:cxn ang="T11">
                <a:pos x="T2" y="T3"/>
              </a:cxn>
              <a:cxn ang="T12">
                <a:pos x="T4" y="T5"/>
              </a:cxn>
              <a:cxn ang="T13">
                <a:pos x="T6" y="T7"/>
              </a:cxn>
              <a:cxn ang="T14">
                <a:pos x="T8" y="T9"/>
              </a:cxn>
            </a:cxnLst>
            <a:rect l="T15" t="T16" r="T17" b="T18"/>
            <a:pathLst>
              <a:path w="340" h="182">
                <a:moveTo>
                  <a:pt x="0" y="25"/>
                </a:moveTo>
                <a:cubicBezTo>
                  <a:pt x="73" y="0"/>
                  <a:pt x="153" y="15"/>
                  <a:pt x="227" y="34"/>
                </a:cubicBezTo>
                <a:cubicBezTo>
                  <a:pt x="257" y="54"/>
                  <a:pt x="280" y="78"/>
                  <a:pt x="305" y="104"/>
                </a:cubicBezTo>
                <a:cubicBezTo>
                  <a:pt x="311" y="121"/>
                  <a:pt x="313" y="141"/>
                  <a:pt x="323" y="156"/>
                </a:cubicBezTo>
                <a:cubicBezTo>
                  <a:pt x="329" y="165"/>
                  <a:pt x="340" y="182"/>
                  <a:pt x="340" y="182"/>
                </a:cubicBezTo>
              </a:path>
            </a:pathLst>
          </a:custGeom>
          <a:noFill/>
          <a:ln w="38100">
            <a:solidFill>
              <a:srgbClr val="FF99FF"/>
            </a:solidFill>
            <a:round/>
            <a:headEnd/>
            <a:tailEnd/>
          </a:ln>
        </p:spPr>
        <p:txBody>
          <a:bodyPr/>
          <a:lstStyle/>
          <a:p>
            <a:endParaRPr lang="el-GR"/>
          </a:p>
        </p:txBody>
      </p:sp>
      <p:sp>
        <p:nvSpPr>
          <p:cNvPr id="20511" name="Oval 37"/>
          <p:cNvSpPr>
            <a:spLocks noChangeArrowheads="1"/>
          </p:cNvSpPr>
          <p:nvPr/>
        </p:nvSpPr>
        <p:spPr bwMode="auto">
          <a:xfrm>
            <a:off x="890883" y="3475022"/>
            <a:ext cx="3280177" cy="1193369"/>
          </a:xfrm>
          <a:prstGeom prst="ellipse">
            <a:avLst/>
          </a:prstGeom>
          <a:noFill/>
          <a:ln w="22225">
            <a:solidFill>
              <a:srgbClr val="FF0000"/>
            </a:solidFill>
            <a:round/>
            <a:headEnd/>
            <a:tailEnd/>
          </a:ln>
        </p:spPr>
        <p:txBody>
          <a:bodyPr wrap="none" anchor="ctr"/>
          <a:lstStyle/>
          <a:p>
            <a:endParaRPr lang="el-GR"/>
          </a:p>
        </p:txBody>
      </p:sp>
    </p:spTree>
    <p:extLst>
      <p:ext uri="{BB962C8B-B14F-4D97-AF65-F5344CB8AC3E}">
        <p14:creationId xmlns:p14="http://schemas.microsoft.com/office/powerpoint/2010/main" val="4135905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0509"/>
                                        </p:tgtEl>
                                        <p:attrNameLst>
                                          <p:attrName>style.visibility</p:attrName>
                                        </p:attrNameLst>
                                      </p:cBhvr>
                                      <p:to>
                                        <p:strVal val="visible"/>
                                      </p:to>
                                    </p:set>
                                    <p:animEffect transition="in" filter="wipe(down)">
                                      <p:cBhvr>
                                        <p:cTn id="19" dur="580">
                                          <p:stCondLst>
                                            <p:cond delay="0"/>
                                          </p:stCondLst>
                                        </p:cTn>
                                        <p:tgtEl>
                                          <p:spTgt spid="20509"/>
                                        </p:tgtEl>
                                      </p:cBhvr>
                                    </p:animEffect>
                                    <p:anim calcmode="lin" valueType="num">
                                      <p:cBhvr>
                                        <p:cTn id="20" dur="1822" tmFilter="0,0; 0.14,0.36; 0.43,0.73; 0.71,0.91; 1.0,1.0">
                                          <p:stCondLst>
                                            <p:cond delay="0"/>
                                          </p:stCondLst>
                                        </p:cTn>
                                        <p:tgtEl>
                                          <p:spTgt spid="2050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50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50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50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509"/>
                                        </p:tgtEl>
                                        <p:attrNameLst>
                                          <p:attrName>ppt_y</p:attrName>
                                        </p:attrNameLst>
                                      </p:cBhvr>
                                      <p:tavLst>
                                        <p:tav tm="0" fmla="#ppt_y-sin(pi*$)/81">
                                          <p:val>
                                            <p:fltVal val="0"/>
                                          </p:val>
                                        </p:tav>
                                        <p:tav tm="100000">
                                          <p:val>
                                            <p:fltVal val="1"/>
                                          </p:val>
                                        </p:tav>
                                      </p:tavLst>
                                    </p:anim>
                                    <p:animScale>
                                      <p:cBhvr>
                                        <p:cTn id="25" dur="26">
                                          <p:stCondLst>
                                            <p:cond delay="650"/>
                                          </p:stCondLst>
                                        </p:cTn>
                                        <p:tgtEl>
                                          <p:spTgt spid="20509"/>
                                        </p:tgtEl>
                                      </p:cBhvr>
                                      <p:to x="100000" y="60000"/>
                                    </p:animScale>
                                    <p:animScale>
                                      <p:cBhvr>
                                        <p:cTn id="26" dur="166" decel="50000">
                                          <p:stCondLst>
                                            <p:cond delay="676"/>
                                          </p:stCondLst>
                                        </p:cTn>
                                        <p:tgtEl>
                                          <p:spTgt spid="20509"/>
                                        </p:tgtEl>
                                      </p:cBhvr>
                                      <p:to x="100000" y="100000"/>
                                    </p:animScale>
                                    <p:animScale>
                                      <p:cBhvr>
                                        <p:cTn id="27" dur="26">
                                          <p:stCondLst>
                                            <p:cond delay="1312"/>
                                          </p:stCondLst>
                                        </p:cTn>
                                        <p:tgtEl>
                                          <p:spTgt spid="20509"/>
                                        </p:tgtEl>
                                      </p:cBhvr>
                                      <p:to x="100000" y="80000"/>
                                    </p:animScale>
                                    <p:animScale>
                                      <p:cBhvr>
                                        <p:cTn id="28" dur="166" decel="50000">
                                          <p:stCondLst>
                                            <p:cond delay="1338"/>
                                          </p:stCondLst>
                                        </p:cTn>
                                        <p:tgtEl>
                                          <p:spTgt spid="20509"/>
                                        </p:tgtEl>
                                      </p:cBhvr>
                                      <p:to x="100000" y="100000"/>
                                    </p:animScale>
                                    <p:animScale>
                                      <p:cBhvr>
                                        <p:cTn id="29" dur="26">
                                          <p:stCondLst>
                                            <p:cond delay="1642"/>
                                          </p:stCondLst>
                                        </p:cTn>
                                        <p:tgtEl>
                                          <p:spTgt spid="20509"/>
                                        </p:tgtEl>
                                      </p:cBhvr>
                                      <p:to x="100000" y="90000"/>
                                    </p:animScale>
                                    <p:animScale>
                                      <p:cBhvr>
                                        <p:cTn id="30" dur="166" decel="50000">
                                          <p:stCondLst>
                                            <p:cond delay="1668"/>
                                          </p:stCondLst>
                                        </p:cTn>
                                        <p:tgtEl>
                                          <p:spTgt spid="20509"/>
                                        </p:tgtEl>
                                      </p:cBhvr>
                                      <p:to x="100000" y="100000"/>
                                    </p:animScale>
                                    <p:animScale>
                                      <p:cBhvr>
                                        <p:cTn id="31" dur="26">
                                          <p:stCondLst>
                                            <p:cond delay="1808"/>
                                          </p:stCondLst>
                                        </p:cTn>
                                        <p:tgtEl>
                                          <p:spTgt spid="20509"/>
                                        </p:tgtEl>
                                      </p:cBhvr>
                                      <p:to x="100000" y="95000"/>
                                    </p:animScale>
                                    <p:animScale>
                                      <p:cBhvr>
                                        <p:cTn id="32" dur="166" decel="50000">
                                          <p:stCondLst>
                                            <p:cond delay="1834"/>
                                          </p:stCondLst>
                                        </p:cTn>
                                        <p:tgtEl>
                                          <p:spTgt spid="205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Τίτλος 1"/>
          <p:cNvSpPr>
            <a:spLocks noGrp="1"/>
          </p:cNvSpPr>
          <p:nvPr>
            <p:ph type="title"/>
          </p:nvPr>
        </p:nvSpPr>
        <p:spPr>
          <a:xfrm>
            <a:off x="997218" y="67912"/>
            <a:ext cx="10515600" cy="1325563"/>
          </a:xfrm>
        </p:spPr>
        <p:txBody>
          <a:bodyPr/>
          <a:lstStyle/>
          <a:p>
            <a:pPr eaLnBrk="1" hangingPunct="1"/>
            <a:r>
              <a:rPr lang="el-GR" sz="3599" b="1" dirty="0">
                <a:solidFill>
                  <a:schemeClr val="accent1"/>
                </a:solidFill>
              </a:rPr>
              <a:t>Κλινική διάγνωση</a:t>
            </a:r>
          </a:p>
        </p:txBody>
      </p:sp>
      <p:sp>
        <p:nvSpPr>
          <p:cNvPr id="5" name="Θέση αριθμού διαφάνειας 4"/>
          <p:cNvSpPr txBox="1">
            <a:spLocks noGrp="1"/>
          </p:cNvSpPr>
          <p:nvPr/>
        </p:nvSpPr>
        <p:spPr>
          <a:xfrm>
            <a:off x="9120681" y="6355293"/>
            <a:ext cx="2742208" cy="364993"/>
          </a:xfrm>
          <a:prstGeom prst="rect">
            <a:avLst/>
          </a:prstGeom>
          <a:noFill/>
        </p:spPr>
        <p:txBody>
          <a:bodyPr anchor="ctr"/>
          <a:lstStyle/>
          <a:p>
            <a:pPr marL="0" marR="0" lvl="0" indent="0" algn="r" defTabSz="1088284" rtl="0" eaLnBrk="1" fontAlgn="auto" latinLnBrk="0" hangingPunct="1">
              <a:lnSpc>
                <a:spcPct val="100000"/>
              </a:lnSpc>
              <a:spcBef>
                <a:spcPts val="0"/>
              </a:spcBef>
              <a:spcAft>
                <a:spcPts val="0"/>
              </a:spcAft>
              <a:buClrTx/>
              <a:buSzTx/>
              <a:buFontTx/>
              <a:buNone/>
              <a:tabLst/>
              <a:defRPr/>
            </a:pPr>
            <a:fld id="{31DB4B46-01CA-4C4B-B51E-D82FBAD6CB5F}" type="slidenum">
              <a:rPr kumimoji="0" lang="el-G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88284"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09742" y="-570588"/>
            <a:ext cx="5090552" cy="8473535"/>
          </a:xfrm>
          <a:prstGeom prst="rect">
            <a:avLst/>
          </a:prstGeom>
        </p:spPr>
      </p:pic>
      <p:sp>
        <p:nvSpPr>
          <p:cNvPr id="3" name="Rectangle 2"/>
          <p:cNvSpPr/>
          <p:nvPr/>
        </p:nvSpPr>
        <p:spPr>
          <a:xfrm>
            <a:off x="3576304" y="2268278"/>
            <a:ext cx="2109825" cy="523099"/>
          </a:xfrm>
          <a:prstGeom prst="rect">
            <a:avLst/>
          </a:prstGeom>
        </p:spPr>
        <p:txBody>
          <a:bodyPr wrap="square">
            <a:spAutoFit/>
          </a:body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Ιστορικό</a:t>
            </a:r>
            <a:r>
              <a:rPr kumimoji="0" lang="el-GR" sz="2400" b="1" i="0" u="none" strike="noStrike" kern="1200" cap="none" spc="0" normalizeH="0" baseline="0" noProof="0" dirty="0">
                <a:ln>
                  <a:noFill/>
                </a:ln>
                <a:solidFill>
                  <a:srgbClr val="FF0000"/>
                </a:solidFill>
                <a:effectLst/>
                <a:uLnTx/>
                <a:uFillTx/>
                <a:latin typeface="Calibri"/>
                <a:ea typeface="+mn-ea"/>
                <a:cs typeface="+mn-cs"/>
              </a:rPr>
              <a:t> </a:t>
            </a:r>
          </a:p>
        </p:txBody>
      </p:sp>
      <p:sp>
        <p:nvSpPr>
          <p:cNvPr id="4" name="Rectangle 3"/>
          <p:cNvSpPr/>
          <p:nvPr/>
        </p:nvSpPr>
        <p:spPr>
          <a:xfrm>
            <a:off x="6624874" y="1792923"/>
            <a:ext cx="2354587" cy="523099"/>
          </a:xfrm>
          <a:prstGeom prst="rect">
            <a:avLst/>
          </a:prstGeom>
        </p:spPr>
        <p:txBody>
          <a:bodyPr wrap="none">
            <a:spAutoFit/>
          </a:body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Παρατηρήσεις</a:t>
            </a:r>
          </a:p>
        </p:txBody>
      </p:sp>
      <p:sp>
        <p:nvSpPr>
          <p:cNvPr id="6" name="Rectangle 5"/>
          <p:cNvSpPr/>
          <p:nvPr/>
        </p:nvSpPr>
        <p:spPr>
          <a:xfrm>
            <a:off x="3558200" y="3666180"/>
            <a:ext cx="2346446" cy="953886"/>
          </a:xfrm>
          <a:prstGeom prst="rect">
            <a:avLst/>
          </a:prstGeom>
        </p:spPr>
        <p:txBody>
          <a:bodyPr wrap="none">
            <a:spAutoFit/>
          </a:body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Αντικειμενικά </a:t>
            </a:r>
            <a:endParaRPr kumimoji="0" lang="en-US" sz="2799" b="1" i="0" u="none" strike="noStrike" kern="1200" cap="none" spc="0" normalizeH="0" baseline="0" noProof="0" dirty="0">
              <a:ln>
                <a:noFill/>
              </a:ln>
              <a:solidFill>
                <a:srgbClr val="FF3399"/>
              </a:solidFill>
              <a:effectLst/>
              <a:uLnTx/>
              <a:uFillTx/>
              <a:latin typeface="Calibri"/>
              <a:ea typeface="+mn-ea"/>
              <a:cs typeface="+mn-cs"/>
            </a:endParaRPr>
          </a:p>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ευρήματα </a:t>
            </a:r>
          </a:p>
        </p:txBody>
      </p:sp>
      <p:sp>
        <p:nvSpPr>
          <p:cNvPr id="7" name="Rectangle 6"/>
          <p:cNvSpPr/>
          <p:nvPr/>
        </p:nvSpPr>
        <p:spPr>
          <a:xfrm>
            <a:off x="6647115" y="3927728"/>
            <a:ext cx="2473566" cy="1384674"/>
          </a:xfrm>
          <a:prstGeom prst="rect">
            <a:avLst/>
          </a:prstGeom>
        </p:spPr>
        <p:txBody>
          <a:bodyPr wrap="none">
            <a:spAutoFit/>
          </a:body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Εργαστηριακά </a:t>
            </a:r>
          </a:p>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/απεικονιστικά</a:t>
            </a:r>
            <a:endParaRPr kumimoji="0" lang="en-US" sz="2799" b="1" i="0" u="none" strike="noStrike" kern="1200" cap="none" spc="0" normalizeH="0" baseline="0" noProof="0" dirty="0">
              <a:ln>
                <a:noFill/>
              </a:ln>
              <a:solidFill>
                <a:srgbClr val="FF3399"/>
              </a:solidFill>
              <a:effectLst/>
              <a:uLnTx/>
              <a:uFillTx/>
              <a:latin typeface="Calibri"/>
              <a:ea typeface="+mn-ea"/>
              <a:cs typeface="+mn-cs"/>
            </a:endParaRPr>
          </a:p>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sz="2799" b="1" i="0" u="none" strike="noStrike" kern="1200" cap="none" spc="0" normalizeH="0" baseline="0" noProof="0" dirty="0">
                <a:ln>
                  <a:noFill/>
                </a:ln>
                <a:solidFill>
                  <a:srgbClr val="FF3399"/>
                </a:solidFill>
                <a:effectLst/>
                <a:uLnTx/>
                <a:uFillTx/>
                <a:latin typeface="Calibri"/>
                <a:ea typeface="+mn-ea"/>
                <a:cs typeface="+mn-cs"/>
              </a:rPr>
              <a:t>αποτελέσματα </a:t>
            </a:r>
          </a:p>
        </p:txBody>
      </p:sp>
    </p:spTree>
    <p:extLst>
      <p:ext uri="{BB962C8B-B14F-4D97-AF65-F5344CB8AC3E}">
        <p14:creationId xmlns:p14="http://schemas.microsoft.com/office/powerpoint/2010/main" val="1618261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7E9AC2-49B3-44A5-B2C8-2E4CEBCADBC9}"/>
              </a:ext>
            </a:extLst>
          </p:cNvPr>
          <p:cNvSpPr>
            <a:spLocks noGrp="1"/>
          </p:cNvSpPr>
          <p:nvPr>
            <p:ph type="title"/>
          </p:nvPr>
        </p:nvSpPr>
        <p:spPr/>
        <p:txBody>
          <a:bodyPr/>
          <a:lstStyle/>
          <a:p>
            <a:r>
              <a:rPr lang="el-GR" sz="3600" b="1" dirty="0">
                <a:solidFill>
                  <a:schemeClr val="accent1"/>
                </a:solidFill>
                <a:latin typeface="+mn-lt"/>
              </a:rPr>
              <a:t>Άρρεν 35 ημερών</a:t>
            </a:r>
          </a:p>
        </p:txBody>
      </p:sp>
      <p:sp>
        <p:nvSpPr>
          <p:cNvPr id="2" name="Slide Number Placeholder 1">
            <a:extLst>
              <a:ext uri="{FF2B5EF4-FFF2-40B4-BE49-F238E27FC236}">
                <a16:creationId xmlns:a16="http://schemas.microsoft.com/office/drawing/2014/main" id="{084F411F-2F90-4772-AB64-523EF96319B3}"/>
              </a:ext>
            </a:extLst>
          </p:cNvPr>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altLang="el-GR"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F294DB27-C193-41AB-90FE-C159A5067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3" r="17169"/>
          <a:stretch/>
        </p:blipFill>
        <p:spPr bwMode="auto">
          <a:xfrm>
            <a:off x="6546576" y="675861"/>
            <a:ext cx="4174434" cy="564532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600EB71-4EA2-4D04-A12A-1D97A9BCC49A}"/>
              </a:ext>
            </a:extLst>
          </p:cNvPr>
          <p:cNvSpPr>
            <a:spLocks noGrp="1"/>
          </p:cNvSpPr>
          <p:nvPr>
            <p:ph idx="1"/>
          </p:nvPr>
        </p:nvSpPr>
        <p:spPr>
          <a:xfrm>
            <a:off x="838200" y="1825625"/>
            <a:ext cx="4807226" cy="4351338"/>
          </a:xfrm>
        </p:spPr>
        <p:txBody>
          <a:bodyPr/>
          <a:lstStyle/>
          <a:p>
            <a:r>
              <a:rPr lang="el-GR" dirty="0"/>
              <a:t>Διακομιδή από περιφερειακό νοσοκομείο</a:t>
            </a:r>
          </a:p>
          <a:p>
            <a:r>
              <a:rPr lang="el-GR" dirty="0"/>
              <a:t>Δεν αναφέρεται ιστορικό κάκωσης</a:t>
            </a:r>
          </a:p>
          <a:p>
            <a:r>
              <a:rPr lang="el-GR" dirty="0"/>
              <a:t>2</a:t>
            </a:r>
            <a:r>
              <a:rPr lang="el-GR" baseline="30000" dirty="0"/>
              <a:t>ο</a:t>
            </a:r>
            <a:r>
              <a:rPr lang="el-GR" dirty="0"/>
              <a:t> παιδί της οικογένειας</a:t>
            </a:r>
          </a:p>
          <a:p>
            <a:r>
              <a:rPr lang="el-GR" dirty="0"/>
              <a:t>Χωρίς άλλα σημεία / συμπτώματα</a:t>
            </a:r>
          </a:p>
          <a:p>
            <a:endParaRPr lang="el-GR" dirty="0"/>
          </a:p>
        </p:txBody>
      </p:sp>
    </p:spTree>
    <p:extLst>
      <p:ext uri="{BB962C8B-B14F-4D97-AF65-F5344CB8AC3E}">
        <p14:creationId xmlns:p14="http://schemas.microsoft.com/office/powerpoint/2010/main" val="92303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b="1" dirty="0">
                <a:solidFill>
                  <a:schemeClr val="accent1"/>
                </a:solidFill>
                <a:latin typeface="Calibri" panose="020F0502020204030204"/>
              </a:rPr>
              <a:t>Ποια είναι η αμέσως επόμενη ενδεδειγμένη εξέταση; </a:t>
            </a:r>
            <a:endParaRPr lang="en-US" dirty="0">
              <a:solidFill>
                <a:schemeClr val="accent1"/>
              </a:solidFill>
            </a:endParaRPr>
          </a:p>
        </p:txBody>
      </p:sp>
      <p:sp>
        <p:nvSpPr>
          <p:cNvPr id="3" name="Content Placeholder 2"/>
          <p:cNvSpPr>
            <a:spLocks noGrp="1"/>
          </p:cNvSpPr>
          <p:nvPr>
            <p:ph idx="1"/>
          </p:nvPr>
        </p:nvSpPr>
        <p:spPr>
          <a:xfrm>
            <a:off x="642257" y="1720489"/>
            <a:ext cx="11049000" cy="4818426"/>
          </a:xfrm>
        </p:spPr>
        <p:txBody>
          <a:bodyPr/>
          <a:lstStyle/>
          <a:p>
            <a:pPr marL="0" indent="0" algn="just">
              <a:spcAft>
                <a:spcPts val="0"/>
              </a:spcAft>
              <a:buNone/>
            </a:pPr>
            <a:r>
              <a:rPr lang="el-GR" b="1" u="sng" dirty="0">
                <a:latin typeface="Arial" panose="020B0604020202020204" pitchFamily="34" charset="0"/>
                <a:ea typeface="Times New Roman" panose="02020603050405020304" pitchFamily="18" charset="0"/>
              </a:rPr>
              <a:t>Εκχυμώσεις / μώλωπες</a:t>
            </a:r>
            <a:endParaRPr lang="en-US" dirty="0">
              <a:latin typeface="Times New Roman" panose="02020603050405020304" pitchFamily="18" charset="0"/>
              <a:ea typeface="Times New Roman" panose="02020603050405020304" pitchFamily="18" charset="0"/>
            </a:endParaRPr>
          </a:p>
          <a:p>
            <a:pPr algn="just">
              <a:spcAft>
                <a:spcPts val="0"/>
              </a:spcAft>
            </a:pPr>
            <a:r>
              <a:rPr lang="el-GR" b="1" i="1" dirty="0">
                <a:latin typeface="Arial" panose="020B0604020202020204" pitchFamily="34" charset="0"/>
                <a:ea typeface="Times New Roman" panose="02020603050405020304" pitchFamily="18" charset="0"/>
              </a:rPr>
              <a:t>Έλεγχος αιμόστασης</a:t>
            </a:r>
            <a:endParaRPr lang="en-US" dirty="0">
              <a:latin typeface="Times New Roman" panose="02020603050405020304" pitchFamily="18" charset="0"/>
              <a:ea typeface="Times New Roman" panose="02020603050405020304" pitchFamily="18" charset="0"/>
            </a:endParaRPr>
          </a:p>
          <a:p>
            <a:pPr algn="just">
              <a:spcAft>
                <a:spcPts val="0"/>
              </a:spcAft>
            </a:pPr>
            <a:r>
              <a:rPr lang="el-GR" dirty="0">
                <a:latin typeface="Times New Roman" panose="02020603050405020304" pitchFamily="18" charset="0"/>
                <a:ea typeface="Times New Roman" panose="02020603050405020304" pitchFamily="18" charset="0"/>
              </a:rPr>
              <a:t>ΓΑ, </a:t>
            </a:r>
            <a:r>
              <a:rPr lang="en-US" dirty="0">
                <a:latin typeface="Times New Roman" panose="02020603050405020304" pitchFamily="18" charset="0"/>
                <a:ea typeface="Times New Roman" panose="02020603050405020304" pitchFamily="18" charset="0"/>
              </a:rPr>
              <a:t>PT</a:t>
            </a:r>
            <a:r>
              <a:rPr lang="el-GR"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aPTT</a:t>
            </a:r>
            <a:r>
              <a:rPr lang="el-GR" dirty="0">
                <a:latin typeface="Times New Roman" panose="02020603050405020304" pitchFamily="18" charset="0"/>
                <a:ea typeface="Times New Roman" panose="02020603050405020304" pitchFamily="18" charset="0"/>
              </a:rPr>
              <a:t>, αντιγόνο </a:t>
            </a:r>
            <a:r>
              <a:rPr lang="en-US" dirty="0">
                <a:latin typeface="Times New Roman" panose="02020603050405020304" pitchFamily="18" charset="0"/>
                <a:ea typeface="Times New Roman" panose="02020603050405020304" pitchFamily="18" charset="0"/>
              </a:rPr>
              <a:t>VWF</a:t>
            </a:r>
            <a:r>
              <a:rPr lang="el-GR" dirty="0">
                <a:latin typeface="Times New Roman" panose="02020603050405020304" pitchFamily="18" charset="0"/>
                <a:ea typeface="Times New Roman" panose="02020603050405020304" pitchFamily="18" charset="0"/>
              </a:rPr>
              <a:t>, δραστηριότητα </a:t>
            </a:r>
            <a:r>
              <a:rPr lang="en-US" dirty="0">
                <a:latin typeface="Times New Roman" panose="02020603050405020304" pitchFamily="18" charset="0"/>
                <a:ea typeface="Times New Roman" panose="02020603050405020304" pitchFamily="18" charset="0"/>
              </a:rPr>
              <a:t>VWF</a:t>
            </a:r>
            <a:r>
              <a:rPr lang="el-GR"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παράγοντες </a:t>
            </a:r>
            <a:r>
              <a:rPr lang="en-US" dirty="0">
                <a:latin typeface="Times New Roman" panose="02020603050405020304" pitchFamily="18" charset="0"/>
                <a:ea typeface="Times New Roman" panose="02020603050405020304" pitchFamily="18" charset="0"/>
              </a:rPr>
              <a:t>VIII</a:t>
            </a:r>
            <a:r>
              <a:rPr lang="el-GR" dirty="0">
                <a:latin typeface="Times New Roman" panose="02020603050405020304" pitchFamily="18" charset="0"/>
                <a:ea typeface="Times New Roman" panose="02020603050405020304" pitchFamily="18" charset="0"/>
              </a:rPr>
              <a:t> &amp; ΙΧ</a:t>
            </a:r>
            <a:endParaRPr lang="en-US" dirty="0">
              <a:latin typeface="Times New Roman" panose="02020603050405020304" pitchFamily="18" charset="0"/>
              <a:ea typeface="Times New Roman" panose="02020603050405020304" pitchFamily="18" charset="0"/>
            </a:endParaRPr>
          </a:p>
          <a:p>
            <a:pPr marL="0" indent="0" algn="just">
              <a:spcAft>
                <a:spcPts val="0"/>
              </a:spcAft>
              <a:buNone/>
            </a:pPr>
            <a:endParaRPr lang="en-US" dirty="0">
              <a:latin typeface="Times New Roman" panose="02020603050405020304" pitchFamily="18" charset="0"/>
              <a:ea typeface="Times New Roman" panose="02020603050405020304" pitchFamily="18" charset="0"/>
            </a:endParaRPr>
          </a:p>
          <a:p>
            <a:pPr marL="0" indent="0" algn="just">
              <a:spcAft>
                <a:spcPts val="0"/>
              </a:spcAft>
              <a:buNone/>
            </a:pPr>
            <a:r>
              <a:rPr lang="el-GR" b="1" u="sng" dirty="0">
                <a:latin typeface="Arial" panose="020B0604020202020204" pitchFamily="34" charset="0"/>
                <a:ea typeface="Times New Roman" panose="02020603050405020304" pitchFamily="18" charset="0"/>
              </a:rPr>
              <a:t>Σε όλα τα παιδιά</a:t>
            </a:r>
            <a:endParaRPr lang="en-US" dirty="0">
              <a:latin typeface="Times New Roman" panose="02020603050405020304" pitchFamily="18" charset="0"/>
              <a:ea typeface="Times New Roman" panose="02020603050405020304" pitchFamily="18" charset="0"/>
            </a:endParaRPr>
          </a:p>
          <a:p>
            <a:pPr algn="just">
              <a:spcAft>
                <a:spcPts val="0"/>
              </a:spcAft>
            </a:pPr>
            <a:r>
              <a:rPr lang="el-GR" b="1" dirty="0">
                <a:latin typeface="Times New Roman" panose="02020603050405020304" pitchFamily="18" charset="0"/>
                <a:ea typeface="Times New Roman" panose="02020603050405020304" pitchFamily="18" charset="0"/>
              </a:rPr>
              <a:t>Γενική αίματος, γενική ούρων</a:t>
            </a:r>
            <a:endParaRPr lang="en-US" dirty="0">
              <a:latin typeface="Times New Roman" panose="02020603050405020304" pitchFamily="18" charset="0"/>
              <a:ea typeface="Times New Roman" panose="02020603050405020304" pitchFamily="18" charset="0"/>
            </a:endParaRPr>
          </a:p>
          <a:p>
            <a:pPr algn="just">
              <a:spcAft>
                <a:spcPts val="0"/>
              </a:spcAft>
            </a:pPr>
            <a:r>
              <a:rPr lang="el-GR" b="1" dirty="0">
                <a:latin typeface="Times New Roman" panose="02020603050405020304" pitchFamily="18" charset="0"/>
                <a:ea typeface="Times New Roman" panose="02020603050405020304" pitchFamily="18" charset="0"/>
              </a:rPr>
              <a:t>Βιοχημικός: ηλεκτρολύτες, ηπατικά ένζυμα, ουρία, κρεατινίνη, αμυλάση, λιπάση </a:t>
            </a:r>
            <a:endParaRPr lang="en-US" dirty="0">
              <a:latin typeface="Times New Roman" panose="02020603050405020304" pitchFamily="18" charset="0"/>
              <a:ea typeface="Times New Roman" panose="02020603050405020304" pitchFamily="18" charset="0"/>
            </a:endParaRPr>
          </a:p>
          <a:p>
            <a:pPr algn="just">
              <a:spcAft>
                <a:spcPts val="0"/>
              </a:spcAft>
            </a:pPr>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407988" y="184808"/>
            <a:ext cx="5483361" cy="1124880"/>
          </a:xfrm>
        </p:spPr>
        <p:txBody>
          <a:bodyPr lIns="90488" tIns="44450" rIns="90488" bIns="44450"/>
          <a:lstStyle/>
          <a:p>
            <a:pPr algn="ctr">
              <a:defRPr/>
            </a:pPr>
            <a:r>
              <a:rPr lang="el-GR" sz="3200" b="1" dirty="0">
                <a:latin typeface="+mn-lt"/>
              </a:rPr>
              <a:t>Το Τρίγωνο του </a:t>
            </a:r>
            <a:r>
              <a:rPr lang="en-US" sz="3200" b="1" dirty="0">
                <a:latin typeface="+mn-lt"/>
              </a:rPr>
              <a:t>Leventhal</a:t>
            </a:r>
          </a:p>
        </p:txBody>
      </p:sp>
      <p:sp>
        <p:nvSpPr>
          <p:cNvPr id="245766" name="Line 6"/>
          <p:cNvSpPr>
            <a:spLocks noChangeShapeType="1"/>
          </p:cNvSpPr>
          <p:nvPr/>
        </p:nvSpPr>
        <p:spPr bwMode="auto">
          <a:xfrm flipH="1">
            <a:off x="2844800" y="1533525"/>
            <a:ext cx="3251200"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7" name="Line 7"/>
          <p:cNvSpPr>
            <a:spLocks noChangeShapeType="1"/>
          </p:cNvSpPr>
          <p:nvPr/>
        </p:nvSpPr>
        <p:spPr bwMode="auto">
          <a:xfrm>
            <a:off x="6096000" y="1533525"/>
            <a:ext cx="3522663"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8" name="Line 8"/>
          <p:cNvSpPr>
            <a:spLocks noChangeShapeType="1"/>
          </p:cNvSpPr>
          <p:nvPr/>
        </p:nvSpPr>
        <p:spPr bwMode="auto">
          <a:xfrm>
            <a:off x="2844800" y="5114925"/>
            <a:ext cx="6773863"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9" name="Line 9"/>
          <p:cNvSpPr>
            <a:spLocks noChangeShapeType="1"/>
          </p:cNvSpPr>
          <p:nvPr/>
        </p:nvSpPr>
        <p:spPr bwMode="auto">
          <a:xfrm>
            <a:off x="2393950" y="3667125"/>
            <a:ext cx="7766050"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2774" name="TextBox 1"/>
          <p:cNvSpPr txBox="1">
            <a:spLocks noChangeArrowheads="1"/>
          </p:cNvSpPr>
          <p:nvPr/>
        </p:nvSpPr>
        <p:spPr bwMode="auto">
          <a:xfrm>
            <a:off x="6589713" y="6181724"/>
            <a:ext cx="5391150" cy="3968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Asnes</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&amp; Leventhal. </a:t>
            </a: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Pediatr</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Rev. 2010;31(2):47-55</a:t>
            </a:r>
          </a:p>
        </p:txBody>
      </p:sp>
      <p:sp>
        <p:nvSpPr>
          <p:cNvPr id="32775" name="Text Box 3"/>
          <p:cNvSpPr txBox="1">
            <a:spLocks noChangeArrowheads="1"/>
          </p:cNvSpPr>
          <p:nvPr/>
        </p:nvSpPr>
        <p:spPr bwMode="auto">
          <a:xfrm>
            <a:off x="5172075" y="1009651"/>
            <a:ext cx="2209800" cy="457200"/>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Calibri" pitchFamily="34" charset="0"/>
                <a:ea typeface="+mn-ea"/>
                <a:cs typeface="+mn-cs"/>
              </a:rPr>
              <a:t>Ατύχημα/νόσος</a:t>
            </a:r>
            <a:endParaRPr kumimoji="0" lang="en-US" sz="2400" b="1" i="0" u="none" strike="noStrike" kern="1200" cap="none" spc="0" normalizeH="0" baseline="0" noProof="0" dirty="0">
              <a:ln>
                <a:noFill/>
              </a:ln>
              <a:solidFill>
                <a:srgbClr val="0070C0"/>
              </a:solidFill>
              <a:effectLst/>
              <a:uLnTx/>
              <a:uFillTx/>
              <a:latin typeface="Calibri" pitchFamily="34" charset="0"/>
              <a:ea typeface="+mn-ea"/>
              <a:cs typeface="+mn-cs"/>
            </a:endParaRPr>
          </a:p>
        </p:txBody>
      </p:sp>
      <p:sp>
        <p:nvSpPr>
          <p:cNvPr id="32776" name="Text Box 4"/>
          <p:cNvSpPr txBox="1">
            <a:spLocks noChangeArrowheads="1"/>
          </p:cNvSpPr>
          <p:nvPr/>
        </p:nvSpPr>
        <p:spPr bwMode="auto">
          <a:xfrm>
            <a:off x="1130300" y="5114925"/>
            <a:ext cx="2047875"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Κακοποίηση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7" name="Text Box 5"/>
          <p:cNvSpPr txBox="1">
            <a:spLocks noChangeArrowheads="1"/>
          </p:cNvSpPr>
          <p:nvPr/>
        </p:nvSpPr>
        <p:spPr bwMode="auto">
          <a:xfrm>
            <a:off x="9369425" y="5130800"/>
            <a:ext cx="2085975" cy="4603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Παραμέληση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8" name="Text Box 10"/>
          <p:cNvSpPr txBox="1">
            <a:spLocks noChangeArrowheads="1"/>
          </p:cNvSpPr>
          <p:nvPr/>
        </p:nvSpPr>
        <p:spPr bwMode="auto">
          <a:xfrm>
            <a:off x="611188" y="3460750"/>
            <a:ext cx="3086100"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Αναφορά</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81" name="AutoShape 18"/>
          <p:cNvSpPr>
            <a:spLocks noChangeArrowheads="1"/>
          </p:cNvSpPr>
          <p:nvPr/>
        </p:nvSpPr>
        <p:spPr bwMode="auto">
          <a:xfrm>
            <a:off x="3408362" y="4886324"/>
            <a:ext cx="220663" cy="295275"/>
          </a:xfrm>
          <a:custGeom>
            <a:avLst/>
            <a:gdLst>
              <a:gd name="T0" fmla="*/ 1127138 w 21600"/>
              <a:gd name="T1" fmla="*/ 0 h 21600"/>
              <a:gd name="T2" fmla="*/ 330106 w 21600"/>
              <a:gd name="T3" fmla="*/ 591083 h 21600"/>
              <a:gd name="T4" fmla="*/ 0 w 21600"/>
              <a:gd name="T5" fmla="*/ 2018232 h 21600"/>
              <a:gd name="T6" fmla="*/ 330106 w 21600"/>
              <a:gd name="T7" fmla="*/ 3445367 h 21600"/>
              <a:gd name="T8" fmla="*/ 1127138 w 21600"/>
              <a:gd name="T9" fmla="*/ 4036451 h 21600"/>
              <a:gd name="T10" fmla="*/ 1924161 w 21600"/>
              <a:gd name="T11" fmla="*/ 3445367 h 21600"/>
              <a:gd name="T12" fmla="*/ 2254266 w 21600"/>
              <a:gd name="T13" fmla="*/ 2018232 h 21600"/>
              <a:gd name="T14" fmla="*/ 1924161 w 21600"/>
              <a:gd name="T15" fmla="*/ 59108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13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81"/>
                                        </p:tgtEl>
                                        <p:attrNameLst>
                                          <p:attrName>style.visibility</p:attrName>
                                        </p:attrNameLst>
                                      </p:cBhvr>
                                      <p:to>
                                        <p:strVal val="visible"/>
                                      </p:to>
                                    </p:set>
                                    <p:anim calcmode="lin" valueType="num">
                                      <p:cBhvr additive="base">
                                        <p:cTn id="7" dur="500" fill="hold"/>
                                        <p:tgtEl>
                                          <p:spTgt spid="32781"/>
                                        </p:tgtEl>
                                        <p:attrNameLst>
                                          <p:attrName>ppt_x</p:attrName>
                                        </p:attrNameLst>
                                      </p:cBhvr>
                                      <p:tavLst>
                                        <p:tav tm="0">
                                          <p:val>
                                            <p:strVal val="#ppt_x"/>
                                          </p:val>
                                        </p:tav>
                                        <p:tav tm="100000">
                                          <p:val>
                                            <p:strVal val="#ppt_x"/>
                                          </p:val>
                                        </p:tav>
                                      </p:tavLst>
                                    </p:anim>
                                    <p:anim calcmode="lin" valueType="num">
                                      <p:cBhvr additive="base">
                                        <p:cTn id="8" dur="500" fill="hold"/>
                                        <p:tgtEl>
                                          <p:spTgt spid="32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F1643-9CC2-4060-86B3-43ADC7B0E7E9}"/>
              </a:ext>
            </a:extLst>
          </p:cNvPr>
          <p:cNvSpPr>
            <a:spLocks noGrp="1"/>
          </p:cNvSpPr>
          <p:nvPr>
            <p:ph type="title"/>
          </p:nvPr>
        </p:nvSpPr>
        <p:spPr/>
        <p:txBody>
          <a:bodyPr>
            <a:normAutofit/>
          </a:bodyPr>
          <a:lstStyle/>
          <a:p>
            <a:r>
              <a:rPr lang="el-GR" sz="3600" b="1" dirty="0">
                <a:solidFill>
                  <a:schemeClr val="accent1"/>
                </a:solidFill>
                <a:latin typeface="+mn-lt"/>
              </a:rPr>
              <a:t>Κλινικό εργαλείο διάκρισης εκχυμώσεων</a:t>
            </a:r>
          </a:p>
        </p:txBody>
      </p:sp>
      <p:sp>
        <p:nvSpPr>
          <p:cNvPr id="2" name="Slide Number Placeholder 1">
            <a:extLst>
              <a:ext uri="{FF2B5EF4-FFF2-40B4-BE49-F238E27FC236}">
                <a16:creationId xmlns:a16="http://schemas.microsoft.com/office/drawing/2014/main" id="{8AB8AF7D-6397-4374-A4BC-9EA92FAB8A59}"/>
              </a:ext>
            </a:extLst>
          </p:cNvPr>
          <p:cNvSpPr>
            <a:spLocks noGrp="1"/>
          </p:cNvSpPr>
          <p:nvPr>
            <p:ph type="sldNum" sz="quarter" idx="12"/>
          </p:nvPr>
        </p:nvSpPr>
        <p:spPr>
          <a:xfrm>
            <a:off x="8737601" y="6356350"/>
            <a:ext cx="2844800" cy="365125"/>
          </a:xfrm>
          <a:prstGeom prst="rect">
            <a:avLst/>
          </a:prstGeom>
        </p:spPr>
        <p:txBody>
          <a:bodyPr vert="horz" lIns="108850" tIns="54425" rIns="108850" bIns="54425" rtlCol="0" anchor="ctr"/>
          <a:lstStyle>
            <a:defPPr>
              <a:defRPr lang="el-GR"/>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36A04D3-D33B-4CB5-BC1D-15A50E27FF37}" type="slidenum">
              <a:rPr lang="el-GR" smtClean="0"/>
              <a:pPr>
                <a:defRPr/>
              </a:pPr>
              <a:t>17</a:t>
            </a:fld>
            <a:endParaRPr lang="el-GR" altLang="el-GR"/>
          </a:p>
        </p:txBody>
      </p:sp>
      <p:pic>
        <p:nvPicPr>
          <p:cNvPr id="3" name="Picture 2">
            <a:extLst>
              <a:ext uri="{FF2B5EF4-FFF2-40B4-BE49-F238E27FC236}">
                <a16:creationId xmlns:a16="http://schemas.microsoft.com/office/drawing/2014/main" id="{4C45A7E1-503B-4463-BE19-9B9FC5A48D74}"/>
              </a:ext>
            </a:extLst>
          </p:cNvPr>
          <p:cNvPicPr>
            <a:picLocks noChangeAspect="1"/>
          </p:cNvPicPr>
          <p:nvPr/>
        </p:nvPicPr>
        <p:blipFill>
          <a:blip r:embed="rId2"/>
          <a:stretch>
            <a:fillRect/>
          </a:stretch>
        </p:blipFill>
        <p:spPr>
          <a:xfrm>
            <a:off x="6178204" y="1876247"/>
            <a:ext cx="5614249" cy="3771455"/>
          </a:xfrm>
          <a:prstGeom prst="rect">
            <a:avLst/>
          </a:prstGeom>
        </p:spPr>
      </p:pic>
      <p:sp>
        <p:nvSpPr>
          <p:cNvPr id="8" name="Content Placeholder 7">
            <a:extLst>
              <a:ext uri="{FF2B5EF4-FFF2-40B4-BE49-F238E27FC236}">
                <a16:creationId xmlns:a16="http://schemas.microsoft.com/office/drawing/2014/main" id="{6A0A7D75-403D-4F78-95E0-1BFEB171C860}"/>
              </a:ext>
            </a:extLst>
          </p:cNvPr>
          <p:cNvSpPr txBox="1">
            <a:spLocks noGrp="1"/>
          </p:cNvSpPr>
          <p:nvPr>
            <p:ph idx="1"/>
          </p:nvPr>
        </p:nvSpPr>
        <p:spPr>
          <a:xfrm>
            <a:off x="609600" y="1905000"/>
            <a:ext cx="5461625" cy="3742702"/>
          </a:xfrm>
          <a:prstGeom prst="rect">
            <a:avLst/>
          </a:prstGeom>
          <a:noFill/>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None/>
              <a:tabLst/>
              <a:defRPr/>
            </a:pPr>
            <a:r>
              <a:rPr kumimoji="0" lang="el-GR" sz="3600" b="0" i="0" u="none" strike="noStrike" kern="1200" cap="none" spc="0" normalizeH="0" baseline="0" noProof="0" dirty="0">
                <a:ln>
                  <a:noFill/>
                </a:ln>
                <a:solidFill>
                  <a:srgbClr val="212121"/>
                </a:solidFill>
                <a:effectLst/>
                <a:uLnTx/>
                <a:uFillTx/>
                <a:latin typeface="BlinkMacSystemFont"/>
                <a:ea typeface="+mn-ea"/>
                <a:cs typeface="+mn-cs"/>
              </a:rPr>
              <a:t>Προβλέπει κακοποίηση:</a:t>
            </a:r>
          </a:p>
          <a:p>
            <a:pPr marL="228531" marR="0" lvl="0" indent="-228531" algn="l" defTabSz="914400" rtl="0" eaLnBrk="0" fontAlgn="base" latinLnBrk="0" hangingPunct="0">
              <a:lnSpc>
                <a:spcPct val="90000"/>
              </a:lnSpc>
              <a:spcBef>
                <a:spcPts val="1000"/>
              </a:spcBef>
              <a:spcAft>
                <a:spcPct val="0"/>
              </a:spcAft>
              <a:buClrTx/>
              <a:buSzTx/>
              <a:buFont typeface="Arial" charset="0"/>
              <a:buChar char="•"/>
              <a:tabLst/>
              <a:defRPr/>
            </a:pPr>
            <a:r>
              <a:rPr kumimoji="0" lang="el-GR" sz="3600" b="0" i="0" u="none" strike="noStrike" kern="1200" cap="none" spc="0" normalizeH="0" baseline="0" noProof="0" dirty="0">
                <a:ln>
                  <a:noFill/>
                </a:ln>
                <a:solidFill>
                  <a:srgbClr val="212121"/>
                </a:solidFill>
                <a:effectLst/>
                <a:uLnTx/>
                <a:uFillTx/>
                <a:latin typeface="BlinkMacSystemFont"/>
                <a:ea typeface="+mn-ea"/>
                <a:cs typeface="+mn-cs"/>
              </a:rPr>
              <a:t>Ευαισθησία 97%</a:t>
            </a:r>
          </a:p>
          <a:p>
            <a:pPr marL="228531" marR="0" lvl="0" indent="-228531" algn="l" defTabSz="914400" rtl="0" eaLnBrk="0" fontAlgn="base" latinLnBrk="0" hangingPunct="0">
              <a:lnSpc>
                <a:spcPct val="90000"/>
              </a:lnSpc>
              <a:spcBef>
                <a:spcPts val="1000"/>
              </a:spcBef>
              <a:spcAft>
                <a:spcPct val="0"/>
              </a:spcAft>
              <a:buClrTx/>
              <a:buSzTx/>
              <a:buFont typeface="Arial" charset="0"/>
              <a:buChar char="•"/>
              <a:tabLst/>
              <a:defRPr/>
            </a:pPr>
            <a:r>
              <a:rPr lang="el-GR" sz="3600" dirty="0">
                <a:solidFill>
                  <a:srgbClr val="212121"/>
                </a:solidFill>
                <a:latin typeface="BlinkMacSystemFont"/>
              </a:rPr>
              <a:t>Ειδικότητα 84%</a:t>
            </a:r>
          </a:p>
          <a:p>
            <a:pPr marL="228531" marR="0" lvl="0" indent="-228531" algn="l" defTabSz="914400" rtl="0" eaLnBrk="0" fontAlgn="base" latinLnBrk="0" hangingPunct="0">
              <a:lnSpc>
                <a:spcPct val="90000"/>
              </a:lnSpc>
              <a:spcBef>
                <a:spcPts val="1000"/>
              </a:spcBef>
              <a:spcAft>
                <a:spcPct val="0"/>
              </a:spcAft>
              <a:buClrTx/>
              <a:buSzTx/>
              <a:buFont typeface="Arial" charset="0"/>
              <a:buChar char="•"/>
              <a:tabLst/>
              <a:defRPr/>
            </a:pPr>
            <a:endParaRPr kumimoji="0" lang="el-GR" sz="3600" b="0" i="0" u="none" strike="noStrike" kern="1200" cap="none" spc="0" normalizeH="0" baseline="0" noProof="0" dirty="0">
              <a:ln>
                <a:noFill/>
              </a:ln>
              <a:solidFill>
                <a:srgbClr val="212121"/>
              </a:solidFill>
              <a:effectLst/>
              <a:uLnTx/>
              <a:uFillTx/>
              <a:latin typeface="BlinkMacSystemFont"/>
              <a:ea typeface="+mn-ea"/>
              <a:cs typeface="+mn-cs"/>
            </a:endParaRPr>
          </a:p>
          <a:p>
            <a:pPr marL="228531" marR="0" lvl="0" indent="-228531" algn="l" defTabSz="914400" rtl="0" eaLnBrk="0" fontAlgn="base" latinLnBrk="0" hangingPunct="0">
              <a:lnSpc>
                <a:spcPct val="90000"/>
              </a:lnSpc>
              <a:spcBef>
                <a:spcPts val="1000"/>
              </a:spcBef>
              <a:spcAft>
                <a:spcPct val="0"/>
              </a:spcAft>
              <a:buClrTx/>
              <a:buSzTx/>
              <a:buFont typeface="Arial" charset="0"/>
              <a:buChar char="•"/>
              <a:tabLst/>
              <a:defRPr/>
            </a:pPr>
            <a:endParaRPr lang="el-GR" sz="3600" dirty="0">
              <a:solidFill>
                <a:srgbClr val="212121"/>
              </a:solidFill>
              <a:latin typeface="BlinkMacSystemFont"/>
            </a:endParaRPr>
          </a:p>
          <a:p>
            <a:pPr marL="0" marR="0" lvl="0" indent="0" algn="l" defTabSz="914400" rtl="0" eaLnBrk="0" fontAlgn="base" latinLnBrk="0" hangingPunct="0">
              <a:lnSpc>
                <a:spcPct val="90000"/>
              </a:lnSpc>
              <a:spcBef>
                <a:spcPts val="1000"/>
              </a:spcBef>
              <a:spcAft>
                <a:spcPct val="0"/>
              </a:spcAft>
              <a:buClrTx/>
              <a:buSzTx/>
              <a:buNone/>
              <a:tabLst/>
              <a:defRPr/>
            </a:pPr>
            <a:r>
              <a:rPr lang="en-US" sz="2800" b="0" i="0" dirty="0">
                <a:solidFill>
                  <a:srgbClr val="212121"/>
                </a:solidFill>
                <a:effectLst/>
                <a:latin typeface="BlinkMacSystemFont"/>
              </a:rPr>
              <a:t>Pierce MC et al </a:t>
            </a:r>
            <a:r>
              <a:rPr lang="el-GR" sz="2800" b="0" i="0" dirty="0">
                <a:solidFill>
                  <a:srgbClr val="212121"/>
                </a:solidFill>
                <a:effectLst/>
                <a:latin typeface="BlinkMacSystemFont"/>
              </a:rPr>
              <a:t>, </a:t>
            </a:r>
            <a:r>
              <a:rPr lang="en-US" sz="2800" dirty="0">
                <a:solidFill>
                  <a:srgbClr val="212121"/>
                </a:solidFill>
                <a:latin typeface="BlinkMacSystemFont"/>
              </a:rPr>
              <a:t>Pediatrics 2010</a:t>
            </a:r>
            <a:endPar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82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3600" b="1" dirty="0">
                <a:solidFill>
                  <a:schemeClr val="accent1"/>
                </a:solidFill>
                <a:latin typeface="+mn-lt"/>
              </a:rPr>
              <a:t>Πρόδρομες / αναγνωριστικές κακώσεις</a:t>
            </a:r>
            <a:endParaRPr lang="en-US" sz="3600" b="1" dirty="0">
              <a:solidFill>
                <a:schemeClr val="accent1"/>
              </a:solidFill>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kumimoji="0" lang="en-US"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4784035" y="1351721"/>
            <a:ext cx="7282292" cy="5141843"/>
          </a:xfrm>
        </p:spPr>
        <p:txBody>
          <a:bodyPr>
            <a:normAutofit lnSpcReduction="10000"/>
          </a:bodyPr>
          <a:lstStyle/>
          <a:p>
            <a:r>
              <a:rPr lang="el-GR" sz="3600" b="1" dirty="0"/>
              <a:t>Ελάσσονες κακώσεις που προηγούνται σοβαρών!</a:t>
            </a:r>
          </a:p>
          <a:p>
            <a:r>
              <a:rPr lang="el-GR" sz="3600" dirty="0"/>
              <a:t>1 στα 3 βρέφη με</a:t>
            </a:r>
            <a:r>
              <a:rPr lang="en-US" sz="3600" dirty="0"/>
              <a:t> </a:t>
            </a:r>
            <a:r>
              <a:rPr lang="el-GR" sz="3600" dirty="0"/>
              <a:t>διαπιστωμένη σωματική κακοποίηση είχε ιστορικό μιας ήπιας κάκωσης</a:t>
            </a:r>
          </a:p>
          <a:p>
            <a:pPr lvl="1"/>
            <a:r>
              <a:rPr lang="el-GR" sz="3200" dirty="0"/>
              <a:t>95% &lt; 7 μηνών </a:t>
            </a:r>
          </a:p>
          <a:p>
            <a:pPr lvl="1"/>
            <a:r>
              <a:rPr lang="el-GR" sz="3200" dirty="0"/>
              <a:t>80% εκχυμώσεις </a:t>
            </a:r>
            <a:endParaRPr lang="en-US" sz="3200" dirty="0"/>
          </a:p>
          <a:p>
            <a:pPr lvl="1"/>
            <a:endParaRPr lang="en-US" sz="3600" dirty="0"/>
          </a:p>
          <a:p>
            <a:pPr marL="457063" lvl="1" indent="0" algn="r">
              <a:buNone/>
            </a:pPr>
            <a:r>
              <a:rPr lang="en-US" sz="2800" b="0" i="0" dirty="0">
                <a:solidFill>
                  <a:srgbClr val="212121"/>
                </a:solidFill>
                <a:effectLst/>
                <a:latin typeface="BlinkMacSystemFont"/>
              </a:rPr>
              <a:t>Sheets LK </a:t>
            </a:r>
            <a:r>
              <a:rPr lang="en-US" sz="2800" dirty="0">
                <a:solidFill>
                  <a:srgbClr val="212121"/>
                </a:solidFill>
                <a:latin typeface="BlinkMacSystemFont"/>
              </a:rPr>
              <a:t>et al, Pediatrics 2013</a:t>
            </a:r>
            <a:endParaRPr lang="el-GR" sz="2800" dirty="0"/>
          </a:p>
          <a:p>
            <a:pPr marL="0" indent="0">
              <a:buNone/>
            </a:pPr>
            <a:r>
              <a:rPr lang="el-GR" sz="4000" dirty="0"/>
              <a:t> </a:t>
            </a:r>
            <a:endParaRPr lang="en-US" sz="4000" dirty="0"/>
          </a:p>
          <a:p>
            <a:endParaRPr lang="en-US" dirty="0"/>
          </a:p>
          <a:p>
            <a:endParaRPr lang="en-US" dirty="0"/>
          </a:p>
          <a:p>
            <a:pPr marL="0" indent="0">
              <a:buNone/>
            </a:pPr>
            <a:endParaRPr lang="el-GR" b="0" i="0" dirty="0">
              <a:solidFill>
                <a:srgbClr val="212121"/>
              </a:solidFill>
              <a:effectLst/>
              <a:latin typeface="BlinkMacSystemFont"/>
            </a:endParaRPr>
          </a:p>
          <a:p>
            <a:endParaRPr lang="en-US" dirty="0"/>
          </a:p>
        </p:txBody>
      </p:sp>
      <p:pic>
        <p:nvPicPr>
          <p:cNvPr id="7" name="Picture 6">
            <a:extLst>
              <a:ext uri="{FF2B5EF4-FFF2-40B4-BE49-F238E27FC236}">
                <a16:creationId xmlns:a16="http://schemas.microsoft.com/office/drawing/2014/main" id="{522C8F46-3DCA-4A8E-AAD0-306ACE655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56" y="1526918"/>
            <a:ext cx="4308264" cy="3640483"/>
          </a:xfrm>
          <a:prstGeom prst="rect">
            <a:avLst/>
          </a:prstGeom>
        </p:spPr>
      </p:pic>
    </p:spTree>
    <p:extLst>
      <p:ext uri="{BB962C8B-B14F-4D97-AF65-F5344CB8AC3E}">
        <p14:creationId xmlns:p14="http://schemas.microsoft.com/office/powerpoint/2010/main" val="379384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C1899-D61B-4F2F-8D73-4F527E1E0036}"/>
              </a:ext>
            </a:extLst>
          </p:cNvPr>
          <p:cNvSpPr>
            <a:spLocks noGrp="1"/>
          </p:cNvSpPr>
          <p:nvPr>
            <p:ph type="title"/>
          </p:nvPr>
        </p:nvSpPr>
        <p:spPr/>
        <p:txBody>
          <a:bodyPr/>
          <a:lstStyle/>
          <a:p>
            <a:pPr algn="ctr"/>
            <a:r>
              <a:rPr lang="el-GR" sz="4400" b="1" dirty="0">
                <a:solidFill>
                  <a:schemeClr val="accent1"/>
                </a:solidFill>
                <a:latin typeface="+mn-lt"/>
              </a:rPr>
              <a:t>Ανανεωμένο κλινικό εργαλείο διάκρισης εκχυμώσεων</a:t>
            </a:r>
            <a:endParaRPr lang="el-GR" dirty="0"/>
          </a:p>
        </p:txBody>
      </p:sp>
      <p:sp>
        <p:nvSpPr>
          <p:cNvPr id="5" name="Content Placeholder 4">
            <a:extLst>
              <a:ext uri="{FF2B5EF4-FFF2-40B4-BE49-F238E27FC236}">
                <a16:creationId xmlns:a16="http://schemas.microsoft.com/office/drawing/2014/main" id="{051E1028-66A0-48E1-9363-712783E13D2E}"/>
              </a:ext>
            </a:extLst>
          </p:cNvPr>
          <p:cNvSpPr>
            <a:spLocks noGrp="1"/>
          </p:cNvSpPr>
          <p:nvPr>
            <p:ph idx="1"/>
          </p:nvPr>
        </p:nvSpPr>
        <p:spPr>
          <a:xfrm>
            <a:off x="394666" y="1836739"/>
            <a:ext cx="6278216" cy="4351338"/>
          </a:xfrm>
        </p:spPr>
        <p:txBody>
          <a:bodyPr>
            <a:normAutofit lnSpcReduction="10000"/>
          </a:bodyPr>
          <a:lstStyle/>
          <a:p>
            <a:r>
              <a:rPr lang="en-US" dirty="0">
                <a:solidFill>
                  <a:srgbClr val="000000"/>
                </a:solidFill>
                <a:latin typeface="Times New Roman" panose="02020603050405020304" pitchFamily="18" charset="0"/>
              </a:rPr>
              <a:t>TEN-4-FACESp</a:t>
            </a:r>
          </a:p>
          <a:p>
            <a:r>
              <a:rPr lang="en-US" dirty="0">
                <a:solidFill>
                  <a:srgbClr val="000000"/>
                </a:solidFill>
                <a:latin typeface="Times New Roman" panose="02020603050405020304" pitchFamily="18" charset="0"/>
              </a:rPr>
              <a:t>Torso, ear, neck (TEN), frenulum, angle of jaw, cheeks (fleshy), eyelids, subconjunctivae (FACES), and patterned (p) </a:t>
            </a:r>
          </a:p>
          <a:p>
            <a:r>
              <a:rPr lang="en-US" b="0" i="0" dirty="0">
                <a:solidFill>
                  <a:srgbClr val="000000"/>
                </a:solidFill>
                <a:effectLst/>
                <a:latin typeface="Times New Roman" panose="02020603050405020304" pitchFamily="18" charset="0"/>
              </a:rPr>
              <a:t>95.6% </a:t>
            </a:r>
            <a:r>
              <a:rPr lang="el-GR" b="0" i="0" dirty="0">
                <a:solidFill>
                  <a:srgbClr val="000000"/>
                </a:solidFill>
                <a:effectLst/>
                <a:latin typeface="Times New Roman" panose="02020603050405020304" pitchFamily="18" charset="0"/>
              </a:rPr>
              <a:t>ευαισθησία &amp; </a:t>
            </a:r>
            <a:r>
              <a:rPr lang="en-US" b="0" i="0" dirty="0">
                <a:solidFill>
                  <a:srgbClr val="000000"/>
                </a:solidFill>
                <a:effectLst/>
                <a:latin typeface="Times New Roman" panose="02020603050405020304" pitchFamily="18" charset="0"/>
              </a:rPr>
              <a:t>87.1% </a:t>
            </a:r>
            <a:r>
              <a:rPr lang="el-GR" b="0" i="0" dirty="0">
                <a:solidFill>
                  <a:srgbClr val="000000"/>
                </a:solidFill>
                <a:effectLst/>
                <a:latin typeface="Times New Roman" panose="02020603050405020304" pitchFamily="18" charset="0"/>
              </a:rPr>
              <a:t>ειδικότητα για την διάκριση κακώσεων από κακοποίηση</a:t>
            </a:r>
            <a:endParaRPr lang="en-US" dirty="0">
              <a:solidFill>
                <a:srgbClr val="000000"/>
              </a:solidFill>
              <a:latin typeface="Times New Roman" panose="02020603050405020304" pitchFamily="18" charset="0"/>
            </a:endParaRPr>
          </a:p>
          <a:p>
            <a:pPr marL="0" indent="0">
              <a:buNone/>
            </a:pPr>
            <a:endParaRPr lang="en-US" b="0" i="0" dirty="0">
              <a:solidFill>
                <a:srgbClr val="000000"/>
              </a:solidFill>
              <a:effectLst/>
              <a:latin typeface="Times New Roman" panose="02020603050405020304" pitchFamily="18" charset="0"/>
            </a:endParaRPr>
          </a:p>
          <a:p>
            <a:pPr marL="0" indent="0" algn="r">
              <a:buNone/>
            </a:pPr>
            <a:r>
              <a:rPr lang="en-US" b="0" i="0" dirty="0">
                <a:solidFill>
                  <a:srgbClr val="212121"/>
                </a:solidFill>
                <a:effectLst/>
                <a:latin typeface="BlinkMacSystemFont"/>
              </a:rPr>
              <a:t>Pierce MC et al, JAMA </a:t>
            </a:r>
            <a:r>
              <a:rPr lang="en-US" b="0" i="0" dirty="0" err="1">
                <a:solidFill>
                  <a:srgbClr val="212121"/>
                </a:solidFill>
                <a:effectLst/>
                <a:latin typeface="BlinkMacSystemFont"/>
              </a:rPr>
              <a:t>Netw</a:t>
            </a:r>
            <a:r>
              <a:rPr lang="en-US" b="0" i="0" dirty="0">
                <a:solidFill>
                  <a:srgbClr val="212121"/>
                </a:solidFill>
                <a:effectLst/>
                <a:latin typeface="BlinkMacSystemFont"/>
              </a:rPr>
              <a:t> Open. 2021</a:t>
            </a:r>
            <a:endParaRPr lang="el-GR" b="0" i="0" dirty="0">
              <a:solidFill>
                <a:srgbClr val="000000"/>
              </a:solidFill>
              <a:effectLst/>
              <a:latin typeface="Times New Roman" panose="02020603050405020304" pitchFamily="18" charset="0"/>
            </a:endParaRPr>
          </a:p>
        </p:txBody>
      </p:sp>
      <p:sp>
        <p:nvSpPr>
          <p:cNvPr id="3" name="Slide Number Placeholder 2">
            <a:extLst>
              <a:ext uri="{FF2B5EF4-FFF2-40B4-BE49-F238E27FC236}">
                <a16:creationId xmlns:a16="http://schemas.microsoft.com/office/drawing/2014/main" id="{1E7802E0-472E-4C88-9C11-06C848B8021D}"/>
              </a:ext>
            </a:extLst>
          </p:cNvPr>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45EF460-18DF-4641-A892-2A471DD65CD8}" type="slidenum">
              <a:rPr lang="en-US" smtClean="0"/>
              <a:pPr>
                <a:defRPr/>
              </a:pPr>
              <a:t>19</a:t>
            </a:fld>
            <a:endParaRPr lang="el-GR" altLang="el-GR" dirty="0"/>
          </a:p>
        </p:txBody>
      </p:sp>
      <p:pic>
        <p:nvPicPr>
          <p:cNvPr id="7" name="Picture 6">
            <a:extLst>
              <a:ext uri="{FF2B5EF4-FFF2-40B4-BE49-F238E27FC236}">
                <a16:creationId xmlns:a16="http://schemas.microsoft.com/office/drawing/2014/main" id="{F5397EF9-B772-427B-B8C2-1DAC8B38EC59}"/>
              </a:ext>
            </a:extLst>
          </p:cNvPr>
          <p:cNvPicPr>
            <a:picLocks noChangeAspect="1"/>
          </p:cNvPicPr>
          <p:nvPr/>
        </p:nvPicPr>
        <p:blipFill rotWithShape="1">
          <a:blip r:embed="rId2">
            <a:extLst>
              <a:ext uri="{28A0092B-C50C-407E-A947-70E740481C1C}">
                <a14:useLocalDpi xmlns:a14="http://schemas.microsoft.com/office/drawing/2010/main" val="0"/>
              </a:ext>
            </a:extLst>
          </a:blip>
          <a:srcRect t="7053"/>
          <a:stretch/>
        </p:blipFill>
        <p:spPr>
          <a:xfrm>
            <a:off x="6899826" y="1668463"/>
            <a:ext cx="5076825" cy="4665662"/>
          </a:xfrm>
          <a:prstGeom prst="rect">
            <a:avLst/>
          </a:prstGeom>
        </p:spPr>
      </p:pic>
      <p:sp>
        <p:nvSpPr>
          <p:cNvPr id="8" name="TextBox 7">
            <a:extLst>
              <a:ext uri="{FF2B5EF4-FFF2-40B4-BE49-F238E27FC236}">
                <a16:creationId xmlns:a16="http://schemas.microsoft.com/office/drawing/2014/main" id="{0C4B5EA5-2A82-4946-9F63-577B4A5BD2D3}"/>
              </a:ext>
            </a:extLst>
          </p:cNvPr>
          <p:cNvSpPr txBox="1"/>
          <p:nvPr/>
        </p:nvSpPr>
        <p:spPr>
          <a:xfrm>
            <a:off x="7287064" y="4404355"/>
            <a:ext cx="1323535" cy="338554"/>
          </a:xfrm>
          <a:prstGeom prst="rect">
            <a:avLst/>
          </a:prstGeom>
          <a:solidFill>
            <a:schemeClr val="bg1"/>
          </a:solidFill>
        </p:spPr>
        <p:txBody>
          <a:bodyPr wrap="square" rtlCol="0">
            <a:spAutoFit/>
          </a:bodyPr>
          <a:lstStyle/>
          <a:p>
            <a:r>
              <a:rPr lang="en-US" sz="1600" dirty="0" err="1">
                <a:latin typeface="Segoe UI Semibold" panose="020B0702040204020203" pitchFamily="34" charset="0"/>
                <a:cs typeface="Segoe UI Semibold" panose="020B0702040204020203" pitchFamily="34" charset="0"/>
              </a:rPr>
              <a:t>ngle</a:t>
            </a:r>
            <a:r>
              <a:rPr lang="en-US" sz="1600" dirty="0">
                <a:latin typeface="Segoe UI Semibold" panose="020B0702040204020203" pitchFamily="34" charset="0"/>
                <a:cs typeface="Segoe UI Semibold" panose="020B0702040204020203" pitchFamily="34" charset="0"/>
              </a:rPr>
              <a:t> of jaw</a:t>
            </a:r>
            <a:endParaRPr lang="el-GR" sz="16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144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599" b="1" dirty="0">
                <a:solidFill>
                  <a:schemeClr val="accent1"/>
                </a:solidFill>
              </a:rPr>
              <a:t>Στόχοι μαθήματος</a:t>
            </a:r>
            <a:endParaRPr lang="en-US" sz="3599" b="1" dirty="0">
              <a:solidFill>
                <a:schemeClr val="accent1"/>
              </a:solidFill>
            </a:endParaRPr>
          </a:p>
        </p:txBody>
      </p:sp>
      <p:sp>
        <p:nvSpPr>
          <p:cNvPr id="3" name="Content Placeholder 2"/>
          <p:cNvSpPr>
            <a:spLocks noGrp="1"/>
          </p:cNvSpPr>
          <p:nvPr>
            <p:ph idx="1"/>
          </p:nvPr>
        </p:nvSpPr>
        <p:spPr>
          <a:xfrm>
            <a:off x="163169" y="1600201"/>
            <a:ext cx="6568936" cy="4760842"/>
          </a:xfrm>
        </p:spPr>
        <p:txBody>
          <a:bodyPr>
            <a:normAutofit/>
          </a:bodyPr>
          <a:lstStyle/>
          <a:p>
            <a:r>
              <a:rPr lang="el-GR" sz="3200" dirty="0"/>
              <a:t>Να ανιχνεύω και να αξιολογώ την πιθανότητα κακοποίησης – παραμέλησης του παιδιού</a:t>
            </a:r>
          </a:p>
          <a:p>
            <a:r>
              <a:rPr lang="el-GR" sz="3200" dirty="0"/>
              <a:t>Να επιλέγω τις κατάλληλες διαγνωστικές εξετάσεις </a:t>
            </a:r>
          </a:p>
          <a:p>
            <a:r>
              <a:rPr lang="el-GR" sz="3200" dirty="0"/>
              <a:t>Να εξοικειωθώ με τη διαδικασία προστασίας του παιδιού</a:t>
            </a:r>
            <a:endParaRPr lang="en-US" sz="3200" dirty="0"/>
          </a:p>
        </p:txBody>
      </p:sp>
      <p:pic>
        <p:nvPicPr>
          <p:cNvPr id="1028" name="Picture 4" descr="How Parents Can Encourage Constructive Play in Toddlers">
            <a:extLst>
              <a:ext uri="{FF2B5EF4-FFF2-40B4-BE49-F238E27FC236}">
                <a16:creationId xmlns:a16="http://schemas.microsoft.com/office/drawing/2014/main" id="{7D3FA005-F792-4B84-A252-1466EA7A8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783" y="1924049"/>
            <a:ext cx="5373049" cy="376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4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txBox="1">
            <a:spLocks noGrp="1"/>
          </p:cNvSpPr>
          <p:nvPr/>
        </p:nvSpPr>
        <p:spPr>
          <a:xfrm>
            <a:off x="9121775" y="6356350"/>
            <a:ext cx="2743200" cy="365125"/>
          </a:xfrm>
          <a:prstGeom prst="rect">
            <a:avLst/>
          </a:prstGeom>
          <a:noFill/>
        </p:spPr>
        <p:txBody>
          <a:bodyPr anchor="ctr"/>
          <a:lstStyle/>
          <a:p>
            <a:pPr algn="r" fontAlgn="auto">
              <a:spcBef>
                <a:spcPts val="0"/>
              </a:spcBef>
              <a:spcAft>
                <a:spcPts val="0"/>
              </a:spcAft>
              <a:defRPr/>
            </a:pPr>
            <a:fld id="{690DC31C-42CB-4B20-A732-A088D1DBEF9E}" type="slidenum">
              <a:rPr lang="el-GR" sz="1200">
                <a:solidFill>
                  <a:schemeClr val="tx1">
                    <a:tint val="75000"/>
                  </a:schemeClr>
                </a:solidFill>
                <a:latin typeface="+mn-lt"/>
              </a:rPr>
              <a:pPr algn="r" fontAlgn="auto">
                <a:spcBef>
                  <a:spcPts val="0"/>
                </a:spcBef>
                <a:spcAft>
                  <a:spcPts val="0"/>
                </a:spcAft>
                <a:defRPr/>
              </a:pPr>
              <a:t>20</a:t>
            </a:fld>
            <a:endParaRPr lang="el-GR" sz="1200">
              <a:solidFill>
                <a:schemeClr val="tx1">
                  <a:tint val="75000"/>
                </a:schemeClr>
              </a:solidFill>
              <a:latin typeface="+mn-lt"/>
            </a:endParaRPr>
          </a:p>
        </p:txBody>
      </p:sp>
      <p:sp>
        <p:nvSpPr>
          <p:cNvPr id="38916" name="Rectangle 2"/>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el-GR"/>
          </a:p>
        </p:txBody>
      </p:sp>
      <p:pic>
        <p:nvPicPr>
          <p:cNvPr id="38917" name="Picture 1" descr="https://www.whatdotheyknow.com/request/209061/response/523818/attach/html/4/foiextract20140619-21041-1njnaes-0-151_1.jpg"/>
          <p:cNvPicPr>
            <a:picLocks noChangeAspect="1" noChangeArrowheads="1"/>
          </p:cNvPicPr>
          <p:nvPr/>
        </p:nvPicPr>
        <p:blipFill>
          <a:blip r:embed="rId3" r:link="rId4" cstate="print"/>
          <a:srcRect/>
          <a:stretch>
            <a:fillRect/>
          </a:stretch>
        </p:blipFill>
        <p:spPr bwMode="auto">
          <a:xfrm rot="5400000">
            <a:off x="4686300" y="518075"/>
            <a:ext cx="4848225" cy="5543550"/>
          </a:xfrm>
          <a:prstGeom prst="rect">
            <a:avLst/>
          </a:prstGeom>
          <a:noFill/>
          <a:ln w="9525">
            <a:solidFill>
              <a:schemeClr val="accent1"/>
            </a:solidFill>
            <a:miter lim="800000"/>
            <a:headEnd/>
            <a:tailEnd/>
          </a:ln>
        </p:spPr>
      </p:pic>
      <p:grpSp>
        <p:nvGrpSpPr>
          <p:cNvPr id="6" name="Group 5">
            <a:extLst>
              <a:ext uri="{FF2B5EF4-FFF2-40B4-BE49-F238E27FC236}">
                <a16:creationId xmlns:a16="http://schemas.microsoft.com/office/drawing/2014/main" id="{1B09A516-9538-450D-9108-8F01983289B4}"/>
              </a:ext>
            </a:extLst>
          </p:cNvPr>
          <p:cNvGrpSpPr/>
          <p:nvPr/>
        </p:nvGrpSpPr>
        <p:grpSpPr>
          <a:xfrm>
            <a:off x="492238" y="1838393"/>
            <a:ext cx="3349401" cy="2009640"/>
            <a:chOff x="7368683" y="773239"/>
            <a:chExt cx="3349401" cy="2009640"/>
          </a:xfrm>
        </p:grpSpPr>
        <p:sp>
          <p:nvSpPr>
            <p:cNvPr id="7" name="Rectangle 6">
              <a:extLst>
                <a:ext uri="{FF2B5EF4-FFF2-40B4-BE49-F238E27FC236}">
                  <a16:creationId xmlns:a16="http://schemas.microsoft.com/office/drawing/2014/main" id="{4179B9EF-5FE1-4F1E-83C3-E2456B37C559}"/>
                </a:ext>
              </a:extLst>
            </p:cNvPr>
            <p:cNvSpPr/>
            <p:nvPr/>
          </p:nvSpPr>
          <p:spPr>
            <a:xfrm>
              <a:off x="7368683" y="773239"/>
              <a:ext cx="3349401" cy="2009640"/>
            </a:xfrm>
            <a:prstGeom prst="rect">
              <a:avLst/>
            </a:prstGeom>
            <a:solidFill>
              <a:srgbClr val="20D17F"/>
            </a:solidFill>
            <a:ln>
              <a:solidFill>
                <a:srgbClr val="20D17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FC44DEEB-BFAD-4F15-950A-39AB89C9F743}"/>
                </a:ext>
              </a:extLst>
            </p:cNvPr>
            <p:cNvSpPr txBox="1"/>
            <p:nvPr/>
          </p:nvSpPr>
          <p:spPr>
            <a:xfrm>
              <a:off x="7368683" y="773239"/>
              <a:ext cx="3349401" cy="2009640"/>
            </a:xfrm>
            <a:prstGeom prst="rect">
              <a:avLst/>
            </a:prstGeom>
            <a:solidFill>
              <a:srgbClr val="54AFB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400" b="0" kern="1200" dirty="0">
                  <a:solidFill>
                    <a:schemeClr val="bg1"/>
                  </a:solidFill>
                  <a:latin typeface="Arial" panose="020B0604020202020204" pitchFamily="34" charset="0"/>
                  <a:cs typeface="Arial" panose="020B0604020202020204" pitchFamily="34" charset="0"/>
                </a:rPr>
                <a:t>Σκεφτείτε να σημειώσετε τα ευρήματα πάνω στα σωματικά διαγράμματα</a:t>
              </a:r>
              <a:endParaRPr lang="el-GR" sz="2400" kern="1200" dirty="0">
                <a:solidFill>
                  <a:schemeClr val="bg1"/>
                </a:solidFill>
                <a:latin typeface="Arial" panose="020B0604020202020204" pitchFamily="34" charset="0"/>
                <a:cs typeface="Arial" panose="020B0604020202020204" pitchFamily="3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sz="3200" b="1" dirty="0">
                <a:solidFill>
                  <a:schemeClr val="accent1"/>
                </a:solidFill>
                <a:latin typeface="+mn-lt"/>
              </a:rPr>
              <a:t>Θήλυ </a:t>
            </a:r>
            <a:r>
              <a:rPr lang="en-US" sz="3200" b="1" dirty="0">
                <a:solidFill>
                  <a:schemeClr val="accent1"/>
                </a:solidFill>
                <a:latin typeface="+mn-lt"/>
              </a:rPr>
              <a:t>30</a:t>
            </a:r>
            <a:r>
              <a:rPr lang="el-GR" sz="3200" b="1" dirty="0">
                <a:solidFill>
                  <a:schemeClr val="accent1"/>
                </a:solidFill>
                <a:latin typeface="+mn-lt"/>
              </a:rPr>
              <a:t> ημερών</a:t>
            </a:r>
            <a:endParaRPr lang="en-US" sz="3200" b="1" dirty="0">
              <a:solidFill>
                <a:schemeClr val="accent1"/>
              </a:solidFill>
              <a:latin typeface="+mn-lt"/>
            </a:endParaRPr>
          </a:p>
        </p:txBody>
      </p:sp>
      <p:sp>
        <p:nvSpPr>
          <p:cNvPr id="3" name="Content Placeholder 2"/>
          <p:cNvSpPr>
            <a:spLocks noGrp="1"/>
          </p:cNvSpPr>
          <p:nvPr>
            <p:ph idx="1"/>
          </p:nvPr>
        </p:nvSpPr>
        <p:spPr>
          <a:xfrm>
            <a:off x="547878" y="1690691"/>
            <a:ext cx="6659880" cy="4351338"/>
          </a:xfrm>
        </p:spPr>
        <p:txBody>
          <a:bodyPr/>
          <a:lstStyle/>
          <a:p>
            <a:r>
              <a:rPr lang="el-GR" dirty="0"/>
              <a:t>Πτώση γωνίας του στόματος από ωρών</a:t>
            </a:r>
            <a:endParaRPr lang="en-US" dirty="0"/>
          </a:p>
          <a:p>
            <a:r>
              <a:rPr lang="el-GR" dirty="0"/>
              <a:t>Από 3ημέρου ανησυχία</a:t>
            </a:r>
          </a:p>
          <a:p>
            <a:r>
              <a:rPr lang="el-GR" dirty="0"/>
              <a:t>Αποκλειστικά θηλάζον τελειόμηνο βρέφος</a:t>
            </a:r>
          </a:p>
          <a:p>
            <a:r>
              <a:rPr lang="el-GR" dirty="0"/>
              <a:t>Δεν αναφέρονται προβλήματα κύησης ή περιγεννητικά </a:t>
            </a:r>
          </a:p>
          <a:p>
            <a:endParaRPr lang="el-GR" dirty="0"/>
          </a:p>
          <a:p>
            <a:r>
              <a:rPr lang="el-GR" dirty="0"/>
              <a:t>Στην Φ/Ε: αιμάτωμα στο Α αντιβράχιο</a:t>
            </a:r>
          </a:p>
          <a:p>
            <a:endParaRPr lang="el-GR"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194" y="1690691"/>
            <a:ext cx="4146042" cy="3381615"/>
          </a:xfrm>
          <a:prstGeom prst="rect">
            <a:avLst/>
          </a:prstGeom>
        </p:spPr>
      </p:pic>
    </p:spTree>
    <p:extLst>
      <p:ext uri="{BB962C8B-B14F-4D97-AF65-F5344CB8AC3E}">
        <p14:creationId xmlns:p14="http://schemas.microsoft.com/office/powerpoint/2010/main" val="20354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l"/>
            <a:r>
              <a:rPr lang="en-US" sz="4000" b="1" dirty="0">
                <a:solidFill>
                  <a:schemeClr val="accent1"/>
                </a:solidFill>
              </a:rPr>
              <a:t>CT E</a:t>
            </a:r>
            <a:r>
              <a:rPr lang="el-GR" sz="4000" b="1" dirty="0" err="1">
                <a:solidFill>
                  <a:schemeClr val="accent1"/>
                </a:solidFill>
              </a:rPr>
              <a:t>γκεφάλου</a:t>
            </a:r>
            <a:endParaRPr lang="el-GR" sz="4000" b="1" dirty="0">
              <a:solidFill>
                <a:schemeClr val="accent1"/>
              </a:solidFill>
            </a:endParaRPr>
          </a:p>
        </p:txBody>
      </p:sp>
      <p:sp>
        <p:nvSpPr>
          <p:cNvPr id="3" name="Θέση περιεχομένου 2"/>
          <p:cNvSpPr>
            <a:spLocks noGrp="1"/>
          </p:cNvSpPr>
          <p:nvPr>
            <p:ph idx="1"/>
          </p:nvPr>
        </p:nvSpPr>
        <p:spPr>
          <a:xfrm>
            <a:off x="609601" y="1600201"/>
            <a:ext cx="4757529" cy="4525963"/>
          </a:xfrm>
        </p:spPr>
        <p:txBody>
          <a:bodyPr>
            <a:normAutofit/>
          </a:bodyPr>
          <a:lstStyle/>
          <a:p>
            <a:pPr lvl="0">
              <a:lnSpc>
                <a:spcPct val="150000"/>
              </a:lnSpc>
              <a:buClr>
                <a:srgbClr val="003399"/>
              </a:buClr>
              <a:buFont typeface="Wingdings" panose="05000000000000000000" pitchFamily="2" charset="2"/>
              <a:buChar char="§"/>
            </a:pPr>
            <a:r>
              <a:rPr lang="el-GR" sz="2800" b="1" dirty="0">
                <a:solidFill>
                  <a:prstClr val="black"/>
                </a:solidFill>
              </a:rPr>
              <a:t>υπαραχνοειδής αιμορραγία στη μεσοημισφαιρική σχισμή οπισθίως</a:t>
            </a:r>
          </a:p>
          <a:p>
            <a:pPr lvl="0">
              <a:lnSpc>
                <a:spcPct val="150000"/>
              </a:lnSpc>
              <a:buClr>
                <a:srgbClr val="003399"/>
              </a:buClr>
              <a:buFont typeface="Wingdings" panose="05000000000000000000" pitchFamily="2" charset="2"/>
              <a:buChar char="§"/>
            </a:pPr>
            <a:endParaRPr lang="el-GR" sz="2800" b="1" dirty="0">
              <a:solidFill>
                <a:prstClr val="black"/>
              </a:solidFill>
            </a:endParaRPr>
          </a:p>
          <a:p>
            <a:pPr lvl="0">
              <a:lnSpc>
                <a:spcPct val="150000"/>
              </a:lnSpc>
              <a:buClr>
                <a:srgbClr val="003399"/>
              </a:buClr>
              <a:buFont typeface="Wingdings" panose="05000000000000000000" pitchFamily="2" charset="2"/>
              <a:buChar char="§"/>
            </a:pPr>
            <a:r>
              <a:rPr lang="el-GR" sz="2800" b="1" dirty="0">
                <a:solidFill>
                  <a:prstClr val="black"/>
                </a:solidFill>
              </a:rPr>
              <a:t>υποσκληρίδια συλλογή ΑΡ βρεγματοϊνιακά </a:t>
            </a:r>
            <a:endParaRPr lang="en-US" sz="2800" b="1" dirty="0">
              <a:solidFill>
                <a:prstClr val="black"/>
              </a:solidFill>
            </a:endParaRPr>
          </a:p>
          <a:p>
            <a:pPr lvl="0">
              <a:lnSpc>
                <a:spcPct val="150000"/>
              </a:lnSpc>
              <a:buClr>
                <a:srgbClr val="003399"/>
              </a:buClr>
              <a:buFont typeface="Wingdings" panose="05000000000000000000" pitchFamily="2" charset="2"/>
              <a:buChar char="§"/>
            </a:pPr>
            <a:endParaRPr lang="el-GR" sz="2400" b="1" dirty="0">
              <a:solidFill>
                <a:prstClr val="black"/>
              </a:solidFill>
            </a:endParaRPr>
          </a:p>
        </p:txBody>
      </p:sp>
      <p:pic>
        <p:nvPicPr>
          <p:cNvPr id="7" name="Content Placeholder 6"/>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783" t="15095" b="17152"/>
          <a:stretch/>
        </p:blipFill>
        <p:spPr>
          <a:xfrm>
            <a:off x="7008455" y="180182"/>
            <a:ext cx="4116387" cy="284003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73" t="16040" r="5705" b="10133"/>
          <a:stretch/>
        </p:blipFill>
        <p:spPr>
          <a:xfrm>
            <a:off x="7008455" y="3114675"/>
            <a:ext cx="3797783" cy="3277240"/>
          </a:xfrm>
          <a:prstGeom prst="rect">
            <a:avLst/>
          </a:prstGeom>
        </p:spPr>
      </p:pic>
    </p:spTree>
    <p:extLst>
      <p:ext uri="{BB962C8B-B14F-4D97-AF65-F5344CB8AC3E}">
        <p14:creationId xmlns:p14="http://schemas.microsoft.com/office/powerpoint/2010/main" val="738463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70924" y="622852"/>
            <a:ext cx="7991059" cy="1150963"/>
          </a:xfrm>
        </p:spPr>
        <p:txBody>
          <a:bodyPr>
            <a:normAutofit fontScale="90000"/>
          </a:bodyPr>
          <a:lstStyle/>
          <a:p>
            <a:pPr marL="342900" indent="-342900" algn="l">
              <a:lnSpc>
                <a:spcPct val="170000"/>
              </a:lnSpc>
              <a:spcBef>
                <a:spcPct val="20000"/>
              </a:spcBef>
            </a:pPr>
            <a:r>
              <a:rPr lang="en-US" b="1" dirty="0">
                <a:solidFill>
                  <a:schemeClr val="accent1"/>
                </a:solidFill>
                <a:latin typeface="+mn-lt"/>
                <a:ea typeface="Times New Roman"/>
                <a:cs typeface="Calibri" panose="020F0502020204030204" pitchFamily="34" charset="0"/>
              </a:rPr>
              <a:t>E</a:t>
            </a:r>
            <a:r>
              <a:rPr lang="el-GR" b="1" dirty="0" err="1">
                <a:solidFill>
                  <a:schemeClr val="accent1"/>
                </a:solidFill>
                <a:latin typeface="+mn-lt"/>
                <a:ea typeface="Times New Roman"/>
                <a:cs typeface="Calibri" panose="020F0502020204030204" pitchFamily="34" charset="0"/>
              </a:rPr>
              <a:t>ργαστηριακός</a:t>
            </a:r>
            <a:r>
              <a:rPr lang="el-GR" b="1" dirty="0">
                <a:solidFill>
                  <a:schemeClr val="accent1"/>
                </a:solidFill>
                <a:latin typeface="+mn-lt"/>
                <a:ea typeface="Times New Roman"/>
                <a:cs typeface="Calibri" panose="020F0502020204030204" pitchFamily="34" charset="0"/>
              </a:rPr>
              <a:t> Έλεγχος </a:t>
            </a:r>
            <a:br>
              <a:rPr lang="el-GR" sz="2000" b="1" dirty="0">
                <a:solidFill>
                  <a:prstClr val="black"/>
                </a:solidFill>
                <a:ea typeface="Times New Roman"/>
                <a:cs typeface="+mn-cs"/>
              </a:rPr>
            </a:br>
            <a:endParaRPr lang="el-GR" b="1" dirty="0">
              <a:solidFill>
                <a:srgbClr val="003399"/>
              </a:solidFill>
              <a:latin typeface="+mn-lt"/>
            </a:endParaRPr>
          </a:p>
        </p:txBody>
      </p:sp>
      <p:graphicFrame>
        <p:nvGraphicFramePr>
          <p:cNvPr id="7" name="Θέση περιεχομένου 6"/>
          <p:cNvGraphicFramePr>
            <a:graphicFrameLocks noGrp="1"/>
          </p:cNvGraphicFramePr>
          <p:nvPr>
            <p:ph idx="1"/>
          </p:nvPr>
        </p:nvGraphicFramePr>
        <p:xfrm>
          <a:off x="609600" y="1600200"/>
          <a:ext cx="10972795" cy="3598280"/>
        </p:xfrm>
        <a:graphic>
          <a:graphicData uri="http://schemas.openxmlformats.org/drawingml/2006/table">
            <a:tbl>
              <a:tblPr firstRow="1" firstCol="1" lastRow="1" lastCol="1" bandRow="1" bandCol="1"/>
              <a:tblGrid>
                <a:gridCol w="1504335">
                  <a:extLst>
                    <a:ext uri="{9D8B030D-6E8A-4147-A177-3AD203B41FA5}">
                      <a16:colId xmlns:a16="http://schemas.microsoft.com/office/drawing/2014/main" val="20000"/>
                    </a:ext>
                  </a:extLst>
                </a:gridCol>
                <a:gridCol w="1150374">
                  <a:extLst>
                    <a:ext uri="{9D8B030D-6E8A-4147-A177-3AD203B41FA5}">
                      <a16:colId xmlns:a16="http://schemas.microsoft.com/office/drawing/2014/main" val="20001"/>
                    </a:ext>
                  </a:extLst>
                </a:gridCol>
                <a:gridCol w="1562501">
                  <a:extLst>
                    <a:ext uri="{9D8B030D-6E8A-4147-A177-3AD203B41FA5}">
                      <a16:colId xmlns:a16="http://schemas.microsoft.com/office/drawing/2014/main" val="20002"/>
                    </a:ext>
                  </a:extLst>
                </a:gridCol>
                <a:gridCol w="976513">
                  <a:extLst>
                    <a:ext uri="{9D8B030D-6E8A-4147-A177-3AD203B41FA5}">
                      <a16:colId xmlns:a16="http://schemas.microsoft.com/office/drawing/2014/main" val="20003"/>
                    </a:ext>
                  </a:extLst>
                </a:gridCol>
                <a:gridCol w="1708520">
                  <a:extLst>
                    <a:ext uri="{9D8B030D-6E8A-4147-A177-3AD203B41FA5}">
                      <a16:colId xmlns:a16="http://schemas.microsoft.com/office/drawing/2014/main" val="20004"/>
                    </a:ext>
                  </a:extLst>
                </a:gridCol>
                <a:gridCol w="973393">
                  <a:extLst>
                    <a:ext uri="{9D8B030D-6E8A-4147-A177-3AD203B41FA5}">
                      <a16:colId xmlns:a16="http://schemas.microsoft.com/office/drawing/2014/main" val="20005"/>
                    </a:ext>
                  </a:extLst>
                </a:gridCol>
                <a:gridCol w="2108337">
                  <a:extLst>
                    <a:ext uri="{9D8B030D-6E8A-4147-A177-3AD203B41FA5}">
                      <a16:colId xmlns:a16="http://schemas.microsoft.com/office/drawing/2014/main" val="20006"/>
                    </a:ext>
                  </a:extLst>
                </a:gridCol>
                <a:gridCol w="988822">
                  <a:extLst>
                    <a:ext uri="{9D8B030D-6E8A-4147-A177-3AD203B41FA5}">
                      <a16:colId xmlns:a16="http://schemas.microsoft.com/office/drawing/2014/main" val="20007"/>
                    </a:ext>
                  </a:extLst>
                </a:gridCol>
              </a:tblGrid>
              <a:tr h="289200">
                <a:tc>
                  <a:txBody>
                    <a:bodyPr/>
                    <a:lstStyle/>
                    <a:p>
                      <a:pPr algn="just">
                        <a:lnSpc>
                          <a:spcPct val="107000"/>
                        </a:lnSpc>
                        <a:spcAft>
                          <a:spcPts val="0"/>
                        </a:spcAft>
                      </a:pPr>
                      <a:r>
                        <a:rPr lang="en-US" sz="1600" b="1" dirty="0" err="1">
                          <a:solidFill>
                            <a:srgbClr val="FF0066"/>
                          </a:solidFill>
                          <a:effectLst/>
                          <a:latin typeface="+mn-lt"/>
                          <a:ea typeface="Times New Roman"/>
                          <a:cs typeface="Times New Roman"/>
                        </a:rPr>
                        <a:t>Hb</a:t>
                      </a:r>
                      <a:r>
                        <a:rPr lang="el-GR" sz="1600" b="1" dirty="0">
                          <a:solidFill>
                            <a:srgbClr val="FF0066"/>
                          </a:solidFill>
                          <a:effectLst/>
                          <a:latin typeface="+mn-lt"/>
                          <a:ea typeface="Times New Roman"/>
                          <a:cs typeface="Times New Roman"/>
                        </a:rPr>
                        <a:t> (</a:t>
                      </a:r>
                      <a:r>
                        <a:rPr lang="en-US" sz="1600" b="1" dirty="0">
                          <a:solidFill>
                            <a:srgbClr val="FF0066"/>
                          </a:solidFill>
                          <a:effectLst/>
                          <a:latin typeface="+mn-lt"/>
                          <a:ea typeface="Times New Roman"/>
                          <a:cs typeface="Times New Roman"/>
                        </a:rPr>
                        <a:t>g</a:t>
                      </a:r>
                      <a:r>
                        <a:rPr lang="el-GR" sz="1600" b="1" dirty="0">
                          <a:solidFill>
                            <a:srgbClr val="FF0066"/>
                          </a:solidFill>
                          <a:effectLst/>
                          <a:latin typeface="+mn-lt"/>
                          <a:ea typeface="Times New Roman"/>
                          <a:cs typeface="Times New Roman"/>
                        </a:rPr>
                        <a:t>/</a:t>
                      </a:r>
                      <a:r>
                        <a:rPr lang="en-US" sz="1600" b="1" dirty="0">
                          <a:solidFill>
                            <a:srgbClr val="FF0066"/>
                          </a:solidFill>
                          <a:effectLst/>
                          <a:latin typeface="+mn-lt"/>
                          <a:ea typeface="Times New Roman"/>
                          <a:cs typeface="Times New Roman"/>
                        </a:rPr>
                        <a:t>dl</a:t>
                      </a:r>
                      <a:r>
                        <a:rPr lang="el-GR" sz="1600" b="1" dirty="0">
                          <a:solidFill>
                            <a:srgbClr val="FF0066"/>
                          </a:solidFill>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8270" indent="-128270" algn="ctr">
                        <a:lnSpc>
                          <a:spcPct val="107000"/>
                        </a:lnSpc>
                        <a:spcAft>
                          <a:spcPts val="0"/>
                        </a:spcAft>
                      </a:pPr>
                      <a:r>
                        <a:rPr lang="el-GR" sz="1600" b="1">
                          <a:solidFill>
                            <a:srgbClr val="FF0066"/>
                          </a:solidFill>
                          <a:effectLst/>
                          <a:latin typeface="+mn-lt"/>
                          <a:ea typeface="Times New Roman"/>
                          <a:cs typeface="Times New Roman"/>
                        </a:rPr>
                        <a:t>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a:effectLst/>
                          <a:latin typeface="+mn-lt"/>
                          <a:ea typeface="Times New Roman"/>
                          <a:cs typeface="Times New Roman"/>
                        </a:rPr>
                        <a:t>Glu</a:t>
                      </a:r>
                      <a:r>
                        <a:rPr lang="el-GR" sz="1600">
                          <a:effectLst/>
                          <a:latin typeface="+mn-lt"/>
                          <a:ea typeface="Times New Roman"/>
                          <a:cs typeface="Times New Roman"/>
                        </a:rPr>
                        <a:t> (</a:t>
                      </a:r>
                      <a:r>
                        <a:rPr lang="en-US" sz="1600">
                          <a:effectLst/>
                          <a:latin typeface="+mn-lt"/>
                          <a:ea typeface="Times New Roman"/>
                          <a:cs typeface="Times New Roman"/>
                        </a:rPr>
                        <a:t>mg</a:t>
                      </a:r>
                      <a:r>
                        <a:rPr lang="el-GR" sz="1600">
                          <a:effectLst/>
                          <a:latin typeface="+mn-lt"/>
                          <a:ea typeface="Times New Roman"/>
                          <a:cs typeface="Times New Roman"/>
                        </a:rPr>
                        <a:t>/</a:t>
                      </a:r>
                      <a:r>
                        <a:rPr lang="en-US" sz="1600">
                          <a:effectLst/>
                          <a:latin typeface="+mn-lt"/>
                          <a:ea typeface="Times New Roman"/>
                          <a:cs typeface="Times New Roman"/>
                        </a:rPr>
                        <a:t>dl</a:t>
                      </a:r>
                      <a:r>
                        <a:rPr lang="el-GR" sz="1600">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122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a:effectLst/>
                          <a:latin typeface="+mn-lt"/>
                          <a:ea typeface="Times New Roman"/>
                          <a:cs typeface="Times New Roman"/>
                        </a:rPr>
                        <a:t>SGOT</a:t>
                      </a:r>
                      <a:r>
                        <a:rPr lang="el-GR" sz="1600">
                          <a:effectLst/>
                          <a:latin typeface="+mn-lt"/>
                          <a:ea typeface="Times New Roman"/>
                          <a:cs typeface="Times New Roman"/>
                        </a:rPr>
                        <a:t> (</a:t>
                      </a:r>
                      <a:r>
                        <a:rPr lang="en-US" sz="1600">
                          <a:effectLst/>
                          <a:latin typeface="+mn-lt"/>
                          <a:ea typeface="Times New Roman"/>
                          <a:cs typeface="Times New Roman"/>
                        </a:rPr>
                        <a:t>U</a:t>
                      </a:r>
                      <a:r>
                        <a:rPr lang="el-GR" sz="1600">
                          <a:effectLst/>
                          <a:latin typeface="+mn-lt"/>
                          <a:ea typeface="Times New Roman"/>
                          <a:cs typeface="Times New Roman"/>
                        </a:rPr>
                        <a:t>/</a:t>
                      </a:r>
                      <a:r>
                        <a:rPr lang="en-US" sz="1600">
                          <a:effectLst/>
                          <a:latin typeface="+mn-lt"/>
                          <a:ea typeface="Times New Roman"/>
                          <a:cs typeface="Times New Roman"/>
                        </a:rPr>
                        <a:t>L</a:t>
                      </a:r>
                      <a:r>
                        <a:rPr lang="el-GR" sz="1600">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b="1" dirty="0">
                          <a:solidFill>
                            <a:srgbClr val="FF0066"/>
                          </a:solidFill>
                          <a:effectLst/>
                          <a:latin typeface="+mn-lt"/>
                          <a:ea typeface="Times New Roman"/>
                          <a:cs typeface="Times New Roman"/>
                        </a:rPr>
                        <a:t>PT (sec)</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197,5</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9200">
                <a:tc>
                  <a:txBody>
                    <a:bodyPr/>
                    <a:lstStyle/>
                    <a:p>
                      <a:pPr algn="just">
                        <a:lnSpc>
                          <a:spcPct val="107000"/>
                        </a:lnSpc>
                        <a:spcAft>
                          <a:spcPts val="0"/>
                        </a:spcAft>
                      </a:pPr>
                      <a:r>
                        <a:rPr lang="en-US" sz="1600" b="1" dirty="0" err="1">
                          <a:solidFill>
                            <a:srgbClr val="FF0066"/>
                          </a:solidFill>
                          <a:effectLst/>
                          <a:latin typeface="+mn-lt"/>
                          <a:ea typeface="Times New Roman"/>
                          <a:cs typeface="Times New Roman"/>
                        </a:rPr>
                        <a:t>Hct</a:t>
                      </a:r>
                      <a:r>
                        <a:rPr lang="el-GR" sz="1600" b="1" dirty="0">
                          <a:solidFill>
                            <a:srgbClr val="FF0066"/>
                          </a:solidFill>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b="1" dirty="0">
                          <a:solidFill>
                            <a:srgbClr val="FF0066"/>
                          </a:solidFill>
                          <a:effectLst/>
                          <a:latin typeface="+mn-lt"/>
                          <a:ea typeface="Times New Roman"/>
                          <a:cs typeface="Times New Roman"/>
                        </a:rPr>
                        <a:t>19,6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Ur</a:t>
                      </a:r>
                      <a:r>
                        <a:rPr lang="el-GR" sz="1600" dirty="0">
                          <a:effectLst/>
                          <a:latin typeface="+mn-lt"/>
                          <a:ea typeface="Times New Roman"/>
                          <a:cs typeface="Times New Roman"/>
                        </a:rPr>
                        <a:t> (</a:t>
                      </a:r>
                      <a:r>
                        <a:rPr lang="en-US" sz="1600" dirty="0">
                          <a:effectLst/>
                          <a:latin typeface="+mn-lt"/>
                          <a:ea typeface="Times New Roman"/>
                          <a:cs typeface="Times New Roman"/>
                        </a:rPr>
                        <a:t>mg</a:t>
                      </a:r>
                      <a:r>
                        <a:rPr lang="el-GR" sz="1600" dirty="0">
                          <a:effectLst/>
                          <a:latin typeface="+mn-lt"/>
                          <a:ea typeface="Times New Roman"/>
                          <a:cs typeface="Times New Roman"/>
                        </a:rPr>
                        <a:t>/</a:t>
                      </a:r>
                      <a:r>
                        <a:rPr lang="en-US" sz="1600" dirty="0">
                          <a:effectLst/>
                          <a:latin typeface="+mn-lt"/>
                          <a:ea typeface="Times New Roman"/>
                          <a:cs typeface="Times New Roman"/>
                        </a:rPr>
                        <a:t>dl</a:t>
                      </a:r>
                      <a:r>
                        <a:rPr lang="el-GR" sz="1600" dirty="0">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a:effectLst/>
                          <a:latin typeface="+mn-lt"/>
                          <a:ea typeface="Times New Roman"/>
                          <a:cs typeface="Times New Roman"/>
                        </a:rPr>
                        <a:t>SGPT</a:t>
                      </a:r>
                      <a:r>
                        <a:rPr lang="el-GR" sz="1600">
                          <a:effectLst/>
                          <a:latin typeface="+mn-lt"/>
                          <a:ea typeface="Times New Roman"/>
                          <a:cs typeface="Times New Roman"/>
                        </a:rPr>
                        <a:t> (</a:t>
                      </a:r>
                      <a:r>
                        <a:rPr lang="en-US" sz="1600">
                          <a:effectLst/>
                          <a:latin typeface="+mn-lt"/>
                          <a:ea typeface="Times New Roman"/>
                          <a:cs typeface="Times New Roman"/>
                        </a:rPr>
                        <a:t>U</a:t>
                      </a:r>
                      <a:r>
                        <a:rPr lang="el-GR" sz="1600">
                          <a:effectLst/>
                          <a:latin typeface="+mn-lt"/>
                          <a:ea typeface="Times New Roman"/>
                          <a:cs typeface="Times New Roman"/>
                        </a:rPr>
                        <a:t>/</a:t>
                      </a:r>
                      <a:r>
                        <a:rPr lang="en-US" sz="1600">
                          <a:effectLst/>
                          <a:latin typeface="+mn-lt"/>
                          <a:ea typeface="Times New Roman"/>
                          <a:cs typeface="Times New Roman"/>
                        </a:rPr>
                        <a:t>L</a:t>
                      </a:r>
                      <a:r>
                        <a:rPr lang="el-GR" sz="1600">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b="1" dirty="0">
                          <a:solidFill>
                            <a:srgbClr val="FF0066"/>
                          </a:solidFill>
                          <a:effectLst/>
                          <a:latin typeface="+mn-lt"/>
                          <a:ea typeface="Times New Roman"/>
                          <a:cs typeface="Times New Roman"/>
                        </a:rPr>
                        <a:t>PTT</a:t>
                      </a:r>
                      <a:r>
                        <a:rPr lang="el-GR" sz="1600" b="1" dirty="0">
                          <a:solidFill>
                            <a:srgbClr val="FF0066"/>
                          </a:solidFill>
                          <a:effectLst/>
                          <a:latin typeface="+mn-lt"/>
                          <a:ea typeface="Times New Roman"/>
                          <a:cs typeface="Times New Roman"/>
                        </a:rPr>
                        <a:t>Κ</a:t>
                      </a:r>
                      <a:r>
                        <a:rPr lang="en-US" sz="1600" b="1" dirty="0">
                          <a:solidFill>
                            <a:srgbClr val="FF0066"/>
                          </a:solidFill>
                          <a:effectLst/>
                          <a:latin typeface="+mn-lt"/>
                          <a:ea typeface="Times New Roman"/>
                          <a:cs typeface="Times New Roman"/>
                        </a:rPr>
                        <a:t> (sec)</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600" b="1" dirty="0">
                          <a:solidFill>
                            <a:srgbClr val="FF0066"/>
                          </a:solidFill>
                          <a:effectLst/>
                          <a:latin typeface="+mn-lt"/>
                          <a:ea typeface="Times New Roman"/>
                          <a:cs typeface="Times New Roman"/>
                        </a:rPr>
                        <a:t>101,2</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9200">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Times New Roman"/>
                          <a:cs typeface="Times New Roman"/>
                        </a:rPr>
                        <a:t>WBC</a:t>
                      </a:r>
                      <a:r>
                        <a:rPr kumimoji="0" lang="el-GR" sz="1600" b="0" i="0" u="none" strike="noStrike" kern="1200" cap="none" spc="0" normalizeH="0" baseline="0" noProof="0" dirty="0">
                          <a:ln>
                            <a:noFill/>
                          </a:ln>
                          <a:solidFill>
                            <a:prstClr val="black"/>
                          </a:solidFill>
                          <a:effectLst/>
                          <a:uLnTx/>
                          <a:uFillTx/>
                          <a:latin typeface="+mn-lt"/>
                          <a:ea typeface="Times New Roman"/>
                          <a:cs typeface="Times New Roman"/>
                        </a:rPr>
                        <a:t> (/μ</a:t>
                      </a:r>
                      <a:r>
                        <a:rPr kumimoji="0" lang="en-US" sz="1600" b="0" i="0" u="none" strike="noStrike" kern="1200" cap="none" spc="0" normalizeH="0" baseline="0" noProof="0" dirty="0">
                          <a:ln>
                            <a:noFill/>
                          </a:ln>
                          <a:solidFill>
                            <a:prstClr val="black"/>
                          </a:solidFill>
                          <a:effectLst/>
                          <a:uLnTx/>
                          <a:uFillTx/>
                          <a:latin typeface="+mn-lt"/>
                          <a:ea typeface="Times New Roman"/>
                          <a:cs typeface="Times New Roman"/>
                        </a:rPr>
                        <a:t>l</a:t>
                      </a:r>
                      <a:r>
                        <a:rPr kumimoji="0" lang="el-GR" sz="1600" b="0" i="0" u="none" strike="noStrike" kern="1200" cap="none" spc="0" normalizeH="0" baseline="0" noProof="0" dirty="0">
                          <a:ln>
                            <a:noFill/>
                          </a:ln>
                          <a:solidFill>
                            <a:prstClr val="black"/>
                          </a:solidFill>
                          <a:effectLst/>
                          <a:uLnTx/>
                          <a:uFillTx/>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86360" algn="ctr" defTabSz="914400" rtl="0" eaLnBrk="1" fontAlgn="auto" latinLnBrk="0" hangingPunct="1">
                        <a:lnSpc>
                          <a:spcPct val="107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mn-lt"/>
                          <a:ea typeface="Times New Roman"/>
                          <a:cs typeface="Times New Roman"/>
                        </a:rPr>
                        <a:t>13800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Times New Roman"/>
                          <a:cs typeface="Times New Roman"/>
                        </a:rPr>
                        <a:t>Cr</a:t>
                      </a:r>
                      <a:r>
                        <a:rPr kumimoji="0" lang="el-GR" sz="1600" b="0" i="0" u="none" strike="noStrike" kern="1200" cap="none" spc="0" normalizeH="0" baseline="0" noProof="0" dirty="0">
                          <a:ln>
                            <a:noFill/>
                          </a:ln>
                          <a:solidFill>
                            <a:prstClr val="black"/>
                          </a:solidFill>
                          <a:effectLst/>
                          <a:uLnTx/>
                          <a:uFillTx/>
                          <a:latin typeface="+mn-lt"/>
                          <a:ea typeface="Times New Roman"/>
                          <a:cs typeface="Times New Roman"/>
                        </a:rPr>
                        <a:t>(</a:t>
                      </a:r>
                      <a:r>
                        <a:rPr kumimoji="0" lang="en-US" sz="1600" b="0" i="0" u="none" strike="noStrike" kern="1200" cap="none" spc="0" normalizeH="0" baseline="0" noProof="0" dirty="0">
                          <a:ln>
                            <a:noFill/>
                          </a:ln>
                          <a:solidFill>
                            <a:prstClr val="black"/>
                          </a:solidFill>
                          <a:effectLst/>
                          <a:uLnTx/>
                          <a:uFillTx/>
                          <a:latin typeface="+mn-lt"/>
                          <a:ea typeface="Times New Roman"/>
                          <a:cs typeface="Times New Roman"/>
                        </a:rPr>
                        <a:t>mg/dl)</a:t>
                      </a:r>
                      <a:endParaRPr kumimoji="0" lang="el-GR" sz="1600" b="0" i="0" u="none" strike="noStrike" kern="1200" cap="none" spc="0" normalizeH="0" baseline="0" noProof="0" dirty="0">
                        <a:ln>
                          <a:noFill/>
                        </a:ln>
                        <a:solidFill>
                          <a:prstClr val="black"/>
                        </a:solidFill>
                        <a:effectLst/>
                        <a:uLnTx/>
                        <a:uFillTx/>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CPK</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dirty="0">
                          <a:effectLst/>
                          <a:latin typeface="+mn-lt"/>
                          <a:ea typeface="Times New Roman"/>
                          <a:cs typeface="Times New Roman"/>
                        </a:rPr>
                        <a:t>203</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66"/>
                          </a:solidFill>
                          <a:effectLst/>
                          <a:uLnTx/>
                          <a:uFillTx/>
                          <a:latin typeface="+mn-lt"/>
                          <a:ea typeface="Times New Roman"/>
                          <a:cs typeface="Times New Roman"/>
                        </a:rPr>
                        <a:t>Χρόνος θρομβίνης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600" b="1" dirty="0">
                          <a:solidFill>
                            <a:srgbClr val="FF0066"/>
                          </a:solidFill>
                          <a:effectLst/>
                          <a:latin typeface="+mn-lt"/>
                          <a:ea typeface="Times New Roman"/>
                          <a:cs typeface="Times New Roman"/>
                        </a:rPr>
                        <a:t>16,2</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9200">
                <a:tc>
                  <a:txBody>
                    <a:bodyPr/>
                    <a:lstStyle/>
                    <a:p>
                      <a:pPr algn="just">
                        <a:lnSpc>
                          <a:spcPct val="107000"/>
                        </a:lnSpc>
                        <a:spcAft>
                          <a:spcPts val="0"/>
                        </a:spcAft>
                      </a:pPr>
                      <a:r>
                        <a:rPr lang="el-GR" sz="1600" dirty="0">
                          <a:effectLst/>
                          <a:latin typeface="+mn-lt"/>
                          <a:ea typeface="Times New Roman"/>
                          <a:cs typeface="Times New Roman"/>
                        </a:rPr>
                        <a:t>Π</a:t>
                      </a:r>
                      <a:r>
                        <a:rPr lang="en-US" sz="1600" dirty="0">
                          <a:effectLst/>
                          <a:latin typeface="+mn-lt"/>
                          <a:ea typeface="Times New Roman"/>
                          <a:cs typeface="Times New Roman"/>
                        </a:rPr>
                        <a:t> (%)</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Na (</a:t>
                      </a:r>
                      <a:r>
                        <a:rPr lang="en-US" sz="1600" dirty="0" err="1">
                          <a:effectLst/>
                          <a:latin typeface="+mn-lt"/>
                          <a:ea typeface="Times New Roman"/>
                          <a:cs typeface="Times New Roman"/>
                        </a:rPr>
                        <a:t>mmol</a:t>
                      </a:r>
                      <a:r>
                        <a:rPr lang="en-US" sz="1600" dirty="0">
                          <a:effectLst/>
                          <a:latin typeface="+mn-lt"/>
                          <a:ea typeface="Times New Roman"/>
                          <a:cs typeface="Times New Roman"/>
                        </a:rPr>
                        <a:t>/L)</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137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dirty="0">
                          <a:effectLst/>
                          <a:latin typeface="+mn-lt"/>
                          <a:ea typeface="Times New Roman"/>
                          <a:cs typeface="Times New Roman"/>
                        </a:rPr>
                        <a:t>Τ</a:t>
                      </a:r>
                      <a:r>
                        <a:rPr lang="en-US" sz="1600" dirty="0">
                          <a:effectLst/>
                          <a:latin typeface="+mn-lt"/>
                          <a:ea typeface="Times New Roman"/>
                          <a:cs typeface="Times New Roman"/>
                        </a:rPr>
                        <a:t>P</a:t>
                      </a:r>
                      <a:r>
                        <a:rPr lang="el-GR" sz="1600" dirty="0">
                          <a:effectLst/>
                          <a:latin typeface="+mn-lt"/>
                          <a:ea typeface="Times New Roman"/>
                          <a:cs typeface="Times New Roman"/>
                        </a:rPr>
                        <a:t> </a:t>
                      </a:r>
                      <a:r>
                        <a:rPr lang="en-US" sz="1600" dirty="0">
                          <a:effectLst/>
                          <a:latin typeface="+mn-lt"/>
                          <a:ea typeface="Times New Roman"/>
                          <a:cs typeface="Times New Roman"/>
                        </a:rPr>
                        <a:t> (g/dl)</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dirty="0" err="1">
                          <a:solidFill>
                            <a:srgbClr val="FF0066"/>
                          </a:solidFill>
                          <a:effectLst/>
                          <a:latin typeface="+mn-lt"/>
                          <a:ea typeface="Times New Roman"/>
                          <a:cs typeface="Times New Roman"/>
                        </a:rPr>
                        <a:t>Ινωδογόνο</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b="1" dirty="0">
                          <a:solidFill>
                            <a:srgbClr val="FF0066"/>
                          </a:solidFill>
                          <a:effectLst/>
                          <a:latin typeface="+mn-lt"/>
                          <a:ea typeface="Times New Roman"/>
                          <a:cs typeface="Times New Roman"/>
                        </a:rPr>
                        <a:t>138</a:t>
                      </a:r>
                      <a:endParaRPr lang="en-US"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1813">
                <a:tc>
                  <a:txBody>
                    <a:bodyPr/>
                    <a:lstStyle/>
                    <a:p>
                      <a:pPr algn="just">
                        <a:lnSpc>
                          <a:spcPct val="107000"/>
                        </a:lnSpc>
                        <a:spcAft>
                          <a:spcPts val="0"/>
                        </a:spcAft>
                      </a:pPr>
                      <a:r>
                        <a:rPr lang="el-GR" sz="1600" dirty="0">
                          <a:effectLst/>
                          <a:latin typeface="+mn-lt"/>
                          <a:ea typeface="Times New Roman"/>
                          <a:cs typeface="Times New Roman"/>
                        </a:rPr>
                        <a:t>Λ</a:t>
                      </a:r>
                      <a:r>
                        <a:rPr lang="en-US" sz="1600" dirty="0">
                          <a:effectLst/>
                          <a:latin typeface="+mn-lt"/>
                          <a:ea typeface="Times New Roman"/>
                          <a:cs typeface="Times New Roman"/>
                        </a:rPr>
                        <a:t> (%)</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a:effectLst/>
                          <a:latin typeface="+mn-lt"/>
                          <a:ea typeface="Times New Roman"/>
                          <a:cs typeface="Times New Roman"/>
                        </a:rPr>
                        <a:t>K (mmol/L)</a:t>
                      </a:r>
                      <a:endParaRPr lang="el-GR" sz="160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dirty="0">
                          <a:effectLst/>
                          <a:latin typeface="+mn-lt"/>
                          <a:ea typeface="Times New Roman"/>
                          <a:cs typeface="Times New Roman"/>
                        </a:rPr>
                        <a:t>Α</a:t>
                      </a:r>
                      <a:r>
                        <a:rPr lang="en-US" sz="1600" dirty="0" err="1">
                          <a:effectLst/>
                          <a:latin typeface="+mn-lt"/>
                          <a:ea typeface="Times New Roman"/>
                          <a:cs typeface="Times New Roman"/>
                        </a:rPr>
                        <a:t>lb</a:t>
                      </a:r>
                      <a:r>
                        <a:rPr lang="el-GR" sz="1600" dirty="0">
                          <a:effectLst/>
                          <a:latin typeface="+mn-lt"/>
                          <a:ea typeface="Times New Roman"/>
                          <a:cs typeface="Times New Roman"/>
                        </a:rPr>
                        <a:t> </a:t>
                      </a:r>
                      <a:r>
                        <a:rPr lang="en-US" sz="1600" dirty="0">
                          <a:effectLst/>
                          <a:latin typeface="+mn-lt"/>
                          <a:ea typeface="Times New Roman"/>
                          <a:cs typeface="Times New Roman"/>
                        </a:rPr>
                        <a:t>(g/dl)</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a:solidFill>
                            <a:srgbClr val="FF0066"/>
                          </a:solidFill>
                          <a:effectLst/>
                          <a:latin typeface="+mn-lt"/>
                          <a:ea typeface="Times New Roman"/>
                          <a:cs typeface="Times New Roman"/>
                        </a:rPr>
                        <a:t>Παρ.V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132%</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1813">
                <a:tc>
                  <a:txBody>
                    <a:bodyPr/>
                    <a:lstStyle/>
                    <a:p>
                      <a:pPr algn="just">
                        <a:lnSpc>
                          <a:spcPct val="107000"/>
                        </a:lnSpc>
                        <a:spcAft>
                          <a:spcPts val="0"/>
                        </a:spcAft>
                      </a:pPr>
                      <a:r>
                        <a:rPr lang="el-GR" sz="1600" dirty="0">
                          <a:effectLst/>
                          <a:latin typeface="+mn-lt"/>
                          <a:ea typeface="Times New Roman"/>
                          <a:cs typeface="Times New Roman"/>
                        </a:rPr>
                        <a:t>Μ</a:t>
                      </a:r>
                      <a:r>
                        <a:rPr lang="en-US" sz="1600" dirty="0">
                          <a:effectLst/>
                          <a:latin typeface="+mn-lt"/>
                          <a:ea typeface="Times New Roman"/>
                          <a:cs typeface="Times New Roman"/>
                        </a:rPr>
                        <a:t>(%)</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Cl (</a:t>
                      </a:r>
                      <a:r>
                        <a:rPr lang="en-US" sz="1600" dirty="0" err="1">
                          <a:effectLst/>
                          <a:latin typeface="+mn-lt"/>
                          <a:ea typeface="Times New Roman"/>
                          <a:cs typeface="Times New Roman"/>
                        </a:rPr>
                        <a:t>mmol</a:t>
                      </a:r>
                      <a:r>
                        <a:rPr lang="en-US" sz="1600" dirty="0">
                          <a:effectLst/>
                          <a:latin typeface="+mn-lt"/>
                          <a:ea typeface="Times New Roman"/>
                          <a:cs typeface="Times New Roman"/>
                        </a:rPr>
                        <a:t>/L)</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dirty="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l-G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l-G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dirty="0">
                          <a:solidFill>
                            <a:srgbClr val="FF0066"/>
                          </a:solidFill>
                          <a:effectLst/>
                          <a:latin typeface="+mn-lt"/>
                          <a:ea typeface="Times New Roman"/>
                          <a:cs typeface="Times New Roman"/>
                        </a:rPr>
                        <a:t>Παρ.</a:t>
                      </a:r>
                      <a:r>
                        <a:rPr lang="en-US" sz="1600" b="1" dirty="0">
                          <a:solidFill>
                            <a:srgbClr val="FF0066"/>
                          </a:solidFill>
                          <a:effectLst/>
                          <a:latin typeface="+mn-lt"/>
                          <a:ea typeface="Times New Roman"/>
                          <a:cs typeface="Times New Roman"/>
                        </a:rPr>
                        <a:t> VIII</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145%</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1813">
                <a:tc>
                  <a:txBody>
                    <a:bodyPr/>
                    <a:lstStyle/>
                    <a:p>
                      <a:pPr algn="just">
                        <a:lnSpc>
                          <a:spcPct val="107000"/>
                        </a:lnSpc>
                        <a:spcAft>
                          <a:spcPts val="0"/>
                        </a:spcAft>
                      </a:pPr>
                      <a:r>
                        <a:rPr lang="el-GR" sz="1600">
                          <a:effectLst/>
                          <a:latin typeface="+mn-lt"/>
                          <a:ea typeface="Times New Roman"/>
                          <a:cs typeface="Times New Roman"/>
                        </a:rPr>
                        <a:t>Η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a:effectLst/>
                          <a:latin typeface="+mn-lt"/>
                          <a:ea typeface="Times New Roman"/>
                          <a:cs typeface="Times New Roman"/>
                        </a:rPr>
                        <a:t>Ca (mg/dl)</a:t>
                      </a:r>
                      <a:endParaRPr lang="el-GR" sz="160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pH</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dirty="0">
                          <a:effectLst/>
                          <a:latin typeface="+mn-lt"/>
                          <a:ea typeface="Times New Roman"/>
                          <a:cs typeface="Times New Roman"/>
                        </a:rPr>
                        <a:t>7,38</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a:solidFill>
                            <a:srgbClr val="FF0066"/>
                          </a:solidFill>
                          <a:effectLst/>
                          <a:latin typeface="+mn-lt"/>
                          <a:ea typeface="Times New Roman"/>
                          <a:cs typeface="Times New Roman"/>
                        </a:rPr>
                        <a:t>Παρ.</a:t>
                      </a:r>
                      <a:r>
                        <a:rPr lang="en-US" sz="1600" b="1">
                          <a:solidFill>
                            <a:srgbClr val="FF0066"/>
                          </a:solidFill>
                          <a:effectLst/>
                          <a:latin typeface="+mn-lt"/>
                          <a:ea typeface="Times New Roman"/>
                          <a:cs typeface="Times New Roman"/>
                        </a:rPr>
                        <a:t>XI</a:t>
                      </a:r>
                      <a:endParaRPr lang="el-GR" sz="1600" b="1">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81%</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1813">
                <a:tc>
                  <a:txBody>
                    <a:bodyPr/>
                    <a:lstStyle/>
                    <a:p>
                      <a:pPr algn="just">
                        <a:lnSpc>
                          <a:spcPct val="107000"/>
                        </a:lnSpc>
                        <a:spcAft>
                          <a:spcPts val="0"/>
                        </a:spcAft>
                      </a:pPr>
                      <a:r>
                        <a:rPr lang="en-US" sz="1600">
                          <a:effectLst/>
                          <a:latin typeface="+mn-lt"/>
                          <a:ea typeface="Times New Roman"/>
                          <a:cs typeface="Times New Roman"/>
                        </a:rPr>
                        <a:t>Plt (/</a:t>
                      </a:r>
                      <a:r>
                        <a:rPr lang="el-GR" sz="1600">
                          <a:effectLst/>
                          <a:latin typeface="+mn-lt"/>
                          <a:ea typeface="Times New Roman"/>
                          <a:cs typeface="Times New Roman"/>
                        </a:rPr>
                        <a:t>μ</a:t>
                      </a:r>
                      <a:r>
                        <a:rPr lang="fr-FR" sz="1600">
                          <a:effectLst/>
                          <a:latin typeface="+mn-lt"/>
                          <a:ea typeface="Times New Roman"/>
                          <a:cs typeface="Times New Roman"/>
                        </a:rPr>
                        <a:t>l</a:t>
                      </a:r>
                      <a:r>
                        <a:rPr lang="en-US" sz="1600">
                          <a:effectLst/>
                          <a:latin typeface="+mn-lt"/>
                          <a:ea typeface="Times New Roman"/>
                          <a:cs typeface="Times New Roman"/>
                        </a:rPr>
                        <a:t>)</a:t>
                      </a:r>
                      <a:endParaRPr lang="el-GR" sz="160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599000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P (mg/dl)</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PaO</a:t>
                      </a:r>
                      <a:r>
                        <a:rPr lang="el-GR" sz="1600" baseline="-25000" dirty="0">
                          <a:effectLst/>
                          <a:latin typeface="+mn-lt"/>
                          <a:ea typeface="Times New Roman"/>
                          <a:cs typeface="Times New Roman"/>
                        </a:rPr>
                        <a:t>2  </a:t>
                      </a:r>
                      <a:r>
                        <a:rPr lang="el-GR" sz="1600" dirty="0">
                          <a:effectLst/>
                          <a:latin typeface="+mn-lt"/>
                          <a:ea typeface="Times New Roman"/>
                          <a:cs typeface="Times New Roman"/>
                        </a:rPr>
                        <a:t>(</a:t>
                      </a:r>
                      <a:r>
                        <a:rPr lang="en-US" sz="1600" dirty="0" err="1">
                          <a:effectLst/>
                          <a:latin typeface="+mn-lt"/>
                          <a:ea typeface="Times New Roman"/>
                          <a:cs typeface="Times New Roman"/>
                        </a:rPr>
                        <a:t>cmH</a:t>
                      </a:r>
                      <a:r>
                        <a:rPr lang="el-GR" sz="1600" baseline="-25000" dirty="0">
                          <a:effectLst/>
                          <a:latin typeface="+mn-lt"/>
                          <a:ea typeface="Times New Roman"/>
                          <a:cs typeface="Times New Roman"/>
                        </a:rPr>
                        <a:t>2</a:t>
                      </a:r>
                      <a:r>
                        <a:rPr lang="en-US" sz="1600" dirty="0">
                          <a:effectLst/>
                          <a:latin typeface="+mn-lt"/>
                          <a:ea typeface="Times New Roman"/>
                          <a:cs typeface="Times New Roman"/>
                        </a:rPr>
                        <a:t>O</a:t>
                      </a:r>
                      <a:r>
                        <a:rPr lang="el-GR" sz="1600" dirty="0">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dirty="0">
                          <a:effectLst/>
                          <a:latin typeface="+mn-lt"/>
                          <a:ea typeface="Times New Roman"/>
                          <a:cs typeface="Times New Roman"/>
                        </a:rPr>
                        <a:t>39,6</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a:solidFill>
                            <a:srgbClr val="FF0066"/>
                          </a:solidFill>
                          <a:effectLst/>
                          <a:latin typeface="+mn-lt"/>
                          <a:ea typeface="Times New Roman"/>
                          <a:cs typeface="Times New Roman"/>
                        </a:rPr>
                        <a:t>Παρ.</a:t>
                      </a:r>
                      <a:r>
                        <a:rPr lang="en-US" sz="1600" b="1">
                          <a:solidFill>
                            <a:srgbClr val="FF0066"/>
                          </a:solidFill>
                          <a:effectLst/>
                          <a:latin typeface="+mn-lt"/>
                          <a:ea typeface="Times New Roman"/>
                          <a:cs typeface="Times New Roman"/>
                        </a:rPr>
                        <a:t>XII</a:t>
                      </a:r>
                      <a:endParaRPr lang="el-GR" sz="1600" b="1">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138%</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9200">
                <a:tc>
                  <a:txBody>
                    <a:bodyPr/>
                    <a:lstStyle/>
                    <a:p>
                      <a:pPr algn="just">
                        <a:lnSpc>
                          <a:spcPct val="107000"/>
                        </a:lnSpc>
                        <a:spcAft>
                          <a:spcPts val="0"/>
                        </a:spcAft>
                      </a:pPr>
                      <a:r>
                        <a:rPr lang="en-US" sz="1600" dirty="0">
                          <a:effectLst/>
                          <a:latin typeface="+mn-lt"/>
                          <a:ea typeface="Times New Roman"/>
                          <a:cs typeface="Times New Roman"/>
                        </a:rPr>
                        <a:t>CRP (mg/L)</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a:effectLst/>
                          <a:latin typeface="+mn-lt"/>
                          <a:ea typeface="Times New Roman"/>
                          <a:cs typeface="Times New Roman"/>
                        </a:rPr>
                        <a:t>1</a:t>
                      </a:r>
                      <a:endParaRPr lang="el-GR" sz="160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a:effectLst/>
                          <a:latin typeface="+mn-lt"/>
                          <a:ea typeface="Times New Roman"/>
                          <a:cs typeface="Times New Roman"/>
                        </a:rPr>
                        <a:t>Mg</a:t>
                      </a:r>
                      <a:r>
                        <a:rPr lang="el-GR" sz="1600">
                          <a:effectLst/>
                          <a:latin typeface="+mn-lt"/>
                          <a:ea typeface="Times New Roman"/>
                          <a:cs typeface="Times New Roman"/>
                        </a:rPr>
                        <a:t> (</a:t>
                      </a:r>
                      <a:r>
                        <a:rPr lang="en-US" sz="1600">
                          <a:effectLst/>
                          <a:latin typeface="+mn-lt"/>
                          <a:ea typeface="Times New Roman"/>
                          <a:cs typeface="Times New Roman"/>
                        </a:rPr>
                        <a:t>mg</a:t>
                      </a:r>
                      <a:r>
                        <a:rPr lang="el-GR" sz="1600">
                          <a:effectLst/>
                          <a:latin typeface="+mn-lt"/>
                          <a:ea typeface="Times New Roman"/>
                          <a:cs typeface="Times New Roman"/>
                        </a:rPr>
                        <a:t>/</a:t>
                      </a:r>
                      <a:r>
                        <a:rPr lang="en-US" sz="1600">
                          <a:effectLst/>
                          <a:latin typeface="+mn-lt"/>
                          <a:ea typeface="Times New Roman"/>
                          <a:cs typeface="Times New Roman"/>
                        </a:rPr>
                        <a:t>dl</a:t>
                      </a:r>
                      <a:r>
                        <a:rPr lang="el-GR" sz="1600">
                          <a:effectLst/>
                          <a:latin typeface="+mn-lt"/>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1600" dirty="0">
                          <a:effectLst/>
                          <a:latin typeface="+mn-lt"/>
                          <a:ea typeface="Times New Roman"/>
                          <a:cs typeface="Times New Roman"/>
                        </a:rPr>
                        <a:t>PaCO</a:t>
                      </a:r>
                      <a:r>
                        <a:rPr lang="en-US" sz="1600" baseline="-25000" dirty="0">
                          <a:effectLst/>
                          <a:latin typeface="+mn-lt"/>
                          <a:ea typeface="Times New Roman"/>
                          <a:cs typeface="Times New Roman"/>
                        </a:rPr>
                        <a:t>2</a:t>
                      </a:r>
                      <a:r>
                        <a:rPr lang="en-US" sz="1600" dirty="0">
                          <a:effectLst/>
                          <a:latin typeface="+mn-lt"/>
                          <a:ea typeface="Times New Roman"/>
                          <a:cs typeface="Times New Roman"/>
                        </a:rPr>
                        <a:t>(cmH</a:t>
                      </a:r>
                      <a:r>
                        <a:rPr lang="en-US" sz="1600" baseline="-25000" dirty="0">
                          <a:effectLst/>
                          <a:latin typeface="+mn-lt"/>
                          <a:ea typeface="Times New Roman"/>
                          <a:cs typeface="Times New Roman"/>
                        </a:rPr>
                        <a:t>2</a:t>
                      </a:r>
                      <a:r>
                        <a:rPr lang="en-US" sz="1600" dirty="0">
                          <a:effectLst/>
                          <a:latin typeface="+mn-lt"/>
                          <a:ea typeface="Times New Roman"/>
                          <a:cs typeface="Times New Roman"/>
                        </a:rPr>
                        <a:t>O)</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dirty="0">
                          <a:effectLst/>
                          <a:latin typeface="+mn-lt"/>
                          <a:ea typeface="Times New Roman"/>
                          <a:cs typeface="Times New Roman"/>
                        </a:rPr>
                        <a:t>39,7</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dirty="0" err="1">
                          <a:solidFill>
                            <a:srgbClr val="FF0066"/>
                          </a:solidFill>
                          <a:effectLst/>
                          <a:latin typeface="+mn-lt"/>
                          <a:ea typeface="Times New Roman"/>
                          <a:cs typeface="Times New Roman"/>
                        </a:rPr>
                        <a:t>Παρ.ΙΙ</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b="1" dirty="0">
                          <a:solidFill>
                            <a:srgbClr val="FF0066"/>
                          </a:solidFill>
                          <a:effectLst/>
                          <a:latin typeface="+mn-lt"/>
                          <a:ea typeface="Times New Roman"/>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9200">
                <a:tc>
                  <a:txBody>
                    <a:bodyPr/>
                    <a:lstStyle/>
                    <a:p>
                      <a:pPr algn="just">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dirty="0">
                          <a:effectLst/>
                          <a:latin typeface="+mn-lt"/>
                          <a:ea typeface="Times New Roman"/>
                          <a:cs typeface="Times New Roman"/>
                        </a:rPr>
                        <a:t>Γαλακτικό  οξύ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dirty="0">
                          <a:effectLst/>
                          <a:latin typeface="+mn-lt"/>
                          <a:ea typeface="Times New Roman"/>
                          <a:cs typeface="Times New Roman"/>
                        </a:rPr>
                        <a:t>3,5</a:t>
                      </a: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a:solidFill>
                            <a:srgbClr val="FF0066"/>
                          </a:solidFill>
                          <a:effectLst/>
                          <a:latin typeface="+mn-lt"/>
                          <a:ea typeface="Times New Roman"/>
                          <a:cs typeface="Times New Roman"/>
                        </a:rPr>
                        <a:t>Παρ.</a:t>
                      </a:r>
                      <a:r>
                        <a:rPr lang="en-US" sz="1600" b="1">
                          <a:solidFill>
                            <a:srgbClr val="FF0066"/>
                          </a:solidFill>
                          <a:effectLst/>
                          <a:latin typeface="+mn-lt"/>
                          <a:ea typeface="Times New Roman"/>
                          <a:cs typeface="Times New Roman"/>
                        </a:rPr>
                        <a:t> VII</a:t>
                      </a:r>
                      <a:endParaRPr lang="el-GR" sz="1600" b="1">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b="1" dirty="0">
                          <a:solidFill>
                            <a:srgbClr val="FF0066"/>
                          </a:solidFill>
                          <a:effectLst/>
                          <a:latin typeface="+mn-lt"/>
                          <a:ea typeface="Times New Roman"/>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9200">
                <a:tc>
                  <a:txBody>
                    <a:bodyPr/>
                    <a:lstStyle/>
                    <a:p>
                      <a:pPr algn="just">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Times New Roman"/>
                          <a:cs typeface="Times New Roman"/>
                        </a:rPr>
                        <a:t>HCO</a:t>
                      </a:r>
                      <a:r>
                        <a:rPr kumimoji="0" lang="en-US" sz="1600" b="0" i="0" u="none" strike="noStrike" kern="1200" cap="none" spc="0" normalizeH="0" baseline="-25000" noProof="0" dirty="0">
                          <a:ln>
                            <a:noFill/>
                          </a:ln>
                          <a:solidFill>
                            <a:prstClr val="black"/>
                          </a:solidFill>
                          <a:effectLst/>
                          <a:uLnTx/>
                          <a:uFillTx/>
                          <a:latin typeface="+mn-lt"/>
                          <a:ea typeface="Times New Roman"/>
                          <a:cs typeface="Times New Roman"/>
                        </a:rPr>
                        <a:t>3</a:t>
                      </a:r>
                      <a:endParaRPr kumimoji="0" lang="el-GR" sz="1600" b="0" i="0" u="none" strike="noStrike" kern="1200" cap="none" spc="0" normalizeH="0" baseline="0" noProof="0" dirty="0">
                        <a:ln>
                          <a:noFill/>
                        </a:ln>
                        <a:solidFill>
                          <a:prstClr val="black"/>
                        </a:solidFill>
                        <a:effectLst/>
                        <a:uLnTx/>
                        <a:uFillTx/>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Times New Roman"/>
                          <a:cs typeface="Times New Roman"/>
                        </a:rPr>
                        <a:t>22,7</a:t>
                      </a:r>
                      <a:endParaRPr kumimoji="0" lang="el-GR" sz="1600" b="0" i="0" u="none" strike="noStrike" kern="1200" cap="none" spc="0" normalizeH="0" baseline="0" noProof="0" dirty="0">
                        <a:ln>
                          <a:noFill/>
                        </a:ln>
                        <a:solidFill>
                          <a:prstClr val="black"/>
                        </a:solidFill>
                        <a:effectLst/>
                        <a:uLnTx/>
                        <a:uFillTx/>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a:solidFill>
                            <a:srgbClr val="FF0066"/>
                          </a:solidFill>
                          <a:effectLst/>
                          <a:latin typeface="+mn-lt"/>
                          <a:ea typeface="Times New Roman"/>
                          <a:cs typeface="Times New Roman"/>
                        </a:rPr>
                        <a:t>Παρ.</a:t>
                      </a:r>
                      <a:r>
                        <a:rPr lang="en-US" sz="1600" b="1">
                          <a:solidFill>
                            <a:srgbClr val="FF0066"/>
                          </a:solidFill>
                          <a:effectLst/>
                          <a:latin typeface="+mn-lt"/>
                          <a:ea typeface="Times New Roman"/>
                          <a:cs typeface="Times New Roman"/>
                        </a:rPr>
                        <a:t>IX</a:t>
                      </a:r>
                      <a:endParaRPr lang="el-GR" sz="1600" b="1">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3%</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9200">
                <a:tc>
                  <a:txBody>
                    <a:bodyPr/>
                    <a:lstStyle/>
                    <a:p>
                      <a:pPr algn="just">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l-GR" sz="1600">
                          <a:effectLst/>
                          <a:latin typeface="+mn-lt"/>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l-GR" sz="16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l-GR" sz="1600" b="1" dirty="0">
                          <a:solidFill>
                            <a:srgbClr val="FF0066"/>
                          </a:solidFill>
                          <a:effectLst/>
                          <a:latin typeface="+mn-lt"/>
                          <a:ea typeface="Times New Roman"/>
                          <a:cs typeface="Times New Roman"/>
                        </a:rPr>
                        <a:t>Παρ.</a:t>
                      </a:r>
                      <a:r>
                        <a:rPr lang="en-US" sz="1600" b="1" dirty="0">
                          <a:solidFill>
                            <a:srgbClr val="FF0066"/>
                          </a:solidFill>
                          <a:effectLst/>
                          <a:latin typeface="+mn-lt"/>
                          <a:ea typeface="Times New Roman"/>
                          <a:cs typeface="Times New Roman"/>
                        </a:rPr>
                        <a:t>X</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solidFill>
                            <a:srgbClr val="FF0066"/>
                          </a:solidFill>
                          <a:effectLst/>
                          <a:latin typeface="+mn-lt"/>
                          <a:ea typeface="Times New Roman"/>
                          <a:cs typeface="Times New Roman"/>
                        </a:rPr>
                        <a:t>3%</a:t>
                      </a:r>
                      <a:endParaRPr lang="el-GR" sz="1600" b="1" dirty="0">
                        <a:solidFill>
                          <a:srgbClr val="FF0066"/>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88334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407988" y="184808"/>
            <a:ext cx="5483361" cy="1124880"/>
          </a:xfrm>
        </p:spPr>
        <p:txBody>
          <a:bodyPr lIns="90488" tIns="44450" rIns="90488" bIns="44450"/>
          <a:lstStyle/>
          <a:p>
            <a:pPr algn="ctr">
              <a:defRPr/>
            </a:pPr>
            <a:r>
              <a:rPr lang="el-GR" sz="3200" b="1" dirty="0">
                <a:solidFill>
                  <a:srgbClr val="FF3399"/>
                </a:solidFill>
                <a:latin typeface="+mn-lt"/>
              </a:rPr>
              <a:t>Το Τρίγωνο του </a:t>
            </a:r>
            <a:r>
              <a:rPr lang="en-US" sz="3200" b="1" dirty="0">
                <a:solidFill>
                  <a:srgbClr val="FF3399"/>
                </a:solidFill>
                <a:latin typeface="+mn-lt"/>
              </a:rPr>
              <a:t>Leventhal</a:t>
            </a:r>
          </a:p>
        </p:txBody>
      </p:sp>
      <p:sp>
        <p:nvSpPr>
          <p:cNvPr id="245766" name="Line 6"/>
          <p:cNvSpPr>
            <a:spLocks noChangeShapeType="1"/>
          </p:cNvSpPr>
          <p:nvPr/>
        </p:nvSpPr>
        <p:spPr bwMode="auto">
          <a:xfrm flipH="1">
            <a:off x="2844800" y="1533525"/>
            <a:ext cx="3251200"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7" name="Line 7"/>
          <p:cNvSpPr>
            <a:spLocks noChangeShapeType="1"/>
          </p:cNvSpPr>
          <p:nvPr/>
        </p:nvSpPr>
        <p:spPr bwMode="auto">
          <a:xfrm>
            <a:off x="6096000" y="1533525"/>
            <a:ext cx="3522663"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8" name="Line 8"/>
          <p:cNvSpPr>
            <a:spLocks noChangeShapeType="1"/>
          </p:cNvSpPr>
          <p:nvPr/>
        </p:nvSpPr>
        <p:spPr bwMode="auto">
          <a:xfrm>
            <a:off x="2844800" y="5114925"/>
            <a:ext cx="6773863"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9" name="Line 9"/>
          <p:cNvSpPr>
            <a:spLocks noChangeShapeType="1"/>
          </p:cNvSpPr>
          <p:nvPr/>
        </p:nvSpPr>
        <p:spPr bwMode="auto">
          <a:xfrm>
            <a:off x="2393950" y="3667125"/>
            <a:ext cx="7766050"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2774" name="TextBox 1"/>
          <p:cNvSpPr txBox="1">
            <a:spLocks noChangeArrowheads="1"/>
          </p:cNvSpPr>
          <p:nvPr/>
        </p:nvSpPr>
        <p:spPr bwMode="auto">
          <a:xfrm>
            <a:off x="6589713" y="6181724"/>
            <a:ext cx="5391150" cy="3968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Asnes</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&amp; Leventhal. </a:t>
            </a: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Pediatr</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Rev. 2010;31(2):47-55</a:t>
            </a:r>
          </a:p>
        </p:txBody>
      </p:sp>
      <p:sp>
        <p:nvSpPr>
          <p:cNvPr id="32775" name="Text Box 3"/>
          <p:cNvSpPr txBox="1">
            <a:spLocks noChangeArrowheads="1"/>
          </p:cNvSpPr>
          <p:nvPr/>
        </p:nvSpPr>
        <p:spPr bwMode="auto">
          <a:xfrm>
            <a:off x="5172075" y="1009651"/>
            <a:ext cx="2209800" cy="457200"/>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Calibri" pitchFamily="34" charset="0"/>
                <a:ea typeface="+mn-ea"/>
                <a:cs typeface="+mn-cs"/>
              </a:rPr>
              <a:t>Ατύχημα/νόσος</a:t>
            </a:r>
            <a:endParaRPr kumimoji="0" lang="en-US" sz="2400" b="1" i="0" u="none" strike="noStrike" kern="1200" cap="none" spc="0" normalizeH="0" baseline="0" noProof="0" dirty="0">
              <a:ln>
                <a:noFill/>
              </a:ln>
              <a:solidFill>
                <a:srgbClr val="0070C0"/>
              </a:solidFill>
              <a:effectLst/>
              <a:uLnTx/>
              <a:uFillTx/>
              <a:latin typeface="Calibri" pitchFamily="34" charset="0"/>
              <a:ea typeface="+mn-ea"/>
              <a:cs typeface="+mn-cs"/>
            </a:endParaRPr>
          </a:p>
        </p:txBody>
      </p:sp>
      <p:sp>
        <p:nvSpPr>
          <p:cNvPr id="32776" name="Text Box 4"/>
          <p:cNvSpPr txBox="1">
            <a:spLocks noChangeArrowheads="1"/>
          </p:cNvSpPr>
          <p:nvPr/>
        </p:nvSpPr>
        <p:spPr bwMode="auto">
          <a:xfrm>
            <a:off x="1130300" y="5114925"/>
            <a:ext cx="2047875"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Κακοποίηση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7" name="Text Box 5"/>
          <p:cNvSpPr txBox="1">
            <a:spLocks noChangeArrowheads="1"/>
          </p:cNvSpPr>
          <p:nvPr/>
        </p:nvSpPr>
        <p:spPr bwMode="auto">
          <a:xfrm>
            <a:off x="9369425" y="5130800"/>
            <a:ext cx="2085975" cy="4603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Παραμέληση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8" name="Text Box 10"/>
          <p:cNvSpPr txBox="1">
            <a:spLocks noChangeArrowheads="1"/>
          </p:cNvSpPr>
          <p:nvPr/>
        </p:nvSpPr>
        <p:spPr bwMode="auto">
          <a:xfrm>
            <a:off x="611188" y="3460750"/>
            <a:ext cx="3086100"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Αναφορά</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81" name="AutoShape 18"/>
          <p:cNvSpPr>
            <a:spLocks noChangeArrowheads="1"/>
          </p:cNvSpPr>
          <p:nvPr/>
        </p:nvSpPr>
        <p:spPr bwMode="auto">
          <a:xfrm>
            <a:off x="9126537" y="4357688"/>
            <a:ext cx="220663" cy="295275"/>
          </a:xfrm>
          <a:custGeom>
            <a:avLst/>
            <a:gdLst>
              <a:gd name="T0" fmla="*/ 1127138 w 21600"/>
              <a:gd name="T1" fmla="*/ 0 h 21600"/>
              <a:gd name="T2" fmla="*/ 330106 w 21600"/>
              <a:gd name="T3" fmla="*/ 591083 h 21600"/>
              <a:gd name="T4" fmla="*/ 0 w 21600"/>
              <a:gd name="T5" fmla="*/ 2018232 h 21600"/>
              <a:gd name="T6" fmla="*/ 330106 w 21600"/>
              <a:gd name="T7" fmla="*/ 3445367 h 21600"/>
              <a:gd name="T8" fmla="*/ 1127138 w 21600"/>
              <a:gd name="T9" fmla="*/ 4036451 h 21600"/>
              <a:gd name="T10" fmla="*/ 1924161 w 21600"/>
              <a:gd name="T11" fmla="*/ 3445367 h 21600"/>
              <a:gd name="T12" fmla="*/ 2254266 w 21600"/>
              <a:gd name="T13" fmla="*/ 2018232 h 21600"/>
              <a:gd name="T14" fmla="*/ 1924161 w 21600"/>
              <a:gd name="T15" fmla="*/ 59108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81"/>
                                        </p:tgtEl>
                                        <p:attrNameLst>
                                          <p:attrName>style.visibility</p:attrName>
                                        </p:attrNameLst>
                                      </p:cBhvr>
                                      <p:to>
                                        <p:strVal val="visible"/>
                                      </p:to>
                                    </p:set>
                                    <p:anim calcmode="lin" valueType="num">
                                      <p:cBhvr additive="base">
                                        <p:cTn id="7" dur="500" fill="hold"/>
                                        <p:tgtEl>
                                          <p:spTgt spid="32781"/>
                                        </p:tgtEl>
                                        <p:attrNameLst>
                                          <p:attrName>ppt_x</p:attrName>
                                        </p:attrNameLst>
                                      </p:cBhvr>
                                      <p:tavLst>
                                        <p:tav tm="0">
                                          <p:val>
                                            <p:strVal val="#ppt_x"/>
                                          </p:val>
                                        </p:tav>
                                        <p:tav tm="100000">
                                          <p:val>
                                            <p:strVal val="#ppt_x"/>
                                          </p:val>
                                        </p:tav>
                                      </p:tavLst>
                                    </p:anim>
                                    <p:anim calcmode="lin" valueType="num">
                                      <p:cBhvr additive="base">
                                        <p:cTn id="8" dur="500" fill="hold"/>
                                        <p:tgtEl>
                                          <p:spTgt spid="32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3600" dirty="0"/>
              <a:t> </a:t>
            </a:r>
            <a:r>
              <a:rPr lang="el-GR" sz="3600" dirty="0">
                <a:solidFill>
                  <a:schemeClr val="accent1"/>
                </a:solidFill>
              </a:rPr>
              <a:t>Άρρεν 6 μηνών</a:t>
            </a:r>
            <a:endParaRPr lang="en-US" sz="3600" dirty="0">
              <a:solidFill>
                <a:schemeClr val="accent1"/>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3B626-C6C9-4D58-9C2F-50DB4FC5A903}" type="slidenum">
              <a:rPr kumimoji="0" lang="el-GR" altLang="el-GR"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l-GR" altLang="el-GR"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pic>
        <p:nvPicPr>
          <p:cNvPr id="16" name="Content Placeholder 3" descr="https://pediatriceducation.files.wordpress.com/2009/01/042808figure59ltfemurfxabus.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350952" y="1680809"/>
            <a:ext cx="3142670" cy="4689233"/>
          </a:xfrm>
          <a:prstGeom prst="rect">
            <a:avLst/>
          </a:prstGeom>
          <a:noFill/>
          <a:ln>
            <a:noFill/>
          </a:ln>
        </p:spPr>
      </p:pic>
      <p:sp>
        <p:nvSpPr>
          <p:cNvPr id="17" name="Rectangle 16"/>
          <p:cNvSpPr/>
          <p:nvPr/>
        </p:nvSpPr>
        <p:spPr>
          <a:xfrm>
            <a:off x="5543006" y="1057870"/>
            <a:ext cx="6096000" cy="5129609"/>
          </a:xfrm>
          <a:prstGeom prst="rect">
            <a:avLst/>
          </a:prstGeom>
        </p:spPr>
        <p:txBody>
          <a:bodyPr>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l-GR" sz="2800" b="1" i="0" u="none" strike="noStrike" kern="0" cap="none" spc="0" normalizeH="0" baseline="0" noProof="0" dirty="0">
                <a:ln>
                  <a:noFill/>
                </a:ln>
                <a:solidFill>
                  <a:prstClr val="black"/>
                </a:solidFill>
                <a:effectLst/>
                <a:uLnTx/>
                <a:uFillTx/>
                <a:latin typeface="Calibri" pitchFamily="34" charset="0"/>
                <a:ea typeface="+mn-ea"/>
                <a:cs typeface="+mn-cs"/>
              </a:rPr>
              <a:t>Βίαιη κάμψη άκρου </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l-GR" sz="2800" b="1" i="0" u="none" strike="noStrike" kern="0" cap="none" spc="0" normalizeH="0" baseline="0" noProof="0" dirty="0">
              <a:ln>
                <a:noFill/>
              </a:ln>
              <a:solidFill>
                <a:prstClr val="black"/>
              </a:solidFill>
              <a:effectLst/>
              <a:uLnTx/>
              <a:uFillTx/>
              <a:latin typeface="Calibri"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l-GR" sz="2800" b="1" i="0" u="none" strike="noStrike" kern="0" cap="none" spc="0" normalizeH="0" baseline="0" noProof="0" dirty="0">
                <a:ln>
                  <a:noFill/>
                </a:ln>
                <a:solidFill>
                  <a:prstClr val="black"/>
                </a:solidFill>
                <a:effectLst/>
                <a:uLnTx/>
                <a:uFillTx/>
                <a:latin typeface="Calibri" pitchFamily="34" charset="0"/>
                <a:ea typeface="+mn-ea"/>
                <a:cs typeface="+mn-cs"/>
              </a:rPr>
              <a:t> Άμεση πλήξη στο σημείο του κατάγματος</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Char char="§"/>
              <a:tabLst/>
              <a:defRPr/>
            </a:pPr>
            <a:r>
              <a:rPr kumimoji="0" lang="el-GR" sz="2800" b="0" i="0" u="none" strike="noStrike" kern="0" cap="none" spc="0" normalizeH="0" baseline="0" noProof="0" dirty="0">
                <a:ln>
                  <a:noFill/>
                </a:ln>
                <a:solidFill>
                  <a:prstClr val="black"/>
                </a:solidFill>
                <a:effectLst/>
                <a:uLnTx/>
                <a:uFillTx/>
                <a:latin typeface="Calibri" pitchFamily="34" charset="0"/>
                <a:ea typeface="+mn-ea"/>
                <a:cs typeface="+mn-cs"/>
              </a:rPr>
              <a:t> Πτώση σε αιχμή αντικειμένου</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Char char="§"/>
              <a:tabLst/>
              <a:defRPr/>
            </a:pPr>
            <a:r>
              <a:rPr kumimoji="0" lang="el-GR" sz="2800" b="0" i="0" u="none" strike="noStrike" kern="0" cap="none" spc="0" normalizeH="0" baseline="0" noProof="0" dirty="0">
                <a:ln>
                  <a:noFill/>
                </a:ln>
                <a:solidFill>
                  <a:prstClr val="black"/>
                </a:solidFill>
                <a:effectLst/>
                <a:uLnTx/>
                <a:uFillTx/>
                <a:latin typeface="Calibri" pitchFamily="34" charset="0"/>
                <a:ea typeface="+mn-ea"/>
                <a:cs typeface="+mn-cs"/>
              </a:rPr>
              <a:t> Πλήξη άκρου με αντικείμενο</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l-GR" sz="2800" b="1" i="0" u="none" strike="noStrike" kern="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panose="020F0502020204030204"/>
                <a:ea typeface="+mn-ea"/>
                <a:cs typeface="+mn-cs"/>
              </a:rPr>
              <a:t>Κάθε κάταγμα μπορεί να οφείλεται σε κακοποίηση!!!</a:t>
            </a:r>
          </a:p>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altLang="en-US" sz="2800" b="0" i="0" u="none" strike="noStrike" kern="0" cap="none" spc="0" normalizeH="0" baseline="0" noProof="0" dirty="0">
                <a:ln>
                  <a:noFill/>
                </a:ln>
                <a:solidFill>
                  <a:prstClr val="black"/>
                </a:solidFill>
                <a:effectLst/>
                <a:uLnTx/>
                <a:uFillTx/>
                <a:latin typeface="Calibri" panose="020F0502020204030204"/>
                <a:ea typeface="+mn-ea"/>
                <a:cs typeface="+mn-cs"/>
              </a:rPr>
              <a:t>Ένα στα 4 κατάγματα σε Βρέφη &amp; Νήπια </a:t>
            </a:r>
            <a:r>
              <a:rPr kumimoji="0" lang="en-US" altLang="en-US" sz="2800" b="0" i="0" u="none" strike="noStrike" kern="0" cap="none" spc="0" normalizeH="0" baseline="0" noProof="0" dirty="0">
                <a:ln>
                  <a:noFill/>
                </a:ln>
                <a:solidFill>
                  <a:prstClr val="black"/>
                </a:solidFill>
                <a:effectLst/>
                <a:uLnTx/>
                <a:uFillTx/>
                <a:latin typeface="Calibri" panose="020F0502020204030204"/>
                <a:ea typeface="+mn-ea"/>
                <a:cs typeface="+mn-cs"/>
              </a:rPr>
              <a:t>&lt;18 </a:t>
            </a:r>
            <a:r>
              <a:rPr kumimoji="0" lang="el-GR" altLang="en-US" sz="2800" b="0" i="0" u="none" strike="noStrike" kern="0" cap="none" spc="0" normalizeH="0" baseline="0" noProof="0" dirty="0">
                <a:ln>
                  <a:noFill/>
                </a:ln>
                <a:solidFill>
                  <a:prstClr val="black"/>
                </a:solidFill>
                <a:effectLst/>
                <a:uLnTx/>
                <a:uFillTx/>
                <a:latin typeface="Calibri" panose="020F0502020204030204"/>
                <a:ea typeface="+mn-ea"/>
                <a:cs typeface="+mn-cs"/>
              </a:rPr>
              <a:t>μηνών είναι προκλητό</a:t>
            </a:r>
            <a:endParaRPr kumimoji="0" lang="en-US" altLang="en-US" sz="2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414" y="0"/>
            <a:ext cx="11062648" cy="1325563"/>
          </a:xfrm>
        </p:spPr>
        <p:txBody>
          <a:bodyPr/>
          <a:lstStyle/>
          <a:p>
            <a:r>
              <a:rPr lang="el-GR" sz="3600" dirty="0">
                <a:solidFill>
                  <a:schemeClr val="accent1"/>
                </a:solidFill>
                <a:latin typeface="Calibri" panose="020F0502020204030204"/>
              </a:rPr>
              <a:t>Ποια</a:t>
            </a:r>
            <a:r>
              <a:rPr lang="el-GR" dirty="0"/>
              <a:t> </a:t>
            </a:r>
            <a:r>
              <a:rPr lang="el-GR" sz="3600" dirty="0">
                <a:solidFill>
                  <a:schemeClr val="accent1"/>
                </a:solidFill>
                <a:latin typeface="Calibri" panose="020F0502020204030204"/>
              </a:rPr>
              <a:t>είναι η αμέσως επόμενη ενδεδειγμένη εξέταση;</a:t>
            </a:r>
            <a:endParaRPr lang="en-US" sz="3600" dirty="0">
              <a:solidFill>
                <a:schemeClr val="accent1"/>
              </a:solidFill>
              <a:latin typeface="Calibri" panose="020F0502020204030204"/>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E3076E-5841-401A-B0BB-88E1F8D96701}" type="slidenum">
              <a:rPr kumimoji="0" lang="el-GR" altLang="el-GR"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altLang="el-GR"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
        <p:nvSpPr>
          <p:cNvPr id="4" name="Rectangle 3"/>
          <p:cNvSpPr/>
          <p:nvPr/>
        </p:nvSpPr>
        <p:spPr>
          <a:xfrm>
            <a:off x="509453" y="1159117"/>
            <a:ext cx="587828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4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Ακτινολογικός έλεγχος σκελετού</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Ενδείκνυται:</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&lt;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12 μηνών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σε 20% επιπλέον κατάγματα)</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12 – 24 μηνών (σε 10% επιπλέον κατάγματα)</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 5 ετών, ανάλογα με το βαθμό κλινικής υποψίας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Επαναληπτικός 2 εβδομάδες μετά         (Εξαιρούνται οι ακτινογραφίες κρανίου, λεκάνης, σπονδυλικής στήλης)</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4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Βιοχημικός έλεγχος</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AlkP</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Mg</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VitD</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Object 3"/>
          <p:cNvGraphicFramePr>
            <a:graphicFrameLocks noChangeAspect="1"/>
          </p:cNvGraphicFramePr>
          <p:nvPr/>
        </p:nvGraphicFramePr>
        <p:xfrm>
          <a:off x="6881813" y="2046444"/>
          <a:ext cx="2446156" cy="3261541"/>
        </p:xfrm>
        <a:graphic>
          <a:graphicData uri="http://schemas.openxmlformats.org/presentationml/2006/ole">
            <mc:AlternateContent xmlns:mc="http://schemas.openxmlformats.org/markup-compatibility/2006">
              <mc:Choice xmlns:v="urn:schemas-microsoft-com:vml" Requires="v">
                <p:oleObj spid="_x0000_s1086" name="Photo Editor Photo" r:id="rId3" imgW="4571429" imgH="6095238" progId="MSPhotoEd.3">
                  <p:embed/>
                </p:oleObj>
              </mc:Choice>
              <mc:Fallback>
                <p:oleObj name="Photo Editor Photo" r:id="rId3" imgW="4571429" imgH="6095238" progId="MSPhotoEd.3">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2046444"/>
                        <a:ext cx="2446156" cy="3261541"/>
                      </a:xfrm>
                      <a:prstGeom prst="rect">
                        <a:avLst/>
                      </a:prstGeom>
                      <a:noFill/>
                      <a:ln>
                        <a:noFill/>
                      </a:ln>
                      <a:effectLst/>
                    </p:spPr>
                  </p:pic>
                </p:oleObj>
              </mc:Fallback>
            </mc:AlternateContent>
          </a:graphicData>
        </a:graphic>
      </p:graphicFrame>
      <p:graphicFrame>
        <p:nvGraphicFramePr>
          <p:cNvPr id="6" name="Object 2"/>
          <p:cNvGraphicFramePr>
            <a:graphicFrameLocks noChangeAspect="1"/>
          </p:cNvGraphicFramePr>
          <p:nvPr/>
        </p:nvGraphicFramePr>
        <p:xfrm>
          <a:off x="9472777" y="2017483"/>
          <a:ext cx="2467877" cy="3290502"/>
        </p:xfrm>
        <a:graphic>
          <a:graphicData uri="http://schemas.openxmlformats.org/presentationml/2006/ole">
            <mc:AlternateContent xmlns:mc="http://schemas.openxmlformats.org/markup-compatibility/2006">
              <mc:Choice xmlns:v="urn:schemas-microsoft-com:vml" Requires="v">
                <p:oleObj spid="_x0000_s1087" name="Photo Editor Photo" r:id="rId5" imgW="4571429" imgH="6095238" progId="MSPhotoEd.3">
                  <p:embed/>
                </p:oleObj>
              </mc:Choice>
              <mc:Fallback>
                <p:oleObj name="Photo Editor Photo" r:id="rId5" imgW="4571429" imgH="6095238" progId="MSPhotoEd.3">
                  <p:embed/>
                  <p:pic>
                    <p:nvPicPr>
                      <p:cNvPr id="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2777" y="2017483"/>
                        <a:ext cx="2467877" cy="3290502"/>
                      </a:xfrm>
                      <a:prstGeom prst="rect">
                        <a:avLst/>
                      </a:prstGeom>
                      <a:noFill/>
                      <a:ln>
                        <a:noFill/>
                      </a:ln>
                      <a:effectLst/>
                    </p:spPr>
                  </p:pic>
                </p:oleObj>
              </mc:Fallback>
            </mc:AlternateContent>
          </a:graphicData>
        </a:graphic>
      </p:graphicFrame>
      <p:sp>
        <p:nvSpPr>
          <p:cNvPr id="8" name="TextBox 7">
            <a:extLst>
              <a:ext uri="{FF2B5EF4-FFF2-40B4-BE49-F238E27FC236}">
                <a16:creationId xmlns:a16="http://schemas.microsoft.com/office/drawing/2014/main" id="{BA6870CE-BE63-4416-913B-D0D091D30C7D}"/>
              </a:ext>
            </a:extLst>
          </p:cNvPr>
          <p:cNvSpPr txBox="1"/>
          <p:nvPr/>
        </p:nvSpPr>
        <p:spPr>
          <a:xfrm>
            <a:off x="4651513" y="5604780"/>
            <a:ext cx="7289141" cy="830997"/>
          </a:xfrm>
          <a:prstGeom prst="rect">
            <a:avLst/>
          </a:prstGeom>
          <a:noFill/>
        </p:spPr>
        <p:txBody>
          <a:bodyPr wrap="square" rtlCol="0">
            <a:spAutoFit/>
          </a:bodyPr>
          <a:lstStyle/>
          <a:p>
            <a:r>
              <a:rPr lang="en-US" sz="2400" b="0" i="1" dirty="0">
                <a:solidFill>
                  <a:srgbClr val="212121"/>
                </a:solidFill>
                <a:effectLst/>
                <a:latin typeface="BlinkMacSystemFont"/>
              </a:rPr>
              <a:t>Flaherty EG, et al AAP &amp; Society for Pediatric Radiology. Pediatrics. 2014</a:t>
            </a:r>
            <a:endParaRPr lang="el-GR" sz="2400" i="1" dirty="0"/>
          </a:p>
        </p:txBody>
      </p:sp>
    </p:spTree>
    <p:extLst>
      <p:ext uri="{BB962C8B-B14F-4D97-AF65-F5344CB8AC3E}">
        <p14:creationId xmlns:p14="http://schemas.microsoft.com/office/powerpoint/2010/main" val="31708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F265CF-9527-417B-A725-51B819FCB9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E3076E-5841-401A-B0BB-88E1F8D96701}" type="slidenum">
              <a:rPr kumimoji="0" lang="el-GR" altLang="el-GR"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l-GR" altLang="el-GR"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64AA434-83DB-4592-A4A1-EFAC55F8EA68}"/>
              </a:ext>
            </a:extLst>
          </p:cNvPr>
          <p:cNvPicPr>
            <a:picLocks noChangeAspect="1"/>
          </p:cNvPicPr>
          <p:nvPr/>
        </p:nvPicPr>
        <p:blipFill rotWithShape="1">
          <a:blip r:embed="rId2">
            <a:extLst>
              <a:ext uri="{28A0092B-C50C-407E-A947-70E740481C1C}">
                <a14:useLocalDpi xmlns:a14="http://schemas.microsoft.com/office/drawing/2010/main" val="0"/>
              </a:ext>
            </a:extLst>
          </a:blip>
          <a:srcRect l="19518" t="35189" b="20786"/>
          <a:stretch/>
        </p:blipFill>
        <p:spPr>
          <a:xfrm>
            <a:off x="3978587" y="1936276"/>
            <a:ext cx="3526283" cy="3659282"/>
          </a:xfrm>
          <a:prstGeom prst="rect">
            <a:avLst/>
          </a:prstGeom>
        </p:spPr>
      </p:pic>
    </p:spTree>
    <p:extLst>
      <p:ext uri="{BB962C8B-B14F-4D97-AF65-F5344CB8AC3E}">
        <p14:creationId xmlns:p14="http://schemas.microsoft.com/office/powerpoint/2010/main" val="3075035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793614" y="113371"/>
            <a:ext cx="5483361" cy="1124880"/>
          </a:xfrm>
        </p:spPr>
        <p:txBody>
          <a:bodyPr lIns="90488" tIns="44450" rIns="90488" bIns="44450"/>
          <a:lstStyle/>
          <a:p>
            <a:pPr>
              <a:defRPr/>
            </a:pPr>
            <a:r>
              <a:rPr lang="el-GR" sz="3200" b="1" dirty="0">
                <a:solidFill>
                  <a:srgbClr val="00B0F0"/>
                </a:solidFill>
                <a:latin typeface="+mn-lt"/>
              </a:rPr>
              <a:t>Το Τρίγωνο του </a:t>
            </a:r>
            <a:r>
              <a:rPr lang="en-US" sz="3200" b="1" dirty="0">
                <a:solidFill>
                  <a:srgbClr val="00B0F0"/>
                </a:solidFill>
                <a:latin typeface="+mn-lt"/>
              </a:rPr>
              <a:t>Leventhal</a:t>
            </a:r>
          </a:p>
        </p:txBody>
      </p:sp>
      <p:sp>
        <p:nvSpPr>
          <p:cNvPr id="245766" name="Line 6"/>
          <p:cNvSpPr>
            <a:spLocks noChangeShapeType="1"/>
          </p:cNvSpPr>
          <p:nvPr/>
        </p:nvSpPr>
        <p:spPr bwMode="auto">
          <a:xfrm flipH="1">
            <a:off x="2844800" y="1533525"/>
            <a:ext cx="3251200"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7" name="Line 7"/>
          <p:cNvSpPr>
            <a:spLocks noChangeShapeType="1"/>
          </p:cNvSpPr>
          <p:nvPr/>
        </p:nvSpPr>
        <p:spPr bwMode="auto">
          <a:xfrm>
            <a:off x="6096000" y="1533525"/>
            <a:ext cx="3522663"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8" name="Line 8"/>
          <p:cNvSpPr>
            <a:spLocks noChangeShapeType="1"/>
          </p:cNvSpPr>
          <p:nvPr/>
        </p:nvSpPr>
        <p:spPr bwMode="auto">
          <a:xfrm>
            <a:off x="2844800" y="5114925"/>
            <a:ext cx="6773863"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9" name="Line 9"/>
          <p:cNvSpPr>
            <a:spLocks noChangeShapeType="1"/>
          </p:cNvSpPr>
          <p:nvPr/>
        </p:nvSpPr>
        <p:spPr bwMode="auto">
          <a:xfrm>
            <a:off x="2393950" y="3667125"/>
            <a:ext cx="7766050"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2774" name="TextBox 1"/>
          <p:cNvSpPr txBox="1">
            <a:spLocks noChangeArrowheads="1"/>
          </p:cNvSpPr>
          <p:nvPr/>
        </p:nvSpPr>
        <p:spPr bwMode="auto">
          <a:xfrm>
            <a:off x="6589713" y="6181724"/>
            <a:ext cx="5391150" cy="3968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Asnes</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&amp; Leventhal. </a:t>
            </a: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Pediatr</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Rev. 2010;31(2):47-55</a:t>
            </a:r>
          </a:p>
        </p:txBody>
      </p:sp>
      <p:sp>
        <p:nvSpPr>
          <p:cNvPr id="32775" name="Text Box 3"/>
          <p:cNvSpPr txBox="1">
            <a:spLocks noChangeArrowheads="1"/>
          </p:cNvSpPr>
          <p:nvPr/>
        </p:nvSpPr>
        <p:spPr bwMode="auto">
          <a:xfrm>
            <a:off x="5172075" y="1009651"/>
            <a:ext cx="2209800" cy="457200"/>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Calibri" pitchFamily="34" charset="0"/>
                <a:ea typeface="+mn-ea"/>
                <a:cs typeface="+mn-cs"/>
              </a:rPr>
              <a:t>Ατύχημα/νόσος</a:t>
            </a:r>
            <a:endParaRPr kumimoji="0" lang="en-US" sz="2400" b="1" i="0" u="none" strike="noStrike" kern="1200" cap="none" spc="0" normalizeH="0" baseline="0" noProof="0" dirty="0">
              <a:ln>
                <a:noFill/>
              </a:ln>
              <a:solidFill>
                <a:srgbClr val="0070C0"/>
              </a:solidFill>
              <a:effectLst/>
              <a:uLnTx/>
              <a:uFillTx/>
              <a:latin typeface="Calibri" pitchFamily="34" charset="0"/>
              <a:ea typeface="+mn-ea"/>
              <a:cs typeface="+mn-cs"/>
            </a:endParaRPr>
          </a:p>
        </p:txBody>
      </p:sp>
      <p:sp>
        <p:nvSpPr>
          <p:cNvPr id="32776" name="Text Box 4"/>
          <p:cNvSpPr txBox="1">
            <a:spLocks noChangeArrowheads="1"/>
          </p:cNvSpPr>
          <p:nvPr/>
        </p:nvSpPr>
        <p:spPr bwMode="auto">
          <a:xfrm>
            <a:off x="1130300" y="5114925"/>
            <a:ext cx="2047875"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Κακοποίηση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7" name="Text Box 5"/>
          <p:cNvSpPr txBox="1">
            <a:spLocks noChangeArrowheads="1"/>
          </p:cNvSpPr>
          <p:nvPr/>
        </p:nvSpPr>
        <p:spPr bwMode="auto">
          <a:xfrm>
            <a:off x="9369425" y="5130800"/>
            <a:ext cx="2085975" cy="4603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Παραμέληση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8" name="Text Box 10"/>
          <p:cNvSpPr txBox="1">
            <a:spLocks noChangeArrowheads="1"/>
          </p:cNvSpPr>
          <p:nvPr/>
        </p:nvSpPr>
        <p:spPr bwMode="auto">
          <a:xfrm>
            <a:off x="611188" y="3460750"/>
            <a:ext cx="3086100"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Αναφορά</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81" name="AutoShape 18"/>
          <p:cNvSpPr>
            <a:spLocks noChangeArrowheads="1"/>
          </p:cNvSpPr>
          <p:nvPr/>
        </p:nvSpPr>
        <p:spPr bwMode="auto">
          <a:xfrm>
            <a:off x="2935425" y="4517354"/>
            <a:ext cx="220663" cy="295275"/>
          </a:xfrm>
          <a:custGeom>
            <a:avLst/>
            <a:gdLst>
              <a:gd name="T0" fmla="*/ 1127138 w 21600"/>
              <a:gd name="T1" fmla="*/ 0 h 21600"/>
              <a:gd name="T2" fmla="*/ 330106 w 21600"/>
              <a:gd name="T3" fmla="*/ 591083 h 21600"/>
              <a:gd name="T4" fmla="*/ 0 w 21600"/>
              <a:gd name="T5" fmla="*/ 2018232 h 21600"/>
              <a:gd name="T6" fmla="*/ 330106 w 21600"/>
              <a:gd name="T7" fmla="*/ 3445367 h 21600"/>
              <a:gd name="T8" fmla="*/ 1127138 w 21600"/>
              <a:gd name="T9" fmla="*/ 4036451 h 21600"/>
              <a:gd name="T10" fmla="*/ 1924161 w 21600"/>
              <a:gd name="T11" fmla="*/ 3445367 h 21600"/>
              <a:gd name="T12" fmla="*/ 2254266 w 21600"/>
              <a:gd name="T13" fmla="*/ 2018232 h 21600"/>
              <a:gd name="T14" fmla="*/ 1924161 w 21600"/>
              <a:gd name="T15" fmla="*/ 59108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9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81"/>
                                        </p:tgtEl>
                                        <p:attrNameLst>
                                          <p:attrName>style.visibility</p:attrName>
                                        </p:attrNameLst>
                                      </p:cBhvr>
                                      <p:to>
                                        <p:strVal val="visible"/>
                                      </p:to>
                                    </p:set>
                                    <p:anim calcmode="lin" valueType="num">
                                      <p:cBhvr additive="base">
                                        <p:cTn id="7" dur="500" fill="hold"/>
                                        <p:tgtEl>
                                          <p:spTgt spid="32781"/>
                                        </p:tgtEl>
                                        <p:attrNameLst>
                                          <p:attrName>ppt_x</p:attrName>
                                        </p:attrNameLst>
                                      </p:cBhvr>
                                      <p:tavLst>
                                        <p:tav tm="0">
                                          <p:val>
                                            <p:strVal val="#ppt_x"/>
                                          </p:val>
                                        </p:tav>
                                        <p:tav tm="100000">
                                          <p:val>
                                            <p:strVal val="#ppt_x"/>
                                          </p:val>
                                        </p:tav>
                                      </p:tavLst>
                                    </p:anim>
                                    <p:anim calcmode="lin" valueType="num">
                                      <p:cBhvr additive="base">
                                        <p:cTn id="8" dur="500" fill="hold"/>
                                        <p:tgtEl>
                                          <p:spTgt spid="32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sz="3200" b="1" dirty="0">
                <a:solidFill>
                  <a:schemeClr val="accent1"/>
                </a:solidFill>
                <a:latin typeface="Calibri" panose="020F0502020204030204"/>
              </a:rPr>
              <a:t>Θήλυ </a:t>
            </a:r>
            <a:r>
              <a:rPr lang="en-US" sz="3200" b="1" dirty="0">
                <a:solidFill>
                  <a:schemeClr val="accent1"/>
                </a:solidFill>
                <a:latin typeface="Calibri" panose="020F0502020204030204"/>
              </a:rPr>
              <a:t>1</a:t>
            </a:r>
            <a:r>
              <a:rPr lang="el-GR" sz="3200" b="1" dirty="0">
                <a:solidFill>
                  <a:schemeClr val="accent1"/>
                </a:solidFill>
                <a:latin typeface="Calibri" panose="020F0502020204030204"/>
              </a:rPr>
              <a:t>1 ετών</a:t>
            </a:r>
            <a:endParaRPr lang="en-US" sz="3200" b="1" dirty="0">
              <a:solidFill>
                <a:schemeClr val="accent1"/>
              </a:solidFill>
              <a:latin typeface="Calibri" panose="020F0502020204030204"/>
            </a:endParaRPr>
          </a:p>
        </p:txBody>
      </p:sp>
      <p:sp>
        <p:nvSpPr>
          <p:cNvPr id="3" name="Content Placeholder 2"/>
          <p:cNvSpPr>
            <a:spLocks noGrp="1"/>
          </p:cNvSpPr>
          <p:nvPr>
            <p:ph idx="1"/>
          </p:nvPr>
        </p:nvSpPr>
        <p:spPr>
          <a:xfrm>
            <a:off x="838200" y="1825625"/>
            <a:ext cx="5430078" cy="4351338"/>
          </a:xfrm>
        </p:spPr>
        <p:txBody>
          <a:bodyPr/>
          <a:lstStyle/>
          <a:p>
            <a:pPr lvl="0"/>
            <a:r>
              <a:rPr lang="el-GR" dirty="0"/>
              <a:t>Κολπικό έκκριμα από εβδομάδος</a:t>
            </a:r>
            <a:endParaRPr lang="en-US" dirty="0"/>
          </a:p>
          <a:p>
            <a:pPr lvl="0"/>
            <a:r>
              <a:rPr lang="el-GR" dirty="0" err="1"/>
              <a:t>Δυσουρικά</a:t>
            </a:r>
            <a:r>
              <a:rPr lang="el-GR" dirty="0"/>
              <a:t> ενοχλήματα</a:t>
            </a:r>
          </a:p>
          <a:p>
            <a:pPr lvl="0"/>
            <a:r>
              <a:rPr lang="el-GR" dirty="0"/>
              <a:t>Χωρίς άλλα συμπτώματα</a:t>
            </a:r>
          </a:p>
          <a:p>
            <a:pPr lvl="0"/>
            <a:r>
              <a:rPr lang="el-GR" dirty="0"/>
              <a:t>Ελεύθερο ατομικό αναμνηστικό</a:t>
            </a:r>
          </a:p>
          <a:p>
            <a:pPr lvl="0"/>
            <a:r>
              <a:rPr lang="el-GR" dirty="0"/>
              <a:t>1</a:t>
            </a:r>
            <a:r>
              <a:rPr lang="el-GR" baseline="30000" dirty="0"/>
              <a:t>ο</a:t>
            </a:r>
            <a:r>
              <a:rPr lang="el-GR" dirty="0"/>
              <a:t> παιδί της οικογένειας, μία αδελφή 8 ετών</a:t>
            </a:r>
          </a:p>
          <a:p>
            <a:pPr lvl="0"/>
            <a:endParaRPr lang="el-GR" dirty="0"/>
          </a:p>
          <a:p>
            <a:pPr marL="0" lvl="0" indent="0">
              <a:buNone/>
            </a:pPr>
            <a:r>
              <a:rPr lang="el-GR" dirty="0"/>
              <a:t> </a:t>
            </a:r>
            <a:endParaRPr lang="en-US"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86A2A9D-2CE7-45B8-B166-D528C942F1C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09875" y="1524000"/>
            <a:ext cx="4622348" cy="3216442"/>
          </a:xfrm>
          <a:prstGeom prst="rect">
            <a:avLst/>
          </a:prstGeom>
          <a:noFill/>
          <a:ln>
            <a:noFill/>
          </a:ln>
        </p:spPr>
      </p:pic>
    </p:spTree>
    <p:extLst>
      <p:ext uri="{BB962C8B-B14F-4D97-AF65-F5344CB8AC3E}">
        <p14:creationId xmlns:p14="http://schemas.microsoft.com/office/powerpoint/2010/main" val="12817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97F89D9-18C0-4528-8F82-7BBB40FA8428}"/>
              </a:ext>
            </a:extLst>
          </p:cNvPr>
          <p:cNvSpPr>
            <a:spLocks noGrp="1" noChangeArrowheads="1"/>
          </p:cNvSpPr>
          <p:nvPr>
            <p:ph type="title"/>
          </p:nvPr>
        </p:nvSpPr>
        <p:spPr>
          <a:xfrm>
            <a:off x="306895" y="71157"/>
            <a:ext cx="10664142" cy="1215586"/>
          </a:xfrm>
        </p:spPr>
        <p:txBody>
          <a:bodyPr/>
          <a:lstStyle/>
          <a:p>
            <a:pPr algn="ctr"/>
            <a:r>
              <a:rPr lang="el-GR" altLang="en-US" b="1" dirty="0">
                <a:solidFill>
                  <a:schemeClr val="accent1"/>
                </a:solidFill>
              </a:rPr>
              <a:t>Κακοποίηση – παραμέληση του παιδιού</a:t>
            </a:r>
          </a:p>
        </p:txBody>
      </p:sp>
      <p:sp>
        <p:nvSpPr>
          <p:cNvPr id="5" name="Slide Number Placeholder 4">
            <a:extLst>
              <a:ext uri="{FF2B5EF4-FFF2-40B4-BE49-F238E27FC236}">
                <a16:creationId xmlns:a16="http://schemas.microsoft.com/office/drawing/2014/main" id="{4E3038E5-717C-4E61-9CD6-5255394C99DE}"/>
              </a:ext>
            </a:extLst>
          </p:cNvPr>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70E3076E-5841-401A-B0BB-88E1F8D96701}" type="slidenum">
              <a:rPr kumimoji="0" lang="el-GR" altLang="el-GR" sz="12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3</a:t>
            </a:fld>
            <a:endParaRPr kumimoji="0" lang="el-GR" altLang="el-GR"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7F03932-889B-49B1-823E-A022B5DF0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487" y="958324"/>
            <a:ext cx="8971722" cy="5046594"/>
          </a:xfrm>
          <a:prstGeom prst="rect">
            <a:avLst/>
          </a:prstGeom>
        </p:spPr>
      </p:pic>
    </p:spTree>
    <p:extLst>
      <p:ext uri="{BB962C8B-B14F-4D97-AF65-F5344CB8AC3E}">
        <p14:creationId xmlns:p14="http://schemas.microsoft.com/office/powerpoint/2010/main" val="3683157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8BFB-50C4-4D82-A4E2-12E1C9510E24}"/>
              </a:ext>
            </a:extLst>
          </p:cNvPr>
          <p:cNvSpPr>
            <a:spLocks noGrp="1"/>
          </p:cNvSpPr>
          <p:nvPr>
            <p:ph type="title"/>
          </p:nvPr>
        </p:nvSpPr>
        <p:spPr>
          <a:xfrm>
            <a:off x="685800" y="182562"/>
            <a:ext cx="10515600" cy="1325563"/>
          </a:xfrm>
        </p:spPr>
        <p:txBody>
          <a:bodyPr/>
          <a:lstStyle/>
          <a:p>
            <a:r>
              <a:rPr lang="el-GR" sz="3200" b="1" dirty="0">
                <a:solidFill>
                  <a:schemeClr val="accent1"/>
                </a:solidFill>
                <a:latin typeface="Calibri" panose="020F0502020204030204"/>
              </a:rPr>
              <a:t>Ποια είναι η αμέσως επόμενη ενδεδειγμένη εξέταση; </a:t>
            </a:r>
            <a:endParaRPr lang="el-GR" sz="3200" b="1" dirty="0">
              <a:latin typeface="+mn-lt"/>
            </a:endParaRPr>
          </a:p>
        </p:txBody>
      </p:sp>
      <p:sp>
        <p:nvSpPr>
          <p:cNvPr id="3" name="Content Placeholder 2">
            <a:extLst>
              <a:ext uri="{FF2B5EF4-FFF2-40B4-BE49-F238E27FC236}">
                <a16:creationId xmlns:a16="http://schemas.microsoft.com/office/drawing/2014/main" id="{83BDF388-A683-4148-A408-5B7DB4940BF7}"/>
              </a:ext>
            </a:extLst>
          </p:cNvPr>
          <p:cNvSpPr>
            <a:spLocks noGrp="1"/>
          </p:cNvSpPr>
          <p:nvPr>
            <p:ph idx="1"/>
          </p:nvPr>
        </p:nvSpPr>
        <p:spPr/>
        <p:txBody>
          <a:bodyPr/>
          <a:lstStyle/>
          <a:p>
            <a:r>
              <a:rPr lang="el-GR" dirty="0"/>
              <a:t>Γενική ούρων (-)</a:t>
            </a:r>
          </a:p>
          <a:p>
            <a:r>
              <a:rPr lang="el-GR" dirty="0"/>
              <a:t>κ/α κολπικού εκκρίματος</a:t>
            </a:r>
            <a:endParaRPr lang="en-US" dirty="0"/>
          </a:p>
          <a:p>
            <a:endParaRPr lang="en-US" dirty="0"/>
          </a:p>
          <a:p>
            <a:r>
              <a:rPr lang="el-GR" dirty="0"/>
              <a:t> </a:t>
            </a:r>
            <a:r>
              <a:rPr lang="en-US" b="1" dirty="0">
                <a:solidFill>
                  <a:srgbClr val="FF0000"/>
                </a:solidFill>
              </a:rPr>
              <a:t>Trichomonas vaginalis</a:t>
            </a:r>
            <a:endParaRPr lang="el-GR" b="1" dirty="0">
              <a:solidFill>
                <a:srgbClr val="FF0000"/>
              </a:solidFill>
            </a:endParaRPr>
          </a:p>
        </p:txBody>
      </p:sp>
      <p:sp>
        <p:nvSpPr>
          <p:cNvPr id="4" name="Slide Number Placeholder 3">
            <a:extLst>
              <a:ext uri="{FF2B5EF4-FFF2-40B4-BE49-F238E27FC236}">
                <a16:creationId xmlns:a16="http://schemas.microsoft.com/office/drawing/2014/main" id="{F3C7FCD4-DC4F-4AAD-9502-A4F8E34F4BB5}"/>
              </a:ext>
            </a:extLst>
          </p:cNvPr>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5" name="AutoShape 2" descr="T. vaginalis in direct microscopy 400X; 2. T. vaginalis in Giemsa 1000X; 3. T. vaginalis in cultivation (CPLM) 400X; 4. T. vaginalis in PAPS stain. 100X  ">
            <a:extLst>
              <a:ext uri="{FF2B5EF4-FFF2-40B4-BE49-F238E27FC236}">
                <a16:creationId xmlns:a16="http://schemas.microsoft.com/office/drawing/2014/main" id="{9F7D109E-8BB2-4313-B855-2BEFE43297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7EA49B7-7914-4018-A8FE-64F06268D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53" y="1190625"/>
            <a:ext cx="6010275" cy="4171950"/>
          </a:xfrm>
          <a:prstGeom prst="rect">
            <a:avLst/>
          </a:prstGeom>
        </p:spPr>
      </p:pic>
    </p:spTree>
    <p:extLst>
      <p:ext uri="{BB962C8B-B14F-4D97-AF65-F5344CB8AC3E}">
        <p14:creationId xmlns:p14="http://schemas.microsoft.com/office/powerpoint/2010/main" val="4152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sz="3600" b="1" dirty="0">
                <a:solidFill>
                  <a:schemeClr val="accent1"/>
                </a:solidFill>
                <a:latin typeface="Calibri" panose="020F0502020204030204"/>
              </a:rPr>
              <a:t>Έλεγχος για σεξουαλικώς μεταδιδόμενα νοσήματα</a:t>
            </a:r>
            <a:endParaRPr lang="en-US" sz="3600" b="1" dirty="0">
              <a:solidFill>
                <a:schemeClr val="accent1"/>
              </a:solidFill>
              <a:latin typeface="Calibri" panose="020F0502020204030204"/>
            </a:endParaRPr>
          </a:p>
        </p:txBody>
      </p:sp>
      <p:sp>
        <p:nvSpPr>
          <p:cNvPr id="3" name="Content Placeholder 2"/>
          <p:cNvSpPr>
            <a:spLocks noGrp="1"/>
          </p:cNvSpPr>
          <p:nvPr>
            <p:ph idx="1"/>
          </p:nvPr>
        </p:nvSpPr>
        <p:spPr/>
        <p:txBody>
          <a:bodyPr/>
          <a:lstStyle/>
          <a:p>
            <a:endParaRPr lang="en-US" dirty="0"/>
          </a:p>
          <a:p>
            <a:pPr marL="342900" lvl="0" indent="-342900" algn="just">
              <a:buFont typeface="Wingdings" panose="05000000000000000000" pitchFamily="2" charset="2"/>
              <a:buChar char=""/>
            </a:pPr>
            <a:r>
              <a:rPr lang="el-GR" sz="3200" dirty="0">
                <a:effectLst/>
                <a:latin typeface="Calibri" panose="020F0502020204030204" pitchFamily="34" charset="0"/>
                <a:ea typeface="Calibri" panose="020F0502020204030204" pitchFamily="34" charset="0"/>
                <a:cs typeface="Calibri" panose="020F0502020204030204" pitchFamily="34" charset="0"/>
              </a:rPr>
              <a:t>Κολπικό ή / και ουρηθρικό επίχρισμα για τριχομονάδα, γονόρροια και </a:t>
            </a:r>
            <a:r>
              <a:rPr lang="el-GR" sz="3200" dirty="0" err="1">
                <a:effectLst/>
                <a:latin typeface="Calibri" panose="020F0502020204030204" pitchFamily="34" charset="0"/>
                <a:ea typeface="Calibri" panose="020F0502020204030204" pitchFamily="34" charset="0"/>
                <a:cs typeface="Calibri" panose="020F0502020204030204" pitchFamily="34" charset="0"/>
              </a:rPr>
              <a:t>χλαμύδια</a:t>
            </a:r>
            <a:endParaRPr lang="el-GR" sz="3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
            </a:pPr>
            <a:r>
              <a:rPr lang="en-US" sz="3200" dirty="0">
                <a:latin typeface="Calibri" panose="020F0502020204030204" pitchFamily="34" charset="0"/>
                <a:ea typeface="Calibri" panose="020F0502020204030204" pitchFamily="34" charset="0"/>
                <a:cs typeface="Calibri" panose="020F0502020204030204" pitchFamily="34" charset="0"/>
              </a:rPr>
              <a:t>PCR </a:t>
            </a:r>
            <a:r>
              <a:rPr lang="el-GR" sz="3200" dirty="0">
                <a:latin typeface="Calibri" panose="020F0502020204030204" pitchFamily="34" charset="0"/>
                <a:ea typeface="Calibri" panose="020F0502020204030204" pitchFamily="34" charset="0"/>
                <a:cs typeface="Calibri" panose="020F0502020204030204" pitchFamily="34" charset="0"/>
              </a:rPr>
              <a:t>ούρων για τριχομονάδα, γονόρροια και </a:t>
            </a:r>
            <a:r>
              <a:rPr lang="el-GR" sz="3200" dirty="0" err="1">
                <a:latin typeface="Calibri" panose="020F0502020204030204" pitchFamily="34" charset="0"/>
                <a:ea typeface="Calibri" panose="020F0502020204030204" pitchFamily="34" charset="0"/>
                <a:cs typeface="Calibri" panose="020F0502020204030204" pitchFamily="34" charset="0"/>
              </a:rPr>
              <a:t>χλαμύδια</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l-GR" sz="3200" dirty="0">
                <a:effectLst/>
                <a:latin typeface="Calibri" panose="020F0502020204030204" pitchFamily="34" charset="0"/>
                <a:ea typeface="Calibri" panose="020F0502020204030204" pitchFamily="34" charset="0"/>
                <a:cs typeface="Calibri" panose="020F0502020204030204" pitchFamily="34" charset="0"/>
              </a:rPr>
              <a:t>Ορολογικός έλεγχος για σύφιλη, ηπατίτιδα Β και </a:t>
            </a:r>
            <a:r>
              <a:rPr lang="en-US" sz="3200" dirty="0">
                <a:effectLst/>
                <a:latin typeface="Calibri" panose="020F0502020204030204" pitchFamily="34" charset="0"/>
                <a:ea typeface="Calibri" panose="020F0502020204030204" pitchFamily="34" charset="0"/>
                <a:cs typeface="Calibri" panose="020F0502020204030204" pitchFamily="34" charset="0"/>
              </a:rPr>
              <a:t>C</a:t>
            </a:r>
            <a:r>
              <a:rPr lang="el-GR"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HIV</a:t>
            </a:r>
            <a:endParaRPr lang="el-GR" sz="32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just">
              <a:buNone/>
            </a:pPr>
            <a:endParaRPr lang="el-GR"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defPPr>
              <a:defRPr lang="el-GR"/>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5EF460-18DF-4641-A892-2A471DD65CD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8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793614" y="113371"/>
            <a:ext cx="5483361" cy="1124880"/>
          </a:xfrm>
        </p:spPr>
        <p:txBody>
          <a:bodyPr lIns="90488" tIns="44450" rIns="90488" bIns="44450"/>
          <a:lstStyle/>
          <a:p>
            <a:pPr>
              <a:defRPr/>
            </a:pPr>
            <a:r>
              <a:rPr lang="el-GR" sz="3200" b="1" dirty="0">
                <a:solidFill>
                  <a:srgbClr val="00B0F0"/>
                </a:solidFill>
                <a:latin typeface="+mn-lt"/>
              </a:rPr>
              <a:t>Το Τρίγωνο του </a:t>
            </a:r>
            <a:r>
              <a:rPr lang="en-US" sz="3200" b="1" dirty="0">
                <a:solidFill>
                  <a:srgbClr val="00B0F0"/>
                </a:solidFill>
                <a:latin typeface="+mn-lt"/>
              </a:rPr>
              <a:t>Leventhal</a:t>
            </a:r>
          </a:p>
        </p:txBody>
      </p:sp>
      <p:sp>
        <p:nvSpPr>
          <p:cNvPr id="245766" name="Line 6"/>
          <p:cNvSpPr>
            <a:spLocks noChangeShapeType="1"/>
          </p:cNvSpPr>
          <p:nvPr/>
        </p:nvSpPr>
        <p:spPr bwMode="auto">
          <a:xfrm flipH="1">
            <a:off x="2844800" y="1533525"/>
            <a:ext cx="3251200"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7" name="Line 7"/>
          <p:cNvSpPr>
            <a:spLocks noChangeShapeType="1"/>
          </p:cNvSpPr>
          <p:nvPr/>
        </p:nvSpPr>
        <p:spPr bwMode="auto">
          <a:xfrm>
            <a:off x="6096000" y="1533525"/>
            <a:ext cx="3522663" cy="358140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8" name="Line 8"/>
          <p:cNvSpPr>
            <a:spLocks noChangeShapeType="1"/>
          </p:cNvSpPr>
          <p:nvPr/>
        </p:nvSpPr>
        <p:spPr bwMode="auto">
          <a:xfrm>
            <a:off x="2844800" y="5114925"/>
            <a:ext cx="6773863"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5769" name="Line 9"/>
          <p:cNvSpPr>
            <a:spLocks noChangeShapeType="1"/>
          </p:cNvSpPr>
          <p:nvPr/>
        </p:nvSpPr>
        <p:spPr bwMode="auto">
          <a:xfrm>
            <a:off x="2393950" y="3667125"/>
            <a:ext cx="7766050" cy="0"/>
          </a:xfrm>
          <a:prstGeom prst="line">
            <a:avLst/>
          </a:pr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2774" name="TextBox 1"/>
          <p:cNvSpPr txBox="1">
            <a:spLocks noChangeArrowheads="1"/>
          </p:cNvSpPr>
          <p:nvPr/>
        </p:nvSpPr>
        <p:spPr bwMode="auto">
          <a:xfrm>
            <a:off x="6589713" y="6181724"/>
            <a:ext cx="5391150" cy="3968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Asnes</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&amp; Leventhal. </a:t>
            </a:r>
            <a:r>
              <a:rPr kumimoji="0" lang="en-US" sz="2000" b="1" i="1" u="none" strike="noStrike" kern="1200" cap="none" spc="0" normalizeH="0" baseline="0" noProof="0" dirty="0" err="1">
                <a:ln>
                  <a:noFill/>
                </a:ln>
                <a:solidFill>
                  <a:srgbClr val="44546A"/>
                </a:solidFill>
                <a:effectLst/>
                <a:uLnTx/>
                <a:uFillTx/>
                <a:latin typeface="Calibri" pitchFamily="34" charset="0"/>
                <a:ea typeface="+mn-ea"/>
                <a:cs typeface="+mn-cs"/>
              </a:rPr>
              <a:t>Pediatr</a:t>
            </a:r>
            <a:r>
              <a:rPr kumimoji="0" lang="en-US" sz="2000" b="1" i="1" u="none" strike="noStrike" kern="1200" cap="none" spc="0" normalizeH="0" baseline="0" noProof="0" dirty="0">
                <a:ln>
                  <a:noFill/>
                </a:ln>
                <a:solidFill>
                  <a:srgbClr val="44546A"/>
                </a:solidFill>
                <a:effectLst/>
                <a:uLnTx/>
                <a:uFillTx/>
                <a:latin typeface="Calibri" pitchFamily="34" charset="0"/>
                <a:ea typeface="+mn-ea"/>
                <a:cs typeface="+mn-cs"/>
              </a:rPr>
              <a:t> Rev. 2010;31(2):47-55</a:t>
            </a:r>
          </a:p>
        </p:txBody>
      </p:sp>
      <p:sp>
        <p:nvSpPr>
          <p:cNvPr id="32775" name="Text Box 3"/>
          <p:cNvSpPr txBox="1">
            <a:spLocks noChangeArrowheads="1"/>
          </p:cNvSpPr>
          <p:nvPr/>
        </p:nvSpPr>
        <p:spPr bwMode="auto">
          <a:xfrm>
            <a:off x="5172075" y="1009651"/>
            <a:ext cx="2209800" cy="457200"/>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Calibri" pitchFamily="34" charset="0"/>
                <a:ea typeface="+mn-ea"/>
                <a:cs typeface="+mn-cs"/>
              </a:rPr>
              <a:t>Ατύχημα/νόσος</a:t>
            </a:r>
            <a:endParaRPr kumimoji="0" lang="en-US" sz="2400" b="1" i="0" u="none" strike="noStrike" kern="1200" cap="none" spc="0" normalizeH="0" baseline="0" noProof="0" dirty="0">
              <a:ln>
                <a:noFill/>
              </a:ln>
              <a:solidFill>
                <a:srgbClr val="0070C0"/>
              </a:solidFill>
              <a:effectLst/>
              <a:uLnTx/>
              <a:uFillTx/>
              <a:latin typeface="Calibri" pitchFamily="34" charset="0"/>
              <a:ea typeface="+mn-ea"/>
              <a:cs typeface="+mn-cs"/>
            </a:endParaRPr>
          </a:p>
        </p:txBody>
      </p:sp>
      <p:sp>
        <p:nvSpPr>
          <p:cNvPr id="32776" name="Text Box 4"/>
          <p:cNvSpPr txBox="1">
            <a:spLocks noChangeArrowheads="1"/>
          </p:cNvSpPr>
          <p:nvPr/>
        </p:nvSpPr>
        <p:spPr bwMode="auto">
          <a:xfrm>
            <a:off x="1130300" y="5114925"/>
            <a:ext cx="2047875"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Κακοποίηση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7" name="Text Box 5"/>
          <p:cNvSpPr txBox="1">
            <a:spLocks noChangeArrowheads="1"/>
          </p:cNvSpPr>
          <p:nvPr/>
        </p:nvSpPr>
        <p:spPr bwMode="auto">
          <a:xfrm>
            <a:off x="9369425" y="5130800"/>
            <a:ext cx="2085975" cy="460375"/>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Παραμέληση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78" name="Text Box 10"/>
          <p:cNvSpPr txBox="1">
            <a:spLocks noChangeArrowheads="1"/>
          </p:cNvSpPr>
          <p:nvPr/>
        </p:nvSpPr>
        <p:spPr bwMode="auto">
          <a:xfrm>
            <a:off x="611188" y="3460750"/>
            <a:ext cx="3086100" cy="46196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Αναφορά</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2781" name="AutoShape 18"/>
          <p:cNvSpPr>
            <a:spLocks noChangeArrowheads="1"/>
          </p:cNvSpPr>
          <p:nvPr/>
        </p:nvSpPr>
        <p:spPr bwMode="auto">
          <a:xfrm>
            <a:off x="2935425" y="4517354"/>
            <a:ext cx="220663" cy="295275"/>
          </a:xfrm>
          <a:custGeom>
            <a:avLst/>
            <a:gdLst>
              <a:gd name="T0" fmla="*/ 1127138 w 21600"/>
              <a:gd name="T1" fmla="*/ 0 h 21600"/>
              <a:gd name="T2" fmla="*/ 330106 w 21600"/>
              <a:gd name="T3" fmla="*/ 591083 h 21600"/>
              <a:gd name="T4" fmla="*/ 0 w 21600"/>
              <a:gd name="T5" fmla="*/ 2018232 h 21600"/>
              <a:gd name="T6" fmla="*/ 330106 w 21600"/>
              <a:gd name="T7" fmla="*/ 3445367 h 21600"/>
              <a:gd name="T8" fmla="*/ 1127138 w 21600"/>
              <a:gd name="T9" fmla="*/ 4036451 h 21600"/>
              <a:gd name="T10" fmla="*/ 1924161 w 21600"/>
              <a:gd name="T11" fmla="*/ 3445367 h 21600"/>
              <a:gd name="T12" fmla="*/ 2254266 w 21600"/>
              <a:gd name="T13" fmla="*/ 2018232 h 21600"/>
              <a:gd name="T14" fmla="*/ 1924161 w 21600"/>
              <a:gd name="T15" fmla="*/ 59108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77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81"/>
                                        </p:tgtEl>
                                        <p:attrNameLst>
                                          <p:attrName>style.visibility</p:attrName>
                                        </p:attrNameLst>
                                      </p:cBhvr>
                                      <p:to>
                                        <p:strVal val="visible"/>
                                      </p:to>
                                    </p:set>
                                    <p:anim calcmode="lin" valueType="num">
                                      <p:cBhvr additive="base">
                                        <p:cTn id="7" dur="500" fill="hold"/>
                                        <p:tgtEl>
                                          <p:spTgt spid="32781"/>
                                        </p:tgtEl>
                                        <p:attrNameLst>
                                          <p:attrName>ppt_x</p:attrName>
                                        </p:attrNameLst>
                                      </p:cBhvr>
                                      <p:tavLst>
                                        <p:tav tm="0">
                                          <p:val>
                                            <p:strVal val="#ppt_x"/>
                                          </p:val>
                                        </p:tav>
                                        <p:tav tm="100000">
                                          <p:val>
                                            <p:strVal val="#ppt_x"/>
                                          </p:val>
                                        </p:tav>
                                      </p:tavLst>
                                    </p:anim>
                                    <p:anim calcmode="lin" valueType="num">
                                      <p:cBhvr additive="base">
                                        <p:cTn id="8" dur="500" fill="hold"/>
                                        <p:tgtEl>
                                          <p:spTgt spid="32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144320-C812-4EC9-A820-9832470B30C1}"/>
              </a:ext>
            </a:extLst>
          </p:cNvPr>
          <p:cNvSpPr>
            <a:spLocks noGrp="1"/>
          </p:cNvSpPr>
          <p:nvPr>
            <p:ph type="title"/>
          </p:nvPr>
        </p:nvSpPr>
        <p:spPr>
          <a:xfrm>
            <a:off x="1129352" y="0"/>
            <a:ext cx="11062648" cy="1325563"/>
          </a:xfrm>
        </p:spPr>
        <p:txBody>
          <a:bodyPr/>
          <a:lstStyle/>
          <a:p>
            <a:r>
              <a:rPr lang="el-GR" dirty="0">
                <a:solidFill>
                  <a:srgbClr val="00B0F0"/>
                </a:solidFill>
              </a:rPr>
              <a:t>Τρόπος μετάδοσης λοιμώξεων </a:t>
            </a:r>
            <a:r>
              <a:rPr lang="el-GR" dirty="0" err="1">
                <a:solidFill>
                  <a:srgbClr val="00B0F0"/>
                </a:solidFill>
              </a:rPr>
              <a:t>περιγεννητικής</a:t>
            </a:r>
            <a:r>
              <a:rPr lang="el-GR" dirty="0">
                <a:solidFill>
                  <a:srgbClr val="00B0F0"/>
                </a:solidFill>
              </a:rPr>
              <a:t> περιοχής</a:t>
            </a:r>
          </a:p>
        </p:txBody>
      </p:sp>
      <p:sp>
        <p:nvSpPr>
          <p:cNvPr id="2" name="Slide Number Placeholder 1">
            <a:extLst>
              <a:ext uri="{FF2B5EF4-FFF2-40B4-BE49-F238E27FC236}">
                <a16:creationId xmlns:a16="http://schemas.microsoft.com/office/drawing/2014/main" id="{142FDDC2-3D57-4A11-B502-B9A7CDBDA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3B626-C6C9-4D58-9C2F-50DB4FC5A903}" type="slidenum">
              <a:rPr kumimoji="0" lang="el-GR" altLang="el-GR"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altLang="el-GR"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2412F9-D6CE-42A3-909B-70EF868D6F93}"/>
              </a:ext>
            </a:extLst>
          </p:cNvPr>
          <p:cNvSpPr txBox="1"/>
          <p:nvPr/>
        </p:nvSpPr>
        <p:spPr>
          <a:xfrm>
            <a:off x="914400" y="949762"/>
            <a:ext cx="103632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1" u="none" strike="noStrike" kern="1200" cap="none" spc="0" normalizeH="0" baseline="0" noProof="0" dirty="0">
                <a:ln>
                  <a:noFill/>
                </a:ln>
                <a:solidFill>
                  <a:prstClr val="black"/>
                </a:solidFill>
                <a:effectLst/>
                <a:uLnTx/>
                <a:uFillTx/>
                <a:latin typeface="Calibri" panose="020F0502020204030204"/>
                <a:ea typeface="+mn-ea"/>
                <a:cs typeface="+mn-cs"/>
              </a:rPr>
              <a:t>Χωρίς σεξουαλική επαφή</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Κολπίτιδα από μύκητες (πχ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Candida albicans</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ή βακτήρια (στρεπτόκοκκος, σταφυλόκοκκος, κολοβακτηρίδιο, </a:t>
            </a:r>
            <a:r>
              <a:rPr kumimoji="0" lang="el-GR" sz="2400" b="0" i="0" u="none" strike="noStrike" kern="1200" cap="none" spc="0" normalizeH="0" baseline="0" noProof="0" dirty="0" err="1">
                <a:ln>
                  <a:noFill/>
                </a:ln>
                <a:solidFill>
                  <a:prstClr val="black"/>
                </a:solidFill>
                <a:effectLst/>
                <a:uLnTx/>
                <a:uFillTx/>
                <a:latin typeface="Calibri" panose="020F0502020204030204"/>
                <a:ea typeface="+mn-ea"/>
                <a:cs typeface="+mn-cs"/>
              </a:rPr>
              <a:t>σιγκέλλα</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Έλκη από ιούς (πχ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EBV</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1" u="none" strike="noStrike" kern="1200" cap="none" spc="0" normalizeH="0" baseline="0" noProof="0" dirty="0">
                <a:ln>
                  <a:noFill/>
                </a:ln>
                <a:solidFill>
                  <a:prstClr val="black"/>
                </a:solidFill>
                <a:effectLst/>
                <a:uLnTx/>
                <a:uFillTx/>
                <a:latin typeface="Calibri" panose="020F0502020204030204"/>
                <a:ea typeface="+mn-ea"/>
                <a:cs typeface="+mn-cs"/>
              </a:rPr>
              <a:t>Με ή χωρίς σεξουαλική επαφή</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Molluscum contagiosum </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HPV</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HSV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1" u="none" strike="noStrike" kern="1200" cap="none" spc="0" normalizeH="0" baseline="0" noProof="0" dirty="0">
                <a:ln>
                  <a:noFill/>
                </a:ln>
                <a:solidFill>
                  <a:prstClr val="black"/>
                </a:solidFill>
                <a:effectLst/>
                <a:uLnTx/>
                <a:uFillTx/>
                <a:latin typeface="Calibri" panose="020F0502020204030204"/>
                <a:ea typeface="+mn-ea"/>
                <a:cs typeface="+mn-cs"/>
              </a:rPr>
              <a:t>Με σεξουαλική επαφή</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Neisseria gonorrhea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Syphilis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Chlamydia trachomatis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Trichomonas vaginalis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HIV</a:t>
            </a:r>
          </a:p>
          <a:p>
            <a:pPr marR="0" lvl="0" algn="r" defTabSz="914400" rtl="0" eaLnBrk="1" fontAlgn="auto" latinLnBrk="0" hangingPunct="1">
              <a:lnSpc>
                <a:spcPct val="100000"/>
              </a:lnSpc>
              <a:spcBef>
                <a:spcPts val="0"/>
              </a:spcBef>
              <a:spcAft>
                <a:spcPts val="0"/>
              </a:spcAft>
              <a:buClrTx/>
              <a:buSzTx/>
              <a:tabLst/>
              <a:defRPr/>
            </a:pPr>
            <a:r>
              <a:rPr lang="en-US" sz="2400" b="0" i="1" dirty="0">
                <a:solidFill>
                  <a:srgbClr val="212121"/>
                </a:solidFill>
                <a:effectLst/>
                <a:latin typeface="BlinkMacSystemFont"/>
              </a:rPr>
              <a:t>Adams JA, </a:t>
            </a:r>
            <a:r>
              <a:rPr lang="en-US" sz="2400" b="0" i="1" dirty="0" err="1">
                <a:solidFill>
                  <a:srgbClr val="212121"/>
                </a:solidFill>
                <a:effectLst/>
                <a:latin typeface="BlinkMacSystemFont"/>
              </a:rPr>
              <a:t>Farst</a:t>
            </a:r>
            <a:r>
              <a:rPr lang="en-US" sz="2400" b="0" i="1" dirty="0">
                <a:solidFill>
                  <a:srgbClr val="212121"/>
                </a:solidFill>
                <a:effectLst/>
                <a:latin typeface="BlinkMacSystemFont"/>
              </a:rPr>
              <a:t> KJ, Kellogg ND. J </a:t>
            </a:r>
            <a:r>
              <a:rPr lang="en-US" sz="2400" b="0" i="1" dirty="0" err="1">
                <a:solidFill>
                  <a:srgbClr val="212121"/>
                </a:solidFill>
                <a:effectLst/>
                <a:latin typeface="BlinkMacSystemFont"/>
              </a:rPr>
              <a:t>Pediatr</a:t>
            </a:r>
            <a:r>
              <a:rPr lang="en-US" sz="2400" b="0" i="1" dirty="0">
                <a:solidFill>
                  <a:srgbClr val="212121"/>
                </a:solidFill>
                <a:effectLst/>
                <a:latin typeface="BlinkMacSystemFont"/>
              </a:rPr>
              <a:t> </a:t>
            </a:r>
            <a:r>
              <a:rPr lang="en-US" sz="2400" b="0" i="1" dirty="0" err="1">
                <a:solidFill>
                  <a:srgbClr val="212121"/>
                </a:solidFill>
                <a:effectLst/>
                <a:latin typeface="BlinkMacSystemFont"/>
              </a:rPr>
              <a:t>Adolesc</a:t>
            </a:r>
            <a:r>
              <a:rPr lang="en-US" sz="2400" b="0" i="1" dirty="0">
                <a:solidFill>
                  <a:srgbClr val="212121"/>
                </a:solidFill>
                <a:effectLst/>
                <a:latin typeface="BlinkMacSystemFont"/>
              </a:rPr>
              <a:t> Gynecol. 2018 </a:t>
            </a:r>
            <a:endParaRPr kumimoji="0" lang="el-GR"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414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966080-757F-415D-A875-03B1E9D3CC5C}"/>
              </a:ext>
            </a:extLst>
          </p:cNvPr>
          <p:cNvPicPr>
            <a:picLocks noGrp="1" noChangeAspect="1"/>
          </p:cNvPicPr>
          <p:nvPr>
            <p:ph idx="1"/>
          </p:nvPr>
        </p:nvPicPr>
        <p:blipFill rotWithShape="1">
          <a:blip r:embed="rId2"/>
          <a:srcRect l="16417" t="18520" r="34525" b="6814"/>
          <a:stretch/>
        </p:blipFill>
        <p:spPr>
          <a:xfrm>
            <a:off x="2524539" y="274638"/>
            <a:ext cx="7142922" cy="6112233"/>
          </a:xfrm>
        </p:spPr>
      </p:pic>
    </p:spTree>
    <p:extLst>
      <p:ext uri="{BB962C8B-B14F-4D97-AF65-F5344CB8AC3E}">
        <p14:creationId xmlns:p14="http://schemas.microsoft.com/office/powerpoint/2010/main" val="4278785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A55B7-8103-4E4E-B0C7-98F7373BDC6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l-GR"/>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EE5D89-0878-4FA9-956B-36CE95AF0FA3}"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CF72D99-830E-4521-A08A-098F56875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31" y="1096449"/>
            <a:ext cx="8781366" cy="4665101"/>
          </a:xfrm>
          <a:prstGeom prst="rect">
            <a:avLst/>
          </a:prstGeom>
        </p:spPr>
      </p:pic>
    </p:spTree>
    <p:extLst>
      <p:ext uri="{BB962C8B-B14F-4D97-AF65-F5344CB8AC3E}">
        <p14:creationId xmlns:p14="http://schemas.microsoft.com/office/powerpoint/2010/main" val="923655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5984D8-D3F0-458F-8769-2622E455C0A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25005-1D82-4C93-A519-3BA379A84D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8AE5042-F1CE-4974-972C-ADC14CCB8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367" y="321334"/>
            <a:ext cx="8712005" cy="5808003"/>
          </a:xfrm>
          <a:prstGeom prst="rect">
            <a:avLst/>
          </a:prstGeom>
        </p:spPr>
      </p:pic>
    </p:spTree>
    <p:extLst>
      <p:ext uri="{BB962C8B-B14F-4D97-AF65-F5344CB8AC3E}">
        <p14:creationId xmlns:p14="http://schemas.microsoft.com/office/powerpoint/2010/main" val="1922686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txBox="1">
            <a:spLocks noGrp="1"/>
          </p:cNvSpPr>
          <p:nvPr/>
        </p:nvSpPr>
        <p:spPr>
          <a:xfrm>
            <a:off x="9210207" y="142683"/>
            <a:ext cx="2743200" cy="365125"/>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1CF10964-6E23-4392-85FB-3E927AEDAE71}" type="slidenum">
              <a:rPr kumimoji="0" lang="el-GR"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l-G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8918" name="Group 6"/>
          <p:cNvGrpSpPr>
            <a:grpSpLocks noChangeAspect="1"/>
          </p:cNvGrpSpPr>
          <p:nvPr/>
        </p:nvGrpSpPr>
        <p:grpSpPr bwMode="auto">
          <a:xfrm>
            <a:off x="3286539" y="-6158"/>
            <a:ext cx="7487477" cy="6393321"/>
            <a:chOff x="1928" y="-9"/>
            <a:chExt cx="4570" cy="4334"/>
          </a:xfrm>
          <a:solidFill>
            <a:schemeClr val="bg1"/>
          </a:solidFill>
        </p:grpSpPr>
        <p:sp>
          <p:nvSpPr>
            <p:cNvPr id="38917" name="AutoShape 5"/>
            <p:cNvSpPr>
              <a:spLocks noChangeAspect="1" noChangeArrowheads="1" noTextEdit="1"/>
            </p:cNvSpPr>
            <p:nvPr/>
          </p:nvSpPr>
          <p:spPr bwMode="auto">
            <a:xfrm>
              <a:off x="1928" y="-9"/>
              <a:ext cx="3335" cy="4329"/>
            </a:xfrm>
            <a:prstGeom prst="rect">
              <a:avLst/>
            </a:prstGeom>
            <a:grpFill/>
            <a:ln w="9525" algn="ctr">
              <a:solidFill>
                <a:schemeClr val="bg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19" name="Rectangle 7"/>
            <p:cNvSpPr>
              <a:spLocks noChangeArrowheads="1"/>
            </p:cNvSpPr>
            <p:nvPr/>
          </p:nvSpPr>
          <p:spPr bwMode="auto">
            <a:xfrm>
              <a:off x="1928" y="-7"/>
              <a:ext cx="1329" cy="16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600" b="1" i="0" u="none" strike="noStrike" kern="1200" cap="none" spc="0" normalizeH="0" baseline="0" noProof="0">
                  <a:ln>
                    <a:noFill/>
                  </a:ln>
                  <a:solidFill>
                    <a:srgbClr val="000000"/>
                  </a:solidFill>
                  <a:effectLst/>
                  <a:uLnTx/>
                  <a:uFillTx/>
                  <a:latin typeface="Times New Roman" pitchFamily="18" charset="0"/>
                  <a:ea typeface="+mn-ea"/>
                  <a:cs typeface="+mn-cs"/>
                </a:rPr>
                <a:t>ΕΝΤΥΠΟ ΑΝΑΦΟΡΑΣ</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0" name="Rectangle 8"/>
            <p:cNvSpPr>
              <a:spLocks noChangeArrowheads="1"/>
            </p:cNvSpPr>
            <p:nvPr/>
          </p:nvSpPr>
          <p:spPr bwMode="auto">
            <a:xfrm>
              <a:off x="3258" y="-7"/>
              <a:ext cx="32" cy="15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600" b="1"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1" name="Rectangle 9"/>
            <p:cNvSpPr>
              <a:spLocks noChangeArrowheads="1"/>
            </p:cNvSpPr>
            <p:nvPr/>
          </p:nvSpPr>
          <p:spPr bwMode="auto">
            <a:xfrm>
              <a:off x="1928" y="136"/>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2" name="Rectangle 10"/>
            <p:cNvSpPr>
              <a:spLocks noChangeArrowheads="1"/>
            </p:cNvSpPr>
            <p:nvPr/>
          </p:nvSpPr>
          <p:spPr bwMode="auto">
            <a:xfrm>
              <a:off x="1928" y="236"/>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3" name="Rectangle 11"/>
            <p:cNvSpPr>
              <a:spLocks noChangeArrowheads="1"/>
            </p:cNvSpPr>
            <p:nvPr/>
          </p:nvSpPr>
          <p:spPr bwMode="auto">
            <a:xfrm>
              <a:off x="1928" y="334"/>
              <a:ext cx="664"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Προς Εισαγγελία</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4" name="Rectangle 12"/>
            <p:cNvSpPr>
              <a:spLocks noChangeArrowheads="1"/>
            </p:cNvSpPr>
            <p:nvPr/>
          </p:nvSpPr>
          <p:spPr bwMode="auto">
            <a:xfrm>
              <a:off x="2591" y="334"/>
              <a:ext cx="789"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/Αστυνομικό Τμήμα</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5" name="Rectangle 13"/>
            <p:cNvSpPr>
              <a:spLocks noChangeArrowheads="1"/>
            </p:cNvSpPr>
            <p:nvPr/>
          </p:nvSpPr>
          <p:spPr bwMode="auto">
            <a:xfrm>
              <a:off x="3381" y="334"/>
              <a:ext cx="1351"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6" name="Rectangle 14"/>
            <p:cNvSpPr>
              <a:spLocks noChangeArrowheads="1"/>
            </p:cNvSpPr>
            <p:nvPr/>
          </p:nvSpPr>
          <p:spPr bwMode="auto">
            <a:xfrm>
              <a:off x="4730" y="340"/>
              <a:ext cx="88"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7" name="Rectangle 15"/>
            <p:cNvSpPr>
              <a:spLocks noChangeArrowheads="1"/>
            </p:cNvSpPr>
            <p:nvPr/>
          </p:nvSpPr>
          <p:spPr bwMode="auto">
            <a:xfrm>
              <a:off x="4819" y="340"/>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8" name="Rectangle 16"/>
            <p:cNvSpPr>
              <a:spLocks noChangeArrowheads="1"/>
            </p:cNvSpPr>
            <p:nvPr/>
          </p:nvSpPr>
          <p:spPr bwMode="auto">
            <a:xfrm>
              <a:off x="1928" y="442"/>
              <a:ext cx="1989"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Ημερομηνία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9" name="Rectangle 17"/>
            <p:cNvSpPr>
              <a:spLocks noChangeArrowheads="1"/>
            </p:cNvSpPr>
            <p:nvPr/>
          </p:nvSpPr>
          <p:spPr bwMode="auto">
            <a:xfrm>
              <a:off x="3915" y="442"/>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0" name="Rectangle 18"/>
            <p:cNvSpPr>
              <a:spLocks noChangeArrowheads="1"/>
            </p:cNvSpPr>
            <p:nvPr/>
          </p:nvSpPr>
          <p:spPr bwMode="auto">
            <a:xfrm>
              <a:off x="1928" y="541"/>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1" name="Rectangle 19"/>
            <p:cNvSpPr>
              <a:spLocks noChangeArrowheads="1"/>
            </p:cNvSpPr>
            <p:nvPr/>
          </p:nvSpPr>
          <p:spPr bwMode="auto">
            <a:xfrm>
              <a:off x="1928" y="640"/>
              <a:ext cx="637"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1" i="0" u="none" strike="noStrike" kern="1200" cap="none" spc="0" normalizeH="0" baseline="0" noProof="0">
                  <a:ln>
                    <a:noFill/>
                  </a:ln>
                  <a:solidFill>
                    <a:srgbClr val="000000"/>
                  </a:solidFill>
                  <a:effectLst/>
                  <a:uLnTx/>
                  <a:uFillTx/>
                  <a:latin typeface="Times New Roman" pitchFamily="18" charset="0"/>
                  <a:ea typeface="+mn-ea"/>
                  <a:cs typeface="+mn-cs"/>
                </a:rPr>
                <a:t>Στοιχεία παιδιού</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2" name="Rectangle 20"/>
            <p:cNvSpPr>
              <a:spLocks noChangeArrowheads="1"/>
            </p:cNvSpPr>
            <p:nvPr/>
          </p:nvSpPr>
          <p:spPr bwMode="auto">
            <a:xfrm>
              <a:off x="2564" y="640"/>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1"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3" name="Rectangle 21"/>
            <p:cNvSpPr>
              <a:spLocks noChangeArrowheads="1"/>
            </p:cNvSpPr>
            <p:nvPr/>
          </p:nvSpPr>
          <p:spPr bwMode="auto">
            <a:xfrm>
              <a:off x="1928" y="787"/>
              <a:ext cx="2539"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Ονοματεπώνυμο…………………………………………………………</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4" name="Rectangle 22"/>
            <p:cNvSpPr>
              <a:spLocks noChangeArrowheads="1"/>
            </p:cNvSpPr>
            <p:nvPr/>
          </p:nvSpPr>
          <p:spPr bwMode="auto">
            <a:xfrm>
              <a:off x="4465" y="788"/>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5" name="Rectangle 23"/>
            <p:cNvSpPr>
              <a:spLocks noChangeArrowheads="1"/>
            </p:cNvSpPr>
            <p:nvPr/>
          </p:nvSpPr>
          <p:spPr bwMode="auto">
            <a:xfrm>
              <a:off x="4487" y="787"/>
              <a:ext cx="556"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Ηλικία………..</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6" name="Rectangle 24"/>
            <p:cNvSpPr>
              <a:spLocks noChangeArrowheads="1"/>
            </p:cNvSpPr>
            <p:nvPr/>
          </p:nvSpPr>
          <p:spPr bwMode="auto">
            <a:xfrm>
              <a:off x="5040" y="788"/>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7" name="Rectangle 25"/>
            <p:cNvSpPr>
              <a:spLocks noChangeArrowheads="1"/>
            </p:cNvSpPr>
            <p:nvPr/>
          </p:nvSpPr>
          <p:spPr bwMode="auto">
            <a:xfrm>
              <a:off x="1928" y="937"/>
              <a:ext cx="1044"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Όνομα πατρός………………</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8" name="Rectangle 26"/>
            <p:cNvSpPr>
              <a:spLocks noChangeArrowheads="1"/>
            </p:cNvSpPr>
            <p:nvPr/>
          </p:nvSpPr>
          <p:spPr bwMode="auto">
            <a:xfrm>
              <a:off x="2972" y="937"/>
              <a:ext cx="1504"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9" name="Rectangle 27"/>
            <p:cNvSpPr>
              <a:spLocks noChangeArrowheads="1"/>
            </p:cNvSpPr>
            <p:nvPr/>
          </p:nvSpPr>
          <p:spPr bwMode="auto">
            <a:xfrm>
              <a:off x="4474" y="937"/>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0" name="Rectangle 28"/>
            <p:cNvSpPr>
              <a:spLocks noChangeArrowheads="1"/>
            </p:cNvSpPr>
            <p:nvPr/>
          </p:nvSpPr>
          <p:spPr bwMode="auto">
            <a:xfrm>
              <a:off x="1928" y="1085"/>
              <a:ext cx="2551"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dirty="0">
                  <a:ln>
                    <a:noFill/>
                  </a:ln>
                  <a:solidFill>
                    <a:srgbClr val="000000"/>
                  </a:solidFill>
                  <a:effectLst/>
                  <a:uLnTx/>
                  <a:uFillTx/>
                  <a:latin typeface="Times New Roman" pitchFamily="18" charset="0"/>
                  <a:ea typeface="+mn-ea"/>
                  <a:cs typeface="+mn-cs"/>
                </a:rPr>
                <a:t>Όνομα μητρός……………………………………………………………</a:t>
              </a:r>
              <a:endParaRPr kumimoji="0" lang="el-GR"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8941" name="Rectangle 29"/>
            <p:cNvSpPr>
              <a:spLocks noChangeArrowheads="1"/>
            </p:cNvSpPr>
            <p:nvPr/>
          </p:nvSpPr>
          <p:spPr bwMode="auto">
            <a:xfrm>
              <a:off x="4476" y="1085"/>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2" name="Rectangle 30"/>
            <p:cNvSpPr>
              <a:spLocks noChangeArrowheads="1"/>
            </p:cNvSpPr>
            <p:nvPr/>
          </p:nvSpPr>
          <p:spPr bwMode="auto">
            <a:xfrm>
              <a:off x="1928" y="1234"/>
              <a:ext cx="2550"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Διεύθυνση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3" name="Rectangle 31"/>
            <p:cNvSpPr>
              <a:spLocks noChangeArrowheads="1"/>
            </p:cNvSpPr>
            <p:nvPr/>
          </p:nvSpPr>
          <p:spPr bwMode="auto">
            <a:xfrm>
              <a:off x="4474" y="1234"/>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4" name="Rectangle 32"/>
            <p:cNvSpPr>
              <a:spLocks noChangeArrowheads="1"/>
            </p:cNvSpPr>
            <p:nvPr/>
          </p:nvSpPr>
          <p:spPr bwMode="auto">
            <a:xfrm>
              <a:off x="1928" y="1382"/>
              <a:ext cx="2675"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Τηλέφωνο       ……………………………………………………………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5" name="Rectangle 33"/>
            <p:cNvSpPr>
              <a:spLocks noChangeArrowheads="1"/>
            </p:cNvSpPr>
            <p:nvPr/>
          </p:nvSpPr>
          <p:spPr bwMode="auto">
            <a:xfrm>
              <a:off x="4599" y="1382"/>
              <a:ext cx="398"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6" name="Rectangle 34"/>
            <p:cNvSpPr>
              <a:spLocks noChangeArrowheads="1"/>
            </p:cNvSpPr>
            <p:nvPr/>
          </p:nvSpPr>
          <p:spPr bwMode="auto">
            <a:xfrm>
              <a:off x="4996" y="1382"/>
              <a:ext cx="664"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7" name="Rectangle 35"/>
            <p:cNvSpPr>
              <a:spLocks noChangeArrowheads="1"/>
            </p:cNvSpPr>
            <p:nvPr/>
          </p:nvSpPr>
          <p:spPr bwMode="auto">
            <a:xfrm>
              <a:off x="5659" y="1382"/>
              <a:ext cx="818"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8" name="Rectangle 36"/>
            <p:cNvSpPr>
              <a:spLocks noChangeArrowheads="1"/>
            </p:cNvSpPr>
            <p:nvPr/>
          </p:nvSpPr>
          <p:spPr bwMode="auto">
            <a:xfrm>
              <a:off x="6476" y="1382"/>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9" name="Rectangle 37"/>
            <p:cNvSpPr>
              <a:spLocks noChangeArrowheads="1"/>
            </p:cNvSpPr>
            <p:nvPr/>
          </p:nvSpPr>
          <p:spPr bwMode="auto">
            <a:xfrm>
              <a:off x="1928" y="1531"/>
              <a:ext cx="20" cy="9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0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0" name="Rectangle 38"/>
            <p:cNvSpPr>
              <a:spLocks noChangeArrowheads="1"/>
            </p:cNvSpPr>
            <p:nvPr/>
          </p:nvSpPr>
          <p:spPr bwMode="auto">
            <a:xfrm>
              <a:off x="1928" y="1665"/>
              <a:ext cx="349"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1" i="0" u="none" strike="noStrike" kern="1200" cap="none" spc="0" normalizeH="0" baseline="0" noProof="0">
                  <a:ln>
                    <a:noFill/>
                  </a:ln>
                  <a:solidFill>
                    <a:srgbClr val="000000"/>
                  </a:solidFill>
                  <a:effectLst/>
                  <a:uLnTx/>
                  <a:uFillTx/>
                  <a:latin typeface="Times New Roman" pitchFamily="18" charset="0"/>
                  <a:ea typeface="+mn-ea"/>
                  <a:cs typeface="+mn-cs"/>
                </a:rPr>
                <a:t>Αναφορά</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1" name="Rectangle 39"/>
            <p:cNvSpPr>
              <a:spLocks noChangeArrowheads="1"/>
            </p:cNvSpPr>
            <p:nvPr/>
          </p:nvSpPr>
          <p:spPr bwMode="auto">
            <a:xfrm>
              <a:off x="2277" y="1665"/>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1"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2" name="Rectangle 40"/>
            <p:cNvSpPr>
              <a:spLocks noChangeArrowheads="1"/>
            </p:cNvSpPr>
            <p:nvPr/>
          </p:nvSpPr>
          <p:spPr bwMode="auto">
            <a:xfrm>
              <a:off x="1928" y="1765"/>
              <a:ext cx="165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Ο/Η…………………………………προσήλθε</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3" name="Rectangle 41"/>
            <p:cNvSpPr>
              <a:spLocks noChangeArrowheads="1"/>
            </p:cNvSpPr>
            <p:nvPr/>
          </p:nvSpPr>
          <p:spPr bwMode="auto">
            <a:xfrm>
              <a:off x="3667" y="1765"/>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4" name="Rectangle 42"/>
            <p:cNvSpPr>
              <a:spLocks noChangeArrowheads="1"/>
            </p:cNvSpPr>
            <p:nvPr/>
          </p:nvSpPr>
          <p:spPr bwMode="auto">
            <a:xfrm>
              <a:off x="3795" y="1765"/>
              <a:ext cx="168"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στην</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5" name="Rectangle 43"/>
            <p:cNvSpPr>
              <a:spLocks noChangeArrowheads="1"/>
            </p:cNvSpPr>
            <p:nvPr/>
          </p:nvSpPr>
          <p:spPr bwMode="auto">
            <a:xfrm>
              <a:off x="3965" y="1765"/>
              <a:ext cx="176"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6" name="Rectangle 44"/>
            <p:cNvSpPr>
              <a:spLocks noChangeArrowheads="1"/>
            </p:cNvSpPr>
            <p:nvPr/>
          </p:nvSpPr>
          <p:spPr bwMode="auto">
            <a:xfrm>
              <a:off x="4141" y="1765"/>
              <a:ext cx="398"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7" name="Rectangle 45"/>
            <p:cNvSpPr>
              <a:spLocks noChangeArrowheads="1"/>
            </p:cNvSpPr>
            <p:nvPr/>
          </p:nvSpPr>
          <p:spPr bwMode="auto">
            <a:xfrm>
              <a:off x="4539" y="1765"/>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8" name="Rectangle 46"/>
            <p:cNvSpPr>
              <a:spLocks noChangeArrowheads="1"/>
            </p:cNvSpPr>
            <p:nvPr/>
          </p:nvSpPr>
          <p:spPr bwMode="auto">
            <a:xfrm>
              <a:off x="4666" y="1765"/>
              <a:ext cx="241"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Κλινικ</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9" name="Rectangle 47"/>
            <p:cNvSpPr>
              <a:spLocks noChangeArrowheads="1"/>
            </p:cNvSpPr>
            <p:nvPr/>
          </p:nvSpPr>
          <p:spPr bwMode="auto">
            <a:xfrm>
              <a:off x="4906" y="1765"/>
              <a:ext cx="68"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ή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0" name="Rectangle 48"/>
            <p:cNvSpPr>
              <a:spLocks noChangeArrowheads="1"/>
            </p:cNvSpPr>
            <p:nvPr/>
          </p:nvSpPr>
          <p:spPr bwMode="auto">
            <a:xfrm>
              <a:off x="5081" y="1765"/>
              <a:ext cx="206"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λόγω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1" name="Rectangle 49"/>
            <p:cNvSpPr>
              <a:spLocks noChangeArrowheads="1"/>
            </p:cNvSpPr>
            <p:nvPr/>
          </p:nvSpPr>
          <p:spPr bwMode="auto">
            <a:xfrm>
              <a:off x="1928" y="1913"/>
              <a:ext cx="434"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αναφερομεν</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2" name="Rectangle 50"/>
            <p:cNvSpPr>
              <a:spLocks noChangeArrowheads="1"/>
            </p:cNvSpPr>
            <p:nvPr/>
          </p:nvSpPr>
          <p:spPr bwMode="auto">
            <a:xfrm>
              <a:off x="2362" y="1913"/>
              <a:ext cx="198"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3" name="Rectangle 51"/>
            <p:cNvSpPr>
              <a:spLocks noChangeArrowheads="1"/>
            </p:cNvSpPr>
            <p:nvPr/>
          </p:nvSpPr>
          <p:spPr bwMode="auto">
            <a:xfrm>
              <a:off x="2561" y="1913"/>
              <a:ext cx="2654"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4" name="Rectangle 52"/>
            <p:cNvSpPr>
              <a:spLocks noChangeArrowheads="1"/>
            </p:cNvSpPr>
            <p:nvPr/>
          </p:nvSpPr>
          <p:spPr bwMode="auto">
            <a:xfrm>
              <a:off x="1928" y="2062"/>
              <a:ext cx="3273"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5" name="Rectangle 53"/>
            <p:cNvSpPr>
              <a:spLocks noChangeArrowheads="1"/>
            </p:cNvSpPr>
            <p:nvPr/>
          </p:nvSpPr>
          <p:spPr bwMode="auto">
            <a:xfrm>
              <a:off x="1928" y="2210"/>
              <a:ext cx="619"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6" name="Rectangle 54"/>
            <p:cNvSpPr>
              <a:spLocks noChangeArrowheads="1"/>
            </p:cNvSpPr>
            <p:nvPr/>
          </p:nvSpPr>
          <p:spPr bwMode="auto">
            <a:xfrm>
              <a:off x="2548" y="2210"/>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7" name="Rectangle 55"/>
            <p:cNvSpPr>
              <a:spLocks noChangeArrowheads="1"/>
            </p:cNvSpPr>
            <p:nvPr/>
          </p:nvSpPr>
          <p:spPr bwMode="auto">
            <a:xfrm>
              <a:off x="2569" y="2210"/>
              <a:ext cx="957"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Κατά την κλινική εξέταση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8" name="Rectangle 56"/>
            <p:cNvSpPr>
              <a:spLocks noChangeArrowheads="1"/>
            </p:cNvSpPr>
            <p:nvPr/>
          </p:nvSpPr>
          <p:spPr bwMode="auto">
            <a:xfrm>
              <a:off x="3531" y="2210"/>
              <a:ext cx="1624"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και τον εργαστηριακό έλεγχο διαπιστώθηκαν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9" name="Rectangle 57"/>
            <p:cNvSpPr>
              <a:spLocks noChangeArrowheads="1"/>
            </p:cNvSpPr>
            <p:nvPr/>
          </p:nvSpPr>
          <p:spPr bwMode="auto">
            <a:xfrm>
              <a:off x="5160" y="2210"/>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0" name="Rectangle 58"/>
            <p:cNvSpPr>
              <a:spLocks noChangeArrowheads="1"/>
            </p:cNvSpPr>
            <p:nvPr/>
          </p:nvSpPr>
          <p:spPr bwMode="auto">
            <a:xfrm>
              <a:off x="5183" y="2210"/>
              <a:ext cx="103"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τα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1" name="Rectangle 59"/>
            <p:cNvSpPr>
              <a:spLocks noChangeArrowheads="1"/>
            </p:cNvSpPr>
            <p:nvPr/>
          </p:nvSpPr>
          <p:spPr bwMode="auto">
            <a:xfrm>
              <a:off x="1928" y="2365"/>
              <a:ext cx="157"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εξής</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2" name="Rectangle 60"/>
            <p:cNvSpPr>
              <a:spLocks noChangeArrowheads="1"/>
            </p:cNvSpPr>
            <p:nvPr/>
          </p:nvSpPr>
          <p:spPr bwMode="auto">
            <a:xfrm>
              <a:off x="2086" y="2355"/>
              <a:ext cx="24"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Symbol" pitchFamily="18" charset="2"/>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3" name="Rectangle 61"/>
            <p:cNvSpPr>
              <a:spLocks noChangeArrowheads="1"/>
            </p:cNvSpPr>
            <p:nvPr/>
          </p:nvSpPr>
          <p:spPr bwMode="auto">
            <a:xfrm>
              <a:off x="2110" y="2365"/>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4" name="Rectangle 62"/>
            <p:cNvSpPr>
              <a:spLocks noChangeArrowheads="1"/>
            </p:cNvSpPr>
            <p:nvPr/>
          </p:nvSpPr>
          <p:spPr bwMode="auto">
            <a:xfrm>
              <a:off x="1928" y="2517"/>
              <a:ext cx="3273"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8975" name="Rectangle 63"/>
            <p:cNvSpPr>
              <a:spLocks noChangeArrowheads="1"/>
            </p:cNvSpPr>
            <p:nvPr/>
          </p:nvSpPr>
          <p:spPr bwMode="auto">
            <a:xfrm>
              <a:off x="1928" y="2666"/>
              <a:ext cx="2389"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8976" name="Rectangle 64"/>
            <p:cNvSpPr>
              <a:spLocks noChangeArrowheads="1"/>
            </p:cNvSpPr>
            <p:nvPr/>
          </p:nvSpPr>
          <p:spPr bwMode="auto">
            <a:xfrm>
              <a:off x="4314" y="2666"/>
              <a:ext cx="951"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7" name="Rectangle 65"/>
            <p:cNvSpPr>
              <a:spLocks noChangeArrowheads="1"/>
            </p:cNvSpPr>
            <p:nvPr/>
          </p:nvSpPr>
          <p:spPr bwMode="auto">
            <a:xfrm>
              <a:off x="1928" y="2814"/>
              <a:ext cx="291"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Καθώς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8" name="Rectangle 66"/>
            <p:cNvSpPr>
              <a:spLocks noChangeArrowheads="1"/>
            </p:cNvSpPr>
            <p:nvPr/>
          </p:nvSpPr>
          <p:spPr bwMode="auto">
            <a:xfrm>
              <a:off x="2218" y="2814"/>
              <a:ext cx="22" cy="10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79" name="Rectangle 67"/>
            <p:cNvSpPr>
              <a:spLocks noChangeArrowheads="1"/>
            </p:cNvSpPr>
            <p:nvPr/>
          </p:nvSpPr>
          <p:spPr bwMode="auto">
            <a:xfrm>
              <a:off x="1928" y="2963"/>
              <a:ext cx="96"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0" name="Rectangle 68"/>
            <p:cNvSpPr>
              <a:spLocks noChangeArrowheads="1"/>
            </p:cNvSpPr>
            <p:nvPr/>
          </p:nvSpPr>
          <p:spPr bwMode="auto">
            <a:xfrm>
              <a:off x="2024" y="2963"/>
              <a:ext cx="1856"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dirty="0">
                  <a:ln>
                    <a:noFill/>
                  </a:ln>
                  <a:solidFill>
                    <a:srgbClr val="000000"/>
                  </a:solidFill>
                  <a:effectLst/>
                  <a:uLnTx/>
                  <a:uFillTx/>
                  <a:latin typeface="Times New Roman" pitchFamily="18" charset="0"/>
                  <a:ea typeface="+mn-ea"/>
                  <a:cs typeface="+mn-cs"/>
                </a:rPr>
                <a:t>το ιστορικό δε συνάδει με τα κλινικά ευρήματα </a:t>
              </a:r>
              <a:endParaRPr kumimoji="0" lang="el-GR"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8981" name="Rectangle 69"/>
            <p:cNvSpPr>
              <a:spLocks noChangeArrowheads="1"/>
            </p:cNvSpPr>
            <p:nvPr/>
          </p:nvSpPr>
          <p:spPr bwMode="auto">
            <a:xfrm>
              <a:off x="3881" y="2963"/>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2" name="Rectangle 70"/>
            <p:cNvSpPr>
              <a:spLocks noChangeArrowheads="1"/>
            </p:cNvSpPr>
            <p:nvPr/>
          </p:nvSpPr>
          <p:spPr bwMode="auto">
            <a:xfrm>
              <a:off x="1928" y="3125"/>
              <a:ext cx="896"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υπάρχει καμία ή δια</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3" name="Rectangle 71"/>
            <p:cNvSpPr>
              <a:spLocks noChangeArrowheads="1"/>
            </p:cNvSpPr>
            <p:nvPr/>
          </p:nvSpPr>
          <p:spPr bwMode="auto">
            <a:xfrm>
              <a:off x="2799" y="3125"/>
              <a:ext cx="1337"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φορετικές ερμηνείες της κάκωσης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4" name="Rectangle 72"/>
            <p:cNvSpPr>
              <a:spLocks noChangeArrowheads="1"/>
            </p:cNvSpPr>
            <p:nvPr/>
          </p:nvSpPr>
          <p:spPr bwMode="auto">
            <a:xfrm>
              <a:off x="4139" y="3125"/>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5" name="Rectangle 73"/>
            <p:cNvSpPr>
              <a:spLocks noChangeArrowheads="1"/>
            </p:cNvSpPr>
            <p:nvPr/>
          </p:nvSpPr>
          <p:spPr bwMode="auto">
            <a:xfrm>
              <a:off x="1928" y="3287"/>
              <a:ext cx="2687"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η κάκωση δεν αντιστοιχεί με το αναπτυξιακό επίπεδο του παιδιού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6" name="Rectangle 74"/>
            <p:cNvSpPr>
              <a:spLocks noChangeArrowheads="1"/>
            </p:cNvSpPr>
            <p:nvPr/>
          </p:nvSpPr>
          <p:spPr bwMode="auto">
            <a:xfrm>
              <a:off x="4592" y="3287"/>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7" name="Rectangle 75"/>
            <p:cNvSpPr>
              <a:spLocks noChangeArrowheads="1"/>
            </p:cNvSpPr>
            <p:nvPr/>
          </p:nvSpPr>
          <p:spPr bwMode="auto">
            <a:xfrm>
              <a:off x="1928" y="3449"/>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8" name="Rectangle 76"/>
            <p:cNvSpPr>
              <a:spLocks noChangeArrowheads="1"/>
            </p:cNvSpPr>
            <p:nvPr/>
          </p:nvSpPr>
          <p:spPr bwMode="auto">
            <a:xfrm>
              <a:off x="3812" y="3449"/>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89" name="Rectangle 77"/>
            <p:cNvSpPr>
              <a:spLocks noChangeArrowheads="1"/>
            </p:cNvSpPr>
            <p:nvPr/>
          </p:nvSpPr>
          <p:spPr bwMode="auto">
            <a:xfrm>
              <a:off x="1928" y="3611"/>
              <a:ext cx="836"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Αιτούμαστε   για την</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0" name="Rectangle 78"/>
            <p:cNvSpPr>
              <a:spLocks noChangeArrowheads="1"/>
            </p:cNvSpPr>
            <p:nvPr/>
          </p:nvSpPr>
          <p:spPr bwMode="auto">
            <a:xfrm>
              <a:off x="2845" y="3611"/>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1" name="Rectangle 79"/>
            <p:cNvSpPr>
              <a:spLocks noChangeArrowheads="1"/>
            </p:cNvSpPr>
            <p:nvPr/>
          </p:nvSpPr>
          <p:spPr bwMode="auto">
            <a:xfrm>
              <a:off x="2902" y="3611"/>
              <a:ext cx="2192"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παραμονή του παιδιού στο Νοσοκομείο προκειμένου να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2" name="Rectangle 80"/>
            <p:cNvSpPr>
              <a:spLocks noChangeArrowheads="1"/>
            </p:cNvSpPr>
            <p:nvPr/>
          </p:nvSpPr>
          <p:spPr bwMode="auto">
            <a:xfrm>
              <a:off x="1928" y="3779"/>
              <a:ext cx="2210"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ολοκληρωθεί ο απαραίτητος έλεγχος και να διενεργηθεί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3" name="Rectangle 81"/>
            <p:cNvSpPr>
              <a:spLocks noChangeArrowheads="1"/>
            </p:cNvSpPr>
            <p:nvPr/>
          </p:nvSpPr>
          <p:spPr bwMode="auto">
            <a:xfrm>
              <a:off x="4370" y="3768"/>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Symbol" pitchFamily="18" charset="2"/>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4" name="Rectangle 82"/>
            <p:cNvSpPr>
              <a:spLocks noChangeArrowheads="1"/>
            </p:cNvSpPr>
            <p:nvPr/>
          </p:nvSpPr>
          <p:spPr bwMode="auto">
            <a:xfrm>
              <a:off x="4428" y="3779"/>
              <a:ext cx="96"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5" name="Rectangle 83"/>
            <p:cNvSpPr>
              <a:spLocks noChangeArrowheads="1"/>
            </p:cNvSpPr>
            <p:nvPr/>
          </p:nvSpPr>
          <p:spPr bwMode="auto">
            <a:xfrm>
              <a:off x="4482" y="3779"/>
              <a:ext cx="749"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Ιατροδικαστική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6" name="Rectangle 84"/>
            <p:cNvSpPr>
              <a:spLocks noChangeArrowheads="1"/>
            </p:cNvSpPr>
            <p:nvPr/>
          </p:nvSpPr>
          <p:spPr bwMode="auto">
            <a:xfrm>
              <a:off x="1928" y="3945"/>
              <a:ext cx="1164" cy="12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Παιδοψυχιατρική εξέταση.</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7" name="Rectangle 85"/>
            <p:cNvSpPr>
              <a:spLocks noChangeArrowheads="1"/>
            </p:cNvSpPr>
            <p:nvPr/>
          </p:nvSpPr>
          <p:spPr bwMode="auto">
            <a:xfrm>
              <a:off x="2970" y="3945"/>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8" name="Rectangle 86"/>
            <p:cNvSpPr>
              <a:spLocks noChangeArrowheads="1"/>
            </p:cNvSpPr>
            <p:nvPr/>
          </p:nvSpPr>
          <p:spPr bwMode="auto">
            <a:xfrm>
              <a:off x="1928" y="4107"/>
              <a:ext cx="22" cy="110"/>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1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99" name="Rectangle 87"/>
            <p:cNvSpPr>
              <a:spLocks noChangeArrowheads="1"/>
            </p:cNvSpPr>
            <p:nvPr/>
          </p:nvSpPr>
          <p:spPr bwMode="auto">
            <a:xfrm>
              <a:off x="1928" y="4206"/>
              <a:ext cx="708"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Ο θεράπων ιατρός</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000" name="Rectangle 88"/>
            <p:cNvSpPr>
              <a:spLocks noChangeArrowheads="1"/>
            </p:cNvSpPr>
            <p:nvPr/>
          </p:nvSpPr>
          <p:spPr bwMode="auto">
            <a:xfrm>
              <a:off x="2636" y="4206"/>
              <a:ext cx="24" cy="119"/>
            </a:xfrm>
            <a:prstGeom prst="rect">
              <a:avLst/>
            </a:prstGeom>
            <a:grp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idx="4294967295"/>
          </p:nvPr>
        </p:nvSpPr>
        <p:spPr>
          <a:xfrm>
            <a:off x="1182894" y="357809"/>
            <a:ext cx="5443192" cy="995915"/>
          </a:xfrm>
        </p:spPr>
        <p:txBody>
          <a:bodyPr lIns="90488" tIns="44450" rIns="90488" bIns="44450"/>
          <a:lstStyle/>
          <a:p>
            <a:r>
              <a:rPr lang="el-GR" sz="3600" b="1" dirty="0">
                <a:solidFill>
                  <a:schemeClr val="accent1"/>
                </a:solidFill>
                <a:latin typeface="+mn-lt"/>
              </a:rPr>
              <a:t>Η προστασία του παιδιού</a:t>
            </a:r>
            <a:endParaRPr lang="en-US" sz="3600" b="1" dirty="0">
              <a:solidFill>
                <a:schemeClr val="accent1"/>
              </a:solidFill>
              <a:latin typeface="+mn-lt"/>
            </a:endParaRPr>
          </a:p>
        </p:txBody>
      </p:sp>
      <p:pic>
        <p:nvPicPr>
          <p:cNvPr id="43010" name="Picture 5" descr="crop380w_10-college-safety-tips-every-student-should-know"/>
          <p:cNvPicPr>
            <a:picLocks noChangeAspect="1" noChangeArrowheads="1"/>
          </p:cNvPicPr>
          <p:nvPr/>
        </p:nvPicPr>
        <p:blipFill>
          <a:blip r:embed="rId3"/>
          <a:srcRect/>
          <a:stretch>
            <a:fillRect/>
          </a:stretch>
        </p:blipFill>
        <p:spPr bwMode="auto">
          <a:xfrm>
            <a:off x="6872288" y="142875"/>
            <a:ext cx="4995862" cy="3286125"/>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val="1775533786"/>
              </p:ext>
            </p:extLst>
          </p:nvPr>
        </p:nvGraphicFramePr>
        <p:xfrm>
          <a:off x="422789" y="2964418"/>
          <a:ext cx="11434914" cy="2757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Θέση αριθμού διαφάνειας 4"/>
          <p:cNvSpPr txBox="1">
            <a:spLocks noGrp="1"/>
          </p:cNvSpPr>
          <p:nvPr/>
        </p:nvSpPr>
        <p:spPr>
          <a:xfrm>
            <a:off x="9121775" y="6356350"/>
            <a:ext cx="2743200" cy="365125"/>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4BB108D-3BA2-4B57-958E-383C915D8CC8}" type="slidenum">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039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154DC-4527-4259-9364-AA728F0963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3B626-C6C9-4D58-9C2F-50DB4FC5A903}" type="slidenum">
              <a:rPr kumimoji="0" lang="el-GR" altLang="el-GR"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altLang="el-GR"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074069-7285-4C33-909F-1CB2CE69822C}"/>
              </a:ext>
            </a:extLst>
          </p:cNvPr>
          <p:cNvSpPr txBox="1"/>
          <p:nvPr/>
        </p:nvSpPr>
        <p:spPr>
          <a:xfrm>
            <a:off x="457200" y="540327"/>
            <a:ext cx="10896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Υπάρχουν απλά κλινικά εργαλεία ανίχνευσης της κακοποίησης </a:t>
            </a:r>
          </a:p>
        </p:txBody>
      </p:sp>
      <p:sp>
        <p:nvSpPr>
          <p:cNvPr id="5" name="TextBox 4">
            <a:extLst>
              <a:ext uri="{FF2B5EF4-FFF2-40B4-BE49-F238E27FC236}">
                <a16:creationId xmlns:a16="http://schemas.microsoft.com/office/drawing/2014/main" id="{918CCE86-4305-4A59-8EB5-C0481A855E49}"/>
              </a:ext>
            </a:extLst>
          </p:cNvPr>
          <p:cNvSpPr txBox="1"/>
          <p:nvPr/>
        </p:nvSpPr>
        <p:spPr>
          <a:xfrm>
            <a:off x="318653" y="3448340"/>
            <a:ext cx="117625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Η</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κλινική αξιολόγηση της πιθανότητας κακοποίησης είναι σημαντική</a:t>
            </a:r>
          </a:p>
        </p:txBody>
      </p:sp>
      <p:sp>
        <p:nvSpPr>
          <p:cNvPr id="6" name="TextBox 5">
            <a:extLst>
              <a:ext uri="{FF2B5EF4-FFF2-40B4-BE49-F238E27FC236}">
                <a16:creationId xmlns:a16="http://schemas.microsoft.com/office/drawing/2014/main" id="{D4430E1F-D05B-47D5-A8E1-C38EFED310B3}"/>
              </a:ext>
            </a:extLst>
          </p:cNvPr>
          <p:cNvSpPr txBox="1"/>
          <p:nvPr/>
        </p:nvSpPr>
        <p:spPr>
          <a:xfrm>
            <a:off x="2452255" y="5805055"/>
            <a:ext cx="101969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Η αναφορά μπορεί να σώσει τη ζωή του παιδιού </a:t>
            </a:r>
          </a:p>
        </p:txBody>
      </p:sp>
    </p:spTree>
    <p:extLst>
      <p:ext uri="{BB962C8B-B14F-4D97-AF65-F5344CB8AC3E}">
        <p14:creationId xmlns:p14="http://schemas.microsoft.com/office/powerpoint/2010/main" val="205638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624" y="0"/>
            <a:ext cx="10294761" cy="1334413"/>
          </a:xfrm>
        </p:spPr>
        <p:txBody>
          <a:bodyPr>
            <a:normAutofit/>
          </a:bodyPr>
          <a:lstStyle/>
          <a:p>
            <a:pPr algn="ctr"/>
            <a:r>
              <a:rPr lang="el-GR" b="1" dirty="0">
                <a:solidFill>
                  <a:schemeClr val="accent1"/>
                </a:solidFill>
              </a:rPr>
              <a:t>Μορφές κακοποίησης - παραμέλησης </a:t>
            </a:r>
            <a:endParaRPr lang="en-US" b="1" dirty="0">
              <a:solidFill>
                <a:schemeClr val="accent1"/>
              </a:solidFill>
            </a:endParaRPr>
          </a:p>
        </p:txBody>
      </p:sp>
      <p:graphicFrame>
        <p:nvGraphicFramePr>
          <p:cNvPr id="7" name="Content Placeholder 6"/>
          <p:cNvGraphicFramePr>
            <a:graphicFrameLocks noGrp="1"/>
          </p:cNvGraphicFramePr>
          <p:nvPr>
            <p:ph idx="1"/>
          </p:nvPr>
        </p:nvGraphicFramePr>
        <p:xfrm>
          <a:off x="631171" y="1607390"/>
          <a:ext cx="5915334" cy="460952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87" y="1197269"/>
            <a:ext cx="3721567" cy="5223252"/>
          </a:xfrm>
          <a:prstGeom prst="rect">
            <a:avLst/>
          </a:prstGeom>
        </p:spPr>
      </p:pic>
    </p:spTree>
    <p:extLst>
      <p:ext uri="{BB962C8B-B14F-4D97-AF65-F5344CB8AC3E}">
        <p14:creationId xmlns:p14="http://schemas.microsoft.com/office/powerpoint/2010/main" val="28768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A8897-9352-49F8-B508-8E3F1D438736}"/>
              </a:ext>
            </a:extLst>
          </p:cNvPr>
          <p:cNvSpPr>
            <a:spLocks noGrp="1"/>
          </p:cNvSpPr>
          <p:nvPr>
            <p:ph type="ctrTitle"/>
          </p:nvPr>
        </p:nvSpPr>
        <p:spPr/>
        <p:txBody>
          <a:bodyPr>
            <a:normAutofit/>
          </a:bodyPr>
          <a:lstStyle/>
          <a:p>
            <a:r>
              <a:rPr lang="el-GR" dirty="0">
                <a:solidFill>
                  <a:schemeClr val="accent1"/>
                </a:solidFill>
              </a:rPr>
              <a:t>Ευχαριστώ πολύ!</a:t>
            </a:r>
          </a:p>
        </p:txBody>
      </p:sp>
      <p:sp>
        <p:nvSpPr>
          <p:cNvPr id="2" name="Slide Number Placeholder 1">
            <a:extLst>
              <a:ext uri="{FF2B5EF4-FFF2-40B4-BE49-F238E27FC236}">
                <a16:creationId xmlns:a16="http://schemas.microsoft.com/office/drawing/2014/main" id="{6C09E950-FEEB-47FC-B7ED-6A241ECC176F}"/>
              </a:ext>
            </a:extLst>
          </p:cNvPr>
          <p:cNvSpPr>
            <a:spLocks noGrp="1"/>
          </p:cNvSpPr>
          <p:nvPr>
            <p:ph type="sldNum" sz="quarter" idx="4294967295"/>
          </p:nvPr>
        </p:nvSpPr>
        <p:spPr>
          <a:xfrm>
            <a:off x="9448800" y="59467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3B626-C6C9-4D58-9C2F-50DB4FC5A903}" type="slidenum">
              <a:rPr kumimoji="0" lang="el-GR" altLang="el-GR"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altLang="el-G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Caring pediatrician hugging a sick baby | Stock Images Page | Everypixel">
            <a:extLst>
              <a:ext uri="{FF2B5EF4-FFF2-40B4-BE49-F238E27FC236}">
                <a16:creationId xmlns:a16="http://schemas.microsoft.com/office/drawing/2014/main" id="{45CAC4D8-0719-4412-8A0B-B74DAAD14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615"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713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2"/>
          <p:cNvSpPr>
            <a:spLocks noChangeArrowheads="1"/>
          </p:cNvSpPr>
          <p:nvPr/>
        </p:nvSpPr>
        <p:spPr bwMode="auto">
          <a:xfrm>
            <a:off x="4607463" y="1734164"/>
            <a:ext cx="3427761" cy="3046898"/>
          </a:xfrm>
          <a:prstGeom prst="ellipse">
            <a:avLst/>
          </a:prstGeom>
          <a:solidFill>
            <a:srgbClr val="FF9900"/>
          </a:solidFill>
          <a:ln w="76200">
            <a:solidFill>
              <a:schemeClr val="tx1"/>
            </a:solidFill>
            <a:round/>
            <a:headEnd/>
            <a:tailEnd/>
          </a:ln>
        </p:spPr>
        <p:txBody>
          <a:bodyPr wrap="none"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6867" name="Oval 24"/>
          <p:cNvSpPr>
            <a:spLocks noChangeArrowheads="1"/>
          </p:cNvSpPr>
          <p:nvPr/>
        </p:nvSpPr>
        <p:spPr bwMode="auto">
          <a:xfrm>
            <a:off x="4226602" y="2876750"/>
            <a:ext cx="1980484" cy="1828139"/>
          </a:xfrm>
          <a:prstGeom prst="ellipse">
            <a:avLst/>
          </a:prstGeom>
          <a:noFill/>
          <a:ln w="57150">
            <a:solidFill>
              <a:srgbClr val="0000FF"/>
            </a:solidFill>
            <a:round/>
            <a:headEnd/>
            <a:tailEnd/>
          </a:ln>
        </p:spPr>
        <p:txBody>
          <a:bodyPr wrap="none"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ahoma" pitchFamily="34" charset="0"/>
              <a:ea typeface="+mn-ea"/>
              <a:cs typeface="+mn-cs"/>
            </a:endParaRPr>
          </a:p>
        </p:txBody>
      </p:sp>
      <p:sp>
        <p:nvSpPr>
          <p:cNvPr id="36868" name="Oval 25"/>
          <p:cNvSpPr>
            <a:spLocks noChangeArrowheads="1"/>
          </p:cNvSpPr>
          <p:nvPr/>
        </p:nvSpPr>
        <p:spPr bwMode="auto">
          <a:xfrm>
            <a:off x="5254929" y="1200956"/>
            <a:ext cx="1980484" cy="1828139"/>
          </a:xfrm>
          <a:prstGeom prst="ellipse">
            <a:avLst/>
          </a:prstGeom>
          <a:noFill/>
          <a:ln w="57150">
            <a:solidFill>
              <a:schemeClr val="hlink"/>
            </a:solidFill>
            <a:round/>
            <a:headEnd/>
            <a:tailEnd/>
          </a:ln>
        </p:spPr>
        <p:txBody>
          <a:bodyPr wrap="none"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1F497D"/>
              </a:solidFill>
              <a:effectLst/>
              <a:uLnTx/>
              <a:uFillTx/>
              <a:latin typeface="Tahoma" pitchFamily="34" charset="0"/>
              <a:ea typeface="+mn-ea"/>
              <a:cs typeface="+mn-cs"/>
            </a:endParaRPr>
          </a:p>
        </p:txBody>
      </p:sp>
      <p:sp>
        <p:nvSpPr>
          <p:cNvPr id="36869" name="Oval 26"/>
          <p:cNvSpPr>
            <a:spLocks noChangeArrowheads="1"/>
          </p:cNvSpPr>
          <p:nvPr/>
        </p:nvSpPr>
        <p:spPr bwMode="auto">
          <a:xfrm>
            <a:off x="3898108" y="1640535"/>
            <a:ext cx="1980484" cy="1828139"/>
          </a:xfrm>
          <a:prstGeom prst="ellipse">
            <a:avLst/>
          </a:prstGeom>
          <a:noFill/>
          <a:ln w="57150">
            <a:solidFill>
              <a:schemeClr val="tx1"/>
            </a:solidFill>
            <a:round/>
            <a:headEnd/>
            <a:tailEnd/>
          </a:ln>
        </p:spPr>
        <p:txBody>
          <a:bodyPr wrap="none"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Text Box 30"/>
          <p:cNvSpPr txBox="1">
            <a:spLocks noChangeArrowheads="1"/>
          </p:cNvSpPr>
          <p:nvPr/>
        </p:nvSpPr>
        <p:spPr bwMode="auto">
          <a:xfrm>
            <a:off x="6816465" y="3336959"/>
            <a:ext cx="2743796" cy="829963"/>
          </a:xfrm>
          <a:prstGeom prst="rect">
            <a:avLst/>
          </a:prstGeom>
          <a:solidFill>
            <a:schemeClr val="bg1"/>
          </a:solidFill>
          <a:ln w="38100">
            <a:solidFill>
              <a:srgbClr val="CC6600"/>
            </a:solidFill>
            <a:miter lim="800000"/>
            <a:headEnd/>
            <a:tailEnd/>
          </a:ln>
        </p:spPr>
        <p:txBody>
          <a:bodyPr wrap="none">
            <a:spAutoFit/>
          </a:body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altLang="en-US" sz="2400" b="1" i="0" u="none" strike="noStrike" kern="1200" cap="none" spc="0" normalizeH="0" baseline="0" noProof="0">
                <a:ln>
                  <a:noFill/>
                </a:ln>
                <a:solidFill>
                  <a:srgbClr val="CC6600"/>
                </a:solidFill>
                <a:effectLst/>
                <a:uLnTx/>
                <a:uFillTx/>
                <a:latin typeface="Tahoma" pitchFamily="34" charset="0"/>
                <a:ea typeface="+mn-ea"/>
                <a:cs typeface="+mn-cs"/>
              </a:rPr>
              <a:t>Συναισθηματική </a:t>
            </a:r>
          </a:p>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altLang="en-US" sz="2400" b="1" i="0" u="none" strike="noStrike" kern="1200" cap="none" spc="0" normalizeH="0" baseline="0" noProof="0">
                <a:ln>
                  <a:noFill/>
                </a:ln>
                <a:solidFill>
                  <a:srgbClr val="CC6600"/>
                </a:solidFill>
                <a:effectLst/>
                <a:uLnTx/>
                <a:uFillTx/>
                <a:latin typeface="Tahoma" pitchFamily="34" charset="0"/>
                <a:ea typeface="+mn-ea"/>
                <a:cs typeface="+mn-cs"/>
              </a:rPr>
              <a:t>Κακοποίηση</a:t>
            </a:r>
            <a:endParaRPr kumimoji="0" lang="en-US" altLang="en-US" sz="2400" b="1" i="0" u="none" strike="noStrike" kern="1200" cap="none" spc="0" normalizeH="0" baseline="0" noProof="0">
              <a:ln>
                <a:noFill/>
              </a:ln>
              <a:solidFill>
                <a:srgbClr val="CC6600"/>
              </a:solidFill>
              <a:effectLst/>
              <a:uLnTx/>
              <a:uFillTx/>
              <a:latin typeface="Tahoma" pitchFamily="34" charset="0"/>
              <a:ea typeface="+mn-ea"/>
              <a:cs typeface="+mn-cs"/>
            </a:endParaRPr>
          </a:p>
        </p:txBody>
      </p:sp>
      <p:sp>
        <p:nvSpPr>
          <p:cNvPr id="36871" name="Text Box 32"/>
          <p:cNvSpPr txBox="1">
            <a:spLocks noChangeArrowheads="1"/>
          </p:cNvSpPr>
          <p:nvPr/>
        </p:nvSpPr>
        <p:spPr bwMode="auto">
          <a:xfrm>
            <a:off x="5446948" y="591578"/>
            <a:ext cx="3875273" cy="460208"/>
          </a:xfrm>
          <a:prstGeom prst="rect">
            <a:avLst/>
          </a:prstGeom>
          <a:solidFill>
            <a:schemeClr val="bg1"/>
          </a:solidFill>
          <a:ln w="9525">
            <a:solidFill>
              <a:schemeClr val="tx1"/>
            </a:solidFill>
            <a:miter lim="800000"/>
            <a:headEnd/>
            <a:tailEnd/>
          </a:ln>
        </p:spPr>
        <p:txBody>
          <a:bodyPr wrap="none">
            <a:spAutoFit/>
          </a:body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altLang="en-US" sz="2400" b="1" i="0" u="none" strike="noStrike" kern="1200" cap="none" spc="0" normalizeH="0" baseline="0" noProof="0" dirty="0">
                <a:ln>
                  <a:noFill/>
                </a:ln>
                <a:solidFill>
                  <a:srgbClr val="1F497D"/>
                </a:solidFill>
                <a:effectLst/>
                <a:uLnTx/>
                <a:uFillTx/>
                <a:latin typeface="Tahoma" pitchFamily="34" charset="0"/>
                <a:ea typeface="+mn-ea"/>
                <a:cs typeface="+mn-cs"/>
              </a:rPr>
              <a:t>Σεξουαλική Κακοποίηση</a:t>
            </a:r>
            <a:endParaRPr kumimoji="0" lang="en-US" altLang="en-US" sz="2400" b="1" i="0" u="none" strike="noStrike" kern="1200" cap="none" spc="0" normalizeH="0" baseline="0" noProof="0" dirty="0">
              <a:ln>
                <a:noFill/>
              </a:ln>
              <a:solidFill>
                <a:srgbClr val="1F497D"/>
              </a:solidFill>
              <a:effectLst/>
              <a:uLnTx/>
              <a:uFillTx/>
              <a:latin typeface="Tahoma" pitchFamily="34" charset="0"/>
              <a:ea typeface="+mn-ea"/>
              <a:cs typeface="+mn-cs"/>
            </a:endParaRPr>
          </a:p>
        </p:txBody>
      </p:sp>
      <p:sp>
        <p:nvSpPr>
          <p:cNvPr id="17" name="Text Box 33"/>
          <p:cNvSpPr txBox="1">
            <a:spLocks noChangeArrowheads="1"/>
          </p:cNvSpPr>
          <p:nvPr/>
        </p:nvSpPr>
        <p:spPr bwMode="auto">
          <a:xfrm>
            <a:off x="2779326" y="902615"/>
            <a:ext cx="2047134" cy="82996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altLang="en-US" sz="2400" b="1"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mn-cs"/>
              </a:rPr>
              <a:t>Σωματική </a:t>
            </a:r>
          </a:p>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altLang="en-US" sz="2400" b="1"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mn-cs"/>
              </a:rPr>
              <a:t>Κακοποίηση</a:t>
            </a:r>
            <a:endParaRPr kumimoji="0" lang="en-US" altLang="en-US" sz="2400" b="1"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mn-cs"/>
            </a:endParaRPr>
          </a:p>
        </p:txBody>
      </p:sp>
      <p:sp>
        <p:nvSpPr>
          <p:cNvPr id="18" name="Text Box 34"/>
          <p:cNvSpPr txBox="1">
            <a:spLocks noChangeArrowheads="1"/>
          </p:cNvSpPr>
          <p:nvPr/>
        </p:nvSpPr>
        <p:spPr bwMode="auto">
          <a:xfrm>
            <a:off x="2779325" y="4095510"/>
            <a:ext cx="2137590" cy="461796"/>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l-GR" altLang="en-US" sz="2400" b="1" i="0" u="none" strike="noStrike" kern="1200" cap="none" spc="0" normalizeH="0" baseline="0" noProof="0">
                <a:ln>
                  <a:noFill/>
                </a:ln>
                <a:solidFill>
                  <a:prstClr val="black">
                    <a:lumMod val="75000"/>
                    <a:lumOff val="25000"/>
                  </a:prstClr>
                </a:solidFill>
                <a:effectLst/>
                <a:uLnTx/>
                <a:uFillTx/>
                <a:latin typeface="Tahoma" pitchFamily="34" charset="0"/>
                <a:ea typeface="+mn-ea"/>
                <a:cs typeface="+mn-cs"/>
              </a:rPr>
              <a:t>Παραμέληση</a:t>
            </a:r>
            <a:endParaRPr kumimoji="0" lang="en-US" altLang="en-US" sz="2400" b="1" i="0" u="none" strike="noStrike" kern="1200" cap="none" spc="0" normalizeH="0" baseline="0" noProof="0">
              <a:ln>
                <a:noFill/>
              </a:ln>
              <a:solidFill>
                <a:prstClr val="black">
                  <a:lumMod val="75000"/>
                  <a:lumOff val="25000"/>
                </a:prstClr>
              </a:solidFill>
              <a:effectLst/>
              <a:uLnTx/>
              <a:uFillTx/>
              <a:latin typeface="Tahoma" pitchFamily="34" charset="0"/>
              <a:ea typeface="+mn-ea"/>
              <a:cs typeface="+mn-cs"/>
            </a:endParaRPr>
          </a:p>
        </p:txBody>
      </p:sp>
    </p:spTree>
    <p:extLst>
      <p:ext uri="{BB962C8B-B14F-4D97-AF65-F5344CB8AC3E}">
        <p14:creationId xmlns:p14="http://schemas.microsoft.com/office/powerpoint/2010/main" val="137153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1" y="6356350"/>
            <a:ext cx="2844800" cy="365125"/>
          </a:xfrm>
          <a:prstGeom prst="rect">
            <a:avLst/>
          </a:prstGeom>
        </p:spPr>
        <p:txBody>
          <a:bodyPr vert="horz" lIns="108850" tIns="54425" rIns="108850" bIns="54425" rtlCol="0" anchor="ctr"/>
          <a:lstStyle>
            <a:defPPr>
              <a:defRPr lang="el-GR"/>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88284" rtl="0" eaLnBrk="1" fontAlgn="auto" latinLnBrk="0" hangingPunct="1">
              <a:lnSpc>
                <a:spcPct val="100000"/>
              </a:lnSpc>
              <a:spcBef>
                <a:spcPts val="0"/>
              </a:spcBef>
              <a:spcAft>
                <a:spcPts val="0"/>
              </a:spcAft>
              <a:buClrTx/>
              <a:buSzTx/>
              <a:buFontTx/>
              <a:buNone/>
              <a:tabLst/>
              <a:defRPr/>
            </a:pPr>
            <a:fld id="{936A04D3-D33B-4CB5-BC1D-15A50E27FF37}" type="slidenum">
              <a:rPr lang="el-GR" smtClean="0"/>
              <a:pPr marL="0" marR="0" lvl="0" indent="0" algn="r" defTabSz="1088284" rtl="0" eaLnBrk="1" fontAlgn="auto" latinLnBrk="0" hangingPunct="1">
                <a:lnSpc>
                  <a:spcPct val="100000"/>
                </a:lnSpc>
                <a:spcBef>
                  <a:spcPts val="0"/>
                </a:spcBef>
                <a:spcAft>
                  <a:spcPts val="0"/>
                </a:spcAft>
                <a:buClrTx/>
                <a:buSzTx/>
                <a:buFontTx/>
                <a:buNone/>
                <a:tabLst/>
                <a:defRPr/>
              </a:pPr>
              <a:t>6</a:t>
            </a:fld>
            <a:endParaRPr kumimoji="0" lang="el-GR" altLang="el-GR"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3789736" y="166861"/>
            <a:ext cx="4961418" cy="6188434"/>
          </a:xfrm>
          <a:prstGeom prst="rect">
            <a:avLst/>
          </a:prstGeom>
        </p:spPr>
      </p:pic>
    </p:spTree>
    <p:extLst>
      <p:ext uri="{BB962C8B-B14F-4D97-AF65-F5344CB8AC3E}">
        <p14:creationId xmlns:p14="http://schemas.microsoft.com/office/powerpoint/2010/main" val="426580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37601" y="6356350"/>
            <a:ext cx="2844800" cy="365125"/>
          </a:xfrm>
          <a:prstGeom prst="rect">
            <a:avLst/>
          </a:prstGeom>
        </p:spPr>
        <p:txBody>
          <a:bodyPr vert="horz" lIns="108850" tIns="54425" rIns="108850" bIns="54425" rtlCol="0" anchor="ctr"/>
          <a:lstStyle>
            <a:defPPr>
              <a:defRPr lang="el-GR"/>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88284" rtl="0" eaLnBrk="1" fontAlgn="auto" latinLnBrk="0" hangingPunct="1">
              <a:lnSpc>
                <a:spcPct val="100000"/>
              </a:lnSpc>
              <a:spcBef>
                <a:spcPts val="0"/>
              </a:spcBef>
              <a:spcAft>
                <a:spcPts val="0"/>
              </a:spcAft>
              <a:buClrTx/>
              <a:buSzTx/>
              <a:buFontTx/>
              <a:buNone/>
              <a:tabLst/>
              <a:defRPr/>
            </a:pPr>
            <a:fld id="{936A04D3-D33B-4CB5-BC1D-15A50E27FF37}" type="slidenum">
              <a:rPr lang="el-GR" smtClean="0"/>
              <a:pPr marL="0" marR="0" lvl="0" indent="0" algn="r" defTabSz="1088284" rtl="0" eaLnBrk="1" fontAlgn="auto" latinLnBrk="0" hangingPunct="1">
                <a:lnSpc>
                  <a:spcPct val="100000"/>
                </a:lnSpc>
                <a:spcBef>
                  <a:spcPts val="0"/>
                </a:spcBef>
                <a:spcAft>
                  <a:spcPts val="0"/>
                </a:spcAft>
                <a:buClrTx/>
                <a:buSzTx/>
                <a:buFontTx/>
                <a:buNone/>
                <a:tabLst/>
                <a:defRPr/>
              </a:pPr>
              <a:t>7</a:t>
            </a:fld>
            <a:endParaRPr kumimoji="0" lang="el-GR" altLang="el-GR"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4" descr="ChildAbuseDoesNot">
            <a:extLst>
              <a:ext uri="{FF2B5EF4-FFF2-40B4-BE49-F238E27FC236}">
                <a16:creationId xmlns:a16="http://schemas.microsoft.com/office/drawing/2014/main" id="{8980D863-2FDA-4FB6-AD24-3B9A6912B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301622" y="486299"/>
            <a:ext cx="7846752" cy="53390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2221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vert="horz" lIns="90455" tIns="44434" rIns="90455" bIns="44434" rtlCol="0" anchor="ctr">
            <a:normAutofit/>
          </a:bodyPr>
          <a:lstStyle/>
          <a:p>
            <a:pPr algn="l"/>
            <a:r>
              <a:rPr lang="el-GR" sz="3599" b="1" dirty="0"/>
              <a:t>Το Τρίγωνο του </a:t>
            </a:r>
            <a:r>
              <a:rPr lang="en-US" sz="3599" b="1" dirty="0"/>
              <a:t>Leventhal</a:t>
            </a:r>
          </a:p>
        </p:txBody>
      </p:sp>
      <p:sp>
        <p:nvSpPr>
          <p:cNvPr id="30722" name="Text Box 3"/>
          <p:cNvSpPr txBox="1">
            <a:spLocks noChangeArrowheads="1"/>
          </p:cNvSpPr>
          <p:nvPr/>
        </p:nvSpPr>
        <p:spPr bwMode="auto">
          <a:xfrm>
            <a:off x="5016130" y="1287188"/>
            <a:ext cx="2783468" cy="461796"/>
          </a:xfrm>
          <a:prstGeom prst="rect">
            <a:avLst/>
          </a:prstGeom>
          <a:noFill/>
          <a:ln w="9525">
            <a:noFill/>
            <a:miter lim="800000"/>
            <a:headEnd/>
            <a:tailEnd/>
          </a:ln>
        </p:spPr>
        <p:txBody>
          <a:bodyPr>
            <a:spAutoFit/>
          </a:bodyPr>
          <a:lstStyle/>
          <a:p>
            <a:pPr marL="0" marR="0" lvl="0" indent="0" algn="l" defTabSz="1088284"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Calibri" pitchFamily="34" charset="0"/>
                <a:ea typeface="+mn-ea"/>
                <a:cs typeface="+mn-cs"/>
              </a:rPr>
              <a:t>Ατύχημα / Νόσος</a:t>
            </a:r>
            <a:endParaRPr kumimoji="0" lang="en-US" sz="2400" b="1" i="0" u="none" strike="noStrike" kern="1200" cap="none" spc="0" normalizeH="0" baseline="0" noProof="0" dirty="0">
              <a:ln>
                <a:noFill/>
              </a:ln>
              <a:solidFill>
                <a:srgbClr val="0070C0"/>
              </a:solidFill>
              <a:effectLst/>
              <a:uLnTx/>
              <a:uFillTx/>
              <a:latin typeface="Calibri" pitchFamily="34" charset="0"/>
              <a:ea typeface="+mn-ea"/>
              <a:cs typeface="+mn-cs"/>
            </a:endParaRPr>
          </a:p>
        </p:txBody>
      </p:sp>
      <p:sp>
        <p:nvSpPr>
          <p:cNvPr id="30723" name="Text Box 4"/>
          <p:cNvSpPr txBox="1">
            <a:spLocks noChangeArrowheads="1"/>
          </p:cNvSpPr>
          <p:nvPr/>
        </p:nvSpPr>
        <p:spPr bwMode="auto">
          <a:xfrm>
            <a:off x="1255876" y="4787409"/>
            <a:ext cx="2045548" cy="461796"/>
          </a:xfrm>
          <a:prstGeom prst="rect">
            <a:avLst/>
          </a:prstGeom>
          <a:noFill/>
          <a:ln w="9525">
            <a:noFill/>
            <a:miter lim="800000"/>
            <a:headEnd/>
            <a:tailEnd/>
          </a:ln>
        </p:spPr>
        <p:txBody>
          <a:bodyPr>
            <a:spAutoFit/>
          </a:bodyPr>
          <a:lstStyle/>
          <a:p>
            <a:pPr marL="0" marR="0" lvl="0" indent="0" algn="l" defTabSz="1088284"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Κακοποίηση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30724" name="Text Box 5"/>
          <p:cNvSpPr txBox="1">
            <a:spLocks noChangeArrowheads="1"/>
          </p:cNvSpPr>
          <p:nvPr/>
        </p:nvSpPr>
        <p:spPr bwMode="auto">
          <a:xfrm>
            <a:off x="9492021" y="4846125"/>
            <a:ext cx="2083635" cy="461795"/>
          </a:xfrm>
          <a:prstGeom prst="rect">
            <a:avLst/>
          </a:prstGeom>
          <a:noFill/>
          <a:ln w="9525">
            <a:noFill/>
            <a:miter lim="800000"/>
            <a:headEnd/>
            <a:tailEnd/>
          </a:ln>
        </p:spPr>
        <p:txBody>
          <a:bodyPr>
            <a:spAutoFit/>
          </a:bodyPr>
          <a:lstStyle/>
          <a:p>
            <a:pPr marL="0" marR="0" lvl="0" indent="0" algn="l" defTabSz="1088284"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Παραμέληση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245766" name="Line 6"/>
          <p:cNvSpPr>
            <a:spLocks noChangeShapeType="1"/>
          </p:cNvSpPr>
          <p:nvPr/>
        </p:nvSpPr>
        <p:spPr bwMode="auto">
          <a:xfrm flipH="1">
            <a:off x="3301424" y="1888096"/>
            <a:ext cx="2794576" cy="2958030"/>
          </a:xfrm>
          <a:prstGeom prst="line">
            <a:avLst/>
          </a:prstGeom>
          <a:noFill/>
          <a:ln w="38100">
            <a:solidFill>
              <a:schemeClr val="tx1"/>
            </a:solidFill>
            <a:round/>
            <a:headEnd/>
            <a:tailEnd/>
          </a:ln>
          <a:effectLst/>
        </p:spPr>
        <p:txBody>
          <a:bodyPr/>
          <a:lstStyle/>
          <a:p>
            <a:pPr marL="0" marR="0" lvl="0" indent="0" algn="l" defTabSz="1088284"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ook Antiqua" panose="02040602050305030304" pitchFamily="18" charset="0"/>
              <a:ea typeface="+mn-ea"/>
              <a:cs typeface="+mn-cs"/>
            </a:endParaRPr>
          </a:p>
        </p:txBody>
      </p:sp>
      <p:sp>
        <p:nvSpPr>
          <p:cNvPr id="245767" name="Line 7"/>
          <p:cNvSpPr>
            <a:spLocks noChangeShapeType="1"/>
          </p:cNvSpPr>
          <p:nvPr/>
        </p:nvSpPr>
        <p:spPr bwMode="auto">
          <a:xfrm>
            <a:off x="6096002" y="1888096"/>
            <a:ext cx="2962789" cy="2958030"/>
          </a:xfrm>
          <a:prstGeom prst="line">
            <a:avLst/>
          </a:prstGeom>
          <a:noFill/>
          <a:ln w="38100">
            <a:solidFill>
              <a:schemeClr val="tx1"/>
            </a:solidFill>
            <a:round/>
            <a:headEnd/>
            <a:tailEnd/>
          </a:ln>
          <a:effectLst/>
        </p:spPr>
        <p:txBody>
          <a:bodyPr/>
          <a:lstStyle/>
          <a:p>
            <a:pPr marL="0" marR="0" lvl="0" indent="0" algn="l" defTabSz="1088284"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ook Antiqua" panose="02040602050305030304" pitchFamily="18" charset="0"/>
              <a:ea typeface="+mn-ea"/>
              <a:cs typeface="+mn-cs"/>
            </a:endParaRPr>
          </a:p>
        </p:txBody>
      </p:sp>
      <p:sp>
        <p:nvSpPr>
          <p:cNvPr id="30727" name="Line 8"/>
          <p:cNvSpPr>
            <a:spLocks noChangeShapeType="1"/>
          </p:cNvSpPr>
          <p:nvPr/>
        </p:nvSpPr>
        <p:spPr bwMode="auto">
          <a:xfrm flipV="1">
            <a:off x="3301423" y="4804866"/>
            <a:ext cx="5793094" cy="22218"/>
          </a:xfrm>
          <a:prstGeom prst="line">
            <a:avLst/>
          </a:prstGeom>
          <a:noFill/>
          <a:ln w="38100">
            <a:solidFill>
              <a:schemeClr val="tx1"/>
            </a:solidFill>
            <a:round/>
            <a:headEnd/>
            <a:tailEnd/>
          </a:ln>
        </p:spPr>
        <p:txBody>
          <a:bodyP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el-GR" sz="2100" b="0" i="0" u="none" strike="noStrike" kern="1200" cap="none" spc="0" normalizeH="0" baseline="0" noProof="0">
              <a:ln>
                <a:noFill/>
              </a:ln>
              <a:solidFill>
                <a:prstClr val="black"/>
              </a:solidFill>
              <a:effectLst/>
              <a:uLnTx/>
              <a:uFillTx/>
              <a:latin typeface="Calibri"/>
              <a:ea typeface="+mn-ea"/>
              <a:cs typeface="+mn-cs"/>
            </a:endParaRPr>
          </a:p>
        </p:txBody>
      </p:sp>
      <p:sp>
        <p:nvSpPr>
          <p:cNvPr id="30728" name="Line 9"/>
          <p:cNvSpPr>
            <a:spLocks noChangeShapeType="1"/>
          </p:cNvSpPr>
          <p:nvPr/>
        </p:nvSpPr>
        <p:spPr bwMode="auto">
          <a:xfrm>
            <a:off x="2395289" y="3357589"/>
            <a:ext cx="7763242" cy="0"/>
          </a:xfrm>
          <a:prstGeom prst="line">
            <a:avLst/>
          </a:prstGeom>
          <a:noFill/>
          <a:ln w="38100">
            <a:solidFill>
              <a:schemeClr val="tx1"/>
            </a:solidFill>
            <a:round/>
            <a:headEnd/>
            <a:tailEnd/>
          </a:ln>
        </p:spPr>
        <p:txBody>
          <a:bodyP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el-GR" sz="2100" b="0" i="0" u="none" strike="noStrike" kern="1200" cap="none" spc="0" normalizeH="0" baseline="0" noProof="0">
              <a:ln>
                <a:noFill/>
              </a:ln>
              <a:solidFill>
                <a:prstClr val="black"/>
              </a:solidFill>
              <a:effectLst/>
              <a:uLnTx/>
              <a:uFillTx/>
              <a:latin typeface="Calibri"/>
              <a:ea typeface="+mn-ea"/>
              <a:cs typeface="+mn-cs"/>
            </a:endParaRPr>
          </a:p>
        </p:txBody>
      </p:sp>
      <p:sp>
        <p:nvSpPr>
          <p:cNvPr id="30729" name="Text Box 10"/>
          <p:cNvSpPr txBox="1">
            <a:spLocks noChangeArrowheads="1"/>
          </p:cNvSpPr>
          <p:nvPr/>
        </p:nvSpPr>
        <p:spPr bwMode="auto">
          <a:xfrm>
            <a:off x="338633" y="2827557"/>
            <a:ext cx="3084984" cy="460208"/>
          </a:xfrm>
          <a:prstGeom prst="rect">
            <a:avLst/>
          </a:prstGeom>
          <a:noFill/>
          <a:ln w="9525">
            <a:noFill/>
            <a:miter lim="800000"/>
            <a:headEnd/>
            <a:tailEnd/>
          </a:ln>
        </p:spPr>
        <p:txBody>
          <a:bodyPr>
            <a:spAutoFit/>
          </a:bodyPr>
          <a:lstStyle/>
          <a:p>
            <a:pPr marL="0" marR="0" lvl="0" indent="0" algn="l" defTabSz="1088284" rtl="0" eaLnBrk="0" fontAlgn="auto" latinLnBrk="0" hangingPunct="0">
              <a:lnSpc>
                <a:spcPct val="100000"/>
              </a:lnSpc>
              <a:spcBef>
                <a:spcPct val="50000"/>
              </a:spcBef>
              <a:spcAft>
                <a:spcPts val="0"/>
              </a:spcAft>
              <a:buClrTx/>
              <a:buSzTx/>
              <a:buFontTx/>
              <a:buNone/>
              <a:tabLst/>
              <a:defRPr/>
            </a:pPr>
            <a:r>
              <a:rPr kumimoji="0" lang="el-GR" sz="2400" b="1" i="0" u="none" strike="noStrike" kern="1200" cap="none" spc="0" normalizeH="0" baseline="0" noProof="0">
                <a:ln>
                  <a:noFill/>
                </a:ln>
                <a:solidFill>
                  <a:srgbClr val="0070C0"/>
                </a:solidFill>
                <a:effectLst/>
                <a:uLnTx/>
                <a:uFillTx/>
                <a:latin typeface="Calibri" pitchFamily="34" charset="0"/>
                <a:ea typeface="+mn-ea"/>
                <a:cs typeface="+mn-cs"/>
              </a:rPr>
              <a:t>Πιθανή κακοποίηση</a:t>
            </a:r>
            <a:endParaRPr kumimoji="0" lang="en-US" sz="2400" b="1" i="0" u="none" strike="noStrike" kern="1200" cap="none" spc="0" normalizeH="0" baseline="0" noProof="0">
              <a:ln>
                <a:noFill/>
              </a:ln>
              <a:solidFill>
                <a:srgbClr val="0070C0"/>
              </a:solidFill>
              <a:effectLst/>
              <a:uLnTx/>
              <a:uFillTx/>
              <a:latin typeface="Calibri" pitchFamily="34" charset="0"/>
              <a:ea typeface="+mn-ea"/>
              <a:cs typeface="+mn-cs"/>
            </a:endParaRPr>
          </a:p>
        </p:txBody>
      </p:sp>
      <p:sp>
        <p:nvSpPr>
          <p:cNvPr id="11" name="Θέση αριθμού διαφάνειας 4"/>
          <p:cNvSpPr txBox="1">
            <a:spLocks noGrp="1"/>
          </p:cNvSpPr>
          <p:nvPr/>
        </p:nvSpPr>
        <p:spPr>
          <a:xfrm>
            <a:off x="9120681" y="6355293"/>
            <a:ext cx="2742208" cy="364993"/>
          </a:xfrm>
          <a:prstGeom prst="rect">
            <a:avLst/>
          </a:prstGeom>
          <a:noFill/>
        </p:spPr>
        <p:txBody>
          <a:bodyPr anchor="ctr"/>
          <a:lstStyle/>
          <a:p>
            <a:pPr marL="0" marR="0" lvl="0" indent="0" algn="r" defTabSz="1088284" rtl="0" eaLnBrk="1" fontAlgn="auto" latinLnBrk="0" hangingPunct="1">
              <a:lnSpc>
                <a:spcPct val="100000"/>
              </a:lnSpc>
              <a:spcBef>
                <a:spcPts val="0"/>
              </a:spcBef>
              <a:spcAft>
                <a:spcPts val="0"/>
              </a:spcAft>
              <a:buClrTx/>
              <a:buSzTx/>
              <a:buFontTx/>
              <a:buNone/>
              <a:tabLst/>
              <a:defRPr/>
            </a:pPr>
            <a:fld id="{994B7278-7E30-4F86-83B0-1030E4AAF53F}" type="slidenum">
              <a:rPr kumimoji="0" lang="el-G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088284" rtl="0" eaLnBrk="1" fontAlgn="auto" latinLnBrk="0" hangingPunct="1">
                <a:lnSpc>
                  <a:spcPct val="100000"/>
                </a:lnSpc>
                <a:spcBef>
                  <a:spcPts val="0"/>
                </a:spcBef>
                <a:spcAft>
                  <a:spcPts val="0"/>
                </a:spcAft>
                <a:buClrTx/>
                <a:buSzTx/>
                <a:buFontTx/>
                <a:buNone/>
                <a:tabLst/>
                <a:defRPr/>
              </a:pPr>
              <a:t>8</a:t>
            </a:fld>
            <a:endParaRPr kumimoji="0" lang="el-G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Oval 1"/>
          <p:cNvSpPr/>
          <p:nvPr/>
        </p:nvSpPr>
        <p:spPr>
          <a:xfrm>
            <a:off x="5992082" y="1792695"/>
            <a:ext cx="254496" cy="2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836515" y="5480017"/>
            <a:ext cx="5655144" cy="415348"/>
          </a:xfrm>
          <a:prstGeom prst="rect">
            <a:avLst/>
          </a:prstGeom>
        </p:spPr>
        <p:txBody>
          <a:bodyPr wrap="none">
            <a:spAutoFit/>
          </a:bodyPr>
          <a:lstStyle/>
          <a:p>
            <a:pPr marL="0" marR="0" lvl="0" indent="0" algn="l" defTabSz="1088284" rtl="0" eaLnBrk="0" fontAlgn="auto" latinLnBrk="0" hangingPunct="0">
              <a:lnSpc>
                <a:spcPct val="100000"/>
              </a:lnSpc>
              <a:spcBef>
                <a:spcPts val="0"/>
              </a:spcBef>
              <a:spcAft>
                <a:spcPts val="0"/>
              </a:spcAft>
              <a:buClrTx/>
              <a:buSzTx/>
              <a:buFontTx/>
              <a:buNone/>
              <a:tabLst/>
              <a:defRPr/>
            </a:pPr>
            <a:r>
              <a:rPr kumimoji="0" lang="en-US" sz="2100" b="1" i="1" u="none" strike="noStrike" kern="1200" cap="none" spc="0" normalizeH="0" baseline="0" noProof="0" dirty="0" err="1">
                <a:ln>
                  <a:noFill/>
                </a:ln>
                <a:solidFill>
                  <a:srgbClr val="1F497D"/>
                </a:solidFill>
                <a:effectLst/>
                <a:uLnTx/>
                <a:uFillTx/>
                <a:latin typeface="Calibri" pitchFamily="34" charset="0"/>
                <a:ea typeface="+mn-ea"/>
                <a:cs typeface="+mn-cs"/>
              </a:rPr>
              <a:t>Asnes</a:t>
            </a:r>
            <a:r>
              <a:rPr kumimoji="0" lang="en-US" sz="2100" b="1" i="1" u="none" strike="noStrike" kern="1200" cap="none" spc="0" normalizeH="0" baseline="0" noProof="0" dirty="0">
                <a:ln>
                  <a:noFill/>
                </a:ln>
                <a:solidFill>
                  <a:srgbClr val="1F497D"/>
                </a:solidFill>
                <a:effectLst/>
                <a:uLnTx/>
                <a:uFillTx/>
                <a:latin typeface="Calibri" pitchFamily="34" charset="0"/>
                <a:ea typeface="+mn-ea"/>
                <a:cs typeface="+mn-cs"/>
              </a:rPr>
              <a:t> &amp; Leventhal. </a:t>
            </a:r>
            <a:r>
              <a:rPr kumimoji="0" lang="en-US" sz="2100" b="1" i="1" u="none" strike="noStrike" kern="1200" cap="none" spc="0" normalizeH="0" baseline="0" noProof="0" dirty="0" err="1">
                <a:ln>
                  <a:noFill/>
                </a:ln>
                <a:solidFill>
                  <a:srgbClr val="1F497D"/>
                </a:solidFill>
                <a:effectLst/>
                <a:uLnTx/>
                <a:uFillTx/>
                <a:latin typeface="Calibri" pitchFamily="34" charset="0"/>
                <a:ea typeface="+mn-ea"/>
                <a:cs typeface="+mn-cs"/>
              </a:rPr>
              <a:t>Pediatr</a:t>
            </a:r>
            <a:r>
              <a:rPr kumimoji="0" lang="en-US" sz="2100" b="1" i="1" u="none" strike="noStrike" kern="1200" cap="none" spc="0" normalizeH="0" baseline="0" noProof="0" dirty="0">
                <a:ln>
                  <a:noFill/>
                </a:ln>
                <a:solidFill>
                  <a:srgbClr val="1F497D"/>
                </a:solidFill>
                <a:effectLst/>
                <a:uLnTx/>
                <a:uFillTx/>
                <a:latin typeface="Calibri" pitchFamily="34" charset="0"/>
                <a:ea typeface="+mn-ea"/>
                <a:cs typeface="+mn-cs"/>
              </a:rPr>
              <a:t> Rev. 2010;31(2):47-55</a:t>
            </a:r>
          </a:p>
        </p:txBody>
      </p:sp>
      <p:sp>
        <p:nvSpPr>
          <p:cNvPr id="15" name="Oval 14"/>
          <p:cNvSpPr/>
          <p:nvPr/>
        </p:nvSpPr>
        <p:spPr>
          <a:xfrm>
            <a:off x="3174176" y="4678863"/>
            <a:ext cx="254496" cy="2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8985133" y="4709014"/>
            <a:ext cx="254496" cy="274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366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lacier_iceberg_under_water">
            <a:extLst>
              <a:ext uri="{FF2B5EF4-FFF2-40B4-BE49-F238E27FC236}">
                <a16:creationId xmlns:a16="http://schemas.microsoft.com/office/drawing/2014/main" id="{79E7A3F6-ABD3-4752-856C-8D2A8841BA5F}"/>
              </a:ext>
            </a:extLst>
          </p:cNvPr>
          <p:cNvPicPr>
            <a:picLocks noChangeAspect="1" noChangeArrowheads="1"/>
          </p:cNvPicPr>
          <p:nvPr/>
        </p:nvPicPr>
        <p:blipFill>
          <a:blip r:embed="rId2"/>
          <a:srcRect/>
          <a:stretch>
            <a:fillRect/>
          </a:stretch>
        </p:blipFill>
        <p:spPr bwMode="auto">
          <a:xfrm>
            <a:off x="1263309" y="953104"/>
            <a:ext cx="9665382" cy="5436778"/>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E13DB107-884D-4739-AEB7-3A4312BC9C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E3076E-5841-401A-B0BB-88E1F8D96701}" type="slidenum">
              <a:rPr kumimoji="0" lang="el-GR" alt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alt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191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1321</Words>
  <Application>Microsoft Macintosh PowerPoint</Application>
  <PresentationFormat>Widescreen</PresentationFormat>
  <Paragraphs>409</Paragraphs>
  <Slides>40</Slides>
  <Notes>10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56" baseType="lpstr">
      <vt:lpstr>MS PGothic</vt:lpstr>
      <vt:lpstr>MS PGothic</vt:lpstr>
      <vt:lpstr>Arial</vt:lpstr>
      <vt:lpstr>BlinkMacSystemFont</vt:lpstr>
      <vt:lpstr>Book Antiqua</vt:lpstr>
      <vt:lpstr>Calibri</vt:lpstr>
      <vt:lpstr>Calibri Light</vt:lpstr>
      <vt:lpstr>proxima-soft</vt:lpstr>
      <vt:lpstr>Segoe UI Semibold</vt:lpstr>
      <vt:lpstr>Symbol</vt:lpstr>
      <vt:lpstr>Tahoma</vt:lpstr>
      <vt:lpstr>Times New Roman</vt:lpstr>
      <vt:lpstr>Wingdings</vt:lpstr>
      <vt:lpstr>Office Theme</vt:lpstr>
      <vt:lpstr>1_Θέμα του Office</vt:lpstr>
      <vt:lpstr>Photo Editor Photo</vt:lpstr>
      <vt:lpstr>Κακοποίηση και Παραμέληση/ Προστασία του παιδιού ΑΝΑΠΤΥΞΙΑΚΗ ΚΑΙ ΣΥΜΠΕΡΙΦΟΡΙΚΗ ΠΑΙΔΙΑΤΡΙΚΗ   Αλεξάνδρα Σολδάτου </vt:lpstr>
      <vt:lpstr>Στόχοι μαθήματος</vt:lpstr>
      <vt:lpstr>Κακοποίηση – παραμέληση του παιδιού</vt:lpstr>
      <vt:lpstr>Μορφές κακοποίησης - παραμέλησης </vt:lpstr>
      <vt:lpstr>PowerPoint Presentation</vt:lpstr>
      <vt:lpstr>PowerPoint Presentation</vt:lpstr>
      <vt:lpstr>PowerPoint Presentation</vt:lpstr>
      <vt:lpstr>Το Τρίγωνο του Leventhal</vt:lpstr>
      <vt:lpstr>PowerPoint Presentation</vt:lpstr>
      <vt:lpstr>Στην γκρίζα ζώνη! </vt:lpstr>
      <vt:lpstr>Γιατί είναι σημαντική η ανίχνευση;</vt:lpstr>
      <vt:lpstr>Χρονοδιάγραμμα</vt:lpstr>
      <vt:lpstr>Κλινική διάγνωση</vt:lpstr>
      <vt:lpstr>Άρρεν 35 ημερών</vt:lpstr>
      <vt:lpstr>Ποια είναι η αμέσως επόμενη ενδεδειγμένη εξέταση; </vt:lpstr>
      <vt:lpstr>Το Τρίγωνο του Leventhal</vt:lpstr>
      <vt:lpstr>Κλινικό εργαλείο διάκρισης εκχυμώσεων</vt:lpstr>
      <vt:lpstr>Πρόδρομες / αναγνωριστικές κακώσεις</vt:lpstr>
      <vt:lpstr>Ανανεωμένο κλινικό εργαλείο διάκρισης εκχυμώσεων</vt:lpstr>
      <vt:lpstr>PowerPoint Presentation</vt:lpstr>
      <vt:lpstr>Θήλυ 30 ημερών</vt:lpstr>
      <vt:lpstr>CT Eγκεφάλου</vt:lpstr>
      <vt:lpstr>Eργαστηριακός Έλεγχος  </vt:lpstr>
      <vt:lpstr>Το Τρίγωνο του Leventhal</vt:lpstr>
      <vt:lpstr> Άρρεν 6 μηνών</vt:lpstr>
      <vt:lpstr>Ποια είναι η αμέσως επόμενη ενδεδειγμένη εξέταση;</vt:lpstr>
      <vt:lpstr>PowerPoint Presentation</vt:lpstr>
      <vt:lpstr>Το Τρίγωνο του Leventhal</vt:lpstr>
      <vt:lpstr>Θήλυ 11 ετών</vt:lpstr>
      <vt:lpstr>Ποια είναι η αμέσως επόμενη ενδεδειγμένη εξέταση; </vt:lpstr>
      <vt:lpstr>Έλεγχος για σεξουαλικώς μεταδιδόμενα νοσήματα</vt:lpstr>
      <vt:lpstr>Το Τρίγωνο του Leventhal</vt:lpstr>
      <vt:lpstr>Τρόπος μετάδοσης λοιμώξεων περιγεννητικής περιοχής</vt:lpstr>
      <vt:lpstr>PowerPoint Presentation</vt:lpstr>
      <vt:lpstr>PowerPoint Presentation</vt:lpstr>
      <vt:lpstr>PowerPoint Presentation</vt:lpstr>
      <vt:lpstr>PowerPoint Presentation</vt:lpstr>
      <vt:lpstr>Η προστασία του παιδιού</vt:lpstr>
      <vt:lpstr>PowerPoint Presentation</vt:lpstr>
      <vt:lpstr>Ευχαριστώ πολύ!</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Elina Koutromanou</dc:creator>
  <cp:lastModifiedBy>Panagiota Pervanidou</cp:lastModifiedBy>
  <cp:revision>42</cp:revision>
  <dcterms:created xsi:type="dcterms:W3CDTF">2021-03-12T10:09:31Z</dcterms:created>
  <dcterms:modified xsi:type="dcterms:W3CDTF">2022-01-16T17:11:33Z</dcterms:modified>
</cp:coreProperties>
</file>