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56"/>
  </p:notesMasterIdLst>
  <p:sldIdLst>
    <p:sldId id="823" r:id="rId2"/>
    <p:sldId id="824" r:id="rId3"/>
    <p:sldId id="828" r:id="rId4"/>
    <p:sldId id="813" r:id="rId5"/>
    <p:sldId id="702" r:id="rId6"/>
    <p:sldId id="812" r:id="rId7"/>
    <p:sldId id="793" r:id="rId8"/>
    <p:sldId id="781" r:id="rId9"/>
    <p:sldId id="787" r:id="rId10"/>
    <p:sldId id="788" r:id="rId11"/>
    <p:sldId id="789" r:id="rId12"/>
    <p:sldId id="856" r:id="rId13"/>
    <p:sldId id="392" r:id="rId14"/>
    <p:sldId id="458" r:id="rId15"/>
    <p:sldId id="461" r:id="rId16"/>
    <p:sldId id="873" r:id="rId17"/>
    <p:sldId id="470" r:id="rId18"/>
    <p:sldId id="861" r:id="rId19"/>
    <p:sldId id="875" r:id="rId20"/>
    <p:sldId id="867" r:id="rId21"/>
    <p:sldId id="880" r:id="rId22"/>
    <p:sldId id="331" r:id="rId23"/>
    <p:sldId id="339" r:id="rId24"/>
    <p:sldId id="384" r:id="rId25"/>
    <p:sldId id="837" r:id="rId26"/>
    <p:sldId id="838" r:id="rId27"/>
    <p:sldId id="661" r:id="rId28"/>
    <p:sldId id="662" r:id="rId29"/>
    <p:sldId id="825" r:id="rId30"/>
    <p:sldId id="277" r:id="rId31"/>
    <p:sldId id="407" r:id="rId32"/>
    <p:sldId id="408" r:id="rId33"/>
    <p:sldId id="409" r:id="rId34"/>
    <p:sldId id="410" r:id="rId35"/>
    <p:sldId id="411" r:id="rId36"/>
    <p:sldId id="386" r:id="rId37"/>
    <p:sldId id="390" r:id="rId38"/>
    <p:sldId id="370" r:id="rId39"/>
    <p:sldId id="422" r:id="rId40"/>
    <p:sldId id="394" r:id="rId41"/>
    <p:sldId id="371" r:id="rId42"/>
    <p:sldId id="839" r:id="rId43"/>
    <p:sldId id="840" r:id="rId44"/>
    <p:sldId id="841" r:id="rId45"/>
    <p:sldId id="281" r:id="rId46"/>
    <p:sldId id="829" r:id="rId47"/>
    <p:sldId id="666" r:id="rId48"/>
    <p:sldId id="830" r:id="rId49"/>
    <p:sldId id="670" r:id="rId50"/>
    <p:sldId id="623" r:id="rId51"/>
    <p:sldId id="624" r:id="rId52"/>
    <p:sldId id="831" r:id="rId53"/>
    <p:sldId id="310" r:id="rId54"/>
    <p:sldId id="85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7"/>
    <p:restoredTop sz="94681"/>
  </p:normalViewPr>
  <p:slideViewPr>
    <p:cSldViewPr snapToGrid="0" snapToObjects="1">
      <p:cViewPr varScale="1">
        <p:scale>
          <a:sx n="100" d="100"/>
          <a:sy n="100" d="100"/>
        </p:scale>
        <p:origin x="184" y="28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2B719-6040-2E4C-A49A-EE291B48DC4D}"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C286F149-9D31-184E-8936-1BDBB05274E4}">
      <dgm:prSet phldrT="[Text]"/>
      <dgm:spPr/>
      <dgm:t>
        <a:bodyPr/>
        <a:lstStyle/>
        <a:p>
          <a:r>
            <a:rPr lang="el-GR" b="1" dirty="0">
              <a:latin typeface="Calibri" pitchFamily="34" charset="0"/>
              <a:cs typeface="Calibri" pitchFamily="34" charset="0"/>
            </a:rPr>
            <a:t>Δυσκολεύεται να κρατήσει τη σειρά του</a:t>
          </a:r>
          <a:endParaRPr lang="en-US" b="1" dirty="0"/>
        </a:p>
      </dgm:t>
    </dgm:pt>
    <dgm:pt modelId="{54E52A83-D3B9-4448-AD98-97AFB815FED9}">
      <dgm:prSet phldrT="[Text]"/>
      <dgm:spPr/>
      <dgm:t>
        <a:bodyPr/>
        <a:lstStyle/>
        <a:p>
          <a:r>
            <a:rPr lang="el-GR" b="1" dirty="0">
              <a:solidFill>
                <a:srgbClr val="000000"/>
              </a:solidFill>
              <a:latin typeface="Calibri" pitchFamily="34" charset="0"/>
              <a:cs typeface="Calibri" pitchFamily="34" charset="0"/>
            </a:rPr>
            <a:t>ΠΑΡΟΡΜΗΤΙΚΟΤΗΤΑ</a:t>
          </a:r>
          <a:endParaRPr lang="en-US" b="1" dirty="0">
            <a:solidFill>
              <a:srgbClr val="000000"/>
            </a:solidFill>
          </a:endParaRPr>
        </a:p>
      </dgm:t>
    </dgm:pt>
    <dgm:pt modelId="{79D06D4D-A97C-7D4F-BCC7-ECD08F24D45D}" type="sibTrans" cxnId="{87546C82-DF02-8247-9B2D-2316DC7B603A}">
      <dgm:prSet/>
      <dgm:spPr/>
      <dgm:t>
        <a:bodyPr/>
        <a:lstStyle/>
        <a:p>
          <a:endParaRPr lang="en-US"/>
        </a:p>
      </dgm:t>
    </dgm:pt>
    <dgm:pt modelId="{FB0E828D-38DF-CF4A-8117-EC747A697548}" type="parTrans" cxnId="{87546C82-DF02-8247-9B2D-2316DC7B603A}">
      <dgm:prSet/>
      <dgm:spPr/>
      <dgm:t>
        <a:bodyPr/>
        <a:lstStyle/>
        <a:p>
          <a:endParaRPr lang="en-US"/>
        </a:p>
      </dgm:t>
    </dgm:pt>
    <dgm:pt modelId="{16C9A762-0CBC-6245-8112-E78E4B9BE589}" type="sibTrans" cxnId="{EA051C61-712F-8044-AEC4-EBCD93E9F3BA}">
      <dgm:prSet/>
      <dgm:spPr/>
      <dgm:t>
        <a:bodyPr/>
        <a:lstStyle/>
        <a:p>
          <a:endParaRPr lang="en-US"/>
        </a:p>
      </dgm:t>
    </dgm:pt>
    <dgm:pt modelId="{67289A26-B050-434B-A8F7-B5B3782A0645}" type="parTrans" cxnId="{EA051C61-712F-8044-AEC4-EBCD93E9F3BA}">
      <dgm:prSet/>
      <dgm:spPr/>
      <dgm:t>
        <a:bodyPr/>
        <a:lstStyle/>
        <a:p>
          <a:endParaRPr lang="en-US"/>
        </a:p>
      </dgm:t>
    </dgm:pt>
    <dgm:pt modelId="{514B05D8-0C3F-5240-A43E-710E972F2AD6}">
      <dgm:prSet phldrT="[Text]"/>
      <dgm:spPr/>
      <dgm:t>
        <a:bodyPr/>
        <a:lstStyle/>
        <a:p>
          <a:r>
            <a:rPr lang="el-GR" b="1" dirty="0">
              <a:latin typeface="Calibri" pitchFamily="34" charset="0"/>
              <a:cs typeface="Calibri" pitchFamily="34" charset="0"/>
            </a:rPr>
            <a:t>Κάνει συνεχώς νευρικές κινήσεις</a:t>
          </a:r>
          <a:endParaRPr lang="en-US" b="1" dirty="0"/>
        </a:p>
      </dgm:t>
    </dgm:pt>
    <dgm:pt modelId="{E9223536-4431-0644-82FE-B2179357D006}">
      <dgm:prSet phldrT="[Text]"/>
      <dgm:spPr/>
      <dgm:t>
        <a:bodyPr/>
        <a:lstStyle/>
        <a:p>
          <a:r>
            <a:rPr lang="el-GR" b="1" dirty="0">
              <a:solidFill>
                <a:srgbClr val="000000"/>
              </a:solidFill>
              <a:latin typeface="Calibri" pitchFamily="34" charset="0"/>
              <a:cs typeface="Calibri" pitchFamily="34" charset="0"/>
            </a:rPr>
            <a:t>ΥΠΕΡΚΙΝΗΤΙΚΟΤΗΤΑ</a:t>
          </a:r>
          <a:endParaRPr lang="en-US" b="1" dirty="0">
            <a:solidFill>
              <a:srgbClr val="000000"/>
            </a:solidFill>
          </a:endParaRPr>
        </a:p>
      </dgm:t>
    </dgm:pt>
    <dgm:pt modelId="{909843AC-C5CB-2840-9954-CF9A619549E5}" type="sibTrans" cxnId="{E6CB7E85-1A75-6841-B63C-B23B7B22ABBE}">
      <dgm:prSet/>
      <dgm:spPr/>
      <dgm:t>
        <a:bodyPr/>
        <a:lstStyle/>
        <a:p>
          <a:endParaRPr lang="en-US"/>
        </a:p>
      </dgm:t>
    </dgm:pt>
    <dgm:pt modelId="{EEBD1A37-DF58-2941-AF82-30C55F4F2105}" type="parTrans" cxnId="{E6CB7E85-1A75-6841-B63C-B23B7B22ABBE}">
      <dgm:prSet/>
      <dgm:spPr/>
      <dgm:t>
        <a:bodyPr/>
        <a:lstStyle/>
        <a:p>
          <a:endParaRPr lang="en-US"/>
        </a:p>
      </dgm:t>
    </dgm:pt>
    <dgm:pt modelId="{EB43C35D-0D3F-5142-9606-6E6949F856C9}" type="sibTrans" cxnId="{E9429F17-E79F-2040-A045-1A15EB2707E1}">
      <dgm:prSet/>
      <dgm:spPr/>
      <dgm:t>
        <a:bodyPr/>
        <a:lstStyle/>
        <a:p>
          <a:endParaRPr lang="en-US"/>
        </a:p>
      </dgm:t>
    </dgm:pt>
    <dgm:pt modelId="{9A520430-FC12-404B-8B66-DBF2A29FC3AF}" type="parTrans" cxnId="{E9429F17-E79F-2040-A045-1A15EB2707E1}">
      <dgm:prSet/>
      <dgm:spPr/>
      <dgm:t>
        <a:bodyPr/>
        <a:lstStyle/>
        <a:p>
          <a:endParaRPr lang="en-US"/>
        </a:p>
      </dgm:t>
    </dgm:pt>
    <dgm:pt modelId="{55C4E91E-A14F-F74D-89D5-F45F4D5EAFBA}">
      <dgm:prSet phldrT="[Text]"/>
      <dgm:spPr/>
      <dgm:t>
        <a:bodyPr/>
        <a:lstStyle/>
        <a:p>
          <a:r>
            <a:rPr lang="el-GR" b="1" dirty="0">
              <a:effectLst/>
              <a:latin typeface="Calibri" pitchFamily="34" charset="0"/>
              <a:cs typeface="Calibri" pitchFamily="34" charset="0"/>
            </a:rPr>
            <a:t>Δεν διατηρεί την προσοχή του σε σχολικές εργασίες</a:t>
          </a:r>
          <a:endParaRPr lang="en-US" b="1" dirty="0"/>
        </a:p>
      </dgm:t>
    </dgm:pt>
    <dgm:pt modelId="{4431D569-4CC8-9E46-B533-567A71F910BB}" type="sibTrans" cxnId="{84B231D6-7F19-7A40-A385-8C37089B3E99}">
      <dgm:prSet/>
      <dgm:spPr/>
      <dgm:t>
        <a:bodyPr/>
        <a:lstStyle/>
        <a:p>
          <a:endParaRPr lang="en-US"/>
        </a:p>
      </dgm:t>
    </dgm:pt>
    <dgm:pt modelId="{E30D6DA0-F023-984A-974F-D612A6EC7437}" type="parTrans" cxnId="{84B231D6-7F19-7A40-A385-8C37089B3E99}">
      <dgm:prSet/>
      <dgm:spPr/>
      <dgm:t>
        <a:bodyPr/>
        <a:lstStyle/>
        <a:p>
          <a:endParaRPr lang="en-US"/>
        </a:p>
      </dgm:t>
    </dgm:pt>
    <dgm:pt modelId="{DF5C5167-827D-BC46-B2B4-BB67746AF9E4}">
      <dgm:prSet/>
      <dgm:spPr/>
      <dgm:t>
        <a:bodyPr/>
        <a:lstStyle/>
        <a:p>
          <a:r>
            <a:rPr lang="el-GR" b="1" dirty="0">
              <a:effectLst/>
              <a:latin typeface="Calibri" pitchFamily="34" charset="0"/>
              <a:cs typeface="Calibri" pitchFamily="34" charset="0"/>
            </a:rPr>
            <a:t>Λάθη απροσεξίας</a:t>
          </a:r>
        </a:p>
      </dgm:t>
    </dgm:pt>
    <dgm:pt modelId="{23E3AFCA-A879-2E42-8AB0-6E1166A21772}" type="parTrans" cxnId="{0ACB570F-CC8B-7146-9E86-6C41F4E8A36F}">
      <dgm:prSet/>
      <dgm:spPr/>
      <dgm:t>
        <a:bodyPr/>
        <a:lstStyle/>
        <a:p>
          <a:endParaRPr lang="en-US"/>
        </a:p>
      </dgm:t>
    </dgm:pt>
    <dgm:pt modelId="{0D6C51C4-F734-5C43-AFF8-1937F692E2C7}" type="sibTrans" cxnId="{0ACB570F-CC8B-7146-9E86-6C41F4E8A36F}">
      <dgm:prSet/>
      <dgm:spPr/>
      <dgm:t>
        <a:bodyPr/>
        <a:lstStyle/>
        <a:p>
          <a:endParaRPr lang="en-US"/>
        </a:p>
      </dgm:t>
    </dgm:pt>
    <dgm:pt modelId="{A5F0A53B-D01D-2644-B112-AB72486868C5}">
      <dgm:prSet/>
      <dgm:spPr/>
      <dgm:t>
        <a:bodyPr/>
        <a:lstStyle/>
        <a:p>
          <a:r>
            <a:rPr lang="el-GR" b="1" dirty="0">
              <a:effectLst/>
              <a:latin typeface="Calibri" pitchFamily="34" charset="0"/>
              <a:cs typeface="Calibri" pitchFamily="34" charset="0"/>
            </a:rPr>
            <a:t>Φαίνεται να μην ακούει</a:t>
          </a:r>
        </a:p>
      </dgm:t>
    </dgm:pt>
    <dgm:pt modelId="{6362C8F4-D97E-C74C-BF70-2BA3DBBE77A9}" type="parTrans" cxnId="{6FFE9BAC-6B97-B641-B812-0A449E7CE842}">
      <dgm:prSet/>
      <dgm:spPr/>
      <dgm:t>
        <a:bodyPr/>
        <a:lstStyle/>
        <a:p>
          <a:endParaRPr lang="en-US"/>
        </a:p>
      </dgm:t>
    </dgm:pt>
    <dgm:pt modelId="{88ED728E-8B98-9843-B556-ADD7C3E09F5D}" type="sibTrans" cxnId="{6FFE9BAC-6B97-B641-B812-0A449E7CE842}">
      <dgm:prSet/>
      <dgm:spPr/>
      <dgm:t>
        <a:bodyPr/>
        <a:lstStyle/>
        <a:p>
          <a:endParaRPr lang="en-US"/>
        </a:p>
      </dgm:t>
    </dgm:pt>
    <dgm:pt modelId="{F02E9A5A-1587-184F-9712-4061830D411E}">
      <dgm:prSet/>
      <dgm:spPr/>
      <dgm:t>
        <a:bodyPr/>
        <a:lstStyle/>
        <a:p>
          <a:r>
            <a:rPr lang="el-GR" b="1" dirty="0">
              <a:effectLst/>
              <a:latin typeface="Calibri" pitchFamily="34" charset="0"/>
              <a:cs typeface="Calibri" pitchFamily="34" charset="0"/>
            </a:rPr>
            <a:t>Δεν ακολουθεί οδηγίες</a:t>
          </a:r>
        </a:p>
      </dgm:t>
    </dgm:pt>
    <dgm:pt modelId="{9FDDE4C9-1D44-0446-982C-1E6B5BAE3D80}" type="parTrans" cxnId="{962AB689-E9E6-3448-BD35-C2D3499B0099}">
      <dgm:prSet/>
      <dgm:spPr/>
      <dgm:t>
        <a:bodyPr/>
        <a:lstStyle/>
        <a:p>
          <a:endParaRPr lang="en-US"/>
        </a:p>
      </dgm:t>
    </dgm:pt>
    <dgm:pt modelId="{C4DD3124-80AD-1A43-A0C0-8BE5A69A36D5}" type="sibTrans" cxnId="{962AB689-E9E6-3448-BD35-C2D3499B0099}">
      <dgm:prSet/>
      <dgm:spPr/>
      <dgm:t>
        <a:bodyPr/>
        <a:lstStyle/>
        <a:p>
          <a:endParaRPr lang="en-US"/>
        </a:p>
      </dgm:t>
    </dgm:pt>
    <dgm:pt modelId="{4447A308-99C6-B44B-A269-B6CBA6C9A356}">
      <dgm:prSet/>
      <dgm:spPr/>
      <dgm:t>
        <a:bodyPr/>
        <a:lstStyle/>
        <a:p>
          <a:r>
            <a:rPr lang="el-GR" b="1" dirty="0">
              <a:effectLst/>
              <a:latin typeface="Calibri" pitchFamily="34" charset="0"/>
              <a:cs typeface="Calibri" pitchFamily="34" charset="0"/>
            </a:rPr>
            <a:t>Αποφεύγει να εμπλακεί σε εργασίες που απαιτούν συνεχή πνευματική προσπάθεια</a:t>
          </a:r>
        </a:p>
      </dgm:t>
    </dgm:pt>
    <dgm:pt modelId="{F27C11D2-2FCD-AE43-A4E6-EAAA3F83C15C}" type="parTrans" cxnId="{409C4113-AA76-844E-B967-C442ECFBE358}">
      <dgm:prSet/>
      <dgm:spPr/>
      <dgm:t>
        <a:bodyPr/>
        <a:lstStyle/>
        <a:p>
          <a:endParaRPr lang="en-US"/>
        </a:p>
      </dgm:t>
    </dgm:pt>
    <dgm:pt modelId="{9B57276C-3C96-964C-80B1-00396D0A151C}" type="sibTrans" cxnId="{409C4113-AA76-844E-B967-C442ECFBE358}">
      <dgm:prSet/>
      <dgm:spPr/>
      <dgm:t>
        <a:bodyPr/>
        <a:lstStyle/>
        <a:p>
          <a:endParaRPr lang="en-US"/>
        </a:p>
      </dgm:t>
    </dgm:pt>
    <dgm:pt modelId="{AFA2233E-CA44-A849-A761-A377A597BCC7}">
      <dgm:prSet/>
      <dgm:spPr/>
      <dgm:t>
        <a:bodyPr/>
        <a:lstStyle/>
        <a:p>
          <a:r>
            <a:rPr lang="el-GR" b="1">
              <a:effectLst/>
              <a:latin typeface="Calibri" pitchFamily="34" charset="0"/>
              <a:cs typeface="Calibri" pitchFamily="34" charset="0"/>
            </a:rPr>
            <a:t>Χάνει τα πράγματά του</a:t>
          </a:r>
          <a:endParaRPr lang="el-GR" b="1" dirty="0">
            <a:effectLst/>
            <a:latin typeface="Calibri" pitchFamily="34" charset="0"/>
            <a:cs typeface="Calibri" pitchFamily="34" charset="0"/>
          </a:endParaRPr>
        </a:p>
      </dgm:t>
    </dgm:pt>
    <dgm:pt modelId="{AE96C596-37AE-674D-911B-8F3D053CA818}" type="parTrans" cxnId="{99639A41-D07E-BF44-AABC-46EC97548C50}">
      <dgm:prSet/>
      <dgm:spPr/>
      <dgm:t>
        <a:bodyPr/>
        <a:lstStyle/>
        <a:p>
          <a:endParaRPr lang="en-US"/>
        </a:p>
      </dgm:t>
    </dgm:pt>
    <dgm:pt modelId="{F84F342D-24D8-2845-A351-22F9656104BD}" type="sibTrans" cxnId="{99639A41-D07E-BF44-AABC-46EC97548C50}">
      <dgm:prSet/>
      <dgm:spPr/>
      <dgm:t>
        <a:bodyPr/>
        <a:lstStyle/>
        <a:p>
          <a:endParaRPr lang="en-US"/>
        </a:p>
      </dgm:t>
    </dgm:pt>
    <dgm:pt modelId="{33E3FBC7-6996-5B4E-828A-27026608FB05}">
      <dgm:prSet/>
      <dgm:spPr/>
      <dgm:t>
        <a:bodyPr/>
        <a:lstStyle/>
        <a:p>
          <a:r>
            <a:rPr lang="el-GR" b="1" dirty="0">
              <a:effectLst/>
              <a:latin typeface="Calibri" pitchFamily="34" charset="0"/>
              <a:cs typeface="Calibri" pitchFamily="34" charset="0"/>
            </a:rPr>
            <a:t>Διασπάται από εξωτερικά ερεθίσματα</a:t>
          </a:r>
        </a:p>
      </dgm:t>
    </dgm:pt>
    <dgm:pt modelId="{6749D007-14BA-1749-B353-E03EE1335B65}" type="parTrans" cxnId="{742DE0E6-ECDB-6248-97E8-ED828C831A1D}">
      <dgm:prSet/>
      <dgm:spPr/>
      <dgm:t>
        <a:bodyPr/>
        <a:lstStyle/>
        <a:p>
          <a:endParaRPr lang="en-US"/>
        </a:p>
      </dgm:t>
    </dgm:pt>
    <dgm:pt modelId="{DFB75C8E-C708-5F42-B8CD-DE83F6FBBCB7}" type="sibTrans" cxnId="{742DE0E6-ECDB-6248-97E8-ED828C831A1D}">
      <dgm:prSet/>
      <dgm:spPr/>
      <dgm:t>
        <a:bodyPr/>
        <a:lstStyle/>
        <a:p>
          <a:endParaRPr lang="en-US"/>
        </a:p>
      </dgm:t>
    </dgm:pt>
    <dgm:pt modelId="{97D20D8A-F863-D54A-A553-A29DC1217B93}">
      <dgm:prSet/>
      <dgm:spPr/>
      <dgm:t>
        <a:bodyPr/>
        <a:lstStyle/>
        <a:p>
          <a:r>
            <a:rPr lang="el-GR" b="1" dirty="0">
              <a:effectLst/>
              <a:latin typeface="Calibri" pitchFamily="34" charset="0"/>
              <a:cs typeface="Calibri" pitchFamily="34" charset="0"/>
            </a:rPr>
            <a:t>Ξεχνά τις καθημερινές δραστηριότητες</a:t>
          </a:r>
        </a:p>
      </dgm:t>
    </dgm:pt>
    <dgm:pt modelId="{96A9E689-742E-E243-B966-2C2B383AC1A7}" type="parTrans" cxnId="{D56AA167-9637-DC4A-8480-A714C58D5CFC}">
      <dgm:prSet/>
      <dgm:spPr/>
      <dgm:t>
        <a:bodyPr/>
        <a:lstStyle/>
        <a:p>
          <a:endParaRPr lang="en-US"/>
        </a:p>
      </dgm:t>
    </dgm:pt>
    <dgm:pt modelId="{148CB6C6-37DE-CF46-AEB0-5470EBD6F4A8}" type="sibTrans" cxnId="{D56AA167-9637-DC4A-8480-A714C58D5CFC}">
      <dgm:prSet/>
      <dgm:spPr/>
      <dgm:t>
        <a:bodyPr/>
        <a:lstStyle/>
        <a:p>
          <a:endParaRPr lang="en-US"/>
        </a:p>
      </dgm:t>
    </dgm:pt>
    <dgm:pt modelId="{06317717-60CB-F644-BF09-BD5ACE3F1258}">
      <dgm:prSet/>
      <dgm:spPr/>
      <dgm:t>
        <a:bodyPr/>
        <a:lstStyle/>
        <a:p>
          <a:r>
            <a:rPr lang="el-GR" b="1" dirty="0">
              <a:latin typeface="Calibri" pitchFamily="34" charset="0"/>
              <a:cs typeface="Calibri" pitchFamily="34" charset="0"/>
            </a:rPr>
            <a:t>Στριφογυρίζει  ενώ κάθεται</a:t>
          </a:r>
        </a:p>
      </dgm:t>
    </dgm:pt>
    <dgm:pt modelId="{B055702C-CF89-9A45-B689-721D1863137B}" type="parTrans" cxnId="{FD7C3457-6C82-0D4B-A9D6-B2734557917E}">
      <dgm:prSet/>
      <dgm:spPr/>
      <dgm:t>
        <a:bodyPr/>
        <a:lstStyle/>
        <a:p>
          <a:endParaRPr lang="en-US"/>
        </a:p>
      </dgm:t>
    </dgm:pt>
    <dgm:pt modelId="{23CF96B9-8F74-D648-A8B0-E2BB20CF9764}" type="sibTrans" cxnId="{FD7C3457-6C82-0D4B-A9D6-B2734557917E}">
      <dgm:prSet/>
      <dgm:spPr/>
      <dgm:t>
        <a:bodyPr/>
        <a:lstStyle/>
        <a:p>
          <a:endParaRPr lang="en-US"/>
        </a:p>
      </dgm:t>
    </dgm:pt>
    <dgm:pt modelId="{D9EDF6EB-7383-C144-86B5-5F637BBB63D1}">
      <dgm:prSet/>
      <dgm:spPr/>
      <dgm:t>
        <a:bodyPr/>
        <a:lstStyle/>
        <a:p>
          <a:r>
            <a:rPr lang="el-GR" b="1" dirty="0">
              <a:latin typeface="Calibri" pitchFamily="34" charset="0"/>
              <a:cs typeface="Calibri" pitchFamily="34" charset="0"/>
            </a:rPr>
            <a:t>Αφήνει τη θέση του όταν αυτό είναι ανάρμοστο</a:t>
          </a:r>
        </a:p>
      </dgm:t>
    </dgm:pt>
    <dgm:pt modelId="{4DB8C60F-8387-754B-834B-CA458E19EFE4}" type="parTrans" cxnId="{2DDE8780-C959-9C4D-B7FC-52C0BD205F58}">
      <dgm:prSet/>
      <dgm:spPr/>
      <dgm:t>
        <a:bodyPr/>
        <a:lstStyle/>
        <a:p>
          <a:endParaRPr lang="en-US"/>
        </a:p>
      </dgm:t>
    </dgm:pt>
    <dgm:pt modelId="{2AA95810-342D-F44A-9A09-4FC3411AE23C}" type="sibTrans" cxnId="{2DDE8780-C959-9C4D-B7FC-52C0BD205F58}">
      <dgm:prSet/>
      <dgm:spPr/>
      <dgm:t>
        <a:bodyPr/>
        <a:lstStyle/>
        <a:p>
          <a:endParaRPr lang="en-US"/>
        </a:p>
      </dgm:t>
    </dgm:pt>
    <dgm:pt modelId="{CB25EA55-54AB-E942-9DA1-82402753E063}">
      <dgm:prSet/>
      <dgm:spPr/>
      <dgm:t>
        <a:bodyPr/>
        <a:lstStyle/>
        <a:p>
          <a:r>
            <a:rPr lang="el-GR" b="1" dirty="0">
              <a:latin typeface="Calibri" pitchFamily="34" charset="0"/>
              <a:cs typeface="Calibri" pitchFamily="34" charset="0"/>
            </a:rPr>
            <a:t>Συνεχώς τρέχει, σκαρφαλώνει</a:t>
          </a:r>
        </a:p>
      </dgm:t>
    </dgm:pt>
    <dgm:pt modelId="{3852746E-1F05-2140-9E6E-03645E0BF9D4}" type="parTrans" cxnId="{27419657-E5C5-A44A-A318-4F499BF65E99}">
      <dgm:prSet/>
      <dgm:spPr/>
      <dgm:t>
        <a:bodyPr/>
        <a:lstStyle/>
        <a:p>
          <a:endParaRPr lang="en-US"/>
        </a:p>
      </dgm:t>
    </dgm:pt>
    <dgm:pt modelId="{D0151A3E-20DD-4A4A-B64B-6D997690E245}" type="sibTrans" cxnId="{27419657-E5C5-A44A-A318-4F499BF65E99}">
      <dgm:prSet/>
      <dgm:spPr/>
      <dgm:t>
        <a:bodyPr/>
        <a:lstStyle/>
        <a:p>
          <a:endParaRPr lang="en-US"/>
        </a:p>
      </dgm:t>
    </dgm:pt>
    <dgm:pt modelId="{E06BBCAF-CA48-D24E-80D5-78F9E80B400A}">
      <dgm:prSet/>
      <dgm:spPr/>
      <dgm:t>
        <a:bodyPr/>
        <a:lstStyle/>
        <a:p>
          <a:r>
            <a:rPr lang="el-GR" b="1" dirty="0">
              <a:latin typeface="Calibri" pitchFamily="34" charset="0"/>
              <a:cs typeface="Calibri" pitchFamily="34" charset="0"/>
            </a:rPr>
            <a:t>Δυσκολίες να παίξει ήσυχα</a:t>
          </a:r>
        </a:p>
      </dgm:t>
    </dgm:pt>
    <dgm:pt modelId="{504D32C4-CB43-2844-A528-8560E3F0E434}" type="parTrans" cxnId="{26A90642-5889-5744-8D9A-545CF0F1FD6F}">
      <dgm:prSet/>
      <dgm:spPr/>
      <dgm:t>
        <a:bodyPr/>
        <a:lstStyle/>
        <a:p>
          <a:endParaRPr lang="en-US"/>
        </a:p>
      </dgm:t>
    </dgm:pt>
    <dgm:pt modelId="{DEE7C5FE-B111-E144-A836-795C5934F1ED}" type="sibTrans" cxnId="{26A90642-5889-5744-8D9A-545CF0F1FD6F}">
      <dgm:prSet/>
      <dgm:spPr/>
      <dgm:t>
        <a:bodyPr/>
        <a:lstStyle/>
        <a:p>
          <a:endParaRPr lang="en-US"/>
        </a:p>
      </dgm:t>
    </dgm:pt>
    <dgm:pt modelId="{9AD0D164-F8D8-6148-8994-D0A0C9638229}">
      <dgm:prSet/>
      <dgm:spPr/>
      <dgm:t>
        <a:bodyPr/>
        <a:lstStyle/>
        <a:p>
          <a:r>
            <a:rPr lang="el-GR" b="1" dirty="0">
              <a:latin typeface="Calibri" pitchFamily="34" charset="0"/>
              <a:cs typeface="Calibri" pitchFamily="34" charset="0"/>
            </a:rPr>
            <a:t>Σε ετοιμότητα </a:t>
          </a:r>
          <a:r>
            <a:rPr lang="el-GR" b="1" dirty="0">
              <a:latin typeface="Comic Sans MS" pitchFamily="66" charset="0"/>
            </a:rPr>
            <a:t>να φύγει</a:t>
          </a:r>
        </a:p>
      </dgm:t>
    </dgm:pt>
    <dgm:pt modelId="{8621F93C-99E5-DB4C-A2D8-640A0F2B96E9}" type="parTrans" cxnId="{69DB186D-F00F-3244-BEFB-8A232F377D27}">
      <dgm:prSet/>
      <dgm:spPr/>
      <dgm:t>
        <a:bodyPr/>
        <a:lstStyle/>
        <a:p>
          <a:endParaRPr lang="en-US"/>
        </a:p>
      </dgm:t>
    </dgm:pt>
    <dgm:pt modelId="{65ECEA61-DC1F-9E41-9A1F-93EDF0B86CBB}" type="sibTrans" cxnId="{69DB186D-F00F-3244-BEFB-8A232F377D27}">
      <dgm:prSet/>
      <dgm:spPr/>
      <dgm:t>
        <a:bodyPr/>
        <a:lstStyle/>
        <a:p>
          <a:endParaRPr lang="en-US"/>
        </a:p>
      </dgm:t>
    </dgm:pt>
    <dgm:pt modelId="{71035DC0-479D-044D-948A-DE151F8E0BFB}">
      <dgm:prSet/>
      <dgm:spPr/>
      <dgm:t>
        <a:bodyPr/>
        <a:lstStyle/>
        <a:p>
          <a:r>
            <a:rPr lang="el-GR" b="1" dirty="0">
              <a:latin typeface="Calibri" pitchFamily="34" charset="0"/>
              <a:cs typeface="Calibri" pitchFamily="34" charset="0"/>
            </a:rPr>
            <a:t>Απαντά πριν ολοκληρωθεί η ερώτηση που του γίνεται</a:t>
          </a:r>
        </a:p>
      </dgm:t>
    </dgm:pt>
    <dgm:pt modelId="{C849C3BF-6306-3A4A-938B-93F2937A39E0}" type="parTrans" cxnId="{18C7F6D2-49D0-F24C-B9DB-CC581CEE36E9}">
      <dgm:prSet/>
      <dgm:spPr/>
      <dgm:t>
        <a:bodyPr/>
        <a:lstStyle/>
        <a:p>
          <a:endParaRPr lang="en-US"/>
        </a:p>
      </dgm:t>
    </dgm:pt>
    <dgm:pt modelId="{6EC3CA76-5E1D-314F-BE3F-FB590F5614D6}" type="sibTrans" cxnId="{18C7F6D2-49D0-F24C-B9DB-CC581CEE36E9}">
      <dgm:prSet/>
      <dgm:spPr/>
      <dgm:t>
        <a:bodyPr/>
        <a:lstStyle/>
        <a:p>
          <a:endParaRPr lang="en-US"/>
        </a:p>
      </dgm:t>
    </dgm:pt>
    <dgm:pt modelId="{00034855-F073-D74C-A386-73165A3F539C}">
      <dgm:prSet/>
      <dgm:spPr/>
      <dgm:t>
        <a:bodyPr/>
        <a:lstStyle/>
        <a:p>
          <a:r>
            <a:rPr lang="el-GR" b="1" dirty="0">
              <a:latin typeface="Calibri" pitchFamily="34" charset="0"/>
              <a:cs typeface="Calibri" pitchFamily="34" charset="0"/>
            </a:rPr>
            <a:t>Διακόπτει τους άλλους</a:t>
          </a:r>
        </a:p>
      </dgm:t>
    </dgm:pt>
    <dgm:pt modelId="{3AEDFA77-61AE-3540-8F49-8D3A67291A1C}" type="parTrans" cxnId="{01CC1986-D77D-FB4C-A50A-078C5CBED58E}">
      <dgm:prSet/>
      <dgm:spPr/>
      <dgm:t>
        <a:bodyPr/>
        <a:lstStyle/>
        <a:p>
          <a:endParaRPr lang="en-US"/>
        </a:p>
      </dgm:t>
    </dgm:pt>
    <dgm:pt modelId="{39E898B7-4895-3C43-86B8-0B7FBE147133}" type="sibTrans" cxnId="{01CC1986-D77D-FB4C-A50A-078C5CBED58E}">
      <dgm:prSet/>
      <dgm:spPr/>
      <dgm:t>
        <a:bodyPr/>
        <a:lstStyle/>
        <a:p>
          <a:endParaRPr lang="en-US"/>
        </a:p>
      </dgm:t>
    </dgm:pt>
    <dgm:pt modelId="{1F09FB9B-3329-9A44-9C25-98CDAC13DB80}">
      <dgm:prSet/>
      <dgm:spPr/>
      <dgm:t>
        <a:bodyPr/>
        <a:lstStyle/>
        <a:p>
          <a:r>
            <a:rPr lang="el-GR" b="1" dirty="0">
              <a:latin typeface="Calibri" pitchFamily="34" charset="0"/>
              <a:cs typeface="Calibri" pitchFamily="34" charset="0"/>
            </a:rPr>
            <a:t>Μιλάει  υπερβολικά</a:t>
          </a:r>
        </a:p>
      </dgm:t>
    </dgm:pt>
    <dgm:pt modelId="{9684A942-B590-D04E-BE01-F9C1A36817C6}" type="parTrans" cxnId="{72863D5A-FE76-4A4D-848F-4F36E8F8DA6C}">
      <dgm:prSet/>
      <dgm:spPr/>
      <dgm:t>
        <a:bodyPr/>
        <a:lstStyle/>
        <a:p>
          <a:endParaRPr lang="en-US"/>
        </a:p>
      </dgm:t>
    </dgm:pt>
    <dgm:pt modelId="{C69FA77B-021D-EE43-A1F1-4CCD64E20B9B}" type="sibTrans" cxnId="{72863D5A-FE76-4A4D-848F-4F36E8F8DA6C}">
      <dgm:prSet/>
      <dgm:spPr/>
      <dgm:t>
        <a:bodyPr/>
        <a:lstStyle/>
        <a:p>
          <a:endParaRPr lang="en-US"/>
        </a:p>
      </dgm:t>
    </dgm:pt>
    <dgm:pt modelId="{587163A7-BF14-E64E-94F3-3B5FE141B3F4}">
      <dgm:prSet phldrT="[Text]"/>
      <dgm:spPr/>
      <dgm:t>
        <a:bodyPr/>
        <a:lstStyle/>
        <a:p>
          <a:r>
            <a:rPr lang="el-GR" b="1" dirty="0">
              <a:solidFill>
                <a:schemeClr val="bg1"/>
              </a:solidFill>
            </a:rPr>
            <a:t>ΕΛΛΕΙΜΜΑΤΙΚΗ ΠΡΟΣΟΧΗ</a:t>
          </a:r>
          <a:endParaRPr lang="en-US" b="1" dirty="0">
            <a:solidFill>
              <a:schemeClr val="bg1"/>
            </a:solidFill>
          </a:endParaRPr>
        </a:p>
      </dgm:t>
    </dgm:pt>
    <dgm:pt modelId="{0560E59C-CD01-3F48-B50A-50C5FEAD363A}" type="sibTrans" cxnId="{4EE7766A-8520-1C4D-B74F-C20E57617BB8}">
      <dgm:prSet/>
      <dgm:spPr/>
      <dgm:t>
        <a:bodyPr/>
        <a:lstStyle/>
        <a:p>
          <a:endParaRPr lang="en-US"/>
        </a:p>
      </dgm:t>
    </dgm:pt>
    <dgm:pt modelId="{48F6306F-218F-3044-AF88-AF7A3F36B249}" type="parTrans" cxnId="{4EE7766A-8520-1C4D-B74F-C20E57617BB8}">
      <dgm:prSet/>
      <dgm:spPr/>
      <dgm:t>
        <a:bodyPr/>
        <a:lstStyle/>
        <a:p>
          <a:endParaRPr lang="en-US"/>
        </a:p>
      </dgm:t>
    </dgm:pt>
    <dgm:pt modelId="{1AA72C62-F618-2247-B724-1AFF309B3EDD}" type="pres">
      <dgm:prSet presAssocID="{E8A2B719-6040-2E4C-A49A-EE291B48DC4D}" presName="Name0" presStyleCnt="0">
        <dgm:presLayoutVars>
          <dgm:dir/>
          <dgm:animLvl val="lvl"/>
          <dgm:resizeHandles val="exact"/>
        </dgm:presLayoutVars>
      </dgm:prSet>
      <dgm:spPr/>
    </dgm:pt>
    <dgm:pt modelId="{7AAAB73B-A3AF-6B4D-9A17-0BDA174A0F84}" type="pres">
      <dgm:prSet presAssocID="{587163A7-BF14-E64E-94F3-3B5FE141B3F4}" presName="composite" presStyleCnt="0"/>
      <dgm:spPr/>
    </dgm:pt>
    <dgm:pt modelId="{A9A192D3-8C59-B341-BD92-6B3B51F1FA3B}" type="pres">
      <dgm:prSet presAssocID="{587163A7-BF14-E64E-94F3-3B5FE141B3F4}" presName="parTx" presStyleLbl="alignNode1" presStyleIdx="0" presStyleCnt="3">
        <dgm:presLayoutVars>
          <dgm:chMax val="0"/>
          <dgm:chPref val="0"/>
          <dgm:bulletEnabled val="1"/>
        </dgm:presLayoutVars>
      </dgm:prSet>
      <dgm:spPr/>
    </dgm:pt>
    <dgm:pt modelId="{5467E4F2-707D-D947-95F9-0407857CFA76}" type="pres">
      <dgm:prSet presAssocID="{587163A7-BF14-E64E-94F3-3B5FE141B3F4}" presName="desTx" presStyleLbl="alignAccFollowNode1" presStyleIdx="0" presStyleCnt="3">
        <dgm:presLayoutVars>
          <dgm:bulletEnabled val="1"/>
        </dgm:presLayoutVars>
      </dgm:prSet>
      <dgm:spPr/>
    </dgm:pt>
    <dgm:pt modelId="{979E0075-8FA8-2149-B508-FFE8049245B7}" type="pres">
      <dgm:prSet presAssocID="{0560E59C-CD01-3F48-B50A-50C5FEAD363A}" presName="space" presStyleCnt="0"/>
      <dgm:spPr/>
    </dgm:pt>
    <dgm:pt modelId="{032F0573-2FC1-F543-9A9E-1FC2B3B15F4A}" type="pres">
      <dgm:prSet presAssocID="{E9223536-4431-0644-82FE-B2179357D006}" presName="composite" presStyleCnt="0"/>
      <dgm:spPr/>
    </dgm:pt>
    <dgm:pt modelId="{E7042D90-6C5C-3047-833E-D2CFEE905CCE}" type="pres">
      <dgm:prSet presAssocID="{E9223536-4431-0644-82FE-B2179357D006}" presName="parTx" presStyleLbl="alignNode1" presStyleIdx="1" presStyleCnt="3">
        <dgm:presLayoutVars>
          <dgm:chMax val="0"/>
          <dgm:chPref val="0"/>
          <dgm:bulletEnabled val="1"/>
        </dgm:presLayoutVars>
      </dgm:prSet>
      <dgm:spPr/>
    </dgm:pt>
    <dgm:pt modelId="{0C4E3D28-0F14-9041-A906-BBD6D8B231C0}" type="pres">
      <dgm:prSet presAssocID="{E9223536-4431-0644-82FE-B2179357D006}" presName="desTx" presStyleLbl="alignAccFollowNode1" presStyleIdx="1" presStyleCnt="3">
        <dgm:presLayoutVars>
          <dgm:bulletEnabled val="1"/>
        </dgm:presLayoutVars>
      </dgm:prSet>
      <dgm:spPr/>
    </dgm:pt>
    <dgm:pt modelId="{BBE94BF8-4839-F247-BB92-5D39339D5312}" type="pres">
      <dgm:prSet presAssocID="{909843AC-C5CB-2840-9954-CF9A619549E5}" presName="space" presStyleCnt="0"/>
      <dgm:spPr/>
    </dgm:pt>
    <dgm:pt modelId="{0D2A2794-DEA0-0642-A922-FFD1FF0BA4A6}" type="pres">
      <dgm:prSet presAssocID="{54E52A83-D3B9-4448-AD98-97AFB815FED9}" presName="composite" presStyleCnt="0"/>
      <dgm:spPr/>
    </dgm:pt>
    <dgm:pt modelId="{1158FAE1-96E6-F94E-87F8-8FFE548CA318}" type="pres">
      <dgm:prSet presAssocID="{54E52A83-D3B9-4448-AD98-97AFB815FED9}" presName="parTx" presStyleLbl="alignNode1" presStyleIdx="2" presStyleCnt="3">
        <dgm:presLayoutVars>
          <dgm:chMax val="0"/>
          <dgm:chPref val="0"/>
          <dgm:bulletEnabled val="1"/>
        </dgm:presLayoutVars>
      </dgm:prSet>
      <dgm:spPr/>
    </dgm:pt>
    <dgm:pt modelId="{F021F64D-C0FB-794F-A421-8233CE58353E}" type="pres">
      <dgm:prSet presAssocID="{54E52A83-D3B9-4448-AD98-97AFB815FED9}" presName="desTx" presStyleLbl="alignAccFollowNode1" presStyleIdx="2" presStyleCnt="3">
        <dgm:presLayoutVars>
          <dgm:bulletEnabled val="1"/>
        </dgm:presLayoutVars>
      </dgm:prSet>
      <dgm:spPr/>
    </dgm:pt>
  </dgm:ptLst>
  <dgm:cxnLst>
    <dgm:cxn modelId="{9712180D-A911-0449-8A4F-3977E391FFC5}" type="presOf" srcId="{97D20D8A-F863-D54A-A553-A29DC1217B93}" destId="{5467E4F2-707D-D947-95F9-0407857CFA76}" srcOrd="0" destOrd="7" presId="urn:microsoft.com/office/officeart/2005/8/layout/hList1"/>
    <dgm:cxn modelId="{0ACB570F-CC8B-7146-9E86-6C41F4E8A36F}" srcId="{587163A7-BF14-E64E-94F3-3B5FE141B3F4}" destId="{DF5C5167-827D-BC46-B2B4-BB67746AF9E4}" srcOrd="1" destOrd="0" parTransId="{23E3AFCA-A879-2E42-8AB0-6E1166A21772}" sibTransId="{0D6C51C4-F734-5C43-AFF8-1937F692E2C7}"/>
    <dgm:cxn modelId="{409C4113-AA76-844E-B967-C442ECFBE358}" srcId="{587163A7-BF14-E64E-94F3-3B5FE141B3F4}" destId="{4447A308-99C6-B44B-A269-B6CBA6C9A356}" srcOrd="4" destOrd="0" parTransId="{F27C11D2-2FCD-AE43-A4E6-EAAA3F83C15C}" sibTransId="{9B57276C-3C96-964C-80B1-00396D0A151C}"/>
    <dgm:cxn modelId="{E9429F17-E79F-2040-A045-1A15EB2707E1}" srcId="{E9223536-4431-0644-82FE-B2179357D006}" destId="{514B05D8-0C3F-5240-A43E-710E972F2AD6}" srcOrd="0" destOrd="0" parTransId="{9A520430-FC12-404B-8B66-DBF2A29FC3AF}" sibTransId="{EB43C35D-0D3F-5142-9606-6E6949F856C9}"/>
    <dgm:cxn modelId="{3DCB203D-E77C-AB4A-84A5-86E703172839}" type="presOf" srcId="{71035DC0-479D-044D-948A-DE151F8E0BFB}" destId="{F021F64D-C0FB-794F-A421-8233CE58353E}" srcOrd="0" destOrd="1" presId="urn:microsoft.com/office/officeart/2005/8/layout/hList1"/>
    <dgm:cxn modelId="{4C08B73D-AA2A-E04E-83A1-9FDBEAEF7745}" type="presOf" srcId="{AFA2233E-CA44-A849-A761-A377A597BCC7}" destId="{5467E4F2-707D-D947-95F9-0407857CFA76}" srcOrd="0" destOrd="5" presId="urn:microsoft.com/office/officeart/2005/8/layout/hList1"/>
    <dgm:cxn modelId="{99639A41-D07E-BF44-AABC-46EC97548C50}" srcId="{587163A7-BF14-E64E-94F3-3B5FE141B3F4}" destId="{AFA2233E-CA44-A849-A761-A377A597BCC7}" srcOrd="5" destOrd="0" parTransId="{AE96C596-37AE-674D-911B-8F3D053CA818}" sibTransId="{F84F342D-24D8-2845-A351-22F9656104BD}"/>
    <dgm:cxn modelId="{26A90642-5889-5744-8D9A-545CF0F1FD6F}" srcId="{E9223536-4431-0644-82FE-B2179357D006}" destId="{E06BBCAF-CA48-D24E-80D5-78F9E80B400A}" srcOrd="4" destOrd="0" parTransId="{504D32C4-CB43-2844-A528-8560E3F0E434}" sibTransId="{DEE7C5FE-B111-E144-A836-795C5934F1ED}"/>
    <dgm:cxn modelId="{C1A32642-6AC8-1F4F-B0F4-FFC52776E9A6}" type="presOf" srcId="{E9223536-4431-0644-82FE-B2179357D006}" destId="{E7042D90-6C5C-3047-833E-D2CFEE905CCE}" srcOrd="0" destOrd="0" presId="urn:microsoft.com/office/officeart/2005/8/layout/hList1"/>
    <dgm:cxn modelId="{68C7FC49-C232-DF43-AB24-A7918633F7C3}" type="presOf" srcId="{587163A7-BF14-E64E-94F3-3B5FE141B3F4}" destId="{A9A192D3-8C59-B341-BD92-6B3B51F1FA3B}" srcOrd="0" destOrd="0" presId="urn:microsoft.com/office/officeart/2005/8/layout/hList1"/>
    <dgm:cxn modelId="{11AFF84B-F34A-3C41-8C80-636969403B36}" type="presOf" srcId="{9AD0D164-F8D8-6148-8994-D0A0C9638229}" destId="{0C4E3D28-0F14-9041-A906-BBD6D8B231C0}" srcOrd="0" destOrd="5" presId="urn:microsoft.com/office/officeart/2005/8/layout/hList1"/>
    <dgm:cxn modelId="{FD7C3457-6C82-0D4B-A9D6-B2734557917E}" srcId="{E9223536-4431-0644-82FE-B2179357D006}" destId="{06317717-60CB-F644-BF09-BD5ACE3F1258}" srcOrd="1" destOrd="0" parTransId="{B055702C-CF89-9A45-B689-721D1863137B}" sibTransId="{23CF96B9-8F74-D648-A8B0-E2BB20CF9764}"/>
    <dgm:cxn modelId="{27419657-E5C5-A44A-A318-4F499BF65E99}" srcId="{E9223536-4431-0644-82FE-B2179357D006}" destId="{CB25EA55-54AB-E942-9DA1-82402753E063}" srcOrd="3" destOrd="0" parTransId="{3852746E-1F05-2140-9E6E-03645E0BF9D4}" sibTransId="{D0151A3E-20DD-4A4A-B64B-6D997690E245}"/>
    <dgm:cxn modelId="{72863D5A-FE76-4A4D-848F-4F36E8F8DA6C}" srcId="{54E52A83-D3B9-4448-AD98-97AFB815FED9}" destId="{1F09FB9B-3329-9A44-9C25-98CDAC13DB80}" srcOrd="3" destOrd="0" parTransId="{9684A942-B590-D04E-BE01-F9C1A36817C6}" sibTransId="{C69FA77B-021D-EE43-A1F1-4CCD64E20B9B}"/>
    <dgm:cxn modelId="{EA051C61-712F-8044-AEC4-EBCD93E9F3BA}" srcId="{54E52A83-D3B9-4448-AD98-97AFB815FED9}" destId="{C286F149-9D31-184E-8936-1BDBB05274E4}" srcOrd="0" destOrd="0" parTransId="{67289A26-B050-434B-A8F7-B5B3782A0645}" sibTransId="{16C9A762-0CBC-6245-8112-E78E4B9BE589}"/>
    <dgm:cxn modelId="{28AC3C64-D519-2E42-836C-EBAF33BBE7A8}" type="presOf" srcId="{54E52A83-D3B9-4448-AD98-97AFB815FED9}" destId="{1158FAE1-96E6-F94E-87F8-8FFE548CA318}" srcOrd="0" destOrd="0" presId="urn:microsoft.com/office/officeart/2005/8/layout/hList1"/>
    <dgm:cxn modelId="{53C4DD65-910D-8E4C-900A-DAC665280004}" type="presOf" srcId="{514B05D8-0C3F-5240-A43E-710E972F2AD6}" destId="{0C4E3D28-0F14-9041-A906-BBD6D8B231C0}" srcOrd="0" destOrd="0" presId="urn:microsoft.com/office/officeart/2005/8/layout/hList1"/>
    <dgm:cxn modelId="{D56AA167-9637-DC4A-8480-A714C58D5CFC}" srcId="{587163A7-BF14-E64E-94F3-3B5FE141B3F4}" destId="{97D20D8A-F863-D54A-A553-A29DC1217B93}" srcOrd="7" destOrd="0" parTransId="{96A9E689-742E-E243-B966-2C2B383AC1A7}" sibTransId="{148CB6C6-37DE-CF46-AEB0-5470EBD6F4A8}"/>
    <dgm:cxn modelId="{4EE7766A-8520-1C4D-B74F-C20E57617BB8}" srcId="{E8A2B719-6040-2E4C-A49A-EE291B48DC4D}" destId="{587163A7-BF14-E64E-94F3-3B5FE141B3F4}" srcOrd="0" destOrd="0" parTransId="{48F6306F-218F-3044-AF88-AF7A3F36B249}" sibTransId="{0560E59C-CD01-3F48-B50A-50C5FEAD363A}"/>
    <dgm:cxn modelId="{69DB186D-F00F-3244-BEFB-8A232F377D27}" srcId="{E9223536-4431-0644-82FE-B2179357D006}" destId="{9AD0D164-F8D8-6148-8994-D0A0C9638229}" srcOrd="5" destOrd="0" parTransId="{8621F93C-99E5-DB4C-A2D8-640A0F2B96E9}" sibTransId="{65ECEA61-DC1F-9E41-9A1F-93EDF0B86CBB}"/>
    <dgm:cxn modelId="{2DDE8780-C959-9C4D-B7FC-52C0BD205F58}" srcId="{E9223536-4431-0644-82FE-B2179357D006}" destId="{D9EDF6EB-7383-C144-86B5-5F637BBB63D1}" srcOrd="2" destOrd="0" parTransId="{4DB8C60F-8387-754B-834B-CA458E19EFE4}" sibTransId="{2AA95810-342D-F44A-9A09-4FC3411AE23C}"/>
    <dgm:cxn modelId="{87546C82-DF02-8247-9B2D-2316DC7B603A}" srcId="{E8A2B719-6040-2E4C-A49A-EE291B48DC4D}" destId="{54E52A83-D3B9-4448-AD98-97AFB815FED9}" srcOrd="2" destOrd="0" parTransId="{FB0E828D-38DF-CF4A-8117-EC747A697548}" sibTransId="{79D06D4D-A97C-7D4F-BCC7-ECD08F24D45D}"/>
    <dgm:cxn modelId="{E6CB7E85-1A75-6841-B63C-B23B7B22ABBE}" srcId="{E8A2B719-6040-2E4C-A49A-EE291B48DC4D}" destId="{E9223536-4431-0644-82FE-B2179357D006}" srcOrd="1" destOrd="0" parTransId="{EEBD1A37-DF58-2941-AF82-30C55F4F2105}" sibTransId="{909843AC-C5CB-2840-9954-CF9A619549E5}"/>
    <dgm:cxn modelId="{01CC1986-D77D-FB4C-A50A-078C5CBED58E}" srcId="{54E52A83-D3B9-4448-AD98-97AFB815FED9}" destId="{00034855-F073-D74C-A386-73165A3F539C}" srcOrd="2" destOrd="0" parTransId="{3AEDFA77-61AE-3540-8F49-8D3A67291A1C}" sibTransId="{39E898B7-4895-3C43-86B8-0B7FBE147133}"/>
    <dgm:cxn modelId="{89B25A89-CF91-AD44-B812-62FAE8E08AEC}" type="presOf" srcId="{D9EDF6EB-7383-C144-86B5-5F637BBB63D1}" destId="{0C4E3D28-0F14-9041-A906-BBD6D8B231C0}" srcOrd="0" destOrd="2" presId="urn:microsoft.com/office/officeart/2005/8/layout/hList1"/>
    <dgm:cxn modelId="{962AB689-E9E6-3448-BD35-C2D3499B0099}" srcId="{587163A7-BF14-E64E-94F3-3B5FE141B3F4}" destId="{F02E9A5A-1587-184F-9712-4061830D411E}" srcOrd="3" destOrd="0" parTransId="{9FDDE4C9-1D44-0446-982C-1E6B5BAE3D80}" sibTransId="{C4DD3124-80AD-1A43-A0C0-8BE5A69A36D5}"/>
    <dgm:cxn modelId="{33DF7F90-C564-0A4B-B901-6CA402703708}" type="presOf" srcId="{F02E9A5A-1587-184F-9712-4061830D411E}" destId="{5467E4F2-707D-D947-95F9-0407857CFA76}" srcOrd="0" destOrd="3" presId="urn:microsoft.com/office/officeart/2005/8/layout/hList1"/>
    <dgm:cxn modelId="{0F554B93-8750-9249-831A-FA449FD53F73}" type="presOf" srcId="{00034855-F073-D74C-A386-73165A3F539C}" destId="{F021F64D-C0FB-794F-A421-8233CE58353E}" srcOrd="0" destOrd="2" presId="urn:microsoft.com/office/officeart/2005/8/layout/hList1"/>
    <dgm:cxn modelId="{45EF8095-E1D2-CC4C-80C8-A9DAEAEA77CD}" type="presOf" srcId="{4447A308-99C6-B44B-A269-B6CBA6C9A356}" destId="{5467E4F2-707D-D947-95F9-0407857CFA76}" srcOrd="0" destOrd="4" presId="urn:microsoft.com/office/officeart/2005/8/layout/hList1"/>
    <dgm:cxn modelId="{C54C899D-C165-534D-A453-D78D818184AD}" type="presOf" srcId="{1F09FB9B-3329-9A44-9C25-98CDAC13DB80}" destId="{F021F64D-C0FB-794F-A421-8233CE58353E}" srcOrd="0" destOrd="3" presId="urn:microsoft.com/office/officeart/2005/8/layout/hList1"/>
    <dgm:cxn modelId="{3283C2A4-66CE-B048-9075-46AA356A31CE}" type="presOf" srcId="{C286F149-9D31-184E-8936-1BDBB05274E4}" destId="{F021F64D-C0FB-794F-A421-8233CE58353E}" srcOrd="0" destOrd="0" presId="urn:microsoft.com/office/officeart/2005/8/layout/hList1"/>
    <dgm:cxn modelId="{84532BAB-58C5-A74B-9A02-ADAE06BF5EC7}" type="presOf" srcId="{CB25EA55-54AB-E942-9DA1-82402753E063}" destId="{0C4E3D28-0F14-9041-A906-BBD6D8B231C0}" srcOrd="0" destOrd="3" presId="urn:microsoft.com/office/officeart/2005/8/layout/hList1"/>
    <dgm:cxn modelId="{6FFE9BAC-6B97-B641-B812-0A449E7CE842}" srcId="{587163A7-BF14-E64E-94F3-3B5FE141B3F4}" destId="{A5F0A53B-D01D-2644-B112-AB72486868C5}" srcOrd="2" destOrd="0" parTransId="{6362C8F4-D97E-C74C-BF70-2BA3DBBE77A9}" sibTransId="{88ED728E-8B98-9843-B556-ADD7C3E09F5D}"/>
    <dgm:cxn modelId="{3D1985B1-157E-AA40-A6FA-DBBC69B768AC}" type="presOf" srcId="{33E3FBC7-6996-5B4E-828A-27026608FB05}" destId="{5467E4F2-707D-D947-95F9-0407857CFA76}" srcOrd="0" destOrd="6" presId="urn:microsoft.com/office/officeart/2005/8/layout/hList1"/>
    <dgm:cxn modelId="{CE2893BC-B475-994E-B250-D190DB503CA5}" type="presOf" srcId="{A5F0A53B-D01D-2644-B112-AB72486868C5}" destId="{5467E4F2-707D-D947-95F9-0407857CFA76}" srcOrd="0" destOrd="2" presId="urn:microsoft.com/office/officeart/2005/8/layout/hList1"/>
    <dgm:cxn modelId="{18C7F6D2-49D0-F24C-B9DB-CC581CEE36E9}" srcId="{54E52A83-D3B9-4448-AD98-97AFB815FED9}" destId="{71035DC0-479D-044D-948A-DE151F8E0BFB}" srcOrd="1" destOrd="0" parTransId="{C849C3BF-6306-3A4A-938B-93F2937A39E0}" sibTransId="{6EC3CA76-5E1D-314F-BE3F-FB590F5614D6}"/>
    <dgm:cxn modelId="{84B231D6-7F19-7A40-A385-8C37089B3E99}" srcId="{587163A7-BF14-E64E-94F3-3B5FE141B3F4}" destId="{55C4E91E-A14F-F74D-89D5-F45F4D5EAFBA}" srcOrd="0" destOrd="0" parTransId="{E30D6DA0-F023-984A-974F-D612A6EC7437}" sibTransId="{4431D569-4CC8-9E46-B533-567A71F910BB}"/>
    <dgm:cxn modelId="{422EB6D9-21D3-B249-87EB-D460774EC8D3}" type="presOf" srcId="{DF5C5167-827D-BC46-B2B4-BB67746AF9E4}" destId="{5467E4F2-707D-D947-95F9-0407857CFA76}" srcOrd="0" destOrd="1" presId="urn:microsoft.com/office/officeart/2005/8/layout/hList1"/>
    <dgm:cxn modelId="{E00D59DD-50AE-5844-A830-C6BE751C9652}" type="presOf" srcId="{E06BBCAF-CA48-D24E-80D5-78F9E80B400A}" destId="{0C4E3D28-0F14-9041-A906-BBD6D8B231C0}" srcOrd="0" destOrd="4" presId="urn:microsoft.com/office/officeart/2005/8/layout/hList1"/>
    <dgm:cxn modelId="{742DE0E6-ECDB-6248-97E8-ED828C831A1D}" srcId="{587163A7-BF14-E64E-94F3-3B5FE141B3F4}" destId="{33E3FBC7-6996-5B4E-828A-27026608FB05}" srcOrd="6" destOrd="0" parTransId="{6749D007-14BA-1749-B353-E03EE1335B65}" sibTransId="{DFB75C8E-C708-5F42-B8CD-DE83F6FBBCB7}"/>
    <dgm:cxn modelId="{9B9B6FEB-853A-6A43-9986-74CB0EFB9F03}" type="presOf" srcId="{E8A2B719-6040-2E4C-A49A-EE291B48DC4D}" destId="{1AA72C62-F618-2247-B724-1AFF309B3EDD}" srcOrd="0" destOrd="0" presId="urn:microsoft.com/office/officeart/2005/8/layout/hList1"/>
    <dgm:cxn modelId="{BE4C7EF8-D9E0-7043-8D52-90EF6EB1FB3B}" type="presOf" srcId="{55C4E91E-A14F-F74D-89D5-F45F4D5EAFBA}" destId="{5467E4F2-707D-D947-95F9-0407857CFA76}" srcOrd="0" destOrd="0" presId="urn:microsoft.com/office/officeart/2005/8/layout/hList1"/>
    <dgm:cxn modelId="{7DF68EFD-C9A1-E44A-86E7-B829D8D3C9AE}" type="presOf" srcId="{06317717-60CB-F644-BF09-BD5ACE3F1258}" destId="{0C4E3D28-0F14-9041-A906-BBD6D8B231C0}" srcOrd="0" destOrd="1" presId="urn:microsoft.com/office/officeart/2005/8/layout/hList1"/>
    <dgm:cxn modelId="{FC31A944-9BB7-744D-88B8-18C78FF5CB06}" type="presParOf" srcId="{1AA72C62-F618-2247-B724-1AFF309B3EDD}" destId="{7AAAB73B-A3AF-6B4D-9A17-0BDA174A0F84}" srcOrd="0" destOrd="0" presId="urn:microsoft.com/office/officeart/2005/8/layout/hList1"/>
    <dgm:cxn modelId="{768C9B22-C50B-764C-83BD-623464344898}" type="presParOf" srcId="{7AAAB73B-A3AF-6B4D-9A17-0BDA174A0F84}" destId="{A9A192D3-8C59-B341-BD92-6B3B51F1FA3B}" srcOrd="0" destOrd="0" presId="urn:microsoft.com/office/officeart/2005/8/layout/hList1"/>
    <dgm:cxn modelId="{E922EAC7-C434-5F48-A98C-8AFF9102B36C}" type="presParOf" srcId="{7AAAB73B-A3AF-6B4D-9A17-0BDA174A0F84}" destId="{5467E4F2-707D-D947-95F9-0407857CFA76}" srcOrd="1" destOrd="0" presId="urn:microsoft.com/office/officeart/2005/8/layout/hList1"/>
    <dgm:cxn modelId="{8B857D9F-216F-E043-8A71-CA87850644FB}" type="presParOf" srcId="{1AA72C62-F618-2247-B724-1AFF309B3EDD}" destId="{979E0075-8FA8-2149-B508-FFE8049245B7}" srcOrd="1" destOrd="0" presId="urn:microsoft.com/office/officeart/2005/8/layout/hList1"/>
    <dgm:cxn modelId="{36F670DB-93EB-7048-802A-F2EFECC6675E}" type="presParOf" srcId="{1AA72C62-F618-2247-B724-1AFF309B3EDD}" destId="{032F0573-2FC1-F543-9A9E-1FC2B3B15F4A}" srcOrd="2" destOrd="0" presId="urn:microsoft.com/office/officeart/2005/8/layout/hList1"/>
    <dgm:cxn modelId="{6758001B-7632-1247-9BB7-475103F09629}" type="presParOf" srcId="{032F0573-2FC1-F543-9A9E-1FC2B3B15F4A}" destId="{E7042D90-6C5C-3047-833E-D2CFEE905CCE}" srcOrd="0" destOrd="0" presId="urn:microsoft.com/office/officeart/2005/8/layout/hList1"/>
    <dgm:cxn modelId="{1CC84FFB-C76E-1B46-9B2D-7E540431B5AA}" type="presParOf" srcId="{032F0573-2FC1-F543-9A9E-1FC2B3B15F4A}" destId="{0C4E3D28-0F14-9041-A906-BBD6D8B231C0}" srcOrd="1" destOrd="0" presId="urn:microsoft.com/office/officeart/2005/8/layout/hList1"/>
    <dgm:cxn modelId="{61A832BA-8F56-FF47-887D-E7AFAD470A56}" type="presParOf" srcId="{1AA72C62-F618-2247-B724-1AFF309B3EDD}" destId="{BBE94BF8-4839-F247-BB92-5D39339D5312}" srcOrd="3" destOrd="0" presId="urn:microsoft.com/office/officeart/2005/8/layout/hList1"/>
    <dgm:cxn modelId="{0C452D15-2156-2A42-B46F-577865340730}" type="presParOf" srcId="{1AA72C62-F618-2247-B724-1AFF309B3EDD}" destId="{0D2A2794-DEA0-0642-A922-FFD1FF0BA4A6}" srcOrd="4" destOrd="0" presId="urn:microsoft.com/office/officeart/2005/8/layout/hList1"/>
    <dgm:cxn modelId="{BA64E361-B561-3342-ADDC-D12CB3F21E33}" type="presParOf" srcId="{0D2A2794-DEA0-0642-A922-FFD1FF0BA4A6}" destId="{1158FAE1-96E6-F94E-87F8-8FFE548CA318}" srcOrd="0" destOrd="0" presId="urn:microsoft.com/office/officeart/2005/8/layout/hList1"/>
    <dgm:cxn modelId="{ADF1A292-6FD9-9245-9B03-FCBE6C60371D}" type="presParOf" srcId="{0D2A2794-DEA0-0642-A922-FFD1FF0BA4A6}" destId="{F021F64D-C0FB-794F-A421-8233CE5835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192D3-8C59-B341-BD92-6B3B51F1FA3B}">
      <dsp:nvSpPr>
        <dsp:cNvPr id="0" name=""/>
        <dsp:cNvSpPr/>
      </dsp:nvSpPr>
      <dsp:spPr>
        <a:xfrm>
          <a:off x="2396" y="137762"/>
          <a:ext cx="2336411" cy="519436"/>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bg1"/>
              </a:solidFill>
            </a:rPr>
            <a:t>ΕΛΛΕΙΜΜΑΤΙΚΗ ΠΡΟΣΟΧΗ</a:t>
          </a:r>
          <a:endParaRPr lang="en-US" sz="1400" b="1" kern="1200" dirty="0">
            <a:solidFill>
              <a:schemeClr val="bg1"/>
            </a:solidFill>
          </a:endParaRPr>
        </a:p>
      </dsp:txBody>
      <dsp:txXfrm>
        <a:off x="2396" y="137762"/>
        <a:ext cx="2336411" cy="519436"/>
      </dsp:txXfrm>
    </dsp:sp>
    <dsp:sp modelId="{5467E4F2-707D-D947-95F9-0407857CFA76}">
      <dsp:nvSpPr>
        <dsp:cNvPr id="0" name=""/>
        <dsp:cNvSpPr/>
      </dsp:nvSpPr>
      <dsp:spPr>
        <a:xfrm>
          <a:off x="2396" y="657199"/>
          <a:ext cx="2336411" cy="3228120"/>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Δεν διατηρεί την προσοχή του σε σχολικές εργασίες</a:t>
          </a:r>
          <a:endParaRPr lang="en-US" sz="1400" b="1" kern="1200" dirty="0"/>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Λάθη απροσεξίας</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Φαίνεται να μην ακούει</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Δεν ακολουθεί οδηγίες</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Αποφεύγει να εμπλακεί σε εργασίες που απαιτούν συνεχή πνευματική προσπάθεια</a:t>
          </a:r>
        </a:p>
        <a:p>
          <a:pPr marL="114300" lvl="1" indent="-114300" algn="l" defTabSz="622300">
            <a:lnSpc>
              <a:spcPct val="90000"/>
            </a:lnSpc>
            <a:spcBef>
              <a:spcPct val="0"/>
            </a:spcBef>
            <a:spcAft>
              <a:spcPct val="15000"/>
            </a:spcAft>
            <a:buChar char="•"/>
          </a:pPr>
          <a:r>
            <a:rPr lang="el-GR" sz="1400" b="1" kern="1200">
              <a:effectLst/>
              <a:latin typeface="Calibri" pitchFamily="34" charset="0"/>
              <a:cs typeface="Calibri" pitchFamily="34" charset="0"/>
            </a:rPr>
            <a:t>Χάνει τα πράγματά του</a:t>
          </a:r>
          <a:endParaRPr lang="el-GR" sz="1400" b="1" kern="1200" dirty="0">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Διασπάται από εξωτερικά ερεθίσματα</a:t>
          </a:r>
        </a:p>
        <a:p>
          <a:pPr marL="114300" lvl="1" indent="-114300" algn="l" defTabSz="622300">
            <a:lnSpc>
              <a:spcPct val="90000"/>
            </a:lnSpc>
            <a:spcBef>
              <a:spcPct val="0"/>
            </a:spcBef>
            <a:spcAft>
              <a:spcPct val="15000"/>
            </a:spcAft>
            <a:buChar char="•"/>
          </a:pPr>
          <a:r>
            <a:rPr lang="el-GR" sz="1400" b="1" kern="1200" dirty="0">
              <a:effectLst/>
              <a:latin typeface="Calibri" pitchFamily="34" charset="0"/>
              <a:cs typeface="Calibri" pitchFamily="34" charset="0"/>
            </a:rPr>
            <a:t>Ξεχνά τις καθημερινές δραστηριότητες</a:t>
          </a:r>
        </a:p>
      </dsp:txBody>
      <dsp:txXfrm>
        <a:off x="2396" y="657199"/>
        <a:ext cx="2336411" cy="3228120"/>
      </dsp:txXfrm>
    </dsp:sp>
    <dsp:sp modelId="{E7042D90-6C5C-3047-833E-D2CFEE905CCE}">
      <dsp:nvSpPr>
        <dsp:cNvPr id="0" name=""/>
        <dsp:cNvSpPr/>
      </dsp:nvSpPr>
      <dsp:spPr>
        <a:xfrm>
          <a:off x="2665905" y="137762"/>
          <a:ext cx="2336411" cy="519436"/>
        </a:xfrm>
        <a:prstGeom prst="rect">
          <a:avLst/>
        </a:prstGeom>
        <a:gradFill rotWithShape="0">
          <a:gsLst>
            <a:gs pos="0">
              <a:schemeClr val="accent3">
                <a:hueOff val="214284"/>
                <a:satOff val="-24046"/>
                <a:lumOff val="4118"/>
                <a:alphaOff val="0"/>
                <a:tint val="96000"/>
                <a:lumMod val="104000"/>
              </a:schemeClr>
            </a:gs>
            <a:gs pos="100000">
              <a:schemeClr val="accent3">
                <a:hueOff val="214284"/>
                <a:satOff val="-24046"/>
                <a:lumOff val="4118"/>
                <a:alphaOff val="0"/>
                <a:shade val="84000"/>
                <a:lumMod val="84000"/>
              </a:schemeClr>
            </a:gs>
          </a:gsLst>
          <a:lin ang="5400000" scaled="0"/>
        </a:gradFill>
        <a:ln w="9525" cap="rnd" cmpd="sng" algn="ctr">
          <a:solidFill>
            <a:schemeClr val="accent3">
              <a:hueOff val="214284"/>
              <a:satOff val="-24046"/>
              <a:lumOff val="4118"/>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0000"/>
              </a:solidFill>
              <a:latin typeface="Calibri" pitchFamily="34" charset="0"/>
              <a:cs typeface="Calibri" pitchFamily="34" charset="0"/>
            </a:rPr>
            <a:t>ΥΠΕΡΚΙΝΗΤΙΚΟΤΗΤΑ</a:t>
          </a:r>
          <a:endParaRPr lang="en-US" sz="1400" b="1" kern="1200" dirty="0">
            <a:solidFill>
              <a:srgbClr val="000000"/>
            </a:solidFill>
          </a:endParaRPr>
        </a:p>
      </dsp:txBody>
      <dsp:txXfrm>
        <a:off x="2665905" y="137762"/>
        <a:ext cx="2336411" cy="519436"/>
      </dsp:txXfrm>
    </dsp:sp>
    <dsp:sp modelId="{0C4E3D28-0F14-9041-A906-BBD6D8B231C0}">
      <dsp:nvSpPr>
        <dsp:cNvPr id="0" name=""/>
        <dsp:cNvSpPr/>
      </dsp:nvSpPr>
      <dsp:spPr>
        <a:xfrm>
          <a:off x="2665905" y="657199"/>
          <a:ext cx="2336411" cy="3228120"/>
        </a:xfrm>
        <a:prstGeom prst="rect">
          <a:avLst/>
        </a:prstGeom>
        <a:solidFill>
          <a:schemeClr val="accent3">
            <a:tint val="40000"/>
            <a:alpha val="90000"/>
            <a:hueOff val="-49615"/>
            <a:satOff val="-18960"/>
            <a:lumOff val="-256"/>
            <a:alphaOff val="0"/>
          </a:schemeClr>
        </a:solidFill>
        <a:ln w="9525" cap="rnd" cmpd="sng" algn="ctr">
          <a:solidFill>
            <a:schemeClr val="accent3">
              <a:tint val="40000"/>
              <a:alpha val="90000"/>
              <a:hueOff val="-49615"/>
              <a:satOff val="-18960"/>
              <a:lumOff val="-2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Κάνει συνεχώς νευρικές κινήσεις</a:t>
          </a:r>
          <a:endParaRPr lang="en-US" sz="1400" b="1" kern="1200" dirty="0"/>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Στριφογυρίζει  ενώ κάθεται</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Αφήνει τη θέση του όταν αυτό είναι ανάρμοστο</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Συνεχώς τρέχει, σκαρφαλώνει</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Δυσκολίες να παίξει ήσυχα</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Σε ετοιμότητα </a:t>
          </a:r>
          <a:r>
            <a:rPr lang="el-GR" sz="1400" b="1" kern="1200" dirty="0">
              <a:latin typeface="Comic Sans MS" pitchFamily="66" charset="0"/>
            </a:rPr>
            <a:t>να φύγει</a:t>
          </a:r>
        </a:p>
      </dsp:txBody>
      <dsp:txXfrm>
        <a:off x="2665905" y="657199"/>
        <a:ext cx="2336411" cy="3228120"/>
      </dsp:txXfrm>
    </dsp:sp>
    <dsp:sp modelId="{1158FAE1-96E6-F94E-87F8-8FFE548CA318}">
      <dsp:nvSpPr>
        <dsp:cNvPr id="0" name=""/>
        <dsp:cNvSpPr/>
      </dsp:nvSpPr>
      <dsp:spPr>
        <a:xfrm>
          <a:off x="5329414" y="137762"/>
          <a:ext cx="2336411" cy="519436"/>
        </a:xfrm>
        <a:prstGeom prst="rect">
          <a:avLst/>
        </a:prstGeom>
        <a:gradFill rotWithShape="0">
          <a:gsLst>
            <a:gs pos="0">
              <a:schemeClr val="accent3">
                <a:hueOff val="428568"/>
                <a:satOff val="-48092"/>
                <a:lumOff val="8236"/>
                <a:alphaOff val="0"/>
                <a:tint val="96000"/>
                <a:lumMod val="104000"/>
              </a:schemeClr>
            </a:gs>
            <a:gs pos="100000">
              <a:schemeClr val="accent3">
                <a:hueOff val="428568"/>
                <a:satOff val="-48092"/>
                <a:lumOff val="8236"/>
                <a:alphaOff val="0"/>
                <a:shade val="84000"/>
                <a:lumMod val="84000"/>
              </a:schemeClr>
            </a:gs>
          </a:gsLst>
          <a:lin ang="5400000" scaled="0"/>
        </a:gradFill>
        <a:ln w="9525" cap="rnd" cmpd="sng" algn="ctr">
          <a:solidFill>
            <a:schemeClr val="accent3">
              <a:hueOff val="428568"/>
              <a:satOff val="-48092"/>
              <a:lumOff val="8236"/>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0000"/>
              </a:solidFill>
              <a:latin typeface="Calibri" pitchFamily="34" charset="0"/>
              <a:cs typeface="Calibri" pitchFamily="34" charset="0"/>
            </a:rPr>
            <a:t>ΠΑΡΟΡΜΗΤΙΚΟΤΗΤΑ</a:t>
          </a:r>
          <a:endParaRPr lang="en-US" sz="1400" b="1" kern="1200" dirty="0">
            <a:solidFill>
              <a:srgbClr val="000000"/>
            </a:solidFill>
          </a:endParaRPr>
        </a:p>
      </dsp:txBody>
      <dsp:txXfrm>
        <a:off x="5329414" y="137762"/>
        <a:ext cx="2336411" cy="519436"/>
      </dsp:txXfrm>
    </dsp:sp>
    <dsp:sp modelId="{F021F64D-C0FB-794F-A421-8233CE58353E}">
      <dsp:nvSpPr>
        <dsp:cNvPr id="0" name=""/>
        <dsp:cNvSpPr/>
      </dsp:nvSpPr>
      <dsp:spPr>
        <a:xfrm>
          <a:off x="5329414" y="657199"/>
          <a:ext cx="2336411" cy="3228120"/>
        </a:xfrm>
        <a:prstGeom prst="rect">
          <a:avLst/>
        </a:prstGeom>
        <a:solidFill>
          <a:schemeClr val="accent3">
            <a:tint val="40000"/>
            <a:alpha val="90000"/>
            <a:hueOff val="-99230"/>
            <a:satOff val="-37921"/>
            <a:lumOff val="-513"/>
            <a:alphaOff val="0"/>
          </a:schemeClr>
        </a:solidFill>
        <a:ln w="9525" cap="rnd" cmpd="sng" algn="ctr">
          <a:solidFill>
            <a:schemeClr val="accent3">
              <a:tint val="40000"/>
              <a:alpha val="90000"/>
              <a:hueOff val="-99230"/>
              <a:satOff val="-37921"/>
              <a:lumOff val="-5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Δυσκολεύεται να κρατήσει τη σειρά του</a:t>
          </a:r>
          <a:endParaRPr lang="en-US" sz="1400" b="1" kern="1200" dirty="0"/>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Απαντά πριν ολοκληρωθεί η ερώτηση που του γίνεται</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Διακόπτει τους άλλους</a:t>
          </a:r>
        </a:p>
        <a:p>
          <a:pPr marL="114300" lvl="1" indent="-114300" algn="l" defTabSz="622300">
            <a:lnSpc>
              <a:spcPct val="90000"/>
            </a:lnSpc>
            <a:spcBef>
              <a:spcPct val="0"/>
            </a:spcBef>
            <a:spcAft>
              <a:spcPct val="15000"/>
            </a:spcAft>
            <a:buChar char="•"/>
          </a:pPr>
          <a:r>
            <a:rPr lang="el-GR" sz="1400" b="1" kern="1200" dirty="0">
              <a:latin typeface="Calibri" pitchFamily="34" charset="0"/>
              <a:cs typeface="Calibri" pitchFamily="34" charset="0"/>
            </a:rPr>
            <a:t>Μιλάει  υπερβολικά</a:t>
          </a:r>
        </a:p>
      </dsp:txBody>
      <dsp:txXfrm>
        <a:off x="5329414" y="657199"/>
        <a:ext cx="2336411" cy="3228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E60E3-4CCB-5E49-9A33-142343D7B785}" type="datetimeFigureOut">
              <a:rPr lang="en-US" smtClean="0"/>
              <a:t>12/11/23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F5DD7-E7F5-C142-B0C7-9264FA0FC6D7}" type="slidenum">
              <a:rPr lang="en-US" smtClean="0"/>
              <a:t>‹#›</a:t>
            </a:fld>
            <a:endParaRPr lang="en-US"/>
          </a:p>
        </p:txBody>
      </p:sp>
    </p:spTree>
    <p:extLst>
      <p:ext uri="{BB962C8B-B14F-4D97-AF65-F5344CB8AC3E}">
        <p14:creationId xmlns:p14="http://schemas.microsoft.com/office/powerpoint/2010/main" val="350265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p:txBody>
          <a:bodyPr/>
          <a:lstStyle/>
          <a:p>
            <a:pPr>
              <a:defRPr/>
            </a:pPr>
            <a:fld id="{D0CFA537-7287-4C59-B873-CB2DF4C2670B}" type="slidenum">
              <a:rPr lang="el-GR" smtClean="0">
                <a:latin typeface="Arial" pitchFamily="34" charset="0"/>
              </a:rPr>
              <a:pPr>
                <a:defRPr/>
              </a:pPr>
              <a:t>5</a:t>
            </a:fld>
            <a:endParaRPr lang="el-GR">
              <a:latin typeface="Arial" pitchFamily="34"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89865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p:txBody>
          <a:bodyPr/>
          <a:lstStyle/>
          <a:p>
            <a:pPr>
              <a:defRPr/>
            </a:pPr>
            <a:fld id="{BF16D524-D8A4-4BEC-B1C9-2FA54D525C26}" type="slidenum">
              <a:rPr lang="el-GR" smtClean="0">
                <a:latin typeface="Arial" pitchFamily="34" charset="0"/>
              </a:rPr>
              <a:pPr>
                <a:defRPr/>
              </a:pPr>
              <a:t>33</a:t>
            </a:fld>
            <a:endParaRPr lang="el-GR">
              <a:latin typeface="Arial"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47197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p:txBody>
          <a:bodyPr/>
          <a:lstStyle/>
          <a:p>
            <a:pPr>
              <a:defRPr/>
            </a:pPr>
            <a:fld id="{E2178917-BFA7-496E-AA98-62674ABAB550}" type="slidenum">
              <a:rPr lang="el-GR" smtClean="0">
                <a:latin typeface="Arial" pitchFamily="34" charset="0"/>
              </a:rPr>
              <a:pPr>
                <a:defRPr/>
              </a:pPr>
              <a:t>34</a:t>
            </a:fld>
            <a:endParaRPr lang="el-GR">
              <a:latin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389074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p:txBody>
          <a:bodyPr/>
          <a:lstStyle/>
          <a:p>
            <a:pPr>
              <a:defRPr/>
            </a:pPr>
            <a:fld id="{D06B9157-9D2C-462C-A2B1-9A436D771008}" type="slidenum">
              <a:rPr lang="el-GR" smtClean="0">
                <a:latin typeface="Arial" pitchFamily="34" charset="0"/>
              </a:rPr>
              <a:pPr>
                <a:defRPr/>
              </a:pPr>
              <a:t>35</a:t>
            </a:fld>
            <a:endParaRPr lang="el-GR">
              <a:latin typeface="Arial" pitchFamily="34"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28257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1FA17-7A1E-A547-921F-B73DAD080062}" type="slidenum">
              <a:rPr lang="el-GR"/>
              <a:pPr/>
              <a:t>43</a:t>
            </a:fld>
            <a:endParaRPr lang="el-GR"/>
          </a:p>
        </p:txBody>
      </p:sp>
      <p:sp>
        <p:nvSpPr>
          <p:cNvPr id="246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646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p:txBody>
          <a:bodyPr/>
          <a:lstStyle/>
          <a:p>
            <a:pPr>
              <a:defRPr/>
            </a:pPr>
            <a:fld id="{27485BC2-1EB4-4D72-BB66-DAEF81852441}" type="slidenum">
              <a:rPr lang="el-GR" smtClean="0">
                <a:latin typeface="Arial" pitchFamily="34" charset="0"/>
              </a:rPr>
              <a:pPr>
                <a:defRPr/>
              </a:pPr>
              <a:t>47</a:t>
            </a:fld>
            <a:endParaRPr lang="el-GR">
              <a:latin typeface="Arial"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255907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F13DE6B6-F558-436B-B3C8-582787D2A9D3}" type="slidenum">
              <a:rPr lang="el-GR" smtClean="0">
                <a:latin typeface="Arial" pitchFamily="34" charset="0"/>
              </a:rPr>
              <a:pPr>
                <a:defRPr/>
              </a:pPr>
              <a:t>48</a:t>
            </a:fld>
            <a:endParaRPr lang="el-GR">
              <a:latin typeface="Arial"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406386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714B1995-A6F7-431D-95F8-CB89C8A681A1}" type="slidenum">
              <a:rPr lang="el-GR" smtClean="0">
                <a:latin typeface="Arial" pitchFamily="34" charset="0"/>
              </a:rPr>
              <a:pPr>
                <a:defRPr/>
              </a:pPr>
              <a:t>50</a:t>
            </a:fld>
            <a:endParaRPr lang="el-GR">
              <a:latin typeface="Arial" pitchFamily="34"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66486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p:txBody>
          <a:bodyPr/>
          <a:lstStyle/>
          <a:p>
            <a:pPr>
              <a:defRPr/>
            </a:pPr>
            <a:fld id="{6A64CB38-D8CF-4568-A15C-4D0EE656CF8D}" type="slidenum">
              <a:rPr lang="el-GR" smtClean="0">
                <a:latin typeface="Arial" pitchFamily="34" charset="0"/>
              </a:rPr>
              <a:pPr>
                <a:defRPr/>
              </a:pPr>
              <a:t>51</a:t>
            </a:fld>
            <a:endParaRPr lang="el-GR">
              <a:latin typeface="Arial" pitchFamily="34"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22408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p:txBody>
          <a:bodyPr/>
          <a:lstStyle/>
          <a:p>
            <a:pPr>
              <a:defRPr/>
            </a:pPr>
            <a:fld id="{69AAE223-D5D4-4E91-902F-58AA4DE71763}" type="slidenum">
              <a:rPr lang="el-GR" smtClean="0">
                <a:latin typeface="Arial" pitchFamily="34" charset="0"/>
              </a:rPr>
              <a:pPr>
                <a:defRPr/>
              </a:pPr>
              <a:t>52</a:t>
            </a:fld>
            <a:endParaRPr lang="el-GR">
              <a:latin typeface="Arial" pitchFamily="34"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1367327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3AEB7-1351-418C-BAB8-0524A41FC994}" type="slidenum">
              <a:rPr lang="el-GR"/>
              <a:pPr/>
              <a:t>53</a:t>
            </a:fld>
            <a:endParaRPr lang="el-G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14771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FEFD0-B1F1-40B1-8046-5391F7F47DC5}" type="slidenum">
              <a:rPr lang="el-GR"/>
              <a:pPr/>
              <a:t>12</a:t>
            </a:fld>
            <a:endParaRPr lang="el-GR"/>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164143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E5D9D-9196-4579-8137-300A110C990A}" type="slidenum">
              <a:rPr lang="el-GR"/>
              <a:pPr/>
              <a:t>13</a:t>
            </a:fld>
            <a:endParaRPr lang="el-GR"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91211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Here we emphasize some of the many possible etiological features (genetic and environmental heterogeneity; blue circles) and the clinical or syndromic heterogeneity (green circles) within autism spectrum disorder, in addition to the myriad of neurodevelopmental processes that might be disrupted to cause disconnection (central arrowed box). Broken lines emphasize areas where the extent of the contribution to the disorder remains to be defined relative to the contributions made by other factors. Although we postulate that developmental disconnection is a unifying theme to explain the pathophysiology of the autisms, we need to emphasize that little is known about the specific relationship between etiologies, mechanisms and the resulting phenotypes. The enormous complexity and heterogeneity, from the causal–mechanistic levels to the observed phenotypes, needs to be clearly acknowledged; hence the need to reframe the syndrome of autism as ‘the autisms’. Because the genetic architecture of the autisms is not yet known, we list known causes, such as genetic syndromes (Fragile X, Joubert and Timothy syndromes) in which ASD can be observed, and acknowledge the likely contribution to the autisms from many distinct forms of genetic variation (including common and rare variation) and from environmental factors. The term ‘autisms’ reflects not only that ASD is based on multiple etiologies but also that there are distinct clinical entities whose phenotypic overlap and etiologies remains to be defined. For example, what features define the 􏰁1/5 of ASD subjects who have macrocephaly? Is it one relatively distinct pathway that is disrupted, or many molecular etiologies that converge on big brains? Furthermore, do those who have macrocephaly comprise a cohort enriched for seizures and regression, and are these other features related to specific etiologies? A similar set of questions can be applied to those who have developmental regression and other phenotypes. In addition, it remains to be determined whether the various clinical phenotypes relate not only to specific causal factors but also to specific intermediate developmental processes that underlie brain and behavior, such as neurogenesis, neuronal migration, axon pathfinding, synaptogenesis, synaptic plasticity and regionalization. </a:t>
            </a:r>
            <a:endParaRPr lang="en-US" sz="1400" dirty="0"/>
          </a:p>
          <a:p>
            <a:endParaRPr lang="en-US" dirty="0"/>
          </a:p>
        </p:txBody>
      </p:sp>
      <p:sp>
        <p:nvSpPr>
          <p:cNvPr id="4" name="Slide Number Placeholder 3"/>
          <p:cNvSpPr>
            <a:spLocks noGrp="1"/>
          </p:cNvSpPr>
          <p:nvPr>
            <p:ph type="sldNum" sz="quarter" idx="10"/>
          </p:nvPr>
        </p:nvSpPr>
        <p:spPr/>
        <p:txBody>
          <a:bodyPr/>
          <a:lstStyle/>
          <a:p>
            <a:fld id="{2D84A6D5-19EE-DA4D-A4C5-6D34B0BF6C37}" type="slidenum">
              <a:rPr lang="en-US" smtClean="0"/>
              <a:t>16</a:t>
            </a:fld>
            <a:endParaRPr lang="en-US" dirty="0"/>
          </a:p>
        </p:txBody>
      </p:sp>
    </p:spTree>
    <p:extLst>
      <p:ext uri="{BB962C8B-B14F-4D97-AF65-F5344CB8AC3E}">
        <p14:creationId xmlns:p14="http://schemas.microsoft.com/office/powerpoint/2010/main" val="97157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CABD5-EC40-B949-9D05-93FA1EB5CC8E}" type="slidenum">
              <a:rPr lang="en-US" smtClean="0"/>
              <a:t>19</a:t>
            </a:fld>
            <a:endParaRPr lang="en-US"/>
          </a:p>
        </p:txBody>
      </p:sp>
    </p:spTree>
    <p:extLst>
      <p:ext uri="{BB962C8B-B14F-4D97-AF65-F5344CB8AC3E}">
        <p14:creationId xmlns:p14="http://schemas.microsoft.com/office/powerpoint/2010/main" val="20335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fontAlgn="base">
              <a:spcBef>
                <a:spcPct val="0"/>
              </a:spcBef>
              <a:spcAft>
                <a:spcPct val="0"/>
              </a:spcAft>
            </a:pPr>
            <a:fld id="{7B539413-798D-504F-9219-C6AEB46E11A4}" type="slidenum">
              <a:rPr lang="el-GR">
                <a:latin typeface="Calibri" charset="0"/>
              </a:rPr>
              <a:pPr fontAlgn="base">
                <a:spcBef>
                  <a:spcPct val="0"/>
                </a:spcBef>
                <a:spcAft>
                  <a:spcPct val="0"/>
                </a:spcAft>
              </a:pPr>
              <a:t>23</a:t>
            </a:fld>
            <a:endParaRPr lang="el-GR">
              <a:latin typeface="Calibri"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8" name="Rectangle 3"/>
          <p:cNvSpPr>
            <a:spLocks noGrp="1" noChangeArrowheads="1"/>
          </p:cNvSpPr>
          <p:nvPr>
            <p:ph type="body" idx="1"/>
          </p:nvPr>
        </p:nvSpPr>
        <p:spPr>
          <a:ln/>
        </p:spPr>
        <p:txBody>
          <a:bodyPr wrap="square" numCol="1" anchor="t" anchorCtr="0" compatLnSpc="1">
            <a:prstTxWarp prst="textNoShape">
              <a:avLst/>
            </a:prstTxWarp>
          </a:bodyPr>
          <a:lstStyle/>
          <a:p>
            <a:pPr>
              <a:spcBef>
                <a:spcPct val="0"/>
              </a:spcBef>
            </a:pPr>
            <a:r>
              <a:rPr lang="el-GR">
                <a:latin typeface="Calibri" charset="0"/>
              </a:rPr>
              <a:t>Οι κινδυνοι που σχετίζονται με τη ΔΕΠΥ ελιναι οι ακόλουθοι: </a:t>
            </a:r>
            <a:r>
              <a:rPr lang="el-GR" b="1">
                <a:effectLst>
                  <a:outerShdw blurRad="38100" dist="38100" dir="2700000" algn="tl">
                    <a:srgbClr val="DDDDDD"/>
                  </a:outerShdw>
                </a:effectLst>
                <a:latin typeface="Calibri" charset="0"/>
                <a:cs typeface="Calibri" charset="0"/>
              </a:rPr>
              <a:t>Ατυχήματα (τροχαία, αυτοτραυματισμοί, πολλαπλοί &amp; σοβαροί τραυματισμοί), Σχολική αποτυχία- προβλήματα συμπεριφοράς  στο σχολείο (μαθησιακές δυσκολίες, διαγωγή, απουσίες), Κάπνισμα, Χρήση αλκοόλ και ουσιών στην εφηβεία, </a:t>
            </a:r>
            <a:r>
              <a:rPr lang="el-GR">
                <a:latin typeface="Calibri" charset="0"/>
                <a:cs typeface="Calibri" charset="0"/>
              </a:rPr>
              <a:t>Επαγγελματική  αποτυχία (μη ολοκλήρωση σπουδών,αστάθεια, αλλαγές εργασίας), Αποτυχία στην προσωπική &amp;οικογενειακή ζωή (οικονομικά προβλήματα,διαζύγια). Επίσης, επηρεασμένη ποιότητα ζωής των γονιών, κατάθλιψη, διαζύγια, επαγγελματικά προβλήματα. </a:t>
            </a: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lnSpc>
                <a:spcPct val="90000"/>
              </a:lnSpc>
              <a:spcBef>
                <a:spcPct val="20000"/>
              </a:spcBef>
              <a:buClr>
                <a:schemeClr val="hlink"/>
              </a:buClr>
              <a:buSzPct val="75000"/>
              <a:buFont typeface="Wingdings" charset="0"/>
              <a:buNone/>
            </a:pPr>
            <a:endParaRPr lang="el-GR" b="1">
              <a:effectLst>
                <a:outerShdw blurRad="38100" dist="38100" dir="2700000" algn="tl">
                  <a:srgbClr val="DDDDDD"/>
                </a:outerShdw>
              </a:effectLst>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spcBef>
                <a:spcPct val="0"/>
              </a:spcBef>
            </a:pPr>
            <a:endParaRPr lang="el-GR">
              <a:latin typeface="Calibri" charset="0"/>
            </a:endParaRPr>
          </a:p>
        </p:txBody>
      </p:sp>
    </p:spTree>
    <p:extLst>
      <p:ext uri="{BB962C8B-B14F-4D97-AF65-F5344CB8AC3E}">
        <p14:creationId xmlns:p14="http://schemas.microsoft.com/office/powerpoint/2010/main" val="251897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fontAlgn="base">
              <a:spcBef>
                <a:spcPct val="0"/>
              </a:spcBef>
              <a:spcAft>
                <a:spcPct val="0"/>
              </a:spcAft>
            </a:pPr>
            <a:fld id="{7B539413-798D-504F-9219-C6AEB46E11A4}" type="slidenum">
              <a:rPr lang="el-GR">
                <a:latin typeface="Calibri" charset="0"/>
              </a:rPr>
              <a:pPr fontAlgn="base">
                <a:spcBef>
                  <a:spcPct val="0"/>
                </a:spcBef>
                <a:spcAft>
                  <a:spcPct val="0"/>
                </a:spcAft>
              </a:pPr>
              <a:t>29</a:t>
            </a:fld>
            <a:endParaRPr lang="el-GR">
              <a:latin typeface="Calibri"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8" name="Rectangle 3"/>
          <p:cNvSpPr>
            <a:spLocks noGrp="1" noChangeArrowheads="1"/>
          </p:cNvSpPr>
          <p:nvPr>
            <p:ph type="body" idx="1"/>
          </p:nvPr>
        </p:nvSpPr>
        <p:spPr>
          <a:ln/>
        </p:spPr>
        <p:txBody>
          <a:bodyPr wrap="square" numCol="1" anchor="t" anchorCtr="0" compatLnSpc="1">
            <a:prstTxWarp prst="textNoShape">
              <a:avLst/>
            </a:prstTxWarp>
          </a:bodyPr>
          <a:lstStyle/>
          <a:p>
            <a:pPr>
              <a:spcBef>
                <a:spcPct val="0"/>
              </a:spcBef>
            </a:pPr>
            <a:r>
              <a:rPr lang="el-GR">
                <a:latin typeface="Calibri" charset="0"/>
              </a:rPr>
              <a:t>Οι κινδυνοι που σχετίζονται με τη ΔΕΠΥ ελιναι οι ακόλουθοι: </a:t>
            </a:r>
            <a:r>
              <a:rPr lang="el-GR" b="1">
                <a:effectLst>
                  <a:outerShdw blurRad="38100" dist="38100" dir="2700000" algn="tl">
                    <a:srgbClr val="DDDDDD"/>
                  </a:outerShdw>
                </a:effectLst>
                <a:latin typeface="Calibri" charset="0"/>
                <a:cs typeface="Calibri" charset="0"/>
              </a:rPr>
              <a:t>Ατυχήματα (τροχαία, αυτοτραυματισμοί, πολλαπλοί &amp; σοβαροί τραυματισμοί), Σχολική αποτυχία- προβλήματα συμπεριφοράς  στο σχολείο (μαθησιακές δυσκολίες, διαγωγή, απουσίες), Κάπνισμα, Χρήση αλκοόλ και ουσιών στην εφηβεία, </a:t>
            </a:r>
            <a:r>
              <a:rPr lang="el-GR">
                <a:latin typeface="Calibri" charset="0"/>
                <a:cs typeface="Calibri" charset="0"/>
              </a:rPr>
              <a:t>Επαγγελματική  αποτυχία (μη ολοκλήρωση σπουδών,αστάθεια, αλλαγές εργασίας), Αποτυχία στην προσωπική &amp;οικογενειακή ζωή (οικονομικά προβλήματα,διαζύγια). Επίσης, επηρεασμένη ποιότητα ζωής των γονιών, κατάθλιψη, διαζύγια, επαγγελματικά προβλήματα. </a:t>
            </a: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lnSpc>
                <a:spcPct val="90000"/>
              </a:lnSpc>
              <a:spcBef>
                <a:spcPct val="20000"/>
              </a:spcBef>
              <a:buClr>
                <a:schemeClr val="hlink"/>
              </a:buClr>
              <a:buSzPct val="75000"/>
              <a:buFont typeface="Wingdings" charset="0"/>
              <a:buNone/>
            </a:pPr>
            <a:endParaRPr lang="el-GR">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lnSpc>
                <a:spcPct val="90000"/>
              </a:lnSpc>
              <a:spcBef>
                <a:spcPct val="20000"/>
              </a:spcBef>
              <a:buClr>
                <a:schemeClr val="hlink"/>
              </a:buClr>
              <a:buSzPct val="75000"/>
              <a:buFont typeface="Wingdings" charset="0"/>
              <a:buNone/>
            </a:pPr>
            <a:endParaRPr lang="el-GR" b="1">
              <a:effectLst>
                <a:outerShdw blurRad="38100" dist="38100" dir="2700000" algn="tl">
                  <a:srgbClr val="DDDDDD"/>
                </a:outerShdw>
              </a:effectLst>
              <a:latin typeface="Calibri" charset="0"/>
              <a:cs typeface="Calibri" charset="0"/>
            </a:endParaRPr>
          </a:p>
          <a:p>
            <a:pPr>
              <a:spcBef>
                <a:spcPct val="0"/>
              </a:spcBef>
            </a:pPr>
            <a:endParaRPr lang="el-GR" b="1">
              <a:effectLst>
                <a:outerShdw blurRad="38100" dist="38100" dir="2700000" algn="tl">
                  <a:srgbClr val="DDDDDD"/>
                </a:outerShdw>
              </a:effectLst>
              <a:latin typeface="Calibri" charset="0"/>
              <a:cs typeface="Calibri" charset="0"/>
            </a:endParaRPr>
          </a:p>
          <a:p>
            <a:pPr>
              <a:spcBef>
                <a:spcPct val="0"/>
              </a:spcBef>
            </a:pPr>
            <a:endParaRPr lang="el-GR">
              <a:latin typeface="Calibri" charset="0"/>
            </a:endParaRPr>
          </a:p>
        </p:txBody>
      </p:sp>
    </p:spTree>
    <p:extLst>
      <p:ext uri="{BB962C8B-B14F-4D97-AF65-F5344CB8AC3E}">
        <p14:creationId xmlns:p14="http://schemas.microsoft.com/office/powerpoint/2010/main" val="10950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p:txBody>
          <a:bodyPr/>
          <a:lstStyle/>
          <a:p>
            <a:pPr>
              <a:defRPr/>
            </a:pPr>
            <a:fld id="{F4CD44F8-A9CD-4AE7-BDCB-A8EC65728C1A}" type="slidenum">
              <a:rPr lang="el-GR" smtClean="0">
                <a:latin typeface="Arial" pitchFamily="34" charset="0"/>
              </a:rPr>
              <a:pPr>
                <a:defRPr/>
              </a:pPr>
              <a:t>31</a:t>
            </a:fld>
            <a:endParaRPr lang="el-GR">
              <a:latin typeface="Arial"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242097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p:txBody>
          <a:bodyPr/>
          <a:lstStyle/>
          <a:p>
            <a:pPr>
              <a:defRPr/>
            </a:pPr>
            <a:fld id="{BAF57CBA-B254-4F48-A4D1-D913A48D3948}" type="slidenum">
              <a:rPr lang="el-GR" smtClean="0">
                <a:latin typeface="Arial" pitchFamily="34" charset="0"/>
              </a:rPr>
              <a:pPr>
                <a:defRPr/>
              </a:pPr>
              <a:t>32</a:t>
            </a:fld>
            <a:endParaRPr lang="el-GR">
              <a:latin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extLst>
      <p:ext uri="{BB962C8B-B14F-4D97-AF65-F5344CB8AC3E}">
        <p14:creationId xmlns:p14="http://schemas.microsoft.com/office/powerpoint/2010/main" val="24133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227894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9A909D-0AA4-C349-B158-884029287775}" type="datetimeFigureOut">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13401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227930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90903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1948044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1724880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1705079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2138654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125049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628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l-G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l-G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67014F2-13F1-324D-8098-481DCADF4258}" type="slidenum">
              <a:rPr lang="el-GR"/>
              <a:pPr/>
              <a:t>‹#›</a:t>
            </a:fld>
            <a:endParaRPr lang="el-GR"/>
          </a:p>
        </p:txBody>
      </p:sp>
    </p:spTree>
    <p:extLst>
      <p:ext uri="{BB962C8B-B14F-4D97-AF65-F5344CB8AC3E}">
        <p14:creationId xmlns:p14="http://schemas.microsoft.com/office/powerpoint/2010/main" val="156147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482040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l-G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l-G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0206291F-0867-6B41-B712-023A5ADA0A60}" type="slidenum">
              <a:rPr lang="el-GR"/>
              <a:pPr/>
              <a:t>‹#›</a:t>
            </a:fld>
            <a:endParaRPr lang="el-GR"/>
          </a:p>
        </p:txBody>
      </p:sp>
    </p:spTree>
    <p:extLst>
      <p:ext uri="{BB962C8B-B14F-4D97-AF65-F5344CB8AC3E}">
        <p14:creationId xmlns:p14="http://schemas.microsoft.com/office/powerpoint/2010/main" val="140774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381000"/>
            <a:ext cx="10972800" cy="5715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2 - Θέση ημερομηνίας"/>
          <p:cNvSpPr>
            <a:spLocks noGrp="1"/>
          </p:cNvSpPr>
          <p:nvPr>
            <p:ph type="dt" sz="half" idx="10"/>
          </p:nvPr>
        </p:nvSpPr>
        <p:spPr>
          <a:xfrm>
            <a:off x="609600" y="6245225"/>
            <a:ext cx="2844800" cy="476250"/>
          </a:xfrm>
        </p:spPr>
        <p:txBody>
          <a:bodyPr/>
          <a:lstStyle>
            <a:lvl1pPr>
              <a:defRPr/>
            </a:lvl1pPr>
          </a:lstStyle>
          <a:p>
            <a:pPr>
              <a:defRPr/>
            </a:pPr>
            <a:endParaRPr lang="el-GR"/>
          </a:p>
        </p:txBody>
      </p:sp>
      <p:sp>
        <p:nvSpPr>
          <p:cNvPr id="4" name="3 - Θέση υποσέλιδου"/>
          <p:cNvSpPr>
            <a:spLocks noGrp="1"/>
          </p:cNvSpPr>
          <p:nvPr>
            <p:ph type="ftr" sz="quarter" idx="11"/>
          </p:nvPr>
        </p:nvSpPr>
        <p:spPr>
          <a:xfrm>
            <a:off x="4165600" y="6245225"/>
            <a:ext cx="3860800" cy="476250"/>
          </a:xfrm>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a:xfrm>
            <a:off x="8737600" y="6245225"/>
            <a:ext cx="2844800" cy="476250"/>
          </a:xfrm>
        </p:spPr>
        <p:txBody>
          <a:bodyPr/>
          <a:lstStyle>
            <a:lvl1pPr>
              <a:defRPr/>
            </a:lvl1pPr>
          </a:lstStyle>
          <a:p>
            <a:pPr>
              <a:defRPr/>
            </a:pPr>
            <a:fld id="{F9923230-7B2F-430B-8893-0C69D18B05FF}" type="slidenum">
              <a:rPr lang="el-GR"/>
              <a:pPr>
                <a:defRPr/>
              </a:pPr>
              <a:t>‹#›</a:t>
            </a:fld>
            <a:endParaRPr lang="el-GR"/>
          </a:p>
        </p:txBody>
      </p:sp>
    </p:spTree>
    <p:extLst>
      <p:ext uri="{BB962C8B-B14F-4D97-AF65-F5344CB8AC3E}">
        <p14:creationId xmlns:p14="http://schemas.microsoft.com/office/powerpoint/2010/main" val="2560535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81000"/>
            <a:ext cx="10972800" cy="137160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981200"/>
            <a:ext cx="53848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197600" y="1981200"/>
            <a:ext cx="53848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197600" y="4114800"/>
            <a:ext cx="53848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ημερομηνίας"/>
          <p:cNvSpPr>
            <a:spLocks noGrp="1"/>
          </p:cNvSpPr>
          <p:nvPr>
            <p:ph type="dt" sz="half" idx="10"/>
          </p:nvPr>
        </p:nvSpPr>
        <p:spPr>
          <a:xfrm>
            <a:off x="609600" y="6245225"/>
            <a:ext cx="28448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4165600" y="6245225"/>
            <a:ext cx="38608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8737600" y="6245225"/>
            <a:ext cx="2844800" cy="476250"/>
          </a:xfrm>
        </p:spPr>
        <p:txBody>
          <a:bodyPr/>
          <a:lstStyle>
            <a:lvl1pPr>
              <a:defRPr/>
            </a:lvl1pPr>
          </a:lstStyle>
          <a:p>
            <a:pPr>
              <a:defRPr/>
            </a:pPr>
            <a:fld id="{228584DB-2678-415C-A2D7-F838505661AD}" type="slidenum">
              <a:rPr lang="el-GR"/>
              <a:pPr>
                <a:defRPr/>
              </a:pPr>
              <a:t>‹#›</a:t>
            </a:fld>
            <a:endParaRPr lang="el-GR"/>
          </a:p>
        </p:txBody>
      </p:sp>
    </p:spTree>
    <p:extLst>
      <p:ext uri="{BB962C8B-B14F-4D97-AF65-F5344CB8AC3E}">
        <p14:creationId xmlns:p14="http://schemas.microsoft.com/office/powerpoint/2010/main" val="73616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A909D-0AA4-C349-B158-884029287775}"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233128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9A909D-0AA4-C349-B158-884029287775}" type="datetimeFigureOut">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373808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9A909D-0AA4-C349-B158-884029287775}" type="datetimeFigureOut">
              <a:rPr lang="en-US" smtClean="0"/>
              <a:t>12/11/23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405705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9A909D-0AA4-C349-B158-884029287775}" type="datetimeFigureOut">
              <a:rPr lang="en-US" smtClean="0"/>
              <a:t>12/11/23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410288811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A909D-0AA4-C349-B158-884029287775}" type="datetimeFigureOut">
              <a:rPr lang="en-US" smtClean="0"/>
              <a:t>12/11/23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51833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9A909D-0AA4-C349-B158-884029287775}" type="datetimeFigureOut">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183110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C99A909D-0AA4-C349-B158-884029287775}" type="datetimeFigureOut">
              <a:rPr lang="en-US" smtClean="0"/>
              <a:t>12/11/23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B3287C0-CAE8-9646-8A3F-3560077B4E78}" type="slidenum">
              <a:rPr lang="en-US" smtClean="0"/>
              <a:t>‹#›</a:t>
            </a:fld>
            <a:endParaRPr lang="en-US"/>
          </a:p>
        </p:txBody>
      </p:sp>
    </p:spTree>
    <p:extLst>
      <p:ext uri="{BB962C8B-B14F-4D97-AF65-F5344CB8AC3E}">
        <p14:creationId xmlns:p14="http://schemas.microsoft.com/office/powerpoint/2010/main" val="138314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99A909D-0AA4-C349-B158-884029287775}" type="datetimeFigureOut">
              <a:rPr lang="en-US" smtClean="0"/>
              <a:t>12/11/23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B3287C0-CAE8-9646-8A3F-3560077B4E78}" type="slidenum">
              <a:rPr lang="en-US" smtClean="0"/>
              <a:t>‹#›</a:t>
            </a:fld>
            <a:endParaRPr lang="en-US"/>
          </a:p>
        </p:txBody>
      </p:sp>
    </p:spTree>
    <p:extLst>
      <p:ext uri="{BB962C8B-B14F-4D97-AF65-F5344CB8AC3E}">
        <p14:creationId xmlns:p14="http://schemas.microsoft.com/office/powerpoint/2010/main" val="77648174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4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40851" y="2284274"/>
            <a:ext cx="4623702" cy="2320360"/>
          </a:xfrm>
        </p:spPr>
        <p:txBody>
          <a:bodyPr>
            <a:noAutofit/>
          </a:bodyPr>
          <a:lstStyle/>
          <a:p>
            <a:pPr algn="ctr"/>
            <a:r>
              <a:rPr lang="el-GR" sz="3600" b="1" dirty="0">
                <a:solidFill>
                  <a:srgbClr val="FFCC66"/>
                </a:solidFill>
                <a:latin typeface="Calibri"/>
                <a:cs typeface="Calibri"/>
              </a:rPr>
              <a:t>ΝΕΥΡΟΑΝΑΠΥΞΙΑΚΕΣ ΔΙΑΤΑΡΑΧΕΣ:</a:t>
            </a:r>
            <a:br>
              <a:rPr lang="el-GR" sz="3600" b="1" dirty="0">
                <a:solidFill>
                  <a:srgbClr val="FFCC66"/>
                </a:solidFill>
                <a:latin typeface="Calibri"/>
                <a:cs typeface="Calibri"/>
              </a:rPr>
            </a:br>
            <a:r>
              <a:rPr lang="el-GR" sz="2800" b="1" dirty="0">
                <a:solidFill>
                  <a:srgbClr val="FFB6B3"/>
                </a:solidFill>
                <a:latin typeface="Calibri"/>
                <a:cs typeface="Calibri"/>
              </a:rPr>
              <a:t>Παράγοντες Κινδύνου &amp; Πρώιμη Ανίχνευση</a:t>
            </a:r>
            <a:endParaRPr lang="en-US" sz="2800" b="1" dirty="0">
              <a:solidFill>
                <a:srgbClr val="FFB6B3"/>
              </a:solidFill>
              <a:latin typeface="Calibri"/>
              <a:cs typeface="Calibri"/>
            </a:endParaRPr>
          </a:p>
        </p:txBody>
      </p:sp>
      <p:grpSp>
        <p:nvGrpSpPr>
          <p:cNvPr id="6" name="Group 5"/>
          <p:cNvGrpSpPr/>
          <p:nvPr/>
        </p:nvGrpSpPr>
        <p:grpSpPr>
          <a:xfrm>
            <a:off x="320178" y="111893"/>
            <a:ext cx="5665047" cy="1189125"/>
            <a:chOff x="77107" y="1066157"/>
            <a:chExt cx="3248029" cy="1042191"/>
          </a:xfrm>
        </p:grpSpPr>
        <p:pic>
          <p:nvPicPr>
            <p:cNvPr id="7" name="Picture 6" descr="85px-Logo_uoa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77107" y="1066157"/>
              <a:ext cx="511610" cy="1042190"/>
            </a:xfrm>
            <a:prstGeom prst="rect">
              <a:avLst/>
            </a:prstGeom>
          </p:spPr>
        </p:pic>
        <p:pic>
          <p:nvPicPr>
            <p:cNvPr id="8" name="Picture 7"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525" y="1080804"/>
              <a:ext cx="558611" cy="1027544"/>
            </a:xfrm>
            <a:prstGeom prst="rect">
              <a:avLst/>
            </a:prstGeom>
          </p:spPr>
        </p:pic>
      </p:grpSp>
      <p:sp>
        <p:nvSpPr>
          <p:cNvPr id="11" name="Rectangle 3">
            <a:extLst>
              <a:ext uri="{FF2B5EF4-FFF2-40B4-BE49-F238E27FC236}">
                <a16:creationId xmlns:a16="http://schemas.microsoft.com/office/drawing/2014/main" id="{718A855B-0502-854C-80BA-68B9265F0E6C}"/>
              </a:ext>
            </a:extLst>
          </p:cNvPr>
          <p:cNvSpPr>
            <a:spLocks noChangeArrowheads="1"/>
          </p:cNvSpPr>
          <p:nvPr/>
        </p:nvSpPr>
        <p:spPr bwMode="auto">
          <a:xfrm>
            <a:off x="452402" y="5584194"/>
            <a:ext cx="5400600" cy="1080120"/>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indent="-342900" algn="ctr">
              <a:spcBef>
                <a:spcPct val="20000"/>
              </a:spcBef>
              <a:buClr>
                <a:schemeClr val="hlink"/>
              </a:buClr>
              <a:buSzPct val="65000"/>
              <a:defRPr/>
            </a:pPr>
            <a:r>
              <a:rPr lang="el-GR" sz="2000" b="1" spc="150" dirty="0" err="1">
                <a:ln w="11430"/>
                <a:solidFill>
                  <a:srgbClr val="FFC000"/>
                </a:solidFill>
                <a:effectLst>
                  <a:outerShdw blurRad="25400" algn="tl" rotWithShape="0">
                    <a:srgbClr val="000000">
                      <a:alpha val="43000"/>
                    </a:srgbClr>
                  </a:outerShdw>
                </a:effectLst>
                <a:latin typeface="Calibri"/>
                <a:cs typeface="Calibri"/>
              </a:rPr>
              <a:t>Νένη</a:t>
            </a:r>
            <a:r>
              <a:rPr lang="el-GR" sz="2000" b="1" spc="150" dirty="0">
                <a:ln w="11430"/>
                <a:solidFill>
                  <a:srgbClr val="FFC000"/>
                </a:solidFill>
                <a:effectLst>
                  <a:outerShdw blurRad="25400" algn="tl" rotWithShape="0">
                    <a:srgbClr val="000000">
                      <a:alpha val="43000"/>
                    </a:srgbClr>
                  </a:outerShdw>
                </a:effectLst>
                <a:latin typeface="Calibri"/>
                <a:cs typeface="Calibri"/>
              </a:rPr>
              <a:t> Περβανίδου</a:t>
            </a:r>
          </a:p>
          <a:p>
            <a:pPr marL="342900" indent="-342900" algn="ctr">
              <a:lnSpc>
                <a:spcPct val="70000"/>
              </a:lnSpc>
              <a:spcBef>
                <a:spcPct val="20000"/>
              </a:spcBef>
              <a:buClr>
                <a:schemeClr val="hlink"/>
              </a:buClr>
              <a:buSzPct val="65000"/>
              <a:defRPr/>
            </a:pPr>
            <a:r>
              <a:rPr lang="el-GR" b="1" spc="150" dirty="0">
                <a:ln w="11430"/>
                <a:solidFill>
                  <a:srgbClr val="F8F8F8"/>
                </a:solidFill>
                <a:effectLst>
                  <a:outerShdw blurRad="25400" algn="tl" rotWithShape="0">
                    <a:srgbClr val="000000">
                      <a:alpha val="43000"/>
                    </a:srgbClr>
                  </a:outerShdw>
                </a:effectLst>
                <a:latin typeface="Calibri"/>
                <a:cs typeface="Calibri"/>
              </a:rPr>
              <a:t>Καθηγήτρια Αναπτυξιακής &amp; </a:t>
            </a:r>
            <a:endParaRPr lang="en-US" b="1" spc="150" dirty="0">
              <a:ln w="11430"/>
              <a:solidFill>
                <a:srgbClr val="F8F8F8"/>
              </a:solidFill>
              <a:effectLst>
                <a:outerShdw blurRad="25400" algn="tl" rotWithShape="0">
                  <a:srgbClr val="000000">
                    <a:alpha val="43000"/>
                  </a:srgbClr>
                </a:outerShdw>
              </a:effectLst>
              <a:latin typeface="Calibri"/>
              <a:cs typeface="Calibri"/>
            </a:endParaRPr>
          </a:p>
          <a:p>
            <a:pPr marL="342900" indent="-342900" algn="ctr">
              <a:lnSpc>
                <a:spcPct val="70000"/>
              </a:lnSpc>
              <a:spcBef>
                <a:spcPct val="20000"/>
              </a:spcBef>
              <a:buClr>
                <a:schemeClr val="hlink"/>
              </a:buClr>
              <a:buSzPct val="65000"/>
              <a:defRPr/>
            </a:pPr>
            <a:r>
              <a:rPr lang="el-GR" b="1" spc="150" dirty="0">
                <a:ln w="11430"/>
                <a:solidFill>
                  <a:srgbClr val="F8F8F8"/>
                </a:solidFill>
                <a:effectLst>
                  <a:outerShdw blurRad="25400" algn="tl" rotWithShape="0">
                    <a:srgbClr val="000000">
                      <a:alpha val="43000"/>
                    </a:srgbClr>
                  </a:outerShdw>
                </a:effectLst>
                <a:latin typeface="Calibri"/>
                <a:cs typeface="Calibri"/>
              </a:rPr>
              <a:t>Συμπεριφορικής Παιδιατρικής</a:t>
            </a:r>
            <a:r>
              <a:rPr lang="en-US" b="1" spc="150" dirty="0">
                <a:ln w="11430"/>
                <a:solidFill>
                  <a:srgbClr val="F8F8F8"/>
                </a:solidFill>
                <a:effectLst>
                  <a:outerShdw blurRad="25400" algn="tl" rotWithShape="0">
                    <a:srgbClr val="000000">
                      <a:alpha val="43000"/>
                    </a:srgbClr>
                  </a:outerShdw>
                </a:effectLst>
                <a:latin typeface="Calibri"/>
                <a:cs typeface="Calibri"/>
              </a:rPr>
              <a:t> </a:t>
            </a:r>
            <a:endParaRPr lang="el-GR" b="1" spc="150" dirty="0">
              <a:ln w="11430"/>
              <a:solidFill>
                <a:srgbClr val="F8F8F8"/>
              </a:solidFill>
              <a:effectLst>
                <a:outerShdw blurRad="25400" algn="tl" rotWithShape="0">
                  <a:srgbClr val="000000">
                    <a:alpha val="43000"/>
                  </a:srgbClr>
                </a:outerShdw>
              </a:effectLst>
              <a:latin typeface="Calibri"/>
              <a:cs typeface="Calibri"/>
            </a:endParaRPr>
          </a:p>
          <a:p>
            <a:pPr marL="342900" indent="-342900" algn="ctr">
              <a:lnSpc>
                <a:spcPct val="70000"/>
              </a:lnSpc>
              <a:spcBef>
                <a:spcPct val="20000"/>
              </a:spcBef>
              <a:buClr>
                <a:schemeClr val="hlink"/>
              </a:buClr>
              <a:buSzPct val="65000"/>
              <a:defRPr/>
            </a:pPr>
            <a:r>
              <a:rPr lang="el-GR" b="1" spc="150" dirty="0">
                <a:ln w="11430"/>
                <a:solidFill>
                  <a:srgbClr val="F8F8F8"/>
                </a:solidFill>
                <a:effectLst>
                  <a:outerShdw blurRad="25400" algn="tl" rotWithShape="0">
                    <a:srgbClr val="000000">
                      <a:alpha val="43000"/>
                    </a:srgbClr>
                  </a:outerShdw>
                </a:effectLst>
                <a:latin typeface="Calibri"/>
                <a:cs typeface="Calibri"/>
              </a:rPr>
              <a:t>Ιατρικής  Σχολής  ΕΚΠΑ</a:t>
            </a:r>
          </a:p>
        </p:txBody>
      </p:sp>
      <p:sp>
        <p:nvSpPr>
          <p:cNvPr id="12" name="TextBox 11">
            <a:extLst>
              <a:ext uri="{FF2B5EF4-FFF2-40B4-BE49-F238E27FC236}">
                <a16:creationId xmlns:a16="http://schemas.microsoft.com/office/drawing/2014/main" id="{8A9D2D79-CCDD-0E48-AF12-E64F54CBD879}"/>
              </a:ext>
            </a:extLst>
          </p:cNvPr>
          <p:cNvSpPr txBox="1"/>
          <p:nvPr/>
        </p:nvSpPr>
        <p:spPr>
          <a:xfrm>
            <a:off x="1282389" y="190563"/>
            <a:ext cx="3740627" cy="1114151"/>
          </a:xfrm>
          <a:prstGeom prst="rect">
            <a:avLst/>
          </a:prstGeom>
          <a:noFill/>
        </p:spPr>
        <p:txBody>
          <a:bodyPr wrap="square" rtlCol="0">
            <a:spAutoFit/>
          </a:bodyPr>
          <a:lstStyle/>
          <a:p>
            <a:pPr algn="ctr">
              <a:lnSpc>
                <a:spcPct val="90000"/>
              </a:lnSpc>
            </a:pPr>
            <a:r>
              <a:rPr lang="el-GR" sz="1400" b="1" dirty="0">
                <a:latin typeface="Calibri"/>
                <a:cs typeface="Calibri"/>
              </a:rPr>
              <a:t>Α΄ ΠΑΙΔΙΑΤΡΙΚΗ ΚΛΙΝΙΚΗ ΕΚΠΑ</a:t>
            </a:r>
            <a:endParaRPr lang="en-US" sz="1400" b="1" dirty="0">
              <a:latin typeface="Calibri"/>
              <a:cs typeface="Calibri"/>
            </a:endParaRPr>
          </a:p>
          <a:p>
            <a:pPr algn="ctr">
              <a:lnSpc>
                <a:spcPct val="90000"/>
              </a:lnSpc>
            </a:pPr>
            <a:r>
              <a:rPr lang="el-GR" sz="1400" b="1" dirty="0">
                <a:latin typeface="Calibri"/>
                <a:cs typeface="Calibri"/>
              </a:rPr>
              <a:t>ΜΟΝΑΔΑ ΑΝΑΠΤΥΞΙΑΚΗΣ &amp;</a:t>
            </a:r>
            <a:endParaRPr lang="en-US" sz="1400" b="1" dirty="0">
              <a:latin typeface="Calibri"/>
              <a:cs typeface="Calibri"/>
            </a:endParaRPr>
          </a:p>
          <a:p>
            <a:pPr algn="ctr">
              <a:lnSpc>
                <a:spcPct val="90000"/>
              </a:lnSpc>
            </a:pPr>
            <a:r>
              <a:rPr lang="el-GR" sz="1400" b="1" dirty="0">
                <a:latin typeface="Calibri"/>
                <a:cs typeface="Calibri"/>
              </a:rPr>
              <a:t>ΣΥΜΠΕΡΙΦΟΡΙΚΗΣ ΠΑΙΔΙΑΤΡΙΚΗΣ</a:t>
            </a:r>
          </a:p>
          <a:p>
            <a:pPr algn="ctr">
              <a:lnSpc>
                <a:spcPct val="90000"/>
              </a:lnSpc>
            </a:pPr>
            <a:r>
              <a:rPr lang="el-GR" sz="1400" b="1" dirty="0">
                <a:latin typeface="Calibri"/>
                <a:cs typeface="Calibri"/>
              </a:rPr>
              <a:t>ΝΟΣΟΚΟΜΕΙΟ ΠΑΙΔΩΝ «Η ΑΓΙΑ ΣΟΦΙΑ» </a:t>
            </a:r>
          </a:p>
          <a:p>
            <a:pPr algn="ctr"/>
            <a:r>
              <a:rPr lang="en-US" sz="1600" dirty="0" err="1">
                <a:latin typeface="Calibri"/>
                <a:cs typeface="Calibri"/>
              </a:rPr>
              <a:t>www.dbpeds.gr</a:t>
            </a:r>
            <a:endParaRPr lang="en-US" sz="1600" dirty="0">
              <a:latin typeface="Calibri"/>
              <a:cs typeface="Calibri"/>
            </a:endParaRPr>
          </a:p>
        </p:txBody>
      </p:sp>
      <p:pic>
        <p:nvPicPr>
          <p:cNvPr id="9" name="Picture 8">
            <a:extLst>
              <a:ext uri="{FF2B5EF4-FFF2-40B4-BE49-F238E27FC236}">
                <a16:creationId xmlns:a16="http://schemas.microsoft.com/office/drawing/2014/main" id="{03D4780D-D5B4-2E4B-B7D6-BDDCFB66CBB0}"/>
              </a:ext>
            </a:extLst>
          </p:cNvPr>
          <p:cNvPicPr>
            <a:picLocks noChangeAspect="1"/>
          </p:cNvPicPr>
          <p:nvPr/>
        </p:nvPicPr>
        <p:blipFill>
          <a:blip r:embed="rId4"/>
          <a:stretch>
            <a:fillRect/>
          </a:stretch>
        </p:blipFill>
        <p:spPr>
          <a:xfrm>
            <a:off x="6205964" y="1820591"/>
            <a:ext cx="5290944" cy="3515216"/>
          </a:xfrm>
          <a:prstGeom prst="rect">
            <a:avLst/>
          </a:prstGeom>
        </p:spPr>
      </p:pic>
    </p:spTree>
    <p:extLst>
      <p:ext uri="{BB962C8B-B14F-4D97-AF65-F5344CB8AC3E}">
        <p14:creationId xmlns:p14="http://schemas.microsoft.com/office/powerpoint/2010/main" val="265952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74638"/>
            <a:ext cx="8229600" cy="558800"/>
          </a:xfrm>
        </p:spPr>
        <p:txBody>
          <a:bodyPr>
            <a:noAutofit/>
          </a:bodyPr>
          <a:lstStyle/>
          <a:p>
            <a:pPr algn="ctr"/>
            <a:r>
              <a:rPr lang="el-GR" sz="3600" b="1" dirty="0">
                <a:solidFill>
                  <a:srgbClr val="FFCC66"/>
                </a:solidFill>
                <a:latin typeface="Calibri"/>
                <a:cs typeface="Calibri"/>
              </a:rPr>
              <a:t>Νοημοσύνη </a:t>
            </a:r>
          </a:p>
        </p:txBody>
      </p:sp>
      <p:graphicFrame>
        <p:nvGraphicFramePr>
          <p:cNvPr id="16452" name="Group 68"/>
          <p:cNvGraphicFramePr>
            <a:graphicFrameLocks noGrp="1"/>
          </p:cNvGraphicFramePr>
          <p:nvPr>
            <p:ph type="tbl" idx="1"/>
            <p:extLst>
              <p:ext uri="{D42A27DB-BD31-4B8C-83A1-F6EECF244321}">
                <p14:modId xmlns:p14="http://schemas.microsoft.com/office/powerpoint/2010/main" val="1710050840"/>
              </p:ext>
            </p:extLst>
          </p:nvPr>
        </p:nvGraphicFramePr>
        <p:xfrm>
          <a:off x="2338387" y="1170668"/>
          <a:ext cx="7872413" cy="4459265"/>
        </p:xfrm>
        <a:graphic>
          <a:graphicData uri="http://schemas.openxmlformats.org/drawingml/2006/table">
            <a:tbl>
              <a:tblPr/>
              <a:tblGrid>
                <a:gridCol w="3937000">
                  <a:extLst>
                    <a:ext uri="{9D8B030D-6E8A-4147-A177-3AD203B41FA5}">
                      <a16:colId xmlns:a16="http://schemas.microsoft.com/office/drawing/2014/main" val="20000"/>
                    </a:ext>
                  </a:extLst>
                </a:gridCol>
                <a:gridCol w="3935413">
                  <a:extLst>
                    <a:ext uri="{9D8B030D-6E8A-4147-A177-3AD203B41FA5}">
                      <a16:colId xmlns:a16="http://schemas.microsoft.com/office/drawing/2014/main" val="20001"/>
                    </a:ext>
                  </a:extLst>
                </a:gridCol>
              </a:tblGrid>
              <a:tr h="96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a:ln>
                            <a:noFill/>
                          </a:ln>
                          <a:solidFill>
                            <a:schemeClr val="tx1"/>
                          </a:solidFill>
                          <a:effectLst/>
                          <a:latin typeface="Arial" charset="0"/>
                          <a:ea typeface="ＭＳ Ｐゴシック" charset="0"/>
                          <a:cs typeface="Arial" charset="0"/>
                        </a:rPr>
                        <a:t>Δείκτης Γενικής Νοημοσύνης</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a:ln>
                            <a:noFill/>
                          </a:ln>
                          <a:solidFill>
                            <a:schemeClr val="tx1"/>
                          </a:solidFill>
                          <a:effectLst/>
                          <a:latin typeface="Arial" charset="0"/>
                          <a:ea typeface="ＭＳ Ｐゴシック" charset="0"/>
                          <a:cs typeface="Arial" charset="0"/>
                        </a:rPr>
                        <a:t>Επίπεδο Νοητικής Λειτουργίας</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bg1"/>
                          </a:solidFill>
                          <a:effectLst/>
                          <a:latin typeface="Arial" charset="0"/>
                          <a:ea typeface="ＭＳ Ｐゴシック" charset="0"/>
                          <a:cs typeface="Arial" charset="0"/>
                        </a:rPr>
                        <a:t>130 και άνω</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bg1"/>
                          </a:solidFill>
                          <a:effectLst/>
                          <a:latin typeface="Arial" charset="0"/>
                          <a:ea typeface="ＭＳ Ｐゴシック" charset="0"/>
                          <a:cs typeface="Arial" charset="0"/>
                        </a:rPr>
                        <a:t>Ανώτατο</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12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bg1"/>
                          </a:solidFill>
                          <a:effectLst/>
                          <a:latin typeface="Arial" charset="0"/>
                          <a:ea typeface="ＭＳ Ｐゴシック" charset="0"/>
                          <a:cs typeface="Arial" charset="0"/>
                        </a:rPr>
                        <a:t>120-129</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bg1"/>
                          </a:solidFill>
                          <a:effectLst/>
                          <a:latin typeface="Arial" charset="0"/>
                          <a:ea typeface="ＭＳ Ｐゴシック" charset="0"/>
                          <a:cs typeface="Arial" charset="0"/>
                        </a:rPr>
                        <a:t>Ανώτερο</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412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ea typeface="ＭＳ Ｐゴシック" charset="0"/>
                          <a:cs typeface="Arial" charset="0"/>
                        </a:rPr>
                        <a:t>110-119</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ea typeface="ＭＳ Ｐゴシック" charset="0"/>
                          <a:cs typeface="Arial" charset="0"/>
                        </a:rPr>
                        <a:t>Ανώτερο φυσιολογικό</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3"/>
                  </a:ext>
                </a:extLst>
              </a:tr>
              <a:tr h="412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ea typeface="ＭＳ Ｐゴシック" charset="0"/>
                          <a:cs typeface="Arial" charset="0"/>
                        </a:rPr>
                        <a:t>90-109</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ea typeface="ＭＳ Ｐゴシック" charset="0"/>
                          <a:cs typeface="Arial" charset="0"/>
                        </a:rPr>
                        <a:t>Μέσο φυσιολογικό</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10004"/>
                  </a:ext>
                </a:extLst>
              </a:tr>
              <a:tr h="412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Arial" charset="0"/>
                          <a:ea typeface="ＭＳ Ｐゴシック" charset="0"/>
                          <a:cs typeface="Arial" charset="0"/>
                        </a:rPr>
                        <a:t>80-89</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Arial" charset="0"/>
                          <a:ea typeface="ＭＳ Ｐゴシック" charset="0"/>
                          <a:cs typeface="Arial" charset="0"/>
                        </a:rPr>
                        <a:t>Χαμηλό φυσιολογικό</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5"/>
                  </a:ext>
                </a:extLst>
              </a:tr>
              <a:tr h="412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bg1"/>
                          </a:solidFill>
                          <a:effectLst/>
                          <a:latin typeface="Arial" charset="0"/>
                          <a:ea typeface="ＭＳ Ｐゴシック" charset="0"/>
                          <a:cs typeface="Arial" charset="0"/>
                        </a:rPr>
                        <a:t>70-79</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bg1"/>
                          </a:solidFill>
                          <a:effectLst/>
                          <a:latin typeface="Arial" charset="0"/>
                          <a:ea typeface="ＭＳ Ｐゴシック" charset="0"/>
                          <a:cs typeface="Arial" charset="0"/>
                        </a:rPr>
                        <a:t>Οριακό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6"/>
                  </a:ext>
                </a:extLst>
              </a:tr>
              <a:tr h="746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bg1"/>
                          </a:solidFill>
                          <a:effectLst/>
                          <a:latin typeface="Arial" charset="0"/>
                          <a:ea typeface="ＭＳ Ｐゴシック" charset="0"/>
                          <a:cs typeface="Arial" charset="0"/>
                        </a:rPr>
                        <a:t>69 και κάτω</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bg1"/>
                          </a:solidFill>
                          <a:effectLst/>
                          <a:latin typeface="Arial" charset="0"/>
                          <a:ea typeface="ＭＳ Ｐゴシック" charset="0"/>
                          <a:cs typeface="Arial" charset="0"/>
                        </a:rPr>
                        <a:t>Νοητική Υστέρηση</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9009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5" name="Group 35"/>
          <p:cNvGraphicFramePr>
            <a:graphicFrameLocks noGrp="1"/>
          </p:cNvGraphicFramePr>
          <p:nvPr>
            <p:ph type="tbl" idx="1"/>
            <p:extLst>
              <p:ext uri="{D42A27DB-BD31-4B8C-83A1-F6EECF244321}">
                <p14:modId xmlns:p14="http://schemas.microsoft.com/office/powerpoint/2010/main" val="2899081945"/>
              </p:ext>
            </p:extLst>
          </p:nvPr>
        </p:nvGraphicFramePr>
        <p:xfrm>
          <a:off x="2330274" y="845124"/>
          <a:ext cx="7531452" cy="3184824"/>
        </p:xfrm>
        <a:graphic>
          <a:graphicData uri="http://schemas.openxmlformats.org/drawingml/2006/table">
            <a:tbl>
              <a:tblPr/>
              <a:tblGrid>
                <a:gridCol w="3751263">
                  <a:extLst>
                    <a:ext uri="{9D8B030D-6E8A-4147-A177-3AD203B41FA5}">
                      <a16:colId xmlns:a16="http://schemas.microsoft.com/office/drawing/2014/main" val="20000"/>
                    </a:ext>
                  </a:extLst>
                </a:gridCol>
                <a:gridCol w="3780189">
                  <a:extLst>
                    <a:ext uri="{9D8B030D-6E8A-4147-A177-3AD203B41FA5}">
                      <a16:colId xmlns:a16="http://schemas.microsoft.com/office/drawing/2014/main" val="20001"/>
                    </a:ext>
                  </a:extLst>
                </a:gridCol>
              </a:tblGrid>
              <a:tr h="590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a:ln>
                            <a:noFill/>
                          </a:ln>
                          <a:solidFill>
                            <a:srgbClr val="FFC000"/>
                          </a:solidFill>
                          <a:effectLst/>
                          <a:latin typeface="Arial" charset="0"/>
                          <a:ea typeface="ＭＳ Ｐゴシック" charset="0"/>
                          <a:cs typeface="Arial" charset="0"/>
                        </a:rPr>
                        <a:t>Δείκτης Γενικής Νοημοσύνης</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a:ln>
                            <a:noFill/>
                          </a:ln>
                          <a:solidFill>
                            <a:srgbClr val="FFC000"/>
                          </a:solidFill>
                          <a:effectLst/>
                          <a:latin typeface="Arial" charset="0"/>
                          <a:ea typeface="ＭＳ Ｐゴシック" charset="0"/>
                          <a:cs typeface="Arial" charset="0"/>
                        </a:rPr>
                        <a:t>Επίπεδο Νοητικής Λειτουργίας</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rgbClr val="FFFFFF"/>
                          </a:solidFill>
                          <a:effectLst/>
                          <a:latin typeface="Arial" charset="0"/>
                          <a:ea typeface="ＭＳ Ｐゴシック" charset="0"/>
                          <a:cs typeface="Arial" charset="0"/>
                        </a:rPr>
                        <a:t>50-55 με 70</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rgbClr val="FFFFFF"/>
                          </a:solidFill>
                          <a:effectLst/>
                          <a:latin typeface="Arial" charset="0"/>
                          <a:ea typeface="ＭＳ Ｐゴシック" charset="0"/>
                          <a:cs typeface="Arial" charset="0"/>
                        </a:rPr>
                        <a:t>Ελαφρά</a:t>
                      </a:r>
                      <a:endParaRPr kumimoji="0" lang="el-GR" sz="2400" b="0" i="0" u="none" strike="noStrike" cap="none" normalizeH="0" baseline="30000">
                        <a:ln>
                          <a:noFill/>
                        </a:ln>
                        <a:solidFill>
                          <a:srgbClr val="FFFFFF"/>
                        </a:solidFill>
                        <a:effectLst/>
                        <a:latin typeface="Arial" charset="0"/>
                        <a:ea typeface="ＭＳ Ｐゴシック" charset="0"/>
                        <a:cs typeface="Arial"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0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rgbClr val="FFFFFF"/>
                          </a:solidFill>
                          <a:effectLst/>
                          <a:latin typeface="Arial" charset="0"/>
                          <a:ea typeface="ＭＳ Ｐゴシック" charset="0"/>
                          <a:cs typeface="Arial" charset="0"/>
                        </a:rPr>
                        <a:t>] 35-40 με 50-55</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rgbClr val="FFFFFF"/>
                          </a:solidFill>
                          <a:effectLst/>
                          <a:latin typeface="Arial" charset="0"/>
                          <a:ea typeface="ＭＳ Ｐゴシック" charset="0"/>
                          <a:cs typeface="Arial" charset="0"/>
                        </a:rPr>
                        <a:t>Μέτρια</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0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rgbClr val="FFFFFF"/>
                          </a:solidFill>
                          <a:effectLst/>
                          <a:latin typeface="Arial" charset="0"/>
                          <a:ea typeface="ＭＳ Ｐゴシック" charset="0"/>
                          <a:cs typeface="Arial" charset="0"/>
                        </a:rPr>
                        <a:t>20-25 με 35-40</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rgbClr val="FFFFFF"/>
                          </a:solidFill>
                          <a:effectLst/>
                          <a:latin typeface="Arial" charset="0"/>
                          <a:ea typeface="ＭＳ Ｐゴシック" charset="0"/>
                          <a:cs typeface="Arial" charset="0"/>
                        </a:rPr>
                        <a:t>Σοβαρή</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04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charset="0"/>
                          <a:cs typeface="Arial" charset="0"/>
                        </a:rPr>
                        <a:t>&lt;. </a:t>
                      </a:r>
                      <a:r>
                        <a:rPr kumimoji="0" lang="el-GR" sz="2400" b="0" i="0" u="none" strike="noStrike" cap="none" normalizeH="0" baseline="0" dirty="0">
                          <a:ln>
                            <a:noFill/>
                          </a:ln>
                          <a:solidFill>
                            <a:srgbClr val="FFFFFF"/>
                          </a:solidFill>
                          <a:effectLst/>
                          <a:latin typeface="Arial" charset="0"/>
                          <a:ea typeface="ＭＳ Ｐゴシック" charset="0"/>
                          <a:cs typeface="Arial" charset="0"/>
                        </a:rPr>
                        <a:t>20-25</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rgbClr val="FFFFFF"/>
                          </a:solidFill>
                          <a:effectLst/>
                          <a:latin typeface="Arial" charset="0"/>
                          <a:ea typeface="ＭＳ Ｐゴシック" charset="0"/>
                          <a:cs typeface="Arial" charset="0"/>
                        </a:rPr>
                        <a:t>Βαριά</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Rectangle 2"/>
          <p:cNvSpPr txBox="1">
            <a:spLocks noChangeArrowheads="1"/>
          </p:cNvSpPr>
          <p:nvPr/>
        </p:nvSpPr>
        <p:spPr>
          <a:xfrm>
            <a:off x="1981200" y="274638"/>
            <a:ext cx="8229600" cy="5588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600" b="1" dirty="0">
                <a:solidFill>
                  <a:srgbClr val="FFCC66"/>
                </a:solidFill>
                <a:latin typeface="Calibri"/>
                <a:cs typeface="Calibri"/>
              </a:rPr>
              <a:t>ΝΟΗΤΙΚΗ ΑΝΑΠΗΡΙΑ </a:t>
            </a:r>
          </a:p>
        </p:txBody>
      </p:sp>
      <p:pic>
        <p:nvPicPr>
          <p:cNvPr id="12" name="Content Placeholder 3" descr="Fragx-2.jpg">
            <a:extLst>
              <a:ext uri="{FF2B5EF4-FFF2-40B4-BE49-F238E27FC236}">
                <a16:creationId xmlns:a16="http://schemas.microsoft.com/office/drawing/2014/main" id="{068B78EB-6FC7-3F4B-9D8E-016372D51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99" y="4083484"/>
            <a:ext cx="2771701" cy="2092815"/>
          </a:xfrm>
          <a:prstGeom prst="rect">
            <a:avLst/>
          </a:prstGeom>
          <a:ln>
            <a:noFill/>
          </a:ln>
          <a:effectLst>
            <a:outerShdw blurRad="292100" dist="139700" dir="2700000" algn="tl" rotWithShape="0">
              <a:srgbClr val="333333">
                <a:alpha val="65000"/>
              </a:srgbClr>
            </a:outerShdw>
          </a:effectLst>
        </p:spPr>
      </p:pic>
      <p:pic>
        <p:nvPicPr>
          <p:cNvPr id="13" name="Picture 12" descr="images-2.jpg">
            <a:extLst>
              <a:ext uri="{FF2B5EF4-FFF2-40B4-BE49-F238E27FC236}">
                <a16:creationId xmlns:a16="http://schemas.microsoft.com/office/drawing/2014/main" id="{6C84A0BC-B6C9-2948-A2C6-F65101D0C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378" y="4057748"/>
            <a:ext cx="2897296" cy="2118552"/>
          </a:xfrm>
          <a:prstGeom prst="rect">
            <a:avLst/>
          </a:prstGeom>
          <a:ln>
            <a:noFill/>
          </a:ln>
          <a:effectLst>
            <a:outerShdw blurRad="292100" dist="139700" dir="2700000" algn="tl" rotWithShape="0">
              <a:srgbClr val="333333">
                <a:alpha val="65000"/>
              </a:srgbClr>
            </a:outerShdw>
          </a:effectLst>
        </p:spPr>
      </p:pic>
      <p:pic>
        <p:nvPicPr>
          <p:cNvPr id="14" name="Picture 13" descr="images-2.jpg">
            <a:extLst>
              <a:ext uri="{FF2B5EF4-FFF2-40B4-BE49-F238E27FC236}">
                <a16:creationId xmlns:a16="http://schemas.microsoft.com/office/drawing/2014/main" id="{B18F070E-4A14-0B48-9D1E-114437D89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674" y="4041634"/>
            <a:ext cx="2621783" cy="2221808"/>
          </a:xfrm>
          <a:prstGeom prst="rect">
            <a:avLst/>
          </a:prstGeom>
          <a:ln>
            <a:noFill/>
          </a:ln>
          <a:effectLst>
            <a:softEdge rad="112500"/>
          </a:effectLst>
        </p:spPr>
      </p:pic>
      <p:sp>
        <p:nvSpPr>
          <p:cNvPr id="15" name="TextBox 14">
            <a:extLst>
              <a:ext uri="{FF2B5EF4-FFF2-40B4-BE49-F238E27FC236}">
                <a16:creationId xmlns:a16="http://schemas.microsoft.com/office/drawing/2014/main" id="{D754C596-CA08-514F-BF53-F7B60A9922DB}"/>
              </a:ext>
            </a:extLst>
          </p:cNvPr>
          <p:cNvSpPr txBox="1"/>
          <p:nvPr/>
        </p:nvSpPr>
        <p:spPr>
          <a:xfrm>
            <a:off x="2347842" y="6270734"/>
            <a:ext cx="7513884"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 Down,                                             S. Angelman,                            S. Fragile X</a:t>
            </a:r>
          </a:p>
        </p:txBody>
      </p:sp>
    </p:spTree>
    <p:extLst>
      <p:ext uri="{BB962C8B-B14F-4D97-AF65-F5344CB8AC3E}">
        <p14:creationId xmlns:p14="http://schemas.microsoft.com/office/powerpoint/2010/main" val="68169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idx="1"/>
          </p:nvPr>
        </p:nvSpPr>
        <p:spPr>
          <a:xfrm>
            <a:off x="416943" y="1345878"/>
            <a:ext cx="5415993" cy="4972832"/>
          </a:xfrm>
        </p:spPr>
        <p:txBody>
          <a:bodyPr>
            <a:noAutofit/>
          </a:bodyPr>
          <a:lstStyle/>
          <a:p>
            <a:pPr>
              <a:buClr>
                <a:schemeClr val="folHlink"/>
              </a:buClr>
              <a:buFont typeface="Wingdings" pitchFamily="2" charset="2"/>
              <a:buNone/>
            </a:pPr>
            <a:r>
              <a:rPr lang="en-US" sz="2400" dirty="0">
                <a:latin typeface="Calibri" pitchFamily="34" charset="0"/>
                <a:cs typeface="Calibri" pitchFamily="34" charset="0"/>
              </a:rPr>
              <a:t> </a:t>
            </a:r>
            <a:r>
              <a:rPr lang="el-GR" sz="2400" dirty="0">
                <a:latin typeface="Calibri" pitchFamily="34" charset="0"/>
                <a:cs typeface="Calibri" pitchFamily="34" charset="0"/>
              </a:rPr>
              <a:t>   </a:t>
            </a:r>
            <a:r>
              <a:rPr lang="el-GR" sz="2800" dirty="0">
                <a:solidFill>
                  <a:srgbClr val="FFB6B3"/>
                </a:solidFill>
                <a:latin typeface="Calibri" pitchFamily="34" charset="0"/>
                <a:cs typeface="Calibri" pitchFamily="34" charset="0"/>
              </a:rPr>
              <a:t>Σοβαρή και επίμονη δυσλειτουργία στους ακόλουθους τομείς της ανάπτυξης</a:t>
            </a:r>
          </a:p>
          <a:p>
            <a:pPr>
              <a:buClr>
                <a:schemeClr val="folHlink"/>
              </a:buClr>
              <a:buFont typeface="Wingdings" pitchFamily="2" charset="2"/>
              <a:buNone/>
            </a:pPr>
            <a:r>
              <a:rPr lang="el-GR" sz="2400" dirty="0">
                <a:latin typeface="Calibri" pitchFamily="34" charset="0"/>
                <a:cs typeface="Calibri" pitchFamily="34" charset="0"/>
              </a:rPr>
              <a:t>    (</a:t>
            </a:r>
            <a:r>
              <a:rPr lang="en-US" sz="2400" dirty="0">
                <a:latin typeface="Calibri" pitchFamily="34" charset="0"/>
                <a:cs typeface="Calibri" pitchFamily="34" charset="0"/>
              </a:rPr>
              <a:t>DSM-V)</a:t>
            </a:r>
            <a:endParaRPr lang="el-GR" sz="2400" dirty="0">
              <a:latin typeface="Calibri" pitchFamily="34" charset="0"/>
              <a:cs typeface="Calibri" pitchFamily="34" charset="0"/>
            </a:endParaRPr>
          </a:p>
          <a:p>
            <a:pPr marL="0" indent="0">
              <a:buClr>
                <a:schemeClr val="folHlink"/>
              </a:buClr>
              <a:buNone/>
            </a:pPr>
            <a:r>
              <a:rPr lang="el-GR" sz="2400" dirty="0">
                <a:latin typeface="Calibri" pitchFamily="34" charset="0"/>
                <a:cs typeface="Calibri" pitchFamily="34" charset="0"/>
              </a:rPr>
              <a:t>    1. κοινωνική επικοινωνία</a:t>
            </a:r>
            <a:r>
              <a:rPr lang="en-US" sz="2400" dirty="0">
                <a:latin typeface="Calibri" pitchFamily="34" charset="0"/>
                <a:cs typeface="Calibri" pitchFamily="34" charset="0"/>
              </a:rPr>
              <a:t>,  </a:t>
            </a:r>
            <a:endParaRPr lang="el-GR" sz="2400" dirty="0">
              <a:latin typeface="Calibri" pitchFamily="34" charset="0"/>
              <a:cs typeface="Calibri" pitchFamily="34" charset="0"/>
            </a:endParaRPr>
          </a:p>
          <a:p>
            <a:pPr marL="0" indent="0">
              <a:buClr>
                <a:schemeClr val="folHlink"/>
              </a:buClr>
              <a:buNone/>
            </a:pPr>
            <a:r>
              <a:rPr lang="en-US" sz="2400" dirty="0">
                <a:latin typeface="Calibri" pitchFamily="34" charset="0"/>
                <a:cs typeface="Calibri" pitchFamily="34" charset="0"/>
              </a:rPr>
              <a:t> </a:t>
            </a:r>
            <a:r>
              <a:rPr lang="el-GR" sz="2400" dirty="0">
                <a:latin typeface="Calibri" pitchFamily="34" charset="0"/>
                <a:cs typeface="Calibri" pitchFamily="34" charset="0"/>
              </a:rPr>
              <a:t>   2.  στερεότυπες συμπεριφορές,     </a:t>
            </a:r>
          </a:p>
          <a:p>
            <a:pPr marL="0" indent="0">
              <a:buClr>
                <a:schemeClr val="folHlink"/>
              </a:buClr>
              <a:buNone/>
            </a:pPr>
            <a:r>
              <a:rPr lang="el-GR" sz="2400" dirty="0">
                <a:latin typeface="Calibri" pitchFamily="34" charset="0"/>
                <a:cs typeface="Calibri" pitchFamily="34" charset="0"/>
              </a:rPr>
              <a:t>         ενδιαφέροντα, δραστηριότητες</a:t>
            </a:r>
          </a:p>
          <a:p>
            <a:pPr>
              <a:buClr>
                <a:schemeClr val="folHlink"/>
              </a:buClr>
              <a:buFont typeface="Wingdings" pitchFamily="2" charset="2"/>
              <a:buNone/>
            </a:pPr>
            <a:endParaRPr lang="el-GR" dirty="0">
              <a:latin typeface="Century Gothic" pitchFamily="34" charset="0"/>
            </a:endParaRPr>
          </a:p>
        </p:txBody>
      </p:sp>
      <p:sp>
        <p:nvSpPr>
          <p:cNvPr id="6" name="Title 1"/>
          <p:cNvSpPr txBox="1">
            <a:spLocks/>
          </p:cNvSpPr>
          <p:nvPr/>
        </p:nvSpPr>
        <p:spPr>
          <a:xfrm>
            <a:off x="119269" y="114790"/>
            <a:ext cx="11635409" cy="162320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3600" b="1" dirty="0">
                <a:solidFill>
                  <a:srgbClr val="FFC000"/>
                </a:solidFill>
                <a:latin typeface="Calibri"/>
                <a:cs typeface="Calibri"/>
              </a:rPr>
              <a:t>ΔΙΑΤΑΡΑΧΗ ΣΤΟ ΦΑΣΜΑ ΤΟΥ ΑΥΤΙΣΜΟΥ (ΔΦΑ)</a:t>
            </a:r>
          </a:p>
        </p:txBody>
      </p:sp>
      <p:grpSp>
        <p:nvGrpSpPr>
          <p:cNvPr id="2" name="Group 1">
            <a:extLst>
              <a:ext uri="{FF2B5EF4-FFF2-40B4-BE49-F238E27FC236}">
                <a16:creationId xmlns:a16="http://schemas.microsoft.com/office/drawing/2014/main" id="{03BD5497-2763-5C4E-B0D9-B008FA6A4404}"/>
              </a:ext>
            </a:extLst>
          </p:cNvPr>
          <p:cNvGrpSpPr/>
          <p:nvPr/>
        </p:nvGrpSpPr>
        <p:grpSpPr>
          <a:xfrm>
            <a:off x="6393429" y="829056"/>
            <a:ext cx="5481579" cy="5797810"/>
            <a:chOff x="6303744" y="1639111"/>
            <a:chExt cx="4594439" cy="5218889"/>
          </a:xfrm>
        </p:grpSpPr>
        <p:sp>
          <p:nvSpPr>
            <p:cNvPr id="14" name="Oval 13">
              <a:extLst>
                <a:ext uri="{FF2B5EF4-FFF2-40B4-BE49-F238E27FC236}">
                  <a16:creationId xmlns:a16="http://schemas.microsoft.com/office/drawing/2014/main" id="{4C2AAB74-381C-5149-945C-8CE15A0C51DE}"/>
                </a:ext>
              </a:extLst>
            </p:cNvPr>
            <p:cNvSpPr/>
            <p:nvPr/>
          </p:nvSpPr>
          <p:spPr>
            <a:xfrm>
              <a:off x="6587906" y="2974093"/>
              <a:ext cx="1227706" cy="1343052"/>
            </a:xfrm>
            <a:prstGeom prst="ellipse">
              <a:avLst/>
            </a:prstGeom>
            <a:solidFill>
              <a:srgbClr val="FFFF66">
                <a:alpha val="51000"/>
              </a:srgbClr>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 </a:t>
              </a:r>
              <a:r>
                <a:rPr lang="el-GR" dirty="0">
                  <a:latin typeface="Calibri"/>
                  <a:cs typeface="Calibri"/>
                </a:rPr>
                <a:t>ΔΕΠΥ</a:t>
              </a:r>
              <a:endParaRPr lang="en-US" dirty="0">
                <a:latin typeface="Calibri"/>
                <a:cs typeface="Calibri"/>
              </a:endParaRPr>
            </a:p>
          </p:txBody>
        </p:sp>
        <p:sp>
          <p:nvSpPr>
            <p:cNvPr id="15" name="Oval 14">
              <a:extLst>
                <a:ext uri="{FF2B5EF4-FFF2-40B4-BE49-F238E27FC236}">
                  <a16:creationId xmlns:a16="http://schemas.microsoft.com/office/drawing/2014/main" id="{91C06A88-0D27-6D40-9407-316C9F8263B8}"/>
                </a:ext>
              </a:extLst>
            </p:cNvPr>
            <p:cNvSpPr/>
            <p:nvPr/>
          </p:nvSpPr>
          <p:spPr>
            <a:xfrm>
              <a:off x="7457738" y="3396462"/>
              <a:ext cx="2374275" cy="2237627"/>
            </a:xfrm>
            <a:prstGeom prst="ellipse">
              <a:avLst/>
            </a:prstGeom>
            <a:solidFill>
              <a:srgbClr val="FF6600">
                <a:alpha val="41000"/>
              </a:srgbClr>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Calibri"/>
                  <a:cs typeface="Calibri"/>
                </a:rPr>
                <a:t>Επαναληπτικές </a:t>
              </a:r>
            </a:p>
            <a:p>
              <a:pPr algn="ctr"/>
              <a:r>
                <a:rPr lang="el-GR" dirty="0">
                  <a:latin typeface="Calibri"/>
                  <a:cs typeface="Calibri"/>
                </a:rPr>
                <a:t>Συμπεριφορές-</a:t>
              </a:r>
            </a:p>
            <a:p>
              <a:pPr algn="ctr"/>
              <a:r>
                <a:rPr lang="el-GR" dirty="0">
                  <a:latin typeface="Calibri"/>
                  <a:cs typeface="Calibri"/>
                </a:rPr>
                <a:t>Περιορισμένα Ενδιαφέροντα</a:t>
              </a:r>
              <a:endParaRPr lang="en-US" dirty="0">
                <a:latin typeface="Calibri"/>
                <a:cs typeface="Calibri"/>
              </a:endParaRPr>
            </a:p>
          </p:txBody>
        </p:sp>
        <p:sp>
          <p:nvSpPr>
            <p:cNvPr id="16" name="Oval 15">
              <a:extLst>
                <a:ext uri="{FF2B5EF4-FFF2-40B4-BE49-F238E27FC236}">
                  <a16:creationId xmlns:a16="http://schemas.microsoft.com/office/drawing/2014/main" id="{E5C447AF-696D-1545-8FCA-186B9B4D09D9}"/>
                </a:ext>
              </a:extLst>
            </p:cNvPr>
            <p:cNvSpPr/>
            <p:nvPr/>
          </p:nvSpPr>
          <p:spPr>
            <a:xfrm>
              <a:off x="7488932" y="1639111"/>
              <a:ext cx="2094814" cy="2280224"/>
            </a:xfrm>
            <a:prstGeom prst="ellipse">
              <a:avLst/>
            </a:prstGeom>
            <a:gradFill flip="none" rotWithShape="1">
              <a:gsLst>
                <a:gs pos="0">
                  <a:schemeClr val="accent1">
                    <a:shade val="85000"/>
                    <a:alpha val="48000"/>
                  </a:schemeClr>
                </a:gs>
                <a:gs pos="100000">
                  <a:schemeClr val="accent1">
                    <a:tint val="90000"/>
                    <a:satMod val="200000"/>
                    <a:alpha val="4800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Calibri"/>
                  <a:cs typeface="Calibri"/>
                </a:rPr>
                <a:t>Κοινωνική Επικοινωνία</a:t>
              </a:r>
              <a:endParaRPr lang="en-US" dirty="0">
                <a:latin typeface="Calibri"/>
                <a:cs typeface="Calibri"/>
              </a:endParaRPr>
            </a:p>
          </p:txBody>
        </p:sp>
        <p:sp>
          <p:nvSpPr>
            <p:cNvPr id="17" name="Oval 16">
              <a:extLst>
                <a:ext uri="{FF2B5EF4-FFF2-40B4-BE49-F238E27FC236}">
                  <a16:creationId xmlns:a16="http://schemas.microsoft.com/office/drawing/2014/main" id="{44A8D75C-8CDF-0143-9D9F-8B3CBEBFA003}"/>
                </a:ext>
              </a:extLst>
            </p:cNvPr>
            <p:cNvSpPr/>
            <p:nvPr/>
          </p:nvSpPr>
          <p:spPr>
            <a:xfrm>
              <a:off x="9253761" y="2960309"/>
              <a:ext cx="1644422" cy="1656151"/>
            </a:xfrm>
            <a:prstGeom prst="ellipse">
              <a:avLst/>
            </a:prstGeom>
            <a:solidFill>
              <a:srgbClr val="008080">
                <a:alpha val="44000"/>
              </a:srgbClr>
            </a:solidFill>
            <a:ln>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Calibri"/>
                  <a:cs typeface="Calibri"/>
                </a:rPr>
                <a:t>Κοινωνικό         Άγχος</a:t>
              </a:r>
              <a:endParaRPr lang="en-US" dirty="0">
                <a:latin typeface="Calibri"/>
                <a:cs typeface="Calibri"/>
              </a:endParaRPr>
            </a:p>
          </p:txBody>
        </p:sp>
        <p:sp>
          <p:nvSpPr>
            <p:cNvPr id="18" name="Oval 17">
              <a:extLst>
                <a:ext uri="{FF2B5EF4-FFF2-40B4-BE49-F238E27FC236}">
                  <a16:creationId xmlns:a16="http://schemas.microsoft.com/office/drawing/2014/main" id="{15788D01-8595-DA4E-A8BB-DD2E8D6F4FFD}"/>
                </a:ext>
              </a:extLst>
            </p:cNvPr>
            <p:cNvSpPr/>
            <p:nvPr/>
          </p:nvSpPr>
          <p:spPr>
            <a:xfrm>
              <a:off x="6525443" y="1784742"/>
              <a:ext cx="1316893" cy="1388720"/>
            </a:xfrm>
            <a:prstGeom prst="ellipse">
              <a:avLst/>
            </a:prstGeom>
            <a:solidFill>
              <a:srgbClr val="400080">
                <a:alpha val="44000"/>
              </a:srgbClr>
            </a:solidFill>
            <a:ln>
              <a:solidFill>
                <a:srgbClr val="400080">
                  <a:alpha val="25000"/>
                </a:srgb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err="1">
                  <a:latin typeface="Calibri"/>
                  <a:cs typeface="Calibri"/>
                </a:rPr>
                <a:t>Επιθετι-κότητα</a:t>
              </a:r>
              <a:endParaRPr lang="en-US" dirty="0">
                <a:latin typeface="Calibri"/>
                <a:cs typeface="Calibri"/>
              </a:endParaRPr>
            </a:p>
          </p:txBody>
        </p:sp>
        <p:sp>
          <p:nvSpPr>
            <p:cNvPr id="19" name="Oval 18">
              <a:extLst>
                <a:ext uri="{FF2B5EF4-FFF2-40B4-BE49-F238E27FC236}">
                  <a16:creationId xmlns:a16="http://schemas.microsoft.com/office/drawing/2014/main" id="{F337087C-FC99-7446-AD56-CCB809B7B97A}"/>
                </a:ext>
              </a:extLst>
            </p:cNvPr>
            <p:cNvSpPr/>
            <p:nvPr/>
          </p:nvSpPr>
          <p:spPr>
            <a:xfrm>
              <a:off x="6303744" y="4272716"/>
              <a:ext cx="1680479" cy="1584373"/>
            </a:xfrm>
            <a:prstGeom prst="ellipse">
              <a:avLst/>
            </a:prstGeom>
            <a:solidFill>
              <a:srgbClr val="800080">
                <a:alpha val="48000"/>
              </a:srgb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Calibri"/>
                  <a:cs typeface="Calibri"/>
                </a:rPr>
                <a:t>Γλωσσικές Διαταραχές</a:t>
              </a:r>
              <a:endParaRPr lang="en-US" dirty="0">
                <a:latin typeface="Calibri"/>
                <a:cs typeface="Calibri"/>
              </a:endParaRPr>
            </a:p>
          </p:txBody>
        </p:sp>
        <p:sp>
          <p:nvSpPr>
            <p:cNvPr id="20" name="Oval 19">
              <a:extLst>
                <a:ext uri="{FF2B5EF4-FFF2-40B4-BE49-F238E27FC236}">
                  <a16:creationId xmlns:a16="http://schemas.microsoft.com/office/drawing/2014/main" id="{5E9433BE-94B9-694A-AB2E-E9DBD9029A0F}"/>
                </a:ext>
              </a:extLst>
            </p:cNvPr>
            <p:cNvSpPr/>
            <p:nvPr/>
          </p:nvSpPr>
          <p:spPr>
            <a:xfrm>
              <a:off x="7713943" y="5047068"/>
              <a:ext cx="1754432" cy="1288249"/>
            </a:xfrm>
            <a:prstGeom prst="ellipse">
              <a:avLst/>
            </a:prstGeom>
            <a:solidFill>
              <a:srgbClr val="00FF80">
                <a:alpha val="43000"/>
              </a:srgbClr>
            </a:solidFill>
            <a:ln>
              <a:solidFill>
                <a:srgbClr val="00FF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Calibri"/>
                  <a:cs typeface="Calibri"/>
                </a:rPr>
                <a:t>Νοητική Υστέρηση</a:t>
              </a:r>
              <a:endParaRPr lang="en-US" dirty="0">
                <a:latin typeface="Calibri"/>
                <a:cs typeface="Calibri"/>
              </a:endParaRPr>
            </a:p>
          </p:txBody>
        </p:sp>
        <p:sp>
          <p:nvSpPr>
            <p:cNvPr id="21" name="Oval 20">
              <a:extLst>
                <a:ext uri="{FF2B5EF4-FFF2-40B4-BE49-F238E27FC236}">
                  <a16:creationId xmlns:a16="http://schemas.microsoft.com/office/drawing/2014/main" id="{26CFD507-72CB-5D4F-A788-8C2AC22FB5BD}"/>
                </a:ext>
              </a:extLst>
            </p:cNvPr>
            <p:cNvSpPr/>
            <p:nvPr/>
          </p:nvSpPr>
          <p:spPr>
            <a:xfrm>
              <a:off x="7433403" y="1784742"/>
              <a:ext cx="2335121" cy="3522260"/>
            </a:xfrm>
            <a:prstGeom prst="ellipse">
              <a:avLst/>
            </a:prstGeom>
            <a:solidFill>
              <a:schemeClr val="tx1">
                <a:alpha val="0"/>
              </a:schemeClr>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23" name="TextBox 22">
              <a:extLst>
                <a:ext uri="{FF2B5EF4-FFF2-40B4-BE49-F238E27FC236}">
                  <a16:creationId xmlns:a16="http://schemas.microsoft.com/office/drawing/2014/main" id="{1ADA5D70-6A80-2445-8F41-0FA6BFF087A5}"/>
                </a:ext>
              </a:extLst>
            </p:cNvPr>
            <p:cNvSpPr txBox="1"/>
            <p:nvPr/>
          </p:nvSpPr>
          <p:spPr>
            <a:xfrm>
              <a:off x="8361339" y="6422106"/>
              <a:ext cx="1069085" cy="435894"/>
            </a:xfrm>
            <a:prstGeom prst="rect">
              <a:avLst/>
            </a:prstGeom>
            <a:noFill/>
          </p:spPr>
          <p:txBody>
            <a:bodyPr wrap="none" rtlCol="0">
              <a:spAutoFit/>
            </a:bodyPr>
            <a:lstStyle>
              <a:defPPr>
                <a:defRPr lang="en-US"/>
              </a:defPPr>
              <a:lvl1pPr>
                <a:defRPr sz="2400" b="1">
                  <a:latin typeface="Calibri"/>
                  <a:cs typeface="Calibri"/>
                </a:defRPr>
              </a:lvl1pPr>
            </a:lstStyle>
            <a:p>
              <a:r>
                <a:rPr lang="en-GB" dirty="0"/>
                <a:t>DSM V</a:t>
              </a:r>
              <a:endParaRPr lang="en-US" dirty="0"/>
            </a:p>
          </p:txBody>
        </p:sp>
      </p:grpSp>
    </p:spTree>
    <p:extLst>
      <p:ext uri="{BB962C8B-B14F-4D97-AF65-F5344CB8AC3E}">
        <p14:creationId xmlns:p14="http://schemas.microsoft.com/office/powerpoint/2010/main" val="372004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68352" y="1619053"/>
            <a:ext cx="8110758" cy="3929090"/>
          </a:xfrm>
          <a:prstGeom prst="rect">
            <a:avLst/>
          </a:prstGeom>
        </p:spPr>
        <p:txBody>
          <a:bodyPr vert="horz">
            <a:normAutofit/>
          </a:bodyPr>
          <a:lstStyle/>
          <a:p>
            <a:pPr>
              <a:lnSpc>
                <a:spcPct val="130000"/>
              </a:lnSpc>
              <a:buBlip>
                <a:blip r:embed="rId3"/>
              </a:buBlip>
            </a:pPr>
            <a:r>
              <a:rPr lang="el-GR" sz="2400" dirty="0">
                <a:latin typeface="Calibri"/>
                <a:cs typeface="Calibri"/>
              </a:rPr>
              <a:t>   Ανήκει στις Νευροαναπτυξιακές Διαταραχές</a:t>
            </a:r>
          </a:p>
          <a:p>
            <a:pPr>
              <a:lnSpc>
                <a:spcPct val="130000"/>
              </a:lnSpc>
              <a:buBlip>
                <a:blip r:embed="rId3"/>
              </a:buBlip>
            </a:pPr>
            <a:r>
              <a:rPr lang="el-GR" sz="2400" dirty="0">
                <a:latin typeface="Calibri"/>
                <a:cs typeface="Calibri"/>
              </a:rPr>
              <a:t>    Επιπολασμός:  </a:t>
            </a:r>
            <a:r>
              <a:rPr lang="el-GR" sz="2400" dirty="0">
                <a:latin typeface="Calibri" pitchFamily="34" charset="0"/>
                <a:cs typeface="Calibri" pitchFamily="34" charset="0"/>
              </a:rPr>
              <a:t>1/44 παιδιά </a:t>
            </a:r>
          </a:p>
          <a:p>
            <a:pPr marL="420624" indent="-384048">
              <a:lnSpc>
                <a:spcPct val="130000"/>
              </a:lnSpc>
              <a:spcBef>
                <a:spcPct val="20000"/>
              </a:spcBef>
              <a:buClr>
                <a:schemeClr val="accent1"/>
              </a:buClr>
              <a:buSzPct val="80000"/>
              <a:buBlip>
                <a:blip r:embed="rId3"/>
              </a:buBlip>
              <a:defRPr/>
            </a:pPr>
            <a:r>
              <a:rPr lang="el-GR" sz="2400" dirty="0">
                <a:latin typeface="Calibri" pitchFamily="34" charset="0"/>
                <a:cs typeface="Calibri" pitchFamily="34" charset="0"/>
              </a:rPr>
              <a:t>Μέση ηλικία διάγνωσης 3-6 έτη</a:t>
            </a:r>
          </a:p>
          <a:p>
            <a:pPr marL="420624" indent="-384048">
              <a:lnSpc>
                <a:spcPct val="130000"/>
              </a:lnSpc>
              <a:spcBef>
                <a:spcPct val="20000"/>
              </a:spcBef>
              <a:buClr>
                <a:schemeClr val="accent1"/>
              </a:buClr>
              <a:buSzPct val="80000"/>
              <a:buBlip>
                <a:blip r:embed="rId3"/>
              </a:buBlip>
              <a:defRPr/>
            </a:pPr>
            <a:r>
              <a:rPr lang="el-GR" sz="2400" dirty="0">
                <a:latin typeface="Calibri" pitchFamily="34" charset="0"/>
                <a:cs typeface="Calibri" pitchFamily="34" charset="0"/>
              </a:rPr>
              <a:t>Πρώιμη διάγνωση                 πρώιμη παρέμβαση &amp;</a:t>
            </a:r>
          </a:p>
          <a:p>
            <a:pPr marL="420624" indent="-384048">
              <a:lnSpc>
                <a:spcPct val="130000"/>
              </a:lnSpc>
              <a:spcBef>
                <a:spcPct val="20000"/>
              </a:spcBef>
              <a:buClr>
                <a:schemeClr val="accent1"/>
              </a:buClr>
              <a:buSzPct val="80000"/>
              <a:defRPr/>
            </a:pPr>
            <a:r>
              <a:rPr lang="el-GR" sz="2400" dirty="0">
                <a:latin typeface="Calibri" pitchFamily="34" charset="0"/>
                <a:cs typeface="Calibri" pitchFamily="34" charset="0"/>
              </a:rPr>
              <a:t>     καλύτερα αποτελέσματα / λιγότερο στρες στην οικογένεια</a:t>
            </a:r>
          </a:p>
          <a:p>
            <a:pPr marL="420624" indent="-384048">
              <a:lnSpc>
                <a:spcPct val="130000"/>
              </a:lnSpc>
              <a:spcBef>
                <a:spcPct val="20000"/>
              </a:spcBef>
              <a:buClr>
                <a:schemeClr val="accent1"/>
              </a:buClr>
              <a:buSzPct val="80000"/>
              <a:defRPr/>
            </a:pPr>
            <a:r>
              <a:rPr lang="el-GR" sz="2400" dirty="0">
                <a:latin typeface="Century Gothic" pitchFamily="34" charset="0"/>
              </a:rPr>
              <a:t>  </a:t>
            </a:r>
          </a:p>
          <a:p>
            <a:pPr marL="420624" indent="-384048">
              <a:spcBef>
                <a:spcPct val="20000"/>
              </a:spcBef>
              <a:buClr>
                <a:schemeClr val="accent1"/>
              </a:buClr>
              <a:buSzPct val="80000"/>
              <a:buBlip>
                <a:blip r:embed="rId3"/>
              </a:buBlip>
              <a:defRPr/>
            </a:pPr>
            <a:endParaRPr lang="el-GR" sz="2400" dirty="0">
              <a:latin typeface="Century Gothic" pitchFamily="34" charset="0"/>
            </a:endParaRPr>
          </a:p>
        </p:txBody>
      </p:sp>
      <p:sp>
        <p:nvSpPr>
          <p:cNvPr id="8" name="7 - Δεξιό βέλος"/>
          <p:cNvSpPr/>
          <p:nvPr/>
        </p:nvSpPr>
        <p:spPr>
          <a:xfrm>
            <a:off x="5189340" y="3389330"/>
            <a:ext cx="1000132" cy="27031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Title 1"/>
          <p:cNvSpPr txBox="1">
            <a:spLocks/>
          </p:cNvSpPr>
          <p:nvPr/>
        </p:nvSpPr>
        <p:spPr>
          <a:xfrm>
            <a:off x="195072" y="147948"/>
            <a:ext cx="11996928" cy="162320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b="1" dirty="0">
                <a:solidFill>
                  <a:srgbClr val="FFC000"/>
                </a:solidFill>
                <a:latin typeface="Calibri"/>
                <a:cs typeface="Calibri"/>
              </a:rPr>
              <a:t>ΔΙΑΤΑΡΑΧΗ ΣΤΟ ΦΑΣΜΑ ΤΟΥ ΑΥΤΙΣΜΟΥ </a:t>
            </a:r>
            <a:r>
              <a:rPr lang="en-GB" sz="3600" b="1" dirty="0">
                <a:solidFill>
                  <a:srgbClr val="FFC000"/>
                </a:solidFill>
                <a:latin typeface="Calibri"/>
                <a:cs typeface="Calibri"/>
              </a:rPr>
              <a:t>(</a:t>
            </a:r>
            <a:r>
              <a:rPr lang="el-GR" sz="3600" b="1" dirty="0">
                <a:solidFill>
                  <a:srgbClr val="FFC000"/>
                </a:solidFill>
                <a:latin typeface="Calibri"/>
                <a:cs typeface="Calibri"/>
              </a:rPr>
              <a:t>ΔΦΑ)</a:t>
            </a:r>
            <a:endParaRPr lang="en-US" sz="3600" b="1" dirty="0">
              <a:solidFill>
                <a:srgbClr val="FFC000"/>
              </a:solidFill>
              <a:latin typeface="Calibri"/>
              <a:cs typeface="Calibri"/>
            </a:endParaRPr>
          </a:p>
        </p:txBody>
      </p:sp>
    </p:spTree>
    <p:extLst>
      <p:ext uri="{BB962C8B-B14F-4D97-AF65-F5344CB8AC3E}">
        <p14:creationId xmlns:p14="http://schemas.microsoft.com/office/powerpoint/2010/main" val="38361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99319" y="0"/>
            <a:ext cx="8228465" cy="707886"/>
          </a:xfrm>
          <a:prstGeom prst="rect">
            <a:avLst/>
          </a:prstGeom>
          <a:noFill/>
          <a:ln w="9525">
            <a:noFill/>
            <a:miter lim="800000"/>
            <a:headEnd/>
            <a:tailEnd/>
          </a:ln>
          <a:effectLst/>
        </p:spPr>
        <p:txBody>
          <a:bodyPr wrap="square">
            <a:spAutoFit/>
          </a:bodyPr>
          <a:lstStyle/>
          <a:p>
            <a:pPr algn="ctr"/>
            <a:r>
              <a:rPr lang="el-GR" sz="3600" b="1" dirty="0">
                <a:solidFill>
                  <a:srgbClr val="FFC000"/>
                </a:solidFill>
                <a:latin typeface="Calibri" pitchFamily="34" charset="0"/>
                <a:cs typeface="Calibri" pitchFamily="34" charset="0"/>
              </a:rPr>
              <a:t>ΔΙΑΓΝΩΣΤΙΚΑ ΚΡΙΤΗΡΙΑ ΔΦΑ, </a:t>
            </a:r>
            <a:r>
              <a:rPr lang="en-US" sz="3600" b="1" dirty="0">
                <a:solidFill>
                  <a:srgbClr val="FFC000"/>
                </a:solidFill>
                <a:latin typeface="Calibri" pitchFamily="34" charset="0"/>
                <a:cs typeface="Calibri" pitchFamily="34" charset="0"/>
              </a:rPr>
              <a:t> </a:t>
            </a:r>
            <a:r>
              <a:rPr lang="en-US" sz="4000" b="1" dirty="0">
                <a:solidFill>
                  <a:srgbClr val="FFC000"/>
                </a:solidFill>
                <a:latin typeface="Calibri" pitchFamily="34" charset="0"/>
                <a:cs typeface="Calibri" pitchFamily="34" charset="0"/>
              </a:rPr>
              <a:t>DSM-5</a:t>
            </a:r>
            <a:endParaRPr lang="el-GR" sz="4000" b="1" dirty="0">
              <a:solidFill>
                <a:srgbClr val="FFC000"/>
              </a:solidFill>
              <a:latin typeface="Calibri" pitchFamily="34" charset="0"/>
              <a:cs typeface="Calibri" pitchFamily="34" charset="0"/>
            </a:endParaRPr>
          </a:p>
        </p:txBody>
      </p:sp>
      <p:sp>
        <p:nvSpPr>
          <p:cNvPr id="5" name="Text Box 5"/>
          <p:cNvSpPr txBox="1">
            <a:spLocks noChangeArrowheads="1"/>
          </p:cNvSpPr>
          <p:nvPr/>
        </p:nvSpPr>
        <p:spPr bwMode="auto">
          <a:xfrm>
            <a:off x="670560" y="1084952"/>
            <a:ext cx="11155680" cy="5262979"/>
          </a:xfrm>
          <a:prstGeom prst="rect">
            <a:avLst/>
          </a:prstGeom>
          <a:noFill/>
          <a:ln w="9525">
            <a:noFill/>
            <a:miter lim="800000"/>
            <a:headEnd/>
            <a:tailEnd/>
          </a:ln>
          <a:effectLst/>
        </p:spPr>
        <p:txBody>
          <a:bodyPr wrap="square">
            <a:spAutoFit/>
          </a:bodyPr>
          <a:lstStyle/>
          <a:p>
            <a:r>
              <a:rPr lang="el-GR" sz="2400" b="1" dirty="0">
                <a:solidFill>
                  <a:srgbClr val="FFCC66"/>
                </a:solidFill>
                <a:effectLst>
                  <a:outerShdw blurRad="38100" dist="38100" dir="2700000" algn="tl">
                    <a:srgbClr val="000000"/>
                  </a:outerShdw>
                </a:effectLst>
                <a:latin typeface="Calibri" pitchFamily="34" charset="0"/>
                <a:cs typeface="Calibri" pitchFamily="34" charset="0"/>
              </a:rPr>
              <a:t>Α. Επίμονα ελλείμματα στην κοινωνική επικοινωνία &amp; την κοινωνική διάδραση σε πολλαπλά πλαίσια, όπως εκδηλώνεται με τα ακόλουθα, τώρα, ή από το ιστορικό:</a:t>
            </a:r>
          </a:p>
          <a:p>
            <a:endParaRPr lang="el-GR" sz="2400" b="1" dirty="0">
              <a:solidFill>
                <a:srgbClr val="FFCC66"/>
              </a:solidFill>
              <a:effectLst>
                <a:outerShdw blurRad="38100" dist="38100" dir="2700000" algn="tl">
                  <a:srgbClr val="000000"/>
                </a:outerShdw>
              </a:effectLst>
              <a:latin typeface="Calibri" pitchFamily="34" charset="0"/>
              <a:cs typeface="Calibri" pitchFamily="34" charset="0"/>
            </a:endParaRPr>
          </a:p>
          <a:p>
            <a:pPr marL="457200" indent="-457200">
              <a:buFont typeface="Arial" panose="020B0604020202020204" pitchFamily="34" charset="0"/>
              <a:buChar char="•"/>
            </a:pPr>
            <a:r>
              <a:rPr lang="el-GR" sz="2400" dirty="0">
                <a:solidFill>
                  <a:srgbClr val="FFC000"/>
                </a:solidFill>
                <a:effectLst>
                  <a:outerShdw blurRad="38100" dist="38100" dir="2700000" algn="tl">
                    <a:srgbClr val="000000"/>
                  </a:outerShdw>
                </a:effectLst>
                <a:latin typeface="Calibri" pitchFamily="34" charset="0"/>
                <a:cs typeface="Calibri" pitchFamily="34" charset="0"/>
              </a:rPr>
              <a:t>Ελλείμματα στην κοινωνική-συναισθηματική αμοιβαιότητα </a:t>
            </a:r>
            <a:r>
              <a:rPr lang="el-GR" sz="2400" dirty="0">
                <a:effectLst>
                  <a:outerShdw blurRad="38100" dist="38100" dir="2700000" algn="tl">
                    <a:srgbClr val="000000"/>
                  </a:outerShdw>
                </a:effectLst>
                <a:latin typeface="Calibri" pitchFamily="34" charset="0"/>
                <a:cs typeface="Calibri" pitchFamily="34" charset="0"/>
              </a:rPr>
              <a:t>(ακατάλλη κοινωνική επαφή, αποτυχία στην αμοιβαία συζήτηση, περιορισμένο «μοίρασμα» ενδιαφερόντων, συναισθημάτων, αποτυχία να ξεκινήσει ή να ανταποκριθεί σε κοινωνικές  περιστάσεις). </a:t>
            </a:r>
          </a:p>
          <a:p>
            <a:pPr marL="457200" indent="-457200">
              <a:buFont typeface="Arial" panose="020B0604020202020204" pitchFamily="34" charset="0"/>
              <a:buChar char="•"/>
            </a:pPr>
            <a:r>
              <a:rPr lang="el-GR" sz="2400" dirty="0">
                <a:solidFill>
                  <a:srgbClr val="FFC000"/>
                </a:solidFill>
                <a:effectLst>
                  <a:outerShdw blurRad="38100" dist="38100" dir="2700000" algn="tl">
                    <a:srgbClr val="000000"/>
                  </a:outerShdw>
                </a:effectLst>
                <a:latin typeface="Calibri" pitchFamily="34" charset="0"/>
                <a:cs typeface="Calibri" pitchFamily="34" charset="0"/>
              </a:rPr>
              <a:t>Ελλείμματα στις μη-λεκτικές επικοινωνιακές συμπεριφορές </a:t>
            </a:r>
            <a:r>
              <a:rPr lang="el-GR" sz="2400" dirty="0">
                <a:effectLst>
                  <a:outerShdw blurRad="38100" dist="38100" dir="2700000" algn="tl">
                    <a:srgbClr val="000000"/>
                  </a:outerShdw>
                </a:effectLst>
                <a:latin typeface="Calibri" pitchFamily="34" charset="0"/>
                <a:cs typeface="Calibri" pitchFamily="34" charset="0"/>
              </a:rPr>
              <a:t>που χρησιμοποιούνται στην κοινωνική διάδραση (φτωχή λεκτική και μη λεκτική επικοινωνία, βλεμματική επαφή, κατανόηση-χρήση χειρονομιών) </a:t>
            </a:r>
          </a:p>
          <a:p>
            <a:pPr marL="457200" indent="-457200">
              <a:buFont typeface="Arial" panose="020B0604020202020204" pitchFamily="34" charset="0"/>
              <a:buChar char="•"/>
            </a:pPr>
            <a:r>
              <a:rPr lang="el-GR" sz="2400" dirty="0">
                <a:solidFill>
                  <a:srgbClr val="FFC000"/>
                </a:solidFill>
                <a:effectLst>
                  <a:outerShdw blurRad="38100" dist="38100" dir="2700000" algn="tl">
                    <a:srgbClr val="000000"/>
                  </a:outerShdw>
                </a:effectLst>
                <a:latin typeface="Calibri" pitchFamily="34" charset="0"/>
                <a:cs typeface="Calibri" pitchFamily="34" charset="0"/>
              </a:rPr>
              <a:t>Ελλείμματα στην ανάπτυξη, διατήρηση και κατανόηση σχέσεων </a:t>
            </a:r>
            <a:r>
              <a:rPr lang="el-GR" sz="2400" dirty="0">
                <a:effectLst>
                  <a:outerShdw blurRad="38100" dist="38100" dir="2700000" algn="tl">
                    <a:srgbClr val="000000"/>
                  </a:outerShdw>
                </a:effectLst>
                <a:latin typeface="Calibri" pitchFamily="34" charset="0"/>
                <a:cs typeface="Calibri" pitchFamily="34" charset="0"/>
              </a:rPr>
              <a:t>(δυσκολία στην προσαρμογή της συμπεριφοράς ανάλογα με το πλαίσιο, δυσκολία στην απόκτηση φίλων, απουσία ενδιαφερόντων </a:t>
            </a:r>
          </a:p>
          <a:p>
            <a:r>
              <a:rPr lang="el-GR" sz="2400" dirty="0">
                <a:effectLst>
                  <a:outerShdw blurRad="38100" dist="38100" dir="2700000" algn="tl">
                    <a:srgbClr val="000000"/>
                  </a:outerShdw>
                </a:effectLst>
                <a:latin typeface="Calibri" pitchFamily="34" charset="0"/>
                <a:cs typeface="Calibri" pitchFamily="34" charset="0"/>
              </a:rPr>
              <a:t>       σε συνομηλίκους)</a:t>
            </a:r>
          </a:p>
        </p:txBody>
      </p:sp>
    </p:spTree>
    <p:extLst>
      <p:ext uri="{BB962C8B-B14F-4D97-AF65-F5344CB8AC3E}">
        <p14:creationId xmlns:p14="http://schemas.microsoft.com/office/powerpoint/2010/main" val="39625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57815" y="341674"/>
            <a:ext cx="8228465" cy="707886"/>
          </a:xfrm>
          <a:prstGeom prst="rect">
            <a:avLst/>
          </a:prstGeom>
          <a:noFill/>
          <a:ln w="9525">
            <a:noFill/>
            <a:miter lim="800000"/>
            <a:headEnd/>
            <a:tailEnd/>
          </a:ln>
          <a:effectLst/>
        </p:spPr>
        <p:txBody>
          <a:bodyPr wrap="square">
            <a:spAutoFit/>
          </a:bodyPr>
          <a:lstStyle/>
          <a:p>
            <a:pPr algn="ctr"/>
            <a:r>
              <a:rPr lang="el-GR" sz="3600" b="1" dirty="0">
                <a:solidFill>
                  <a:srgbClr val="FFC000"/>
                </a:solidFill>
                <a:latin typeface="Calibri" pitchFamily="34" charset="0"/>
                <a:cs typeface="Calibri" pitchFamily="34" charset="0"/>
              </a:rPr>
              <a:t>ΔΙΑΓΝΩΣΤΙΚΑ ΚΡΙΤΗΡΙΑ ΔΦΑ, </a:t>
            </a:r>
            <a:r>
              <a:rPr lang="en-US" sz="3600" b="1" dirty="0">
                <a:solidFill>
                  <a:srgbClr val="FFC000"/>
                </a:solidFill>
                <a:latin typeface="Calibri" pitchFamily="34" charset="0"/>
                <a:cs typeface="Calibri" pitchFamily="34" charset="0"/>
              </a:rPr>
              <a:t> </a:t>
            </a:r>
            <a:r>
              <a:rPr lang="en-US" sz="4000" b="1" dirty="0">
                <a:solidFill>
                  <a:srgbClr val="FFC000"/>
                </a:solidFill>
                <a:latin typeface="Calibri" pitchFamily="34" charset="0"/>
                <a:cs typeface="Calibri" pitchFamily="34" charset="0"/>
              </a:rPr>
              <a:t>DSM-5</a:t>
            </a:r>
            <a:endParaRPr lang="el-GR" sz="4000" b="1" dirty="0">
              <a:solidFill>
                <a:srgbClr val="FFC000"/>
              </a:solidFill>
              <a:latin typeface="Calibri" pitchFamily="34" charset="0"/>
              <a:cs typeface="Calibri" pitchFamily="34" charset="0"/>
            </a:endParaRPr>
          </a:p>
        </p:txBody>
      </p:sp>
      <p:sp>
        <p:nvSpPr>
          <p:cNvPr id="5" name="Text Box 5"/>
          <p:cNvSpPr txBox="1">
            <a:spLocks noChangeArrowheads="1"/>
          </p:cNvSpPr>
          <p:nvPr/>
        </p:nvSpPr>
        <p:spPr bwMode="auto">
          <a:xfrm>
            <a:off x="792480" y="1348621"/>
            <a:ext cx="10875264" cy="4592026"/>
          </a:xfrm>
          <a:prstGeom prst="rect">
            <a:avLst/>
          </a:prstGeom>
          <a:noFill/>
          <a:ln w="9525">
            <a:noFill/>
            <a:miter lim="800000"/>
            <a:headEnd/>
            <a:tailEnd/>
          </a:ln>
          <a:effectLst/>
        </p:spPr>
        <p:txBody>
          <a:bodyPr wrap="square">
            <a:spAutoFit/>
          </a:bodyPr>
          <a:lstStyle/>
          <a:p>
            <a:r>
              <a:rPr lang="el-GR" sz="2400" b="1" dirty="0">
                <a:solidFill>
                  <a:srgbClr val="FFCC66"/>
                </a:solidFill>
                <a:effectLst>
                  <a:outerShdw blurRad="38100" dist="38100" dir="2700000" algn="tl">
                    <a:srgbClr val="000000"/>
                  </a:outerShdw>
                </a:effectLst>
                <a:latin typeface="Calibri" pitchFamily="34" charset="0"/>
                <a:cs typeface="Calibri" pitchFamily="34" charset="0"/>
              </a:rPr>
              <a:t>Β</a:t>
            </a:r>
            <a:r>
              <a:rPr lang="el-GR" sz="2000" b="1" dirty="0">
                <a:solidFill>
                  <a:srgbClr val="FFCC66"/>
                </a:solidFill>
                <a:effectLst>
                  <a:outerShdw blurRad="38100" dist="38100" dir="2700000" algn="tl">
                    <a:srgbClr val="000000"/>
                  </a:outerShdw>
                </a:effectLst>
                <a:latin typeface="Calibri" pitchFamily="34" charset="0"/>
                <a:cs typeface="Calibri" pitchFamily="34" charset="0"/>
              </a:rPr>
              <a:t>. Περιορισμένα, επαναληπτικά πρότυπα συμπεριφοράς, ενδιαφέροντα,</a:t>
            </a:r>
          </a:p>
          <a:p>
            <a:pPr>
              <a:lnSpc>
                <a:spcPct val="150000"/>
              </a:lnSpc>
            </a:pPr>
            <a:r>
              <a:rPr lang="el-GR" sz="2000" b="1" dirty="0">
                <a:solidFill>
                  <a:srgbClr val="FFCC66"/>
                </a:solidFill>
                <a:effectLst>
                  <a:outerShdw blurRad="38100" dist="38100" dir="2700000" algn="tl">
                    <a:srgbClr val="000000"/>
                  </a:outerShdw>
                </a:effectLst>
                <a:latin typeface="Calibri" pitchFamily="34" charset="0"/>
                <a:cs typeface="Calibri" pitchFamily="34" charset="0"/>
              </a:rPr>
              <a:t>δραστηριότητες, όπως εκδηλώνονται με τουλάχιστον 2 από τα ακόλουθα, τώρα, ή από το ιστορικό:</a:t>
            </a:r>
          </a:p>
          <a:p>
            <a:pPr marL="457200" indent="-457200">
              <a:lnSpc>
                <a:spcPct val="120000"/>
              </a:lnSpc>
              <a:buAutoNum type="arabicPeriod"/>
            </a:pPr>
            <a:r>
              <a:rPr lang="el-GR" sz="2000" dirty="0">
                <a:solidFill>
                  <a:srgbClr val="FFC000"/>
                </a:solidFill>
                <a:effectLst>
                  <a:outerShdw blurRad="38100" dist="38100" dir="2700000" algn="tl">
                    <a:srgbClr val="000000"/>
                  </a:outerShdw>
                </a:effectLst>
                <a:latin typeface="Calibri" pitchFamily="34" charset="0"/>
                <a:cs typeface="Calibri" pitchFamily="34" charset="0"/>
              </a:rPr>
              <a:t>Στερεοτυπικές ή επαναληπτικές κινήσεις, χρήση αντικειμένων, λεκτικές </a:t>
            </a:r>
            <a:r>
              <a:rPr lang="el-GR" sz="2000" dirty="0">
                <a:effectLst>
                  <a:outerShdw blurRad="38100" dist="38100" dir="2700000" algn="tl">
                    <a:srgbClr val="000000"/>
                  </a:outerShdw>
                </a:effectLst>
                <a:latin typeface="Calibri" pitchFamily="34" charset="0"/>
                <a:cs typeface="Calibri" pitchFamily="34" charset="0"/>
              </a:rPr>
              <a:t>(φτερουγίσματα, παιχνίδια, ηχολαλία). </a:t>
            </a:r>
          </a:p>
          <a:p>
            <a:pPr marL="457200" indent="-457200">
              <a:lnSpc>
                <a:spcPct val="120000"/>
              </a:lnSpc>
              <a:buAutoNum type="arabicPeriod"/>
            </a:pPr>
            <a:r>
              <a:rPr lang="el-GR" sz="2000" dirty="0">
                <a:solidFill>
                  <a:srgbClr val="FFC000"/>
                </a:solidFill>
                <a:effectLst>
                  <a:outerShdw blurRad="38100" dist="38100" dir="2700000" algn="tl">
                    <a:srgbClr val="000000"/>
                  </a:outerShdw>
                </a:effectLst>
                <a:latin typeface="Calibri" pitchFamily="34" charset="0"/>
                <a:cs typeface="Calibri" pitchFamily="34" charset="0"/>
              </a:rPr>
              <a:t>Επιμονή στις ίδιες συνήθειες, στην προσκόλληση σε μη-ευέλικτες ρουτίνες ή σε τελετουργικά πρότυπα ή σε συμπεριφορές </a:t>
            </a:r>
            <a:r>
              <a:rPr lang="el-GR" sz="2000" dirty="0">
                <a:solidFill>
                  <a:srgbClr val="FFFFFF"/>
                </a:solidFill>
                <a:effectLst>
                  <a:outerShdw blurRad="38100" dist="38100" dir="2700000" algn="tl">
                    <a:srgbClr val="000000"/>
                  </a:outerShdw>
                </a:effectLst>
                <a:latin typeface="Calibri" pitchFamily="34" charset="0"/>
                <a:cs typeface="Calibri" pitchFamily="34" charset="0"/>
              </a:rPr>
              <a:t>(άγχος σε αλλαγές, δυσκολίες σε μεταβάσεις, αυστηρά πρότυπα σκέψης) </a:t>
            </a:r>
          </a:p>
          <a:p>
            <a:pPr marL="457200" indent="-457200">
              <a:lnSpc>
                <a:spcPct val="120000"/>
              </a:lnSpc>
              <a:buAutoNum type="arabicPeriod"/>
            </a:pPr>
            <a:r>
              <a:rPr lang="el-GR" sz="2000" dirty="0">
                <a:solidFill>
                  <a:srgbClr val="FFC000"/>
                </a:solidFill>
                <a:effectLst>
                  <a:outerShdw blurRad="38100" dist="38100" dir="2700000" algn="tl">
                    <a:srgbClr val="000000"/>
                  </a:outerShdw>
                </a:effectLst>
                <a:latin typeface="Calibri" pitchFamily="34" charset="0"/>
                <a:cs typeface="Calibri" pitchFamily="34" charset="0"/>
              </a:rPr>
              <a:t>Περιορισμένα ενδιαφέροντα, μη-φυσιολογικής έντασης ή εστιασμού </a:t>
            </a:r>
            <a:r>
              <a:rPr lang="el-GR" sz="2000" dirty="0">
                <a:effectLst>
                  <a:outerShdw blurRad="38100" dist="38100" dir="2700000" algn="tl">
                    <a:srgbClr val="000000"/>
                  </a:outerShdw>
                </a:effectLst>
                <a:latin typeface="Calibri" pitchFamily="34" charset="0"/>
                <a:cs typeface="Calibri" pitchFamily="34" charset="0"/>
              </a:rPr>
              <a:t>(ισχυρή σύνδεση-προκατάληψη με ασυνήθιστα αντικείμενα)</a:t>
            </a:r>
          </a:p>
          <a:p>
            <a:pPr marL="457200" indent="-457200">
              <a:lnSpc>
                <a:spcPct val="120000"/>
              </a:lnSpc>
              <a:buAutoNum type="arabicPeriod"/>
            </a:pPr>
            <a:r>
              <a:rPr lang="el-GR" sz="2000" dirty="0">
                <a:solidFill>
                  <a:srgbClr val="FFC000"/>
                </a:solidFill>
                <a:effectLst>
                  <a:outerShdw blurRad="38100" dist="38100" dir="2700000" algn="tl">
                    <a:srgbClr val="000000"/>
                  </a:outerShdw>
                </a:effectLst>
                <a:latin typeface="Calibri" pitchFamily="34" charset="0"/>
                <a:cs typeface="Calibri" pitchFamily="34" charset="0"/>
              </a:rPr>
              <a:t>Υπερ-υπό αντιδραστικότητα στα αισθητηριακά ερεθίσματα ή ασυνήθιστο ενδιαφέρον σε αισθητηριακά περιβαλλοντικά ερεθίσματα </a:t>
            </a:r>
            <a:r>
              <a:rPr lang="el-GR" sz="2000" dirty="0">
                <a:effectLst>
                  <a:outerShdw blurRad="38100" dist="38100" dir="2700000" algn="tl">
                    <a:srgbClr val="000000"/>
                  </a:outerShdw>
                </a:effectLst>
                <a:latin typeface="Calibri" pitchFamily="34" charset="0"/>
                <a:cs typeface="Calibri" pitchFamily="34" charset="0"/>
              </a:rPr>
              <a:t>(αδιαφορία στον πόνο. θερμοκρασία, ασυνήθιστες αντιδράσεις σε ειδικούς ήχους ή υφές, να αγγίζει ή μυρίζει αντικείμενα)</a:t>
            </a:r>
          </a:p>
        </p:txBody>
      </p:sp>
    </p:spTree>
    <p:extLst>
      <p:ext uri="{BB962C8B-B14F-4D97-AF65-F5344CB8AC3E}">
        <p14:creationId xmlns:p14="http://schemas.microsoft.com/office/powerpoint/2010/main" val="15282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2485" y="250673"/>
            <a:ext cx="8529738" cy="6250118"/>
          </a:xfrm>
          <a:prstGeom prst="rect">
            <a:avLst/>
          </a:prstGeom>
        </p:spPr>
      </p:pic>
      <p:pic>
        <p:nvPicPr>
          <p:cNvPr id="3"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485" y="6216694"/>
            <a:ext cx="3671803" cy="474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extBox 3"/>
          <p:cNvSpPr txBox="1"/>
          <p:nvPr/>
        </p:nvSpPr>
        <p:spPr>
          <a:xfrm>
            <a:off x="8089981" y="5542140"/>
            <a:ext cx="1930337" cy="923330"/>
          </a:xfrm>
          <a:prstGeom prst="rect">
            <a:avLst/>
          </a:prstGeom>
          <a:noFill/>
        </p:spPr>
        <p:txBody>
          <a:bodyPr wrap="none" rtlCol="0">
            <a:spAutoFit/>
          </a:bodyPr>
          <a:lstStyle/>
          <a:p>
            <a:r>
              <a:rPr lang="el-GR" b="1" dirty="0">
                <a:solidFill>
                  <a:srgbClr val="FF0000"/>
                </a:solidFill>
              </a:rPr>
              <a:t>Γενετικά &amp; </a:t>
            </a:r>
          </a:p>
          <a:p>
            <a:r>
              <a:rPr lang="el-GR" b="1" dirty="0">
                <a:solidFill>
                  <a:srgbClr val="FF0000"/>
                </a:solidFill>
              </a:rPr>
              <a:t>Περιβαλλοντικά</a:t>
            </a:r>
          </a:p>
          <a:p>
            <a:r>
              <a:rPr lang="el-GR" b="1" dirty="0">
                <a:solidFill>
                  <a:srgbClr val="FF0000"/>
                </a:solidFill>
              </a:rPr>
              <a:t>Αίτια </a:t>
            </a:r>
            <a:endParaRPr lang="en-US" b="1" dirty="0">
              <a:solidFill>
                <a:srgbClr val="FF0000"/>
              </a:solidFill>
            </a:endParaRPr>
          </a:p>
        </p:txBody>
      </p:sp>
      <p:sp>
        <p:nvSpPr>
          <p:cNvPr id="6" name="TextBox 5"/>
          <p:cNvSpPr txBox="1"/>
          <p:nvPr/>
        </p:nvSpPr>
        <p:spPr>
          <a:xfrm>
            <a:off x="8590117" y="476214"/>
            <a:ext cx="1462260" cy="646331"/>
          </a:xfrm>
          <a:prstGeom prst="rect">
            <a:avLst/>
          </a:prstGeom>
          <a:noFill/>
        </p:spPr>
        <p:txBody>
          <a:bodyPr wrap="none" rtlCol="0">
            <a:spAutoFit/>
          </a:bodyPr>
          <a:lstStyle/>
          <a:p>
            <a:r>
              <a:rPr lang="el-GR" b="1" dirty="0">
                <a:solidFill>
                  <a:srgbClr val="FF0000"/>
                </a:solidFill>
              </a:rPr>
              <a:t>Κλινικοί </a:t>
            </a:r>
          </a:p>
          <a:p>
            <a:r>
              <a:rPr lang="el-GR" b="1" dirty="0">
                <a:solidFill>
                  <a:srgbClr val="FF0000"/>
                </a:solidFill>
              </a:rPr>
              <a:t>Φαινότυποι</a:t>
            </a:r>
            <a:endParaRPr lang="en-US" b="1" dirty="0">
              <a:solidFill>
                <a:srgbClr val="FF0000"/>
              </a:solidFill>
            </a:endParaRPr>
          </a:p>
        </p:txBody>
      </p:sp>
      <p:sp>
        <p:nvSpPr>
          <p:cNvPr id="7" name="TextBox 6"/>
          <p:cNvSpPr txBox="1"/>
          <p:nvPr/>
        </p:nvSpPr>
        <p:spPr>
          <a:xfrm>
            <a:off x="2439322" y="753212"/>
            <a:ext cx="1505540" cy="369332"/>
          </a:xfrm>
          <a:prstGeom prst="rect">
            <a:avLst/>
          </a:prstGeom>
          <a:noFill/>
        </p:spPr>
        <p:txBody>
          <a:bodyPr wrap="none" rtlCol="0">
            <a:spAutoFit/>
          </a:bodyPr>
          <a:lstStyle/>
          <a:p>
            <a:r>
              <a:rPr lang="el-GR" b="1" dirty="0">
                <a:solidFill>
                  <a:srgbClr val="FF0000"/>
                </a:solidFill>
              </a:rPr>
              <a:t>Μηχανισμοί</a:t>
            </a:r>
            <a:endParaRPr lang="en-US" b="1" dirty="0">
              <a:solidFill>
                <a:srgbClr val="FF0000"/>
              </a:solidFill>
            </a:endParaRPr>
          </a:p>
        </p:txBody>
      </p:sp>
      <p:cxnSp>
        <p:nvCxnSpPr>
          <p:cNvPr id="9" name="Straight Arrow Connector 8"/>
          <p:cNvCxnSpPr/>
          <p:nvPr/>
        </p:nvCxnSpPr>
        <p:spPr>
          <a:xfrm>
            <a:off x="3231448" y="1178990"/>
            <a:ext cx="2116667" cy="16573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8988777" y="1263655"/>
            <a:ext cx="493891" cy="3492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8709177" y="5228874"/>
            <a:ext cx="863998" cy="3492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0AFCA2E3-C25E-8F48-A51B-E7C35744219A}"/>
              </a:ext>
            </a:extLst>
          </p:cNvPr>
          <p:cNvPicPr>
            <a:picLocks noChangeAspect="1"/>
          </p:cNvPicPr>
          <p:nvPr/>
        </p:nvPicPr>
        <p:blipFill>
          <a:blip r:embed="rId3"/>
          <a:stretch>
            <a:fillRect/>
          </a:stretch>
        </p:blipFill>
        <p:spPr>
          <a:xfrm>
            <a:off x="1243584" y="250673"/>
            <a:ext cx="9936480" cy="6250118"/>
          </a:xfrm>
          <a:prstGeom prst="rect">
            <a:avLst/>
          </a:prstGeom>
        </p:spPr>
      </p:pic>
    </p:spTree>
    <p:extLst>
      <p:ext uri="{BB962C8B-B14F-4D97-AF65-F5344CB8AC3E}">
        <p14:creationId xmlns:p14="http://schemas.microsoft.com/office/powerpoint/2010/main" val="48883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5E67B-A24F-AA4B-BB8A-561EDCB7C6E1}"/>
              </a:ext>
            </a:extLst>
          </p:cNvPr>
          <p:cNvSpPr/>
          <p:nvPr/>
        </p:nvSpPr>
        <p:spPr>
          <a:xfrm>
            <a:off x="4422741" y="109703"/>
            <a:ext cx="3084499" cy="646331"/>
          </a:xfrm>
          <a:prstGeom prst="rect">
            <a:avLst/>
          </a:prstGeom>
        </p:spPr>
        <p:txBody>
          <a:bodyPr wrap="none">
            <a:spAutoFit/>
          </a:bodyPr>
          <a:lstStyle/>
          <a:p>
            <a:pPr algn="ctr"/>
            <a:r>
              <a:rPr lang="el-GR" sz="3600" b="1" dirty="0">
                <a:solidFill>
                  <a:srgbClr val="FFC000"/>
                </a:solidFill>
                <a:latin typeface="Calibri"/>
                <a:cs typeface="Calibri"/>
              </a:rPr>
              <a:t>ΑΙΤΙΑ ΤΗΣ ΔΦΑ</a:t>
            </a:r>
            <a:endParaRPr lang="en-US" sz="3600" b="1" dirty="0">
              <a:solidFill>
                <a:srgbClr val="FFC000"/>
              </a:solidFill>
              <a:latin typeface="Calibri"/>
              <a:cs typeface="Calibri"/>
            </a:endParaRPr>
          </a:p>
        </p:txBody>
      </p:sp>
      <p:pic>
        <p:nvPicPr>
          <p:cNvPr id="8" name="Picture 7">
            <a:extLst>
              <a:ext uri="{FF2B5EF4-FFF2-40B4-BE49-F238E27FC236}">
                <a16:creationId xmlns:a16="http://schemas.microsoft.com/office/drawing/2014/main" id="{625CD6A4-2CCF-8C4F-83BD-08BB3A2CB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656" y="899803"/>
            <a:ext cx="9692640" cy="5578650"/>
          </a:xfrm>
          <a:prstGeom prst="rect">
            <a:avLst/>
          </a:prstGeom>
        </p:spPr>
      </p:pic>
    </p:spTree>
    <p:extLst>
      <p:ext uri="{BB962C8B-B14F-4D97-AF65-F5344CB8AC3E}">
        <p14:creationId xmlns:p14="http://schemas.microsoft.com/office/powerpoint/2010/main" val="143970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3799195A-17E7-B04F-8407-E0FF376E3672}"/>
              </a:ext>
            </a:extLst>
          </p:cNvPr>
          <p:cNvSpPr txBox="1">
            <a:spLocks noChangeArrowheads="1"/>
          </p:cNvSpPr>
          <p:nvPr/>
        </p:nvSpPr>
        <p:spPr bwMode="auto">
          <a:xfrm>
            <a:off x="2407051" y="-2402"/>
            <a:ext cx="6899838" cy="646331"/>
          </a:xfrm>
          <a:prstGeom prst="rect">
            <a:avLst/>
          </a:prstGeom>
          <a:noFill/>
          <a:ln w="9525">
            <a:noFill/>
            <a:miter lim="800000"/>
            <a:headEnd/>
            <a:tailEnd/>
          </a:ln>
          <a:effectLst/>
        </p:spPr>
        <p:txBody>
          <a:bodyPr wrap="none">
            <a:spAutoFit/>
          </a:bodyPr>
          <a:lstStyle/>
          <a:p>
            <a:pPr>
              <a:defRPr/>
            </a:pPr>
            <a:r>
              <a:rPr lang="el-GR" sz="3600" b="1" dirty="0">
                <a:solidFill>
                  <a:srgbClr val="FFC000"/>
                </a:solidFill>
                <a:effectLst>
                  <a:outerShdw blurRad="38100" dist="38100" dir="2700000" algn="tl">
                    <a:srgbClr val="000000"/>
                  </a:outerShdw>
                </a:effectLst>
                <a:latin typeface="Calibri"/>
                <a:cs typeface="Calibri"/>
              </a:rPr>
              <a:t>ΓΕΝΕΤΙΚΟΙ ΠΑΡΑΓΟΝΤΕΣ ΚΙΝΔΥΝΟΥ</a:t>
            </a:r>
          </a:p>
        </p:txBody>
      </p:sp>
      <p:pic>
        <p:nvPicPr>
          <p:cNvPr id="5" name="Main graphic">
            <a:extLst>
              <a:ext uri="{FF2B5EF4-FFF2-40B4-BE49-F238E27FC236}">
                <a16:creationId xmlns:a16="http://schemas.microsoft.com/office/drawing/2014/main" id="{00884EA3-D977-154B-A812-4D57E6F229EB}"/>
              </a:ext>
            </a:extLst>
          </p:cNvPr>
          <p:cNvPicPr/>
          <p:nvPr/>
        </p:nvPicPr>
        <p:blipFill>
          <a:blip r:embed="rId2"/>
          <a:stretch/>
        </p:blipFill>
        <p:spPr>
          <a:xfrm>
            <a:off x="42932" y="758632"/>
            <a:ext cx="4082502" cy="5905181"/>
          </a:xfrm>
          <a:prstGeom prst="rect">
            <a:avLst/>
          </a:prstGeom>
          <a:ln>
            <a:noFill/>
          </a:ln>
        </p:spPr>
      </p:pic>
      <p:sp>
        <p:nvSpPr>
          <p:cNvPr id="6" name="TextShape 3">
            <a:extLst>
              <a:ext uri="{FF2B5EF4-FFF2-40B4-BE49-F238E27FC236}">
                <a16:creationId xmlns:a16="http://schemas.microsoft.com/office/drawing/2014/main" id="{FD1C73BB-9134-B94D-9FB3-223D604FD33A}"/>
              </a:ext>
            </a:extLst>
          </p:cNvPr>
          <p:cNvSpPr txBox="1"/>
          <p:nvPr/>
        </p:nvSpPr>
        <p:spPr>
          <a:xfrm>
            <a:off x="4321151" y="6407543"/>
            <a:ext cx="6849024" cy="298590"/>
          </a:xfrm>
          <a:prstGeom prst="rect">
            <a:avLst/>
          </a:prstGeom>
          <a:noFill/>
          <a:ln>
            <a:noFill/>
          </a:ln>
        </p:spPr>
        <p:txBody>
          <a:bodyPr lIns="90000" tIns="46800" rIns="90000" bIns="46800" anchor="ctr"/>
          <a:lstStyle/>
          <a:p>
            <a:r>
              <a:rPr lang="en-US" b="0" strike="noStrike" spc="-1" dirty="0">
                <a:solidFill>
                  <a:srgbClr val="FFFFFF"/>
                </a:solidFill>
                <a:latin typeface="Arial"/>
              </a:rPr>
              <a:t>Copyright © 2020 The Authors</a:t>
            </a:r>
            <a:r>
              <a:rPr lang="en-US" b="0" strike="noStrike" spc="-1" dirty="0">
                <a:solidFill>
                  <a:srgbClr val="FFFFFF"/>
                </a:solidFill>
                <a:latin typeface="Arial"/>
                <a:hlinkClick r:id="rId3"/>
              </a:rPr>
              <a:t> Terms and Conditions</a:t>
            </a:r>
            <a:endParaRPr lang="en-US" b="0" strike="noStrike" spc="-1" dirty="0">
              <a:solidFill>
                <a:srgbClr val="FFFFFF"/>
              </a:solidFill>
              <a:latin typeface="Arial"/>
            </a:endParaRPr>
          </a:p>
        </p:txBody>
      </p:sp>
      <p:sp>
        <p:nvSpPr>
          <p:cNvPr id="7" name="TextShape 2">
            <a:extLst>
              <a:ext uri="{FF2B5EF4-FFF2-40B4-BE49-F238E27FC236}">
                <a16:creationId xmlns:a16="http://schemas.microsoft.com/office/drawing/2014/main" id="{027F5A02-20CE-2B4E-8389-922B14023F3F}"/>
              </a:ext>
            </a:extLst>
          </p:cNvPr>
          <p:cNvSpPr txBox="1"/>
          <p:nvPr/>
        </p:nvSpPr>
        <p:spPr>
          <a:xfrm>
            <a:off x="4321152" y="6093499"/>
            <a:ext cx="9240809" cy="381043"/>
          </a:xfrm>
          <a:prstGeom prst="rect">
            <a:avLst/>
          </a:prstGeom>
          <a:noFill/>
          <a:ln>
            <a:noFill/>
          </a:ln>
        </p:spPr>
        <p:txBody>
          <a:bodyPr lIns="90000" tIns="45000" rIns="90000" bIns="45000"/>
          <a:lstStyle/>
          <a:p>
            <a:r>
              <a:rPr lang="en-US" b="0" i="1" strike="noStrike" spc="-1" dirty="0">
                <a:solidFill>
                  <a:srgbClr val="FFFFFF"/>
                </a:solidFill>
                <a:latin typeface="Calibri" panose="020F0502020204030204" pitchFamily="34" charset="0"/>
                <a:cs typeface="Calibri" panose="020F0502020204030204" pitchFamily="34" charset="0"/>
              </a:rPr>
              <a:t>Trends in Neurosciences</a:t>
            </a:r>
            <a:r>
              <a:rPr lang="en-US" b="0" strike="noStrike" spc="-1" dirty="0">
                <a:solidFill>
                  <a:srgbClr val="FFFFFF"/>
                </a:solidFill>
                <a:latin typeface="Calibri" panose="020F0502020204030204" pitchFamily="34" charset="0"/>
                <a:cs typeface="Calibri" panose="020F0502020204030204" pitchFamily="34" charset="0"/>
              </a:rPr>
              <a:t> 2020 43608-621DOI: (10.1016/j.tins.2020.05.004) </a:t>
            </a:r>
          </a:p>
        </p:txBody>
      </p:sp>
      <p:pic>
        <p:nvPicPr>
          <p:cNvPr id="8" name="Logo">
            <a:extLst>
              <a:ext uri="{FF2B5EF4-FFF2-40B4-BE49-F238E27FC236}">
                <a16:creationId xmlns:a16="http://schemas.microsoft.com/office/drawing/2014/main" id="{62C920F4-C239-F54C-8F57-B742A10008AA}"/>
              </a:ext>
            </a:extLst>
          </p:cNvPr>
          <p:cNvPicPr/>
          <p:nvPr/>
        </p:nvPicPr>
        <p:blipFill>
          <a:blip r:embed="rId4"/>
          <a:stretch/>
        </p:blipFill>
        <p:spPr>
          <a:xfrm>
            <a:off x="11365893" y="6060398"/>
            <a:ext cx="708120" cy="496440"/>
          </a:xfrm>
          <a:prstGeom prst="rect">
            <a:avLst/>
          </a:prstGeom>
          <a:ln>
            <a:noFill/>
          </a:ln>
        </p:spPr>
      </p:pic>
      <p:pic>
        <p:nvPicPr>
          <p:cNvPr id="9" name="Main graphic">
            <a:extLst>
              <a:ext uri="{FF2B5EF4-FFF2-40B4-BE49-F238E27FC236}">
                <a16:creationId xmlns:a16="http://schemas.microsoft.com/office/drawing/2014/main" id="{B484E151-44E2-9245-A4C6-165D6BA5EA3F}"/>
              </a:ext>
            </a:extLst>
          </p:cNvPr>
          <p:cNvPicPr/>
          <p:nvPr/>
        </p:nvPicPr>
        <p:blipFill>
          <a:blip r:embed="rId5"/>
          <a:stretch/>
        </p:blipFill>
        <p:spPr>
          <a:xfrm>
            <a:off x="4125434" y="3760418"/>
            <a:ext cx="8011639" cy="2299980"/>
          </a:xfrm>
          <a:prstGeom prst="rect">
            <a:avLst/>
          </a:prstGeom>
          <a:ln>
            <a:noFill/>
          </a:ln>
        </p:spPr>
      </p:pic>
      <p:sp>
        <p:nvSpPr>
          <p:cNvPr id="10" name="Rectangle 9">
            <a:extLst>
              <a:ext uri="{FF2B5EF4-FFF2-40B4-BE49-F238E27FC236}">
                <a16:creationId xmlns:a16="http://schemas.microsoft.com/office/drawing/2014/main" id="{07F8ABD3-CFA7-744A-8402-00CC0E9DA631}"/>
              </a:ext>
            </a:extLst>
          </p:cNvPr>
          <p:cNvSpPr/>
          <p:nvPr/>
        </p:nvSpPr>
        <p:spPr>
          <a:xfrm>
            <a:off x="4180362" y="706553"/>
            <a:ext cx="8011638" cy="3046988"/>
          </a:xfrm>
          <a:prstGeom prst="rect">
            <a:avLst/>
          </a:prstGeom>
        </p:spPr>
        <p:txBody>
          <a:bodyPr wrap="square">
            <a:spAutoFit/>
          </a:bodyPr>
          <a:lstStyle/>
          <a:p>
            <a:pPr marL="342900" indent="-342900">
              <a:buFont typeface="Arial" panose="020B0604020202020204" pitchFamily="34" charset="0"/>
              <a:buChar char="•"/>
            </a:pPr>
            <a:r>
              <a:rPr lang="el-GR" sz="2400" dirty="0">
                <a:latin typeface="Calibri" panose="020F0502020204030204" pitchFamily="34" charset="0"/>
                <a:cs typeface="Calibri" panose="020F0502020204030204" pitchFamily="34" charset="0"/>
              </a:rPr>
              <a:t>Σπανιότερα τα </a:t>
            </a:r>
            <a:r>
              <a:rPr lang="el-GR" sz="2400" dirty="0" err="1">
                <a:latin typeface="Calibri" panose="020F0502020204030204" pitchFamily="34" charset="0"/>
                <a:cs typeface="Calibri" panose="020F0502020204030204" pitchFamily="34" charset="0"/>
              </a:rPr>
              <a:t>μονογονιδιακά</a:t>
            </a:r>
            <a:r>
              <a:rPr lang="el-GR" sz="2400" dirty="0">
                <a:latin typeface="Calibri" panose="020F0502020204030204" pitchFamily="34" charset="0"/>
                <a:cs typeface="Calibri" panose="020F0502020204030204" pitchFamily="34" charset="0"/>
              </a:rPr>
              <a:t> αίτια</a:t>
            </a:r>
          </a:p>
          <a:p>
            <a:pPr marL="342900" indent="-342900">
              <a:buFont typeface="Arial" panose="020B0604020202020204" pitchFamily="34" charset="0"/>
              <a:buChar char="•"/>
            </a:pPr>
            <a:r>
              <a:rPr lang="el-GR" sz="2400" dirty="0" err="1">
                <a:latin typeface="Calibri" panose="020F0502020204030204" pitchFamily="34" charset="0"/>
                <a:cs typeface="Calibri" panose="020F0502020204030204" pitchFamily="34" charset="0"/>
              </a:rPr>
              <a:t>Πολυπαραγοντικά-πολυγονιδιακά</a:t>
            </a:r>
            <a:r>
              <a:rPr lang="el-GR" sz="2400" dirty="0">
                <a:latin typeface="Calibri" panose="020F0502020204030204" pitchFamily="34" charset="0"/>
                <a:cs typeface="Calibri" panose="020F0502020204030204" pitchFamily="34" charset="0"/>
              </a:rPr>
              <a:t> αίτια</a:t>
            </a: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Το</a:t>
            </a:r>
            <a:r>
              <a:rPr lang="en-US" sz="2400" dirty="0">
                <a:latin typeface="Calibri" panose="020F0502020204030204" pitchFamily="34" charset="0"/>
                <a:cs typeface="Calibri" panose="020F0502020204030204" pitchFamily="34" charset="0"/>
              </a:rPr>
              <a:t> </a:t>
            </a:r>
            <a:r>
              <a:rPr lang="el-GR" sz="2400" dirty="0" err="1">
                <a:latin typeface="Calibri" panose="020F0502020204030204" pitchFamily="34" charset="0"/>
                <a:cs typeface="Calibri" panose="020F0502020204030204" pitchFamily="34" charset="0"/>
              </a:rPr>
              <a:t>αθροιστικ</a:t>
            </a:r>
            <a:r>
              <a:rPr lang="en-US" sz="2400" dirty="0" err="1">
                <a:latin typeface="Calibri" panose="020F0502020204030204" pitchFamily="34" charset="0"/>
                <a:cs typeface="Calibri" panose="020F0502020204030204" pitchFamily="34" charset="0"/>
              </a:rPr>
              <a:t>ό</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φορτίο</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κοινών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γενετικών</a:t>
            </a:r>
            <a:r>
              <a:rPr lang="en-US" sz="2400" dirty="0">
                <a:latin typeface="Calibri" panose="020F0502020204030204" pitchFamily="34" charset="0"/>
                <a:cs typeface="Calibri" panose="020F0502020204030204" pitchFamily="34" charset="0"/>
              </a:rPr>
              <a:t> πα</a:t>
            </a:r>
            <a:r>
              <a:rPr lang="en-US" sz="2400" dirty="0" err="1">
                <a:latin typeface="Calibri" panose="020F0502020204030204" pitchFamily="34" charset="0"/>
                <a:cs typeface="Calibri" panose="020F0502020204030204" pitchFamily="34" charset="0"/>
              </a:rPr>
              <a:t>ρ</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λλ</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γών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μ</a:t>
            </a:r>
            <a:r>
              <a:rPr lang="en-US" sz="2400" dirty="0">
                <a:latin typeface="Calibri" panose="020F0502020204030204" pitchFamily="34" charset="0"/>
                <a:cs typeface="Calibri" panose="020F0502020204030204" pitchFamily="34" charset="0"/>
              </a:rPr>
              <a:t>π</a:t>
            </a:r>
            <a:r>
              <a:rPr lang="en-US" sz="2400" dirty="0" err="1">
                <a:latin typeface="Calibri" panose="020F0502020204030204" pitchFamily="34" charset="0"/>
                <a:cs typeface="Calibri" panose="020F0502020204030204" pitchFamily="34" charset="0"/>
              </a:rPr>
              <a:t>ορεί</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ν</a:t>
            </a:r>
            <a:r>
              <a:rPr lang="en-US" sz="2400" dirty="0">
                <a:latin typeface="Calibri" panose="020F0502020204030204" pitchFamily="34" charset="0"/>
                <a:cs typeface="Calibri" panose="020F0502020204030204" pitchFamily="34" charset="0"/>
              </a:rPr>
              <a:t>α </a:t>
            </a:r>
            <a:r>
              <a:rPr lang="el-GR" sz="2400" dirty="0" err="1">
                <a:latin typeface="Calibri" panose="020F0502020204030204" pitchFamily="34" charset="0"/>
                <a:cs typeface="Calibri" panose="020F0502020204030204" pitchFamily="34" charset="0"/>
              </a:rPr>
              <a:t>δρά</a:t>
            </a:r>
            <a:r>
              <a:rPr lang="el-GR" sz="2400" dirty="0">
                <a:latin typeface="Calibri" panose="020F0502020204030204" pitchFamily="34" charset="0"/>
                <a:cs typeface="Calibri" panose="020F0502020204030204" pitchFamily="34" charset="0"/>
              </a:rPr>
              <a:t> ως </a:t>
            </a:r>
            <a:r>
              <a:rPr lang="en-US" sz="2400" dirty="0">
                <a:latin typeface="Calibri" panose="020F0502020204030204" pitchFamily="34" charset="0"/>
                <a:cs typeface="Calibri" panose="020F0502020204030204" pitchFamily="34" charset="0"/>
              </a:rPr>
              <a:t>π</a:t>
            </a:r>
            <a:r>
              <a:rPr lang="en-US" sz="2400" dirty="0" err="1">
                <a:latin typeface="Calibri" panose="020F0502020204030204" pitchFamily="34" charset="0"/>
                <a:cs typeface="Calibri" panose="020F0502020204030204" pitchFamily="34" charset="0"/>
              </a:rPr>
              <a:t>ρώτο</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χτύ</a:t>
            </a:r>
            <a:r>
              <a:rPr lang="en-US" sz="2400" dirty="0">
                <a:latin typeface="Calibri" panose="020F0502020204030204" pitchFamily="34" charset="0"/>
                <a:cs typeface="Calibri" panose="020F0502020204030204" pitchFamily="34" charset="0"/>
              </a:rPr>
              <a:t>π</a:t>
            </a:r>
            <a:r>
              <a:rPr lang="en-US" sz="2400" dirty="0" err="1">
                <a:latin typeface="Calibri" panose="020F0502020204030204" pitchFamily="34" charset="0"/>
                <a:cs typeface="Calibri" panose="020F0502020204030204" pitchFamily="34" charset="0"/>
              </a:rPr>
              <a:t>ημ</a:t>
            </a:r>
            <a:r>
              <a:rPr lang="en-US" sz="2400" dirty="0">
                <a:latin typeface="Calibri" panose="020F0502020204030204" pitchFamily="34" charset="0"/>
                <a:cs typeface="Calibri" panose="020F0502020204030204" pitchFamily="34" charset="0"/>
              </a:rPr>
              <a:t>α π</a:t>
            </a:r>
            <a:r>
              <a:rPr lang="en-US" sz="2400" dirty="0" err="1">
                <a:latin typeface="Calibri" panose="020F0502020204030204" pitchFamily="34" charset="0"/>
                <a:cs typeface="Calibri" panose="020F0502020204030204" pitchFamily="34" charset="0"/>
              </a:rPr>
              <a:t>ου</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κάνει</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το</a:t>
            </a:r>
            <a:r>
              <a:rPr lang="el-GR"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γενετικό</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υ</a:t>
            </a:r>
            <a:r>
              <a:rPr lang="en-US" sz="2400" dirty="0">
                <a:latin typeface="Calibri" panose="020F0502020204030204" pitchFamily="34" charset="0"/>
                <a:cs typeface="Calibri" panose="020F0502020204030204" pitchFamily="34" charset="0"/>
              </a:rPr>
              <a:t>π</a:t>
            </a:r>
            <a:r>
              <a:rPr lang="en-US" sz="2400" dirty="0" err="1">
                <a:latin typeface="Calibri" panose="020F0502020204030204" pitchFamily="34" charset="0"/>
                <a:cs typeface="Calibri" panose="020F0502020204030204" pitchFamily="34" charset="0"/>
              </a:rPr>
              <a:t>ό</a:t>
            </a:r>
            <a:r>
              <a:rPr lang="en-US" sz="2400" dirty="0">
                <a:latin typeface="Calibri" panose="020F0502020204030204" pitchFamily="34" charset="0"/>
                <a:cs typeface="Calibri" panose="020F0502020204030204" pitchFamily="34" charset="0"/>
              </a:rPr>
              <a:t>βα</a:t>
            </a:r>
            <a:r>
              <a:rPr lang="en-US" sz="2400" dirty="0" err="1">
                <a:latin typeface="Calibri" panose="020F0502020204030204" pitchFamily="34" charset="0"/>
                <a:cs typeface="Calibri" panose="020F0502020204030204" pitchFamily="34" charset="0"/>
              </a:rPr>
              <a:t>θρο</a:t>
            </a:r>
            <a:r>
              <a:rPr lang="en-US" sz="2400" dirty="0">
                <a:latin typeface="Calibri" panose="020F0502020204030204" pitchFamily="34" charset="0"/>
                <a:cs typeface="Calibri" panose="020F0502020204030204" pitchFamily="34" charset="0"/>
              </a:rPr>
              <a:t> π</a:t>
            </a:r>
            <a:r>
              <a:rPr lang="en-US" sz="2400" dirty="0" err="1">
                <a:latin typeface="Calibri" panose="020F0502020204030204" pitchFamily="34" charset="0"/>
                <a:cs typeface="Calibri" panose="020F0502020204030204" pitchFamily="34" charset="0"/>
              </a:rPr>
              <a:t>ιο</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ευάλωτο</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σε</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ε</a:t>
            </a:r>
            <a:r>
              <a:rPr lang="en-US" sz="2400" dirty="0">
                <a:latin typeface="Calibri" panose="020F0502020204030204" pitchFamily="34" charset="0"/>
                <a:cs typeface="Calibri" panose="020F0502020204030204" pitchFamily="34" charset="0"/>
              </a:rPr>
              <a:t>πα</a:t>
            </a:r>
            <a:r>
              <a:rPr lang="en-US" sz="2400" dirty="0" err="1">
                <a:latin typeface="Calibri" panose="020F0502020204030204" pitchFamily="34" charset="0"/>
                <a:cs typeface="Calibri" panose="020F0502020204030204" pitchFamily="34" charset="0"/>
              </a:rPr>
              <a:t>κόλουθ</a:t>
            </a:r>
            <a:r>
              <a:rPr lang="en-US" sz="2400" dirty="0">
                <a:latin typeface="Calibri" panose="020F0502020204030204" pitchFamily="34" charset="0"/>
                <a:cs typeface="Calibri" panose="020F0502020204030204" pitchFamily="34" charset="0"/>
              </a:rPr>
              <a:t>α</a:t>
            </a:r>
            <a:r>
              <a:rPr lang="el-G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πα</a:t>
            </a:r>
            <a:r>
              <a:rPr lang="en-US" sz="2400" dirty="0" err="1">
                <a:latin typeface="Calibri" panose="020F0502020204030204" pitchFamily="34" charset="0"/>
                <a:cs typeface="Calibri" panose="020F0502020204030204" pitchFamily="34" charset="0"/>
              </a:rPr>
              <a:t>θολογικά</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συμ</a:t>
            </a:r>
            <a:r>
              <a:rPr lang="en-US" sz="2400" dirty="0">
                <a:latin typeface="Calibri" panose="020F0502020204030204" pitchFamily="34" charset="0"/>
                <a:cs typeface="Calibri" panose="020F0502020204030204" pitchFamily="34" charset="0"/>
              </a:rPr>
              <a:t>β</a:t>
            </a:r>
            <a:r>
              <a:rPr lang="en-US" sz="2400" dirty="0" err="1">
                <a:latin typeface="Calibri" panose="020F0502020204030204" pitchFamily="34" charset="0"/>
                <a:cs typeface="Calibri" panose="020F0502020204030204" pitchFamily="34" charset="0"/>
              </a:rPr>
              <a:t>άντ</a:t>
            </a:r>
            <a:r>
              <a:rPr lang="en-US" sz="2400" dirty="0">
                <a:latin typeface="Calibri" panose="020F0502020204030204" pitchFamily="34" charset="0"/>
                <a:cs typeface="Calibri" panose="020F0502020204030204" pitchFamily="34" charset="0"/>
              </a:rPr>
              <a:t>α</a:t>
            </a:r>
            <a:r>
              <a:rPr lang="el-G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endParaRPr lang="el-G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l-GR" sz="2400" dirty="0">
                <a:latin typeface="Calibri" panose="020F0502020204030204" pitchFamily="34" charset="0"/>
                <a:cs typeface="Calibri" panose="020F0502020204030204" pitchFamily="34" charset="0"/>
              </a:rPr>
              <a:t>Σ</a:t>
            </a:r>
            <a:r>
              <a:rPr lang="en-US" sz="2400" dirty="0" err="1">
                <a:latin typeface="Calibri" panose="020F0502020204030204" pitchFamily="34" charset="0"/>
                <a:cs typeface="Calibri" panose="020F0502020204030204" pitchFamily="34" charset="0"/>
              </a:rPr>
              <a:t>υνδυ</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σμό</a:t>
            </a:r>
            <a:r>
              <a:rPr lang="el-GR" sz="2400" dirty="0">
                <a:latin typeface="Calibri" panose="020F0502020204030204" pitchFamily="34" charset="0"/>
                <a:cs typeface="Calibri" panose="020F0502020204030204" pitchFamily="34" charset="0"/>
              </a:rPr>
              <a:t>ς</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κοινών</a:t>
            </a:r>
            <a:r>
              <a:rPr lang="en-US" sz="2400" dirty="0">
                <a:latin typeface="Calibri" panose="020F0502020204030204" pitchFamily="34" charset="0"/>
                <a:cs typeface="Calibri" panose="020F0502020204030204" pitchFamily="34" charset="0"/>
              </a:rPr>
              <a:t> πα</a:t>
            </a:r>
            <a:r>
              <a:rPr lang="en-US" sz="2400" dirty="0" err="1">
                <a:latin typeface="Calibri" panose="020F0502020204030204" pitchFamily="34" charset="0"/>
                <a:cs typeface="Calibri" panose="020F0502020204030204" pitchFamily="34" charset="0"/>
              </a:rPr>
              <a:t>ρ</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λλ</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γών</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στις</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οικογένειες</a:t>
            </a:r>
            <a:r>
              <a:rPr lang="el-GR"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με</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ιστορικό</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ΝΑΔ</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057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nvPr>
        </p:nvGraphicFramePr>
        <p:xfrm>
          <a:off x="304800" y="139188"/>
          <a:ext cx="11716512" cy="6583680"/>
        </p:xfrm>
        <a:graphic>
          <a:graphicData uri="http://schemas.openxmlformats.org/drawingml/2006/table">
            <a:tbl>
              <a:tblPr firstRow="1" bandRow="1">
                <a:tableStyleId>{5C22544A-7EE6-4342-B048-85BDC9FD1C3A}</a:tableStyleId>
              </a:tblPr>
              <a:tblGrid>
                <a:gridCol w="5858256">
                  <a:extLst>
                    <a:ext uri="{9D8B030D-6E8A-4147-A177-3AD203B41FA5}">
                      <a16:colId xmlns:a16="http://schemas.microsoft.com/office/drawing/2014/main" val="20000"/>
                    </a:ext>
                  </a:extLst>
                </a:gridCol>
                <a:gridCol w="5858256">
                  <a:extLst>
                    <a:ext uri="{9D8B030D-6E8A-4147-A177-3AD203B41FA5}">
                      <a16:colId xmlns:a16="http://schemas.microsoft.com/office/drawing/2014/main" val="20001"/>
                    </a:ext>
                  </a:extLst>
                </a:gridCol>
              </a:tblGrid>
              <a:tr h="0">
                <a:tc>
                  <a:txBody>
                    <a:bodyPr/>
                    <a:lstStyle/>
                    <a:p>
                      <a:r>
                        <a:rPr lang="en-US" dirty="0"/>
                        <a:t>Monogenic Syndromes and</a:t>
                      </a:r>
                      <a:r>
                        <a:rPr lang="en-US" baseline="0" dirty="0"/>
                        <a:t> ASD</a:t>
                      </a:r>
                      <a:endParaRPr lang="en-US" dirty="0"/>
                    </a:p>
                  </a:txBody>
                  <a:tcPr/>
                </a:tc>
                <a:tc>
                  <a:txBody>
                    <a:bodyPr/>
                    <a:lstStyle/>
                    <a:p>
                      <a:r>
                        <a:rPr lang="en-US" dirty="0"/>
                        <a:t>Mutated gene</a:t>
                      </a:r>
                    </a:p>
                  </a:txBody>
                  <a:tcPr/>
                </a:tc>
                <a:extLst>
                  <a:ext uri="{0D108BD9-81ED-4DB2-BD59-A6C34878D82A}">
                    <a16:rowId xmlns:a16="http://schemas.microsoft.com/office/drawing/2014/main" val="10000"/>
                  </a:ext>
                </a:extLst>
              </a:tr>
              <a:tr h="354245">
                <a:tc>
                  <a:txBody>
                    <a:bodyPr/>
                    <a:lstStyle/>
                    <a:p>
                      <a:r>
                        <a:rPr lang="en-US" dirty="0"/>
                        <a:t>Fragile X </a:t>
                      </a:r>
                      <a:r>
                        <a:rPr lang="en-US" dirty="0" err="1"/>
                        <a:t>syndrom</a:t>
                      </a:r>
                      <a:endParaRPr lang="en-US" dirty="0"/>
                    </a:p>
                  </a:txBody>
                  <a:tcPr/>
                </a:tc>
                <a:tc>
                  <a:txBody>
                    <a:bodyPr/>
                    <a:lstStyle/>
                    <a:p>
                      <a:r>
                        <a:rPr lang="en-US" dirty="0"/>
                        <a:t>FMR1</a:t>
                      </a:r>
                    </a:p>
                  </a:txBody>
                  <a:tcPr/>
                </a:tc>
                <a:extLst>
                  <a:ext uri="{0D108BD9-81ED-4DB2-BD59-A6C34878D82A}">
                    <a16:rowId xmlns:a16="http://schemas.microsoft.com/office/drawing/2014/main" val="10001"/>
                  </a:ext>
                </a:extLst>
              </a:tr>
              <a:tr h="354245">
                <a:tc>
                  <a:txBody>
                    <a:bodyPr/>
                    <a:lstStyle/>
                    <a:p>
                      <a:r>
                        <a:rPr lang="en-US" dirty="0" err="1"/>
                        <a:t>Rett</a:t>
                      </a:r>
                      <a:r>
                        <a:rPr lang="en-US" dirty="0"/>
                        <a:t> </a:t>
                      </a:r>
                      <a:r>
                        <a:rPr lang="en-US" dirty="0" err="1"/>
                        <a:t>syndrom</a:t>
                      </a:r>
                      <a:endParaRPr lang="en-US" dirty="0"/>
                    </a:p>
                  </a:txBody>
                  <a:tcPr/>
                </a:tc>
                <a:tc>
                  <a:txBody>
                    <a:bodyPr/>
                    <a:lstStyle/>
                    <a:p>
                      <a:r>
                        <a:rPr lang="en-US" dirty="0"/>
                        <a:t>MECP2</a:t>
                      </a:r>
                    </a:p>
                  </a:txBody>
                  <a:tcPr/>
                </a:tc>
                <a:extLst>
                  <a:ext uri="{0D108BD9-81ED-4DB2-BD59-A6C34878D82A}">
                    <a16:rowId xmlns:a16="http://schemas.microsoft.com/office/drawing/2014/main" val="10002"/>
                  </a:ext>
                </a:extLst>
              </a:tr>
              <a:tr h="354245">
                <a:tc>
                  <a:txBody>
                    <a:bodyPr/>
                    <a:lstStyle/>
                    <a:p>
                      <a:r>
                        <a:rPr lang="en-US" dirty="0"/>
                        <a:t>Cowden </a:t>
                      </a:r>
                      <a:r>
                        <a:rPr lang="en-US" dirty="0" err="1"/>
                        <a:t>syndrom</a:t>
                      </a:r>
                      <a:endParaRPr lang="en-US" dirty="0"/>
                    </a:p>
                  </a:txBody>
                  <a:tcPr/>
                </a:tc>
                <a:tc>
                  <a:txBody>
                    <a:bodyPr/>
                    <a:lstStyle/>
                    <a:p>
                      <a:r>
                        <a:rPr lang="en-US" dirty="0"/>
                        <a:t>PTEN</a:t>
                      </a:r>
                    </a:p>
                  </a:txBody>
                  <a:tcPr/>
                </a:tc>
                <a:extLst>
                  <a:ext uri="{0D108BD9-81ED-4DB2-BD59-A6C34878D82A}">
                    <a16:rowId xmlns:a16="http://schemas.microsoft.com/office/drawing/2014/main" val="10003"/>
                  </a:ext>
                </a:extLst>
              </a:tr>
              <a:tr h="354245">
                <a:tc>
                  <a:txBody>
                    <a:bodyPr/>
                    <a:lstStyle/>
                    <a:p>
                      <a:r>
                        <a:rPr lang="en-US" dirty="0"/>
                        <a:t>Neurofibromatosis</a:t>
                      </a:r>
                    </a:p>
                  </a:txBody>
                  <a:tcPr/>
                </a:tc>
                <a:tc>
                  <a:txBody>
                    <a:bodyPr/>
                    <a:lstStyle/>
                    <a:p>
                      <a:r>
                        <a:rPr lang="en-US" dirty="0"/>
                        <a:t>NFI</a:t>
                      </a:r>
                    </a:p>
                  </a:txBody>
                  <a:tcPr/>
                </a:tc>
                <a:extLst>
                  <a:ext uri="{0D108BD9-81ED-4DB2-BD59-A6C34878D82A}">
                    <a16:rowId xmlns:a16="http://schemas.microsoft.com/office/drawing/2014/main" val="10004"/>
                  </a:ext>
                </a:extLst>
              </a:tr>
              <a:tr h="354245">
                <a:tc>
                  <a:txBody>
                    <a:bodyPr/>
                    <a:lstStyle/>
                    <a:p>
                      <a:r>
                        <a:rPr lang="en-US" dirty="0"/>
                        <a:t>Tuberous sclerosis</a:t>
                      </a:r>
                    </a:p>
                  </a:txBody>
                  <a:tcPr/>
                </a:tc>
                <a:tc>
                  <a:txBody>
                    <a:bodyPr/>
                    <a:lstStyle/>
                    <a:p>
                      <a:r>
                        <a:rPr lang="en-US" dirty="0"/>
                        <a:t>TSC1/2</a:t>
                      </a:r>
                    </a:p>
                  </a:txBody>
                  <a:tcPr/>
                </a:tc>
                <a:extLst>
                  <a:ext uri="{0D108BD9-81ED-4DB2-BD59-A6C34878D82A}">
                    <a16:rowId xmlns:a16="http://schemas.microsoft.com/office/drawing/2014/main" val="10005"/>
                  </a:ext>
                </a:extLst>
              </a:tr>
              <a:tr h="354245">
                <a:tc>
                  <a:txBody>
                    <a:bodyPr/>
                    <a:lstStyle/>
                    <a:p>
                      <a:r>
                        <a:rPr lang="en-US" dirty="0"/>
                        <a:t>CHARGE </a:t>
                      </a:r>
                      <a:r>
                        <a:rPr lang="en-US" dirty="0" err="1"/>
                        <a:t>syndrom</a:t>
                      </a:r>
                      <a:endParaRPr lang="en-US" dirty="0"/>
                    </a:p>
                  </a:txBody>
                  <a:tcPr/>
                </a:tc>
                <a:tc>
                  <a:txBody>
                    <a:bodyPr/>
                    <a:lstStyle/>
                    <a:p>
                      <a:r>
                        <a:rPr lang="en-US" dirty="0"/>
                        <a:t>CHD7</a:t>
                      </a:r>
                    </a:p>
                  </a:txBody>
                  <a:tcPr/>
                </a:tc>
                <a:extLst>
                  <a:ext uri="{0D108BD9-81ED-4DB2-BD59-A6C34878D82A}">
                    <a16:rowId xmlns:a16="http://schemas.microsoft.com/office/drawing/2014/main" val="10006"/>
                  </a:ext>
                </a:extLst>
              </a:tr>
              <a:tr h="354245">
                <a:tc>
                  <a:txBody>
                    <a:bodyPr/>
                    <a:lstStyle/>
                    <a:p>
                      <a:r>
                        <a:rPr lang="en-US" dirty="0" err="1"/>
                        <a:t>Sotos</a:t>
                      </a:r>
                      <a:r>
                        <a:rPr lang="en-US" baseline="0" dirty="0"/>
                        <a:t> </a:t>
                      </a:r>
                      <a:r>
                        <a:rPr lang="en-US" baseline="0" dirty="0" err="1"/>
                        <a:t>syndrom</a:t>
                      </a:r>
                      <a:endParaRPr lang="en-US" dirty="0"/>
                    </a:p>
                  </a:txBody>
                  <a:tcPr/>
                </a:tc>
                <a:tc>
                  <a:txBody>
                    <a:bodyPr/>
                    <a:lstStyle/>
                    <a:p>
                      <a:r>
                        <a:rPr lang="en-US" dirty="0"/>
                        <a:t>NSD1</a:t>
                      </a:r>
                    </a:p>
                  </a:txBody>
                  <a:tcPr/>
                </a:tc>
                <a:extLst>
                  <a:ext uri="{0D108BD9-81ED-4DB2-BD59-A6C34878D82A}">
                    <a16:rowId xmlns:a16="http://schemas.microsoft.com/office/drawing/2014/main" val="10007"/>
                  </a:ext>
                </a:extLst>
              </a:tr>
              <a:tr h="354245">
                <a:tc>
                  <a:txBody>
                    <a:bodyPr/>
                    <a:lstStyle/>
                    <a:p>
                      <a:r>
                        <a:rPr lang="en-US" dirty="0"/>
                        <a:t>Timothy </a:t>
                      </a:r>
                      <a:r>
                        <a:rPr lang="en-US" dirty="0" err="1"/>
                        <a:t>syndrom</a:t>
                      </a:r>
                      <a:endParaRPr lang="en-US" dirty="0"/>
                    </a:p>
                  </a:txBody>
                  <a:tcPr/>
                </a:tc>
                <a:tc>
                  <a:txBody>
                    <a:bodyPr/>
                    <a:lstStyle/>
                    <a:p>
                      <a:r>
                        <a:rPr lang="en-US" dirty="0"/>
                        <a:t>CACNA1C</a:t>
                      </a:r>
                    </a:p>
                  </a:txBody>
                  <a:tcPr/>
                </a:tc>
                <a:extLst>
                  <a:ext uri="{0D108BD9-81ED-4DB2-BD59-A6C34878D82A}">
                    <a16:rowId xmlns:a16="http://schemas.microsoft.com/office/drawing/2014/main" val="10008"/>
                  </a:ext>
                </a:extLst>
              </a:tr>
              <a:tr h="354245">
                <a:tc>
                  <a:txBody>
                    <a:bodyPr/>
                    <a:lstStyle/>
                    <a:p>
                      <a:r>
                        <a:rPr lang="en-US" dirty="0"/>
                        <a:t>Noonan </a:t>
                      </a:r>
                      <a:r>
                        <a:rPr lang="en-US" dirty="0" err="1"/>
                        <a:t>syndrom</a:t>
                      </a:r>
                      <a:endParaRPr lang="en-US" dirty="0"/>
                    </a:p>
                  </a:txBody>
                  <a:tcPr/>
                </a:tc>
                <a:tc>
                  <a:txBody>
                    <a:bodyPr/>
                    <a:lstStyle/>
                    <a:p>
                      <a:r>
                        <a:rPr lang="en-US" dirty="0"/>
                        <a:t>PTPN11</a:t>
                      </a:r>
                    </a:p>
                  </a:txBody>
                  <a:tcPr/>
                </a:tc>
                <a:extLst>
                  <a:ext uri="{0D108BD9-81ED-4DB2-BD59-A6C34878D82A}">
                    <a16:rowId xmlns:a16="http://schemas.microsoft.com/office/drawing/2014/main" val="10009"/>
                  </a:ext>
                </a:extLst>
              </a:tr>
              <a:tr h="354245">
                <a:tc>
                  <a:txBody>
                    <a:bodyPr/>
                    <a:lstStyle/>
                    <a:p>
                      <a:r>
                        <a:rPr lang="en-US" dirty="0" err="1"/>
                        <a:t>Angelman</a:t>
                      </a:r>
                      <a:r>
                        <a:rPr lang="en-US" dirty="0"/>
                        <a:t> </a:t>
                      </a:r>
                      <a:r>
                        <a:rPr lang="en-US" dirty="0" err="1"/>
                        <a:t>syndrom</a:t>
                      </a:r>
                      <a:endParaRPr lang="en-US" dirty="0"/>
                    </a:p>
                  </a:txBody>
                  <a:tcPr/>
                </a:tc>
                <a:tc>
                  <a:txBody>
                    <a:bodyPr/>
                    <a:lstStyle/>
                    <a:p>
                      <a:r>
                        <a:rPr lang="en-US" dirty="0"/>
                        <a:t>YBE3A(15Q11-q13)</a:t>
                      </a:r>
                    </a:p>
                  </a:txBody>
                  <a:tcPr/>
                </a:tc>
                <a:extLst>
                  <a:ext uri="{0D108BD9-81ED-4DB2-BD59-A6C34878D82A}">
                    <a16:rowId xmlns:a16="http://schemas.microsoft.com/office/drawing/2014/main" val="10010"/>
                  </a:ext>
                </a:extLst>
              </a:tr>
              <a:tr h="354245">
                <a:tc>
                  <a:txBody>
                    <a:bodyPr/>
                    <a:lstStyle/>
                    <a:p>
                      <a:r>
                        <a:rPr lang="en-US" dirty="0"/>
                        <a:t>Rubinstein-</a:t>
                      </a:r>
                      <a:r>
                        <a:rPr lang="en-US" dirty="0" err="1"/>
                        <a:t>Taybi</a:t>
                      </a:r>
                      <a:r>
                        <a:rPr lang="en-US" baseline="0" dirty="0"/>
                        <a:t> </a:t>
                      </a:r>
                      <a:r>
                        <a:rPr lang="en-US" baseline="0" dirty="0" err="1"/>
                        <a:t>syndrom</a:t>
                      </a:r>
                      <a:endParaRPr lang="en-US" dirty="0"/>
                    </a:p>
                  </a:txBody>
                  <a:tcPr/>
                </a:tc>
                <a:tc>
                  <a:txBody>
                    <a:bodyPr/>
                    <a:lstStyle/>
                    <a:p>
                      <a:r>
                        <a:rPr lang="en-US" dirty="0"/>
                        <a:t>CREBBP</a:t>
                      </a:r>
                    </a:p>
                  </a:txBody>
                  <a:tcPr/>
                </a:tc>
                <a:extLst>
                  <a:ext uri="{0D108BD9-81ED-4DB2-BD59-A6C34878D82A}">
                    <a16:rowId xmlns:a16="http://schemas.microsoft.com/office/drawing/2014/main" val="10011"/>
                  </a:ext>
                </a:extLst>
              </a:tr>
              <a:tr h="354245">
                <a:tc>
                  <a:txBody>
                    <a:bodyPr/>
                    <a:lstStyle/>
                    <a:p>
                      <a:r>
                        <a:rPr lang="en-US" dirty="0"/>
                        <a:t>Smith-</a:t>
                      </a:r>
                      <a:r>
                        <a:rPr lang="en-US" dirty="0" err="1"/>
                        <a:t>Magenis</a:t>
                      </a:r>
                      <a:r>
                        <a:rPr lang="en-US" dirty="0"/>
                        <a:t> </a:t>
                      </a:r>
                      <a:r>
                        <a:rPr lang="en-US" dirty="0" err="1"/>
                        <a:t>syndrom</a:t>
                      </a:r>
                      <a:r>
                        <a:rPr lang="en-US" dirty="0"/>
                        <a:t>/</a:t>
                      </a:r>
                      <a:r>
                        <a:rPr lang="en-US" dirty="0" err="1"/>
                        <a:t>Potocki-Lupski</a:t>
                      </a:r>
                      <a:r>
                        <a:rPr lang="en-US" baseline="0" dirty="0"/>
                        <a:t> </a:t>
                      </a:r>
                      <a:r>
                        <a:rPr lang="en-US" baseline="0" dirty="0" err="1"/>
                        <a:t>syn</a:t>
                      </a:r>
                      <a:endParaRPr lang="en-US" dirty="0"/>
                    </a:p>
                  </a:txBody>
                  <a:tcPr/>
                </a:tc>
                <a:tc>
                  <a:txBody>
                    <a:bodyPr/>
                    <a:lstStyle/>
                    <a:p>
                      <a:r>
                        <a:rPr lang="en-US" dirty="0"/>
                        <a:t>RAI1</a:t>
                      </a:r>
                    </a:p>
                  </a:txBody>
                  <a:tcPr/>
                </a:tc>
                <a:extLst>
                  <a:ext uri="{0D108BD9-81ED-4DB2-BD59-A6C34878D82A}">
                    <a16:rowId xmlns:a16="http://schemas.microsoft.com/office/drawing/2014/main" val="10012"/>
                  </a:ext>
                </a:extLst>
              </a:tr>
              <a:tr h="354245">
                <a:tc>
                  <a:txBody>
                    <a:bodyPr/>
                    <a:lstStyle/>
                    <a:p>
                      <a:r>
                        <a:rPr lang="en-US" dirty="0" err="1"/>
                        <a:t>Velocardiofacial</a:t>
                      </a:r>
                      <a:r>
                        <a:rPr lang="en-US" dirty="0"/>
                        <a:t>/</a:t>
                      </a:r>
                      <a:r>
                        <a:rPr lang="en-US" dirty="0" err="1"/>
                        <a:t>DiGeorge</a:t>
                      </a:r>
                      <a:r>
                        <a:rPr lang="en-US" dirty="0"/>
                        <a:t> </a:t>
                      </a:r>
                      <a:r>
                        <a:rPr lang="en-US" dirty="0" err="1"/>
                        <a:t>syndrom</a:t>
                      </a:r>
                      <a:endParaRPr lang="en-US" dirty="0"/>
                    </a:p>
                  </a:txBody>
                  <a:tcPr/>
                </a:tc>
                <a:tc>
                  <a:txBody>
                    <a:bodyPr/>
                    <a:lstStyle/>
                    <a:p>
                      <a:r>
                        <a:rPr lang="en-US" dirty="0"/>
                        <a:t>22q11 deletion</a:t>
                      </a:r>
                    </a:p>
                  </a:txBody>
                  <a:tcPr/>
                </a:tc>
                <a:extLst>
                  <a:ext uri="{0D108BD9-81ED-4DB2-BD59-A6C34878D82A}">
                    <a16:rowId xmlns:a16="http://schemas.microsoft.com/office/drawing/2014/main" val="10013"/>
                  </a:ext>
                </a:extLst>
              </a:tr>
              <a:tr h="354245">
                <a:tc>
                  <a:txBody>
                    <a:bodyPr/>
                    <a:lstStyle/>
                    <a:p>
                      <a:r>
                        <a:rPr lang="en-US" dirty="0"/>
                        <a:t>Phelan-</a:t>
                      </a:r>
                      <a:r>
                        <a:rPr lang="en-US" dirty="0" err="1"/>
                        <a:t>Mcdermid</a:t>
                      </a:r>
                      <a:r>
                        <a:rPr lang="en-US" dirty="0"/>
                        <a:t> </a:t>
                      </a:r>
                      <a:r>
                        <a:rPr lang="en-US" dirty="0" err="1"/>
                        <a:t>syndrom</a:t>
                      </a:r>
                      <a:endParaRPr lang="en-US" dirty="0"/>
                    </a:p>
                  </a:txBody>
                  <a:tcPr/>
                </a:tc>
                <a:tc>
                  <a:txBody>
                    <a:bodyPr/>
                    <a:lstStyle/>
                    <a:p>
                      <a:r>
                        <a:rPr lang="en-US" dirty="0"/>
                        <a:t>22q13 deletion</a:t>
                      </a:r>
                    </a:p>
                  </a:txBody>
                  <a:tcPr/>
                </a:tc>
                <a:extLst>
                  <a:ext uri="{0D108BD9-81ED-4DB2-BD59-A6C34878D82A}">
                    <a16:rowId xmlns:a16="http://schemas.microsoft.com/office/drawing/2014/main" val="10014"/>
                  </a:ext>
                </a:extLst>
              </a:tr>
              <a:tr h="354245">
                <a:tc>
                  <a:txBody>
                    <a:bodyPr/>
                    <a:lstStyle/>
                    <a:p>
                      <a:r>
                        <a:rPr lang="en-US" dirty="0" err="1"/>
                        <a:t>Duchenne</a:t>
                      </a:r>
                      <a:r>
                        <a:rPr lang="en-US" dirty="0"/>
                        <a:t> muscular </a:t>
                      </a:r>
                      <a:r>
                        <a:rPr lang="en-US" dirty="0" err="1"/>
                        <a:t>distrophy</a:t>
                      </a:r>
                      <a:endParaRPr lang="en-US" dirty="0"/>
                    </a:p>
                  </a:txBody>
                  <a:tcPr/>
                </a:tc>
                <a:tc>
                  <a:txBody>
                    <a:bodyPr/>
                    <a:lstStyle/>
                    <a:p>
                      <a:r>
                        <a:rPr lang="en-US" dirty="0"/>
                        <a:t>DMD</a:t>
                      </a:r>
                    </a:p>
                  </a:txBody>
                  <a:tcPr/>
                </a:tc>
                <a:extLst>
                  <a:ext uri="{0D108BD9-81ED-4DB2-BD59-A6C34878D82A}">
                    <a16:rowId xmlns:a16="http://schemas.microsoft.com/office/drawing/2014/main" val="10015"/>
                  </a:ext>
                </a:extLst>
              </a:tr>
              <a:tr h="354245">
                <a:tc>
                  <a:txBody>
                    <a:bodyPr/>
                    <a:lstStyle/>
                    <a:p>
                      <a:r>
                        <a:rPr lang="en-US" dirty="0"/>
                        <a:t>Cornelia de Lange </a:t>
                      </a:r>
                      <a:r>
                        <a:rPr lang="en-US" dirty="0" err="1"/>
                        <a:t>syndrom</a:t>
                      </a:r>
                      <a:endParaRPr lang="en-US" dirty="0"/>
                    </a:p>
                  </a:txBody>
                  <a:tcPr/>
                </a:tc>
                <a:tc>
                  <a:txBody>
                    <a:bodyPr/>
                    <a:lstStyle/>
                    <a:p>
                      <a:r>
                        <a:rPr lang="en-US" dirty="0"/>
                        <a:t>SMC 1A</a:t>
                      </a:r>
                    </a:p>
                  </a:txBody>
                  <a:tcPr/>
                </a:tc>
                <a:extLst>
                  <a:ext uri="{0D108BD9-81ED-4DB2-BD59-A6C34878D82A}">
                    <a16:rowId xmlns:a16="http://schemas.microsoft.com/office/drawing/2014/main" val="10016"/>
                  </a:ext>
                </a:extLst>
              </a:tr>
              <a:tr h="354245">
                <a:tc>
                  <a:txBody>
                    <a:bodyPr/>
                    <a:lstStyle/>
                    <a:p>
                      <a:r>
                        <a:rPr lang="en-US" dirty="0"/>
                        <a:t>2011</a:t>
                      </a:r>
                      <a:r>
                        <a:rPr lang="el-GR" dirty="0"/>
                        <a:t>;1380:42-77.Review(14)</a:t>
                      </a:r>
                      <a:endParaRPr lang="en-US" dirty="0"/>
                    </a:p>
                  </a:txBody>
                  <a:tcPr/>
                </a:tc>
                <a:tc>
                  <a:txBody>
                    <a:bodyPr/>
                    <a:lstStyle/>
                    <a:p>
                      <a:endParaRPr lang="en-US" dirty="0"/>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3767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ttyImages-707437391-5979f754af5d3a0011a271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62" y="1375033"/>
            <a:ext cx="3111521" cy="2592288"/>
          </a:xfrm>
          <a:prstGeom prst="rect">
            <a:avLst/>
          </a:prstGeom>
        </p:spPr>
      </p:pic>
      <p:sp>
        <p:nvSpPr>
          <p:cNvPr id="3" name="Content Placeholder 2"/>
          <p:cNvSpPr>
            <a:spLocks noGrp="1"/>
          </p:cNvSpPr>
          <p:nvPr>
            <p:ph sz="quarter" idx="13"/>
          </p:nvPr>
        </p:nvSpPr>
        <p:spPr>
          <a:xfrm>
            <a:off x="4248945" y="1532820"/>
            <a:ext cx="7059463" cy="3880743"/>
          </a:xfrm>
        </p:spPr>
        <p:txBody>
          <a:bodyPr>
            <a:noAutofit/>
          </a:bodyPr>
          <a:lstStyle/>
          <a:p>
            <a:r>
              <a:rPr lang="el-GR" sz="2400" dirty="0">
                <a:solidFill>
                  <a:srgbClr val="FFC000"/>
                </a:solidFill>
                <a:latin typeface="Calibri" panose="020F0502020204030204" pitchFamily="34" charset="0"/>
                <a:cs typeface="Calibri" panose="020F0502020204030204" pitchFamily="34" charset="0"/>
              </a:rPr>
              <a:t>νοητική </a:t>
            </a:r>
            <a:r>
              <a:rPr lang="el-GR" sz="2400" dirty="0" err="1">
                <a:solidFill>
                  <a:srgbClr val="FFC000"/>
                </a:solidFill>
                <a:latin typeface="Calibri" panose="020F0502020204030204" pitchFamily="34" charset="0"/>
                <a:cs typeface="Calibri" panose="020F0502020204030204" pitchFamily="34" charset="0"/>
              </a:rPr>
              <a:t>αναπηρια</a:t>
            </a:r>
            <a:r>
              <a:rPr lang="el-GR" sz="2400" dirty="0">
                <a:solidFill>
                  <a:srgbClr val="FFC000"/>
                </a:solidFill>
                <a:latin typeface="Calibri" panose="020F0502020204030204" pitchFamily="34" charset="0"/>
                <a:cs typeface="Calibri" panose="020F0502020204030204" pitchFamily="34" charset="0"/>
              </a:rPr>
              <a:t> </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r>
              <a:rPr lang="en-US" sz="2400" dirty="0">
                <a:solidFill>
                  <a:schemeClr val="accent1">
                    <a:lumMod val="20000"/>
                    <a:lumOff val="80000"/>
                  </a:schemeClr>
                </a:solidFill>
                <a:latin typeface="Calibri" panose="020F0502020204030204" pitchFamily="34" charset="0"/>
                <a:cs typeface="Calibri" panose="020F0502020204030204" pitchFamily="34" charset="0"/>
              </a:rPr>
              <a:t>intellectual disability</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p>
          <a:p>
            <a:r>
              <a:rPr lang="el-GR" sz="2400" dirty="0" err="1">
                <a:solidFill>
                  <a:srgbClr val="FFC000"/>
                </a:solidFill>
                <a:latin typeface="Calibri" panose="020F0502020204030204" pitchFamily="34" charset="0"/>
                <a:cs typeface="Calibri" panose="020F0502020204030204" pitchFamily="34" charset="0"/>
              </a:rPr>
              <a:t>διαταραχες</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επικοινωνιας</a:t>
            </a:r>
            <a:r>
              <a:rPr lang="el-GR" sz="2400" dirty="0">
                <a:solidFill>
                  <a:srgbClr val="FFC000"/>
                </a:solidFill>
                <a:latin typeface="Calibri" panose="020F0502020204030204" pitchFamily="34" charset="0"/>
                <a:cs typeface="Calibri" panose="020F0502020204030204" pitchFamily="34" charset="0"/>
              </a:rPr>
              <a:t> </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r>
              <a:rPr lang="en-US" sz="2400" dirty="0">
                <a:solidFill>
                  <a:schemeClr val="accent1">
                    <a:lumMod val="20000"/>
                    <a:lumOff val="80000"/>
                  </a:schemeClr>
                </a:solidFill>
                <a:latin typeface="Calibri" panose="020F0502020204030204" pitchFamily="34" charset="0"/>
                <a:cs typeface="Calibri" panose="020F0502020204030204" pitchFamily="34" charset="0"/>
              </a:rPr>
              <a:t>communication disorders</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p>
          <a:p>
            <a:r>
              <a:rPr lang="el-GR" sz="2400" dirty="0" err="1">
                <a:solidFill>
                  <a:srgbClr val="FFC000"/>
                </a:solidFill>
                <a:latin typeface="Calibri" panose="020F0502020204030204" pitchFamily="34" charset="0"/>
                <a:cs typeface="Calibri" panose="020F0502020204030204" pitchFamily="34" charset="0"/>
              </a:rPr>
              <a:t>διαταραχη</a:t>
            </a:r>
            <a:r>
              <a:rPr lang="el-GR" sz="2400" dirty="0">
                <a:solidFill>
                  <a:srgbClr val="FFC000"/>
                </a:solidFill>
                <a:latin typeface="Calibri" panose="020F0502020204030204" pitchFamily="34" charset="0"/>
                <a:cs typeface="Calibri" panose="020F0502020204030204" pitchFamily="34" charset="0"/>
              </a:rPr>
              <a:t> στο </a:t>
            </a:r>
            <a:r>
              <a:rPr lang="el-GR" sz="2400" dirty="0" err="1">
                <a:solidFill>
                  <a:srgbClr val="FFC000"/>
                </a:solidFill>
                <a:latin typeface="Calibri" panose="020F0502020204030204" pitchFamily="34" charset="0"/>
                <a:cs typeface="Calibri" panose="020F0502020204030204" pitchFamily="34" charset="0"/>
              </a:rPr>
              <a:t>φασμα</a:t>
            </a:r>
            <a:r>
              <a:rPr lang="el-GR" sz="2400" dirty="0">
                <a:solidFill>
                  <a:srgbClr val="FFC000"/>
                </a:solidFill>
                <a:latin typeface="Calibri" panose="020F0502020204030204" pitchFamily="34" charset="0"/>
                <a:cs typeface="Calibri" panose="020F0502020204030204" pitchFamily="34" charset="0"/>
              </a:rPr>
              <a:t> του </a:t>
            </a:r>
            <a:r>
              <a:rPr lang="el-GR" sz="2400" dirty="0" err="1">
                <a:solidFill>
                  <a:srgbClr val="FFC000"/>
                </a:solidFill>
                <a:latin typeface="Calibri" panose="020F0502020204030204" pitchFamily="34" charset="0"/>
                <a:cs typeface="Calibri" panose="020F0502020204030204" pitchFamily="34" charset="0"/>
              </a:rPr>
              <a:t>αυτισμου</a:t>
            </a:r>
            <a:r>
              <a:rPr lang="el-GR" sz="2400" dirty="0">
                <a:solidFill>
                  <a:srgbClr val="FFC000"/>
                </a:solidFill>
                <a:latin typeface="Calibri" panose="020F0502020204030204" pitchFamily="34" charset="0"/>
                <a:cs typeface="Calibri" panose="020F0502020204030204" pitchFamily="34" charset="0"/>
              </a:rPr>
              <a:t> </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r>
              <a:rPr lang="en-US" sz="2400" dirty="0">
                <a:solidFill>
                  <a:schemeClr val="accent1">
                    <a:lumMod val="20000"/>
                    <a:lumOff val="80000"/>
                  </a:schemeClr>
                </a:solidFill>
                <a:latin typeface="Calibri" panose="020F0502020204030204" pitchFamily="34" charset="0"/>
                <a:cs typeface="Calibri" panose="020F0502020204030204" pitchFamily="34" charset="0"/>
              </a:rPr>
              <a:t>autism spectrum disorder</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p>
          <a:p>
            <a:r>
              <a:rPr lang="el-GR" sz="2400" dirty="0" err="1">
                <a:solidFill>
                  <a:srgbClr val="FFC000"/>
                </a:solidFill>
                <a:latin typeface="Calibri" panose="020F0502020204030204" pitchFamily="34" charset="0"/>
                <a:cs typeface="Calibri" panose="020F0502020204030204" pitchFamily="34" charset="0"/>
              </a:rPr>
              <a:t>διαταραχη</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ελλειμματικησ</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προσοχησ-υπερκινητικοτητασ</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δεπυ</a:t>
            </a:r>
            <a:r>
              <a:rPr lang="el-GR" sz="2400" dirty="0">
                <a:solidFill>
                  <a:srgbClr val="FFC000"/>
                </a:solidFill>
                <a:latin typeface="Calibri" panose="020F0502020204030204" pitchFamily="34" charset="0"/>
                <a:cs typeface="Calibri" panose="020F0502020204030204" pitchFamily="34" charset="0"/>
              </a:rPr>
              <a:t> </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r>
              <a:rPr lang="en-US" sz="2400" dirty="0">
                <a:solidFill>
                  <a:schemeClr val="accent1">
                    <a:lumMod val="20000"/>
                    <a:lumOff val="80000"/>
                  </a:schemeClr>
                </a:solidFill>
                <a:latin typeface="Calibri" panose="020F0502020204030204" pitchFamily="34" charset="0"/>
                <a:cs typeface="Calibri" panose="020F0502020204030204" pitchFamily="34" charset="0"/>
              </a:rPr>
              <a:t>attention deficit hyperactivity disorder </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r>
              <a:rPr lang="en-US" sz="2400" dirty="0" err="1">
                <a:solidFill>
                  <a:schemeClr val="accent1">
                    <a:lumMod val="20000"/>
                    <a:lumOff val="80000"/>
                  </a:schemeClr>
                </a:solidFill>
                <a:latin typeface="Calibri" panose="020F0502020204030204" pitchFamily="34" charset="0"/>
                <a:cs typeface="Calibri" panose="020F0502020204030204" pitchFamily="34" charset="0"/>
              </a:rPr>
              <a:t>adhd</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p>
          <a:p>
            <a:r>
              <a:rPr lang="el-GR" sz="2400" dirty="0" err="1">
                <a:solidFill>
                  <a:srgbClr val="FFC000"/>
                </a:solidFill>
                <a:latin typeface="Calibri" panose="020F0502020204030204" pitchFamily="34" charset="0"/>
                <a:cs typeface="Calibri" panose="020F0502020204030204" pitchFamily="34" charset="0"/>
              </a:rPr>
              <a:t>ειδικεσ</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μαθησιακεσ</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δυσκολιεσ</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δυσλεξια</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δυσορθογραφια</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δυσγραφια</a:t>
            </a:r>
            <a:r>
              <a:rPr lang="el-GR" sz="2400" dirty="0">
                <a:solidFill>
                  <a:srgbClr val="FFC000"/>
                </a:solidFill>
                <a:latin typeface="Calibri" panose="020F0502020204030204" pitchFamily="34" charset="0"/>
                <a:cs typeface="Calibri" panose="020F0502020204030204" pitchFamily="34" charset="0"/>
              </a:rPr>
              <a:t> </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r>
              <a:rPr lang="en-US" sz="2400" dirty="0">
                <a:solidFill>
                  <a:schemeClr val="accent1">
                    <a:lumMod val="20000"/>
                    <a:lumOff val="80000"/>
                  </a:schemeClr>
                </a:solidFill>
                <a:latin typeface="Calibri" panose="020F0502020204030204" pitchFamily="34" charset="0"/>
                <a:cs typeface="Calibri" panose="020F0502020204030204" pitchFamily="34" charset="0"/>
              </a:rPr>
              <a:t>learning difficulties</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p>
          <a:p>
            <a:r>
              <a:rPr lang="el-GR" sz="2400" dirty="0" err="1">
                <a:solidFill>
                  <a:srgbClr val="FFC000"/>
                </a:solidFill>
                <a:latin typeface="Calibri" panose="020F0502020204030204" pitchFamily="34" charset="0"/>
                <a:cs typeface="Calibri" panose="020F0502020204030204" pitchFamily="34" charset="0"/>
              </a:rPr>
              <a:t>κινητικεσ</a:t>
            </a:r>
            <a:r>
              <a:rPr lang="el-GR" sz="2400" dirty="0">
                <a:solidFill>
                  <a:srgbClr val="FFC000"/>
                </a:solidFill>
                <a:latin typeface="Calibri" panose="020F0502020204030204" pitchFamily="34" charset="0"/>
                <a:cs typeface="Calibri" panose="020F0502020204030204" pitchFamily="34" charset="0"/>
              </a:rPr>
              <a:t> </a:t>
            </a:r>
            <a:r>
              <a:rPr lang="el-GR" sz="2400" dirty="0" err="1">
                <a:solidFill>
                  <a:srgbClr val="FFC000"/>
                </a:solidFill>
                <a:latin typeface="Calibri" panose="020F0502020204030204" pitchFamily="34" charset="0"/>
                <a:cs typeface="Calibri" panose="020F0502020204030204" pitchFamily="34" charset="0"/>
              </a:rPr>
              <a:t>διαταραχεσ</a:t>
            </a:r>
            <a:r>
              <a:rPr lang="el-GR" sz="2400" dirty="0">
                <a:solidFill>
                  <a:srgbClr val="FFC000"/>
                </a:solidFill>
                <a:latin typeface="Calibri" panose="020F0502020204030204" pitchFamily="34" charset="0"/>
                <a:cs typeface="Calibri" panose="020F0502020204030204" pitchFamily="34" charset="0"/>
              </a:rPr>
              <a:t> </a:t>
            </a:r>
            <a:r>
              <a:rPr lang="el-GR" sz="2400" dirty="0">
                <a:solidFill>
                  <a:schemeClr val="accent1">
                    <a:lumMod val="20000"/>
                    <a:lumOff val="80000"/>
                  </a:schemeClr>
                </a:solidFill>
                <a:latin typeface="Calibri" panose="020F0502020204030204" pitchFamily="34" charset="0"/>
                <a:cs typeface="Calibri" panose="020F0502020204030204" pitchFamily="34" charset="0"/>
              </a:rPr>
              <a:t>(</a:t>
            </a:r>
            <a:r>
              <a:rPr lang="en-US" sz="2400" dirty="0">
                <a:solidFill>
                  <a:schemeClr val="accent1">
                    <a:lumMod val="20000"/>
                    <a:lumOff val="80000"/>
                  </a:schemeClr>
                </a:solidFill>
                <a:latin typeface="Calibri" panose="020F0502020204030204" pitchFamily="34" charset="0"/>
                <a:cs typeface="Calibri" panose="020F0502020204030204" pitchFamily="34" charset="0"/>
              </a:rPr>
              <a:t>motor disorders) </a:t>
            </a:r>
          </a:p>
          <a:p>
            <a:pPr marL="0" indent="0">
              <a:buNone/>
            </a:pPr>
            <a:r>
              <a:rPr lang="el-GR"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dsm</a:t>
            </a:r>
            <a:r>
              <a:rPr lang="el-GR" sz="2400" dirty="0">
                <a:latin typeface="Calibri" panose="020F0502020204030204" pitchFamily="34" charset="0"/>
                <a:cs typeface="Calibri" panose="020F0502020204030204" pitchFamily="34" charset="0"/>
              </a:rPr>
              <a:t>-5</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apa</a:t>
            </a:r>
            <a:r>
              <a:rPr lang="en-US" sz="2400" dirty="0">
                <a:latin typeface="Calibri" panose="020F0502020204030204" pitchFamily="34" charset="0"/>
                <a:cs typeface="Calibri" panose="020F0502020204030204" pitchFamily="34" charset="0"/>
              </a:rPr>
              <a:t> 2013</a:t>
            </a:r>
            <a:r>
              <a:rPr lang="el-GR" sz="2400" dirty="0">
                <a:latin typeface="Calibri" panose="020F0502020204030204" pitchFamily="34" charset="0"/>
                <a:cs typeface="Calibri" panose="020F0502020204030204" pitchFamily="34" charset="0"/>
              </a:rPr>
              <a:t>)</a:t>
            </a:r>
          </a:p>
        </p:txBody>
      </p:sp>
      <p:sp>
        <p:nvSpPr>
          <p:cNvPr id="4" name="Title 3"/>
          <p:cNvSpPr txBox="1">
            <a:spLocks/>
          </p:cNvSpPr>
          <p:nvPr/>
        </p:nvSpPr>
        <p:spPr>
          <a:xfrm>
            <a:off x="1597251" y="-603448"/>
            <a:ext cx="8997498" cy="1470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l-GR" sz="4000" dirty="0">
                <a:solidFill>
                  <a:srgbClr val="FFCC66"/>
                </a:solidFill>
                <a:latin typeface="Calibri"/>
                <a:cs typeface="Calibri"/>
              </a:rPr>
            </a:br>
            <a:r>
              <a:rPr lang="el-GR" sz="3600" b="1" dirty="0">
                <a:solidFill>
                  <a:srgbClr val="FFCC66"/>
                </a:solidFill>
                <a:latin typeface="Calibri"/>
                <a:cs typeface="Calibri"/>
              </a:rPr>
              <a:t>ΝΕΥΡΟΑΝΑΠΤΥΞΙΑΚΕΣ ΔΙΑΤΑΡΑΧΕΣ</a:t>
            </a:r>
            <a:r>
              <a:rPr lang="en-US" sz="3600" b="1" dirty="0">
                <a:solidFill>
                  <a:srgbClr val="FFCC66"/>
                </a:solidFill>
                <a:latin typeface="Calibri"/>
                <a:cs typeface="Calibri"/>
              </a:rPr>
              <a:t> (</a:t>
            </a:r>
            <a:r>
              <a:rPr lang="el-GR" sz="3600" b="1" dirty="0">
                <a:solidFill>
                  <a:srgbClr val="FFCC66"/>
                </a:solidFill>
                <a:latin typeface="Calibri"/>
                <a:cs typeface="Calibri"/>
              </a:rPr>
              <a:t>ΝΑΔ)</a:t>
            </a:r>
            <a:endParaRPr lang="en-US" sz="3600" b="1" dirty="0">
              <a:solidFill>
                <a:srgbClr val="FFCC66"/>
              </a:solidFill>
              <a:latin typeface="Calibri"/>
              <a:cs typeface="Calibri"/>
            </a:endParaRPr>
          </a:p>
        </p:txBody>
      </p:sp>
      <p:sp>
        <p:nvSpPr>
          <p:cNvPr id="6" name="Rectangle 5"/>
          <p:cNvSpPr/>
          <p:nvPr/>
        </p:nvSpPr>
        <p:spPr>
          <a:xfrm>
            <a:off x="1597251" y="6079806"/>
            <a:ext cx="9144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l-GR" sz="2400" dirty="0">
                <a:solidFill>
                  <a:srgbClr val="FFC000"/>
                </a:solidFill>
                <a:latin typeface="Calibri"/>
                <a:cs typeface="Calibri"/>
              </a:rPr>
              <a:t>ΝΑΔ: 1 στα</a:t>
            </a:r>
            <a:r>
              <a:rPr lang="en-US" sz="2400" dirty="0">
                <a:solidFill>
                  <a:srgbClr val="FFC000"/>
                </a:solidFill>
                <a:latin typeface="Calibri"/>
                <a:cs typeface="Calibri"/>
              </a:rPr>
              <a:t> </a:t>
            </a:r>
            <a:r>
              <a:rPr lang="el-GR" sz="2400" dirty="0">
                <a:solidFill>
                  <a:srgbClr val="FFC000"/>
                </a:solidFill>
                <a:latin typeface="Calibri"/>
                <a:cs typeface="Calibri"/>
              </a:rPr>
              <a:t>6 παιδιά στις ΗΠΑ</a:t>
            </a:r>
            <a:r>
              <a:rPr lang="en-US" sz="2400" dirty="0">
                <a:solidFill>
                  <a:srgbClr val="FFC000"/>
                </a:solidFill>
                <a:latin typeface="Calibri"/>
                <a:cs typeface="Calibri"/>
              </a:rPr>
              <a:t>,  </a:t>
            </a:r>
            <a:r>
              <a:rPr lang="el-GR" sz="2400" dirty="0">
                <a:solidFill>
                  <a:srgbClr val="FFC000"/>
                </a:solidFill>
                <a:latin typeface="Calibri"/>
                <a:cs typeface="Calibri"/>
              </a:rPr>
              <a:t>2006-2008 </a:t>
            </a:r>
            <a:r>
              <a:rPr lang="el-GR" dirty="0">
                <a:solidFill>
                  <a:srgbClr val="FFC000"/>
                </a:solidFill>
                <a:latin typeface="Calibri"/>
                <a:cs typeface="Calibri"/>
              </a:rPr>
              <a:t>(</a:t>
            </a:r>
            <a:r>
              <a:rPr lang="en-US" dirty="0">
                <a:solidFill>
                  <a:srgbClr val="FFC000"/>
                </a:solidFill>
                <a:latin typeface="Calibri"/>
                <a:cs typeface="Calibri"/>
              </a:rPr>
              <a:t>Boyle et al, Pediatrics, 2011)</a:t>
            </a:r>
          </a:p>
        </p:txBody>
      </p:sp>
      <p:pic>
        <p:nvPicPr>
          <p:cNvPr id="5" name="Picture 4">
            <a:extLst>
              <a:ext uri="{FF2B5EF4-FFF2-40B4-BE49-F238E27FC236}">
                <a16:creationId xmlns:a16="http://schemas.microsoft.com/office/drawing/2014/main" id="{C4E96357-B318-7E47-A209-481DF3B06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62" y="3912871"/>
            <a:ext cx="3111521" cy="1788790"/>
          </a:xfrm>
          <a:prstGeom prst="rect">
            <a:avLst/>
          </a:prstGeom>
        </p:spPr>
      </p:pic>
    </p:spTree>
    <p:extLst>
      <p:ext uri="{BB962C8B-B14F-4D97-AF65-F5344CB8AC3E}">
        <p14:creationId xmlns:p14="http://schemas.microsoft.com/office/powerpoint/2010/main" val="341307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02088-6E31-7244-8028-BDA26C673AB3}"/>
              </a:ext>
            </a:extLst>
          </p:cNvPr>
          <p:cNvPicPr>
            <a:picLocks noChangeAspect="1"/>
          </p:cNvPicPr>
          <p:nvPr/>
        </p:nvPicPr>
        <p:blipFill>
          <a:blip r:embed="rId2"/>
          <a:stretch>
            <a:fillRect/>
          </a:stretch>
        </p:blipFill>
        <p:spPr>
          <a:xfrm>
            <a:off x="0" y="0"/>
            <a:ext cx="10461171" cy="2144486"/>
          </a:xfrm>
          <a:prstGeom prst="rect">
            <a:avLst/>
          </a:prstGeom>
        </p:spPr>
      </p:pic>
      <p:sp>
        <p:nvSpPr>
          <p:cNvPr id="4" name="Rectangle 3">
            <a:extLst>
              <a:ext uri="{FF2B5EF4-FFF2-40B4-BE49-F238E27FC236}">
                <a16:creationId xmlns:a16="http://schemas.microsoft.com/office/drawing/2014/main" id="{B2218849-B1D5-4A4A-8796-665F6160454A}"/>
              </a:ext>
            </a:extLst>
          </p:cNvPr>
          <p:cNvSpPr/>
          <p:nvPr/>
        </p:nvSpPr>
        <p:spPr>
          <a:xfrm>
            <a:off x="0" y="2783681"/>
            <a:ext cx="8927962" cy="3416320"/>
          </a:xfrm>
          <a:prstGeom prst="rect">
            <a:avLst/>
          </a:prstGeom>
          <a:solidFill>
            <a:schemeClr val="accent3">
              <a:lumMod val="75000"/>
            </a:schemeClr>
          </a:solidFill>
        </p:spPr>
        <p:txBody>
          <a:bodyPr wrap="square">
            <a:spAutoFit/>
          </a:bodyPr>
          <a:lstStyle/>
          <a:p>
            <a:r>
              <a:rPr lang="el-GR" dirty="0">
                <a:latin typeface="-apple-system"/>
              </a:rPr>
              <a:t>Αναλύθηκαν </a:t>
            </a:r>
            <a:r>
              <a:rPr lang="en-US" dirty="0">
                <a:latin typeface="-apple-system"/>
              </a:rPr>
              <a:t>28 </a:t>
            </a:r>
            <a:r>
              <a:rPr lang="el-GR" dirty="0">
                <a:latin typeface="-apple-system"/>
              </a:rPr>
              <a:t>από </a:t>
            </a:r>
            <a:r>
              <a:rPr lang="en-US" dirty="0">
                <a:latin typeface="-apple-system"/>
              </a:rPr>
              <a:t> 5062 </a:t>
            </a:r>
            <a:r>
              <a:rPr lang="en-US" dirty="0" err="1">
                <a:latin typeface="-apple-system"/>
              </a:rPr>
              <a:t>ά</a:t>
            </a:r>
            <a:r>
              <a:rPr lang="el-GR" dirty="0" err="1">
                <a:latin typeface="-apple-system"/>
              </a:rPr>
              <a:t>ρθρα</a:t>
            </a:r>
            <a:r>
              <a:rPr lang="el-GR" dirty="0">
                <a:latin typeface="-apple-system"/>
              </a:rPr>
              <a:t> και διερεύνησαν </a:t>
            </a:r>
            <a:r>
              <a:rPr lang="en-US" dirty="0">
                <a:latin typeface="-apple-system"/>
              </a:rPr>
              <a:t>41 single nucleotide polymorphisms (SNPs) </a:t>
            </a:r>
            <a:r>
              <a:rPr lang="el-GR" dirty="0">
                <a:latin typeface="-apple-system"/>
              </a:rPr>
              <a:t>9 υποψήφιων γονιδίων. </a:t>
            </a:r>
          </a:p>
          <a:p>
            <a:endParaRPr lang="el-GR" dirty="0">
              <a:latin typeface="-apple-system"/>
            </a:endParaRPr>
          </a:p>
          <a:p>
            <a:r>
              <a:rPr lang="el-GR" dirty="0">
                <a:latin typeface="-apple-system"/>
              </a:rPr>
              <a:t>Ανιχνεύτηκαν </a:t>
            </a:r>
            <a:r>
              <a:rPr lang="en-US" dirty="0">
                <a:latin typeface="-apple-system"/>
              </a:rPr>
              <a:t>12 </a:t>
            </a:r>
            <a:r>
              <a:rPr lang="el-GR" dirty="0">
                <a:latin typeface="-apple-system"/>
              </a:rPr>
              <a:t>σημαντικά </a:t>
            </a:r>
            <a:r>
              <a:rPr lang="en-US" dirty="0">
                <a:latin typeface="-apple-system"/>
              </a:rPr>
              <a:t>SNPs </a:t>
            </a:r>
            <a:r>
              <a:rPr lang="el-GR" dirty="0">
                <a:latin typeface="-apple-system"/>
              </a:rPr>
              <a:t>των </a:t>
            </a:r>
          </a:p>
          <a:p>
            <a:r>
              <a:rPr lang="en-US" i="1" dirty="0">
                <a:latin typeface="-apple-system"/>
              </a:rPr>
              <a:t>CNTNAP2</a:t>
            </a:r>
            <a:r>
              <a:rPr lang="en-US" dirty="0">
                <a:latin typeface="-apple-system"/>
              </a:rPr>
              <a:t>, </a:t>
            </a:r>
            <a:endParaRPr lang="el-GR" dirty="0">
              <a:latin typeface="-apple-system"/>
            </a:endParaRPr>
          </a:p>
          <a:p>
            <a:r>
              <a:rPr lang="en-US" i="1" dirty="0">
                <a:latin typeface="-apple-system"/>
              </a:rPr>
              <a:t>MTHFR</a:t>
            </a:r>
            <a:r>
              <a:rPr lang="en-US" dirty="0">
                <a:latin typeface="-apple-system"/>
              </a:rPr>
              <a:t>, </a:t>
            </a:r>
            <a:endParaRPr lang="el-GR" dirty="0">
              <a:latin typeface="-apple-system"/>
            </a:endParaRPr>
          </a:p>
          <a:p>
            <a:r>
              <a:rPr lang="en-US" i="1" dirty="0">
                <a:latin typeface="-apple-system"/>
              </a:rPr>
              <a:t>OXTR</a:t>
            </a:r>
            <a:r>
              <a:rPr lang="en-US" dirty="0">
                <a:latin typeface="-apple-system"/>
              </a:rPr>
              <a:t>, </a:t>
            </a:r>
            <a:endParaRPr lang="el-GR" dirty="0">
              <a:latin typeface="-apple-system"/>
            </a:endParaRPr>
          </a:p>
          <a:p>
            <a:r>
              <a:rPr lang="en-US" i="1" dirty="0">
                <a:latin typeface="-apple-system"/>
              </a:rPr>
              <a:t>SLC25A12</a:t>
            </a:r>
            <a:r>
              <a:rPr lang="el-GR" i="1" dirty="0">
                <a:latin typeface="-apple-system"/>
              </a:rPr>
              <a:t> και</a:t>
            </a:r>
            <a:r>
              <a:rPr lang="en-US" dirty="0">
                <a:latin typeface="-apple-system"/>
              </a:rPr>
              <a:t> </a:t>
            </a:r>
            <a:endParaRPr lang="el-GR" dirty="0">
              <a:latin typeface="-apple-system"/>
            </a:endParaRPr>
          </a:p>
          <a:p>
            <a:r>
              <a:rPr lang="en-US" i="1" dirty="0">
                <a:latin typeface="-apple-system"/>
              </a:rPr>
              <a:t>VDR</a:t>
            </a:r>
            <a:r>
              <a:rPr lang="en-US" dirty="0">
                <a:latin typeface="-apple-system"/>
              </a:rPr>
              <a:t> </a:t>
            </a:r>
            <a:endParaRPr lang="el-GR" dirty="0">
              <a:latin typeface="-apple-system"/>
            </a:endParaRPr>
          </a:p>
          <a:p>
            <a:r>
              <a:rPr lang="el-GR" dirty="0" err="1">
                <a:latin typeface="-apple-system"/>
              </a:rPr>
              <a:t>Απ</a:t>
            </a:r>
            <a:r>
              <a:rPr lang="en-US" dirty="0" err="1">
                <a:latin typeface="-apple-system"/>
              </a:rPr>
              <a:t>ό</a:t>
            </a:r>
            <a:r>
              <a:rPr lang="el-GR" dirty="0">
                <a:latin typeface="-apple-system"/>
              </a:rPr>
              <a:t> τα οποία φάνηκε τεκμηρίωση για τους πολυμορφισμούς </a:t>
            </a:r>
            <a:r>
              <a:rPr lang="en-US" dirty="0">
                <a:latin typeface="-apple-system"/>
              </a:rPr>
              <a:t>C677T </a:t>
            </a:r>
            <a:r>
              <a:rPr lang="el-GR" dirty="0">
                <a:latin typeface="-apple-system"/>
              </a:rPr>
              <a:t>του </a:t>
            </a:r>
            <a:r>
              <a:rPr lang="en-US" dirty="0">
                <a:latin typeface="-apple-system"/>
              </a:rPr>
              <a:t> </a:t>
            </a:r>
            <a:r>
              <a:rPr lang="en-US" i="1" dirty="0">
                <a:latin typeface="-apple-system"/>
              </a:rPr>
              <a:t>MTHFR</a:t>
            </a:r>
            <a:r>
              <a:rPr lang="en-US" dirty="0">
                <a:latin typeface="-apple-system"/>
              </a:rPr>
              <a:t> (under allelic, dominant, and heterozygote models) </a:t>
            </a:r>
            <a:r>
              <a:rPr lang="el-GR" dirty="0">
                <a:latin typeface="-apple-system"/>
              </a:rPr>
              <a:t>και </a:t>
            </a:r>
          </a:p>
          <a:p>
            <a:r>
              <a:rPr lang="en-US" dirty="0">
                <a:latin typeface="-apple-system"/>
              </a:rPr>
              <a:t>rs731236 </a:t>
            </a:r>
            <a:r>
              <a:rPr lang="el-GR" dirty="0">
                <a:latin typeface="-apple-system"/>
              </a:rPr>
              <a:t>του </a:t>
            </a:r>
            <a:r>
              <a:rPr lang="en-US" i="1" dirty="0">
                <a:latin typeface="-apple-system"/>
              </a:rPr>
              <a:t>VDR</a:t>
            </a:r>
            <a:r>
              <a:rPr lang="en-US" dirty="0">
                <a:latin typeface="-apple-system"/>
              </a:rPr>
              <a:t> (under allelic and homozygote models)</a:t>
            </a:r>
            <a:endParaRPr lang="en-US" dirty="0"/>
          </a:p>
        </p:txBody>
      </p:sp>
    </p:spTree>
    <p:extLst>
      <p:ext uri="{BB962C8B-B14F-4D97-AF65-F5344CB8AC3E}">
        <p14:creationId xmlns:p14="http://schemas.microsoft.com/office/powerpoint/2010/main" val="27734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9667BEF-2158-B149-BB77-99798B8A0F84}"/>
              </a:ext>
            </a:extLst>
          </p:cNvPr>
          <p:cNvSpPr txBox="1"/>
          <p:nvPr/>
        </p:nvSpPr>
        <p:spPr>
          <a:xfrm>
            <a:off x="2906353" y="1717589"/>
            <a:ext cx="8585433" cy="572464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l-GR" sz="2400" dirty="0" err="1">
                <a:latin typeface="Calibri" panose="020F0502020204030204" pitchFamily="34" charset="0"/>
                <a:cs typeface="Calibri" panose="020F0502020204030204" pitchFamily="34" charset="0"/>
              </a:rPr>
              <a:t>Ηλικ</a:t>
            </a:r>
            <a:r>
              <a:rPr lang="en-US" sz="2400" dirty="0" err="1">
                <a:latin typeface="Calibri" panose="020F0502020204030204" pitchFamily="34" charset="0"/>
                <a:cs typeface="Calibri" panose="020F0502020204030204" pitchFamily="34" charset="0"/>
              </a:rPr>
              <a:t>ί</a:t>
            </a:r>
            <a:r>
              <a:rPr lang="el-GR" sz="2400" dirty="0">
                <a:latin typeface="Calibri" panose="020F0502020204030204" pitchFamily="34" charset="0"/>
                <a:cs typeface="Calibri" panose="020F0502020204030204" pitchFamily="34" charset="0"/>
              </a:rPr>
              <a:t>α γονέων</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Παθολογία κύησης</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Λοιμώξεις στην κύηση</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Τοξικές επιδράσεις στην κύηση</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Μεταβολικά αίτια (παχυσαρκία-διαβήτης κύησης)</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Στρες στην κύηση</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Εντομοκτόνα, </a:t>
            </a:r>
            <a:r>
              <a:rPr lang="el-GR" sz="2400" dirty="0" err="1">
                <a:latin typeface="Calibri" panose="020F0502020204030204" pitchFamily="34" charset="0"/>
                <a:cs typeface="Calibri" panose="020F0502020204030204" pitchFamily="34" charset="0"/>
              </a:rPr>
              <a:t>φθαλικές</a:t>
            </a:r>
            <a:r>
              <a:rPr lang="el-GR" sz="2400" dirty="0">
                <a:latin typeface="Calibri" panose="020F0502020204030204" pitchFamily="34" charset="0"/>
                <a:cs typeface="Calibri" panose="020F0502020204030204" pitchFamily="34" charset="0"/>
              </a:rPr>
              <a:t> ενώσεις</a:t>
            </a:r>
          </a:p>
          <a:p>
            <a:pPr marL="342900" indent="-342900">
              <a:lnSpc>
                <a:spcPct val="150000"/>
              </a:lnSpc>
              <a:buFont typeface="Arial" panose="020B0604020202020204" pitchFamily="34" charset="0"/>
              <a:buChar char="•"/>
            </a:pPr>
            <a:r>
              <a:rPr lang="el-GR" sz="2400" dirty="0" err="1">
                <a:latin typeface="Calibri" panose="020F0502020204030204" pitchFamily="34" charset="0"/>
                <a:cs typeface="Calibri" panose="020F0502020204030204" pitchFamily="34" charset="0"/>
              </a:rPr>
              <a:t>Βαρέα</a:t>
            </a:r>
            <a:r>
              <a:rPr lang="el-GR" sz="2400" dirty="0">
                <a:latin typeface="Calibri" panose="020F0502020204030204" pitchFamily="34" charset="0"/>
                <a:cs typeface="Calibri" panose="020F0502020204030204" pitchFamily="34" charset="0"/>
              </a:rPr>
              <a:t> Μέταλλα (υδράργυρος, μόλυβδος)</a:t>
            </a:r>
          </a:p>
          <a:p>
            <a:pPr marL="342900" indent="-342900">
              <a:lnSpc>
                <a:spcPct val="150000"/>
              </a:lnSpc>
              <a:buFont typeface="Arial" panose="020B0604020202020204" pitchFamily="34" charset="0"/>
              <a:buChar char="•"/>
            </a:pPr>
            <a:r>
              <a:rPr lang="el-GR" sz="2400" dirty="0" err="1">
                <a:latin typeface="Calibri" panose="020F0502020204030204" pitchFamily="34" charset="0"/>
                <a:cs typeface="Calibri" panose="020F0502020204030204" pitchFamily="34" charset="0"/>
              </a:rPr>
              <a:t>Περιγεννητικές</a:t>
            </a:r>
            <a:r>
              <a:rPr lang="el-GR" sz="2400" dirty="0">
                <a:latin typeface="Calibri" panose="020F0502020204030204" pitchFamily="34" charset="0"/>
                <a:cs typeface="Calibri" panose="020F0502020204030204" pitchFamily="34" charset="0"/>
              </a:rPr>
              <a:t> επιπλοκές</a:t>
            </a:r>
            <a:r>
              <a:rPr lang="el-GR" sz="2400" dirty="0">
                <a:latin typeface="Calibri" panose="020F0502020204030204" pitchFamily="34" charset="0"/>
                <a:cs typeface="Calibri" panose="020F0502020204030204" pitchFamily="34" charset="0"/>
                <a:sym typeface="Wingdings" pitchFamily="2" charset="2"/>
              </a:rPr>
              <a:t>, τραύμα, ισχαιμία, </a:t>
            </a:r>
            <a:r>
              <a:rPr lang="el-GR" sz="2400" dirty="0" err="1">
                <a:latin typeface="Calibri" panose="020F0502020204030204" pitchFamily="34" charset="0"/>
                <a:cs typeface="Calibri" panose="020F0502020204030204" pitchFamily="34" charset="0"/>
                <a:sym typeface="Wingdings" pitchFamily="2" charset="2"/>
              </a:rPr>
              <a:t>υποξία</a:t>
            </a:r>
            <a:endParaRPr lang="el-GR" sz="2400" dirty="0">
              <a:latin typeface="Calibri" panose="020F0502020204030204" pitchFamily="34" charset="0"/>
              <a:cs typeface="Calibri" panose="020F0502020204030204" pitchFamily="34" charset="0"/>
            </a:endParaRPr>
          </a:p>
          <a:p>
            <a:endParaRPr lang="el-GR" sz="2400" dirty="0"/>
          </a:p>
          <a:p>
            <a:endParaRPr lang="en-US" dirty="0"/>
          </a:p>
        </p:txBody>
      </p:sp>
      <p:pic>
        <p:nvPicPr>
          <p:cNvPr id="12" name="Picture 11">
            <a:extLst>
              <a:ext uri="{FF2B5EF4-FFF2-40B4-BE49-F238E27FC236}">
                <a16:creationId xmlns:a16="http://schemas.microsoft.com/office/drawing/2014/main" id="{4F616C3B-061C-F04F-84C0-B1FEEE350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653" y="118094"/>
            <a:ext cx="7979950" cy="1599495"/>
          </a:xfrm>
          <a:prstGeom prst="rect">
            <a:avLst/>
          </a:prstGeom>
        </p:spPr>
      </p:pic>
    </p:spTree>
    <p:extLst>
      <p:ext uri="{BB962C8B-B14F-4D97-AF65-F5344CB8AC3E}">
        <p14:creationId xmlns:p14="http://schemas.microsoft.com/office/powerpoint/2010/main" val="223612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614"/>
            <a:ext cx="8229600" cy="1143000"/>
          </a:xfrm>
        </p:spPr>
        <p:txBody>
          <a:bodyPr>
            <a:noAutofit/>
          </a:bodyPr>
          <a:lstStyle/>
          <a:p>
            <a:pPr algn="ctr"/>
            <a:r>
              <a:rPr lang="el-GR" sz="3600" b="1" dirty="0">
                <a:solidFill>
                  <a:srgbClr val="FFCC66"/>
                </a:solidFill>
                <a:latin typeface="Calibri"/>
                <a:cs typeface="Calibri"/>
              </a:rPr>
              <a:t>ΔΙΑΤΑΡΑΧΗ ΕΛΛΕΙΜΜΑΤΙΚΗΣ ΠΡΟΣΟΧΗΣ-ΥΠΕΡΚΙΝΗΤΙΚΟΤΗΤΑΣ (ΔΕΠΥ)</a:t>
            </a:r>
            <a:endParaRPr lang="en-US" sz="3600" b="1" dirty="0">
              <a:solidFill>
                <a:srgbClr val="FFCC66"/>
              </a:solidFill>
              <a:latin typeface="Calibri"/>
              <a:cs typeface="Calibri"/>
            </a:endParaRPr>
          </a:p>
        </p:txBody>
      </p:sp>
      <p:sp>
        <p:nvSpPr>
          <p:cNvPr id="4" name="Rectangle 3"/>
          <p:cNvSpPr>
            <a:spLocks noGrp="1" noChangeArrowheads="1"/>
          </p:cNvSpPr>
          <p:nvPr>
            <p:ph idx="1"/>
          </p:nvPr>
        </p:nvSpPr>
        <p:spPr>
          <a:xfrm>
            <a:off x="1089765" y="917284"/>
            <a:ext cx="11361106" cy="2017205"/>
          </a:xfrm>
        </p:spPr>
        <p:txBody>
          <a:bodyPr>
            <a:normAutofit/>
          </a:bodyPr>
          <a:lstStyle/>
          <a:p>
            <a:pPr>
              <a:lnSpc>
                <a:spcPct val="110000"/>
              </a:lnSpc>
              <a:buFont typeface="Wingdings" pitchFamily="2" charset="2"/>
              <a:buBlip>
                <a:blip r:embed="rId2"/>
              </a:buBlip>
            </a:pPr>
            <a:r>
              <a:rPr lang="el-GR" sz="2400" dirty="0">
                <a:latin typeface="Calibri" pitchFamily="34" charset="0"/>
              </a:rPr>
              <a:t>Η πιο συχνή νευροαναπτυξιακή διαταραχή της παιδικής ηλικίας </a:t>
            </a:r>
            <a:r>
              <a:rPr lang="el-GR" sz="2400" dirty="0">
                <a:solidFill>
                  <a:schemeClr val="accent2">
                    <a:lumMod val="40000"/>
                    <a:lumOff val="60000"/>
                  </a:schemeClr>
                </a:solidFill>
                <a:latin typeface="Calibri" pitchFamily="34" charset="0"/>
              </a:rPr>
              <a:t>(4-8%) </a:t>
            </a:r>
          </a:p>
          <a:p>
            <a:pPr>
              <a:lnSpc>
                <a:spcPct val="110000"/>
              </a:lnSpc>
              <a:buFont typeface="Wingdings" pitchFamily="2" charset="2"/>
              <a:buBlip>
                <a:blip r:embed="rId2"/>
              </a:buBlip>
            </a:pPr>
            <a:r>
              <a:rPr lang="el-GR" sz="2400" dirty="0">
                <a:latin typeface="Calibri" pitchFamily="34" charset="0"/>
              </a:rPr>
              <a:t>Συμπτώματα Απροσεξίας, Υπερκινητικότητας &amp; Παρορμητικότητας, ανάρμοστα για το αναπτυξιακό στάδιο, δυσλειτουργικά στο σπίτι και το σχολείο –σε 2 πλαΊσια</a:t>
            </a:r>
          </a:p>
        </p:txBody>
      </p:sp>
      <p:graphicFrame>
        <p:nvGraphicFramePr>
          <p:cNvPr id="6" name="Content Placeholder 3"/>
          <p:cNvGraphicFramePr>
            <a:graphicFrameLocks/>
          </p:cNvGraphicFramePr>
          <p:nvPr>
            <p:extLst/>
          </p:nvPr>
        </p:nvGraphicFramePr>
        <p:xfrm>
          <a:off x="2246060" y="2668158"/>
          <a:ext cx="7668223" cy="4023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70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2066930" y="-11552"/>
            <a:ext cx="9074150" cy="1139825"/>
          </a:xfrm>
        </p:spPr>
        <p:txBody>
          <a:bodyPr>
            <a:normAutofit/>
          </a:bodyPr>
          <a:lstStyle/>
          <a:p>
            <a:pPr marL="484188"/>
            <a:r>
              <a:rPr lang="el-GR" sz="3600" b="1" dirty="0">
                <a:solidFill>
                  <a:srgbClr val="FFCC66"/>
                </a:solidFill>
                <a:latin typeface="Calibri" charset="0"/>
                <a:cs typeface="Calibri" charset="0"/>
              </a:rPr>
              <a:t>ΚΙΝΔΥΝΟΙ ΣΧΕΤΙΖΟΜΕΝΟΙ ΜΕ ΤΗ ΔΕΠΥ</a:t>
            </a:r>
          </a:p>
        </p:txBody>
      </p:sp>
      <p:sp>
        <p:nvSpPr>
          <p:cNvPr id="286729" name="Rectangle 9"/>
          <p:cNvSpPr>
            <a:spLocks noChangeArrowheads="1"/>
          </p:cNvSpPr>
          <p:nvPr/>
        </p:nvSpPr>
        <p:spPr bwMode="auto">
          <a:xfrm>
            <a:off x="1636714" y="6296026"/>
            <a:ext cx="8821737" cy="542925"/>
          </a:xfrm>
          <a:prstGeom prst="rect">
            <a:avLst/>
          </a:prstGeom>
          <a:noFill/>
          <a:ln w="9525">
            <a:noFill/>
            <a:miter lim="800000"/>
            <a:headEnd/>
            <a:tailEnd/>
          </a:ln>
          <a:effectLst/>
        </p:spPr>
        <p:txBody>
          <a:bodyPr wrap="none">
            <a:spAutoFit/>
          </a:bodyPr>
          <a:lstStyle/>
          <a:p>
            <a:pPr>
              <a:lnSpc>
                <a:spcPct val="90000"/>
              </a:lnSpc>
              <a:spcBef>
                <a:spcPct val="20000"/>
              </a:spcBef>
              <a:buClr>
                <a:schemeClr val="hlink"/>
              </a:buClr>
              <a:buSzPct val="75000"/>
              <a:defRPr/>
            </a:pPr>
            <a:r>
              <a:rPr lang="el-GR" sz="3200" b="1" dirty="0">
                <a:effectLst>
                  <a:outerShdw blurRad="38100" dist="38100" dir="2700000" algn="tl">
                    <a:srgbClr val="010199"/>
                  </a:outerShdw>
                </a:effectLst>
                <a:latin typeface="Comic Sans MS" pitchFamily="66" charset="0"/>
              </a:rPr>
              <a:t>*  </a:t>
            </a:r>
            <a:r>
              <a:rPr lang="el-GR" sz="2000" b="1" dirty="0">
                <a:solidFill>
                  <a:srgbClr val="FFCC66"/>
                </a:solidFill>
                <a:effectLst>
                  <a:outerShdw blurRad="38100" dist="38100" dir="2700000" algn="tl">
                    <a:srgbClr val="010199"/>
                  </a:outerShdw>
                </a:effectLst>
                <a:latin typeface="Calibri" pitchFamily="34" charset="0"/>
                <a:cs typeface="Calibri" pitchFamily="34" charset="0"/>
              </a:rPr>
              <a:t>Ποιότητα ζωής γονιών (κατάθλιψη, διαζύγια, επαγγελματικά προβλήματα</a:t>
            </a:r>
            <a:r>
              <a:rPr lang="el-GR" dirty="0">
                <a:solidFill>
                  <a:srgbClr val="FFCC66"/>
                </a:solidFill>
                <a:effectLst>
                  <a:outerShdw blurRad="38100" dist="38100" dir="2700000" algn="tl">
                    <a:srgbClr val="010199"/>
                  </a:outerShdw>
                </a:effectLst>
                <a:latin typeface="Calibri" pitchFamily="34" charset="0"/>
                <a:cs typeface="Calibri" pitchFamily="34" charset="0"/>
              </a:rPr>
              <a:t>)</a:t>
            </a:r>
          </a:p>
        </p:txBody>
      </p:sp>
      <p:sp>
        <p:nvSpPr>
          <p:cNvPr id="22" name="Right Arrow 21"/>
          <p:cNvSpPr/>
          <p:nvPr/>
        </p:nvSpPr>
        <p:spPr>
          <a:xfrm>
            <a:off x="864296" y="3054350"/>
            <a:ext cx="10396603" cy="1327150"/>
          </a:xfrm>
          <a:prstGeom prst="rightArrow">
            <a:avLst/>
          </a:prstGeom>
          <a:solidFill>
            <a:srgbClr val="0000FF"/>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1508" name="Group 21507"/>
          <p:cNvGrpSpPr>
            <a:grpSpLocks/>
          </p:cNvGrpSpPr>
          <p:nvPr/>
        </p:nvGrpSpPr>
        <p:grpSpPr bwMode="auto">
          <a:xfrm>
            <a:off x="1352714" y="1676065"/>
            <a:ext cx="1931988" cy="1506538"/>
            <a:chOff x="215682" y="1662953"/>
            <a:chExt cx="1932113" cy="1507132"/>
          </a:xfrm>
        </p:grpSpPr>
        <p:sp>
          <p:nvSpPr>
            <p:cNvPr id="4118" name="TextBox 6"/>
            <p:cNvSpPr txBox="1">
              <a:spLocks noChangeArrowheads="1"/>
            </p:cNvSpPr>
            <p:nvPr/>
          </p:nvSpPr>
          <p:spPr bwMode="auto">
            <a:xfrm>
              <a:off x="215682" y="1662953"/>
              <a:ext cx="193211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dirty="0"/>
                <a:t>Ατυχήματα</a:t>
              </a:r>
            </a:p>
            <a:p>
              <a:r>
                <a:rPr lang="el-GR" dirty="0"/>
                <a:t>Πειθαρχία</a:t>
              </a:r>
            </a:p>
            <a:p>
              <a:r>
                <a:rPr lang="el-GR" dirty="0"/>
                <a:t>Προσαρμογή</a:t>
              </a:r>
              <a:endParaRPr lang="en-US" dirty="0"/>
            </a:p>
          </p:txBody>
        </p:sp>
        <p:cxnSp>
          <p:nvCxnSpPr>
            <p:cNvPr id="10" name="Straight Arrow Connector 9"/>
            <p:cNvCxnSpPr/>
            <p:nvPr/>
          </p:nvCxnSpPr>
          <p:spPr>
            <a:xfrm flipV="1">
              <a:off x="782457" y="2693647"/>
              <a:ext cx="0" cy="4764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509" name="Group 21508"/>
          <p:cNvGrpSpPr>
            <a:grpSpLocks/>
          </p:cNvGrpSpPr>
          <p:nvPr/>
        </p:nvGrpSpPr>
        <p:grpSpPr bwMode="auto">
          <a:xfrm>
            <a:off x="3671889" y="1166813"/>
            <a:ext cx="1931987" cy="2005012"/>
            <a:chOff x="2147795" y="1166555"/>
            <a:chExt cx="1932113" cy="2005763"/>
          </a:xfrm>
        </p:grpSpPr>
        <p:sp>
          <p:nvSpPr>
            <p:cNvPr id="4116" name="TextBox 22"/>
            <p:cNvSpPr txBox="1">
              <a:spLocks noChangeArrowheads="1"/>
            </p:cNvSpPr>
            <p:nvPr/>
          </p:nvSpPr>
          <p:spPr bwMode="auto">
            <a:xfrm>
              <a:off x="2147795" y="1166555"/>
              <a:ext cx="193211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dirty="0"/>
                <a:t>Σχολική Αποτυχία</a:t>
              </a:r>
            </a:p>
            <a:p>
              <a:r>
                <a:rPr lang="el-GR" dirty="0"/>
                <a:t>Μαθησιακές Δυσκολίες</a:t>
              </a:r>
            </a:p>
            <a:p>
              <a:r>
                <a:rPr lang="el-GR" dirty="0"/>
                <a:t>Προβλήματα Συμπεριφοράς</a:t>
              </a:r>
              <a:endParaRPr lang="en-US" dirty="0"/>
            </a:p>
          </p:txBody>
        </p:sp>
        <p:cxnSp>
          <p:nvCxnSpPr>
            <p:cNvPr id="28" name="Straight Arrow Connector 27"/>
            <p:cNvCxnSpPr/>
            <p:nvPr/>
          </p:nvCxnSpPr>
          <p:spPr>
            <a:xfrm flipV="1">
              <a:off x="3000338" y="2694302"/>
              <a:ext cx="0" cy="478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510" name="Group 21509"/>
          <p:cNvGrpSpPr>
            <a:grpSpLocks/>
          </p:cNvGrpSpPr>
          <p:nvPr/>
        </p:nvGrpSpPr>
        <p:grpSpPr bwMode="auto">
          <a:xfrm>
            <a:off x="6277860" y="1458913"/>
            <a:ext cx="1768475" cy="1806575"/>
            <a:chOff x="4567188" y="1385954"/>
            <a:chExt cx="1768811" cy="1806777"/>
          </a:xfrm>
        </p:grpSpPr>
        <p:sp>
          <p:nvSpPr>
            <p:cNvPr id="4114" name="TextBox 23"/>
            <p:cNvSpPr txBox="1">
              <a:spLocks noChangeArrowheads="1"/>
            </p:cNvSpPr>
            <p:nvPr/>
          </p:nvSpPr>
          <p:spPr bwMode="auto">
            <a:xfrm>
              <a:off x="4567188" y="1385954"/>
              <a:ext cx="176881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dirty="0"/>
                <a:t>Συμπεριφορές Κινδύνου Κάπνισμα Αλκοόλ</a:t>
              </a:r>
              <a:endParaRPr lang="en-US" dirty="0"/>
            </a:p>
          </p:txBody>
        </p:sp>
        <p:cxnSp>
          <p:nvCxnSpPr>
            <p:cNvPr id="29" name="Straight Arrow Connector 28"/>
            <p:cNvCxnSpPr/>
            <p:nvPr/>
          </p:nvCxnSpPr>
          <p:spPr>
            <a:xfrm flipV="1">
              <a:off x="5181667" y="2694200"/>
              <a:ext cx="0" cy="498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511" name="Group 21510"/>
          <p:cNvGrpSpPr>
            <a:grpSpLocks/>
          </p:cNvGrpSpPr>
          <p:nvPr/>
        </p:nvGrpSpPr>
        <p:grpSpPr bwMode="auto">
          <a:xfrm>
            <a:off x="8865423" y="1096151"/>
            <a:ext cx="2384425" cy="2270125"/>
            <a:chOff x="6760177" y="888175"/>
            <a:chExt cx="2383823" cy="2269082"/>
          </a:xfrm>
        </p:grpSpPr>
        <p:sp>
          <p:nvSpPr>
            <p:cNvPr id="4112" name="Rectangle 7"/>
            <p:cNvSpPr>
              <a:spLocks noChangeArrowheads="1"/>
            </p:cNvSpPr>
            <p:nvPr/>
          </p:nvSpPr>
          <p:spPr bwMode="auto">
            <a:xfrm>
              <a:off x="6760177" y="888175"/>
              <a:ext cx="2383823" cy="1814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spcBef>
                  <a:spcPct val="20000"/>
                </a:spcBef>
                <a:buClr>
                  <a:schemeClr val="hlink"/>
                </a:buClr>
                <a:buSzPct val="75000"/>
                <a:buFont typeface="Wingdings" charset="0"/>
                <a:buNone/>
              </a:pPr>
              <a:r>
                <a:rPr lang="el-GR">
                  <a:latin typeface="Calibri" charset="0"/>
                  <a:cs typeface="Calibri" charset="0"/>
                </a:rPr>
                <a:t>Επαγγελματική</a:t>
              </a:r>
            </a:p>
            <a:p>
              <a:pPr>
                <a:lnSpc>
                  <a:spcPct val="90000"/>
                </a:lnSpc>
                <a:spcBef>
                  <a:spcPct val="20000"/>
                </a:spcBef>
                <a:buClr>
                  <a:schemeClr val="hlink"/>
                </a:buClr>
                <a:buSzPct val="75000"/>
                <a:buFont typeface="Wingdings" charset="0"/>
                <a:buNone/>
              </a:pPr>
              <a:r>
                <a:rPr lang="el-GR">
                  <a:latin typeface="Calibri" charset="0"/>
                  <a:cs typeface="Calibri" charset="0"/>
                </a:rPr>
                <a:t> </a:t>
              </a:r>
              <a:r>
                <a:rPr lang="en-US">
                  <a:latin typeface="Calibri" charset="0"/>
                  <a:cs typeface="Calibri" charset="0"/>
                </a:rPr>
                <a:t>A</a:t>
              </a:r>
              <a:r>
                <a:rPr lang="el-GR">
                  <a:latin typeface="Calibri" charset="0"/>
                  <a:cs typeface="Calibri" charset="0"/>
                </a:rPr>
                <a:t>ποτυχία </a:t>
              </a:r>
            </a:p>
            <a:p>
              <a:pPr>
                <a:lnSpc>
                  <a:spcPct val="90000"/>
                </a:lnSpc>
                <a:spcBef>
                  <a:spcPct val="20000"/>
                </a:spcBef>
                <a:buClr>
                  <a:schemeClr val="hlink"/>
                </a:buClr>
                <a:buSzPct val="75000"/>
                <a:buFont typeface="Wingdings" charset="0"/>
                <a:buNone/>
              </a:pPr>
              <a:r>
                <a:rPr lang="el-GR">
                  <a:latin typeface="Calibri" charset="0"/>
                  <a:cs typeface="Calibri" charset="0"/>
                </a:rPr>
                <a:t>(μη ολοκλήρωση σπουδών, αλλαγές εργασίας)</a:t>
              </a:r>
            </a:p>
            <a:p>
              <a:pPr>
                <a:lnSpc>
                  <a:spcPct val="90000"/>
                </a:lnSpc>
                <a:spcBef>
                  <a:spcPct val="20000"/>
                </a:spcBef>
                <a:buClr>
                  <a:schemeClr val="hlink"/>
                </a:buClr>
                <a:buSzPct val="75000"/>
                <a:buFont typeface="Wingdings" charset="0"/>
                <a:buNone/>
              </a:pPr>
              <a:r>
                <a:rPr lang="el-GR">
                  <a:latin typeface="Calibri" charset="0"/>
                  <a:cs typeface="Calibri" charset="0"/>
                </a:rPr>
                <a:t>Προβλήματα Υγείας</a:t>
              </a:r>
              <a:endParaRPr lang="en-US"/>
            </a:p>
          </p:txBody>
        </p:sp>
        <p:cxnSp>
          <p:nvCxnSpPr>
            <p:cNvPr id="30" name="Straight Arrow Connector 29"/>
            <p:cNvCxnSpPr/>
            <p:nvPr/>
          </p:nvCxnSpPr>
          <p:spPr>
            <a:xfrm flipV="1">
              <a:off x="7452152" y="2693920"/>
              <a:ext cx="0" cy="463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9" name="Elbow Connector 18"/>
          <p:cNvCxnSpPr/>
          <p:nvPr/>
        </p:nvCxnSpPr>
        <p:spPr>
          <a:xfrm>
            <a:off x="3214688" y="3951288"/>
            <a:ext cx="914400" cy="914400"/>
          </a:xfrm>
          <a:prstGeom prst="bentConnector3">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a:spLocks noChangeArrowheads="1"/>
          </p:cNvSpPr>
          <p:nvPr/>
        </p:nvSpPr>
        <p:spPr bwMode="auto">
          <a:xfrm>
            <a:off x="4346575" y="4381500"/>
            <a:ext cx="4717658"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sz="2800" b="1" dirty="0">
                <a:solidFill>
                  <a:srgbClr val="FF6600"/>
                </a:solidFill>
              </a:rPr>
              <a:t>ΣΥΝΝΟΣΗΣΗ   </a:t>
            </a:r>
            <a:r>
              <a:rPr lang="el-GR" sz="2000" dirty="0">
                <a:solidFill>
                  <a:srgbClr val="FF6600"/>
                </a:solidFill>
              </a:rPr>
              <a:t>80%</a:t>
            </a:r>
          </a:p>
          <a:p>
            <a:r>
              <a:rPr lang="el-GR" sz="2000" dirty="0"/>
              <a:t>Μαθησιακές Δυσκολίες</a:t>
            </a:r>
          </a:p>
          <a:p>
            <a:r>
              <a:rPr lang="el-GR" sz="2000" dirty="0"/>
              <a:t>Κοινωνικές Δυσκολίες </a:t>
            </a:r>
          </a:p>
          <a:p>
            <a:r>
              <a:rPr lang="el-GR" sz="2000" dirty="0"/>
              <a:t>Προβλήματα Εναντίωσης-Διαγωγής</a:t>
            </a:r>
          </a:p>
          <a:p>
            <a:r>
              <a:rPr lang="el-GR" sz="2000" dirty="0"/>
              <a:t>Άγχος, Κατάθλιψη, Χαμηλή Αυτοεκτίμηση</a:t>
            </a:r>
          </a:p>
          <a:p>
            <a:endParaRPr lang="el-GR" sz="2000" dirty="0"/>
          </a:p>
          <a:p>
            <a:r>
              <a:rPr lang="el-GR" sz="2800" b="1" dirty="0">
                <a:solidFill>
                  <a:srgbClr val="FF6600"/>
                </a:solidFill>
              </a:rPr>
              <a:t> </a:t>
            </a:r>
            <a:endParaRPr lang="en-US" sz="2800" b="1" dirty="0">
              <a:solidFill>
                <a:srgbClr val="FF6600"/>
              </a:solidFill>
            </a:endParaRPr>
          </a:p>
        </p:txBody>
      </p:sp>
      <p:sp>
        <p:nvSpPr>
          <p:cNvPr id="4106" name="TextBox 25"/>
          <p:cNvSpPr txBox="1">
            <a:spLocks noChangeArrowheads="1"/>
          </p:cNvSpPr>
          <p:nvPr/>
        </p:nvSpPr>
        <p:spPr bwMode="auto">
          <a:xfrm>
            <a:off x="1105515" y="3401623"/>
            <a:ext cx="143668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dirty="0"/>
              <a:t>Προσχολική Ηλικία</a:t>
            </a:r>
            <a:endParaRPr lang="en-US" dirty="0"/>
          </a:p>
        </p:txBody>
      </p:sp>
      <p:sp>
        <p:nvSpPr>
          <p:cNvPr id="4107" name="Rectangle 26"/>
          <p:cNvSpPr>
            <a:spLocks noChangeArrowheads="1"/>
          </p:cNvSpPr>
          <p:nvPr/>
        </p:nvSpPr>
        <p:spPr bwMode="auto">
          <a:xfrm>
            <a:off x="3875089" y="3503614"/>
            <a:ext cx="1495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l-GR"/>
              <a:t>Σχολική Ζωή </a:t>
            </a:r>
            <a:endParaRPr lang="en-US"/>
          </a:p>
        </p:txBody>
      </p:sp>
      <p:sp>
        <p:nvSpPr>
          <p:cNvPr id="4108" name="TextBox 30"/>
          <p:cNvSpPr txBox="1">
            <a:spLocks noChangeArrowheads="1"/>
          </p:cNvSpPr>
          <p:nvPr/>
        </p:nvSpPr>
        <p:spPr bwMode="auto">
          <a:xfrm>
            <a:off x="6308726" y="3519488"/>
            <a:ext cx="1020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a:t>Εφηβεία</a:t>
            </a:r>
            <a:endParaRPr lang="en-US"/>
          </a:p>
        </p:txBody>
      </p:sp>
      <p:sp>
        <p:nvSpPr>
          <p:cNvPr id="4109" name="TextBox 21503"/>
          <p:cNvSpPr txBox="1">
            <a:spLocks noChangeArrowheads="1"/>
          </p:cNvSpPr>
          <p:nvPr/>
        </p:nvSpPr>
        <p:spPr bwMode="auto">
          <a:xfrm>
            <a:off x="9043448" y="3414731"/>
            <a:ext cx="10141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dirty="0"/>
              <a:t>Ενήλικη </a:t>
            </a:r>
          </a:p>
          <a:p>
            <a:pPr algn="ctr"/>
            <a:r>
              <a:rPr lang="el-GR" dirty="0"/>
              <a:t>Ζωή </a:t>
            </a:r>
            <a:endParaRPr lang="en-US" dirty="0"/>
          </a:p>
        </p:txBody>
      </p:sp>
    </p:spTree>
    <p:extLst>
      <p:ext uri="{BB962C8B-B14F-4D97-AF65-F5344CB8AC3E}">
        <p14:creationId xmlns:p14="http://schemas.microsoft.com/office/powerpoint/2010/main" val="2164309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7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8674" y="198171"/>
            <a:ext cx="8229600" cy="1143000"/>
          </a:xfrm>
          <a:prstGeom prst="rect">
            <a:avLst/>
          </a:prstGeom>
        </p:spPr>
        <p:txBody>
          <a:bodyPr>
            <a:normAutofit fontScale="97500"/>
          </a:bodyPr>
          <a:lstStyle>
            <a:lvl1pPr algn="ctr" rtl="0" eaLnBrk="1" fontAlgn="base" hangingPunct="1">
              <a:spcBef>
                <a:spcPct val="0"/>
              </a:spcBef>
              <a:spcAft>
                <a:spcPct val="0"/>
              </a:spcAft>
              <a:defRPr sz="5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b="1" dirty="0">
                <a:solidFill>
                  <a:srgbClr val="FFCC66"/>
                </a:solidFill>
                <a:latin typeface="Calibri"/>
                <a:cs typeface="Calibri"/>
              </a:rPr>
              <a:t>ΕΙΔΙΚΗ ΜΑΘΗΣΙΑΚΗ ΔΙΑΤΑΡΑΧΗ (ΕΜΔ)</a:t>
            </a:r>
            <a:endParaRPr lang="en-US" sz="3600" b="1" dirty="0">
              <a:solidFill>
                <a:srgbClr val="FFCC66"/>
              </a:solidFill>
              <a:latin typeface="Calibri"/>
              <a:cs typeface="Calibri"/>
            </a:endParaRPr>
          </a:p>
        </p:txBody>
      </p:sp>
      <p:sp>
        <p:nvSpPr>
          <p:cNvPr id="3" name="Rectangle 2"/>
          <p:cNvSpPr/>
          <p:nvPr/>
        </p:nvSpPr>
        <p:spPr>
          <a:xfrm>
            <a:off x="590333" y="1018050"/>
            <a:ext cx="9893952" cy="5743111"/>
          </a:xfrm>
          <a:prstGeom prst="rect">
            <a:avLst/>
          </a:prstGeom>
        </p:spPr>
        <p:txBody>
          <a:bodyPr wrap="square">
            <a:spAutoFit/>
          </a:bodyPr>
          <a:lstStyle/>
          <a:p>
            <a:pPr marL="342900" indent="-342900">
              <a:lnSpc>
                <a:spcPct val="130000"/>
              </a:lnSpc>
              <a:buSzPct val="100000"/>
              <a:buFont typeface="Arial" panose="020B0604020202020204" pitchFamily="34" charset="0"/>
              <a:buChar char="•"/>
            </a:pPr>
            <a:r>
              <a:rPr lang="en-US" sz="2400" dirty="0">
                <a:solidFill>
                  <a:srgbClr val="FFC000"/>
                </a:solidFill>
                <a:latin typeface="Calibri"/>
                <a:cs typeface="Calibri"/>
              </a:rPr>
              <a:t>DSM-5</a:t>
            </a:r>
            <a:r>
              <a:rPr lang="el-GR" sz="2400" dirty="0">
                <a:solidFill>
                  <a:srgbClr val="FFC000"/>
                </a:solidFill>
                <a:latin typeface="Calibri"/>
                <a:cs typeface="Calibri"/>
              </a:rPr>
              <a:t>: </a:t>
            </a:r>
            <a:r>
              <a:rPr lang="en-US" sz="2400" dirty="0">
                <a:solidFill>
                  <a:srgbClr val="FFC000"/>
                </a:solidFill>
                <a:latin typeface="Calibri"/>
                <a:cs typeface="Calibri"/>
              </a:rPr>
              <a:t> </a:t>
            </a:r>
            <a:r>
              <a:rPr lang="el-GR" sz="2400" dirty="0">
                <a:solidFill>
                  <a:srgbClr val="FFC000"/>
                </a:solidFill>
                <a:latin typeface="Calibri"/>
                <a:cs typeface="Calibri"/>
              </a:rPr>
              <a:t> </a:t>
            </a:r>
            <a:r>
              <a:rPr lang="el-GR" sz="2400" dirty="0">
                <a:latin typeface="Calibri"/>
                <a:cs typeface="Calibri"/>
              </a:rPr>
              <a:t>Νευροαναπτυξιακές Διαταραχές </a:t>
            </a:r>
          </a:p>
          <a:p>
            <a:pPr marL="342900" indent="-342900">
              <a:lnSpc>
                <a:spcPct val="130000"/>
              </a:lnSpc>
              <a:buSzPct val="100000"/>
              <a:buFont typeface="Arial" panose="020B0604020202020204" pitchFamily="34" charset="0"/>
              <a:buChar char="•"/>
            </a:pPr>
            <a:r>
              <a:rPr lang="el-GR" sz="2400" dirty="0">
                <a:latin typeface="Calibri"/>
                <a:cs typeface="Calibri"/>
              </a:rPr>
              <a:t>Εμποδίζεται η ικανότητα μάθησης ή χρήσης ειδικών ακαδημαϊκών δεξιοτήτων </a:t>
            </a:r>
            <a:r>
              <a:rPr lang="en-US" sz="2400" dirty="0">
                <a:latin typeface="Calibri"/>
                <a:cs typeface="Calibri"/>
              </a:rPr>
              <a:t>(</a:t>
            </a:r>
            <a:r>
              <a:rPr lang="el-GR" sz="2400" dirty="0">
                <a:latin typeface="Calibri"/>
                <a:cs typeface="Calibri"/>
              </a:rPr>
              <a:t>ανάγνωσης, γραφής, αρίθμησης) οι οποίες αποτελούν τη βάση για την ακαδημαϊκή μάθηση</a:t>
            </a:r>
          </a:p>
          <a:p>
            <a:pPr marL="342900" indent="-342900">
              <a:lnSpc>
                <a:spcPct val="130000"/>
              </a:lnSpc>
              <a:buSzPct val="100000"/>
              <a:buFont typeface="Arial" panose="020B0604020202020204" pitchFamily="34" charset="0"/>
              <a:buChar char="•"/>
            </a:pPr>
            <a:r>
              <a:rPr lang="el-GR" sz="2400" dirty="0">
                <a:latin typeface="Calibri"/>
                <a:cs typeface="Calibri"/>
              </a:rPr>
              <a:t>«Απρόβλεπτες»: άλλες πτυχές της ανάπτυξης  φαινομενικά καλές</a:t>
            </a:r>
          </a:p>
          <a:p>
            <a:pPr marL="342900" indent="-342900">
              <a:lnSpc>
                <a:spcPct val="130000"/>
              </a:lnSpc>
              <a:buSzPct val="100000"/>
              <a:buFont typeface="Arial" panose="020B0604020202020204" pitchFamily="34" charset="0"/>
              <a:buChar char="•"/>
            </a:pPr>
            <a:r>
              <a:rPr lang="el-GR" sz="2400" dirty="0">
                <a:latin typeface="Calibri"/>
                <a:cs typeface="Calibri"/>
              </a:rPr>
              <a:t>Πρώιμα χαρακτηριστικά, στην προσχολικη ηλικία </a:t>
            </a:r>
            <a:r>
              <a:rPr lang="en-US" sz="2400" dirty="0">
                <a:latin typeface="Calibri"/>
                <a:cs typeface="Calibri"/>
              </a:rPr>
              <a:t>(</a:t>
            </a:r>
            <a:r>
              <a:rPr lang="el-GR" sz="2400" dirty="0">
                <a:latin typeface="Calibri"/>
                <a:cs typeface="Calibri"/>
              </a:rPr>
              <a:t>δυσκολία εκμάθησης ονομάτων ή γραμμάτων ή αρίθμησης αντικειμένων)                                         διάγνωση με ασφάλεια μετά την                                                                                               έναρξη επίσημης εκπαίδευσης</a:t>
            </a:r>
          </a:p>
          <a:p>
            <a:pPr marL="342900" indent="-342900">
              <a:lnSpc>
                <a:spcPct val="130000"/>
              </a:lnSpc>
              <a:buSzPct val="100000"/>
              <a:buFont typeface="Arial" panose="020B0604020202020204" pitchFamily="34" charset="0"/>
              <a:buChar char="•"/>
            </a:pPr>
            <a:r>
              <a:rPr lang="el-GR" sz="2400" dirty="0">
                <a:latin typeface="Calibri"/>
                <a:cs typeface="Calibri"/>
              </a:rPr>
              <a:t> Διαπολιστισμική και Χρόνια κατάσταση,                                                                           επιμένει στην ενήλικη ζωή </a:t>
            </a:r>
            <a:r>
              <a:rPr lang="en-US" sz="2400" dirty="0">
                <a:latin typeface="Calibri"/>
                <a:cs typeface="Calibri"/>
              </a:rPr>
              <a:t> </a:t>
            </a:r>
            <a:r>
              <a:rPr lang="el-GR" sz="2400" dirty="0">
                <a:latin typeface="Calibri"/>
                <a:cs typeface="Calibri"/>
              </a:rPr>
              <a:t>παρά τον τρόπο εκδήλωσης</a:t>
            </a:r>
          </a:p>
          <a:p>
            <a:pPr>
              <a:buSzPct val="100000"/>
            </a:pPr>
            <a:endParaRPr lang="en-US" sz="2400" dirty="0">
              <a:latin typeface="Calibri"/>
              <a:cs typeface="Calibri"/>
            </a:endParaRPr>
          </a:p>
        </p:txBody>
      </p:sp>
    </p:spTree>
    <p:extLst>
      <p:ext uri="{BB962C8B-B14F-4D97-AF65-F5344CB8AC3E}">
        <p14:creationId xmlns:p14="http://schemas.microsoft.com/office/powerpoint/2010/main" val="212391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5C8B-A394-3E48-864C-19452AE36518}"/>
              </a:ext>
            </a:extLst>
          </p:cNvPr>
          <p:cNvSpPr txBox="1">
            <a:spLocks/>
          </p:cNvSpPr>
          <p:nvPr/>
        </p:nvSpPr>
        <p:spPr>
          <a:xfrm>
            <a:off x="2392471" y="349497"/>
            <a:ext cx="6552728" cy="1143000"/>
          </a:xfrm>
          <a:prstGeom prst="rect">
            <a:avLst/>
          </a:prstGeom>
        </p:spPr>
        <p:txBody>
          <a:bodyPr>
            <a:normAutofit fontScale="97500"/>
          </a:bodyPr>
          <a:lstStyle>
            <a:lvl1pPr algn="ctr" rtl="0" eaLnBrk="1" fontAlgn="base" hangingPunct="1">
              <a:spcBef>
                <a:spcPct val="0"/>
              </a:spcBef>
              <a:spcAft>
                <a:spcPct val="0"/>
              </a:spcAft>
              <a:defRPr sz="5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b="1" dirty="0">
                <a:solidFill>
                  <a:srgbClr val="FFCC66"/>
                </a:solidFill>
                <a:latin typeface="Calibri"/>
                <a:cs typeface="Calibri"/>
              </a:rPr>
              <a:t>ΔΙΑΤΑΡΑΧΕΣ ΕΠΙΚΟΙΝΩΝΙΑΣ</a:t>
            </a:r>
            <a:endParaRPr lang="en-US" sz="3600" b="1" dirty="0">
              <a:solidFill>
                <a:srgbClr val="FFCC66"/>
              </a:solidFill>
              <a:latin typeface="Calibri"/>
              <a:cs typeface="Calibri"/>
            </a:endParaRPr>
          </a:p>
        </p:txBody>
      </p:sp>
      <p:sp>
        <p:nvSpPr>
          <p:cNvPr id="3" name="TextBox 2">
            <a:extLst>
              <a:ext uri="{FF2B5EF4-FFF2-40B4-BE49-F238E27FC236}">
                <a16:creationId xmlns:a16="http://schemas.microsoft.com/office/drawing/2014/main" id="{2574AEF3-33E0-4D46-A23E-59C6B59EA890}"/>
              </a:ext>
            </a:extLst>
          </p:cNvPr>
          <p:cNvSpPr txBox="1"/>
          <p:nvPr/>
        </p:nvSpPr>
        <p:spPr>
          <a:xfrm>
            <a:off x="1743876" y="1227215"/>
            <a:ext cx="8159991" cy="3913059"/>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Διαταραχή στην επεξεργασία των γλωσσικών πληροφοριών </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Προβλήματα στη γραμματική (σύνταξη ή / και μορφολογία), </a:t>
            </a:r>
          </a:p>
          <a:p>
            <a:pPr>
              <a:lnSpc>
                <a:spcPct val="150000"/>
              </a:lnSpc>
            </a:pPr>
            <a:r>
              <a:rPr lang="el-GR" sz="2400" dirty="0">
                <a:latin typeface="Calibri" panose="020F0502020204030204" pitchFamily="34" charset="0"/>
                <a:cs typeface="Calibri" panose="020F0502020204030204" pitchFamily="34" charset="0"/>
              </a:rPr>
              <a:t>      σημασιολογία (έννοιες), ή άλλες πτυχές της γλώσσας. </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Αντιληπτικού τύπου  (μειωμένη κατανόηση της γλώσσας) </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Εκφραστικού τύπου (δυσκολία στη γλωσσική παραγωγή)</a:t>
            </a:r>
            <a:endParaRPr lang="en-US" sz="2400" dirty="0">
              <a:latin typeface="Calibri" panose="020F0502020204030204" pitchFamily="34" charset="0"/>
              <a:cs typeface="Calibri" panose="020F0502020204030204" pitchFamily="34" charset="0"/>
            </a:endParaRPr>
          </a:p>
          <a:p>
            <a:pPr>
              <a:lnSpc>
                <a:spcPct val="150000"/>
              </a:lnSpc>
            </a:pPr>
            <a:r>
              <a:rPr lang="el-GR" sz="2400" dirty="0">
                <a:latin typeface="Calibri" panose="020F0502020204030204" pitchFamily="34" charset="0"/>
                <a:cs typeface="Calibri" panose="020F0502020204030204" pitchFamily="34" charset="0"/>
              </a:rPr>
              <a:t>     ή συνδυασμός των δύο. </a:t>
            </a:r>
          </a:p>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Επίδραση στον προφορικό και γραπτό λόγο  </a:t>
            </a:r>
          </a:p>
        </p:txBody>
      </p:sp>
      <p:pic>
        <p:nvPicPr>
          <p:cNvPr id="6" name="Picture 5">
            <a:extLst>
              <a:ext uri="{FF2B5EF4-FFF2-40B4-BE49-F238E27FC236}">
                <a16:creationId xmlns:a16="http://schemas.microsoft.com/office/drawing/2014/main" id="{1BFCF71D-4718-5440-8F1D-27B0DC0F0CFF}"/>
              </a:ext>
            </a:extLst>
          </p:cNvPr>
          <p:cNvPicPr>
            <a:picLocks noChangeAspect="1"/>
          </p:cNvPicPr>
          <p:nvPr/>
        </p:nvPicPr>
        <p:blipFill>
          <a:blip r:embed="rId2"/>
          <a:stretch>
            <a:fillRect/>
          </a:stretch>
        </p:blipFill>
        <p:spPr>
          <a:xfrm>
            <a:off x="7832854" y="4108536"/>
            <a:ext cx="4142027" cy="2455697"/>
          </a:xfrm>
          <a:prstGeom prst="rect">
            <a:avLst/>
          </a:prstGeom>
        </p:spPr>
      </p:pic>
    </p:spTree>
    <p:extLst>
      <p:ext uri="{BB962C8B-B14F-4D97-AF65-F5344CB8AC3E}">
        <p14:creationId xmlns:p14="http://schemas.microsoft.com/office/powerpoint/2010/main" val="3779132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0B25-59BD-014C-90CB-96496848E1A5}"/>
              </a:ext>
            </a:extLst>
          </p:cNvPr>
          <p:cNvSpPr txBox="1">
            <a:spLocks/>
          </p:cNvSpPr>
          <p:nvPr/>
        </p:nvSpPr>
        <p:spPr>
          <a:xfrm>
            <a:off x="1897602" y="272470"/>
            <a:ext cx="8229600" cy="1143000"/>
          </a:xfrm>
          <a:prstGeom prst="rect">
            <a:avLst/>
          </a:prstGeom>
        </p:spPr>
        <p:txBody>
          <a:bodyPr>
            <a:normAutofit fontScale="97500"/>
          </a:bodyPr>
          <a:lstStyle>
            <a:lvl1pPr algn="ctr" rtl="0" eaLnBrk="1" fontAlgn="base" hangingPunct="1">
              <a:spcBef>
                <a:spcPct val="0"/>
              </a:spcBef>
              <a:spcAft>
                <a:spcPct val="0"/>
              </a:spcAft>
              <a:defRPr sz="5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2pPr>
            <a:lvl3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3pPr>
            <a:lvl4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4pPr>
            <a:lvl5pPr algn="ctr" rtl="0" eaLnBrk="1" fontAlgn="base" hangingPunct="1">
              <a:spcBef>
                <a:spcPct val="0"/>
              </a:spcBef>
              <a:spcAft>
                <a:spcPct val="0"/>
              </a:spcAft>
              <a:defRPr sz="5000">
                <a:solidFill>
                  <a:schemeClr val="tx1"/>
                </a:solidFill>
                <a:latin typeface="Corbe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b="1" dirty="0">
                <a:solidFill>
                  <a:srgbClr val="FFCC66"/>
                </a:solidFill>
                <a:latin typeface="Calibri"/>
                <a:cs typeface="Calibri"/>
              </a:rPr>
              <a:t>ΚΙΝΗΤΙΚΕΣ ΔΙΑΤΑΡΑΧΕΣ </a:t>
            </a:r>
            <a:endParaRPr lang="en-US" sz="3600" b="1" dirty="0">
              <a:solidFill>
                <a:srgbClr val="FFCC66"/>
              </a:solidFill>
              <a:latin typeface="Calibri"/>
              <a:cs typeface="Calibri"/>
            </a:endParaRPr>
          </a:p>
        </p:txBody>
      </p:sp>
      <p:sp>
        <p:nvSpPr>
          <p:cNvPr id="4" name="Rectangle 3">
            <a:extLst>
              <a:ext uri="{FF2B5EF4-FFF2-40B4-BE49-F238E27FC236}">
                <a16:creationId xmlns:a16="http://schemas.microsoft.com/office/drawing/2014/main" id="{5407D54D-77A5-DC4D-8553-748EEA605FFF}"/>
              </a:ext>
            </a:extLst>
          </p:cNvPr>
          <p:cNvSpPr/>
          <p:nvPr/>
        </p:nvSpPr>
        <p:spPr>
          <a:xfrm>
            <a:off x="2783632" y="1590834"/>
            <a:ext cx="9303984" cy="1200329"/>
          </a:xfrm>
          <a:prstGeom prst="rect">
            <a:avLst/>
          </a:prstGeom>
        </p:spPr>
        <p:txBody>
          <a:bodyPr wrap="square">
            <a:spAutoFit/>
          </a:bodyPr>
          <a:lstStyle/>
          <a:p>
            <a:pPr marL="342900" indent="-342900">
              <a:buFont typeface="Arial" panose="020B0604020202020204" pitchFamily="34" charset="0"/>
              <a:buChar char="•"/>
            </a:pPr>
            <a:r>
              <a:rPr lang="el-GR" sz="2400" dirty="0">
                <a:latin typeface="Calibri" panose="020F0502020204030204" pitchFamily="34" charset="0"/>
                <a:cs typeface="Calibri" panose="020F0502020204030204" pitchFamily="34" charset="0"/>
              </a:rPr>
              <a:t>Δ</a:t>
            </a:r>
            <a:r>
              <a:rPr lang="en-US" sz="2400" dirty="0" err="1">
                <a:latin typeface="Calibri" panose="020F0502020204030204" pitchFamily="34" charset="0"/>
                <a:cs typeface="Calibri" panose="020F0502020204030204" pitchFamily="34" charset="0"/>
              </a:rPr>
              <a:t>ι</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τ</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ρ</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χή</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του</a:t>
            </a:r>
            <a:r>
              <a:rPr lang="en-US" sz="2400" dirty="0">
                <a:latin typeface="Calibri" panose="020F0502020204030204" pitchFamily="34" charset="0"/>
                <a:cs typeface="Calibri" panose="020F0502020204030204" pitchFamily="34" charset="0"/>
              </a:rPr>
              <a:t> α</a:t>
            </a:r>
            <a:r>
              <a:rPr lang="en-US" sz="2400" dirty="0" err="1">
                <a:latin typeface="Calibri" panose="020F0502020204030204" pitchFamily="34" charset="0"/>
                <a:cs typeface="Calibri" panose="020F0502020204030204" pitchFamily="34" charset="0"/>
              </a:rPr>
              <a:t>ν</a:t>
            </a:r>
            <a:r>
              <a:rPr lang="en-US" sz="2400" dirty="0">
                <a:latin typeface="Calibri" panose="020F0502020204030204" pitchFamily="34" charset="0"/>
                <a:cs typeface="Calibri" panose="020F0502020204030204" pitchFamily="34" charset="0"/>
              </a:rPr>
              <a:t>απ</a:t>
            </a:r>
            <a:r>
              <a:rPr lang="en-US" sz="2400" dirty="0" err="1">
                <a:latin typeface="Calibri" panose="020F0502020204030204" pitchFamily="34" charset="0"/>
                <a:cs typeface="Calibri" panose="020F0502020204030204" pitchFamily="34" charset="0"/>
              </a:rPr>
              <a:t>τυξι</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κού</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συντονισμού</a:t>
            </a:r>
            <a:r>
              <a:rPr lang="el-GR" sz="2400" dirty="0">
                <a:latin typeface="Calibri" panose="020F0502020204030204" pitchFamily="34" charset="0"/>
                <a:cs typeface="Calibri" panose="020F0502020204030204" pitchFamily="34" charset="0"/>
              </a:rPr>
              <a:t> των κινήσεων</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a:t>
            </a:r>
            <a:r>
              <a:rPr lang="en-US" sz="2400" dirty="0" err="1">
                <a:latin typeface="Calibri" panose="020F0502020204030204" pitchFamily="34" charset="0"/>
                <a:cs typeface="Calibri" panose="020F0502020204030204" pitchFamily="34" charset="0"/>
              </a:rPr>
              <a:t>τερεοτυ</a:t>
            </a:r>
            <a:r>
              <a:rPr lang="en-US" sz="2400" dirty="0">
                <a:latin typeface="Calibri" panose="020F0502020204030204" pitchFamily="34" charset="0"/>
                <a:cs typeface="Calibri" panose="020F0502020204030204" pitchFamily="34" charset="0"/>
              </a:rPr>
              <a:t>π</a:t>
            </a:r>
            <a:r>
              <a:rPr lang="en-US" sz="2400" dirty="0" err="1">
                <a:latin typeface="Calibri" panose="020F0502020204030204" pitchFamily="34" charset="0"/>
                <a:cs typeface="Calibri" panose="020F0502020204030204" pitchFamily="34" charset="0"/>
              </a:rPr>
              <a:t>ική</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κινητική</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δι</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τ</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ρ</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χή</a:t>
            </a:r>
            <a:r>
              <a:rPr lang="en-US" sz="2400" dirty="0">
                <a:latin typeface="Calibri" panose="020F0502020204030204" pitchFamily="34" charset="0"/>
                <a:cs typeface="Calibri" panose="020F0502020204030204" pitchFamily="34" charset="0"/>
              </a:rPr>
              <a:t> </a:t>
            </a:r>
            <a:endParaRPr lang="el-G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l-GR" sz="2400" dirty="0">
                <a:latin typeface="Calibri" panose="020F0502020204030204" pitchFamily="34" charset="0"/>
                <a:cs typeface="Calibri" panose="020F0502020204030204" pitchFamily="34" charset="0"/>
              </a:rPr>
              <a:t>Δ</a:t>
            </a:r>
            <a:r>
              <a:rPr lang="en-US" sz="2400" dirty="0" err="1">
                <a:latin typeface="Calibri" panose="020F0502020204030204" pitchFamily="34" charset="0"/>
                <a:cs typeface="Calibri" panose="020F0502020204030204" pitchFamily="34" charset="0"/>
              </a:rPr>
              <a:t>ι</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τ</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ρ</a:t>
            </a:r>
            <a:r>
              <a:rPr lang="en-US" sz="2400" dirty="0">
                <a:latin typeface="Calibri" panose="020F0502020204030204" pitchFamily="34" charset="0"/>
                <a:cs typeface="Calibri" panose="020F0502020204030204" pitchFamily="34" charset="0"/>
              </a:rPr>
              <a:t>α</a:t>
            </a:r>
            <a:r>
              <a:rPr lang="en-US" sz="2400" dirty="0" err="1">
                <a:latin typeface="Calibri" panose="020F0502020204030204" pitchFamily="34" charset="0"/>
                <a:cs typeface="Calibri" panose="020F0502020204030204" pitchFamily="34" charset="0"/>
              </a:rPr>
              <a:t>χές</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τικ</a:t>
            </a:r>
            <a:r>
              <a:rPr lang="el-GR" sz="2400" dirty="0">
                <a:latin typeface="Calibri" panose="020F0502020204030204" pitchFamily="34" charset="0"/>
                <a:cs typeface="Calibri" panose="020F0502020204030204" pitchFamily="34" charset="0"/>
              </a:rPr>
              <a:t> – Σ</a:t>
            </a:r>
            <a:r>
              <a:rPr lang="en-US" sz="2400" dirty="0" err="1">
                <a:latin typeface="Calibri" panose="020F0502020204030204" pitchFamily="34" charset="0"/>
                <a:cs typeface="Calibri" panose="020F0502020204030204" pitchFamily="34" charset="0"/>
              </a:rPr>
              <a:t>ύ</a:t>
            </a:r>
            <a:r>
              <a:rPr lang="el-GR" sz="2400" dirty="0" err="1">
                <a:latin typeface="Calibri" panose="020F0502020204030204" pitchFamily="34" charset="0"/>
                <a:cs typeface="Calibri" panose="020F0502020204030204" pitchFamily="34" charset="0"/>
              </a:rPr>
              <a:t>νδρομο</a:t>
            </a:r>
            <a:r>
              <a:rPr lang="el-G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Tourette.</a:t>
            </a:r>
          </a:p>
        </p:txBody>
      </p:sp>
    </p:spTree>
    <p:extLst>
      <p:ext uri="{BB962C8B-B14F-4D97-AF65-F5344CB8AC3E}">
        <p14:creationId xmlns:p14="http://schemas.microsoft.com/office/powerpoint/2010/main" val="34720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4299" y="108737"/>
            <a:ext cx="4079386" cy="646331"/>
          </a:xfrm>
          <a:prstGeom prst="rect">
            <a:avLst/>
          </a:prstGeom>
          <a:noFill/>
        </p:spPr>
        <p:txBody>
          <a:bodyPr wrap="none" rtlCol="0">
            <a:spAutoFit/>
          </a:bodyPr>
          <a:lstStyle/>
          <a:p>
            <a:r>
              <a:rPr lang="el-GR" sz="3600" b="1" dirty="0">
                <a:solidFill>
                  <a:srgbClr val="DEB400"/>
                </a:solidFill>
                <a:latin typeface="Calibri"/>
                <a:cs typeface="Calibri"/>
              </a:rPr>
              <a:t>ΕΠΙΠΟΛΑΣΜΟΣ ΝΑΔ</a:t>
            </a:r>
          </a:p>
        </p:txBody>
      </p:sp>
      <p:sp>
        <p:nvSpPr>
          <p:cNvPr id="6" name="Rectangle 5"/>
          <p:cNvSpPr/>
          <p:nvPr/>
        </p:nvSpPr>
        <p:spPr>
          <a:xfrm>
            <a:off x="1425345" y="2388378"/>
            <a:ext cx="11273424" cy="461665"/>
          </a:xfrm>
          <a:prstGeom prst="rect">
            <a:avLst/>
          </a:prstGeom>
        </p:spPr>
        <p:txBody>
          <a:bodyPr wrap="square">
            <a:spAutoFit/>
          </a:bodyPr>
          <a:lstStyle/>
          <a:p>
            <a:r>
              <a:rPr lang="el-GR" sz="2400" dirty="0">
                <a:solidFill>
                  <a:srgbClr val="FFC000"/>
                </a:solidFill>
                <a:latin typeface="Calibri"/>
                <a:cs typeface="Calibri"/>
              </a:rPr>
              <a:t>Αύξηση του συνολικού επιπολασμού απο </a:t>
            </a:r>
            <a:r>
              <a:rPr lang="en-US" sz="2400" dirty="0">
                <a:solidFill>
                  <a:srgbClr val="FFC000"/>
                </a:solidFill>
                <a:latin typeface="Calibri"/>
                <a:cs typeface="Calibri"/>
              </a:rPr>
              <a:t>12.84% </a:t>
            </a:r>
            <a:r>
              <a:rPr lang="el-GR" sz="2400" dirty="0">
                <a:solidFill>
                  <a:srgbClr val="FFC000"/>
                </a:solidFill>
                <a:latin typeface="Calibri"/>
                <a:cs typeface="Calibri"/>
              </a:rPr>
              <a:t>σε</a:t>
            </a:r>
            <a:r>
              <a:rPr lang="en-US" sz="2400" dirty="0">
                <a:solidFill>
                  <a:srgbClr val="FFC000"/>
                </a:solidFill>
                <a:latin typeface="Calibri"/>
                <a:cs typeface="Calibri"/>
              </a:rPr>
              <a:t> 15.04% </a:t>
            </a:r>
            <a:r>
              <a:rPr lang="el-GR" sz="2400" dirty="0">
                <a:solidFill>
                  <a:srgbClr val="FFC000"/>
                </a:solidFill>
                <a:latin typeface="Calibri"/>
                <a:cs typeface="Calibri"/>
              </a:rPr>
              <a:t>σε 12 χρόνια</a:t>
            </a:r>
          </a:p>
        </p:txBody>
      </p:sp>
      <p:sp>
        <p:nvSpPr>
          <p:cNvPr id="7" name="Rectangle 6"/>
          <p:cNvSpPr/>
          <p:nvPr/>
        </p:nvSpPr>
        <p:spPr>
          <a:xfrm>
            <a:off x="788079" y="973499"/>
            <a:ext cx="10759858" cy="1569660"/>
          </a:xfrm>
          <a:prstGeom prst="rect">
            <a:avLst/>
          </a:prstGeom>
        </p:spPr>
        <p:txBody>
          <a:bodyPr wrap="square">
            <a:spAutoFit/>
          </a:bodyPr>
          <a:lstStyle/>
          <a:p>
            <a:pPr algn="ctr"/>
            <a:r>
              <a:rPr lang="el-GR" sz="2400" dirty="0">
                <a:latin typeface="Calibri" panose="020F0502020204030204" pitchFamily="34" charset="0"/>
              </a:rPr>
              <a:t>Ηλικία </a:t>
            </a:r>
            <a:r>
              <a:rPr lang="en-US" sz="2400" dirty="0">
                <a:latin typeface="Calibri" panose="020F0502020204030204" pitchFamily="34" charset="0"/>
              </a:rPr>
              <a:t>3 </a:t>
            </a:r>
            <a:r>
              <a:rPr lang="el-GR" sz="2400" dirty="0">
                <a:latin typeface="Calibri" panose="020F0502020204030204" pitchFamily="34" charset="0"/>
              </a:rPr>
              <a:t>-</a:t>
            </a:r>
            <a:r>
              <a:rPr lang="en-US" sz="2400" dirty="0">
                <a:latin typeface="Calibri" panose="020F0502020204030204" pitchFamily="34" charset="0"/>
              </a:rPr>
              <a:t>17 </a:t>
            </a:r>
            <a:r>
              <a:rPr lang="el-GR" sz="2400" dirty="0">
                <a:latin typeface="Calibri" panose="020F0502020204030204" pitchFamily="34" charset="0"/>
              </a:rPr>
              <a:t>χρονών απο την Εθνική Μελέτη Συνεντεύξεων </a:t>
            </a:r>
            <a:endParaRPr lang="en-US" sz="2400" dirty="0">
              <a:latin typeface="Calibri" panose="020F0502020204030204" pitchFamily="34" charset="0"/>
            </a:endParaRPr>
          </a:p>
          <a:p>
            <a:pPr algn="ctr"/>
            <a:r>
              <a:rPr lang="el-GR" sz="2400" dirty="0">
                <a:latin typeface="Calibri" panose="020F0502020204030204" pitchFamily="34" charset="0"/>
              </a:rPr>
              <a:t>για την Υγεία (</a:t>
            </a:r>
            <a:r>
              <a:rPr lang="en-US" sz="2400" dirty="0">
                <a:latin typeface="Calibri" panose="020F0502020204030204" pitchFamily="34" charset="0"/>
              </a:rPr>
              <a:t>National Health Interview Surveys</a:t>
            </a:r>
            <a:r>
              <a:rPr lang="el-GR" sz="2400" dirty="0">
                <a:latin typeface="Calibri" panose="020F0502020204030204" pitchFamily="34" charset="0"/>
              </a:rPr>
              <a:t>) </a:t>
            </a:r>
            <a:endParaRPr lang="en-US" sz="2400" dirty="0">
              <a:latin typeface="Calibri" panose="020F0502020204030204" pitchFamily="34" charset="0"/>
            </a:endParaRPr>
          </a:p>
          <a:p>
            <a:pPr algn="ctr"/>
            <a:r>
              <a:rPr lang="en-US" sz="2400" dirty="0">
                <a:latin typeface="Calibri" panose="020F0502020204030204" pitchFamily="34" charset="0"/>
              </a:rPr>
              <a:t>1997–2008 </a:t>
            </a:r>
            <a:r>
              <a:rPr lang="el-GR" sz="2400" dirty="0">
                <a:latin typeface="Calibri" panose="020F0502020204030204" pitchFamily="34" charset="0"/>
              </a:rPr>
              <a:t>σε αντιπροσωπευτικό δείγμα οικογενειών.</a:t>
            </a:r>
          </a:p>
          <a:p>
            <a:endParaRPr lang="el-GR" sz="2400" dirty="0">
              <a:latin typeface="Calibri" panose="020F0502020204030204" pitchFamily="34" charset="0"/>
            </a:endParaRPr>
          </a:p>
        </p:txBody>
      </p:sp>
      <p:sp>
        <p:nvSpPr>
          <p:cNvPr id="8" name="TextBox 7"/>
          <p:cNvSpPr txBox="1"/>
          <p:nvPr/>
        </p:nvSpPr>
        <p:spPr>
          <a:xfrm>
            <a:off x="7062057" y="6348229"/>
            <a:ext cx="3140403" cy="369332"/>
          </a:xfrm>
          <a:prstGeom prst="rect">
            <a:avLst/>
          </a:prstGeom>
          <a:noFill/>
        </p:spPr>
        <p:txBody>
          <a:bodyPr wrap="none" rtlCol="0">
            <a:spAutoFit/>
          </a:bodyPr>
          <a:lstStyle/>
          <a:p>
            <a:r>
              <a:rPr lang="en-US" dirty="0">
                <a:latin typeface="Calibri" panose="020F0502020204030204" pitchFamily="34" charset="0"/>
              </a:rPr>
              <a:t>Boyle CA et al., Pediatrics 2011</a:t>
            </a:r>
            <a:endParaRPr lang="el-GR" dirty="0">
              <a:latin typeface="Calibri" panose="020F0502020204030204" pitchFamily="34" charset="0"/>
            </a:endParaRPr>
          </a:p>
        </p:txBody>
      </p:sp>
      <p:sp>
        <p:nvSpPr>
          <p:cNvPr id="9" name="Rectangle 8"/>
          <p:cNvSpPr/>
          <p:nvPr/>
        </p:nvSpPr>
        <p:spPr>
          <a:xfrm>
            <a:off x="2387588" y="5701899"/>
            <a:ext cx="7272808" cy="830997"/>
          </a:xfrm>
          <a:prstGeom prst="rect">
            <a:avLst/>
          </a:prstGeom>
        </p:spPr>
        <p:txBody>
          <a:bodyPr wrap="square">
            <a:spAutoFit/>
          </a:bodyPr>
          <a:lstStyle/>
          <a:p>
            <a:r>
              <a:rPr lang="el-GR" sz="2400" dirty="0">
                <a:solidFill>
                  <a:srgbClr val="FFCC66"/>
                </a:solidFill>
                <a:latin typeface="Calibri"/>
                <a:cs typeface="Calibri"/>
              </a:rPr>
              <a:t>ΟΙ ΠΙΟ ΣΥΧΝΕΣ παιδιατρικές διαταραχές -  επηρεάζουν τη νοσηρότητα σε όλη τη ζωή </a:t>
            </a:r>
          </a:p>
        </p:txBody>
      </p:sp>
      <p:pic>
        <p:nvPicPr>
          <p:cNvPr id="3" name="Picture 2">
            <a:extLst>
              <a:ext uri="{FF2B5EF4-FFF2-40B4-BE49-F238E27FC236}">
                <a16:creationId xmlns:a16="http://schemas.microsoft.com/office/drawing/2014/main" id="{FD6CE962-2A03-8443-9033-8D64D2A2A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834" y="3414930"/>
            <a:ext cx="4139175" cy="2246319"/>
          </a:xfrm>
          <a:prstGeom prst="rect">
            <a:avLst/>
          </a:prstGeom>
        </p:spPr>
      </p:pic>
      <p:pic>
        <p:nvPicPr>
          <p:cNvPr id="10" name="Picture 9">
            <a:extLst>
              <a:ext uri="{FF2B5EF4-FFF2-40B4-BE49-F238E27FC236}">
                <a16:creationId xmlns:a16="http://schemas.microsoft.com/office/drawing/2014/main" id="{7459D0F1-BD28-2F49-AE36-20D5CA2E3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3414930"/>
            <a:ext cx="3973176" cy="2246319"/>
          </a:xfrm>
          <a:prstGeom prst="rect">
            <a:avLst/>
          </a:prstGeom>
        </p:spPr>
      </p:pic>
      <p:sp>
        <p:nvSpPr>
          <p:cNvPr id="11" name="TextBox 10">
            <a:extLst>
              <a:ext uri="{FF2B5EF4-FFF2-40B4-BE49-F238E27FC236}">
                <a16:creationId xmlns:a16="http://schemas.microsoft.com/office/drawing/2014/main" id="{E3ACDF95-92C1-0949-BD44-CBED4D638101}"/>
              </a:ext>
            </a:extLst>
          </p:cNvPr>
          <p:cNvSpPr txBox="1"/>
          <p:nvPr/>
        </p:nvSpPr>
        <p:spPr>
          <a:xfrm>
            <a:off x="1937252" y="3068474"/>
            <a:ext cx="1032655" cy="369332"/>
          </a:xfrm>
          <a:prstGeom prst="rect">
            <a:avLst/>
          </a:prstGeom>
          <a:noFill/>
        </p:spPr>
        <p:txBody>
          <a:bodyPr wrap="none" rtlCol="0">
            <a:spAutoFit/>
          </a:bodyPr>
          <a:lstStyle/>
          <a:p>
            <a:r>
              <a:rPr lang="el-GR" dirty="0"/>
              <a:t>π.χ. ΔΑΦ</a:t>
            </a:r>
            <a:endParaRPr lang="en-US" dirty="0"/>
          </a:p>
        </p:txBody>
      </p:sp>
    </p:spTree>
    <p:extLst>
      <p:ext uri="{BB962C8B-B14F-4D97-AF65-F5344CB8AC3E}">
        <p14:creationId xmlns:p14="http://schemas.microsoft.com/office/powerpoint/2010/main" val="242159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980728"/>
            <a:ext cx="8915400" cy="4752528"/>
          </a:xfrm>
          <a:prstGeom prst="rect">
            <a:avLst/>
          </a:prstGeom>
        </p:spPr>
      </p:pic>
      <p:sp>
        <p:nvSpPr>
          <p:cNvPr id="5" name="Rectangle 4"/>
          <p:cNvSpPr/>
          <p:nvPr/>
        </p:nvSpPr>
        <p:spPr>
          <a:xfrm>
            <a:off x="3719736" y="5733257"/>
            <a:ext cx="6660232" cy="646331"/>
          </a:xfrm>
          <a:prstGeom prst="rect">
            <a:avLst/>
          </a:prstGeom>
        </p:spPr>
        <p:txBody>
          <a:bodyPr wrap="square">
            <a:spAutoFit/>
          </a:bodyPr>
          <a:lstStyle/>
          <a:p>
            <a:endParaRPr lang="en-US" dirty="0"/>
          </a:p>
          <a:p>
            <a:r>
              <a:rPr lang="en-US" b="1" dirty="0"/>
              <a:t>http://</a:t>
            </a:r>
            <a:r>
              <a:rPr lang="en-US" b="1" dirty="0" err="1"/>
              <a:t>www.medicalhomeinfo.org</a:t>
            </a:r>
            <a:r>
              <a:rPr lang="en-US" b="1" dirty="0"/>
              <a:t>/screening</a:t>
            </a:r>
            <a:endParaRPr lang="en-US" dirty="0"/>
          </a:p>
        </p:txBody>
      </p:sp>
      <p:sp>
        <p:nvSpPr>
          <p:cNvPr id="6" name="Oval 5">
            <a:extLst>
              <a:ext uri="{FF2B5EF4-FFF2-40B4-BE49-F238E27FC236}">
                <a16:creationId xmlns:a16="http://schemas.microsoft.com/office/drawing/2014/main" id="{3E7D00B0-9F37-9748-8420-F7182CA5E374}"/>
              </a:ext>
            </a:extLst>
          </p:cNvPr>
          <p:cNvSpPr/>
          <p:nvPr/>
        </p:nvSpPr>
        <p:spPr>
          <a:xfrm>
            <a:off x="3935760" y="3717032"/>
            <a:ext cx="1296144" cy="10947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1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apezoid 10"/>
          <p:cNvSpPr/>
          <p:nvPr/>
        </p:nvSpPr>
        <p:spPr>
          <a:xfrm rot="10800000">
            <a:off x="115001" y="761491"/>
            <a:ext cx="3095870" cy="2634622"/>
          </a:xfrm>
          <a:prstGeom prst="trapezoid">
            <a:avLst/>
          </a:prstGeom>
          <a:solidFill>
            <a:srgbClr val="FFCC66">
              <a:alpha val="39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ight Triangle 4"/>
          <p:cNvSpPr/>
          <p:nvPr/>
        </p:nvSpPr>
        <p:spPr>
          <a:xfrm rot="16200000">
            <a:off x="4703984" y="-2229310"/>
            <a:ext cx="2455103" cy="8735252"/>
          </a:xfrm>
          <a:prstGeom prst="rtTriangle">
            <a:avLst/>
          </a:prstGeom>
          <a:gradFill flip="none" rotWithShape="1">
            <a:gsLst>
              <a:gs pos="0">
                <a:schemeClr val="accent1">
                  <a:tint val="50000"/>
                  <a:satMod val="300000"/>
                  <a:alpha val="44000"/>
                </a:schemeClr>
              </a:gs>
              <a:gs pos="35000">
                <a:schemeClr val="accent1">
                  <a:tint val="37000"/>
                  <a:satMod val="300000"/>
                  <a:alpha val="44000"/>
                </a:schemeClr>
              </a:gs>
              <a:gs pos="100000">
                <a:schemeClr val="accent1">
                  <a:tint val="15000"/>
                  <a:satMod val="350000"/>
                  <a:alpha val="44000"/>
                </a:schemeClr>
              </a:gs>
            </a:gsLst>
            <a:lin ang="16200000" scaled="1"/>
            <a:tileRect/>
          </a:gra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2" name="Right Arrow 21"/>
          <p:cNvSpPr/>
          <p:nvPr/>
        </p:nvSpPr>
        <p:spPr>
          <a:xfrm>
            <a:off x="576668" y="3054350"/>
            <a:ext cx="10809491" cy="1327150"/>
          </a:xfrm>
          <a:prstGeom prst="rightArrow">
            <a:avLst/>
          </a:prstGeom>
          <a:solidFill>
            <a:srgbClr val="0000FF"/>
          </a:solidFill>
          <a:ln w="28575" cmpd="sng">
            <a:solidFill>
              <a:srgbClr val="0000FF"/>
            </a:solidFill>
          </a:ln>
          <a:effectLst>
            <a:outerShdw blurRad="40000" dist="23000" dir="5400000" rotWithShape="0">
              <a:srgbClr val="00009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06" name="TextBox 25"/>
          <p:cNvSpPr txBox="1">
            <a:spLocks noChangeArrowheads="1"/>
          </p:cNvSpPr>
          <p:nvPr/>
        </p:nvSpPr>
        <p:spPr bwMode="auto">
          <a:xfrm>
            <a:off x="3849334" y="3465910"/>
            <a:ext cx="14366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sz="1600" dirty="0">
                <a:latin typeface="Calibri"/>
                <a:cs typeface="Calibri"/>
              </a:rPr>
              <a:t>Προσχολική Ηλικία</a:t>
            </a:r>
            <a:endParaRPr lang="en-US" sz="1600" dirty="0">
              <a:latin typeface="Calibri"/>
              <a:cs typeface="Calibri"/>
            </a:endParaRPr>
          </a:p>
        </p:txBody>
      </p:sp>
      <p:sp>
        <p:nvSpPr>
          <p:cNvPr id="4107" name="Rectangle 26"/>
          <p:cNvSpPr>
            <a:spLocks noChangeArrowheads="1"/>
          </p:cNvSpPr>
          <p:nvPr/>
        </p:nvSpPr>
        <p:spPr bwMode="auto">
          <a:xfrm>
            <a:off x="5463738" y="3581664"/>
            <a:ext cx="14954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l-GR" sz="1600" dirty="0">
                <a:latin typeface="Calibri"/>
                <a:cs typeface="Calibri"/>
              </a:rPr>
              <a:t>Σχολική Ηλικία</a:t>
            </a:r>
            <a:endParaRPr lang="en-US" sz="1600" dirty="0">
              <a:latin typeface="Calibri"/>
              <a:cs typeface="Calibri"/>
            </a:endParaRPr>
          </a:p>
        </p:txBody>
      </p:sp>
      <p:sp>
        <p:nvSpPr>
          <p:cNvPr id="4108" name="TextBox 30"/>
          <p:cNvSpPr txBox="1">
            <a:spLocks noChangeArrowheads="1"/>
          </p:cNvSpPr>
          <p:nvPr/>
        </p:nvSpPr>
        <p:spPr bwMode="auto">
          <a:xfrm>
            <a:off x="7317959" y="3589020"/>
            <a:ext cx="9044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sz="1600" dirty="0">
                <a:latin typeface="Calibri"/>
                <a:cs typeface="Calibri"/>
              </a:rPr>
              <a:t>Εφηβεία</a:t>
            </a:r>
            <a:endParaRPr lang="en-US" sz="1600" dirty="0">
              <a:latin typeface="Calibri"/>
              <a:cs typeface="Calibri"/>
            </a:endParaRPr>
          </a:p>
        </p:txBody>
      </p:sp>
      <p:sp>
        <p:nvSpPr>
          <p:cNvPr id="4109" name="TextBox 21503"/>
          <p:cNvSpPr txBox="1">
            <a:spLocks noChangeArrowheads="1"/>
          </p:cNvSpPr>
          <p:nvPr/>
        </p:nvSpPr>
        <p:spPr bwMode="auto">
          <a:xfrm>
            <a:off x="9016498" y="3534327"/>
            <a:ext cx="12825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sz="1600" dirty="0">
                <a:latin typeface="Calibri"/>
                <a:cs typeface="Calibri"/>
              </a:rPr>
              <a:t>Ενήλικη Ζωή </a:t>
            </a:r>
            <a:endParaRPr lang="en-US" sz="1600" dirty="0">
              <a:latin typeface="Calibri"/>
              <a:cs typeface="Calibri"/>
            </a:endParaRPr>
          </a:p>
        </p:txBody>
      </p:sp>
      <p:sp>
        <p:nvSpPr>
          <p:cNvPr id="26" name="TextBox 25"/>
          <p:cNvSpPr txBox="1">
            <a:spLocks noChangeArrowheads="1"/>
          </p:cNvSpPr>
          <p:nvPr/>
        </p:nvSpPr>
        <p:spPr bwMode="auto">
          <a:xfrm>
            <a:off x="1050519" y="3581664"/>
            <a:ext cx="110965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sz="1600" dirty="0">
                <a:latin typeface="Calibri"/>
                <a:cs typeface="Calibri"/>
              </a:rPr>
              <a:t>Κύηση</a:t>
            </a:r>
            <a:endParaRPr lang="en-US" sz="1600" dirty="0">
              <a:latin typeface="Calibri"/>
              <a:cs typeface="Calibri"/>
            </a:endParaRPr>
          </a:p>
        </p:txBody>
      </p:sp>
      <p:sp>
        <p:nvSpPr>
          <p:cNvPr id="27" name="TextBox 25"/>
          <p:cNvSpPr txBox="1">
            <a:spLocks noChangeArrowheads="1"/>
          </p:cNvSpPr>
          <p:nvPr/>
        </p:nvSpPr>
        <p:spPr bwMode="auto">
          <a:xfrm>
            <a:off x="2273084" y="3469479"/>
            <a:ext cx="14366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pPr algn="ctr"/>
            <a:r>
              <a:rPr lang="el-GR" sz="1600" dirty="0">
                <a:latin typeface="Calibri"/>
                <a:cs typeface="Calibri"/>
              </a:rPr>
              <a:t>Πρώτα χρόνια ζωής</a:t>
            </a:r>
            <a:endParaRPr lang="en-US" sz="1600" dirty="0">
              <a:latin typeface="Calibri"/>
              <a:cs typeface="Calibri"/>
            </a:endParaRPr>
          </a:p>
        </p:txBody>
      </p:sp>
      <p:cxnSp>
        <p:nvCxnSpPr>
          <p:cNvPr id="6" name="Straight Arrow Connector 5"/>
          <p:cNvCxnSpPr/>
          <p:nvPr/>
        </p:nvCxnSpPr>
        <p:spPr>
          <a:xfrm>
            <a:off x="4298340" y="1287064"/>
            <a:ext cx="0" cy="2154461"/>
          </a:xfrm>
          <a:prstGeom prst="straightConnector1">
            <a:avLst/>
          </a:prstGeom>
          <a:ln w="76200" cmpd="sng">
            <a:solidFill>
              <a:srgbClr val="FFCC66"/>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02511" y="378293"/>
            <a:ext cx="1451038" cy="707886"/>
          </a:xfrm>
          <a:prstGeom prst="rect">
            <a:avLst/>
          </a:prstGeom>
          <a:noFill/>
        </p:spPr>
        <p:txBody>
          <a:bodyPr wrap="none" rtlCol="0">
            <a:spAutoFit/>
          </a:bodyPr>
          <a:lstStyle/>
          <a:p>
            <a:r>
              <a:rPr lang="el-GR" sz="4000" dirty="0">
                <a:solidFill>
                  <a:srgbClr val="FFC000"/>
                </a:solidFill>
              </a:rPr>
              <a:t>2-</a:t>
            </a:r>
            <a:r>
              <a:rPr lang="en-US" sz="4000" dirty="0">
                <a:solidFill>
                  <a:srgbClr val="FFC000"/>
                </a:solidFill>
              </a:rPr>
              <a:t>9</a:t>
            </a:r>
            <a:r>
              <a:rPr lang="el-GR" dirty="0">
                <a:solidFill>
                  <a:srgbClr val="FFC000"/>
                </a:solidFill>
              </a:rPr>
              <a:t> </a:t>
            </a:r>
            <a:r>
              <a:rPr lang="en-US" dirty="0">
                <a:solidFill>
                  <a:srgbClr val="FFC000"/>
                </a:solidFill>
              </a:rPr>
              <a:t>Y</a:t>
            </a:r>
            <a:r>
              <a:rPr lang="el-GR" dirty="0">
                <a:solidFill>
                  <a:srgbClr val="FFC000"/>
                </a:solidFill>
              </a:rPr>
              <a:t>χρ.</a:t>
            </a:r>
            <a:endParaRPr lang="en-US" dirty="0">
              <a:solidFill>
                <a:srgbClr val="FFC000"/>
              </a:solidFill>
            </a:endParaRPr>
          </a:p>
        </p:txBody>
      </p:sp>
      <p:sp>
        <p:nvSpPr>
          <p:cNvPr id="8" name="TextBox 7"/>
          <p:cNvSpPr txBox="1"/>
          <p:nvPr/>
        </p:nvSpPr>
        <p:spPr>
          <a:xfrm rot="16200000">
            <a:off x="3710530" y="2179627"/>
            <a:ext cx="1882247" cy="369332"/>
          </a:xfrm>
          <a:prstGeom prst="rect">
            <a:avLst/>
          </a:prstGeom>
          <a:noFill/>
        </p:spPr>
        <p:txBody>
          <a:bodyPr wrap="none" rtlCol="0">
            <a:spAutoFit/>
          </a:bodyPr>
          <a:lstStyle/>
          <a:p>
            <a:r>
              <a:rPr lang="el-GR" b="1" dirty="0">
                <a:solidFill>
                  <a:srgbClr val="FFFFFF"/>
                </a:solidFill>
              </a:rPr>
              <a:t>ΔΙΑΓΝΩΣΗ</a:t>
            </a:r>
            <a:r>
              <a:rPr lang="en-US" b="1" dirty="0">
                <a:solidFill>
                  <a:srgbClr val="FFFFFF"/>
                </a:solidFill>
              </a:rPr>
              <a:t>  (AAP)</a:t>
            </a:r>
            <a:r>
              <a:rPr lang="el-GR" b="1" dirty="0">
                <a:solidFill>
                  <a:srgbClr val="FFFFFF"/>
                </a:solidFill>
              </a:rPr>
              <a:t> </a:t>
            </a:r>
            <a:endParaRPr lang="en-US" b="1" dirty="0">
              <a:solidFill>
                <a:srgbClr val="FFFFFF"/>
              </a:solidFill>
            </a:endParaRPr>
          </a:p>
        </p:txBody>
      </p:sp>
      <p:sp>
        <p:nvSpPr>
          <p:cNvPr id="2" name="TextBox 1"/>
          <p:cNvSpPr txBox="1"/>
          <p:nvPr/>
        </p:nvSpPr>
        <p:spPr>
          <a:xfrm rot="16200000">
            <a:off x="-3024093" y="3139094"/>
            <a:ext cx="6739855" cy="461665"/>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l-GR" b="1" dirty="0">
                <a:solidFill>
                  <a:srgbClr val="000090"/>
                </a:solidFill>
              </a:rPr>
              <a:t>                                              </a:t>
            </a:r>
            <a:r>
              <a:rPr lang="el-GR" sz="2400" b="1" dirty="0">
                <a:solidFill>
                  <a:schemeClr val="tx1"/>
                </a:solidFill>
              </a:rPr>
              <a:t>Γ</a:t>
            </a:r>
            <a:r>
              <a:rPr lang="el-GR" sz="2400" b="1" dirty="0">
                <a:solidFill>
                  <a:schemeClr val="tx1"/>
                </a:solidFill>
                <a:latin typeface="Calibri" panose="020F0502020204030204" pitchFamily="34" charset="0"/>
                <a:cs typeface="Calibri" panose="020F0502020204030204" pitchFamily="34" charset="0"/>
              </a:rPr>
              <a:t>ΕΝΕΤΙΚΗ </a:t>
            </a:r>
            <a:r>
              <a:rPr lang="el-GR" b="1" dirty="0">
                <a:solidFill>
                  <a:srgbClr val="000090"/>
                </a:solidFill>
              </a:rPr>
              <a:t>    </a:t>
            </a:r>
            <a:endParaRPr lang="en-US" b="1" dirty="0">
              <a:solidFill>
                <a:srgbClr val="000090"/>
              </a:solidFill>
            </a:endParaRPr>
          </a:p>
        </p:txBody>
      </p:sp>
      <p:sp>
        <p:nvSpPr>
          <p:cNvPr id="15" name="TextBox 14"/>
          <p:cNvSpPr txBox="1"/>
          <p:nvPr/>
        </p:nvSpPr>
        <p:spPr>
          <a:xfrm rot="16200000">
            <a:off x="165667" y="5030275"/>
            <a:ext cx="2114671" cy="369332"/>
          </a:xfrm>
          <a:prstGeom prst="rect">
            <a:avLst/>
          </a:prstGeom>
          <a:noFill/>
        </p:spPr>
        <p:txBody>
          <a:bodyPr wrap="square" rtlCol="0">
            <a:spAutoFit/>
          </a:bodyPr>
          <a:lstStyle/>
          <a:p>
            <a:r>
              <a:rPr lang="el-GR" dirty="0">
                <a:solidFill>
                  <a:srgbClr val="66FFCC"/>
                </a:solidFill>
              </a:rPr>
              <a:t>ΕΠΙΓΕΝΕΤΙΚΗ     </a:t>
            </a:r>
            <a:endParaRPr lang="en-US" dirty="0">
              <a:solidFill>
                <a:srgbClr val="66FFCC"/>
              </a:solidFill>
            </a:endParaRPr>
          </a:p>
        </p:txBody>
      </p:sp>
      <p:sp>
        <p:nvSpPr>
          <p:cNvPr id="3" name="Rectangle 2"/>
          <p:cNvSpPr/>
          <p:nvPr/>
        </p:nvSpPr>
        <p:spPr>
          <a:xfrm>
            <a:off x="576669" y="16120"/>
            <a:ext cx="2634202" cy="724346"/>
          </a:xfrm>
          <a:prstGeom prst="rect">
            <a:avLst/>
          </a:prstGeom>
          <a:solidFill>
            <a:srgbClr val="FFCC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b="1" dirty="0"/>
          </a:p>
          <a:p>
            <a:pPr algn="ctr"/>
            <a:r>
              <a:rPr lang="el-GR" b="1" dirty="0">
                <a:solidFill>
                  <a:srgbClr val="000090"/>
                </a:solidFill>
              </a:rPr>
              <a:t>ΠΑΡΑΓΟΝΤΕΣ ΚΙΝΔΥΝΟΥ</a:t>
            </a:r>
          </a:p>
          <a:p>
            <a:pPr algn="ctr"/>
            <a:endParaRPr lang="en-US" dirty="0"/>
          </a:p>
        </p:txBody>
      </p:sp>
      <p:sp>
        <p:nvSpPr>
          <p:cNvPr id="25" name="TextBox 24"/>
          <p:cNvSpPr txBox="1"/>
          <p:nvPr/>
        </p:nvSpPr>
        <p:spPr>
          <a:xfrm rot="16200000">
            <a:off x="876377" y="5180968"/>
            <a:ext cx="2034788" cy="646331"/>
          </a:xfrm>
          <a:prstGeom prst="rect">
            <a:avLst/>
          </a:prstGeom>
          <a:noFill/>
        </p:spPr>
        <p:txBody>
          <a:bodyPr wrap="square" rtlCol="0">
            <a:spAutoFit/>
          </a:bodyPr>
          <a:lstStyle/>
          <a:p>
            <a:pPr algn="ctr"/>
            <a:r>
              <a:rPr lang="el-GR" dirty="0">
                <a:solidFill>
                  <a:srgbClr val="CCFFCC"/>
                </a:solidFill>
              </a:rPr>
              <a:t>ΠΡΩΙΜΟ ΠΕΡΙΒΑΛΛΟΝ</a:t>
            </a:r>
            <a:endParaRPr lang="en-US" dirty="0">
              <a:solidFill>
                <a:schemeClr val="accent2"/>
              </a:solidFill>
            </a:endParaRPr>
          </a:p>
        </p:txBody>
      </p:sp>
    </p:spTree>
    <p:extLst>
      <p:ext uri="{BB962C8B-B14F-4D97-AF65-F5344CB8AC3E}">
        <p14:creationId xmlns:p14="http://schemas.microsoft.com/office/powerpoint/2010/main" val="3413090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7" grpId="0"/>
      <p:bldP spid="8" grpId="0"/>
      <p:bldP spid="2" grpId="0" animBg="1"/>
      <p:bldP spid="15" grpId="0"/>
      <p:bldP spid="3"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71193-3BF5-1A42-8487-F3A2463F9387}"/>
              </a:ext>
            </a:extLst>
          </p:cNvPr>
          <p:cNvSpPr txBox="1">
            <a:spLocks/>
          </p:cNvSpPr>
          <p:nvPr/>
        </p:nvSpPr>
        <p:spPr>
          <a:xfrm>
            <a:off x="-214659" y="-619707"/>
            <a:ext cx="8528196" cy="1470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l-GR" sz="4000" dirty="0">
                <a:solidFill>
                  <a:srgbClr val="FFCC66"/>
                </a:solidFill>
                <a:latin typeface="Calibri"/>
                <a:cs typeface="Calibri"/>
              </a:rPr>
            </a:br>
            <a:r>
              <a:rPr lang="el-GR" sz="3600" b="1" dirty="0">
                <a:solidFill>
                  <a:srgbClr val="FFCC66"/>
                </a:solidFill>
                <a:latin typeface="Calibri"/>
                <a:cs typeface="Calibri"/>
              </a:rPr>
              <a:t>ΝΕΥΡΟΑΝΑΠΤΥΞΙΑΚΕΣ ΔΙΑΤΑΡΑΧΕΣ</a:t>
            </a:r>
            <a:endParaRPr lang="en-US" sz="3600" b="1" dirty="0">
              <a:solidFill>
                <a:srgbClr val="FFCC66"/>
              </a:solidFill>
              <a:latin typeface="Calibri"/>
              <a:cs typeface="Calibri"/>
            </a:endParaRPr>
          </a:p>
        </p:txBody>
      </p:sp>
      <p:sp>
        <p:nvSpPr>
          <p:cNvPr id="9" name="Rectangle 8">
            <a:extLst>
              <a:ext uri="{FF2B5EF4-FFF2-40B4-BE49-F238E27FC236}">
                <a16:creationId xmlns:a16="http://schemas.microsoft.com/office/drawing/2014/main" id="{79A4EFCC-8FA1-FE4C-BFD1-A3ED4A15AC4D}"/>
              </a:ext>
            </a:extLst>
          </p:cNvPr>
          <p:cNvSpPr/>
          <p:nvPr/>
        </p:nvSpPr>
        <p:spPr>
          <a:xfrm>
            <a:off x="417534" y="1313556"/>
            <a:ext cx="8065477" cy="4893647"/>
          </a:xfrm>
          <a:prstGeom prst="rect">
            <a:avLst/>
          </a:prstGeom>
        </p:spPr>
        <p:txBody>
          <a:bodyPr wrap="square">
            <a:spAutoFit/>
          </a:bodyPr>
          <a:lstStyle/>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Έναρξη στην παιδική ηλικία (πριν την </a:t>
            </a:r>
            <a:r>
              <a:rPr lang="el-GR" sz="2400" dirty="0" err="1">
                <a:latin typeface="Calibri" panose="020F0502020204030204" pitchFamily="34" charset="0"/>
                <a:cs typeface="Calibri" panose="020F0502020204030204" pitchFamily="34" charset="0"/>
              </a:rPr>
              <a:t>ενήβωση</a:t>
            </a:r>
            <a:r>
              <a:rPr lang="el-GR" sz="2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Αλλαγές κατά την ωρίμανση όμως:                                           σταθερή φυσική πορεία (όχι υφέσεις-εξάρσεις)</a:t>
            </a:r>
          </a:p>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Επίμονα </a:t>
            </a:r>
            <a:r>
              <a:rPr lang="el-GR" sz="2400" dirty="0" err="1">
                <a:latin typeface="Calibri" panose="020F0502020204030204" pitchFamily="34" charset="0"/>
                <a:cs typeface="Calibri" panose="020F0502020204030204" pitchFamily="34" charset="0"/>
              </a:rPr>
              <a:t>νευρο</a:t>
            </a:r>
            <a:r>
              <a:rPr lang="el-GR" sz="2400" dirty="0">
                <a:latin typeface="Calibri" panose="020F0502020204030204" pitchFamily="34" charset="0"/>
                <a:cs typeface="Calibri" panose="020F0502020204030204" pitchFamily="34" charset="0"/>
              </a:rPr>
              <a:t>-γνωστικά ελλείμματα από την πρώιμη παιδική ηλικία</a:t>
            </a:r>
          </a:p>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Συχνότερες στα αγόρια </a:t>
            </a:r>
          </a:p>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Υψηλή κληρονομικότητα –όμως </a:t>
            </a:r>
            <a:r>
              <a:rPr lang="el-GR" sz="2400" dirty="0" err="1">
                <a:latin typeface="Calibri" panose="020F0502020204030204" pitchFamily="34" charset="0"/>
                <a:cs typeface="Calibri" panose="020F0502020204030204" pitchFamily="34" charset="0"/>
              </a:rPr>
              <a:t>πολυπαραγοντικά</a:t>
            </a:r>
            <a:r>
              <a:rPr lang="el-GR" sz="2400" dirty="0">
                <a:latin typeface="Calibri" panose="020F0502020204030204" pitchFamily="34" charset="0"/>
                <a:cs typeface="Calibri" panose="020F0502020204030204" pitchFamily="34" charset="0"/>
              </a:rPr>
              <a:t> αίτια  (σπανιότερα </a:t>
            </a:r>
            <a:r>
              <a:rPr lang="el-GR" sz="2400" dirty="0" err="1">
                <a:latin typeface="Calibri" panose="020F0502020204030204" pitchFamily="34" charset="0"/>
                <a:cs typeface="Calibri" panose="020F0502020204030204" pitchFamily="34" charset="0"/>
              </a:rPr>
              <a:t>μονογονιδιακά</a:t>
            </a:r>
            <a:r>
              <a:rPr lang="el-GR" sz="2400" dirty="0">
                <a:latin typeface="Calibri" panose="020F0502020204030204" pitchFamily="34" charset="0"/>
                <a:cs typeface="Calibri" panose="020F0502020204030204" pitchFamily="34" charset="0"/>
              </a:rPr>
              <a:t> νοσήματα/γενετικά σύνδρομα)</a:t>
            </a:r>
          </a:p>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Υψηλή </a:t>
            </a:r>
            <a:r>
              <a:rPr lang="el-GR" sz="2400" dirty="0" err="1">
                <a:latin typeface="Calibri" panose="020F0502020204030204" pitchFamily="34" charset="0"/>
                <a:cs typeface="Calibri" panose="020F0502020204030204" pitchFamily="34" charset="0"/>
              </a:rPr>
              <a:t>συννοσηρότητα</a:t>
            </a:r>
            <a:r>
              <a:rPr lang="el-GR" sz="2400" dirty="0">
                <a:latin typeface="Calibri" panose="020F0502020204030204" pitchFamily="34" charset="0"/>
                <a:cs typeface="Calibri" panose="020F0502020204030204" pitchFamily="34" charset="0"/>
              </a:rPr>
              <a:t> –κοινά συμπτώματα</a:t>
            </a:r>
          </a:p>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Μεγάλη ετερογένεια σε αίτια, κλινική εικόνα, έκβαση, θεραπεία</a:t>
            </a:r>
          </a:p>
          <a:p>
            <a:pPr marL="285750" indent="-285750">
              <a:buFont typeface="Arial" panose="020B0604020202020204" pitchFamily="34" charset="0"/>
              <a:buChar char="•"/>
            </a:pPr>
            <a:r>
              <a:rPr lang="el-GR" sz="2400" dirty="0">
                <a:latin typeface="Calibri" panose="020F0502020204030204" pitchFamily="34" charset="0"/>
                <a:cs typeface="Calibri" panose="020F0502020204030204" pitchFamily="34" charset="0"/>
              </a:rPr>
              <a:t>Χρονιότητα –συνήθως βελτίωση στην ενήλικη ζωή –όμως μπορεί να αναπτυχθεί </a:t>
            </a:r>
            <a:r>
              <a:rPr lang="el-GR" sz="2400" dirty="0" err="1">
                <a:latin typeface="Calibri" panose="020F0502020204030204" pitchFamily="34" charset="0"/>
                <a:cs typeface="Calibri" panose="020F0502020204030204" pitchFamily="34" charset="0"/>
              </a:rPr>
              <a:t>συννοσηρότητα</a:t>
            </a:r>
            <a:endParaRPr lang="el-G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3135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553770" y="2752066"/>
            <a:ext cx="6731126" cy="3225885"/>
          </a:xfrm>
          <a:prstGeom prst="rightArrow">
            <a:avLst/>
          </a:prstGeom>
          <a:solidFill>
            <a:srgbClr val="FFCC66"/>
          </a:solidFill>
          <a:ln w="57150" cmpd="sng">
            <a:solidFill>
              <a:srgbClr val="FFCC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CC66"/>
              </a:solidFill>
            </a:endParaRPr>
          </a:p>
        </p:txBody>
      </p:sp>
      <p:sp>
        <p:nvSpPr>
          <p:cNvPr id="6" name="TextBox 5"/>
          <p:cNvSpPr txBox="1"/>
          <p:nvPr/>
        </p:nvSpPr>
        <p:spPr>
          <a:xfrm>
            <a:off x="208119" y="636763"/>
            <a:ext cx="3097213" cy="3308599"/>
          </a:xfrm>
          <a:prstGeom prst="rect">
            <a:avLst/>
          </a:prstGeom>
          <a:noFill/>
        </p:spPr>
        <p:txBody>
          <a:bodyPr>
            <a:spAutoFit/>
          </a:bodyPr>
          <a:lstStyle/>
          <a:p>
            <a:pPr>
              <a:defRPr/>
            </a:pPr>
            <a:endParaRPr lang="el-GR" sz="2000" dirty="0">
              <a:solidFill>
                <a:srgbClr val="FFCC66"/>
              </a:solidFill>
              <a:latin typeface="Calibri"/>
              <a:cs typeface="Calibri"/>
            </a:endParaRPr>
          </a:p>
          <a:p>
            <a:pPr marL="285750" indent="-285750">
              <a:lnSpc>
                <a:spcPct val="120000"/>
              </a:lnSpc>
              <a:buFont typeface="Arial"/>
              <a:buChar char="•"/>
              <a:defRPr/>
            </a:pPr>
            <a:r>
              <a:rPr lang="el-GR" sz="1400" i="1" dirty="0">
                <a:solidFill>
                  <a:srgbClr val="FFFFFF"/>
                </a:solidFill>
                <a:latin typeface="Calibri"/>
                <a:cs typeface="Calibri"/>
              </a:rPr>
              <a:t>ΠΡΟΩΡΟΣ ΤΟΚΕΤΟΣ</a:t>
            </a:r>
          </a:p>
          <a:p>
            <a:pPr marL="285750" indent="-285750">
              <a:lnSpc>
                <a:spcPct val="120000"/>
              </a:lnSpc>
              <a:buFont typeface="Arial"/>
              <a:buChar char="•"/>
              <a:defRPr/>
            </a:pPr>
            <a:r>
              <a:rPr lang="el-GR" sz="1400" i="1" dirty="0">
                <a:solidFill>
                  <a:srgbClr val="FFFFFF"/>
                </a:solidFill>
                <a:latin typeface="Calibri"/>
                <a:cs typeface="Calibri"/>
              </a:rPr>
              <a:t>ΕΜΒΡΥΙΚΗ ΚΑΘΥΣΤΕΡΗΣΗ ΑΥΞΗΣΗΣ</a:t>
            </a:r>
          </a:p>
          <a:p>
            <a:pPr marL="285750" indent="-285750">
              <a:lnSpc>
                <a:spcPct val="120000"/>
              </a:lnSpc>
              <a:buFont typeface="Arial"/>
              <a:buChar char="•"/>
              <a:defRPr/>
            </a:pPr>
            <a:r>
              <a:rPr lang="el-GR" sz="1400" i="1" dirty="0">
                <a:solidFill>
                  <a:srgbClr val="FFFFFF"/>
                </a:solidFill>
                <a:latin typeface="Calibri"/>
                <a:cs typeface="Calibri"/>
              </a:rPr>
              <a:t>ΠΡΟΕΚΛΑΜΨΙΑ</a:t>
            </a:r>
          </a:p>
          <a:p>
            <a:pPr marL="285750" indent="-285750">
              <a:lnSpc>
                <a:spcPct val="120000"/>
              </a:lnSpc>
              <a:buFont typeface="Arial"/>
              <a:buChar char="•"/>
              <a:defRPr/>
            </a:pPr>
            <a:r>
              <a:rPr lang="el-GR" sz="1400" i="1" dirty="0">
                <a:solidFill>
                  <a:srgbClr val="FFFFFF"/>
                </a:solidFill>
                <a:latin typeface="Calibri"/>
                <a:cs typeface="Calibri"/>
              </a:rPr>
              <a:t>ΔΙΑΒΗΤΗΣ ΚΥΗΣΗΣ</a:t>
            </a:r>
          </a:p>
          <a:p>
            <a:pPr marL="285750" indent="-285750">
              <a:lnSpc>
                <a:spcPct val="120000"/>
              </a:lnSpc>
              <a:buFont typeface="Arial"/>
              <a:buChar char="•"/>
              <a:defRPr/>
            </a:pPr>
            <a:r>
              <a:rPr lang="el-GR" sz="1400" i="1" dirty="0">
                <a:solidFill>
                  <a:srgbClr val="FFFFFF"/>
                </a:solidFill>
                <a:latin typeface="Calibri"/>
                <a:cs typeface="Calibri"/>
              </a:rPr>
              <a:t>ΠΡΟΓΕΝΝΗΤΙΚΗ ΕΚΘΕΣΗ ΣΕ ΟΥΣΙΕΣ</a:t>
            </a:r>
          </a:p>
          <a:p>
            <a:pPr marL="285750" indent="-285750">
              <a:lnSpc>
                <a:spcPct val="120000"/>
              </a:lnSpc>
              <a:buFont typeface="Arial"/>
              <a:buChar char="•"/>
              <a:defRPr/>
            </a:pPr>
            <a:r>
              <a:rPr lang="el-GR" sz="1400" i="1" dirty="0">
                <a:solidFill>
                  <a:srgbClr val="FFFFFF"/>
                </a:solidFill>
                <a:latin typeface="Calibri"/>
                <a:cs typeface="Calibri"/>
              </a:rPr>
              <a:t>ΛΟΙΜΩΞΕΙΣ</a:t>
            </a:r>
          </a:p>
          <a:p>
            <a:pPr marL="285750" indent="-285750">
              <a:lnSpc>
                <a:spcPct val="120000"/>
              </a:lnSpc>
              <a:buFont typeface="Arial"/>
              <a:buChar char="•"/>
              <a:defRPr/>
            </a:pPr>
            <a:r>
              <a:rPr lang="el-GR" sz="1400" i="1" dirty="0">
                <a:solidFill>
                  <a:srgbClr val="FFFFFF"/>
                </a:solidFill>
                <a:latin typeface="Calibri"/>
                <a:cs typeface="Calibri"/>
              </a:rPr>
              <a:t>ΤΟΞΙΚΟΙ ΠΑΡΑΓΟΝΤΕΣ</a:t>
            </a:r>
          </a:p>
          <a:p>
            <a:pPr marL="285750" indent="-285750">
              <a:lnSpc>
                <a:spcPct val="120000"/>
              </a:lnSpc>
              <a:buFont typeface="Arial"/>
              <a:buChar char="•"/>
              <a:defRPr/>
            </a:pPr>
            <a:r>
              <a:rPr lang="el-GR" sz="1400" i="1" dirty="0">
                <a:solidFill>
                  <a:srgbClr val="FFFFFF"/>
                </a:solidFill>
                <a:latin typeface="Calibri"/>
                <a:cs typeface="Calibri"/>
              </a:rPr>
              <a:t>ΠΕΡΙΓΕΝΝΗΤΙΚΟΙ ΠΑΡΑΓΟΝΤΕΣ </a:t>
            </a:r>
          </a:p>
          <a:p>
            <a:pPr marL="285750" indent="-285750">
              <a:lnSpc>
                <a:spcPct val="120000"/>
              </a:lnSpc>
              <a:buFont typeface="Arial"/>
              <a:buChar char="•"/>
              <a:defRPr/>
            </a:pPr>
            <a:r>
              <a:rPr lang="el-GR" sz="1400" i="1" dirty="0">
                <a:solidFill>
                  <a:srgbClr val="FFFFFF"/>
                </a:solidFill>
                <a:latin typeface="Calibri"/>
                <a:cs typeface="Calibri"/>
              </a:rPr>
              <a:t>ΜΗΤΡΙΚΟ ΣΤΡΕΣ</a:t>
            </a:r>
          </a:p>
          <a:p>
            <a:pPr marL="285750" indent="-285750">
              <a:lnSpc>
                <a:spcPct val="120000"/>
              </a:lnSpc>
              <a:buFont typeface="Arial"/>
              <a:buChar char="•"/>
              <a:defRPr/>
            </a:pPr>
            <a:r>
              <a:rPr lang="el-GR" sz="1400" i="1" dirty="0">
                <a:solidFill>
                  <a:srgbClr val="FFFFFF"/>
                </a:solidFill>
                <a:latin typeface="Calibri"/>
                <a:cs typeface="Calibri"/>
              </a:rPr>
              <a:t>ΠΕΡΙΒΑΛΛΟΝ</a:t>
            </a:r>
            <a:endParaRPr lang="en-US" sz="1400" i="1" dirty="0">
              <a:solidFill>
                <a:srgbClr val="FFFFFF"/>
              </a:solidFill>
              <a:latin typeface="Calibri"/>
              <a:cs typeface="Calibri"/>
            </a:endParaRPr>
          </a:p>
          <a:p>
            <a:pPr marL="285750" indent="-285750">
              <a:lnSpc>
                <a:spcPct val="120000"/>
              </a:lnSpc>
              <a:buFont typeface="Arial"/>
              <a:buChar char="•"/>
              <a:defRPr/>
            </a:pPr>
            <a:endParaRPr lang="en-US" dirty="0">
              <a:latin typeface="Calibri"/>
              <a:cs typeface="Calibri"/>
            </a:endParaRPr>
          </a:p>
        </p:txBody>
      </p:sp>
      <p:sp>
        <p:nvSpPr>
          <p:cNvPr id="7172" name="TextBox 6"/>
          <p:cNvSpPr txBox="1">
            <a:spLocks noChangeArrowheads="1"/>
          </p:cNvSpPr>
          <p:nvPr/>
        </p:nvSpPr>
        <p:spPr bwMode="auto">
          <a:xfrm>
            <a:off x="1563478" y="3610957"/>
            <a:ext cx="5937068"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orbel" charset="0"/>
                <a:ea typeface="ＭＳ Ｐゴシック" charset="0"/>
                <a:cs typeface="ＭＳ Ｐゴシック" charset="0"/>
              </a:defRPr>
            </a:lvl1pPr>
            <a:lvl2pPr marL="742950" indent="-285750">
              <a:defRPr>
                <a:solidFill>
                  <a:schemeClr val="tx1"/>
                </a:solidFill>
                <a:latin typeface="Corbel" charset="0"/>
                <a:ea typeface="ＭＳ Ｐゴシック" charset="0"/>
              </a:defRPr>
            </a:lvl2pPr>
            <a:lvl3pPr marL="1143000" indent="-228600">
              <a:defRPr>
                <a:solidFill>
                  <a:schemeClr val="tx1"/>
                </a:solidFill>
                <a:latin typeface="Corbel" charset="0"/>
                <a:ea typeface="ＭＳ Ｐゴシック" charset="0"/>
              </a:defRPr>
            </a:lvl3pPr>
            <a:lvl4pPr marL="1600200" indent="-228600">
              <a:defRPr>
                <a:solidFill>
                  <a:schemeClr val="tx1"/>
                </a:solidFill>
                <a:latin typeface="Corbel" charset="0"/>
                <a:ea typeface="ＭＳ Ｐゴシック" charset="0"/>
              </a:defRPr>
            </a:lvl4pPr>
            <a:lvl5pPr marL="2057400" indent="-228600">
              <a:defRPr>
                <a:solidFill>
                  <a:schemeClr val="tx1"/>
                </a:solidFill>
                <a:latin typeface="Corbel" charset="0"/>
                <a:ea typeface="ＭＳ Ｐゴシック" charset="0"/>
              </a:defRPr>
            </a:lvl5pPr>
            <a:lvl6pPr marL="2514600" indent="-228600" fontAlgn="base">
              <a:spcBef>
                <a:spcPct val="0"/>
              </a:spcBef>
              <a:spcAft>
                <a:spcPct val="0"/>
              </a:spcAft>
              <a:defRPr>
                <a:solidFill>
                  <a:schemeClr val="tx1"/>
                </a:solidFill>
                <a:latin typeface="Corbel" charset="0"/>
                <a:ea typeface="ＭＳ Ｐゴシック" charset="0"/>
              </a:defRPr>
            </a:lvl6pPr>
            <a:lvl7pPr marL="2971800" indent="-228600" fontAlgn="base">
              <a:spcBef>
                <a:spcPct val="0"/>
              </a:spcBef>
              <a:spcAft>
                <a:spcPct val="0"/>
              </a:spcAft>
              <a:defRPr>
                <a:solidFill>
                  <a:schemeClr val="tx1"/>
                </a:solidFill>
                <a:latin typeface="Corbel" charset="0"/>
                <a:ea typeface="ＭＳ Ｐゴシック" charset="0"/>
              </a:defRPr>
            </a:lvl7pPr>
            <a:lvl8pPr marL="3429000" indent="-228600" fontAlgn="base">
              <a:spcBef>
                <a:spcPct val="0"/>
              </a:spcBef>
              <a:spcAft>
                <a:spcPct val="0"/>
              </a:spcAft>
              <a:defRPr>
                <a:solidFill>
                  <a:schemeClr val="tx1"/>
                </a:solidFill>
                <a:latin typeface="Corbel" charset="0"/>
                <a:ea typeface="ＭＳ Ｐゴシック" charset="0"/>
              </a:defRPr>
            </a:lvl8pPr>
            <a:lvl9pPr marL="3886200" indent="-228600" fontAlgn="base">
              <a:spcBef>
                <a:spcPct val="0"/>
              </a:spcBef>
              <a:spcAft>
                <a:spcPct val="0"/>
              </a:spcAft>
              <a:defRPr>
                <a:solidFill>
                  <a:schemeClr val="tx1"/>
                </a:solidFill>
                <a:latin typeface="Corbel" charset="0"/>
                <a:ea typeface="ＭＳ Ｐゴシック" charset="0"/>
              </a:defRPr>
            </a:lvl9pPr>
          </a:lstStyle>
          <a:p>
            <a:r>
              <a:rPr lang="el-GR" b="1" dirty="0">
                <a:solidFill>
                  <a:schemeClr val="bg2"/>
                </a:solidFill>
                <a:latin typeface="Calibri" charset="0"/>
                <a:cs typeface="Calibri" charset="0"/>
              </a:rPr>
              <a:t>Δομικές βλάβες (</a:t>
            </a:r>
            <a:r>
              <a:rPr lang="el-GR" sz="1400" dirty="0">
                <a:solidFill>
                  <a:schemeClr val="bg1"/>
                </a:solidFill>
              </a:rPr>
              <a:t>περικοιλιακή λευκομαλάκυνση</a:t>
            </a:r>
            <a:r>
              <a:rPr lang="en-US" sz="1400" dirty="0">
                <a:solidFill>
                  <a:schemeClr val="bg1"/>
                </a:solidFill>
              </a:rPr>
              <a:t>,</a:t>
            </a:r>
            <a:endParaRPr lang="el-GR" sz="1400" dirty="0">
              <a:solidFill>
                <a:schemeClr val="bg1"/>
              </a:solidFill>
            </a:endParaRPr>
          </a:p>
          <a:p>
            <a:r>
              <a:rPr lang="el-GR" sz="1400" dirty="0">
                <a:solidFill>
                  <a:schemeClr val="bg1"/>
                </a:solidFill>
              </a:rPr>
              <a:t>εγκεφαλική αιμορραγία, βλάβη του φλοιού του εγκεφάλου</a:t>
            </a:r>
          </a:p>
          <a:p>
            <a:r>
              <a:rPr lang="el-GR" sz="1400" dirty="0">
                <a:solidFill>
                  <a:schemeClr val="bg1"/>
                </a:solidFill>
              </a:rPr>
              <a:t> και της εν τω βάθει φαιάς ουσίας)</a:t>
            </a:r>
            <a:endParaRPr lang="el-GR" sz="1400" b="1" dirty="0">
              <a:solidFill>
                <a:schemeClr val="bg1"/>
              </a:solidFill>
              <a:latin typeface="Calibri" charset="0"/>
              <a:cs typeface="Calibri" charset="0"/>
            </a:endParaRPr>
          </a:p>
          <a:p>
            <a:r>
              <a:rPr lang="el-GR" b="1" dirty="0">
                <a:solidFill>
                  <a:schemeClr val="accent6">
                    <a:lumMod val="50000"/>
                  </a:schemeClr>
                </a:solidFill>
              </a:rPr>
              <a:t>Ανάπτυξη &amp; ωρίμανση του εγκεφάλου</a:t>
            </a:r>
          </a:p>
          <a:p>
            <a:r>
              <a:rPr lang="el-GR" sz="1400" dirty="0">
                <a:solidFill>
                  <a:srgbClr val="000000"/>
                </a:solidFill>
              </a:rPr>
              <a:t>(μετανάστευση και διαφοροποίηση νευρώνων, </a:t>
            </a:r>
          </a:p>
          <a:p>
            <a:r>
              <a:rPr lang="el-GR" sz="1400" dirty="0">
                <a:solidFill>
                  <a:srgbClr val="000000"/>
                </a:solidFill>
              </a:rPr>
              <a:t>ανάπτυξη νευραξόνων-δενδριτών, δημιουργία συνάψεων) </a:t>
            </a:r>
            <a:endParaRPr lang="en-US" sz="1400" dirty="0">
              <a:solidFill>
                <a:srgbClr val="000000"/>
              </a:solidFill>
            </a:endParaRPr>
          </a:p>
        </p:txBody>
      </p:sp>
      <p:sp>
        <p:nvSpPr>
          <p:cNvPr id="12" name="Rectangle 11"/>
          <p:cNvSpPr/>
          <p:nvPr/>
        </p:nvSpPr>
        <p:spPr>
          <a:xfrm>
            <a:off x="3593060" y="6182147"/>
            <a:ext cx="4511435" cy="504825"/>
          </a:xfrm>
          <a:prstGeom prst="rect">
            <a:avLst/>
          </a:prstGeom>
          <a:pattFill prst="wdDnDiag">
            <a:fgClr>
              <a:srgbClr val="FF6600"/>
            </a:fgClr>
            <a:bgClr>
              <a:prstClr val="white"/>
            </a:bgClr>
          </a:patt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2000" b="1" dirty="0">
                <a:solidFill>
                  <a:schemeClr val="bg1"/>
                </a:solidFill>
                <a:latin typeface="Calibri"/>
                <a:cs typeface="Calibri"/>
              </a:rPr>
              <a:t>Μητρικός &amp; Εμβρυικός Γονότυπος</a:t>
            </a:r>
            <a:endParaRPr lang="en-US" sz="2000" b="1" dirty="0">
              <a:solidFill>
                <a:schemeClr val="bg1"/>
              </a:solidFill>
              <a:latin typeface="Calibri"/>
              <a:cs typeface="Calibri"/>
            </a:endParaRPr>
          </a:p>
        </p:txBody>
      </p:sp>
      <p:grpSp>
        <p:nvGrpSpPr>
          <p:cNvPr id="2" name="Group 1"/>
          <p:cNvGrpSpPr/>
          <p:nvPr/>
        </p:nvGrpSpPr>
        <p:grpSpPr>
          <a:xfrm>
            <a:off x="8284896" y="637013"/>
            <a:ext cx="3616253" cy="6049959"/>
            <a:chOff x="5574559" y="570668"/>
            <a:chExt cx="3616253" cy="6049959"/>
          </a:xfrm>
        </p:grpSpPr>
        <p:sp>
          <p:nvSpPr>
            <p:cNvPr id="14" name="Oval 13"/>
            <p:cNvSpPr/>
            <p:nvPr/>
          </p:nvSpPr>
          <p:spPr>
            <a:xfrm>
              <a:off x="6876257" y="570668"/>
              <a:ext cx="2133732" cy="1840416"/>
            </a:xfrm>
            <a:prstGeom prst="ellipse">
              <a:avLst/>
            </a:prstGeom>
            <a:solidFill>
              <a:srgbClr val="FFFF66">
                <a:alpha val="51000"/>
              </a:srgbClr>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 </a:t>
              </a:r>
              <a:r>
                <a:rPr lang="el-GR" dirty="0">
                  <a:latin typeface="Calibri"/>
                  <a:cs typeface="Calibri"/>
                </a:rPr>
                <a:t>Διαταραχές Επικοινωνίας</a:t>
              </a:r>
              <a:endParaRPr lang="en-US" dirty="0">
                <a:latin typeface="Calibri"/>
                <a:cs typeface="Calibri"/>
              </a:endParaRPr>
            </a:p>
          </p:txBody>
        </p:sp>
        <p:sp>
          <p:nvSpPr>
            <p:cNvPr id="15" name="Oval 14"/>
            <p:cNvSpPr/>
            <p:nvPr/>
          </p:nvSpPr>
          <p:spPr>
            <a:xfrm>
              <a:off x="7382820" y="1845346"/>
              <a:ext cx="1714459" cy="1765610"/>
            </a:xfrm>
            <a:prstGeom prst="ellipse">
              <a:avLst/>
            </a:prstGeom>
            <a:solidFill>
              <a:srgbClr val="FF6600">
                <a:alpha val="41000"/>
              </a:srgbClr>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 </a:t>
              </a:r>
              <a:r>
                <a:rPr lang="el-GR" dirty="0">
                  <a:latin typeface="Calibri"/>
                  <a:cs typeface="Calibri"/>
                </a:rPr>
                <a:t>ΔΦΑ</a:t>
              </a:r>
              <a:endParaRPr lang="en-US" dirty="0">
                <a:latin typeface="Calibri"/>
                <a:cs typeface="Calibri"/>
              </a:endParaRPr>
            </a:p>
          </p:txBody>
        </p:sp>
        <p:sp>
          <p:nvSpPr>
            <p:cNvPr id="16" name="Oval 15"/>
            <p:cNvSpPr/>
            <p:nvPr/>
          </p:nvSpPr>
          <p:spPr>
            <a:xfrm>
              <a:off x="5856599" y="1937923"/>
              <a:ext cx="1937985" cy="1761064"/>
            </a:xfrm>
            <a:prstGeom prst="ellipse">
              <a:avLst/>
            </a:prstGeom>
            <a:gradFill flip="none" rotWithShape="1">
              <a:gsLst>
                <a:gs pos="0">
                  <a:schemeClr val="accent4">
                    <a:tint val="50000"/>
                    <a:satMod val="300000"/>
                    <a:alpha val="49000"/>
                  </a:schemeClr>
                </a:gs>
                <a:gs pos="35000">
                  <a:schemeClr val="accent4">
                    <a:tint val="37000"/>
                    <a:satMod val="300000"/>
                    <a:alpha val="49000"/>
                  </a:schemeClr>
                </a:gs>
                <a:gs pos="100000">
                  <a:schemeClr val="accent4">
                    <a:tint val="15000"/>
                    <a:satMod val="350000"/>
                    <a:alpha val="49000"/>
                  </a:schemeClr>
                </a:gs>
              </a:gsLst>
              <a:lin ang="16200000" scaled="1"/>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solidFill>
                    <a:schemeClr val="tx1"/>
                  </a:solidFill>
                  <a:latin typeface="Calibri"/>
                  <a:cs typeface="Calibri"/>
                </a:rPr>
                <a:t>ΔΕΠΥ</a:t>
              </a:r>
              <a:endParaRPr lang="en-US" dirty="0">
                <a:solidFill>
                  <a:schemeClr val="tx1"/>
                </a:solidFill>
                <a:latin typeface="Calibri"/>
                <a:cs typeface="Calibri"/>
              </a:endParaRPr>
            </a:p>
          </p:txBody>
        </p:sp>
        <p:sp>
          <p:nvSpPr>
            <p:cNvPr id="17" name="Oval 16"/>
            <p:cNvSpPr/>
            <p:nvPr/>
          </p:nvSpPr>
          <p:spPr>
            <a:xfrm>
              <a:off x="5574559" y="3144373"/>
              <a:ext cx="2011870" cy="1703813"/>
            </a:xfrm>
            <a:prstGeom prst="ellipse">
              <a:avLst/>
            </a:prstGeom>
            <a:solidFill>
              <a:srgbClr val="400080">
                <a:alpha val="44000"/>
              </a:srgbClr>
            </a:solidFill>
            <a:ln>
              <a:solidFill>
                <a:srgbClr val="400080">
                  <a:alpha val="25000"/>
                </a:srgb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a:latin typeface="Calibri"/>
                  <a:cs typeface="Calibri"/>
                </a:rPr>
                <a:t>Μαθησιακές Δυσκολιες</a:t>
              </a:r>
              <a:endParaRPr lang="en-US" dirty="0">
                <a:latin typeface="Calibri"/>
                <a:cs typeface="Calibri"/>
              </a:endParaRPr>
            </a:p>
          </p:txBody>
        </p:sp>
        <p:sp>
          <p:nvSpPr>
            <p:cNvPr id="18" name="Oval 17"/>
            <p:cNvSpPr/>
            <p:nvPr/>
          </p:nvSpPr>
          <p:spPr>
            <a:xfrm>
              <a:off x="7141429" y="2945110"/>
              <a:ext cx="2049383" cy="1734114"/>
            </a:xfrm>
            <a:prstGeom prst="ellipse">
              <a:avLst/>
            </a:prstGeom>
            <a:solidFill>
              <a:srgbClr val="00FF80">
                <a:alpha val="43000"/>
              </a:srgbClr>
            </a:solidFill>
            <a:ln>
              <a:solidFill>
                <a:srgbClr val="00FF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Calibri"/>
                  <a:cs typeface="Calibri"/>
                </a:rPr>
                <a:t>Νοητική Αναπηρία</a:t>
              </a:r>
            </a:p>
          </p:txBody>
        </p:sp>
        <p:sp>
          <p:nvSpPr>
            <p:cNvPr id="20" name="TextBox 19"/>
            <p:cNvSpPr txBox="1"/>
            <p:nvPr/>
          </p:nvSpPr>
          <p:spPr>
            <a:xfrm>
              <a:off x="7600706" y="6158962"/>
              <a:ext cx="1044727" cy="461665"/>
            </a:xfrm>
            <a:prstGeom prst="rect">
              <a:avLst/>
            </a:prstGeom>
            <a:noFill/>
          </p:spPr>
          <p:txBody>
            <a:bodyPr wrap="none" rtlCol="0">
              <a:spAutoFit/>
            </a:bodyPr>
            <a:lstStyle>
              <a:defPPr>
                <a:defRPr lang="en-US"/>
              </a:defPPr>
              <a:lvl1pPr>
                <a:defRPr sz="2400" b="1">
                  <a:latin typeface="Calibri"/>
                  <a:cs typeface="Calibri"/>
                </a:defRPr>
              </a:lvl1pPr>
            </a:lstStyle>
            <a:p>
              <a:r>
                <a:rPr lang="en-GB" dirty="0"/>
                <a:t>DSM V</a:t>
              </a:r>
              <a:endParaRPr lang="en-US" dirty="0"/>
            </a:p>
          </p:txBody>
        </p:sp>
        <p:sp>
          <p:nvSpPr>
            <p:cNvPr id="21" name="Oval 20"/>
            <p:cNvSpPr/>
            <p:nvPr/>
          </p:nvSpPr>
          <p:spPr>
            <a:xfrm>
              <a:off x="6743735" y="3996280"/>
              <a:ext cx="1901698" cy="1972129"/>
            </a:xfrm>
            <a:prstGeom prst="ellipse">
              <a:avLst/>
            </a:prstGeom>
            <a:gradFill flip="none" rotWithShape="1">
              <a:gsLst>
                <a:gs pos="0">
                  <a:schemeClr val="accent6">
                    <a:tint val="50000"/>
                    <a:satMod val="300000"/>
                    <a:alpha val="37000"/>
                  </a:schemeClr>
                </a:gs>
                <a:gs pos="35000">
                  <a:schemeClr val="accent6">
                    <a:tint val="37000"/>
                    <a:satMod val="300000"/>
                    <a:alpha val="37000"/>
                  </a:schemeClr>
                </a:gs>
                <a:gs pos="100000">
                  <a:schemeClr val="accent6">
                    <a:tint val="15000"/>
                    <a:satMod val="350000"/>
                    <a:alpha val="37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a:solidFill>
                    <a:srgbClr val="FFFFFF"/>
                  </a:solidFill>
                  <a:latin typeface="Calibri"/>
                  <a:cs typeface="Calibri"/>
                </a:rPr>
                <a:t>Κινητικές Διαταραχές</a:t>
              </a:r>
              <a:endParaRPr lang="en-US" dirty="0">
                <a:solidFill>
                  <a:srgbClr val="FFFFFF"/>
                </a:solidFill>
                <a:latin typeface="Calibri"/>
                <a:cs typeface="Calibri"/>
              </a:endParaRPr>
            </a:p>
          </p:txBody>
        </p:sp>
      </p:grpSp>
      <p:sp>
        <p:nvSpPr>
          <p:cNvPr id="3" name="Rectangle 2"/>
          <p:cNvSpPr/>
          <p:nvPr/>
        </p:nvSpPr>
        <p:spPr>
          <a:xfrm>
            <a:off x="308722" y="3540050"/>
            <a:ext cx="1154152" cy="1649918"/>
          </a:xfrm>
          <a:prstGeom prst="rect">
            <a:avLst/>
          </a:prstGeom>
          <a:solidFill>
            <a:srgbClr val="660066">
              <a:alpha val="91000"/>
            </a:srgb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b="1" dirty="0">
                <a:solidFill>
                  <a:schemeClr val="tx1"/>
                </a:solidFill>
              </a:rPr>
              <a:t>Βάρος Γέννησης / Ηλικία Κύησης</a:t>
            </a:r>
            <a:endParaRPr lang="en-US" sz="1600" b="1" dirty="0">
              <a:solidFill>
                <a:schemeClr val="tx1"/>
              </a:solidFill>
            </a:endParaRPr>
          </a:p>
        </p:txBody>
      </p:sp>
      <p:sp>
        <p:nvSpPr>
          <p:cNvPr id="4" name="Title 3"/>
          <p:cNvSpPr>
            <a:spLocks noGrp="1"/>
          </p:cNvSpPr>
          <p:nvPr>
            <p:ph type="title"/>
          </p:nvPr>
        </p:nvSpPr>
        <p:spPr>
          <a:xfrm>
            <a:off x="1939834" y="-60113"/>
            <a:ext cx="8229600" cy="1143000"/>
          </a:xfrm>
        </p:spPr>
        <p:txBody>
          <a:bodyPr/>
          <a:lstStyle/>
          <a:p>
            <a:pPr algn="ctr"/>
            <a:r>
              <a:rPr lang="el-GR" sz="3200" b="1" dirty="0">
                <a:solidFill>
                  <a:srgbClr val="FFCC66"/>
                </a:solidFill>
                <a:latin typeface="Calibri"/>
                <a:cs typeface="Calibri"/>
              </a:rPr>
              <a:t>ΠΑΡΑΓΟΝΤΕΣ ΚΙΝΔΥΝΟΥ &amp;          «</a:t>
            </a:r>
            <a:r>
              <a:rPr lang="el-GR" sz="3200" b="1" dirty="0" err="1">
                <a:solidFill>
                  <a:srgbClr val="FFCC66"/>
                </a:solidFill>
                <a:latin typeface="Calibri"/>
                <a:cs typeface="Calibri"/>
              </a:rPr>
              <a:t>νευροαναπτυξιακοι</a:t>
            </a:r>
            <a:r>
              <a:rPr lang="el-GR" sz="3200" b="1" dirty="0">
                <a:solidFill>
                  <a:srgbClr val="FFCC66"/>
                </a:solidFill>
                <a:latin typeface="Calibri"/>
                <a:cs typeface="Calibri"/>
              </a:rPr>
              <a:t>  ΦΑΙΝΟΤΥΠΟΙ»</a:t>
            </a:r>
            <a:endParaRPr lang="en-US" sz="3200" b="1" dirty="0">
              <a:solidFill>
                <a:srgbClr val="FFCC66"/>
              </a:solidFill>
              <a:latin typeface="Calibri"/>
              <a:cs typeface="Calibri"/>
            </a:endParaRPr>
          </a:p>
        </p:txBody>
      </p:sp>
      <p:sp>
        <p:nvSpPr>
          <p:cNvPr id="7" name="TextBox 6"/>
          <p:cNvSpPr txBox="1"/>
          <p:nvPr/>
        </p:nvSpPr>
        <p:spPr>
          <a:xfrm>
            <a:off x="1524000" y="5426326"/>
            <a:ext cx="1781332" cy="646331"/>
          </a:xfrm>
          <a:prstGeom prst="rect">
            <a:avLst/>
          </a:prstGeom>
          <a:noFill/>
        </p:spPr>
        <p:txBody>
          <a:bodyPr wrap="none" rtlCol="0">
            <a:spAutoFit/>
          </a:bodyPr>
          <a:lstStyle/>
          <a:p>
            <a:r>
              <a:rPr lang="el-GR" dirty="0">
                <a:latin typeface="Calibri" panose="020F0502020204030204" pitchFamily="34" charset="0"/>
                <a:cs typeface="Calibri" panose="020F0502020204030204" pitchFamily="34" charset="0"/>
              </a:rPr>
              <a:t>Οχι απαραίτητοι </a:t>
            </a:r>
          </a:p>
          <a:p>
            <a:r>
              <a:rPr lang="el-GR" dirty="0">
                <a:latin typeface="Calibri" panose="020F0502020204030204" pitchFamily="34" charset="0"/>
                <a:cs typeface="Calibri" panose="020F0502020204030204" pitchFamily="34" charset="0"/>
              </a:rPr>
              <a:t>μεσολαβητές </a:t>
            </a:r>
            <a:endParaRPr lang="en-US" dirty="0">
              <a:latin typeface="Calibri" panose="020F0502020204030204" pitchFamily="34" charset="0"/>
              <a:cs typeface="Calibri" panose="020F0502020204030204" pitchFamily="34" charset="0"/>
            </a:endParaRPr>
          </a:p>
        </p:txBody>
      </p:sp>
      <p:cxnSp>
        <p:nvCxnSpPr>
          <p:cNvPr id="22" name="Straight Arrow Connector 21"/>
          <p:cNvCxnSpPr/>
          <p:nvPr/>
        </p:nvCxnSpPr>
        <p:spPr>
          <a:xfrm flipV="1">
            <a:off x="2130599" y="5353051"/>
            <a:ext cx="0" cy="194864"/>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63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9" name="Picture 3" descr="jacob"/>
          <p:cNvPicPr>
            <a:picLocks noChangeAspect="1" noChangeArrowheads="1"/>
          </p:cNvPicPr>
          <p:nvPr/>
        </p:nvPicPr>
        <p:blipFill>
          <a:blip r:embed="rId3" cstate="print"/>
          <a:srcRect/>
          <a:stretch>
            <a:fillRect/>
          </a:stretch>
        </p:blipFill>
        <p:spPr bwMode="auto">
          <a:xfrm>
            <a:off x="1362291" y="1489073"/>
            <a:ext cx="3384550" cy="2159000"/>
          </a:xfrm>
          <a:prstGeom prst="rect">
            <a:avLst/>
          </a:prstGeom>
          <a:ln>
            <a:noFill/>
          </a:ln>
          <a:effectLst>
            <a:softEdge rad="112500"/>
          </a:effectLst>
        </p:spPr>
      </p:pic>
      <p:sp>
        <p:nvSpPr>
          <p:cNvPr id="321540" name="Text Box 4"/>
          <p:cNvSpPr txBox="1">
            <a:spLocks noChangeArrowheads="1"/>
          </p:cNvSpPr>
          <p:nvPr/>
        </p:nvSpPr>
        <p:spPr bwMode="auto">
          <a:xfrm>
            <a:off x="1847528" y="332657"/>
            <a:ext cx="8864286" cy="584775"/>
          </a:xfrm>
          <a:prstGeom prst="rect">
            <a:avLst/>
          </a:prstGeom>
          <a:noFill/>
          <a:ln w="9525">
            <a:noFill/>
            <a:miter lim="800000"/>
            <a:headEnd/>
            <a:tailEnd/>
          </a:ln>
          <a:effectLst/>
        </p:spPr>
        <p:txBody>
          <a:bodyPr wrap="none">
            <a:spAutoFit/>
          </a:bodyPr>
          <a:lstStyle/>
          <a:p>
            <a:pPr>
              <a:defRPr/>
            </a:pPr>
            <a:r>
              <a:rPr lang="el-GR" sz="3200" b="1" dirty="0">
                <a:solidFill>
                  <a:srgbClr val="FFCC66"/>
                </a:solidFill>
                <a:effectLst>
                  <a:outerShdw blurRad="38100" dist="38100" dir="2700000" algn="tl">
                    <a:srgbClr val="000000">
                      <a:alpha val="43137"/>
                    </a:srgbClr>
                  </a:outerShdw>
                </a:effectLst>
                <a:latin typeface="Calibri"/>
                <a:cs typeface="Calibri"/>
              </a:rPr>
              <a:t>ΕΜΒΡΥΙΚΗ ΑΝΑΠΤΥΞΗ</a:t>
            </a:r>
            <a:r>
              <a:rPr lang="en-US" sz="3200" b="1" dirty="0">
                <a:solidFill>
                  <a:srgbClr val="FFCC66"/>
                </a:solidFill>
                <a:effectLst>
                  <a:outerShdw blurRad="38100" dist="38100" dir="2700000" algn="tl">
                    <a:srgbClr val="000000">
                      <a:alpha val="43137"/>
                    </a:srgbClr>
                  </a:outerShdw>
                </a:effectLst>
                <a:latin typeface="Calibri"/>
                <a:cs typeface="Calibri"/>
              </a:rPr>
              <a:t>: </a:t>
            </a:r>
            <a:r>
              <a:rPr lang="el-GR" sz="3200" b="1" dirty="0">
                <a:solidFill>
                  <a:srgbClr val="FFCC66"/>
                </a:solidFill>
                <a:effectLst>
                  <a:outerShdw blurRad="38100" dist="38100" dir="2700000" algn="tl">
                    <a:srgbClr val="000000">
                      <a:alpha val="43137"/>
                    </a:srgbClr>
                  </a:outerShdw>
                </a:effectLst>
                <a:latin typeface="Calibri"/>
                <a:cs typeface="Calibri"/>
              </a:rPr>
              <a:t>ΠΡΟΓΕΝΝΗΤΙΚΗ ΠΕΡΙΟΔΟΣ </a:t>
            </a:r>
          </a:p>
        </p:txBody>
      </p:sp>
      <p:sp>
        <p:nvSpPr>
          <p:cNvPr id="321542" name="Text Box 6"/>
          <p:cNvSpPr txBox="1">
            <a:spLocks noChangeArrowheads="1"/>
          </p:cNvSpPr>
          <p:nvPr/>
        </p:nvSpPr>
        <p:spPr bwMode="auto">
          <a:xfrm>
            <a:off x="4978409" y="1908784"/>
            <a:ext cx="6320068" cy="3416320"/>
          </a:xfrm>
          <a:prstGeom prst="rect">
            <a:avLst/>
          </a:prstGeom>
          <a:noFill/>
          <a:ln w="9525">
            <a:noFill/>
            <a:miter lim="800000"/>
            <a:headEnd/>
            <a:tailEnd/>
          </a:ln>
          <a:effectLst/>
        </p:spPr>
        <p:txBody>
          <a:bodyPr wrap="square">
            <a:spAutoFit/>
          </a:bodyPr>
          <a:lstStyle/>
          <a:p>
            <a:pPr>
              <a:defRPr/>
            </a:pPr>
            <a:r>
              <a:rPr lang="el-GR" sz="2400" b="1" dirty="0">
                <a:solidFill>
                  <a:srgbClr val="FFCC66"/>
                </a:solidFill>
                <a:effectLst>
                  <a:outerShdw blurRad="38100" dist="38100" dir="2700000" algn="tl">
                    <a:srgbClr val="000000"/>
                  </a:outerShdw>
                </a:effectLst>
                <a:latin typeface="Calibri"/>
                <a:cs typeface="Calibri"/>
              </a:rPr>
              <a:t>ΥΠΟΨΙΑ</a:t>
            </a:r>
          </a:p>
          <a:p>
            <a:pPr>
              <a:buFontTx/>
              <a:buChar char="•"/>
              <a:defRPr/>
            </a:pPr>
            <a:r>
              <a:rPr lang="el-GR" sz="2400" dirty="0">
                <a:effectLst>
                  <a:outerShdw blurRad="38100" dist="38100" dir="2700000" algn="tl">
                    <a:srgbClr val="000000"/>
                  </a:outerShdw>
                </a:effectLst>
                <a:latin typeface="Calibri"/>
                <a:cs typeface="Calibri"/>
              </a:rPr>
              <a:t> Οικογενειακό ιστορικό</a:t>
            </a:r>
          </a:p>
          <a:p>
            <a:pPr>
              <a:buFontTx/>
              <a:buChar char="•"/>
              <a:defRPr/>
            </a:pPr>
            <a:r>
              <a:rPr lang="el-GR" sz="2400" dirty="0">
                <a:effectLst>
                  <a:outerShdw blurRad="38100" dist="38100" dir="2700000" algn="tl">
                    <a:srgbClr val="000000"/>
                  </a:outerShdw>
                </a:effectLst>
                <a:latin typeface="Calibri"/>
                <a:cs typeface="Calibri"/>
              </a:rPr>
              <a:t>  Ανιχνευτικές δοκιμασίες ρουτίνας</a:t>
            </a:r>
          </a:p>
          <a:p>
            <a:pPr>
              <a:defRPr/>
            </a:pPr>
            <a:r>
              <a:rPr lang="el-GR" sz="2400" dirty="0">
                <a:effectLst>
                  <a:outerShdw blurRad="38100" dist="38100" dir="2700000" algn="tl">
                    <a:srgbClr val="000000"/>
                  </a:outerShdw>
                </a:effectLst>
                <a:latin typeface="Calibri"/>
                <a:cs typeface="Calibri"/>
              </a:rPr>
              <a:t>   (Υπερηχογράφημα, προγεννητικός έλεγχος)</a:t>
            </a:r>
          </a:p>
          <a:p>
            <a:pPr>
              <a:buFontTx/>
              <a:buChar char="•"/>
              <a:defRPr/>
            </a:pPr>
            <a:r>
              <a:rPr lang="el-GR" sz="2400" dirty="0">
                <a:effectLst>
                  <a:outerShdw blurRad="38100" dist="38100" dir="2700000" algn="tl">
                    <a:srgbClr val="000000"/>
                  </a:outerShdw>
                </a:effectLst>
                <a:latin typeface="Calibri"/>
                <a:cs typeface="Calibri"/>
              </a:rPr>
              <a:t>  Αυξημένη συχνότητα  νοσημάτων </a:t>
            </a:r>
          </a:p>
          <a:p>
            <a:pPr>
              <a:defRPr/>
            </a:pPr>
            <a:r>
              <a:rPr lang="el-GR" sz="2400" dirty="0">
                <a:effectLst>
                  <a:outerShdw blurRad="38100" dist="38100" dir="2700000" algn="tl">
                    <a:srgbClr val="000000"/>
                  </a:outerShdw>
                </a:effectLst>
                <a:latin typeface="Calibri"/>
                <a:cs typeface="Calibri"/>
              </a:rPr>
              <a:t>     σε συγκεκριμένο πληθυσμό</a:t>
            </a:r>
          </a:p>
          <a:p>
            <a:pPr>
              <a:buFontTx/>
              <a:buChar char="•"/>
              <a:defRPr/>
            </a:pPr>
            <a:r>
              <a:rPr lang="el-GR" sz="2400" dirty="0">
                <a:effectLst>
                  <a:outerShdw blurRad="38100" dist="38100" dir="2700000" algn="tl">
                    <a:srgbClr val="000000"/>
                  </a:outerShdw>
                </a:effectLst>
                <a:latin typeface="Calibri"/>
                <a:cs typeface="Calibri"/>
              </a:rPr>
              <a:t> Ενδομήτρια καθυστέρηση της αύξησης</a:t>
            </a:r>
          </a:p>
          <a:p>
            <a:pPr>
              <a:buFontTx/>
              <a:buChar char="•"/>
              <a:defRPr/>
            </a:pPr>
            <a:r>
              <a:rPr lang="el-GR" sz="2400" dirty="0">
                <a:effectLst>
                  <a:outerShdw blurRad="38100" dist="38100" dir="2700000" algn="tl">
                    <a:srgbClr val="000000"/>
                  </a:outerShdw>
                </a:effectLst>
                <a:latin typeface="Calibri"/>
                <a:cs typeface="Calibri"/>
              </a:rPr>
              <a:t> </a:t>
            </a:r>
            <a:r>
              <a:rPr lang="el-GR" sz="2400" dirty="0" err="1">
                <a:effectLst>
                  <a:outerShdw blurRad="38100" dist="38100" dir="2700000" algn="tl">
                    <a:srgbClr val="000000"/>
                  </a:outerShdw>
                </a:effectLst>
                <a:latin typeface="Calibri"/>
                <a:cs typeface="Calibri"/>
              </a:rPr>
              <a:t>Προωρότητα</a:t>
            </a:r>
            <a:endParaRPr lang="el-GR" sz="2400" dirty="0">
              <a:effectLst>
                <a:outerShdw blurRad="38100" dist="38100" dir="2700000" algn="tl">
                  <a:srgbClr val="000000"/>
                </a:outerShdw>
              </a:effectLst>
              <a:latin typeface="Calibri"/>
              <a:cs typeface="Calibri"/>
            </a:endParaRPr>
          </a:p>
          <a:p>
            <a:pPr>
              <a:defRPr/>
            </a:pPr>
            <a:endParaRPr lang="el-GR" sz="2400" dirty="0">
              <a:effectLst>
                <a:outerShdw blurRad="38100" dist="38100" dir="2700000" algn="tl">
                  <a:srgbClr val="000000"/>
                </a:outerShdw>
              </a:effectLst>
              <a:latin typeface="Comic Sans MS" pitchFamily="66" charset="0"/>
            </a:endParaRPr>
          </a:p>
        </p:txBody>
      </p:sp>
      <p:pic>
        <p:nvPicPr>
          <p:cNvPr id="321543" name="Picture 7" descr="education1"/>
          <p:cNvPicPr>
            <a:picLocks noGrp="1" noChangeAspect="1" noChangeArrowheads="1"/>
          </p:cNvPicPr>
          <p:nvPr>
            <p:ph/>
          </p:nvPr>
        </p:nvPicPr>
        <p:blipFill>
          <a:blip r:embed="rId4" cstate="print"/>
          <a:srcRect/>
          <a:stretch>
            <a:fillRect/>
          </a:stretch>
        </p:blipFill>
        <p:spPr>
          <a:xfrm>
            <a:off x="1362291" y="3428241"/>
            <a:ext cx="3384550" cy="2376487"/>
          </a:xfrm>
          <a:effectLst>
            <a:softEdge rad="112500"/>
          </a:effectLst>
        </p:spPr>
      </p:pic>
    </p:spTree>
    <p:extLst>
      <p:ext uri="{BB962C8B-B14F-4D97-AF65-F5344CB8AC3E}">
        <p14:creationId xmlns:p14="http://schemas.microsoft.com/office/powerpoint/2010/main" val="1411374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41" name="Picture 13" descr="_39406782_203neonate300"/>
          <p:cNvPicPr>
            <a:picLocks noGrp="1" noChangeAspect="1" noChangeArrowheads="1"/>
          </p:cNvPicPr>
          <p:nvPr>
            <p:ph sz="half" idx="1"/>
          </p:nvPr>
        </p:nvPicPr>
        <p:blipFill>
          <a:blip r:embed="rId3" cstate="print"/>
          <a:srcRect/>
          <a:stretch>
            <a:fillRect/>
          </a:stretch>
        </p:blipFill>
        <p:spPr>
          <a:xfrm>
            <a:off x="1528175" y="1352811"/>
            <a:ext cx="3272425" cy="1951690"/>
          </a:xfrm>
          <a:effectLst>
            <a:softEdge rad="112500"/>
          </a:effectLst>
        </p:spPr>
      </p:pic>
      <p:pic>
        <p:nvPicPr>
          <p:cNvPr id="329744" name="Picture 16" descr="neonate"/>
          <p:cNvPicPr>
            <a:picLocks noGrp="1" noChangeAspect="1" noChangeArrowheads="1"/>
          </p:cNvPicPr>
          <p:nvPr>
            <p:ph sz="quarter" idx="2"/>
          </p:nvPr>
        </p:nvPicPr>
        <p:blipFill>
          <a:blip r:embed="rId4" cstate="print"/>
          <a:srcRect/>
          <a:stretch>
            <a:fillRect/>
          </a:stretch>
        </p:blipFill>
        <p:spPr>
          <a:xfrm>
            <a:off x="1615858" y="3375939"/>
            <a:ext cx="3194258" cy="2303463"/>
          </a:xfrm>
          <a:effectLst>
            <a:softEdge rad="112500"/>
          </a:effectLst>
        </p:spPr>
      </p:pic>
      <p:sp>
        <p:nvSpPr>
          <p:cNvPr id="329750" name="Text Box 22"/>
          <p:cNvSpPr txBox="1">
            <a:spLocks noChangeArrowheads="1"/>
          </p:cNvSpPr>
          <p:nvPr/>
        </p:nvSpPr>
        <p:spPr bwMode="auto">
          <a:xfrm>
            <a:off x="4955979" y="1580303"/>
            <a:ext cx="5040312" cy="4524375"/>
          </a:xfrm>
          <a:prstGeom prst="rect">
            <a:avLst/>
          </a:prstGeom>
          <a:noFill/>
          <a:ln w="9525">
            <a:noFill/>
            <a:miter lim="800000"/>
            <a:headEnd/>
            <a:tailEnd/>
          </a:ln>
          <a:effectLst/>
        </p:spPr>
        <p:txBody>
          <a:bodyPr>
            <a:spAutoFit/>
          </a:bodyPr>
          <a:lstStyle/>
          <a:p>
            <a:pPr>
              <a:buFontTx/>
              <a:buChar char="•"/>
              <a:defRPr/>
            </a:pPr>
            <a:r>
              <a:rPr lang="el-GR" sz="2400" dirty="0">
                <a:effectLst>
                  <a:outerShdw blurRad="38100" dist="38100" dir="2700000" algn="tl">
                    <a:srgbClr val="000000"/>
                  </a:outerShdw>
                </a:effectLst>
                <a:latin typeface="Calibri"/>
                <a:cs typeface="Calibri"/>
              </a:rPr>
              <a:t> </a:t>
            </a:r>
            <a:r>
              <a:rPr lang="el-GR" sz="2400" dirty="0" err="1">
                <a:effectLst>
                  <a:outerShdw blurRad="38100" dist="38100" dir="2700000" algn="tl">
                    <a:srgbClr val="000000"/>
                  </a:outerShdw>
                </a:effectLst>
                <a:latin typeface="Calibri"/>
                <a:cs typeface="Calibri"/>
              </a:rPr>
              <a:t>Περιγεννητική</a:t>
            </a:r>
            <a:r>
              <a:rPr lang="el-GR" sz="2400" dirty="0">
                <a:effectLst>
                  <a:outerShdw blurRad="38100" dist="38100" dir="2700000" algn="tl">
                    <a:srgbClr val="000000"/>
                  </a:outerShdw>
                </a:effectLst>
                <a:latin typeface="Calibri"/>
                <a:cs typeface="Calibri"/>
              </a:rPr>
              <a:t> ασφυξία</a:t>
            </a:r>
          </a:p>
          <a:p>
            <a:pPr>
              <a:buFontTx/>
              <a:buChar char="•"/>
              <a:defRPr/>
            </a:pPr>
            <a:r>
              <a:rPr lang="el-GR" sz="2400" dirty="0">
                <a:effectLst>
                  <a:outerShdw blurRad="38100" dist="38100" dir="2700000" algn="tl">
                    <a:srgbClr val="000000"/>
                  </a:outerShdw>
                </a:effectLst>
                <a:latin typeface="Calibri"/>
                <a:cs typeface="Calibri"/>
              </a:rPr>
              <a:t> </a:t>
            </a:r>
            <a:r>
              <a:rPr lang="el-GR" sz="2400" dirty="0" err="1">
                <a:effectLst>
                  <a:outerShdw blurRad="38100" dist="38100" dir="2700000" algn="tl">
                    <a:srgbClr val="000000"/>
                  </a:outerShdw>
                </a:effectLst>
                <a:latin typeface="Calibri"/>
                <a:cs typeface="Calibri"/>
              </a:rPr>
              <a:t>Προωρότητα</a:t>
            </a:r>
            <a:r>
              <a:rPr lang="el-GR" sz="2400" dirty="0">
                <a:effectLst>
                  <a:outerShdw blurRad="38100" dist="38100" dir="2700000" algn="tl">
                    <a:srgbClr val="000000"/>
                  </a:outerShdw>
                </a:effectLst>
                <a:latin typeface="Calibri"/>
                <a:cs typeface="Calibri"/>
              </a:rPr>
              <a:t>  με </a:t>
            </a:r>
            <a:r>
              <a:rPr lang="el-GR" sz="2400" dirty="0" err="1">
                <a:effectLst>
                  <a:outerShdw blurRad="38100" dist="38100" dir="2700000" algn="tl">
                    <a:srgbClr val="000000"/>
                  </a:outerShdw>
                </a:effectLst>
                <a:latin typeface="Calibri"/>
                <a:cs typeface="Calibri"/>
              </a:rPr>
              <a:t>ενδοκοιλιακή</a:t>
            </a:r>
            <a:endParaRPr lang="el-GR" sz="2400" dirty="0">
              <a:effectLst>
                <a:outerShdw blurRad="38100" dist="38100" dir="2700000" algn="tl">
                  <a:srgbClr val="000000"/>
                </a:outerShdw>
              </a:effectLst>
              <a:latin typeface="Calibri"/>
              <a:cs typeface="Calibri"/>
            </a:endParaRPr>
          </a:p>
          <a:p>
            <a:pPr>
              <a:defRPr/>
            </a:pPr>
            <a:r>
              <a:rPr lang="el-GR" sz="2400" dirty="0">
                <a:effectLst>
                  <a:outerShdw blurRad="38100" dist="38100" dir="2700000" algn="tl">
                    <a:srgbClr val="000000"/>
                  </a:outerShdw>
                </a:effectLst>
                <a:latin typeface="Calibri"/>
                <a:cs typeface="Calibri"/>
              </a:rPr>
              <a:t>  αιμορραγία, </a:t>
            </a:r>
            <a:r>
              <a:rPr lang="el-GR" sz="2400" dirty="0" err="1">
                <a:effectLst>
                  <a:outerShdw blurRad="38100" dist="38100" dir="2700000" algn="tl">
                    <a:srgbClr val="000000"/>
                  </a:outerShdw>
                </a:effectLst>
                <a:latin typeface="Calibri"/>
                <a:cs typeface="Calibri"/>
              </a:rPr>
              <a:t>περικοιλιακή</a:t>
            </a:r>
            <a:r>
              <a:rPr lang="el-GR" sz="2400" dirty="0">
                <a:effectLst>
                  <a:outerShdw blurRad="38100" dist="38100" dir="2700000" algn="tl">
                    <a:srgbClr val="000000"/>
                  </a:outerShdw>
                </a:effectLst>
                <a:latin typeface="Calibri"/>
                <a:cs typeface="Calibri"/>
              </a:rPr>
              <a:t> </a:t>
            </a:r>
          </a:p>
          <a:p>
            <a:pPr>
              <a:defRPr/>
            </a:pPr>
            <a:r>
              <a:rPr lang="el-GR" sz="2400" dirty="0">
                <a:effectLst>
                  <a:outerShdw blurRad="38100" dist="38100" dir="2700000" algn="tl">
                    <a:srgbClr val="000000"/>
                  </a:outerShdw>
                </a:effectLst>
                <a:latin typeface="Calibri"/>
                <a:cs typeface="Calibri"/>
              </a:rPr>
              <a:t>  </a:t>
            </a:r>
            <a:r>
              <a:rPr lang="el-GR" sz="2400" dirty="0" err="1">
                <a:effectLst>
                  <a:outerShdw blurRad="38100" dist="38100" dir="2700000" algn="tl">
                    <a:srgbClr val="000000"/>
                  </a:outerShdw>
                </a:effectLst>
                <a:latin typeface="Calibri"/>
                <a:cs typeface="Calibri"/>
              </a:rPr>
              <a:t>λευκομαλακία</a:t>
            </a:r>
            <a:r>
              <a:rPr lang="el-GR" sz="2400" dirty="0">
                <a:effectLst>
                  <a:outerShdw blurRad="38100" dist="38100" dir="2700000" algn="tl">
                    <a:srgbClr val="000000"/>
                  </a:outerShdw>
                </a:effectLst>
                <a:latin typeface="Calibri"/>
                <a:cs typeface="Calibri"/>
              </a:rPr>
              <a:t>,</a:t>
            </a:r>
          </a:p>
          <a:p>
            <a:pPr>
              <a:defRPr/>
            </a:pPr>
            <a:r>
              <a:rPr lang="el-GR" sz="2400" dirty="0">
                <a:effectLst>
                  <a:outerShdw blurRad="38100" dist="38100" dir="2700000" algn="tl">
                    <a:srgbClr val="000000"/>
                  </a:outerShdw>
                </a:effectLst>
                <a:latin typeface="Calibri"/>
                <a:cs typeface="Calibri"/>
              </a:rPr>
              <a:t>  </a:t>
            </a:r>
            <a:r>
              <a:rPr lang="el-GR" sz="2400" dirty="0" err="1">
                <a:effectLst>
                  <a:outerShdw blurRad="38100" dist="38100" dir="2700000" algn="tl">
                    <a:srgbClr val="000000"/>
                  </a:outerShdw>
                </a:effectLst>
                <a:latin typeface="Calibri"/>
                <a:cs typeface="Calibri"/>
              </a:rPr>
              <a:t>μεθαιμορραγικό</a:t>
            </a:r>
            <a:r>
              <a:rPr lang="el-GR" sz="2400" dirty="0">
                <a:effectLst>
                  <a:outerShdw blurRad="38100" dist="38100" dir="2700000" algn="tl">
                    <a:srgbClr val="000000"/>
                  </a:outerShdw>
                </a:effectLst>
                <a:latin typeface="Calibri"/>
                <a:cs typeface="Calibri"/>
              </a:rPr>
              <a:t> υδροκέφαλο</a:t>
            </a:r>
          </a:p>
          <a:p>
            <a:pPr>
              <a:buFontTx/>
              <a:buChar char="•"/>
              <a:defRPr/>
            </a:pPr>
            <a:r>
              <a:rPr lang="el-GR" sz="2400" dirty="0">
                <a:effectLst>
                  <a:outerShdw blurRad="38100" dist="38100" dir="2700000" algn="tl">
                    <a:srgbClr val="000000"/>
                  </a:outerShdw>
                </a:effectLst>
                <a:latin typeface="Calibri"/>
                <a:cs typeface="Calibri"/>
              </a:rPr>
              <a:t> </a:t>
            </a:r>
            <a:r>
              <a:rPr lang="el-GR" sz="2400" dirty="0" err="1">
                <a:effectLst>
                  <a:outerShdw blurRad="38100" dist="38100" dir="2700000" algn="tl">
                    <a:srgbClr val="000000"/>
                  </a:outerShdw>
                </a:effectLst>
                <a:latin typeface="Calibri"/>
                <a:cs typeface="Calibri"/>
              </a:rPr>
              <a:t>Χρωμοσωμικές</a:t>
            </a:r>
            <a:r>
              <a:rPr lang="el-GR" sz="2400" dirty="0">
                <a:effectLst>
                  <a:outerShdw blurRad="38100" dist="38100" dir="2700000" algn="tl">
                    <a:srgbClr val="000000"/>
                  </a:outerShdw>
                </a:effectLst>
                <a:latin typeface="Calibri"/>
                <a:cs typeface="Calibri"/>
              </a:rPr>
              <a:t> ανωμαλίες-</a:t>
            </a:r>
          </a:p>
          <a:p>
            <a:pPr>
              <a:defRPr/>
            </a:pPr>
            <a:r>
              <a:rPr lang="el-GR" sz="2400" dirty="0">
                <a:effectLst>
                  <a:outerShdw blurRad="38100" dist="38100" dir="2700000" algn="tl">
                    <a:srgbClr val="000000"/>
                  </a:outerShdw>
                </a:effectLst>
                <a:latin typeface="Calibri"/>
                <a:cs typeface="Calibri"/>
              </a:rPr>
              <a:t>   γενετικά σύνδρομα  που</a:t>
            </a:r>
          </a:p>
          <a:p>
            <a:pPr>
              <a:defRPr/>
            </a:pPr>
            <a:r>
              <a:rPr lang="el-GR" sz="2400" dirty="0">
                <a:effectLst>
                  <a:outerShdw blurRad="38100" dist="38100" dir="2700000" algn="tl">
                    <a:srgbClr val="000000"/>
                  </a:outerShdw>
                </a:effectLst>
                <a:latin typeface="Calibri"/>
                <a:cs typeface="Calibri"/>
              </a:rPr>
              <a:t>   αναγνωρίζονται κατά τη  γέννηση</a:t>
            </a:r>
          </a:p>
          <a:p>
            <a:pPr>
              <a:buFontTx/>
              <a:buChar char="•"/>
              <a:defRPr/>
            </a:pPr>
            <a:r>
              <a:rPr lang="el-GR" sz="2400" dirty="0">
                <a:effectLst>
                  <a:outerShdw blurRad="38100" dist="38100" dir="2700000" algn="tl">
                    <a:srgbClr val="000000"/>
                  </a:outerShdw>
                </a:effectLst>
                <a:latin typeface="Calibri"/>
                <a:cs typeface="Calibri"/>
              </a:rPr>
              <a:t> Νευρολογική σημειολογία που </a:t>
            </a:r>
          </a:p>
          <a:p>
            <a:pPr>
              <a:defRPr/>
            </a:pPr>
            <a:r>
              <a:rPr lang="el-GR" sz="2400" dirty="0">
                <a:effectLst>
                  <a:outerShdw blurRad="38100" dist="38100" dir="2700000" algn="tl">
                    <a:srgbClr val="000000"/>
                  </a:outerShdw>
                </a:effectLst>
                <a:latin typeface="Calibri"/>
                <a:cs typeface="Calibri"/>
              </a:rPr>
              <a:t>  εμφανίζεται στη γέννηση </a:t>
            </a:r>
          </a:p>
          <a:p>
            <a:pPr>
              <a:defRPr/>
            </a:pPr>
            <a:r>
              <a:rPr lang="el-GR" sz="2400" dirty="0">
                <a:effectLst>
                  <a:outerShdw blurRad="38100" dist="38100" dir="2700000" algn="tl">
                    <a:srgbClr val="000000"/>
                  </a:outerShdw>
                </a:effectLst>
                <a:latin typeface="Calibri"/>
                <a:cs typeface="Calibri"/>
              </a:rPr>
              <a:t>  (πτωχή σίτιση, υποτονία, σπασμοί)</a:t>
            </a:r>
          </a:p>
          <a:p>
            <a:pPr>
              <a:defRPr/>
            </a:pPr>
            <a:endParaRPr lang="el-GR" sz="2400" dirty="0">
              <a:effectLst>
                <a:outerShdw blurRad="38100" dist="38100" dir="2700000" algn="tl">
                  <a:srgbClr val="000000"/>
                </a:outerShdw>
              </a:effectLst>
              <a:latin typeface="Tahoma" pitchFamily="34" charset="0"/>
            </a:endParaRPr>
          </a:p>
        </p:txBody>
      </p:sp>
      <p:sp>
        <p:nvSpPr>
          <p:cNvPr id="6" name="Text Box 4">
            <a:extLst>
              <a:ext uri="{FF2B5EF4-FFF2-40B4-BE49-F238E27FC236}">
                <a16:creationId xmlns:a16="http://schemas.microsoft.com/office/drawing/2014/main" id="{415B8C2B-4512-0840-88BF-C79CCD06340F}"/>
              </a:ext>
            </a:extLst>
          </p:cNvPr>
          <p:cNvSpPr txBox="1">
            <a:spLocks noChangeArrowheads="1"/>
          </p:cNvSpPr>
          <p:nvPr/>
        </p:nvSpPr>
        <p:spPr bwMode="auto">
          <a:xfrm>
            <a:off x="3670378" y="373168"/>
            <a:ext cx="5463612" cy="646331"/>
          </a:xfrm>
          <a:prstGeom prst="rect">
            <a:avLst/>
          </a:prstGeom>
          <a:noFill/>
          <a:ln w="9525">
            <a:noFill/>
            <a:miter lim="800000"/>
            <a:headEnd/>
            <a:tailEnd/>
          </a:ln>
          <a:effectLst/>
        </p:spPr>
        <p:txBody>
          <a:bodyPr wrap="none">
            <a:spAutoFit/>
          </a:bodyPr>
          <a:lstStyle/>
          <a:p>
            <a:pPr>
              <a:defRPr/>
            </a:pPr>
            <a:r>
              <a:rPr lang="el-GR" sz="3600" b="1" dirty="0">
                <a:solidFill>
                  <a:srgbClr val="FFCC66"/>
                </a:solidFill>
                <a:effectLst>
                  <a:outerShdw blurRad="38100" dist="38100" dir="2700000" algn="tl">
                    <a:srgbClr val="000000">
                      <a:alpha val="43137"/>
                    </a:srgbClr>
                  </a:outerShdw>
                </a:effectLst>
                <a:latin typeface="Calibri"/>
                <a:cs typeface="Calibri"/>
              </a:rPr>
              <a:t>ΠΕΡΙΓΕΝΝΗΤΙΚΗ ΠΕΡΙΟΔΟΣ </a:t>
            </a:r>
          </a:p>
        </p:txBody>
      </p:sp>
    </p:spTree>
    <p:extLst>
      <p:ext uri="{BB962C8B-B14F-4D97-AF65-F5344CB8AC3E}">
        <p14:creationId xmlns:p14="http://schemas.microsoft.com/office/powerpoint/2010/main" val="231866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2" name="Picture 4" descr="early-pic"/>
          <p:cNvPicPr>
            <a:picLocks noGrp="1" noChangeAspect="1" noChangeArrowheads="1"/>
          </p:cNvPicPr>
          <p:nvPr>
            <p:ph idx="1"/>
          </p:nvPr>
        </p:nvPicPr>
        <p:blipFill>
          <a:blip r:embed="rId3" cstate="print"/>
          <a:srcRect/>
          <a:stretch>
            <a:fillRect/>
          </a:stretch>
        </p:blipFill>
        <p:spPr>
          <a:xfrm>
            <a:off x="1305246" y="1894779"/>
            <a:ext cx="2881312" cy="3024188"/>
          </a:xfrm>
          <a:effectLst>
            <a:softEdge rad="112500"/>
          </a:effectLst>
        </p:spPr>
      </p:pic>
      <p:sp>
        <p:nvSpPr>
          <p:cNvPr id="288773" name="Text Box 5"/>
          <p:cNvSpPr txBox="1">
            <a:spLocks noChangeArrowheads="1"/>
          </p:cNvSpPr>
          <p:nvPr/>
        </p:nvSpPr>
        <p:spPr bwMode="auto">
          <a:xfrm>
            <a:off x="3071665" y="332657"/>
            <a:ext cx="6367577" cy="646331"/>
          </a:xfrm>
          <a:prstGeom prst="rect">
            <a:avLst/>
          </a:prstGeom>
          <a:noFill/>
          <a:ln w="9525">
            <a:noFill/>
            <a:miter lim="800000"/>
            <a:headEnd/>
            <a:tailEnd/>
          </a:ln>
          <a:effectLst/>
        </p:spPr>
        <p:txBody>
          <a:bodyPr wrap="none">
            <a:spAutoFit/>
          </a:bodyPr>
          <a:lstStyle/>
          <a:p>
            <a:pPr>
              <a:defRPr/>
            </a:pPr>
            <a:r>
              <a:rPr lang="el-GR" sz="3600" b="1" dirty="0">
                <a:solidFill>
                  <a:srgbClr val="FFCC66"/>
                </a:solidFill>
                <a:effectLst>
                  <a:outerShdw blurRad="38100" dist="38100" dir="2700000" algn="tl">
                    <a:srgbClr val="000000"/>
                  </a:outerShdw>
                </a:effectLst>
                <a:latin typeface="Calibri"/>
                <a:cs typeface="Calibri"/>
              </a:rPr>
              <a:t>ΝΕΟΓΝΙΚΗ ΚΑΙ ΒΡΕΦΙΚΗ ΗΛΙΚΙΑ</a:t>
            </a:r>
            <a:r>
              <a:rPr lang="el-GR" sz="3600" dirty="0">
                <a:solidFill>
                  <a:srgbClr val="FFCC66"/>
                </a:solidFill>
                <a:effectLst>
                  <a:outerShdw blurRad="38100" dist="38100" dir="2700000" algn="tl">
                    <a:srgbClr val="000000"/>
                  </a:outerShdw>
                </a:effectLst>
                <a:latin typeface="Calibri"/>
                <a:cs typeface="Calibri"/>
              </a:rPr>
              <a:t> </a:t>
            </a:r>
          </a:p>
        </p:txBody>
      </p:sp>
      <p:sp>
        <p:nvSpPr>
          <p:cNvPr id="288775" name="Text Box 7"/>
          <p:cNvSpPr txBox="1">
            <a:spLocks noChangeArrowheads="1"/>
          </p:cNvSpPr>
          <p:nvPr/>
        </p:nvSpPr>
        <p:spPr bwMode="auto">
          <a:xfrm>
            <a:off x="4334005" y="2252711"/>
            <a:ext cx="7277622" cy="2308324"/>
          </a:xfrm>
          <a:prstGeom prst="rect">
            <a:avLst/>
          </a:prstGeom>
          <a:noFill/>
          <a:ln w="9525">
            <a:noFill/>
            <a:miter lim="800000"/>
            <a:headEnd/>
            <a:tailEnd/>
          </a:ln>
          <a:effectLst/>
        </p:spPr>
        <p:txBody>
          <a:bodyPr wrap="square">
            <a:spAutoFit/>
          </a:bodyPr>
          <a:lstStyle/>
          <a:p>
            <a:pPr>
              <a:buFontTx/>
              <a:buChar char="•"/>
              <a:defRPr/>
            </a:pPr>
            <a:r>
              <a:rPr lang="el-GR" sz="2400" dirty="0">
                <a:effectLst>
                  <a:outerShdw blurRad="38100" dist="38100" dir="2700000" algn="tl">
                    <a:srgbClr val="000000"/>
                  </a:outerShdw>
                </a:effectLst>
                <a:latin typeface="Calibri"/>
                <a:cs typeface="Calibri"/>
              </a:rPr>
              <a:t> Καθυστέρηση στα κινητικά ορόσημα,</a:t>
            </a:r>
          </a:p>
          <a:p>
            <a:pPr>
              <a:defRPr/>
            </a:pPr>
            <a:r>
              <a:rPr lang="el-GR" sz="2400" dirty="0">
                <a:effectLst>
                  <a:outerShdw blurRad="38100" dist="38100" dir="2700000" algn="tl">
                    <a:srgbClr val="000000"/>
                  </a:outerShdw>
                </a:effectLst>
                <a:latin typeface="Calibri"/>
                <a:cs typeface="Calibri"/>
              </a:rPr>
              <a:t> (κάθισμα, βάδιση, ασύμμετρη χρήση των άκρων,</a:t>
            </a:r>
          </a:p>
          <a:p>
            <a:pPr>
              <a:defRPr/>
            </a:pPr>
            <a:r>
              <a:rPr lang="el-GR" sz="2400" dirty="0">
                <a:effectLst>
                  <a:outerShdw blurRad="38100" dist="38100" dir="2700000" algn="tl">
                    <a:srgbClr val="000000"/>
                  </a:outerShdw>
                </a:effectLst>
                <a:latin typeface="Calibri"/>
                <a:cs typeface="Calibri"/>
              </a:rPr>
              <a:t> ανώμαλη προτίμηση ενός άκρου)</a:t>
            </a:r>
          </a:p>
          <a:p>
            <a:pPr>
              <a:buFontTx/>
              <a:buChar char="•"/>
              <a:defRPr/>
            </a:pPr>
            <a:r>
              <a:rPr lang="el-GR" sz="2400" dirty="0">
                <a:effectLst>
                  <a:outerShdw blurRad="38100" dist="38100" dir="2700000" algn="tl">
                    <a:srgbClr val="000000"/>
                  </a:outerShdw>
                </a:effectLst>
                <a:latin typeface="Calibri"/>
                <a:cs typeface="Calibri"/>
              </a:rPr>
              <a:t> Οπτική ή ακουστική βλάβη που παρατηρήθηκε</a:t>
            </a:r>
          </a:p>
          <a:p>
            <a:pPr>
              <a:defRPr/>
            </a:pPr>
            <a:r>
              <a:rPr lang="el-GR" sz="2400" dirty="0">
                <a:effectLst>
                  <a:outerShdw blurRad="38100" dist="38100" dir="2700000" algn="tl">
                    <a:srgbClr val="000000"/>
                  </a:outerShdw>
                </a:effectLst>
                <a:latin typeface="Calibri"/>
                <a:cs typeface="Calibri"/>
              </a:rPr>
              <a:t>  από τους γονείς η τον ανιχνευτικό έλεγχο</a:t>
            </a:r>
          </a:p>
          <a:p>
            <a:pPr>
              <a:buFontTx/>
              <a:buChar char="•"/>
              <a:defRPr/>
            </a:pPr>
            <a:r>
              <a:rPr lang="el-GR" sz="2400" dirty="0">
                <a:effectLst>
                  <a:outerShdw blurRad="38100" dist="38100" dir="2700000" algn="tl">
                    <a:srgbClr val="000000"/>
                  </a:outerShdw>
                </a:effectLst>
                <a:latin typeface="Calibri"/>
                <a:cs typeface="Calibri"/>
              </a:rPr>
              <a:t> Γενικευμένη (σφαιρική) αναπτυξιακή καθυστέρηση</a:t>
            </a:r>
          </a:p>
        </p:txBody>
      </p:sp>
    </p:spTree>
    <p:extLst>
      <p:ext uri="{BB962C8B-B14F-4D97-AF65-F5344CB8AC3E}">
        <p14:creationId xmlns:p14="http://schemas.microsoft.com/office/powerpoint/2010/main" val="60305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Text Box 4"/>
          <p:cNvSpPr txBox="1">
            <a:spLocks noChangeArrowheads="1"/>
          </p:cNvSpPr>
          <p:nvPr/>
        </p:nvSpPr>
        <p:spPr bwMode="auto">
          <a:xfrm>
            <a:off x="2927648" y="260649"/>
            <a:ext cx="6648808" cy="646331"/>
          </a:xfrm>
          <a:prstGeom prst="rect">
            <a:avLst/>
          </a:prstGeom>
          <a:noFill/>
          <a:ln w="9525">
            <a:noFill/>
            <a:miter lim="800000"/>
            <a:headEnd/>
            <a:tailEnd/>
          </a:ln>
          <a:effectLst/>
        </p:spPr>
        <p:txBody>
          <a:bodyPr wrap="none">
            <a:spAutoFit/>
          </a:bodyPr>
          <a:lstStyle/>
          <a:p>
            <a:pPr algn="ctr">
              <a:defRPr/>
            </a:pPr>
            <a:r>
              <a:rPr lang="el-GR" sz="3600" b="1" dirty="0">
                <a:solidFill>
                  <a:srgbClr val="FFCC66"/>
                </a:solidFill>
                <a:effectLst>
                  <a:outerShdw blurRad="38100" dist="38100" dir="2700000" algn="tl">
                    <a:srgbClr val="000000"/>
                  </a:outerShdw>
                </a:effectLst>
                <a:latin typeface="Calibri" panose="020F0502020204030204" pitchFamily="34" charset="0"/>
                <a:cs typeface="Calibri" panose="020F0502020204030204" pitchFamily="34" charset="0"/>
              </a:rPr>
              <a:t>ΠΑΙΔΙ ΤΗΣ ΠΡΟΣΧΟΛΙΚΗΣ ΗΛΙΚΙΑΣ</a:t>
            </a:r>
          </a:p>
        </p:txBody>
      </p:sp>
      <p:pic>
        <p:nvPicPr>
          <p:cNvPr id="307207" name="Picture 7" descr="lego1"/>
          <p:cNvPicPr>
            <a:picLocks noChangeAspect="1" noChangeArrowheads="1"/>
          </p:cNvPicPr>
          <p:nvPr/>
        </p:nvPicPr>
        <p:blipFill>
          <a:blip r:embed="rId3" cstate="print"/>
          <a:srcRect/>
          <a:stretch>
            <a:fillRect/>
          </a:stretch>
        </p:blipFill>
        <p:spPr bwMode="auto">
          <a:xfrm>
            <a:off x="1816274" y="1758964"/>
            <a:ext cx="3208157" cy="3455987"/>
          </a:xfrm>
          <a:prstGeom prst="rect">
            <a:avLst/>
          </a:prstGeom>
          <a:ln>
            <a:noFill/>
          </a:ln>
          <a:effectLst>
            <a:softEdge rad="112500"/>
          </a:effectLst>
        </p:spPr>
      </p:pic>
      <p:sp>
        <p:nvSpPr>
          <p:cNvPr id="307208" name="Text Box 8"/>
          <p:cNvSpPr txBox="1">
            <a:spLocks noChangeArrowheads="1"/>
          </p:cNvSpPr>
          <p:nvPr/>
        </p:nvSpPr>
        <p:spPr bwMode="auto">
          <a:xfrm>
            <a:off x="5195300" y="2332795"/>
            <a:ext cx="5451823" cy="1938992"/>
          </a:xfrm>
          <a:prstGeom prst="rect">
            <a:avLst/>
          </a:prstGeom>
          <a:noFill/>
          <a:ln w="9525">
            <a:noFill/>
            <a:miter lim="800000"/>
            <a:headEnd/>
            <a:tailEnd/>
          </a:ln>
          <a:effectLst/>
        </p:spPr>
        <p:txBody>
          <a:bodyPr wrap="square">
            <a:spAutoFit/>
          </a:bodyPr>
          <a:lstStyle/>
          <a:p>
            <a:pPr>
              <a:buFontTx/>
              <a:buChar char="•"/>
              <a:defRPr/>
            </a:pPr>
            <a:r>
              <a:rPr lang="el-GR" sz="2400" dirty="0">
                <a:effectLst>
                  <a:outerShdw blurRad="38100" dist="38100" dir="2700000" algn="tl">
                    <a:srgbClr val="000000"/>
                  </a:outerShdw>
                </a:effectLst>
                <a:latin typeface="Calibri"/>
                <a:cs typeface="Calibri"/>
              </a:rPr>
              <a:t>  Καθυστέρηση λόγου και ομιλίας</a:t>
            </a:r>
          </a:p>
          <a:p>
            <a:pPr>
              <a:defRPr/>
            </a:pPr>
            <a:r>
              <a:rPr lang="el-GR" sz="2400" dirty="0">
                <a:effectLst>
                  <a:outerShdw blurRad="38100" dist="38100" dir="2700000" algn="tl">
                    <a:srgbClr val="000000"/>
                  </a:outerShdw>
                </a:effectLst>
                <a:latin typeface="Calibri"/>
                <a:cs typeface="Calibri"/>
              </a:rPr>
              <a:t> (μεμονωμένη ή στα πλαίσια συνολικής)</a:t>
            </a:r>
          </a:p>
          <a:p>
            <a:pPr>
              <a:buFontTx/>
              <a:buChar char="•"/>
              <a:defRPr/>
            </a:pPr>
            <a:r>
              <a:rPr lang="el-GR" sz="2400" dirty="0">
                <a:effectLst>
                  <a:outerShdw blurRad="38100" dist="38100" dir="2700000" algn="tl">
                    <a:srgbClr val="000000"/>
                  </a:outerShdw>
                </a:effectLst>
                <a:latin typeface="Calibri"/>
                <a:cs typeface="Calibri"/>
              </a:rPr>
              <a:t>  Ανωμαλία στη. βάδιση</a:t>
            </a:r>
          </a:p>
          <a:p>
            <a:pPr>
              <a:buFontTx/>
              <a:buChar char="•"/>
              <a:defRPr/>
            </a:pPr>
            <a:r>
              <a:rPr lang="el-GR" sz="2400" dirty="0">
                <a:effectLst>
                  <a:outerShdw blurRad="38100" dist="38100" dir="2700000" algn="tl">
                    <a:srgbClr val="000000"/>
                  </a:outerShdw>
                </a:effectLst>
                <a:latin typeface="Calibri"/>
                <a:cs typeface="Calibri"/>
              </a:rPr>
              <a:t> Απώλεια ικανοτήτων από       </a:t>
            </a:r>
            <a:r>
              <a:rPr lang="el-GR" sz="2400" dirty="0" err="1">
                <a:effectLst>
                  <a:outerShdw blurRad="38100" dist="38100" dir="2700000" algn="tl">
                    <a:srgbClr val="000000"/>
                  </a:outerShdw>
                </a:effectLst>
                <a:latin typeface="Calibri"/>
                <a:cs typeface="Calibri"/>
              </a:rPr>
              <a:t>νευροεκφυλιστική</a:t>
            </a:r>
            <a:r>
              <a:rPr lang="el-GR" sz="2400" dirty="0">
                <a:effectLst>
                  <a:outerShdw blurRad="38100" dist="38100" dir="2700000" algn="tl">
                    <a:srgbClr val="000000"/>
                  </a:outerShdw>
                </a:effectLst>
                <a:latin typeface="Calibri"/>
                <a:cs typeface="Calibri"/>
              </a:rPr>
              <a:t> διαταραχή</a:t>
            </a:r>
          </a:p>
        </p:txBody>
      </p:sp>
    </p:spTree>
    <p:extLst>
      <p:ext uri="{BB962C8B-B14F-4D97-AF65-F5344CB8AC3E}">
        <p14:creationId xmlns:p14="http://schemas.microsoft.com/office/powerpoint/2010/main" val="731479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4" name="Text Box 6"/>
          <p:cNvSpPr txBox="1">
            <a:spLocks noChangeArrowheads="1"/>
          </p:cNvSpPr>
          <p:nvPr/>
        </p:nvSpPr>
        <p:spPr bwMode="auto">
          <a:xfrm>
            <a:off x="3719736" y="427052"/>
            <a:ext cx="4957639" cy="646331"/>
          </a:xfrm>
          <a:prstGeom prst="rect">
            <a:avLst/>
          </a:prstGeom>
          <a:noFill/>
          <a:ln w="9525">
            <a:noFill/>
            <a:miter lim="800000"/>
            <a:headEnd/>
            <a:tailEnd/>
          </a:ln>
          <a:effectLst/>
        </p:spPr>
        <p:txBody>
          <a:bodyPr wrap="none">
            <a:spAutoFit/>
          </a:bodyPr>
          <a:lstStyle/>
          <a:p>
            <a:pPr>
              <a:defRPr/>
            </a:pPr>
            <a:r>
              <a:rPr lang="el-GR" sz="3600" b="1" dirty="0">
                <a:solidFill>
                  <a:srgbClr val="FFCC66"/>
                </a:solidFill>
                <a:effectLst>
                  <a:outerShdw blurRad="38100" dist="38100" dir="2700000" algn="tl">
                    <a:srgbClr val="000000"/>
                  </a:outerShdw>
                </a:effectLst>
                <a:latin typeface="Calibri"/>
                <a:cs typeface="Calibri"/>
              </a:rPr>
              <a:t>ΠΑΙΔΙ ΣΧΟΛΙΚΗΣ ΗΛΙΚΙΑΣ</a:t>
            </a:r>
          </a:p>
        </p:txBody>
      </p:sp>
      <p:sp>
        <p:nvSpPr>
          <p:cNvPr id="309255" name="Text Box 7"/>
          <p:cNvSpPr txBox="1">
            <a:spLocks noChangeArrowheads="1"/>
          </p:cNvSpPr>
          <p:nvPr/>
        </p:nvSpPr>
        <p:spPr bwMode="auto">
          <a:xfrm>
            <a:off x="6549283" y="1341059"/>
            <a:ext cx="4603750" cy="5693866"/>
          </a:xfrm>
          <a:prstGeom prst="rect">
            <a:avLst/>
          </a:prstGeom>
          <a:noFill/>
          <a:ln w="9525">
            <a:noFill/>
            <a:miter lim="800000"/>
            <a:headEnd/>
            <a:tailEnd/>
          </a:ln>
          <a:effectLst/>
        </p:spPr>
        <p:txBody>
          <a:bodyPr>
            <a:spAutoFit/>
          </a:bodyPr>
          <a:lstStyle/>
          <a:p>
            <a:pPr>
              <a:buFontTx/>
              <a:buChar char="•"/>
              <a:defRPr/>
            </a:pPr>
            <a:r>
              <a:rPr lang="el-GR" sz="2400" dirty="0">
                <a:effectLst>
                  <a:outerShdw blurRad="38100" dist="38100" dir="2700000" algn="tl">
                    <a:srgbClr val="000000"/>
                  </a:outerShdw>
                </a:effectLst>
                <a:latin typeface="Calibri" panose="020F0502020204030204" pitchFamily="34" charset="0"/>
                <a:cs typeface="Calibri" panose="020F0502020204030204" pitchFamily="34" charset="0"/>
              </a:rPr>
              <a:t>Αδεξιότητα, φτωχή ισορροπία, διαταραχή. Στο συντονισμό των κινήσεων</a:t>
            </a:r>
          </a:p>
          <a:p>
            <a:pPr>
              <a:buFontTx/>
              <a:buChar char="•"/>
              <a:defRPr/>
            </a:pPr>
            <a:endParaRPr lang="el-GR" sz="24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buFontTx/>
              <a:buChar char="•"/>
              <a:defRPr/>
            </a:pPr>
            <a:r>
              <a:rPr lang="el-GR" sz="2400" dirty="0">
                <a:effectLst>
                  <a:outerShdw blurRad="38100" dist="38100" dir="2700000" algn="tl">
                    <a:srgbClr val="000000"/>
                  </a:outerShdw>
                </a:effectLst>
                <a:latin typeface="Calibri" panose="020F0502020204030204" pitchFamily="34" charset="0"/>
                <a:cs typeface="Calibri" panose="020F0502020204030204" pitchFamily="34" charset="0"/>
              </a:rPr>
              <a:t>Ειδικά γνωστικά ελλείμματα μπορούν να γίνουν αντιληπτά όταν</a:t>
            </a:r>
          </a:p>
          <a:p>
            <a:pPr>
              <a:defRPr/>
            </a:pPr>
            <a:r>
              <a:rPr lang="el-GR" sz="2400" dirty="0">
                <a:effectLst>
                  <a:outerShdw blurRad="38100" dist="38100" dir="2700000" algn="tl">
                    <a:srgbClr val="000000"/>
                  </a:outerShdw>
                </a:effectLst>
                <a:latin typeface="Calibri" panose="020F0502020204030204" pitchFamily="34" charset="0"/>
                <a:cs typeface="Calibri" panose="020F0502020204030204" pitchFamily="34" charset="0"/>
              </a:rPr>
              <a:t> το παιδί ξεκινά πιο συστηματικά το γράψιμο ή  την ανάγνωση</a:t>
            </a:r>
          </a:p>
          <a:p>
            <a:pPr>
              <a:buFontTx/>
              <a:buChar char="•"/>
              <a:defRPr/>
            </a:pPr>
            <a:endParaRPr lang="el-GR" sz="24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buFontTx/>
              <a:buChar char="•"/>
              <a:defRPr/>
            </a:pPr>
            <a:r>
              <a:rPr lang="el-GR" sz="2400" dirty="0">
                <a:effectLst>
                  <a:outerShdw blurRad="38100" dist="38100" dir="2700000" algn="tl">
                    <a:srgbClr val="000000"/>
                  </a:outerShdw>
                </a:effectLst>
                <a:latin typeface="Calibri" panose="020F0502020204030204" pitchFamily="34" charset="0"/>
                <a:cs typeface="Calibri" panose="020F0502020204030204" pitchFamily="34" charset="0"/>
              </a:rPr>
              <a:t>Ειδικές μαθησιακές δυσκολίες όπως η δυσλεξία και η </a:t>
            </a:r>
            <a:r>
              <a:rPr lang="el-GR" sz="2400" dirty="0" err="1">
                <a:effectLst>
                  <a:outerShdw blurRad="38100" dist="38100" dir="2700000" algn="tl">
                    <a:srgbClr val="000000"/>
                  </a:outerShdw>
                </a:effectLst>
                <a:latin typeface="Calibri" panose="020F0502020204030204" pitchFamily="34" charset="0"/>
                <a:cs typeface="Calibri" panose="020F0502020204030204" pitchFamily="34" charset="0"/>
              </a:rPr>
              <a:t>δυσπραξία</a:t>
            </a:r>
            <a:endParaRPr lang="el-GR" sz="24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buFontTx/>
              <a:buChar char="•"/>
              <a:defRPr/>
            </a:pPr>
            <a:endParaRPr lang="el-GR"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buFontTx/>
              <a:buChar char="•"/>
              <a:defRPr/>
            </a:pPr>
            <a:r>
              <a:rPr lang="el-GR" sz="2000" dirty="0">
                <a:effectLst>
                  <a:outerShdw blurRad="38100" dist="38100" dir="2700000" algn="tl">
                    <a:srgbClr val="000000"/>
                  </a:outerShdw>
                </a:effectLst>
                <a:latin typeface="Calibri" panose="020F0502020204030204" pitchFamily="34" charset="0"/>
                <a:cs typeface="Calibri" panose="020F0502020204030204" pitchFamily="34" charset="0"/>
              </a:rPr>
              <a:t>ΔΕΠΥ</a:t>
            </a:r>
          </a:p>
          <a:p>
            <a:pPr>
              <a:defRPr/>
            </a:pPr>
            <a:endParaRPr lang="el-GR"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el-GR" sz="2000" dirty="0">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el-GR" sz="2000" dirty="0">
              <a:effectLst>
                <a:outerShdw blurRad="38100" dist="38100" dir="2700000" algn="tl">
                  <a:srgbClr val="000000"/>
                </a:outerShdw>
              </a:effectLst>
              <a:latin typeface="Tahoma" pitchFamily="34" charset="0"/>
            </a:endParaRPr>
          </a:p>
        </p:txBody>
      </p:sp>
      <p:sp>
        <p:nvSpPr>
          <p:cNvPr id="309256" name="Text Box 8"/>
          <p:cNvSpPr txBox="1">
            <a:spLocks noChangeArrowheads="1"/>
          </p:cNvSpPr>
          <p:nvPr/>
        </p:nvSpPr>
        <p:spPr bwMode="auto">
          <a:xfrm>
            <a:off x="475903" y="5661026"/>
            <a:ext cx="5753498" cy="707886"/>
          </a:xfrm>
          <a:prstGeom prst="rect">
            <a:avLst/>
          </a:prstGeom>
          <a:noFill/>
          <a:ln w="9525">
            <a:noFill/>
            <a:miter lim="800000"/>
            <a:headEnd/>
            <a:tailEnd/>
          </a:ln>
          <a:effectLst/>
        </p:spPr>
        <p:txBody>
          <a:bodyPr wrap="none">
            <a:spAutoFit/>
          </a:bodyPr>
          <a:lstStyle/>
          <a:p>
            <a:pPr>
              <a:defRPr/>
            </a:pPr>
            <a:r>
              <a:rPr lang="el-GR" sz="2000" dirty="0">
                <a:solidFill>
                  <a:srgbClr val="FFC000"/>
                </a:solidFill>
                <a:effectLst>
                  <a:outerShdw blurRad="38100" dist="38100" dir="2700000" algn="tl">
                    <a:srgbClr val="000000"/>
                  </a:outerShdw>
                </a:effectLst>
                <a:latin typeface="Calibri"/>
                <a:cs typeface="Calibri"/>
              </a:rPr>
              <a:t>Σε οποιαδήποτε ηλικία</a:t>
            </a:r>
            <a:r>
              <a:rPr lang="en-US" sz="2000" dirty="0">
                <a:solidFill>
                  <a:srgbClr val="FFC000"/>
                </a:solidFill>
                <a:effectLst>
                  <a:outerShdw blurRad="38100" dist="38100" dir="2700000" algn="tl">
                    <a:srgbClr val="000000"/>
                  </a:outerShdw>
                </a:effectLst>
                <a:latin typeface="Calibri"/>
                <a:cs typeface="Calibri"/>
              </a:rPr>
              <a:t>:</a:t>
            </a:r>
            <a:endParaRPr lang="el-GR" sz="2000" dirty="0">
              <a:solidFill>
                <a:srgbClr val="FFC000"/>
              </a:solidFill>
              <a:effectLst>
                <a:outerShdw blurRad="38100" dist="38100" dir="2700000" algn="tl">
                  <a:srgbClr val="000000"/>
                </a:outerShdw>
              </a:effectLst>
              <a:latin typeface="Calibri"/>
              <a:cs typeface="Calibri"/>
            </a:endParaRPr>
          </a:p>
          <a:p>
            <a:pPr>
              <a:defRPr/>
            </a:pPr>
            <a:r>
              <a:rPr lang="el-GR" sz="2000" dirty="0">
                <a:effectLst>
                  <a:outerShdw blurRad="38100" dist="38100" dir="2700000" algn="tl">
                    <a:srgbClr val="000000"/>
                  </a:outerShdw>
                </a:effectLst>
                <a:latin typeface="Calibri"/>
                <a:cs typeface="Calibri"/>
              </a:rPr>
              <a:t>Μετά από σοβαρή αρρώστια ή τραυματισμό του ΚΝΣ</a:t>
            </a:r>
          </a:p>
        </p:txBody>
      </p:sp>
      <p:pic>
        <p:nvPicPr>
          <p:cNvPr id="309261" name="Picture 13" descr="sas1"/>
          <p:cNvPicPr>
            <a:picLocks noChangeAspect="1" noChangeArrowheads="1"/>
          </p:cNvPicPr>
          <p:nvPr/>
        </p:nvPicPr>
        <p:blipFill>
          <a:blip r:embed="rId3" cstate="print"/>
          <a:srcRect/>
          <a:stretch>
            <a:fillRect/>
          </a:stretch>
        </p:blipFill>
        <p:spPr bwMode="auto">
          <a:xfrm>
            <a:off x="1405443" y="1603535"/>
            <a:ext cx="4243795" cy="3744912"/>
          </a:xfrm>
          <a:prstGeom prst="rect">
            <a:avLst/>
          </a:prstGeom>
          <a:ln>
            <a:noFill/>
          </a:ln>
          <a:effectLst>
            <a:softEdge rad="112500"/>
          </a:effectLst>
        </p:spPr>
      </p:pic>
    </p:spTree>
    <p:extLst>
      <p:ext uri="{BB962C8B-B14F-4D97-AF65-F5344CB8AC3E}">
        <p14:creationId xmlns:p14="http://schemas.microsoft.com/office/powerpoint/2010/main" val="3254097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765" y="637658"/>
            <a:ext cx="5578646" cy="1631216"/>
          </a:xfrm>
          <a:prstGeom prst="rect">
            <a:avLst/>
          </a:prstGeom>
          <a:noFill/>
        </p:spPr>
        <p:txBody>
          <a:bodyPr wrap="square" rtlCol="0">
            <a:spAutoFit/>
          </a:bodyPr>
          <a:lstStyle/>
          <a:p>
            <a:r>
              <a:rPr lang="el-GR" sz="2800" dirty="0">
                <a:solidFill>
                  <a:srgbClr val="FFC000"/>
                </a:solidFill>
                <a:latin typeface="Calibri" panose="020F0502020204030204" pitchFamily="34" charset="0"/>
                <a:cs typeface="Calibri" panose="020F0502020204030204" pitchFamily="34" charset="0"/>
              </a:rPr>
              <a:t>Προωρότητα</a:t>
            </a:r>
            <a:r>
              <a:rPr lang="el-GR" dirty="0">
                <a:solidFill>
                  <a:srgbClr val="FFC000"/>
                </a:solidFill>
              </a:rPr>
              <a:t>: </a:t>
            </a:r>
            <a:r>
              <a:rPr lang="el-GR" dirty="0"/>
              <a:t>12,7% </a:t>
            </a:r>
            <a:r>
              <a:rPr lang="en-US" dirty="0"/>
              <a:t>  </a:t>
            </a:r>
            <a:r>
              <a:rPr lang="el-GR" sz="1200" dirty="0"/>
              <a:t>(Η</a:t>
            </a:r>
            <a:r>
              <a:rPr lang="en-US" sz="1200" dirty="0" err="1"/>
              <a:t>amilton</a:t>
            </a:r>
            <a:r>
              <a:rPr lang="en-US" sz="1200" dirty="0"/>
              <a:t> et al., 2005)</a:t>
            </a:r>
          </a:p>
          <a:p>
            <a:endParaRPr lang="en-US" dirty="0"/>
          </a:p>
          <a:p>
            <a:endParaRPr lang="en-US" dirty="0"/>
          </a:p>
          <a:p>
            <a:endParaRPr lang="el-GR" dirty="0"/>
          </a:p>
          <a:p>
            <a:r>
              <a:rPr lang="el-GR" dirty="0"/>
              <a:t> </a:t>
            </a:r>
            <a:endParaRPr lang="en-US" dirty="0"/>
          </a:p>
        </p:txBody>
      </p:sp>
      <p:sp>
        <p:nvSpPr>
          <p:cNvPr id="5" name="Rectangle 4"/>
          <p:cNvSpPr/>
          <p:nvPr/>
        </p:nvSpPr>
        <p:spPr>
          <a:xfrm>
            <a:off x="569780" y="2590850"/>
            <a:ext cx="4265078" cy="1569660"/>
          </a:xfrm>
          <a:prstGeom prst="rect">
            <a:avLst/>
          </a:prstGeom>
        </p:spPr>
        <p:txBody>
          <a:bodyPr wrap="none">
            <a:spAutoFit/>
          </a:bodyPr>
          <a:lstStyle/>
          <a:p>
            <a:r>
              <a:rPr lang="el-GR" sz="2400" dirty="0">
                <a:solidFill>
                  <a:srgbClr val="FFC000"/>
                </a:solidFill>
                <a:latin typeface="Calibri" panose="020F0502020204030204" pitchFamily="34" charset="0"/>
                <a:cs typeface="Calibri" panose="020F0502020204030204" pitchFamily="34" charset="0"/>
              </a:rPr>
              <a:t>Εμβρυική Υπολειπόμενη Αύξηση</a:t>
            </a:r>
            <a:endParaRPr lang="en-US" sz="2400" dirty="0">
              <a:solidFill>
                <a:srgbClr val="FFC000"/>
              </a:solidFill>
              <a:latin typeface="Calibri" panose="020F0502020204030204" pitchFamily="34" charset="0"/>
              <a:cs typeface="Calibri" panose="020F0502020204030204" pitchFamily="34" charset="0"/>
            </a:endParaRPr>
          </a:p>
          <a:p>
            <a:r>
              <a:rPr lang="en-US" sz="2400" dirty="0">
                <a:solidFill>
                  <a:srgbClr val="FFC000"/>
                </a:solidFill>
                <a:latin typeface="Calibri" panose="020F0502020204030204" pitchFamily="34" charset="0"/>
                <a:cs typeface="Calibri" panose="020F0502020204030204" pitchFamily="34" charset="0"/>
              </a:rPr>
              <a:t>(</a:t>
            </a:r>
            <a:r>
              <a:rPr lang="el-GR" sz="2400" dirty="0">
                <a:solidFill>
                  <a:srgbClr val="FFC000"/>
                </a:solidFill>
                <a:latin typeface="Calibri" panose="020F0502020204030204" pitchFamily="34" charset="0"/>
                <a:cs typeface="Calibri" panose="020F0502020204030204" pitchFamily="34" charset="0"/>
              </a:rPr>
              <a:t>Ι</a:t>
            </a:r>
            <a:r>
              <a:rPr lang="en-US" sz="2400" dirty="0">
                <a:solidFill>
                  <a:srgbClr val="FFC000"/>
                </a:solidFill>
                <a:latin typeface="Calibri" panose="020F0502020204030204" pitchFamily="34" charset="0"/>
                <a:cs typeface="Calibri" panose="020F0502020204030204" pitchFamily="34" charset="0"/>
              </a:rPr>
              <a:t>UGR, FGR)</a:t>
            </a:r>
            <a:endParaRPr lang="el-GR" sz="2400" dirty="0">
              <a:solidFill>
                <a:srgbClr val="FFC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Συμμετρικά / Ασύμμετρα</a:t>
            </a:r>
          </a:p>
          <a:p>
            <a:r>
              <a:rPr lang="en-US" sz="2400" dirty="0">
                <a:latin typeface="Calibri" panose="020F0502020204030204" pitchFamily="34" charset="0"/>
                <a:cs typeface="Calibri" panose="020F0502020204030204" pitchFamily="34" charset="0"/>
              </a:rPr>
              <a:t>Stunting/Wasting</a:t>
            </a:r>
            <a:r>
              <a:rPr lang="el-GR" sz="2400" dirty="0">
                <a:latin typeface="Calibri" panose="020F0502020204030204" pitchFamily="34" charset="0"/>
                <a:cs typeface="Calibri" panose="020F0502020204030204" pitchFamily="34" charset="0"/>
              </a:rPr>
              <a:t> </a:t>
            </a:r>
          </a:p>
        </p:txBody>
      </p:sp>
      <p:sp>
        <p:nvSpPr>
          <p:cNvPr id="21" name="Rectangle 20"/>
          <p:cNvSpPr/>
          <p:nvPr/>
        </p:nvSpPr>
        <p:spPr>
          <a:xfrm>
            <a:off x="596905" y="4275438"/>
            <a:ext cx="6523875" cy="830997"/>
          </a:xfrm>
          <a:prstGeom prst="rect">
            <a:avLst/>
          </a:prstGeom>
        </p:spPr>
        <p:txBody>
          <a:bodyPr wrap="none">
            <a:spAutoFit/>
          </a:bodyPr>
          <a:lstStyle/>
          <a:p>
            <a:r>
              <a:rPr lang="el-GR" sz="2800" dirty="0">
                <a:solidFill>
                  <a:srgbClr val="FFC000"/>
                </a:solidFill>
                <a:latin typeface="Calibri" panose="020F0502020204030204" pitchFamily="34" charset="0"/>
                <a:cs typeface="Calibri" panose="020F0502020204030204" pitchFamily="34" charset="0"/>
              </a:rPr>
              <a:t>Βάρος Γέννησης:  </a:t>
            </a:r>
            <a:r>
              <a:rPr lang="el-GR" sz="2000" dirty="0">
                <a:latin typeface="Calibri" panose="020F0502020204030204" pitchFamily="34" charset="0"/>
                <a:cs typeface="Calibri" panose="020F0502020204030204" pitchFamily="34" charset="0"/>
              </a:rPr>
              <a:t>μικρό , &lt;3</a:t>
            </a:r>
            <a:r>
              <a:rPr lang="el-GR" sz="2000" baseline="30000" dirty="0">
                <a:latin typeface="Calibri" panose="020F0502020204030204" pitchFamily="34" charset="0"/>
                <a:cs typeface="Calibri" panose="020F0502020204030204" pitchFamily="34" charset="0"/>
              </a:rPr>
              <a:t>η</a:t>
            </a:r>
            <a:r>
              <a:rPr lang="el-GR" sz="2000" dirty="0">
                <a:latin typeface="Calibri" panose="020F0502020204030204" pitchFamily="34" charset="0"/>
                <a:cs typeface="Calibri" panose="020F0502020204030204" pitchFamily="34" charset="0"/>
              </a:rPr>
              <a:t> ΕΘ  ή  μεγάλο , &gt;97</a:t>
            </a:r>
            <a:r>
              <a:rPr lang="el-GR" sz="2000" baseline="30000" dirty="0">
                <a:latin typeface="Calibri" panose="020F0502020204030204" pitchFamily="34" charset="0"/>
                <a:cs typeface="Calibri" panose="020F0502020204030204" pitchFamily="34" charset="0"/>
              </a:rPr>
              <a:t>η</a:t>
            </a:r>
            <a:r>
              <a:rPr lang="el-GR" sz="2000" dirty="0">
                <a:latin typeface="Calibri" panose="020F0502020204030204" pitchFamily="34" charset="0"/>
                <a:cs typeface="Calibri" panose="020F0502020204030204" pitchFamily="34" charset="0"/>
              </a:rPr>
              <a:t> ΕΘ</a:t>
            </a:r>
          </a:p>
          <a:p>
            <a:r>
              <a:rPr lang="el-GR" sz="2000" dirty="0">
                <a:latin typeface="Calibri" panose="020F0502020204030204" pitchFamily="34" charset="0"/>
                <a:cs typeface="Calibri" panose="020F0502020204030204" pitchFamily="34" charset="0"/>
              </a:rPr>
              <a:t>για την ηλικία κύησης ( </a:t>
            </a:r>
            <a:r>
              <a:rPr lang="en-US" sz="2000" dirty="0">
                <a:latin typeface="Calibri" panose="020F0502020204030204" pitchFamily="34" charset="0"/>
                <a:cs typeface="Calibri" panose="020F0502020204030204" pitchFamily="34" charset="0"/>
              </a:rPr>
              <a:t>SGA, LGA </a:t>
            </a:r>
            <a:r>
              <a:rPr lang="el-GR" sz="2000" dirty="0">
                <a:latin typeface="Calibri" panose="020F0502020204030204" pitchFamily="34" charset="0"/>
                <a:cs typeface="Calibri" panose="020F0502020204030204" pitchFamily="34" charset="0"/>
              </a:rPr>
              <a:t>αντίστοιχα)</a:t>
            </a:r>
          </a:p>
        </p:txBody>
      </p:sp>
      <p:sp>
        <p:nvSpPr>
          <p:cNvPr id="22" name="Rectangle 21"/>
          <p:cNvSpPr/>
          <p:nvPr/>
        </p:nvSpPr>
        <p:spPr>
          <a:xfrm>
            <a:off x="596905" y="5219373"/>
            <a:ext cx="8050024" cy="830997"/>
          </a:xfrm>
          <a:prstGeom prst="rect">
            <a:avLst/>
          </a:prstGeom>
        </p:spPr>
        <p:txBody>
          <a:bodyPr wrap="none">
            <a:spAutoFit/>
          </a:bodyPr>
          <a:lstStyle/>
          <a:p>
            <a:r>
              <a:rPr lang="el-GR" sz="2400" dirty="0">
                <a:solidFill>
                  <a:srgbClr val="FFC000"/>
                </a:solidFill>
                <a:latin typeface="Calibri" panose="020F0502020204030204" pitchFamily="34" charset="0"/>
                <a:cs typeface="Calibri" panose="020F0502020204030204" pitchFamily="34" charset="0"/>
              </a:rPr>
              <a:t>Προγεννητικές επιδράσεις </a:t>
            </a:r>
            <a:r>
              <a:rPr lang="el-GR" sz="2400" dirty="0">
                <a:latin typeface="Calibri" panose="020F0502020204030204" pitchFamily="34" charset="0"/>
                <a:cs typeface="Calibri" panose="020F0502020204030204" pitchFamily="34" charset="0"/>
              </a:rPr>
              <a:t>ανεξάρτητα απο το Βάρος</a:t>
            </a:r>
          </a:p>
          <a:p>
            <a:r>
              <a:rPr lang="el-GR" sz="2400" dirty="0">
                <a:latin typeface="Calibri" panose="020F0502020204030204" pitchFamily="34" charset="0"/>
                <a:cs typeface="Calibri" panose="020F0502020204030204" pitchFamily="34" charset="0"/>
              </a:rPr>
              <a:t>Γέννησης &amp;  την Ηλικία Κύησης</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(λοιμώξεις, τοξικά άιτια, στρες)</a:t>
            </a:r>
          </a:p>
        </p:txBody>
      </p:sp>
      <p:sp>
        <p:nvSpPr>
          <p:cNvPr id="16" name="Rectangle 15"/>
          <p:cNvSpPr/>
          <p:nvPr/>
        </p:nvSpPr>
        <p:spPr>
          <a:xfrm>
            <a:off x="576197" y="6212745"/>
            <a:ext cx="6245812" cy="461665"/>
          </a:xfrm>
          <a:prstGeom prst="rect">
            <a:avLst/>
          </a:prstGeom>
        </p:spPr>
        <p:txBody>
          <a:bodyPr wrap="none">
            <a:spAutoFit/>
          </a:bodyPr>
          <a:lstStyle/>
          <a:p>
            <a:r>
              <a:rPr lang="el-GR" sz="2400" dirty="0">
                <a:solidFill>
                  <a:srgbClr val="FFC000"/>
                </a:solidFill>
                <a:latin typeface="Calibri" panose="020F0502020204030204" pitchFamily="34" charset="0"/>
                <a:cs typeface="Calibri" panose="020F0502020204030204" pitchFamily="34" charset="0"/>
              </a:rPr>
              <a:t>Περιγεννητικές επιπλοκές </a:t>
            </a:r>
            <a:r>
              <a:rPr lang="el-GR" sz="2400" dirty="0">
                <a:latin typeface="Calibri" panose="020F0502020204030204" pitchFamily="34" charset="0"/>
                <a:cs typeface="Calibri" panose="020F0502020204030204" pitchFamily="34" charset="0"/>
              </a:rPr>
              <a:t>–συνήθως σε πρόωρα</a:t>
            </a:r>
          </a:p>
        </p:txBody>
      </p:sp>
      <p:pic>
        <p:nvPicPr>
          <p:cNvPr id="11" name="Picture 10"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812" y="1119127"/>
            <a:ext cx="4559489" cy="2586527"/>
          </a:xfrm>
          <a:prstGeom prst="rect">
            <a:avLst/>
          </a:prstGeom>
          <a:ln>
            <a:noFill/>
          </a:ln>
          <a:effectLst>
            <a:softEdge rad="112500"/>
          </a:effectLst>
        </p:spPr>
      </p:pic>
      <p:grpSp>
        <p:nvGrpSpPr>
          <p:cNvPr id="6" name="Group 5">
            <a:extLst>
              <a:ext uri="{FF2B5EF4-FFF2-40B4-BE49-F238E27FC236}">
                <a16:creationId xmlns:a16="http://schemas.microsoft.com/office/drawing/2014/main" id="{9F7D8F96-5A8B-DF41-9F7F-88AA723E2E98}"/>
              </a:ext>
            </a:extLst>
          </p:cNvPr>
          <p:cNvGrpSpPr/>
          <p:nvPr/>
        </p:nvGrpSpPr>
        <p:grpSpPr>
          <a:xfrm>
            <a:off x="576197" y="1119127"/>
            <a:ext cx="5202985" cy="1302458"/>
            <a:chOff x="1820053" y="819191"/>
            <a:chExt cx="5202985" cy="1302458"/>
          </a:xfrm>
        </p:grpSpPr>
        <p:cxnSp>
          <p:nvCxnSpPr>
            <p:cNvPr id="7" name="Straight Arrow Connector 6"/>
            <p:cNvCxnSpPr/>
            <p:nvPr/>
          </p:nvCxnSpPr>
          <p:spPr>
            <a:xfrm>
              <a:off x="1890773" y="1220790"/>
              <a:ext cx="4110804" cy="21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Isosceles Triangle 7"/>
            <p:cNvSpPr/>
            <p:nvPr/>
          </p:nvSpPr>
          <p:spPr>
            <a:xfrm>
              <a:off x="5350534" y="1297429"/>
              <a:ext cx="169700" cy="125911"/>
            </a:xfrm>
            <a:prstGeom prst="triangle">
              <a:avLst>
                <a:gd name="adj" fmla="val 521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Isosceles Triangle 8"/>
            <p:cNvSpPr/>
            <p:nvPr/>
          </p:nvSpPr>
          <p:spPr>
            <a:xfrm>
              <a:off x="4798591" y="1296548"/>
              <a:ext cx="169700" cy="125911"/>
            </a:xfrm>
            <a:prstGeom prst="triangle">
              <a:avLst>
                <a:gd name="adj" fmla="val 521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Isosceles Triangle 9"/>
            <p:cNvSpPr/>
            <p:nvPr/>
          </p:nvSpPr>
          <p:spPr>
            <a:xfrm>
              <a:off x="1956488" y="1285599"/>
              <a:ext cx="169700" cy="125911"/>
            </a:xfrm>
            <a:prstGeom prst="triangle">
              <a:avLst>
                <a:gd name="adj" fmla="val 521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p:cNvSpPr txBox="1"/>
            <p:nvPr/>
          </p:nvSpPr>
          <p:spPr>
            <a:xfrm>
              <a:off x="4683995" y="860443"/>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34</a:t>
              </a:r>
            </a:p>
          </p:txBody>
        </p:sp>
        <p:sp>
          <p:nvSpPr>
            <p:cNvPr id="14" name="TextBox 13"/>
            <p:cNvSpPr txBox="1"/>
            <p:nvPr/>
          </p:nvSpPr>
          <p:spPr>
            <a:xfrm>
              <a:off x="5286888" y="840982"/>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37</a:t>
              </a:r>
            </a:p>
          </p:txBody>
        </p:sp>
        <p:sp>
          <p:nvSpPr>
            <p:cNvPr id="15" name="TextBox 14"/>
            <p:cNvSpPr txBox="1"/>
            <p:nvPr/>
          </p:nvSpPr>
          <p:spPr>
            <a:xfrm>
              <a:off x="1822827" y="819191"/>
              <a:ext cx="42181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24</a:t>
              </a:r>
            </a:p>
          </p:txBody>
        </p:sp>
        <p:sp>
          <p:nvSpPr>
            <p:cNvPr id="18" name="TextBox 17"/>
            <p:cNvSpPr txBox="1"/>
            <p:nvPr/>
          </p:nvSpPr>
          <p:spPr>
            <a:xfrm>
              <a:off x="4710884" y="1475318"/>
              <a:ext cx="1015122" cy="646331"/>
            </a:xfrm>
            <a:prstGeom prst="rect">
              <a:avLst/>
            </a:prstGeom>
            <a:noFill/>
          </p:spPr>
          <p:txBody>
            <a:bodyPr wrap="none" rtlCol="0">
              <a:spAutoFit/>
            </a:bodyPr>
            <a:lstStyle/>
            <a:p>
              <a:pPr algn="ctr"/>
              <a:r>
                <a:rPr lang="el-GR" dirty="0">
                  <a:latin typeface="Calibri" panose="020F0502020204030204" pitchFamily="34" charset="0"/>
                  <a:cs typeface="Calibri" panose="020F0502020204030204" pitchFamily="34" charset="0"/>
                </a:rPr>
                <a:t>Όψιμα</a:t>
              </a:r>
            </a:p>
            <a:p>
              <a:pPr algn="ctr"/>
              <a:r>
                <a:rPr lang="el-GR" dirty="0">
                  <a:latin typeface="Calibri" panose="020F0502020204030204" pitchFamily="34" charset="0"/>
                  <a:cs typeface="Calibri" panose="020F0502020204030204" pitchFamily="34" charset="0"/>
                </a:rPr>
                <a:t>Πρόωρα</a:t>
              </a:r>
              <a:endParaRPr lang="en-US" dirty="0">
                <a:latin typeface="Calibri" panose="020F0502020204030204" pitchFamily="34" charset="0"/>
                <a:cs typeface="Calibri" panose="020F0502020204030204" pitchFamily="34" charset="0"/>
              </a:endParaRPr>
            </a:p>
          </p:txBody>
        </p:sp>
        <p:sp>
          <p:nvSpPr>
            <p:cNvPr id="19" name="TextBox 18"/>
            <p:cNvSpPr txBox="1"/>
            <p:nvPr/>
          </p:nvSpPr>
          <p:spPr>
            <a:xfrm>
              <a:off x="5727716" y="1251499"/>
              <a:ext cx="1295322" cy="369332"/>
            </a:xfrm>
            <a:prstGeom prst="rect">
              <a:avLst/>
            </a:prstGeom>
            <a:noFill/>
          </p:spPr>
          <p:txBody>
            <a:bodyPr wrap="none" rtlCol="0">
              <a:spAutoFit/>
            </a:bodyPr>
            <a:lstStyle/>
            <a:p>
              <a:r>
                <a:rPr lang="el-GR" dirty="0">
                  <a:latin typeface="Calibri" panose="020F0502020204030204" pitchFamily="34" charset="0"/>
                  <a:cs typeface="Calibri" panose="020F0502020204030204" pitchFamily="34" charset="0"/>
                </a:rPr>
                <a:t>Τελειόμηνα</a:t>
              </a:r>
            </a:p>
          </p:txBody>
        </p:sp>
        <p:sp>
          <p:nvSpPr>
            <p:cNvPr id="20" name="Isosceles Triangle 19"/>
            <p:cNvSpPr/>
            <p:nvPr/>
          </p:nvSpPr>
          <p:spPr>
            <a:xfrm>
              <a:off x="2463676" y="1291508"/>
              <a:ext cx="169700" cy="125911"/>
            </a:xfrm>
            <a:prstGeom prst="triangle">
              <a:avLst>
                <a:gd name="adj" fmla="val 521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p:cNvSpPr txBox="1"/>
            <p:nvPr/>
          </p:nvSpPr>
          <p:spPr>
            <a:xfrm>
              <a:off x="2313677" y="846162"/>
              <a:ext cx="42135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28</a:t>
              </a:r>
            </a:p>
          </p:txBody>
        </p:sp>
        <p:sp>
          <p:nvSpPr>
            <p:cNvPr id="24" name="TextBox 23"/>
            <p:cNvSpPr txBox="1"/>
            <p:nvPr/>
          </p:nvSpPr>
          <p:spPr>
            <a:xfrm>
              <a:off x="1820053" y="1433836"/>
              <a:ext cx="1015122" cy="646331"/>
            </a:xfrm>
            <a:prstGeom prst="rect">
              <a:avLst/>
            </a:prstGeom>
            <a:noFill/>
          </p:spPr>
          <p:txBody>
            <a:bodyPr wrap="none" rtlCol="0">
              <a:spAutoFit/>
            </a:bodyPr>
            <a:lstStyle/>
            <a:p>
              <a:r>
                <a:rPr lang="el-GR" dirty="0">
                  <a:latin typeface="Calibri" panose="020F0502020204030204" pitchFamily="34" charset="0"/>
                  <a:cs typeface="Calibri" panose="020F0502020204030204" pitchFamily="34" charset="0"/>
                </a:rPr>
                <a:t>Ακραία</a:t>
              </a:r>
            </a:p>
            <a:p>
              <a:r>
                <a:rPr lang="el-GR" dirty="0">
                  <a:latin typeface="Calibri" panose="020F0502020204030204" pitchFamily="34" charset="0"/>
                  <a:cs typeface="Calibri" panose="020F0502020204030204" pitchFamily="34" charset="0"/>
                </a:rPr>
                <a:t>Πρόωρα</a:t>
              </a:r>
              <a:endParaRPr lang="en-US" dirty="0">
                <a:latin typeface="Calibri" panose="020F0502020204030204" pitchFamily="34" charset="0"/>
                <a:cs typeface="Calibri" panose="020F0502020204030204" pitchFamily="34" charset="0"/>
              </a:endParaRPr>
            </a:p>
          </p:txBody>
        </p:sp>
        <p:sp>
          <p:nvSpPr>
            <p:cNvPr id="25" name="TextBox 24"/>
            <p:cNvSpPr txBox="1"/>
            <p:nvPr/>
          </p:nvSpPr>
          <p:spPr>
            <a:xfrm>
              <a:off x="2943099" y="1432633"/>
              <a:ext cx="1015122" cy="646331"/>
            </a:xfrm>
            <a:prstGeom prst="rect">
              <a:avLst/>
            </a:prstGeom>
            <a:noFill/>
          </p:spPr>
          <p:txBody>
            <a:bodyPr wrap="none" rtlCol="0">
              <a:spAutoFit/>
            </a:bodyPr>
            <a:lstStyle/>
            <a:p>
              <a:pPr algn="ctr"/>
              <a:r>
                <a:rPr lang="el-GR" dirty="0">
                  <a:latin typeface="Calibri" panose="020F0502020204030204" pitchFamily="34" charset="0"/>
                  <a:cs typeface="Calibri" panose="020F0502020204030204" pitchFamily="34" charset="0"/>
                </a:rPr>
                <a:t>Πολύ</a:t>
              </a:r>
            </a:p>
            <a:p>
              <a:pPr algn="ctr"/>
              <a:r>
                <a:rPr lang="el-GR" dirty="0">
                  <a:latin typeface="Calibri" panose="020F0502020204030204" pitchFamily="34" charset="0"/>
                  <a:cs typeface="Calibri" panose="020F0502020204030204" pitchFamily="34" charset="0"/>
                </a:rPr>
                <a:t>Πρόωρα</a:t>
              </a:r>
              <a:endParaRPr lang="en-US" dirty="0">
                <a:latin typeface="Calibri" panose="020F0502020204030204" pitchFamily="34" charset="0"/>
                <a:cs typeface="Calibri" panose="020F0502020204030204" pitchFamily="34" charset="0"/>
              </a:endParaRPr>
            </a:p>
          </p:txBody>
        </p:sp>
        <p:sp>
          <p:nvSpPr>
            <p:cNvPr id="26" name="Isosceles Triangle 25"/>
            <p:cNvSpPr/>
            <p:nvPr/>
          </p:nvSpPr>
          <p:spPr>
            <a:xfrm>
              <a:off x="4226836" y="1291508"/>
              <a:ext cx="169700" cy="125911"/>
            </a:xfrm>
            <a:prstGeom prst="triangle">
              <a:avLst>
                <a:gd name="adj" fmla="val 521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TextBox 26"/>
            <p:cNvSpPr txBox="1"/>
            <p:nvPr/>
          </p:nvSpPr>
          <p:spPr>
            <a:xfrm>
              <a:off x="4112240" y="855403"/>
              <a:ext cx="418704" cy="369332"/>
            </a:xfrm>
            <a:prstGeom prst="rect">
              <a:avLst/>
            </a:prstGeom>
            <a:noFill/>
          </p:spPr>
          <p:txBody>
            <a:bodyPr wrap="none" rtlCol="0">
              <a:spAutoFit/>
            </a:bodyPr>
            <a:lstStyle/>
            <a:p>
              <a:r>
                <a:rPr lang="el-GR" dirty="0">
                  <a:latin typeface="Calibri" panose="020F0502020204030204" pitchFamily="34" charset="0"/>
                  <a:cs typeface="Calibri" panose="020F0502020204030204" pitchFamily="34" charset="0"/>
                </a:rPr>
                <a:t>32</a:t>
              </a:r>
              <a:endParaRPr lang="en-US" dirty="0">
                <a:latin typeface="Calibri" panose="020F0502020204030204" pitchFamily="34" charset="0"/>
                <a:cs typeface="Calibri" panose="020F0502020204030204" pitchFamily="34" charset="0"/>
              </a:endParaRPr>
            </a:p>
          </p:txBody>
        </p:sp>
      </p:grpSp>
      <p:sp>
        <p:nvSpPr>
          <p:cNvPr id="28" name="Text Box 6">
            <a:extLst>
              <a:ext uri="{FF2B5EF4-FFF2-40B4-BE49-F238E27FC236}">
                <a16:creationId xmlns:a16="http://schemas.microsoft.com/office/drawing/2014/main" id="{1AFEBE5D-3B0D-4143-ADF6-B7399DCDC14F}"/>
              </a:ext>
            </a:extLst>
          </p:cNvPr>
          <p:cNvSpPr txBox="1">
            <a:spLocks noChangeArrowheads="1"/>
          </p:cNvSpPr>
          <p:nvPr/>
        </p:nvSpPr>
        <p:spPr bwMode="auto">
          <a:xfrm>
            <a:off x="2206804" y="50231"/>
            <a:ext cx="8156592" cy="646331"/>
          </a:xfrm>
          <a:prstGeom prst="rect">
            <a:avLst/>
          </a:prstGeom>
          <a:noFill/>
          <a:ln w="9525">
            <a:noFill/>
            <a:miter lim="800000"/>
            <a:headEnd/>
            <a:tailEnd/>
          </a:ln>
          <a:effectLst/>
        </p:spPr>
        <p:txBody>
          <a:bodyPr wrap="none">
            <a:spAutoFit/>
          </a:bodyPr>
          <a:lstStyle/>
          <a:p>
            <a:pPr>
              <a:defRPr/>
            </a:pPr>
            <a:r>
              <a:rPr lang="el-GR" sz="3600" b="1" dirty="0">
                <a:solidFill>
                  <a:srgbClr val="FFCC66"/>
                </a:solidFill>
                <a:effectLst>
                  <a:outerShdw blurRad="38100" dist="38100" dir="2700000" algn="tl">
                    <a:srgbClr val="000000"/>
                  </a:outerShdw>
                </a:effectLst>
                <a:latin typeface="Calibri"/>
                <a:cs typeface="Calibri"/>
              </a:rPr>
              <a:t>ΠΕΡΙΓΕΝΝΗΤΙΚΟΙ ΠΑΡΑΓΟΝΤΕΣ ΚΙΝΔΥΝΟΥ</a:t>
            </a:r>
          </a:p>
        </p:txBody>
      </p:sp>
    </p:spTree>
    <p:extLst>
      <p:ext uri="{BB962C8B-B14F-4D97-AF65-F5344CB8AC3E}">
        <p14:creationId xmlns:p14="http://schemas.microsoft.com/office/powerpoint/2010/main" val="360492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14" y="-5664"/>
            <a:ext cx="8229600" cy="1143000"/>
          </a:xfrm>
        </p:spPr>
        <p:txBody>
          <a:bodyPr/>
          <a:lstStyle/>
          <a:p>
            <a:r>
              <a:rPr lang="el-GR" sz="3600" b="1" dirty="0">
                <a:solidFill>
                  <a:srgbClr val="FFCC66"/>
                </a:solidFill>
                <a:latin typeface="Calibri"/>
                <a:cs typeface="Calibri"/>
              </a:rPr>
              <a:t>Προωρότητα</a:t>
            </a:r>
            <a:endParaRPr lang="en-US" sz="3600" b="1" dirty="0">
              <a:solidFill>
                <a:srgbClr val="FFCC66"/>
              </a:solidFill>
              <a:latin typeface="Calibri"/>
              <a:cs typeface="Calibri"/>
            </a:endParaRPr>
          </a:p>
        </p:txBody>
      </p:sp>
      <p:pic>
        <p:nvPicPr>
          <p:cNvPr id="4" name="Picture 3" descr="imag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257" y="103517"/>
            <a:ext cx="3633792" cy="21762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a:extLst>
              <a:ext uri="{FF2B5EF4-FFF2-40B4-BE49-F238E27FC236}">
                <a16:creationId xmlns:a16="http://schemas.microsoft.com/office/drawing/2014/main" id="{6EAC621A-04C8-A34E-B06C-E8E62CFD4B20}"/>
              </a:ext>
            </a:extLst>
          </p:cNvPr>
          <p:cNvSpPr/>
          <p:nvPr/>
        </p:nvSpPr>
        <p:spPr>
          <a:xfrm>
            <a:off x="693105" y="1411638"/>
            <a:ext cx="9816231" cy="4893647"/>
          </a:xfrm>
          <a:prstGeom prst="rect">
            <a:avLst/>
          </a:prstGeom>
        </p:spPr>
        <p:txBody>
          <a:bodyPr wrap="square">
            <a:spAutoFit/>
          </a:bodyPr>
          <a:lstStyle/>
          <a:p>
            <a:r>
              <a:rPr lang="el-GR" sz="2400" dirty="0">
                <a:latin typeface="Calibri"/>
                <a:cs typeface="Calibri"/>
              </a:rPr>
              <a:t>Αύξηση συχνότητας πρόωρου τοκετού λόγω </a:t>
            </a:r>
            <a:r>
              <a:rPr lang="en-US" sz="2400" dirty="0">
                <a:latin typeface="Calibri"/>
                <a:cs typeface="Calibri"/>
              </a:rPr>
              <a:t>IVF, </a:t>
            </a:r>
          </a:p>
          <a:p>
            <a:r>
              <a:rPr lang="el-GR" sz="2400" dirty="0">
                <a:latin typeface="Calibri"/>
                <a:cs typeface="Calibri"/>
              </a:rPr>
              <a:t>ιατρικών λόγων &amp; αύξησης επιβίωσης νεογνών</a:t>
            </a:r>
            <a:r>
              <a:rPr lang="en-US" sz="2400" dirty="0">
                <a:latin typeface="Calibri"/>
                <a:cs typeface="Calibri"/>
              </a:rPr>
              <a:t>. </a:t>
            </a:r>
          </a:p>
          <a:p>
            <a:pPr lvl="0"/>
            <a:r>
              <a:rPr lang="el-GR" sz="2400" dirty="0" err="1">
                <a:solidFill>
                  <a:srgbClr val="E8BC4A"/>
                </a:solidFill>
                <a:latin typeface="Calibri"/>
                <a:cs typeface="Calibri"/>
              </a:rPr>
              <a:t>Ηπιες</a:t>
            </a:r>
            <a:r>
              <a:rPr lang="el-GR" sz="2400" dirty="0">
                <a:solidFill>
                  <a:srgbClr val="E8BC4A"/>
                </a:solidFill>
                <a:latin typeface="Calibri"/>
                <a:cs typeface="Calibri"/>
              </a:rPr>
              <a:t> κινητικές διαταραχές:  </a:t>
            </a:r>
            <a:r>
              <a:rPr lang="el-GR" sz="2400" dirty="0">
                <a:latin typeface="Calibri"/>
                <a:cs typeface="Calibri"/>
              </a:rPr>
              <a:t>αναπτυξιακή </a:t>
            </a:r>
            <a:r>
              <a:rPr lang="el-GR" sz="2400" dirty="0" err="1">
                <a:latin typeface="Calibri"/>
                <a:cs typeface="Calibri"/>
              </a:rPr>
              <a:t>δυσπραξία</a:t>
            </a:r>
            <a:r>
              <a:rPr lang="el-GR" sz="2400" dirty="0">
                <a:latin typeface="Calibri"/>
                <a:cs typeface="Calibri"/>
              </a:rPr>
              <a:t>/ αναπτυξιακή διαταραχή κινητικού συντονισμού : 10-50% στα πρόωρα, 5-6% στο γενικό πληθυσμό</a:t>
            </a:r>
            <a:r>
              <a:rPr lang="en-US" sz="2400" dirty="0">
                <a:latin typeface="Calibri"/>
                <a:cs typeface="Calibri"/>
              </a:rPr>
              <a:t> (</a:t>
            </a:r>
            <a:r>
              <a:rPr lang="el-GR" sz="2400" dirty="0">
                <a:solidFill>
                  <a:prstClr val="white"/>
                </a:solidFill>
                <a:latin typeface="Calibri"/>
                <a:cs typeface="Calibri"/>
              </a:rPr>
              <a:t>Α</a:t>
            </a:r>
            <a:r>
              <a:rPr lang="en-US" sz="2400" dirty="0" err="1">
                <a:solidFill>
                  <a:prstClr val="white"/>
                </a:solidFill>
                <a:latin typeface="Calibri"/>
                <a:cs typeface="Calibri"/>
              </a:rPr>
              <a:t>rpino</a:t>
            </a:r>
            <a:r>
              <a:rPr lang="en-US" sz="2400" dirty="0">
                <a:solidFill>
                  <a:prstClr val="white"/>
                </a:solidFill>
                <a:latin typeface="Calibri"/>
                <a:cs typeface="Calibri"/>
              </a:rPr>
              <a:t>, 2010; </a:t>
            </a:r>
            <a:r>
              <a:rPr lang="el-GR" sz="2400" dirty="0">
                <a:solidFill>
                  <a:prstClr val="white"/>
                </a:solidFill>
                <a:latin typeface="Calibri"/>
                <a:cs typeface="Calibri"/>
              </a:rPr>
              <a:t>Α</a:t>
            </a:r>
            <a:r>
              <a:rPr lang="en-US" sz="2400" dirty="0" err="1">
                <a:solidFill>
                  <a:prstClr val="white"/>
                </a:solidFill>
                <a:latin typeface="Calibri"/>
                <a:cs typeface="Calibri"/>
              </a:rPr>
              <a:t>llen</a:t>
            </a:r>
            <a:r>
              <a:rPr lang="en-US" sz="2400" dirty="0">
                <a:solidFill>
                  <a:prstClr val="white"/>
                </a:solidFill>
                <a:latin typeface="Calibri"/>
                <a:cs typeface="Calibri"/>
              </a:rPr>
              <a:t>, 2008; </a:t>
            </a:r>
            <a:r>
              <a:rPr lang="el-GR" sz="2400" dirty="0">
                <a:solidFill>
                  <a:prstClr val="white"/>
                </a:solidFill>
                <a:latin typeface="Calibri"/>
                <a:cs typeface="Calibri"/>
              </a:rPr>
              <a:t>Μ</a:t>
            </a:r>
            <a:r>
              <a:rPr lang="en-US" sz="2400" dirty="0" err="1">
                <a:solidFill>
                  <a:prstClr val="white"/>
                </a:solidFill>
                <a:latin typeface="Calibri"/>
                <a:cs typeface="Calibri"/>
              </a:rPr>
              <a:t>arlow</a:t>
            </a:r>
            <a:r>
              <a:rPr lang="en-US" sz="2400" dirty="0">
                <a:solidFill>
                  <a:prstClr val="white"/>
                </a:solidFill>
                <a:latin typeface="Calibri"/>
                <a:cs typeface="Calibri"/>
              </a:rPr>
              <a:t>, 2007;</a:t>
            </a:r>
            <a:r>
              <a:rPr lang="el-GR" sz="2400" dirty="0">
                <a:solidFill>
                  <a:prstClr val="white"/>
                </a:solidFill>
                <a:latin typeface="Calibri"/>
                <a:cs typeface="Calibri"/>
              </a:rPr>
              <a:t>Ζ</a:t>
            </a:r>
            <a:r>
              <a:rPr lang="en-US" sz="2400" dirty="0">
                <a:solidFill>
                  <a:prstClr val="white"/>
                </a:solidFill>
                <a:latin typeface="Calibri"/>
                <a:cs typeface="Calibri"/>
              </a:rPr>
              <a:t>wicker, 2009) </a:t>
            </a:r>
            <a:endParaRPr lang="en-US" sz="2400" dirty="0">
              <a:latin typeface="Calibri"/>
              <a:cs typeface="Calibri"/>
            </a:endParaRPr>
          </a:p>
          <a:p>
            <a:r>
              <a:rPr lang="el-GR" sz="2400" dirty="0">
                <a:solidFill>
                  <a:srgbClr val="E8BC4A"/>
                </a:solidFill>
                <a:latin typeface="Calibri"/>
                <a:cs typeface="Calibri"/>
              </a:rPr>
              <a:t>Νοητική </a:t>
            </a:r>
            <a:r>
              <a:rPr lang="en-US" sz="2400" dirty="0">
                <a:solidFill>
                  <a:srgbClr val="E8BC4A"/>
                </a:solidFill>
                <a:latin typeface="Calibri"/>
                <a:cs typeface="Calibri"/>
              </a:rPr>
              <a:t> </a:t>
            </a:r>
            <a:r>
              <a:rPr lang="el-GR" sz="2400" dirty="0">
                <a:solidFill>
                  <a:srgbClr val="E8BC4A"/>
                </a:solidFill>
                <a:latin typeface="Calibri"/>
                <a:cs typeface="Calibri"/>
              </a:rPr>
              <a:t>Υστέρηση: </a:t>
            </a:r>
            <a:r>
              <a:rPr lang="el-GR" sz="2400" dirty="0">
                <a:latin typeface="Calibri"/>
                <a:cs typeface="Calibri"/>
              </a:rPr>
              <a:t>ΔΝ στη σχολική ηλικία μικρότερος σε σχέση με τα </a:t>
            </a:r>
            <a:r>
              <a:rPr lang="el-GR" sz="2400" dirty="0" err="1">
                <a:latin typeface="Calibri"/>
                <a:cs typeface="Calibri"/>
              </a:rPr>
              <a:t>τελειόμηνα</a:t>
            </a:r>
            <a:r>
              <a:rPr lang="el-GR" sz="2400" dirty="0">
                <a:latin typeface="Calibri"/>
                <a:cs typeface="Calibri"/>
              </a:rPr>
              <a:t>. ΔΝ:  70-85 στο 15% των προώρων &lt;1500γρ και στο 25% των &lt;1000γρ (</a:t>
            </a:r>
            <a:r>
              <a:rPr lang="en-US" sz="2400" dirty="0" err="1">
                <a:latin typeface="Calibri"/>
                <a:cs typeface="Calibri"/>
              </a:rPr>
              <a:t>Latal</a:t>
            </a:r>
            <a:r>
              <a:rPr lang="en-US" sz="2400" dirty="0">
                <a:latin typeface="Calibri"/>
                <a:cs typeface="Calibri"/>
              </a:rPr>
              <a:t>, 2009;Taylor, 2016)</a:t>
            </a:r>
            <a:endParaRPr lang="el-GR" sz="2400" dirty="0">
              <a:latin typeface="Calibri"/>
              <a:cs typeface="Calibri"/>
            </a:endParaRPr>
          </a:p>
          <a:p>
            <a:r>
              <a:rPr lang="el-GR" sz="2400" dirty="0">
                <a:solidFill>
                  <a:srgbClr val="E8BC4A"/>
                </a:solidFill>
                <a:latin typeface="Calibri"/>
                <a:cs typeface="Calibri"/>
              </a:rPr>
              <a:t>ΔΕΠΥ: </a:t>
            </a:r>
            <a:r>
              <a:rPr lang="el-GR" sz="2400" dirty="0">
                <a:latin typeface="Calibri"/>
                <a:cs typeface="Calibri"/>
              </a:rPr>
              <a:t>ως 25% στα &lt;1500γρ και ως 35% στα &lt;1000γρ (Σ</a:t>
            </a:r>
            <a:r>
              <a:rPr lang="en-US" sz="2400" dirty="0" err="1">
                <a:latin typeface="Calibri"/>
                <a:cs typeface="Calibri"/>
              </a:rPr>
              <a:t>tephens</a:t>
            </a:r>
            <a:r>
              <a:rPr lang="en-US" sz="2400" dirty="0">
                <a:latin typeface="Calibri"/>
                <a:cs typeface="Calibri"/>
              </a:rPr>
              <a:t>, 2009;</a:t>
            </a:r>
            <a:r>
              <a:rPr lang="el-GR" sz="2400" dirty="0">
                <a:latin typeface="Calibri"/>
                <a:cs typeface="Calibri"/>
              </a:rPr>
              <a:t>Τ</a:t>
            </a:r>
            <a:r>
              <a:rPr lang="en-US" sz="2400" dirty="0" err="1">
                <a:latin typeface="Calibri"/>
                <a:cs typeface="Calibri"/>
              </a:rPr>
              <a:t>ayllor</a:t>
            </a:r>
            <a:r>
              <a:rPr lang="en-US" sz="2400" dirty="0">
                <a:latin typeface="Calibri"/>
                <a:cs typeface="Calibri"/>
              </a:rPr>
              <a:t>, 2006)</a:t>
            </a:r>
          </a:p>
          <a:p>
            <a:r>
              <a:rPr lang="el-GR" sz="2400" dirty="0">
                <a:solidFill>
                  <a:srgbClr val="E8BC4A"/>
                </a:solidFill>
                <a:latin typeface="Calibri"/>
                <a:cs typeface="Calibri"/>
              </a:rPr>
              <a:t>ΔΦΑ: </a:t>
            </a:r>
            <a:r>
              <a:rPr lang="el-GR" sz="2400" dirty="0">
                <a:latin typeface="Calibri"/>
                <a:cs typeface="Calibri"/>
              </a:rPr>
              <a:t>διπλάσιος γενικά κίνδυνός σχετικά με γενικό πληθυσμό (Α</a:t>
            </a:r>
            <a:r>
              <a:rPr lang="en-US" sz="2400" dirty="0" err="1">
                <a:latin typeface="Calibri"/>
                <a:cs typeface="Calibri"/>
              </a:rPr>
              <a:t>rpino</a:t>
            </a:r>
            <a:r>
              <a:rPr lang="en-US" sz="2400" dirty="0">
                <a:latin typeface="Calibri"/>
                <a:cs typeface="Calibri"/>
              </a:rPr>
              <a:t>, 2010)</a:t>
            </a:r>
          </a:p>
          <a:p>
            <a:r>
              <a:rPr lang="el-GR" sz="2400" dirty="0">
                <a:solidFill>
                  <a:srgbClr val="E8BC4A"/>
                </a:solidFill>
                <a:latin typeface="Calibri"/>
                <a:cs typeface="Calibri"/>
              </a:rPr>
              <a:t>Άγχος, Κοινωνικές Δυσκολίες: </a:t>
            </a:r>
            <a:r>
              <a:rPr lang="el-GR" sz="2400" dirty="0">
                <a:latin typeface="Calibri"/>
                <a:cs typeface="Calibri"/>
              </a:rPr>
              <a:t>25-50% στη σχολική ηλικία στα 12-14, 8-14% </a:t>
            </a:r>
            <a:r>
              <a:rPr lang="el-GR" sz="2400" dirty="0" err="1">
                <a:latin typeface="Calibri"/>
                <a:cs typeface="Calibri"/>
              </a:rPr>
              <a:t>γενικ</a:t>
            </a:r>
            <a:r>
              <a:rPr lang="el-GR" sz="2400" dirty="0">
                <a:latin typeface="Calibri"/>
                <a:cs typeface="Calibri"/>
              </a:rPr>
              <a:t>. αγχώδης διαταραχή </a:t>
            </a:r>
            <a:r>
              <a:rPr lang="en-US" sz="2400" dirty="0">
                <a:latin typeface="Calibri"/>
                <a:cs typeface="Calibri"/>
              </a:rPr>
              <a:t>vs </a:t>
            </a:r>
            <a:r>
              <a:rPr lang="el-GR" sz="2400" dirty="0">
                <a:latin typeface="Calibri"/>
                <a:cs typeface="Calibri"/>
              </a:rPr>
              <a:t>1-4</a:t>
            </a:r>
            <a:r>
              <a:rPr lang="en-US" sz="2400" dirty="0">
                <a:latin typeface="Calibri"/>
                <a:cs typeface="Calibri"/>
              </a:rPr>
              <a:t>%</a:t>
            </a:r>
            <a:r>
              <a:rPr lang="el-GR" sz="2400" dirty="0">
                <a:latin typeface="Calibri"/>
                <a:cs typeface="Calibri"/>
              </a:rPr>
              <a:t> στο γενικό πληθυσμό (Ι</a:t>
            </a:r>
            <a:r>
              <a:rPr lang="en-US" sz="2400" dirty="0" err="1">
                <a:latin typeface="Calibri"/>
                <a:cs typeface="Calibri"/>
              </a:rPr>
              <a:t>ndredavik</a:t>
            </a:r>
            <a:r>
              <a:rPr lang="en-US" sz="2400" dirty="0">
                <a:latin typeface="Calibri"/>
                <a:cs typeface="Calibri"/>
              </a:rPr>
              <a:t>, 2004)</a:t>
            </a:r>
            <a:endParaRPr lang="el-GR" sz="2400" dirty="0">
              <a:latin typeface="Calibri"/>
              <a:cs typeface="Calibri"/>
            </a:endParaRPr>
          </a:p>
        </p:txBody>
      </p:sp>
    </p:spTree>
    <p:extLst>
      <p:ext uri="{BB962C8B-B14F-4D97-AF65-F5344CB8AC3E}">
        <p14:creationId xmlns:p14="http://schemas.microsoft.com/office/powerpoint/2010/main" val="2862813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630" y="1591222"/>
            <a:ext cx="5328592" cy="4525963"/>
          </a:xfrm>
        </p:spPr>
        <p:txBody>
          <a:bodyPr>
            <a:noAutofit/>
          </a:bodyPr>
          <a:lstStyle/>
          <a:p>
            <a:pPr>
              <a:lnSpc>
                <a:spcPct val="130000"/>
              </a:lnSpc>
            </a:pPr>
            <a:r>
              <a:rPr lang="en-US" sz="2400" dirty="0">
                <a:latin typeface="Calibri"/>
                <a:cs typeface="Calibri"/>
              </a:rPr>
              <a:t>IUGR &gt;35 w:  0.5 SD </a:t>
            </a:r>
            <a:r>
              <a:rPr lang="el-GR" sz="2400" dirty="0" err="1">
                <a:latin typeface="Calibri"/>
                <a:cs typeface="Calibri"/>
              </a:rPr>
              <a:t>χαμηλοτερα</a:t>
            </a:r>
            <a:r>
              <a:rPr lang="el-GR" sz="2400" dirty="0">
                <a:latin typeface="Calibri"/>
                <a:cs typeface="Calibri"/>
              </a:rPr>
              <a:t> </a:t>
            </a:r>
            <a:r>
              <a:rPr lang="el-GR" sz="2400" dirty="0" err="1">
                <a:latin typeface="Calibri"/>
                <a:cs typeface="Calibri"/>
              </a:rPr>
              <a:t>απο</a:t>
            </a:r>
            <a:r>
              <a:rPr lang="el-GR" sz="2400" dirty="0">
                <a:latin typeface="Calibri"/>
                <a:cs typeface="Calibri"/>
              </a:rPr>
              <a:t> τα μη-</a:t>
            </a:r>
            <a:r>
              <a:rPr lang="en-US" sz="2400" dirty="0">
                <a:latin typeface="Calibri"/>
                <a:cs typeface="Calibri"/>
              </a:rPr>
              <a:t>IUGR </a:t>
            </a:r>
            <a:r>
              <a:rPr lang="el-GR" sz="2400" dirty="0">
                <a:latin typeface="Calibri"/>
                <a:cs typeface="Calibri"/>
              </a:rPr>
              <a:t>σε όλες τις νευροαναπτυξιακές αξιολογήσεις: γνωστική λειτουργία, γλώσσα,συμπεριφορά, όραση, ακοή </a:t>
            </a:r>
            <a:r>
              <a:rPr lang="el-GR" sz="2400" dirty="0">
                <a:solidFill>
                  <a:srgbClr val="FFCC00"/>
                </a:solidFill>
                <a:latin typeface="Calibri"/>
                <a:cs typeface="Calibri"/>
              </a:rPr>
              <a:t>(</a:t>
            </a:r>
            <a:r>
              <a:rPr lang="en-US" sz="2400" dirty="0">
                <a:solidFill>
                  <a:srgbClr val="FFCC00"/>
                </a:solidFill>
                <a:latin typeface="Calibri"/>
                <a:cs typeface="Calibri"/>
              </a:rPr>
              <a:t>Murray  et al., BJOG, 2015)</a:t>
            </a:r>
          </a:p>
          <a:p>
            <a:pPr>
              <a:lnSpc>
                <a:spcPct val="130000"/>
              </a:lnSpc>
            </a:pPr>
            <a:r>
              <a:rPr lang="el-GR" sz="2400" dirty="0">
                <a:latin typeface="Calibri"/>
                <a:cs typeface="Calibri"/>
              </a:rPr>
              <a:t>Καθυστέρηση σε γνωστικές λειτουργίες, γλώσσα, κινητικές δεξιότητες, κοινωνική ανάπτυξη, προσοχή προσαρμοστική συμπεριφορα </a:t>
            </a:r>
            <a:r>
              <a:rPr lang="el-GR" sz="2400" dirty="0">
                <a:solidFill>
                  <a:srgbClr val="FFCC00"/>
                </a:solidFill>
                <a:latin typeface="Calibri"/>
                <a:cs typeface="Calibri"/>
              </a:rPr>
              <a:t>(</a:t>
            </a:r>
            <a:r>
              <a:rPr lang="en-US" sz="2400" dirty="0">
                <a:solidFill>
                  <a:srgbClr val="FFCC00"/>
                </a:solidFill>
                <a:latin typeface="Calibri"/>
                <a:cs typeface="Calibri"/>
              </a:rPr>
              <a:t>Levine et al., Pediatrics, 2015)</a:t>
            </a:r>
          </a:p>
          <a:p>
            <a:endParaRPr lang="en-US" sz="2400" dirty="0">
              <a:latin typeface="Calibri"/>
              <a:cs typeface="Calibri"/>
            </a:endParaRPr>
          </a:p>
        </p:txBody>
      </p:sp>
      <p:sp>
        <p:nvSpPr>
          <p:cNvPr id="4" name="Text Box 2"/>
          <p:cNvSpPr txBox="1">
            <a:spLocks noChangeArrowheads="1"/>
          </p:cNvSpPr>
          <p:nvPr/>
        </p:nvSpPr>
        <p:spPr bwMode="auto">
          <a:xfrm>
            <a:off x="3660418" y="188641"/>
            <a:ext cx="5077608" cy="646331"/>
          </a:xfrm>
          <a:prstGeom prst="rect">
            <a:avLst/>
          </a:prstGeom>
          <a:noFill/>
          <a:ln w="9525">
            <a:noFill/>
            <a:miter lim="800000"/>
            <a:headEnd/>
            <a:tailEnd/>
          </a:ln>
          <a:effectLst/>
        </p:spPr>
        <p:txBody>
          <a:bodyPr wrap="none">
            <a:spAutoFit/>
          </a:bodyPr>
          <a:lstStyle/>
          <a:p>
            <a:pPr algn="ctr"/>
            <a:r>
              <a:rPr lang="el-GR" sz="3600" b="1" dirty="0">
                <a:solidFill>
                  <a:srgbClr val="E8BC4A"/>
                </a:solidFill>
                <a:effectLst>
                  <a:outerShdw blurRad="38100" dist="38100" dir="2700000" algn="tl">
                    <a:srgbClr val="000000"/>
                  </a:outerShdw>
                </a:effectLst>
                <a:latin typeface="Calibri"/>
                <a:cs typeface="Calibri"/>
              </a:rPr>
              <a:t>ΜΙΚΡΟ ΒΑΡΟΣ ΓΕΝΝΗΣΗΣ</a:t>
            </a:r>
            <a:endParaRPr lang="el-GR" sz="3200" b="1" dirty="0">
              <a:solidFill>
                <a:srgbClr val="E8BC4A"/>
              </a:solidFill>
              <a:effectLst>
                <a:outerShdw blurRad="38100" dist="38100" dir="2700000" algn="tl">
                  <a:srgbClr val="000000"/>
                </a:outerShdw>
              </a:effectLst>
              <a:latin typeface="Calibri"/>
              <a:cs typeface="Calibri"/>
            </a:endParaRP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321" y="1690445"/>
            <a:ext cx="3291877" cy="3784848"/>
          </a:xfrm>
          <a:prstGeom prst="rect">
            <a:avLst/>
          </a:prstGeom>
        </p:spPr>
      </p:pic>
    </p:spTree>
    <p:extLst>
      <p:ext uri="{BB962C8B-B14F-4D97-AF65-F5344CB8AC3E}">
        <p14:creationId xmlns:p14="http://schemas.microsoft.com/office/powerpoint/2010/main" val="184976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956305" y="210982"/>
            <a:ext cx="6394315" cy="1200329"/>
          </a:xfrm>
          <a:prstGeom prst="rect">
            <a:avLst/>
          </a:prstGeom>
          <a:noFill/>
          <a:ln w="9525">
            <a:noFill/>
            <a:miter lim="800000"/>
            <a:headEnd/>
            <a:tailEnd/>
          </a:ln>
          <a:effectLst/>
        </p:spPr>
        <p:txBody>
          <a:bodyPr wrap="none">
            <a:spAutoFit/>
          </a:bodyPr>
          <a:lstStyle/>
          <a:p>
            <a:pPr algn="ctr"/>
            <a:r>
              <a:rPr lang="el-GR" sz="3600" b="1" dirty="0">
                <a:solidFill>
                  <a:srgbClr val="FFC000"/>
                </a:solidFill>
                <a:effectLst>
                  <a:outerShdw blurRad="38100" dist="38100" dir="2700000" algn="tl">
                    <a:srgbClr val="000000"/>
                  </a:outerShdw>
                </a:effectLst>
                <a:latin typeface="Calibri"/>
                <a:cs typeface="Calibri"/>
              </a:rPr>
              <a:t>ΠΑΡΑΤΕΤΑΜΕΝΗ ΠΑΡΑΜΟΝΗ ΣΕ</a:t>
            </a:r>
          </a:p>
          <a:p>
            <a:pPr algn="ctr"/>
            <a:r>
              <a:rPr lang="el-GR" sz="3600" b="1" dirty="0">
                <a:solidFill>
                  <a:srgbClr val="FFC000"/>
                </a:solidFill>
                <a:effectLst>
                  <a:outerShdw blurRad="38100" dist="38100" dir="2700000" algn="tl">
                    <a:srgbClr val="000000"/>
                  </a:outerShdw>
                </a:effectLst>
                <a:latin typeface="Calibri"/>
                <a:cs typeface="Calibri"/>
              </a:rPr>
              <a:t> ΕΝΤΑΤΙΚΗ ΜΟΝΑΔΑ ΝΕΟΓΝΩΝ </a:t>
            </a:r>
            <a:endParaRPr lang="el-GR" sz="3200" b="1" dirty="0">
              <a:solidFill>
                <a:srgbClr val="FFC000"/>
              </a:solidFill>
              <a:effectLst>
                <a:outerShdw blurRad="38100" dist="38100" dir="2700000" algn="tl">
                  <a:srgbClr val="000000"/>
                </a:outerShdw>
              </a:effectLst>
              <a:latin typeface="Calibri"/>
              <a:cs typeface="Calibri"/>
            </a:endParaRPr>
          </a:p>
        </p:txBody>
      </p:sp>
      <p:sp>
        <p:nvSpPr>
          <p:cNvPr id="5" name="Rectangle 4"/>
          <p:cNvSpPr/>
          <p:nvPr/>
        </p:nvSpPr>
        <p:spPr>
          <a:xfrm>
            <a:off x="792128" y="1639971"/>
            <a:ext cx="7310379" cy="1200328"/>
          </a:xfrm>
          <a:prstGeom prst="rect">
            <a:avLst/>
          </a:prstGeom>
        </p:spPr>
        <p:txBody>
          <a:bodyPr wrap="square">
            <a:spAutoFit/>
          </a:bodyPr>
          <a:lstStyle/>
          <a:p>
            <a:r>
              <a:rPr lang="en-US" sz="2400" dirty="0">
                <a:solidFill>
                  <a:schemeClr val="accent6">
                    <a:lumMod val="60000"/>
                    <a:lumOff val="40000"/>
                  </a:schemeClr>
                </a:solidFill>
                <a:latin typeface="Calibri"/>
                <a:cs typeface="Calibri"/>
              </a:rPr>
              <a:t>10 700 </a:t>
            </a:r>
            <a:r>
              <a:rPr lang="el-GR" sz="2400" dirty="0">
                <a:latin typeface="Calibri"/>
                <a:cs typeface="Calibri"/>
              </a:rPr>
              <a:t>συμμετέχονρες απο την</a:t>
            </a:r>
          </a:p>
          <a:p>
            <a:r>
              <a:rPr lang="el-GR" sz="2400" dirty="0">
                <a:latin typeface="Calibri"/>
                <a:cs typeface="Calibri"/>
              </a:rPr>
              <a:t>«</a:t>
            </a:r>
            <a:r>
              <a:rPr lang="en-US" sz="2400" dirty="0">
                <a:latin typeface="Calibri"/>
                <a:cs typeface="Calibri"/>
              </a:rPr>
              <a:t>Early Childhood Longitudinal Sample-Birth Cohort</a:t>
            </a:r>
            <a:r>
              <a:rPr lang="el-GR" sz="2400" dirty="0">
                <a:latin typeface="Calibri"/>
                <a:cs typeface="Calibri"/>
              </a:rPr>
              <a:t>» </a:t>
            </a:r>
          </a:p>
          <a:p>
            <a:r>
              <a:rPr lang="en-US" sz="2400" dirty="0">
                <a:solidFill>
                  <a:srgbClr val="E09888"/>
                </a:solidFill>
                <a:latin typeface="Calibri"/>
                <a:cs typeface="Calibri"/>
              </a:rPr>
              <a:t>2100</a:t>
            </a:r>
            <a:r>
              <a:rPr lang="el-GR" sz="2400" dirty="0">
                <a:latin typeface="Calibri"/>
                <a:cs typeface="Calibri"/>
              </a:rPr>
              <a:t> νοσηλευτηκαν σε εντατική μονάδα νεογνών</a:t>
            </a:r>
            <a:endParaRPr lang="en-US" sz="2400" dirty="0">
              <a:latin typeface="Calibri"/>
              <a:cs typeface="Calibri"/>
            </a:endParaRPr>
          </a:p>
        </p:txBody>
      </p:sp>
      <p:sp>
        <p:nvSpPr>
          <p:cNvPr id="6" name="Rectangle 5"/>
          <p:cNvSpPr/>
          <p:nvPr/>
        </p:nvSpPr>
        <p:spPr>
          <a:xfrm>
            <a:off x="2207569" y="3068960"/>
            <a:ext cx="6973574" cy="3046988"/>
          </a:xfrm>
          <a:prstGeom prst="rect">
            <a:avLst/>
          </a:prstGeom>
        </p:spPr>
        <p:txBody>
          <a:bodyPr wrap="square">
            <a:spAutoFit/>
          </a:bodyPr>
          <a:lstStyle/>
          <a:p>
            <a:r>
              <a:rPr lang="el-GR" sz="2400" dirty="0">
                <a:solidFill>
                  <a:srgbClr val="E09888"/>
                </a:solidFill>
                <a:latin typeface="Calibri" panose="020F0502020204030204" pitchFamily="34" charset="0"/>
                <a:cs typeface="Calibri" panose="020F0502020204030204" pitchFamily="34" charset="0"/>
              </a:rPr>
              <a:t>Αυξημένη διάρκεια παραμονής στη ΜΕΝ  ήταν προβλεπτική χαμηλών αναπτυξιακών επιδόσεων </a:t>
            </a:r>
            <a:r>
              <a:rPr lang="el-GR" sz="2400" dirty="0">
                <a:latin typeface="Calibri" panose="020F0502020204030204" pitchFamily="34" charset="0"/>
                <a:cs typeface="Calibri" panose="020F0502020204030204" pitchFamily="34" charset="0"/>
              </a:rPr>
              <a:t>στη δοκιμασία </a:t>
            </a:r>
            <a:r>
              <a:rPr lang="en-US" sz="2400" dirty="0" err="1">
                <a:latin typeface="Calibri" panose="020F0502020204030204" pitchFamily="34" charset="0"/>
                <a:cs typeface="Calibri" panose="020F0502020204030204" pitchFamily="34" charset="0"/>
              </a:rPr>
              <a:t>Bayley</a:t>
            </a:r>
            <a:r>
              <a:rPr lang="el-G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στους 9  </a:t>
            </a:r>
            <a:r>
              <a:rPr lang="en-US"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νοητικό Ο</a:t>
            </a:r>
            <a:r>
              <a:rPr lang="en-US" sz="2400" dirty="0">
                <a:latin typeface="Calibri" panose="020F0502020204030204" pitchFamily="34" charset="0"/>
                <a:cs typeface="Calibri" panose="020F0502020204030204" pitchFamily="34" charset="0"/>
              </a:rPr>
              <a:t>R </a:t>
            </a:r>
            <a:r>
              <a:rPr lang="el-GR" sz="2400" dirty="0">
                <a:latin typeface="Calibri" panose="020F0502020204030204" pitchFamily="34" charset="0"/>
                <a:cs typeface="Calibri" panose="020F0502020204030204" pitchFamily="34" charset="0"/>
              </a:rPr>
              <a:t>1.08</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Κινητικό </a:t>
            </a:r>
            <a:r>
              <a:rPr lang="en-US" sz="2400" dirty="0">
                <a:latin typeface="Calibri" panose="020F0502020204030204" pitchFamily="34" charset="0"/>
                <a:cs typeface="Calibri" panose="020F0502020204030204" pitchFamily="34" charset="0"/>
              </a:rPr>
              <a:t>OR 1.11] </a:t>
            </a:r>
            <a:r>
              <a:rPr lang="el-GR" sz="2400" dirty="0">
                <a:latin typeface="Calibri" panose="020F0502020204030204" pitchFamily="34" charset="0"/>
                <a:cs typeface="Calibri" panose="020F0502020204030204" pitchFamily="34" charset="0"/>
              </a:rPr>
              <a:t>και 24 μήνες </a:t>
            </a:r>
            <a:r>
              <a:rPr lang="en-US"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νοητικό Ο</a:t>
            </a:r>
            <a:r>
              <a:rPr lang="en-US" sz="2400" dirty="0">
                <a:latin typeface="Calibri" panose="020F0502020204030204" pitchFamily="34" charset="0"/>
                <a:cs typeface="Calibri" panose="020F0502020204030204" pitchFamily="34" charset="0"/>
              </a:rPr>
              <a:t>R </a:t>
            </a:r>
            <a:r>
              <a:rPr lang="el-GR" sz="2400" dirty="0">
                <a:latin typeface="Calibri" panose="020F0502020204030204" pitchFamily="34" charset="0"/>
                <a:cs typeface="Calibri" panose="020F0502020204030204" pitchFamily="34" charset="0"/>
              </a:rPr>
              <a:t>1.00</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Κινητικό </a:t>
            </a:r>
            <a:r>
              <a:rPr lang="en-US" sz="2400" dirty="0">
                <a:latin typeface="Calibri" panose="020F0502020204030204" pitchFamily="34" charset="0"/>
                <a:cs typeface="Calibri" panose="020F0502020204030204" pitchFamily="34" charset="0"/>
              </a:rPr>
              <a:t>OR 1.</a:t>
            </a:r>
            <a:r>
              <a:rPr lang="el-GR" sz="2400" dirty="0">
                <a:latin typeface="Calibri" panose="020F0502020204030204" pitchFamily="34" charset="0"/>
                <a:cs typeface="Calibri" panose="020F0502020204030204" pitchFamily="34" charset="0"/>
              </a:rPr>
              <a:t>07</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 ενω το κοινωνικοοικονομικό επίπεδο ήταν καλύτερος προβλεπτικός παράγοντας   σε μεγαλύτερες ηλικίες </a:t>
            </a:r>
            <a:r>
              <a:rPr lang="en-US"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προσχολική  νηπιαγωγείο</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Η ηλικία κύησης δεν έπαιξε ρολο στις σχέσεις αυτές</a:t>
            </a:r>
            <a:endParaRPr lang="en-US" sz="2400" dirty="0">
              <a:latin typeface="Calibri" panose="020F0502020204030204" pitchFamily="34" charset="0"/>
              <a:cs typeface="Calibri" panose="020F0502020204030204" pitchFamily="34" charset="0"/>
            </a:endParaRPr>
          </a:p>
        </p:txBody>
      </p:sp>
      <p:sp>
        <p:nvSpPr>
          <p:cNvPr id="7" name="TextBox 6"/>
          <p:cNvSpPr txBox="1"/>
          <p:nvPr/>
        </p:nvSpPr>
        <p:spPr>
          <a:xfrm>
            <a:off x="8475773" y="6203938"/>
            <a:ext cx="1410738" cy="369332"/>
          </a:xfrm>
          <a:prstGeom prst="rect">
            <a:avLst/>
          </a:prstGeom>
          <a:noFill/>
        </p:spPr>
        <p:txBody>
          <a:bodyPr wrap="none" rtlCol="0">
            <a:spAutoFit/>
          </a:bodyPr>
          <a:lstStyle/>
          <a:p>
            <a:r>
              <a:rPr lang="en-US" dirty="0" err="1"/>
              <a:t>Subedi</a:t>
            </a:r>
            <a:r>
              <a:rPr lang="en-US" dirty="0"/>
              <a:t>, 2016</a:t>
            </a:r>
          </a:p>
        </p:txBody>
      </p:sp>
    </p:spTree>
    <p:extLst>
      <p:ext uri="{BB962C8B-B14F-4D97-AF65-F5344CB8AC3E}">
        <p14:creationId xmlns:p14="http://schemas.microsoft.com/office/powerpoint/2010/main" val="96254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5921" y="1167135"/>
            <a:ext cx="5164395" cy="1200328"/>
          </a:xfrm>
          <a:prstGeom prst="rect">
            <a:avLst/>
          </a:prstGeom>
          <a:noFill/>
        </p:spPr>
        <p:txBody>
          <a:bodyPr wrap="none" rtlCol="0">
            <a:spAutoFit/>
          </a:bodyPr>
          <a:lstStyle/>
          <a:p>
            <a:r>
              <a:rPr lang="el-GR" sz="2400" dirty="0">
                <a:latin typeface="Calibri"/>
                <a:cs typeface="Calibri"/>
              </a:rPr>
              <a:t>ΑΝΑΠΤΥΞΙΑΚΗ ΚΑΘΥΣΤΕΡΗΣΗ</a:t>
            </a:r>
          </a:p>
          <a:p>
            <a:r>
              <a:rPr lang="el-GR" sz="2400" dirty="0">
                <a:latin typeface="Calibri"/>
                <a:cs typeface="Calibri"/>
              </a:rPr>
              <a:t>ΣΦΑΙΡΙΚΗ ΑΝΑΠΤΥΞΙΑΚΗ ΚΑΘΥΣΤΕΡΗΣΗ</a:t>
            </a:r>
          </a:p>
          <a:p>
            <a:r>
              <a:rPr lang="el-GR" sz="2400" dirty="0">
                <a:latin typeface="Calibri"/>
                <a:cs typeface="Calibri"/>
              </a:rPr>
              <a:t>≥ 2 ΤΟΜΕΙΣ</a:t>
            </a:r>
          </a:p>
        </p:txBody>
      </p:sp>
      <p:sp>
        <p:nvSpPr>
          <p:cNvPr id="5" name="TextBox 4"/>
          <p:cNvSpPr txBox="1"/>
          <p:nvPr/>
        </p:nvSpPr>
        <p:spPr>
          <a:xfrm>
            <a:off x="6528048" y="4623520"/>
            <a:ext cx="2850460" cy="830997"/>
          </a:xfrm>
          <a:prstGeom prst="rect">
            <a:avLst/>
          </a:prstGeom>
          <a:noFill/>
        </p:spPr>
        <p:txBody>
          <a:bodyPr wrap="none" rtlCol="0">
            <a:spAutoFit/>
          </a:bodyPr>
          <a:lstStyle/>
          <a:p>
            <a:r>
              <a:rPr lang="el-GR" sz="2400" dirty="0"/>
              <a:t>ΝΟΗΤΙΚΗ ΑΝΑΠΗΡΙΑ </a:t>
            </a:r>
          </a:p>
          <a:p>
            <a:r>
              <a:rPr lang="el-GR" sz="2400" dirty="0"/>
              <a:t>(ΥΣΤΕΡΗΣΗ)</a:t>
            </a:r>
            <a:endParaRPr lang="en-US" sz="2400" dirty="0"/>
          </a:p>
        </p:txBody>
      </p:sp>
      <p:sp>
        <p:nvSpPr>
          <p:cNvPr id="6" name="TextBox 5"/>
          <p:cNvSpPr txBox="1"/>
          <p:nvPr/>
        </p:nvSpPr>
        <p:spPr>
          <a:xfrm>
            <a:off x="2207568" y="1095128"/>
            <a:ext cx="2646878" cy="646331"/>
          </a:xfrm>
          <a:prstGeom prst="rect">
            <a:avLst/>
          </a:prstGeom>
          <a:noFill/>
        </p:spPr>
        <p:txBody>
          <a:bodyPr wrap="none" rtlCol="0">
            <a:spAutoFit/>
          </a:bodyPr>
          <a:lstStyle/>
          <a:p>
            <a:r>
              <a:rPr lang="el-GR" sz="3600" dirty="0">
                <a:solidFill>
                  <a:srgbClr val="FF9900"/>
                </a:solidFill>
                <a:latin typeface="Calibri"/>
                <a:cs typeface="Calibri"/>
              </a:rPr>
              <a:t>&lt; 5 ΧΡΟΝΩΝ </a:t>
            </a:r>
            <a:endParaRPr lang="en-US" sz="3600" dirty="0">
              <a:solidFill>
                <a:srgbClr val="FF9900"/>
              </a:solidFill>
              <a:latin typeface="Calibri"/>
              <a:cs typeface="Calibri"/>
            </a:endParaRPr>
          </a:p>
        </p:txBody>
      </p:sp>
      <p:sp>
        <p:nvSpPr>
          <p:cNvPr id="7" name="TextBox 6"/>
          <p:cNvSpPr txBox="1"/>
          <p:nvPr/>
        </p:nvSpPr>
        <p:spPr>
          <a:xfrm>
            <a:off x="2207568" y="4479504"/>
            <a:ext cx="2646878" cy="646331"/>
          </a:xfrm>
          <a:prstGeom prst="rect">
            <a:avLst/>
          </a:prstGeom>
          <a:noFill/>
        </p:spPr>
        <p:txBody>
          <a:bodyPr wrap="none" rtlCol="0">
            <a:spAutoFit/>
          </a:bodyPr>
          <a:lstStyle/>
          <a:p>
            <a:r>
              <a:rPr lang="el-GR" sz="3600" dirty="0">
                <a:solidFill>
                  <a:srgbClr val="FF9900"/>
                </a:solidFill>
                <a:latin typeface="Calibri"/>
                <a:cs typeface="Calibri"/>
              </a:rPr>
              <a:t>&gt; 5 ΧΡΟΝΩΝ </a:t>
            </a:r>
            <a:endParaRPr lang="en-US" sz="3600" dirty="0">
              <a:solidFill>
                <a:srgbClr val="FF9900"/>
              </a:solidFill>
              <a:latin typeface="Calibri"/>
              <a:cs typeface="Calibri"/>
            </a:endParaRPr>
          </a:p>
        </p:txBody>
      </p:sp>
      <p:cxnSp>
        <p:nvCxnSpPr>
          <p:cNvPr id="9" name="Straight Arrow Connector 8"/>
          <p:cNvCxnSpPr/>
          <p:nvPr/>
        </p:nvCxnSpPr>
        <p:spPr>
          <a:xfrm>
            <a:off x="2063552" y="3975447"/>
            <a:ext cx="7848872"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2495600" y="2967336"/>
            <a:ext cx="3600400" cy="461665"/>
          </a:xfrm>
          <a:prstGeom prst="rect">
            <a:avLst/>
          </a:prstGeom>
          <a:noFill/>
        </p:spPr>
        <p:txBody>
          <a:bodyPr wrap="square" rtlCol="0">
            <a:spAutoFit/>
          </a:bodyPr>
          <a:lstStyle/>
          <a:p>
            <a:r>
              <a:rPr lang="el-GR" sz="2400" b="1" dirty="0">
                <a:solidFill>
                  <a:srgbClr val="FFC000"/>
                </a:solidFill>
                <a:latin typeface="Calibri"/>
                <a:cs typeface="Calibri"/>
              </a:rPr>
              <a:t>ΤΟΜΕΙΣ ΑΝΑΠΤΥΞΗΣ</a:t>
            </a:r>
            <a:endParaRPr lang="en-US" sz="2400" b="1" dirty="0">
              <a:solidFill>
                <a:srgbClr val="FFC000"/>
              </a:solidFill>
              <a:latin typeface="Calibri"/>
              <a:cs typeface="Calibri"/>
            </a:endParaRPr>
          </a:p>
        </p:txBody>
      </p:sp>
      <p:sp>
        <p:nvSpPr>
          <p:cNvPr id="11" name="TextBox 10"/>
          <p:cNvSpPr txBox="1"/>
          <p:nvPr/>
        </p:nvSpPr>
        <p:spPr>
          <a:xfrm>
            <a:off x="2495600" y="5775648"/>
            <a:ext cx="3600400" cy="461665"/>
          </a:xfrm>
          <a:prstGeom prst="rect">
            <a:avLst/>
          </a:prstGeom>
          <a:noFill/>
        </p:spPr>
        <p:txBody>
          <a:bodyPr wrap="square" rtlCol="0">
            <a:spAutoFit/>
          </a:bodyPr>
          <a:lstStyle/>
          <a:p>
            <a:r>
              <a:rPr lang="el-GR" sz="2400" b="1" dirty="0">
                <a:solidFill>
                  <a:srgbClr val="FFC000"/>
                </a:solidFill>
                <a:latin typeface="Calibri"/>
                <a:cs typeface="Calibri"/>
              </a:rPr>
              <a:t>ΔΕΙΚΤΗΣ ΝΟΗΜΟΣΥΝΗΣ</a:t>
            </a:r>
            <a:endParaRPr lang="en-US" sz="2400" b="1" dirty="0">
              <a:solidFill>
                <a:srgbClr val="FFC000"/>
              </a:solidFill>
              <a:latin typeface="Calibri"/>
              <a:cs typeface="Calibri"/>
            </a:endParaRPr>
          </a:p>
        </p:txBody>
      </p:sp>
      <p:sp>
        <p:nvSpPr>
          <p:cNvPr id="12" name="TextBox 11">
            <a:extLst>
              <a:ext uri="{FF2B5EF4-FFF2-40B4-BE49-F238E27FC236}">
                <a16:creationId xmlns:a16="http://schemas.microsoft.com/office/drawing/2014/main" id="{8C71CAF8-D0F1-E941-B76C-B1149BFBBBFD}"/>
              </a:ext>
            </a:extLst>
          </p:cNvPr>
          <p:cNvSpPr txBox="1"/>
          <p:nvPr/>
        </p:nvSpPr>
        <p:spPr>
          <a:xfrm>
            <a:off x="2815227" y="148860"/>
            <a:ext cx="6930102" cy="646331"/>
          </a:xfrm>
          <a:prstGeom prst="rect">
            <a:avLst/>
          </a:prstGeom>
          <a:noFill/>
        </p:spPr>
        <p:txBody>
          <a:bodyPr wrap="none" rtlCol="0">
            <a:spAutoFit/>
          </a:bodyPr>
          <a:lstStyle/>
          <a:p>
            <a:r>
              <a:rPr lang="el-GR" sz="3200" b="1" dirty="0">
                <a:solidFill>
                  <a:srgbClr val="FFCC66"/>
                </a:solidFill>
                <a:latin typeface="Calibri" panose="020F0502020204030204" pitchFamily="34" charset="0"/>
                <a:cs typeface="Calibri" panose="020F0502020204030204" pitchFamily="34" charset="0"/>
              </a:rPr>
              <a:t>Ι. </a:t>
            </a:r>
            <a:r>
              <a:rPr lang="el-GR" sz="3600" b="1" dirty="0">
                <a:solidFill>
                  <a:srgbClr val="FFCC66"/>
                </a:solidFill>
                <a:latin typeface="Calibri" panose="020F0502020204030204" pitchFamily="34" charset="0"/>
                <a:cs typeface="Calibri" panose="020F0502020204030204" pitchFamily="34" charset="0"/>
              </a:rPr>
              <a:t>ΝΟΗΤΙΚΗ ΑΝΑΠΗΡΙΑ (ΥΣΤΕΡΗΣΗ</a:t>
            </a:r>
            <a:r>
              <a:rPr lang="el-GR" sz="3200" b="1" dirty="0">
                <a:solidFill>
                  <a:srgbClr val="FFCC6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83362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59" y="3970"/>
            <a:ext cx="6467475" cy="1244600"/>
          </a:xfrm>
          <a:prstGeom prst="rect">
            <a:avLst/>
          </a:prstGeom>
          <a:noFill/>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59" y="1293814"/>
            <a:ext cx="2514600" cy="142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6701425" y="-121214"/>
            <a:ext cx="4993709" cy="3539430"/>
          </a:xfrm>
          <a:prstGeom prst="rect">
            <a:avLst/>
          </a:prstGeom>
          <a:noFill/>
        </p:spPr>
        <p:txBody>
          <a:bodyPr wrap="square">
            <a:spAutoFit/>
          </a:bodyPr>
          <a:lstStyle>
            <a:lvl1pPr>
              <a:defRPr>
                <a:solidFill>
                  <a:schemeClr val="tx1"/>
                </a:solidFill>
                <a:latin typeface="Palatino Linotype" charset="0"/>
                <a:ea typeface="ＭＳ Ｐゴシック" charset="0"/>
              </a:defRPr>
            </a:lvl1pPr>
            <a:lvl2pPr marL="742950" indent="-285750">
              <a:defRPr>
                <a:solidFill>
                  <a:schemeClr val="tx1"/>
                </a:solidFill>
                <a:latin typeface="Palatino Linotype" charset="0"/>
                <a:ea typeface="ＭＳ Ｐゴシック" charset="0"/>
              </a:defRPr>
            </a:lvl2pPr>
            <a:lvl3pPr marL="1143000" indent="-228600">
              <a:defRPr>
                <a:solidFill>
                  <a:schemeClr val="tx1"/>
                </a:solidFill>
                <a:latin typeface="Palatino Linotype" charset="0"/>
                <a:ea typeface="ＭＳ Ｐゴシック" charset="0"/>
              </a:defRPr>
            </a:lvl3pPr>
            <a:lvl4pPr marL="1600200" indent="-228600">
              <a:defRPr>
                <a:solidFill>
                  <a:schemeClr val="tx1"/>
                </a:solidFill>
                <a:latin typeface="Palatino Linotype" charset="0"/>
                <a:ea typeface="ＭＳ Ｐゴシック" charset="0"/>
              </a:defRPr>
            </a:lvl4pPr>
            <a:lvl5pPr marL="2057400" indent="-228600">
              <a:defRPr>
                <a:solidFill>
                  <a:schemeClr val="tx1"/>
                </a:solidFill>
                <a:latin typeface="Palatino Linotype" charset="0"/>
                <a:ea typeface="ＭＳ Ｐゴシック" charset="0"/>
              </a:defRPr>
            </a:lvl5pPr>
            <a:lvl6pPr marL="2514600" indent="-228600" fontAlgn="base">
              <a:spcBef>
                <a:spcPct val="0"/>
              </a:spcBef>
              <a:spcAft>
                <a:spcPct val="0"/>
              </a:spcAft>
              <a:defRPr>
                <a:solidFill>
                  <a:schemeClr val="tx1"/>
                </a:solidFill>
                <a:latin typeface="Palatino Linotype" charset="0"/>
                <a:ea typeface="ＭＳ Ｐゴシック" charset="0"/>
              </a:defRPr>
            </a:lvl6pPr>
            <a:lvl7pPr marL="2971800" indent="-228600" fontAlgn="base">
              <a:spcBef>
                <a:spcPct val="0"/>
              </a:spcBef>
              <a:spcAft>
                <a:spcPct val="0"/>
              </a:spcAft>
              <a:defRPr>
                <a:solidFill>
                  <a:schemeClr val="tx1"/>
                </a:solidFill>
                <a:latin typeface="Palatino Linotype" charset="0"/>
                <a:ea typeface="ＭＳ Ｐゴシック" charset="0"/>
              </a:defRPr>
            </a:lvl7pPr>
            <a:lvl8pPr marL="3429000" indent="-228600" fontAlgn="base">
              <a:spcBef>
                <a:spcPct val="0"/>
              </a:spcBef>
              <a:spcAft>
                <a:spcPct val="0"/>
              </a:spcAft>
              <a:defRPr>
                <a:solidFill>
                  <a:schemeClr val="tx1"/>
                </a:solidFill>
                <a:latin typeface="Palatino Linotype" charset="0"/>
                <a:ea typeface="ＭＳ Ｐゴシック" charset="0"/>
              </a:defRPr>
            </a:lvl8pPr>
            <a:lvl9pPr marL="3886200" indent="-228600" fontAlgn="base">
              <a:spcBef>
                <a:spcPct val="0"/>
              </a:spcBef>
              <a:spcAft>
                <a:spcPct val="0"/>
              </a:spcAft>
              <a:defRPr>
                <a:solidFill>
                  <a:schemeClr val="tx1"/>
                </a:solidFill>
                <a:latin typeface="Palatino Linotype" charset="0"/>
                <a:ea typeface="ＭＳ Ｐゴシック" charset="0"/>
              </a:defRPr>
            </a:lvl9pPr>
          </a:lstStyle>
          <a:p>
            <a:endParaRPr lang="el-GR" sz="1600" dirty="0">
              <a:latin typeface="Calibri" charset="0"/>
            </a:endParaRPr>
          </a:p>
          <a:p>
            <a:r>
              <a:rPr lang="en-US" sz="1600" dirty="0">
                <a:solidFill>
                  <a:srgbClr val="FFC000"/>
                </a:solidFill>
                <a:latin typeface="Calibri" charset="0"/>
              </a:rPr>
              <a:t>10.321 </a:t>
            </a:r>
            <a:r>
              <a:rPr lang="el-GR" sz="1600" dirty="0">
                <a:solidFill>
                  <a:srgbClr val="FFC000"/>
                </a:solidFill>
                <a:latin typeface="Calibri" charset="0"/>
              </a:rPr>
              <a:t>άτομα με </a:t>
            </a:r>
            <a:r>
              <a:rPr lang="en-US" sz="1600" dirty="0">
                <a:solidFill>
                  <a:srgbClr val="FFC000"/>
                </a:solidFill>
                <a:latin typeface="Calibri" charset="0"/>
              </a:rPr>
              <a:t> </a:t>
            </a:r>
            <a:r>
              <a:rPr lang="el-GR" sz="1600" dirty="0">
                <a:solidFill>
                  <a:srgbClr val="FFC000"/>
                </a:solidFill>
                <a:latin typeface="Calibri" charset="0"/>
              </a:rPr>
              <a:t>ΔΕΠΥ</a:t>
            </a:r>
            <a:r>
              <a:rPr lang="en-US" sz="1600" dirty="0">
                <a:solidFill>
                  <a:srgbClr val="FFC000"/>
                </a:solidFill>
                <a:latin typeface="Calibri" charset="0"/>
              </a:rPr>
              <a:t> </a:t>
            </a:r>
            <a:r>
              <a:rPr lang="el-GR" sz="1600" dirty="0">
                <a:solidFill>
                  <a:srgbClr val="FFC000"/>
                </a:solidFill>
                <a:latin typeface="Calibri" charset="0"/>
              </a:rPr>
              <a:t> </a:t>
            </a:r>
            <a:r>
              <a:rPr lang="el-GR" sz="1600" dirty="0">
                <a:latin typeface="Calibri" charset="0"/>
              </a:rPr>
              <a:t>και  </a:t>
            </a:r>
            <a:r>
              <a:rPr lang="el-GR" sz="1600" dirty="0">
                <a:solidFill>
                  <a:srgbClr val="FFFF00"/>
                </a:solidFill>
                <a:latin typeface="Calibri" charset="0"/>
              </a:rPr>
              <a:t>38.355 μάρτυρες</a:t>
            </a:r>
          </a:p>
          <a:p>
            <a:r>
              <a:rPr lang="el-GR" sz="1600" dirty="0">
                <a:latin typeface="Calibri" charset="0"/>
              </a:rPr>
              <a:t> απο το Φινλανδικό Ιατρικό Αρχείο Γεννήσεων (</a:t>
            </a:r>
            <a:r>
              <a:rPr lang="en-US" sz="1600" dirty="0">
                <a:latin typeface="Calibri" charset="0"/>
              </a:rPr>
              <a:t>Finish Medical Birth Registry</a:t>
            </a:r>
            <a:r>
              <a:rPr lang="el-GR" sz="1600" dirty="0">
                <a:latin typeface="Calibri" charset="0"/>
              </a:rPr>
              <a:t>). </a:t>
            </a:r>
          </a:p>
          <a:p>
            <a:r>
              <a:rPr lang="el-GR" sz="1600" dirty="0">
                <a:latin typeface="Calibri" charset="0"/>
              </a:rPr>
              <a:t>Συσχέτιση με  ηλικία κύησης, βάρος ανα ηλικία κύησης,  και </a:t>
            </a:r>
            <a:r>
              <a:rPr lang="en-US" sz="1600" dirty="0">
                <a:latin typeface="Calibri" charset="0"/>
              </a:rPr>
              <a:t>ADHD</a:t>
            </a:r>
            <a:endParaRPr lang="el-GR" sz="1600" dirty="0">
              <a:latin typeface="Calibri" charset="0"/>
            </a:endParaRPr>
          </a:p>
          <a:p>
            <a:r>
              <a:rPr lang="el-GR" sz="1600" dirty="0">
                <a:latin typeface="Calibri" charset="0"/>
              </a:rPr>
              <a:t>Συγχυτικο Παράγοντες:  Κάπνισμα στην κύηση,πατρική ηλικία,  τόκος, ψυχιατρικό ιστορικό γονέα, μετανάστευση, αλκοόλ-ουσίες στην κύηση, Κοινωνικο-οικονομικό επίπεδο, γάμος</a:t>
            </a:r>
          </a:p>
          <a:p>
            <a:r>
              <a:rPr lang="el-GR" sz="1600" dirty="0">
                <a:solidFill>
                  <a:srgbClr val="FFFF00"/>
                </a:solidFill>
                <a:latin typeface="Calibri" charset="0"/>
              </a:rPr>
              <a:t>Α. Ο κίνδυνος  για ΔΕΠΥ αυξάνει αντίστροφα με την ηλικία κύησης</a:t>
            </a:r>
          </a:p>
          <a:p>
            <a:r>
              <a:rPr lang="el-GR" sz="1600" dirty="0">
                <a:solidFill>
                  <a:srgbClr val="FFFF00"/>
                </a:solidFill>
                <a:latin typeface="Calibri" charset="0"/>
              </a:rPr>
              <a:t>Β. Κίνδυνος σε σχήμα </a:t>
            </a:r>
            <a:r>
              <a:rPr lang="en-US" sz="1600" dirty="0">
                <a:solidFill>
                  <a:srgbClr val="FFFF00"/>
                </a:solidFill>
                <a:latin typeface="Calibri" charset="0"/>
              </a:rPr>
              <a:t>U </a:t>
            </a:r>
            <a:r>
              <a:rPr lang="el-GR" sz="1600" dirty="0">
                <a:solidFill>
                  <a:srgbClr val="FFFF00"/>
                </a:solidFill>
                <a:latin typeface="Calibri" charset="0"/>
              </a:rPr>
              <a:t>ανάλογα με το βάρος γέννησης (1 </a:t>
            </a:r>
            <a:r>
              <a:rPr lang="en-US" sz="1600" dirty="0">
                <a:solidFill>
                  <a:srgbClr val="FFFF00"/>
                </a:solidFill>
                <a:latin typeface="Calibri" charset="0"/>
              </a:rPr>
              <a:t>SD </a:t>
            </a:r>
            <a:r>
              <a:rPr lang="el-GR" sz="1600" dirty="0">
                <a:solidFill>
                  <a:srgbClr val="FFFF00"/>
                </a:solidFill>
                <a:latin typeface="Calibri" charset="0"/>
              </a:rPr>
              <a:t>κάτω/2 </a:t>
            </a:r>
            <a:r>
              <a:rPr lang="en-US" sz="1600" dirty="0">
                <a:solidFill>
                  <a:srgbClr val="FFFF00"/>
                </a:solidFill>
                <a:latin typeface="Calibri" charset="0"/>
              </a:rPr>
              <a:t>SD</a:t>
            </a:r>
            <a:r>
              <a:rPr lang="el-GR" sz="1600" dirty="0">
                <a:solidFill>
                  <a:srgbClr val="FFFF00"/>
                </a:solidFill>
                <a:latin typeface="Calibri" charset="0"/>
              </a:rPr>
              <a:t> πάνω)</a:t>
            </a:r>
            <a:endParaRPr lang="en-US" sz="1600" dirty="0">
              <a:solidFill>
                <a:srgbClr val="FFFF00"/>
              </a:solidFill>
              <a:latin typeface="Calibri" charset="0"/>
            </a:endParaRPr>
          </a:p>
        </p:txBody>
      </p:sp>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72" y="2611437"/>
            <a:ext cx="5139846" cy="41195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354" y="3513137"/>
            <a:ext cx="4895850" cy="32178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175" name="Rectangle 5"/>
          <p:cNvSpPr>
            <a:spLocks noChangeArrowheads="1"/>
          </p:cNvSpPr>
          <p:nvPr/>
        </p:nvSpPr>
        <p:spPr bwMode="auto">
          <a:xfrm>
            <a:off x="130959" y="1516063"/>
            <a:ext cx="4572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l-GR" dirty="0">
                <a:latin typeface="Calibri" charset="0"/>
              </a:rPr>
              <a:t>Μικρό βάρος γέννησης (</a:t>
            </a:r>
            <a:r>
              <a:rPr lang="en-US" dirty="0">
                <a:latin typeface="Calibri" charset="0"/>
              </a:rPr>
              <a:t>SGA</a:t>
            </a:r>
            <a:r>
              <a:rPr lang="el-GR" dirty="0">
                <a:latin typeface="Calibri" charset="0"/>
              </a:rPr>
              <a:t>)</a:t>
            </a:r>
            <a:r>
              <a:rPr lang="en-US" dirty="0">
                <a:latin typeface="Calibri" charset="0"/>
              </a:rPr>
              <a:t> </a:t>
            </a:r>
            <a:endParaRPr lang="el-GR" dirty="0">
              <a:latin typeface="Calibri" charset="0"/>
            </a:endParaRPr>
          </a:p>
          <a:p>
            <a:r>
              <a:rPr lang="el-GR" dirty="0">
                <a:latin typeface="Calibri" charset="0"/>
              </a:rPr>
              <a:t>έχει συνδεθεί με ΔΕΠΥ</a:t>
            </a:r>
          </a:p>
          <a:p>
            <a:r>
              <a:rPr lang="en-US" sz="1200" dirty="0">
                <a:latin typeface="Calibri" charset="0"/>
              </a:rPr>
              <a:t>(</a:t>
            </a:r>
            <a:r>
              <a:rPr lang="en-US" sz="1200" dirty="0" err="1">
                <a:latin typeface="Calibri" charset="0"/>
              </a:rPr>
              <a:t>Halmey</a:t>
            </a:r>
            <a:r>
              <a:rPr lang="en-US" sz="1200" dirty="0">
                <a:latin typeface="Calibri" charset="0"/>
              </a:rPr>
              <a:t> et al., 2012;Gustafson et al., 2011; </a:t>
            </a:r>
            <a:endParaRPr lang="el-GR" sz="1200" dirty="0">
              <a:latin typeface="Calibri" charset="0"/>
            </a:endParaRPr>
          </a:p>
          <a:p>
            <a:r>
              <a:rPr lang="en-US" sz="1200" dirty="0" err="1">
                <a:latin typeface="Calibri" charset="0"/>
              </a:rPr>
              <a:t>Aarnoudse</a:t>
            </a:r>
            <a:r>
              <a:rPr lang="en-US" sz="1200" dirty="0">
                <a:latin typeface="Calibri" charset="0"/>
              </a:rPr>
              <a:t>- </a:t>
            </a:r>
            <a:r>
              <a:rPr lang="en-US" sz="1200" dirty="0" err="1">
                <a:latin typeface="Calibri" charset="0"/>
              </a:rPr>
              <a:t>Moens</a:t>
            </a:r>
            <a:r>
              <a:rPr lang="en-US" sz="1200" dirty="0">
                <a:latin typeface="Calibri" charset="0"/>
              </a:rPr>
              <a:t> et al., 2009; Class et al., 2014)</a:t>
            </a:r>
          </a:p>
        </p:txBody>
      </p:sp>
    </p:spTree>
    <p:extLst>
      <p:ext uri="{BB962C8B-B14F-4D97-AF65-F5344CB8AC3E}">
        <p14:creationId xmlns:p14="http://schemas.microsoft.com/office/powerpoint/2010/main" val="2251705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611" y="-22340"/>
            <a:ext cx="7582754" cy="1888355"/>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308406" y="1866015"/>
            <a:ext cx="4867709" cy="5170646"/>
          </a:xfrm>
          <a:prstGeom prst="rect">
            <a:avLst/>
          </a:prstGeom>
          <a:noFill/>
        </p:spPr>
        <p:txBody>
          <a:bodyPr wrap="square" rtlCol="0">
            <a:spAutoFit/>
          </a:bodyPr>
          <a:lstStyle/>
          <a:p>
            <a:pPr marL="285750" indent="-285750">
              <a:lnSpc>
                <a:spcPct val="120000"/>
              </a:lnSpc>
              <a:buFont typeface="Arial"/>
              <a:buChar char="•"/>
            </a:pPr>
            <a:r>
              <a:rPr lang="en-US" sz="2000" dirty="0">
                <a:latin typeface="Calibri" panose="020F0502020204030204" pitchFamily="34" charset="0"/>
                <a:cs typeface="Calibri" panose="020F0502020204030204" pitchFamily="34" charset="0"/>
              </a:rPr>
              <a:t>H </a:t>
            </a:r>
            <a:r>
              <a:rPr lang="el-GR" sz="2000" dirty="0">
                <a:latin typeface="Calibri" panose="020F0502020204030204" pitchFamily="34" charset="0"/>
                <a:cs typeface="Calibri" panose="020F0502020204030204" pitchFamily="34" charset="0"/>
              </a:rPr>
              <a:t>σχέση ΒΜΙ και ΔΕΠΥ δεν μεσολαβείται απο το βάρος γέννησης του παιδιού, την ηλικια κύησης, την προωρότητα, την</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ενδομήτρια καθυστέρηση της αύξησης</a:t>
            </a:r>
          </a:p>
          <a:p>
            <a:pPr marL="285750" indent="-285750">
              <a:lnSpc>
                <a:spcPct val="120000"/>
              </a:lnSpc>
              <a:buFont typeface="Arial"/>
              <a:buChar char="•"/>
            </a:pPr>
            <a:r>
              <a:rPr lang="el-GR" sz="2000" dirty="0">
                <a:latin typeface="Calibri" panose="020F0502020204030204" pitchFamily="34" charset="0"/>
                <a:cs typeface="Calibri" panose="020F0502020204030204" pitchFamily="34" charset="0"/>
              </a:rPr>
              <a:t>Κοινά γενετικά μονοπάτια </a:t>
            </a:r>
          </a:p>
          <a:p>
            <a:pPr marL="285750" indent="-285750">
              <a:lnSpc>
                <a:spcPct val="120000"/>
              </a:lnSpc>
              <a:buFont typeface="Arial"/>
              <a:buChar char="•"/>
            </a:pPr>
            <a:r>
              <a:rPr lang="el-GR" sz="2000" dirty="0">
                <a:latin typeface="Calibri" panose="020F0502020204030204" pitchFamily="34" charset="0"/>
                <a:cs typeface="Calibri" panose="020F0502020204030204" pitchFamily="34" charset="0"/>
              </a:rPr>
              <a:t>Δυσλειτουργλια ν</a:t>
            </a:r>
            <a:r>
              <a:rPr lang="en-US" sz="2000" dirty="0">
                <a:latin typeface="Calibri" panose="020F0502020204030204" pitchFamily="34" charset="0"/>
                <a:cs typeface="Calibri" panose="020F0502020204030204" pitchFamily="34" charset="0"/>
              </a:rPr>
              <a:t>to</a:t>
            </a:r>
            <a:r>
              <a:rPr lang="el-GR" sz="2000" dirty="0">
                <a:latin typeface="Calibri" panose="020F0502020204030204" pitchFamily="34" charset="0"/>
                <a:cs typeface="Calibri" panose="020F0502020204030204" pitchFamily="34" charset="0"/>
              </a:rPr>
              <a:t>παμινεργικού-σεροτονινεργικού Συστήματος</a:t>
            </a:r>
          </a:p>
          <a:p>
            <a:pPr marL="285750" indent="-285750">
              <a:lnSpc>
                <a:spcPct val="120000"/>
              </a:lnSpc>
              <a:buFont typeface="Arial"/>
              <a:buChar char="•"/>
            </a:pPr>
            <a:r>
              <a:rPr lang="el-GR" sz="2000" dirty="0">
                <a:latin typeface="Calibri" panose="020F0502020204030204" pitchFamily="34" charset="0"/>
                <a:cs typeface="Calibri" panose="020F0502020204030204" pitchFamily="34" charset="0"/>
              </a:rPr>
              <a:t>Αντιλαμβανόμενο Στρες</a:t>
            </a:r>
          </a:p>
          <a:p>
            <a:pPr marL="285750" indent="-285750">
              <a:lnSpc>
                <a:spcPct val="120000"/>
              </a:lnSpc>
              <a:buFont typeface="Arial"/>
              <a:buChar char="•"/>
            </a:pPr>
            <a:r>
              <a:rPr lang="el-GR" sz="2000" dirty="0">
                <a:latin typeface="Calibri" panose="020F0502020204030204" pitchFamily="34" charset="0"/>
                <a:cs typeface="Calibri" panose="020F0502020204030204" pitchFamily="34" charset="0"/>
              </a:rPr>
              <a:t>Τοξικά αίτια-νευροτοξίνες στο λιπώδη ιστό</a:t>
            </a:r>
          </a:p>
          <a:p>
            <a:pPr marL="285750" indent="-285750">
              <a:lnSpc>
                <a:spcPct val="120000"/>
              </a:lnSpc>
              <a:buFont typeface="Arial"/>
              <a:buChar char="•"/>
            </a:pPr>
            <a:r>
              <a:rPr lang="el-GR" sz="2000" dirty="0">
                <a:latin typeface="Calibri" panose="020F0502020204030204" pitchFamily="34" charset="0"/>
                <a:cs typeface="Calibri" panose="020F0502020204030204" pitchFamily="34" charset="0"/>
              </a:rPr>
              <a:t>Αυξημένη λεπτίνη </a:t>
            </a:r>
            <a:endParaRPr lang="en-US" sz="2000" dirty="0">
              <a:latin typeface="Calibri" panose="020F0502020204030204" pitchFamily="34" charset="0"/>
              <a:cs typeface="Calibri" panose="020F0502020204030204" pitchFamily="34" charset="0"/>
            </a:endParaRPr>
          </a:p>
          <a:p>
            <a:pPr>
              <a:lnSpc>
                <a:spcPct val="120000"/>
              </a:lnSpc>
            </a:pP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 επίδραση στ</a:t>
            </a:r>
            <a:r>
              <a:rPr lang="en-US" sz="2000" dirty="0">
                <a:latin typeface="Calibri" panose="020F0502020204030204" pitchFamily="34" charset="0"/>
                <a:cs typeface="Calibri" panose="020F0502020204030204" pitchFamily="34" charset="0"/>
              </a:rPr>
              <a:t>o</a:t>
            </a:r>
            <a:r>
              <a:rPr lang="el-GR" sz="2000" dirty="0">
                <a:latin typeface="Calibri" panose="020F0502020204030204" pitchFamily="34" charset="0"/>
                <a:cs typeface="Calibri" panose="020F0502020204030204" pitchFamily="34" charset="0"/>
              </a:rPr>
              <a:t>ν </a:t>
            </a:r>
            <a:endParaRPr lang="en-US" sz="2000" dirty="0">
              <a:latin typeface="Calibri" panose="020F0502020204030204" pitchFamily="34" charset="0"/>
              <a:cs typeface="Calibri" panose="020F0502020204030204" pitchFamily="34" charset="0"/>
            </a:endParaRPr>
          </a:p>
          <a:p>
            <a:pPr>
              <a:lnSpc>
                <a:spcPct val="120000"/>
              </a:lnSpc>
            </a:pP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εγκέφαλο</a:t>
            </a:r>
          </a:p>
          <a:p>
            <a:endParaRPr lang="en-US" dirty="0"/>
          </a:p>
        </p:txBody>
      </p:sp>
      <p:pic>
        <p:nvPicPr>
          <p:cNvPr id="6" name="Picture 5"/>
          <p:cNvPicPr>
            <a:picLocks noChangeAspect="1"/>
          </p:cNvPicPr>
          <p:nvPr/>
        </p:nvPicPr>
        <p:blipFill>
          <a:blip r:embed="rId3"/>
          <a:stretch>
            <a:fillRect/>
          </a:stretch>
        </p:blipFill>
        <p:spPr>
          <a:xfrm>
            <a:off x="5176116" y="4881121"/>
            <a:ext cx="6565900" cy="1832783"/>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4"/>
          <a:stretch>
            <a:fillRect/>
          </a:stretch>
        </p:blipFill>
        <p:spPr>
          <a:xfrm>
            <a:off x="7287110" y="1965806"/>
            <a:ext cx="4454906" cy="291531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280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3648128" y="-187223"/>
            <a:ext cx="8275016" cy="1143000"/>
          </a:xfrm>
        </p:spPr>
        <p:txBody>
          <a:bodyPr/>
          <a:lstStyle/>
          <a:p>
            <a:r>
              <a:rPr lang="el-GR" sz="3600" b="1" dirty="0">
                <a:solidFill>
                  <a:srgbClr val="E8BC4A"/>
                </a:solidFill>
                <a:latin typeface="Calibri"/>
                <a:cs typeface="Calibri"/>
              </a:rPr>
              <a:t>Κάπνισμα &amp; Κύηση</a:t>
            </a:r>
          </a:p>
        </p:txBody>
      </p:sp>
      <p:pic>
        <p:nvPicPr>
          <p:cNvPr id="5" name="Picture 4" descr="imag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844" y="3918877"/>
            <a:ext cx="2981864" cy="2707392"/>
          </a:xfrm>
          <a:prstGeom prst="rect">
            <a:avLst/>
          </a:prstGeom>
        </p:spPr>
      </p:pic>
      <p:sp>
        <p:nvSpPr>
          <p:cNvPr id="2" name="Rectangle 1">
            <a:extLst>
              <a:ext uri="{FF2B5EF4-FFF2-40B4-BE49-F238E27FC236}">
                <a16:creationId xmlns:a16="http://schemas.microsoft.com/office/drawing/2014/main" id="{9390D4F4-39CE-4341-A209-CCFAD40A8368}"/>
              </a:ext>
            </a:extLst>
          </p:cNvPr>
          <p:cNvSpPr/>
          <p:nvPr/>
        </p:nvSpPr>
        <p:spPr>
          <a:xfrm>
            <a:off x="643002" y="666514"/>
            <a:ext cx="11113486" cy="5759718"/>
          </a:xfrm>
          <a:prstGeom prst="rect">
            <a:avLst/>
          </a:prstGeom>
        </p:spPr>
        <p:txBody>
          <a:bodyPr wrap="square">
            <a:spAutoFit/>
          </a:bodyPr>
          <a:lstStyle/>
          <a:p>
            <a:pPr>
              <a:lnSpc>
                <a:spcPct val="150000"/>
              </a:lnSpc>
              <a:buSzPct val="100000"/>
              <a:buBlip>
                <a:blip r:embed="rId3"/>
              </a:buBlip>
            </a:pPr>
            <a:r>
              <a:rPr lang="el-GR" sz="2400" dirty="0">
                <a:latin typeface="Calibri"/>
                <a:cs typeface="Calibri"/>
              </a:rPr>
              <a:t>   Κάπνισμα: μικρό βάρος γέννησης-διορθωμένο για γενετικούς &amp; οικογενειακούς παράγοντες </a:t>
            </a:r>
            <a:r>
              <a:rPr lang="el-GR" sz="1600" dirty="0">
                <a:latin typeface="Calibri"/>
                <a:cs typeface="Calibri"/>
              </a:rPr>
              <a:t>(</a:t>
            </a:r>
            <a:r>
              <a:rPr lang="en-US" sz="1600" dirty="0" err="1">
                <a:latin typeface="Calibri"/>
                <a:cs typeface="Calibri"/>
              </a:rPr>
              <a:t>Knopik</a:t>
            </a:r>
            <a:r>
              <a:rPr lang="en-US" sz="1600" dirty="0">
                <a:latin typeface="Calibri"/>
                <a:cs typeface="Calibri"/>
              </a:rPr>
              <a:t>, 2015)</a:t>
            </a:r>
          </a:p>
          <a:p>
            <a:pPr eaLnBrk="0" hangingPunct="0">
              <a:lnSpc>
                <a:spcPct val="150000"/>
              </a:lnSpc>
              <a:buSzPct val="100000"/>
              <a:buBlip>
                <a:blip r:embed="rId3"/>
              </a:buBlip>
            </a:pPr>
            <a:r>
              <a:rPr lang="el-GR" sz="2400" dirty="0">
                <a:effectLst>
                  <a:outerShdw blurRad="38100" dist="38100" dir="2700000" algn="tl">
                    <a:srgbClr val="000000"/>
                  </a:outerShdw>
                </a:effectLst>
                <a:latin typeface="Calibri"/>
                <a:cs typeface="Calibri"/>
              </a:rPr>
              <a:t>  Πειραματικές μελέτες: θετική συσχέτιση μεταξύ ΔΕΠΥ</a:t>
            </a:r>
            <a:r>
              <a:rPr lang="en-US" sz="2400" dirty="0">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και</a:t>
            </a:r>
            <a:r>
              <a:rPr lang="en-US" sz="2400" dirty="0">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χρόνιας έκθεσης της μητέρας</a:t>
            </a:r>
            <a:r>
              <a:rPr lang="en-US" sz="2400" dirty="0">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σε κάπνισμα</a:t>
            </a:r>
            <a:r>
              <a:rPr lang="en-US" sz="2400" dirty="0">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κατά την κύηση</a:t>
            </a:r>
            <a:r>
              <a:rPr lang="en-US" sz="2400" dirty="0">
                <a:effectLst>
                  <a:outerShdw blurRad="38100" dist="38100" dir="2700000" algn="tl">
                    <a:srgbClr val="000000"/>
                  </a:outerShdw>
                </a:effectLst>
                <a:latin typeface="Calibri"/>
                <a:cs typeface="Calibri"/>
              </a:rPr>
              <a:t>  </a:t>
            </a:r>
            <a:r>
              <a:rPr lang="en-US" sz="1600" dirty="0">
                <a:effectLst>
                  <a:outerShdw blurRad="38100" dist="38100" dir="2700000" algn="tl">
                    <a:srgbClr val="000000"/>
                  </a:outerShdw>
                </a:effectLst>
                <a:latin typeface="Calibri"/>
                <a:cs typeface="Calibri"/>
              </a:rPr>
              <a:t>(Fung &amp; Lau, 1989; </a:t>
            </a:r>
            <a:r>
              <a:rPr lang="en-US" sz="1600" dirty="0" err="1">
                <a:effectLst>
                  <a:outerShdw blurRad="38100" dist="38100" dir="2700000" algn="tl">
                    <a:srgbClr val="000000"/>
                  </a:outerShdw>
                </a:effectLst>
                <a:latin typeface="Calibri"/>
                <a:cs typeface="Calibri"/>
              </a:rPr>
              <a:t>Hagino</a:t>
            </a:r>
            <a:r>
              <a:rPr lang="en-US" sz="1600" dirty="0">
                <a:effectLst>
                  <a:outerShdw blurRad="38100" dist="38100" dir="2700000" algn="tl">
                    <a:srgbClr val="000000"/>
                  </a:outerShdw>
                </a:effectLst>
                <a:latin typeface="Calibri"/>
                <a:cs typeface="Calibri"/>
              </a:rPr>
              <a:t> &amp; Lee, 1985;  Johns 1982;  Richardson &amp; Day 1994; Van de</a:t>
            </a:r>
            <a:r>
              <a:rPr lang="el-GR" sz="1600" dirty="0">
                <a:effectLst>
                  <a:outerShdw blurRad="38100" dist="38100" dir="2700000" algn="tl">
                    <a:srgbClr val="000000"/>
                  </a:outerShdw>
                </a:effectLst>
                <a:latin typeface="Calibri"/>
                <a:cs typeface="Calibri"/>
              </a:rPr>
              <a:t> </a:t>
            </a:r>
            <a:r>
              <a:rPr lang="en-US" sz="1600" dirty="0">
                <a:effectLst>
                  <a:outerShdw blurRad="38100" dist="38100" dir="2700000" algn="tl">
                    <a:srgbClr val="000000"/>
                  </a:outerShdw>
                </a:effectLst>
                <a:latin typeface="Calibri"/>
                <a:cs typeface="Calibri"/>
              </a:rPr>
              <a:t>Kamp &amp; Collins 1994 )</a:t>
            </a:r>
          </a:p>
          <a:p>
            <a:pPr eaLnBrk="0" hangingPunct="0">
              <a:lnSpc>
                <a:spcPct val="150000"/>
              </a:lnSpc>
              <a:buSzPct val="100000"/>
              <a:buBlip>
                <a:blip r:embed="rId3"/>
              </a:buBlip>
            </a:pPr>
            <a:r>
              <a:rPr lang="en-US" sz="2400" dirty="0">
                <a:effectLst>
                  <a:outerShdw blurRad="38100" dist="38100" dir="2700000" algn="tl">
                    <a:srgbClr val="000000"/>
                  </a:outerShdw>
                </a:effectLst>
                <a:latin typeface="Calibri"/>
                <a:cs typeface="Calibri"/>
              </a:rPr>
              <a:t>To </a:t>
            </a:r>
            <a:r>
              <a:rPr lang="el-GR" sz="2400" dirty="0">
                <a:effectLst>
                  <a:outerShdw blurRad="38100" dist="38100" dir="2700000" algn="tl">
                    <a:srgbClr val="000000"/>
                  </a:outerShdw>
                </a:effectLst>
                <a:latin typeface="Calibri"/>
                <a:cs typeface="Calibri"/>
              </a:rPr>
              <a:t>κάπνισμα της μητέρας κατά την κύηση, είναι ανεξάρτητος παράγοντας κινδύνου για ΔΕΠΥ</a:t>
            </a:r>
            <a:r>
              <a:rPr lang="en-US" sz="2400" dirty="0">
                <a:effectLst>
                  <a:outerShdw blurRad="38100" dist="38100" dir="2700000" algn="tl">
                    <a:srgbClr val="000000"/>
                  </a:outerShdw>
                </a:effectLst>
                <a:latin typeface="Calibri"/>
                <a:cs typeface="Calibri"/>
              </a:rPr>
              <a:t> </a:t>
            </a:r>
            <a:r>
              <a:rPr lang="en-US" sz="1600" dirty="0">
                <a:effectLst>
                  <a:outerShdw blurRad="38100" dist="38100" dir="2700000" algn="tl">
                    <a:srgbClr val="000000"/>
                  </a:outerShdw>
                </a:effectLst>
                <a:latin typeface="Calibri"/>
                <a:cs typeface="Calibri"/>
              </a:rPr>
              <a:t>(</a:t>
            </a:r>
            <a:r>
              <a:rPr lang="el-GR" sz="1600" dirty="0">
                <a:effectLst>
                  <a:outerShdw blurRad="38100" dist="38100" dir="2700000" algn="tl">
                    <a:srgbClr val="000000"/>
                  </a:outerShdw>
                </a:effectLst>
                <a:latin typeface="Calibri"/>
                <a:cs typeface="Calibri"/>
              </a:rPr>
              <a:t>Β</a:t>
            </a:r>
            <a:r>
              <a:rPr lang="en-US" sz="1600" dirty="0" err="1">
                <a:effectLst>
                  <a:outerShdw blurRad="38100" dist="38100" dir="2700000" algn="tl">
                    <a:srgbClr val="000000"/>
                  </a:outerShdw>
                </a:effectLst>
                <a:latin typeface="Calibri"/>
                <a:cs typeface="Calibri"/>
              </a:rPr>
              <a:t>iederman</a:t>
            </a:r>
            <a:r>
              <a:rPr lang="en-US" sz="1600" dirty="0">
                <a:effectLst>
                  <a:outerShdw blurRad="38100" dist="38100" dir="2700000" algn="tl">
                    <a:srgbClr val="000000"/>
                  </a:outerShdw>
                </a:effectLst>
                <a:latin typeface="Calibri"/>
                <a:cs typeface="Calibri"/>
              </a:rPr>
              <a:t> 1995,;Mick 2002; </a:t>
            </a:r>
            <a:r>
              <a:rPr lang="en-US" sz="1600" dirty="0" err="1">
                <a:effectLst>
                  <a:outerShdw blurRad="38100" dist="38100" dir="2700000" algn="tl">
                    <a:srgbClr val="000000"/>
                  </a:outerShdw>
                </a:effectLst>
                <a:latin typeface="Calibri"/>
                <a:cs typeface="Calibri"/>
              </a:rPr>
              <a:t>Milberger</a:t>
            </a:r>
            <a:r>
              <a:rPr lang="en-US" sz="1600" dirty="0">
                <a:effectLst>
                  <a:outerShdw blurRad="38100" dist="38100" dir="2700000" algn="tl">
                    <a:srgbClr val="000000"/>
                  </a:outerShdw>
                </a:effectLst>
                <a:latin typeface="Calibri"/>
                <a:cs typeface="Calibri"/>
              </a:rPr>
              <a:t> 1996)</a:t>
            </a:r>
          </a:p>
          <a:p>
            <a:pPr eaLnBrk="0" hangingPunct="0">
              <a:lnSpc>
                <a:spcPct val="150000"/>
              </a:lnSpc>
              <a:buSzPct val="100000"/>
              <a:buBlip>
                <a:blip r:embed="rId3"/>
              </a:buBlip>
            </a:pPr>
            <a:r>
              <a:rPr lang="el-GR" sz="2400" dirty="0">
                <a:effectLst>
                  <a:outerShdw blurRad="38100" dist="38100" dir="2700000" algn="tl">
                    <a:srgbClr val="000000"/>
                  </a:outerShdw>
                </a:effectLst>
                <a:latin typeface="Calibri"/>
                <a:cs typeface="Calibri"/>
              </a:rPr>
              <a:t>Συσχέτιση καπνίσματος στην κύηση με ΔΕΠΥ και </a:t>
            </a:r>
            <a:r>
              <a:rPr lang="el-GR" sz="2400" dirty="0" err="1">
                <a:effectLst>
                  <a:outerShdw blurRad="38100" dist="38100" dir="2700000" algn="tl">
                    <a:srgbClr val="000000"/>
                  </a:outerShdw>
                </a:effectLst>
                <a:latin typeface="Calibri"/>
                <a:cs typeface="Calibri"/>
              </a:rPr>
              <a:t>συνννόσηση</a:t>
            </a:r>
            <a:r>
              <a:rPr lang="el-GR" sz="2400" dirty="0">
                <a:effectLst>
                  <a:outerShdw blurRad="38100" dist="38100" dir="2700000" algn="tl">
                    <a:srgbClr val="000000"/>
                  </a:outerShdw>
                </a:effectLst>
                <a:latin typeface="Calibri"/>
                <a:cs typeface="Calibri"/>
              </a:rPr>
              <a:t>                                                  σε 10.000 παιδιά με ΔΕΠΥ &amp; 38.000 μάρτυρες (Φινλανδικό δείγμα)</a:t>
            </a:r>
          </a:p>
          <a:p>
            <a:pPr eaLnBrk="0" hangingPunct="0">
              <a:lnSpc>
                <a:spcPct val="150000"/>
              </a:lnSpc>
              <a:buSzPct val="100000"/>
            </a:pPr>
            <a:r>
              <a:rPr lang="el-GR" sz="1600" dirty="0">
                <a:effectLst>
                  <a:outerShdw blurRad="38100" dist="38100" dir="2700000" algn="tl">
                    <a:srgbClr val="000000"/>
                  </a:outerShdw>
                </a:effectLst>
                <a:latin typeface="Calibri"/>
                <a:cs typeface="Calibri"/>
              </a:rPr>
              <a:t>    </a:t>
            </a:r>
            <a:r>
              <a:rPr lang="en-US" sz="1600" dirty="0">
                <a:effectLst>
                  <a:outerShdw blurRad="38100" dist="38100" dir="2700000" algn="tl">
                    <a:srgbClr val="000000"/>
                  </a:outerShdw>
                </a:effectLst>
                <a:latin typeface="Calibri"/>
                <a:cs typeface="Calibri"/>
              </a:rPr>
              <a:t>(</a:t>
            </a:r>
            <a:r>
              <a:rPr lang="en-US" sz="1600" dirty="0" err="1">
                <a:effectLst>
                  <a:outerShdw blurRad="38100" dist="38100" dir="2700000" algn="tl">
                    <a:srgbClr val="000000"/>
                  </a:outerShdw>
                </a:effectLst>
                <a:latin typeface="Calibri"/>
                <a:cs typeface="Calibri"/>
              </a:rPr>
              <a:t>Joelsson</a:t>
            </a:r>
            <a:r>
              <a:rPr lang="en-US" sz="1600" dirty="0">
                <a:effectLst>
                  <a:outerShdw blurRad="38100" dist="38100" dir="2700000" algn="tl">
                    <a:srgbClr val="000000"/>
                  </a:outerShdw>
                </a:effectLst>
                <a:latin typeface="Calibri"/>
                <a:cs typeface="Calibri"/>
              </a:rPr>
              <a:t>, 2016)</a:t>
            </a:r>
          </a:p>
          <a:p>
            <a:pPr eaLnBrk="0" hangingPunct="0">
              <a:lnSpc>
                <a:spcPct val="150000"/>
              </a:lnSpc>
              <a:buSzPct val="100000"/>
              <a:buBlip>
                <a:blip r:embed="rId3"/>
              </a:buBlip>
            </a:pPr>
            <a:r>
              <a:rPr lang="el-GR" sz="2400" dirty="0" err="1">
                <a:effectLst>
                  <a:outerShdw blurRad="38100" dist="38100" dir="2700000" algn="tl">
                    <a:srgbClr val="000000"/>
                  </a:outerShdw>
                </a:effectLst>
                <a:latin typeface="Calibri"/>
                <a:cs typeface="Calibri"/>
              </a:rPr>
              <a:t>Μετα</a:t>
            </a:r>
            <a:r>
              <a:rPr lang="el-GR" sz="2400" dirty="0">
                <a:effectLst>
                  <a:outerShdw blurRad="38100" dist="38100" dir="2700000" algn="tl">
                    <a:srgbClr val="000000"/>
                  </a:outerShdw>
                </a:effectLst>
                <a:latin typeface="Calibri"/>
                <a:cs typeface="Calibri"/>
              </a:rPr>
              <a:t>-ανάλυση: 18.000 άτομα με ΔΑΦ</a:t>
            </a:r>
            <a:r>
              <a:rPr lang="en-US" sz="2400" dirty="0">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ΔΕΝ συσχετίστηκε με ΔΑΦ </a:t>
            </a:r>
            <a:r>
              <a:rPr lang="el-GR" sz="1600" dirty="0">
                <a:effectLst>
                  <a:outerShdw blurRad="38100" dist="38100" dir="2700000" algn="tl">
                    <a:srgbClr val="000000"/>
                  </a:outerShdw>
                </a:effectLst>
                <a:latin typeface="Calibri"/>
                <a:cs typeface="Calibri"/>
              </a:rPr>
              <a:t>(</a:t>
            </a:r>
            <a:r>
              <a:rPr lang="en-US" sz="1600" dirty="0">
                <a:effectLst>
                  <a:outerShdw blurRad="38100" dist="38100" dir="2700000" algn="tl">
                    <a:srgbClr val="000000"/>
                  </a:outerShdw>
                </a:effectLst>
                <a:latin typeface="Calibri"/>
                <a:cs typeface="Calibri"/>
              </a:rPr>
              <a:t>Tang et al.,2015)</a:t>
            </a:r>
            <a:endParaRPr lang="el-GR" sz="1600" dirty="0">
              <a:effectLst>
                <a:outerShdw blurRad="38100" dist="38100" dir="2700000" algn="tl">
                  <a:srgbClr val="000000"/>
                </a:outerShdw>
              </a:effectLst>
              <a:latin typeface="Calibri"/>
              <a:cs typeface="Calibri"/>
            </a:endParaRPr>
          </a:p>
        </p:txBody>
      </p:sp>
    </p:spTree>
    <p:extLst>
      <p:ext uri="{BB962C8B-B14F-4D97-AF65-F5344CB8AC3E}">
        <p14:creationId xmlns:p14="http://schemas.microsoft.com/office/powerpoint/2010/main" val="29183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35560" y="-315416"/>
            <a:ext cx="7772400" cy="1143000"/>
          </a:xfrm>
        </p:spPr>
        <p:txBody>
          <a:bodyPr/>
          <a:lstStyle/>
          <a:p>
            <a:pPr algn="ctr"/>
            <a:br>
              <a:rPr lang="el-GR" sz="3200" b="1" dirty="0">
                <a:solidFill>
                  <a:srgbClr val="E8BC4A"/>
                </a:solidFill>
                <a:latin typeface="Calibri"/>
                <a:cs typeface="Calibri"/>
              </a:rPr>
            </a:br>
            <a:r>
              <a:rPr lang="el-GR" sz="3600" b="1" dirty="0">
                <a:solidFill>
                  <a:srgbClr val="FFC000"/>
                </a:solidFill>
                <a:latin typeface="Calibri"/>
                <a:cs typeface="Calibri"/>
              </a:rPr>
              <a:t>Αλκοόλ &amp; Κύηση</a:t>
            </a:r>
          </a:p>
        </p:txBody>
      </p:sp>
      <p:sp>
        <p:nvSpPr>
          <p:cNvPr id="4" name="TextBox 3"/>
          <p:cNvSpPr txBox="1"/>
          <p:nvPr/>
        </p:nvSpPr>
        <p:spPr>
          <a:xfrm>
            <a:off x="726355" y="3758787"/>
            <a:ext cx="4536504" cy="3600986"/>
          </a:xfrm>
          <a:prstGeom prst="rect">
            <a:avLst/>
          </a:prstGeom>
          <a:noFill/>
        </p:spPr>
        <p:txBody>
          <a:bodyPr wrap="square" rtlCol="0">
            <a:spAutoFit/>
          </a:bodyPr>
          <a:lstStyle/>
          <a:p>
            <a:r>
              <a:rPr lang="el-GR" sz="2800" dirty="0">
                <a:solidFill>
                  <a:srgbClr val="FF8000"/>
                </a:solidFill>
                <a:latin typeface="Calibri"/>
                <a:cs typeface="Calibri"/>
              </a:rPr>
              <a:t>ΜΗΧΑΝΙΣΜΟΙ</a:t>
            </a:r>
          </a:p>
          <a:p>
            <a:r>
              <a:rPr lang="el-GR" sz="2400" i="1" dirty="0">
                <a:solidFill>
                  <a:schemeClr val="tx2"/>
                </a:solidFill>
                <a:latin typeface="Calibri"/>
                <a:cs typeface="Calibri"/>
              </a:rPr>
              <a:t>Αυξημένο Οξειδωτικό Στρες,</a:t>
            </a:r>
          </a:p>
          <a:p>
            <a:r>
              <a:rPr lang="el-GR" sz="2400" i="1" dirty="0">
                <a:solidFill>
                  <a:schemeClr val="tx2"/>
                </a:solidFill>
                <a:latin typeface="Calibri"/>
                <a:cs typeface="Calibri"/>
              </a:rPr>
              <a:t>Μιτοχονδριακή καταστροφή,</a:t>
            </a:r>
          </a:p>
          <a:p>
            <a:r>
              <a:rPr lang="el-GR" sz="2400" i="1" dirty="0">
                <a:solidFill>
                  <a:schemeClr val="tx2"/>
                </a:solidFill>
                <a:latin typeface="Calibri"/>
                <a:cs typeface="Calibri"/>
              </a:rPr>
              <a:t>Επιδρά σε αυξ. παράγοντες, </a:t>
            </a:r>
          </a:p>
          <a:p>
            <a:r>
              <a:rPr lang="el-GR" sz="2400" i="1" dirty="0">
                <a:solidFill>
                  <a:schemeClr val="tx2"/>
                </a:solidFill>
                <a:latin typeface="Calibri"/>
                <a:cs typeface="Calibri"/>
              </a:rPr>
              <a:t>μόρια σηματοδότησης,</a:t>
            </a:r>
          </a:p>
          <a:p>
            <a:r>
              <a:rPr lang="el-GR" sz="2400" i="1" dirty="0">
                <a:solidFill>
                  <a:schemeClr val="tx2"/>
                </a:solidFill>
                <a:latin typeface="Calibri"/>
                <a:cs typeface="Calibri"/>
              </a:rPr>
              <a:t>μόρια προσκόλλησης,</a:t>
            </a:r>
          </a:p>
          <a:p>
            <a:r>
              <a:rPr lang="el-GR" sz="2400" i="1" dirty="0">
                <a:solidFill>
                  <a:schemeClr val="tx2"/>
                </a:solidFill>
                <a:latin typeface="Calibri"/>
                <a:cs typeface="Calibri"/>
              </a:rPr>
              <a:t>γονιδιακή έκφραση</a:t>
            </a:r>
          </a:p>
          <a:p>
            <a:endParaRPr lang="el-GR" sz="2800" dirty="0">
              <a:solidFill>
                <a:schemeClr val="tx2"/>
              </a:solidFill>
              <a:latin typeface="Calibri"/>
              <a:cs typeface="Calibri"/>
            </a:endParaRPr>
          </a:p>
          <a:p>
            <a:endParaRPr lang="en-US" sz="2800" dirty="0">
              <a:solidFill>
                <a:srgbClr val="FF8000"/>
              </a:solidFill>
              <a:latin typeface="Calibri"/>
              <a:cs typeface="Calibri"/>
            </a:endParaRPr>
          </a:p>
        </p:txBody>
      </p:sp>
      <p:sp>
        <p:nvSpPr>
          <p:cNvPr id="5" name="Rectangle 4"/>
          <p:cNvSpPr/>
          <p:nvPr/>
        </p:nvSpPr>
        <p:spPr>
          <a:xfrm>
            <a:off x="8213913" y="6473383"/>
            <a:ext cx="2446152" cy="400110"/>
          </a:xfrm>
          <a:prstGeom prst="rect">
            <a:avLst/>
          </a:prstGeom>
        </p:spPr>
        <p:txBody>
          <a:bodyPr wrap="none">
            <a:spAutoFit/>
          </a:bodyPr>
          <a:lstStyle/>
          <a:p>
            <a:r>
              <a:rPr lang="en-US" sz="2000" i="1" dirty="0" err="1">
                <a:latin typeface="Calibri"/>
                <a:cs typeface="Calibri"/>
              </a:rPr>
              <a:t>Basavarajappa</a:t>
            </a:r>
            <a:r>
              <a:rPr lang="el-GR" sz="2000" i="1" dirty="0">
                <a:latin typeface="Calibri"/>
                <a:cs typeface="Calibri"/>
              </a:rPr>
              <a:t>, 2015</a:t>
            </a:r>
            <a:endParaRPr lang="en-US" sz="2000" i="1" dirty="0">
              <a:latin typeface="Calibri"/>
              <a:cs typeface="Calibri"/>
            </a:endParaRPr>
          </a:p>
        </p:txBody>
      </p:sp>
      <p:sp>
        <p:nvSpPr>
          <p:cNvPr id="9" name="Rectangle 8">
            <a:extLst>
              <a:ext uri="{FF2B5EF4-FFF2-40B4-BE49-F238E27FC236}">
                <a16:creationId xmlns:a16="http://schemas.microsoft.com/office/drawing/2014/main" id="{BD2F317D-0325-E34A-A5F3-A620062B4C0A}"/>
              </a:ext>
            </a:extLst>
          </p:cNvPr>
          <p:cNvSpPr/>
          <p:nvPr/>
        </p:nvSpPr>
        <p:spPr>
          <a:xfrm>
            <a:off x="583581" y="826952"/>
            <a:ext cx="8437756" cy="2509598"/>
          </a:xfrm>
          <a:prstGeom prst="rect">
            <a:avLst/>
          </a:prstGeom>
        </p:spPr>
        <p:txBody>
          <a:bodyPr wrap="square">
            <a:spAutoFit/>
          </a:bodyPr>
          <a:lstStyle/>
          <a:p>
            <a:pPr>
              <a:lnSpc>
                <a:spcPct val="110000"/>
              </a:lnSpc>
              <a:buFont typeface="Wingdings" charset="0"/>
              <a:buBlip>
                <a:blip r:embed="rId3"/>
              </a:buBlip>
            </a:pPr>
            <a:r>
              <a:rPr lang="en-US" dirty="0">
                <a:latin typeface="Calibri"/>
                <a:cs typeface="Calibri"/>
              </a:rPr>
              <a:t> </a:t>
            </a:r>
            <a:r>
              <a:rPr lang="el-GR" sz="2400" dirty="0">
                <a:latin typeface="Calibri"/>
                <a:cs typeface="Calibri"/>
              </a:rPr>
              <a:t>Διαταραχές Φάσματος Εμβρυικής Αλκοόλης (</a:t>
            </a:r>
            <a:r>
              <a:rPr lang="en-US" sz="2400" dirty="0">
                <a:latin typeface="Calibri"/>
                <a:cs typeface="Calibri"/>
              </a:rPr>
              <a:t>FAS Spectrum)</a:t>
            </a:r>
            <a:endParaRPr lang="el-GR" sz="2400" dirty="0">
              <a:latin typeface="Calibri"/>
              <a:cs typeface="Calibri"/>
            </a:endParaRPr>
          </a:p>
          <a:p>
            <a:pPr>
              <a:lnSpc>
                <a:spcPct val="110000"/>
              </a:lnSpc>
              <a:buFont typeface="Wingdings" charset="0"/>
              <a:buBlip>
                <a:blip r:embed="rId3"/>
              </a:buBlip>
            </a:pPr>
            <a:r>
              <a:rPr lang="el-GR" sz="2400" dirty="0">
                <a:latin typeface="Calibri"/>
                <a:cs typeface="Calibri"/>
              </a:rPr>
              <a:t> Γνωσιακά &amp; </a:t>
            </a:r>
            <a:r>
              <a:rPr lang="el-GR" sz="2400" dirty="0" err="1">
                <a:latin typeface="Calibri"/>
                <a:cs typeface="Calibri"/>
              </a:rPr>
              <a:t>Συμπεριφορικά</a:t>
            </a:r>
            <a:r>
              <a:rPr lang="el-GR" sz="2400" dirty="0">
                <a:latin typeface="Calibri"/>
                <a:cs typeface="Calibri"/>
              </a:rPr>
              <a:t> προβλήματα: μάθηση, μνήμη, γλώσσα, προσοχή, εκτελεστικές λειτουργίες, λεπτή &amp; αδρή κινητικότητα, κοινωνικότητα, ΔΕΠΥ, </a:t>
            </a:r>
            <a:r>
              <a:rPr lang="el-GR" sz="2400" dirty="0" err="1">
                <a:latin typeface="Calibri"/>
                <a:cs typeface="Calibri"/>
              </a:rPr>
              <a:t>διαταρακτική</a:t>
            </a:r>
            <a:r>
              <a:rPr lang="el-GR" sz="2400" dirty="0">
                <a:latin typeface="Calibri"/>
                <a:cs typeface="Calibri"/>
              </a:rPr>
              <a:t> συμπεριφορά</a:t>
            </a:r>
          </a:p>
          <a:p>
            <a:pPr>
              <a:lnSpc>
                <a:spcPct val="110000"/>
              </a:lnSpc>
              <a:buFont typeface="Wingdings" charset="0"/>
              <a:buBlip>
                <a:blip r:embed="rId3"/>
              </a:buBlip>
            </a:pPr>
            <a:r>
              <a:rPr lang="el-GR" sz="2400" dirty="0">
                <a:latin typeface="Calibri"/>
                <a:cs typeface="Calibri"/>
              </a:rPr>
              <a:t>  Διαταραχές Σωματικής </a:t>
            </a:r>
            <a:r>
              <a:rPr lang="el-GR" sz="2400" dirty="0" err="1">
                <a:latin typeface="Calibri"/>
                <a:cs typeface="Calibri"/>
              </a:rPr>
              <a:t>Αυξησης</a:t>
            </a:r>
            <a:r>
              <a:rPr lang="el-GR" sz="2400" dirty="0">
                <a:latin typeface="Calibri"/>
                <a:cs typeface="Calibri"/>
              </a:rPr>
              <a:t>, </a:t>
            </a:r>
            <a:r>
              <a:rPr lang="el-GR" sz="2400" dirty="0" err="1">
                <a:latin typeface="Calibri"/>
                <a:cs typeface="Calibri"/>
              </a:rPr>
              <a:t>κρανιοπροσωπικές</a:t>
            </a:r>
            <a:r>
              <a:rPr lang="el-GR" sz="2400" dirty="0">
                <a:latin typeface="Calibri"/>
                <a:cs typeface="Calibri"/>
              </a:rPr>
              <a:t> ανωμαλίες, </a:t>
            </a:r>
            <a:r>
              <a:rPr lang="el-GR" sz="2400" dirty="0" err="1">
                <a:latin typeface="Calibri"/>
                <a:cs typeface="Calibri"/>
              </a:rPr>
              <a:t>δυσμορφικά</a:t>
            </a:r>
            <a:r>
              <a:rPr lang="el-GR" sz="2400" dirty="0">
                <a:latin typeface="Calibri"/>
                <a:cs typeface="Calibri"/>
              </a:rPr>
              <a:t> χαρακτηριστικά</a:t>
            </a:r>
            <a:endParaRPr lang="en-US" sz="2400" dirty="0">
              <a:latin typeface="Calibri"/>
              <a:cs typeface="Calibri"/>
            </a:endParaRPr>
          </a:p>
        </p:txBody>
      </p:sp>
    </p:spTree>
    <p:extLst>
      <p:ext uri="{BB962C8B-B14F-4D97-AF65-F5344CB8AC3E}">
        <p14:creationId xmlns:p14="http://schemas.microsoft.com/office/powerpoint/2010/main" val="24487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979" y="-42606"/>
            <a:ext cx="8229600" cy="1143000"/>
          </a:xfrm>
        </p:spPr>
        <p:txBody>
          <a:bodyPr>
            <a:normAutofit/>
          </a:bodyPr>
          <a:lstStyle/>
          <a:p>
            <a:r>
              <a:rPr lang="el-GR" sz="3200" b="1" dirty="0" err="1">
                <a:solidFill>
                  <a:srgbClr val="FFC000"/>
                </a:solidFill>
                <a:latin typeface="Calibri"/>
                <a:cs typeface="Calibri"/>
              </a:rPr>
              <a:t>Προγ</a:t>
            </a:r>
            <a:r>
              <a:rPr lang="en-US" sz="3200" b="1" dirty="0">
                <a:solidFill>
                  <a:srgbClr val="FFC000"/>
                </a:solidFill>
                <a:latin typeface="Calibri"/>
                <a:cs typeface="Calibri"/>
              </a:rPr>
              <a:t>E</a:t>
            </a:r>
            <a:r>
              <a:rPr lang="el-GR" sz="3200" b="1" dirty="0" err="1">
                <a:solidFill>
                  <a:srgbClr val="FFC000"/>
                </a:solidFill>
                <a:latin typeface="Calibri"/>
                <a:cs typeface="Calibri"/>
              </a:rPr>
              <a:t>ννητικό</a:t>
            </a:r>
            <a:r>
              <a:rPr lang="el-GR" sz="3200" b="1" dirty="0">
                <a:solidFill>
                  <a:srgbClr val="FFC000"/>
                </a:solidFill>
                <a:latin typeface="Calibri"/>
                <a:cs typeface="Calibri"/>
              </a:rPr>
              <a:t> Στρες</a:t>
            </a:r>
            <a:endParaRPr lang="en-US" sz="3200" b="1" dirty="0">
              <a:solidFill>
                <a:srgbClr val="FFC000"/>
              </a:solidFill>
              <a:latin typeface="Calibri"/>
              <a:cs typeface="Calibri"/>
            </a:endParaRPr>
          </a:p>
        </p:txBody>
      </p:sp>
      <p:sp>
        <p:nvSpPr>
          <p:cNvPr id="5" name="TextBox 4"/>
          <p:cNvSpPr txBox="1"/>
          <p:nvPr/>
        </p:nvSpPr>
        <p:spPr>
          <a:xfrm>
            <a:off x="675325" y="895436"/>
            <a:ext cx="8229599" cy="6974216"/>
          </a:xfrm>
          <a:prstGeom prst="rect">
            <a:avLst/>
          </a:prstGeom>
          <a:noFill/>
        </p:spPr>
        <p:txBody>
          <a:bodyPr wrap="square" rtlCol="0">
            <a:spAutoFit/>
          </a:bodyPr>
          <a:lstStyle/>
          <a:p>
            <a:r>
              <a:rPr lang="el-GR" sz="2800" dirty="0">
                <a:solidFill>
                  <a:srgbClr val="FFCC66"/>
                </a:solidFill>
                <a:latin typeface="Calibri" panose="020F0502020204030204" pitchFamily="34" charset="0"/>
                <a:cs typeface="Calibri" panose="020F0502020204030204" pitchFamily="34" charset="0"/>
              </a:rPr>
              <a:t>Μητρικό  Στρες ή  ‘Αγχος στην  Κύηση: </a:t>
            </a:r>
          </a:p>
          <a:p>
            <a:endParaRPr lang="el-GR" sz="2800" dirty="0">
              <a:solidFill>
                <a:srgbClr val="FFCC66"/>
              </a:solidFill>
            </a:endParaRPr>
          </a:p>
          <a:p>
            <a:pPr marL="457200" indent="-457200">
              <a:lnSpc>
                <a:spcPct val="120000"/>
              </a:lnSpc>
              <a:buBlip>
                <a:blip r:embed="rId2"/>
              </a:buBlip>
            </a:pPr>
            <a:r>
              <a:rPr lang="el-GR" sz="2400" dirty="0">
                <a:solidFill>
                  <a:srgbClr val="F1D792"/>
                </a:solidFill>
                <a:latin typeface="Calibri"/>
                <a:cs typeface="Calibri"/>
              </a:rPr>
              <a:t>Προβλεπτικό της ανάπτυξης ΔΕΠΥ</a:t>
            </a:r>
            <a:r>
              <a:rPr lang="en-US" sz="2400" dirty="0">
                <a:solidFill>
                  <a:srgbClr val="F1D792"/>
                </a:solidFill>
                <a:latin typeface="Calibri"/>
                <a:cs typeface="Calibri"/>
              </a:rPr>
              <a:t>                                             </a:t>
            </a:r>
            <a:r>
              <a:rPr lang="el-GR" sz="2400" dirty="0">
                <a:solidFill>
                  <a:srgbClr val="F1D792"/>
                </a:solidFill>
                <a:latin typeface="Calibri"/>
                <a:cs typeface="Calibri"/>
              </a:rPr>
              <a:t> </a:t>
            </a:r>
            <a:r>
              <a:rPr lang="el-GR" dirty="0">
                <a:latin typeface="Calibri"/>
                <a:cs typeface="Calibri"/>
              </a:rPr>
              <a:t>(</a:t>
            </a:r>
            <a:r>
              <a:rPr lang="en-US" dirty="0">
                <a:latin typeface="Calibri"/>
                <a:cs typeface="Calibri"/>
              </a:rPr>
              <a:t>Rodriguez &amp; </a:t>
            </a:r>
            <a:r>
              <a:rPr lang="en-US" dirty="0" err="1">
                <a:latin typeface="Calibri"/>
                <a:cs typeface="Calibri"/>
              </a:rPr>
              <a:t>Bohlin</a:t>
            </a:r>
            <a:r>
              <a:rPr lang="en-US" dirty="0">
                <a:latin typeface="Calibri"/>
                <a:cs typeface="Calibri"/>
              </a:rPr>
              <a:t>, 2005; Van der Bergh, 2004)</a:t>
            </a:r>
            <a:r>
              <a:rPr lang="el-GR" dirty="0">
                <a:latin typeface="Calibri"/>
                <a:cs typeface="Calibri"/>
              </a:rPr>
              <a:t> </a:t>
            </a:r>
          </a:p>
          <a:p>
            <a:pPr marL="457200" indent="-457200">
              <a:lnSpc>
                <a:spcPct val="120000"/>
              </a:lnSpc>
              <a:buBlip>
                <a:blip r:embed="rId2"/>
              </a:buBlip>
            </a:pPr>
            <a:r>
              <a:rPr lang="el-GR" sz="2400" dirty="0">
                <a:solidFill>
                  <a:srgbClr val="F1D792"/>
                </a:solidFill>
                <a:latin typeface="Calibri"/>
                <a:cs typeface="Calibri"/>
              </a:rPr>
              <a:t>Χαμηλότερη προσοχή/συγκέντρωση </a:t>
            </a:r>
            <a:r>
              <a:rPr lang="en-US" sz="2400" dirty="0">
                <a:solidFill>
                  <a:srgbClr val="F1D792"/>
                </a:solidFill>
                <a:latin typeface="Calibri"/>
                <a:cs typeface="Calibri"/>
              </a:rPr>
              <a:t>                                                </a:t>
            </a:r>
            <a:r>
              <a:rPr lang="el-GR" sz="2400" dirty="0">
                <a:solidFill>
                  <a:srgbClr val="F1D792"/>
                </a:solidFill>
                <a:latin typeface="Calibri"/>
                <a:cs typeface="Calibri"/>
              </a:rPr>
              <a:t>σε 6 χρονών </a:t>
            </a:r>
            <a:r>
              <a:rPr lang="el-GR" dirty="0">
                <a:latin typeface="Calibri"/>
                <a:cs typeface="Calibri"/>
              </a:rPr>
              <a:t>(</a:t>
            </a:r>
            <a:r>
              <a:rPr lang="en-US" dirty="0" err="1">
                <a:latin typeface="Calibri"/>
                <a:cs typeface="Calibri"/>
              </a:rPr>
              <a:t>Gutteling</a:t>
            </a:r>
            <a:r>
              <a:rPr lang="en-US" dirty="0">
                <a:latin typeface="Calibri"/>
                <a:cs typeface="Calibri"/>
              </a:rPr>
              <a:t> et al., 2006)</a:t>
            </a:r>
            <a:endParaRPr lang="el-GR" dirty="0">
              <a:latin typeface="Calibri"/>
              <a:cs typeface="Calibri"/>
            </a:endParaRPr>
          </a:p>
          <a:p>
            <a:pPr marL="457200" indent="-457200">
              <a:lnSpc>
                <a:spcPct val="120000"/>
              </a:lnSpc>
              <a:buBlip>
                <a:blip r:embed="rId2"/>
              </a:buBlip>
            </a:pPr>
            <a:r>
              <a:rPr lang="el-GR" sz="2400" dirty="0">
                <a:solidFill>
                  <a:srgbClr val="F1D792"/>
                </a:solidFill>
                <a:latin typeface="Calibri"/>
                <a:cs typeface="Calibri"/>
              </a:rPr>
              <a:t>συμπτωματολογία ΔΕΠΥ σε αγόρια </a:t>
            </a:r>
            <a:r>
              <a:rPr lang="en-US" sz="2400" dirty="0">
                <a:solidFill>
                  <a:srgbClr val="F1D792"/>
                </a:solidFill>
                <a:latin typeface="Calibri"/>
                <a:cs typeface="Calibri"/>
              </a:rPr>
              <a:t>                                                       </a:t>
            </a:r>
            <a:r>
              <a:rPr lang="el-GR" dirty="0">
                <a:latin typeface="Calibri"/>
                <a:cs typeface="Calibri"/>
              </a:rPr>
              <a:t>(Ο. </a:t>
            </a:r>
            <a:r>
              <a:rPr lang="en-US" dirty="0">
                <a:latin typeface="Calibri"/>
                <a:cs typeface="Calibri"/>
              </a:rPr>
              <a:t>Connor</a:t>
            </a:r>
            <a:r>
              <a:rPr lang="el-GR" dirty="0">
                <a:latin typeface="Calibri"/>
                <a:cs typeface="Calibri"/>
              </a:rPr>
              <a:t>, 2002)</a:t>
            </a:r>
            <a:endParaRPr lang="en-US" dirty="0">
              <a:latin typeface="Calibri"/>
              <a:cs typeface="Calibri"/>
            </a:endParaRPr>
          </a:p>
          <a:p>
            <a:pPr marL="457200" indent="-457200">
              <a:lnSpc>
                <a:spcPct val="120000"/>
              </a:lnSpc>
              <a:buBlip>
                <a:blip r:embed="rId2"/>
              </a:buBlip>
            </a:pPr>
            <a:r>
              <a:rPr lang="el-GR" sz="2400" dirty="0">
                <a:latin typeface="Calibri"/>
                <a:cs typeface="Calibri"/>
              </a:rPr>
              <a:t>σε παιδιά με ΔΕΠΥ, </a:t>
            </a:r>
            <a:r>
              <a:rPr lang="el-GR" sz="2400" dirty="0">
                <a:solidFill>
                  <a:srgbClr val="F1D792"/>
                </a:solidFill>
                <a:latin typeface="Calibri"/>
                <a:cs typeface="Calibri"/>
              </a:rPr>
              <a:t>πιο έντονα</a:t>
            </a:r>
            <a:endParaRPr lang="en-US" sz="2400" dirty="0">
              <a:solidFill>
                <a:srgbClr val="F1D792"/>
              </a:solidFill>
              <a:latin typeface="Calibri"/>
              <a:cs typeface="Calibri"/>
            </a:endParaRPr>
          </a:p>
          <a:p>
            <a:pPr>
              <a:lnSpc>
                <a:spcPct val="120000"/>
              </a:lnSpc>
            </a:pPr>
            <a:r>
              <a:rPr lang="en-US" sz="2400" dirty="0">
                <a:solidFill>
                  <a:srgbClr val="F1D792"/>
                </a:solidFill>
                <a:latin typeface="Calibri"/>
                <a:cs typeface="Calibri"/>
              </a:rPr>
              <a:t>      </a:t>
            </a:r>
            <a:r>
              <a:rPr lang="el-GR" sz="2400" dirty="0">
                <a:solidFill>
                  <a:srgbClr val="F1D792"/>
                </a:solidFill>
                <a:latin typeface="Calibri"/>
                <a:cs typeface="Calibri"/>
              </a:rPr>
              <a:t> συμπτωματα αυτοί </a:t>
            </a:r>
            <a:r>
              <a:rPr lang="el-GR" sz="2400" dirty="0">
                <a:latin typeface="Calibri"/>
                <a:cs typeface="Calibri"/>
              </a:rPr>
              <a:t>που οι μητέρες </a:t>
            </a:r>
            <a:endParaRPr lang="en-US" sz="2400" dirty="0">
              <a:latin typeface="Calibri"/>
              <a:cs typeface="Calibri"/>
            </a:endParaRPr>
          </a:p>
          <a:p>
            <a:pPr>
              <a:lnSpc>
                <a:spcPct val="120000"/>
              </a:lnSpc>
            </a:pPr>
            <a:r>
              <a:rPr lang="en-US" sz="2400" dirty="0">
                <a:latin typeface="Calibri"/>
                <a:cs typeface="Calibri"/>
              </a:rPr>
              <a:t>       </a:t>
            </a:r>
            <a:r>
              <a:rPr lang="el-GR" sz="2400" dirty="0">
                <a:latin typeface="Calibri"/>
                <a:cs typeface="Calibri"/>
              </a:rPr>
              <a:t>τους είχαν προγεννητικό στρες</a:t>
            </a:r>
          </a:p>
          <a:p>
            <a:pPr marL="457200" indent="-457200">
              <a:buBlip>
                <a:blip r:embed="rId2"/>
              </a:buBlip>
            </a:pPr>
            <a:r>
              <a:rPr lang="el-GR" sz="2400" dirty="0">
                <a:latin typeface="Calibri"/>
                <a:cs typeface="Calibri"/>
              </a:rPr>
              <a:t>δε σχετίστηκε με </a:t>
            </a:r>
            <a:r>
              <a:rPr lang="en-US" sz="2400" dirty="0">
                <a:latin typeface="Calibri"/>
                <a:cs typeface="Calibri"/>
              </a:rPr>
              <a:t>IQ </a:t>
            </a:r>
            <a:r>
              <a:rPr lang="el-GR" sz="2400" dirty="0">
                <a:latin typeface="Calibri"/>
                <a:cs typeface="Calibri"/>
              </a:rPr>
              <a:t>αλλά με</a:t>
            </a:r>
            <a:endParaRPr lang="en-US" sz="2400" dirty="0">
              <a:latin typeface="Calibri"/>
              <a:cs typeface="Calibri"/>
            </a:endParaRPr>
          </a:p>
          <a:p>
            <a:r>
              <a:rPr lang="en-US" sz="2400" dirty="0">
                <a:latin typeface="Calibri"/>
                <a:cs typeface="Calibri"/>
              </a:rPr>
              <a:t>      </a:t>
            </a:r>
            <a:r>
              <a:rPr lang="el-GR" sz="2400" dirty="0">
                <a:latin typeface="Calibri"/>
                <a:cs typeface="Calibri"/>
              </a:rPr>
              <a:t> </a:t>
            </a:r>
            <a:r>
              <a:rPr lang="el-GR" sz="2400" dirty="0">
                <a:solidFill>
                  <a:srgbClr val="F1D792"/>
                </a:solidFill>
                <a:latin typeface="Calibri"/>
                <a:cs typeface="Calibri"/>
              </a:rPr>
              <a:t>συπτωματολογία ΔΕΠΥ </a:t>
            </a:r>
            <a:endParaRPr lang="en-US" sz="2400" dirty="0">
              <a:solidFill>
                <a:srgbClr val="F1D792"/>
              </a:solidFill>
              <a:latin typeface="Calibri"/>
              <a:cs typeface="Calibri"/>
            </a:endParaRPr>
          </a:p>
          <a:p>
            <a:r>
              <a:rPr lang="en-US" sz="2400" dirty="0">
                <a:solidFill>
                  <a:srgbClr val="F1D792"/>
                </a:solidFill>
                <a:latin typeface="Calibri"/>
                <a:cs typeface="Calibri"/>
              </a:rPr>
              <a:t>       </a:t>
            </a:r>
            <a:r>
              <a:rPr lang="el-GR" dirty="0">
                <a:latin typeface="Calibri"/>
                <a:cs typeface="Calibri"/>
              </a:rPr>
              <a:t>(</a:t>
            </a:r>
            <a:r>
              <a:rPr lang="en-US" dirty="0" err="1">
                <a:latin typeface="Calibri"/>
                <a:cs typeface="Calibri"/>
              </a:rPr>
              <a:t>Grizenko</a:t>
            </a:r>
            <a:r>
              <a:rPr lang="en-US" dirty="0">
                <a:latin typeface="Calibri"/>
                <a:cs typeface="Calibri"/>
              </a:rPr>
              <a:t>  et al., 2015)</a:t>
            </a:r>
          </a:p>
          <a:p>
            <a:endParaRPr lang="en-US" sz="2000" dirty="0"/>
          </a:p>
          <a:p>
            <a:endParaRPr lang="en-US" sz="2000" dirty="0"/>
          </a:p>
          <a:p>
            <a:endParaRPr lang="en-US" sz="2000" dirty="0"/>
          </a:p>
        </p:txBody>
      </p:sp>
    </p:spTree>
    <p:extLst>
      <p:ext uri="{BB962C8B-B14F-4D97-AF65-F5344CB8AC3E}">
        <p14:creationId xmlns:p14="http://schemas.microsoft.com/office/powerpoint/2010/main" val="36060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76821" y="1815266"/>
            <a:ext cx="4799196" cy="4114800"/>
          </a:xfrm>
        </p:spPr>
        <p:txBody>
          <a:bodyPr>
            <a:normAutofit/>
          </a:bodyPr>
          <a:lstStyle/>
          <a:p>
            <a:pPr>
              <a:buSzPct val="100000"/>
              <a:buBlip>
                <a:blip r:embed="rId2"/>
              </a:buBlip>
            </a:pPr>
            <a:r>
              <a:rPr lang="el-GR" b="1" dirty="0">
                <a:solidFill>
                  <a:srgbClr val="FFCC66"/>
                </a:solidFill>
                <a:latin typeface="Calibri"/>
                <a:cs typeface="Calibri"/>
              </a:rPr>
              <a:t>ΧΗΜΙΚΕΣ ΟΥΣΙΕΣ ΑΠΟ ΠΛΑΣΤΙΚΑ </a:t>
            </a:r>
          </a:p>
          <a:p>
            <a:pPr marL="0" indent="0">
              <a:buSzPct val="100000"/>
              <a:buNone/>
            </a:pPr>
            <a:r>
              <a:rPr lang="el-GR" b="1" dirty="0">
                <a:solidFill>
                  <a:srgbClr val="FFCC66"/>
                </a:solidFill>
                <a:latin typeface="Calibri"/>
                <a:cs typeface="Calibri"/>
              </a:rPr>
              <a:t>      (Δισφαινόλη-Α </a:t>
            </a:r>
            <a:r>
              <a:rPr lang="en-US" b="1" dirty="0">
                <a:solidFill>
                  <a:srgbClr val="FFCC66"/>
                </a:solidFill>
                <a:latin typeface="Calibri"/>
                <a:cs typeface="Calibri"/>
              </a:rPr>
              <a:t>(BPA)</a:t>
            </a:r>
            <a:r>
              <a:rPr lang="el-GR" b="1" dirty="0">
                <a:solidFill>
                  <a:srgbClr val="FFCC66"/>
                </a:solidFill>
                <a:latin typeface="Calibri"/>
                <a:cs typeface="Calibri"/>
              </a:rPr>
              <a:t>,  </a:t>
            </a:r>
            <a:endParaRPr lang="en-US" b="1" dirty="0">
              <a:solidFill>
                <a:srgbClr val="FFCC66"/>
              </a:solidFill>
              <a:latin typeface="Calibri"/>
              <a:cs typeface="Calibri"/>
            </a:endParaRPr>
          </a:p>
          <a:p>
            <a:pPr marL="0" indent="0">
              <a:buSzPct val="100000"/>
              <a:buNone/>
            </a:pPr>
            <a:r>
              <a:rPr lang="en-US" b="1" dirty="0">
                <a:solidFill>
                  <a:srgbClr val="FFCC66"/>
                </a:solidFill>
                <a:latin typeface="Calibri"/>
                <a:cs typeface="Calibri"/>
              </a:rPr>
              <a:t>       </a:t>
            </a:r>
            <a:r>
              <a:rPr lang="el-GR" b="1" dirty="0">
                <a:solidFill>
                  <a:srgbClr val="FFCC66"/>
                </a:solidFill>
                <a:latin typeface="Calibri"/>
                <a:cs typeface="Calibri"/>
              </a:rPr>
              <a:t>Φθαλικές Ενώσεις)</a:t>
            </a:r>
          </a:p>
          <a:p>
            <a:pPr>
              <a:buSzPct val="100000"/>
              <a:buBlip>
                <a:blip r:embed="rId2"/>
              </a:buBlip>
            </a:pPr>
            <a:r>
              <a:rPr lang="el-GR" b="1" dirty="0">
                <a:solidFill>
                  <a:srgbClr val="FFCC66"/>
                </a:solidFill>
                <a:latin typeface="Calibri"/>
                <a:cs typeface="Calibri"/>
              </a:rPr>
              <a:t>ΑΝΘΕΚΤΙΚΟΙ ΟΡΓΑΝΙΚΟΙ ΡΥΠΟΙ</a:t>
            </a:r>
          </a:p>
          <a:p>
            <a:pPr>
              <a:buSzPct val="100000"/>
              <a:buBlip>
                <a:blip r:embed="rId2"/>
              </a:buBlip>
            </a:pPr>
            <a:r>
              <a:rPr lang="el-GR" b="1" dirty="0">
                <a:solidFill>
                  <a:srgbClr val="FFCC66"/>
                </a:solidFill>
                <a:latin typeface="Calibri"/>
                <a:cs typeface="Calibri"/>
              </a:rPr>
              <a:t>ΒΑΡΕΑ ΜΕΤΑΛΛΑ</a:t>
            </a:r>
          </a:p>
          <a:p>
            <a:pPr>
              <a:buSzPct val="100000"/>
              <a:buBlip>
                <a:blip r:embed="rId2"/>
              </a:buBlip>
            </a:pPr>
            <a:r>
              <a:rPr lang="el-GR" b="1" dirty="0">
                <a:solidFill>
                  <a:srgbClr val="FFCC66"/>
                </a:solidFill>
                <a:latin typeface="Calibri"/>
                <a:cs typeface="Calibri"/>
              </a:rPr>
              <a:t>ΑΤΜΟΣΦΑΙΡΙΚΗ ΡΥΠΑΝΣΗ</a:t>
            </a:r>
          </a:p>
        </p:txBody>
      </p:sp>
      <p:sp>
        <p:nvSpPr>
          <p:cNvPr id="5" name="Title 3"/>
          <p:cNvSpPr txBox="1">
            <a:spLocks/>
          </p:cNvSpPr>
          <p:nvPr/>
        </p:nvSpPr>
        <p:spPr>
          <a:xfrm>
            <a:off x="4583832" y="-603448"/>
            <a:ext cx="3759066" cy="1470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b="1" dirty="0">
                <a:solidFill>
                  <a:srgbClr val="FFCC66"/>
                </a:solidFill>
                <a:latin typeface="Calibri"/>
                <a:cs typeface="Calibri"/>
              </a:rPr>
              <a:t>ΠΕΡΙΒΑΛΛΟΝ</a:t>
            </a:r>
            <a:endParaRPr lang="en-US" sz="3200" b="1" dirty="0">
              <a:solidFill>
                <a:srgbClr val="FFCC66"/>
              </a:solidFill>
              <a:latin typeface="Calibri"/>
              <a:cs typeface="Calibri"/>
            </a:endParaRPr>
          </a:p>
        </p:txBody>
      </p:sp>
    </p:spTree>
    <p:extLst>
      <p:ext uri="{BB962C8B-B14F-4D97-AF65-F5344CB8AC3E}">
        <p14:creationId xmlns:p14="http://schemas.microsoft.com/office/powerpoint/2010/main" val="167781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9536" y="1412776"/>
            <a:ext cx="8352928" cy="3168352"/>
          </a:xfrm>
          <a:prstGeom prst="rect">
            <a:avLst/>
          </a:prstGeom>
        </p:spPr>
      </p:pic>
      <p:sp>
        <p:nvSpPr>
          <p:cNvPr id="6" name="TextBox 5"/>
          <p:cNvSpPr txBox="1"/>
          <p:nvPr/>
        </p:nvSpPr>
        <p:spPr>
          <a:xfrm>
            <a:off x="1692916" y="4797153"/>
            <a:ext cx="8975084" cy="1846659"/>
          </a:xfrm>
          <a:prstGeom prst="rect">
            <a:avLst/>
          </a:prstGeom>
          <a:noFill/>
        </p:spPr>
        <p:txBody>
          <a:bodyPr wrap="none" rtlCol="0">
            <a:spAutoFit/>
          </a:bodyPr>
          <a:lstStyle/>
          <a:p>
            <a:pPr algn="ctr"/>
            <a:r>
              <a:rPr lang="el-GR" sz="2400" dirty="0">
                <a:solidFill>
                  <a:srgbClr val="FFCC66"/>
                </a:solidFill>
                <a:effectLst>
                  <a:outerShdw blurRad="38100" dist="38100" dir="2700000" algn="tl">
                    <a:srgbClr val="000000"/>
                  </a:outerShdw>
                </a:effectLst>
                <a:latin typeface="Calibri"/>
                <a:cs typeface="Calibri"/>
              </a:rPr>
              <a:t>«Η πρώιμη ανίχνευση των αναπτυξιακών διαταραχών είναι τεράστιας</a:t>
            </a:r>
            <a:endParaRPr lang="en-US" sz="2400" dirty="0">
              <a:solidFill>
                <a:srgbClr val="FFCC66"/>
              </a:solidFill>
              <a:effectLst>
                <a:outerShdw blurRad="38100" dist="38100" dir="2700000" algn="tl">
                  <a:srgbClr val="000000"/>
                </a:outerShdw>
              </a:effectLst>
              <a:latin typeface="Calibri"/>
              <a:cs typeface="Calibri"/>
            </a:endParaRPr>
          </a:p>
          <a:p>
            <a:pPr algn="ctr"/>
            <a:r>
              <a:rPr lang="el-GR" sz="2400" dirty="0">
                <a:solidFill>
                  <a:srgbClr val="FFCC66"/>
                </a:solidFill>
                <a:effectLst>
                  <a:outerShdw blurRad="38100" dist="38100" dir="2700000" algn="tl">
                    <a:srgbClr val="000000"/>
                  </a:outerShdw>
                </a:effectLst>
                <a:latin typeface="Calibri"/>
                <a:cs typeface="Calibri"/>
              </a:rPr>
              <a:t> σημασίας</a:t>
            </a:r>
            <a:r>
              <a:rPr lang="en-US" sz="2400" dirty="0">
                <a:solidFill>
                  <a:srgbClr val="FFCC66"/>
                </a:solidFill>
                <a:effectLst>
                  <a:outerShdw blurRad="38100" dist="38100" dir="2700000" algn="tl">
                    <a:srgbClr val="000000"/>
                  </a:outerShdw>
                </a:effectLst>
                <a:latin typeface="Calibri"/>
                <a:cs typeface="Calibri"/>
              </a:rPr>
              <a:t> </a:t>
            </a:r>
            <a:r>
              <a:rPr lang="el-GR" sz="2400" dirty="0">
                <a:solidFill>
                  <a:srgbClr val="FFCC66"/>
                </a:solidFill>
                <a:effectLst>
                  <a:outerShdw blurRad="38100" dist="38100" dir="2700000" algn="tl">
                    <a:srgbClr val="000000"/>
                  </a:outerShdw>
                </a:effectLst>
                <a:latin typeface="Calibri"/>
                <a:cs typeface="Calibri"/>
              </a:rPr>
              <a:t>για την υγεία των παιδιών και των οικογενειών τους. </a:t>
            </a:r>
            <a:endParaRPr lang="en-US" sz="2400" dirty="0">
              <a:solidFill>
                <a:srgbClr val="FFCC66"/>
              </a:solidFill>
              <a:effectLst>
                <a:outerShdw blurRad="38100" dist="38100" dir="2700000" algn="tl">
                  <a:srgbClr val="000000"/>
                </a:outerShdw>
              </a:effectLst>
              <a:latin typeface="Calibri"/>
              <a:cs typeface="Calibri"/>
            </a:endParaRPr>
          </a:p>
          <a:p>
            <a:pPr algn="ctr"/>
            <a:r>
              <a:rPr lang="el-GR" sz="2400" dirty="0">
                <a:solidFill>
                  <a:srgbClr val="FFCC66"/>
                </a:solidFill>
                <a:effectLst>
                  <a:outerShdw blurRad="38100" dist="38100" dir="2700000" algn="tl">
                    <a:srgbClr val="000000"/>
                  </a:outerShdw>
                </a:effectLst>
                <a:latin typeface="Calibri"/>
                <a:cs typeface="Calibri"/>
              </a:rPr>
              <a:t>Αποτελεί αναπόσπαστη</a:t>
            </a:r>
            <a:r>
              <a:rPr lang="en-US" sz="2400" dirty="0">
                <a:solidFill>
                  <a:srgbClr val="FFCC66"/>
                </a:solidFill>
                <a:effectLst>
                  <a:outerShdw blurRad="38100" dist="38100" dir="2700000" algn="tl">
                    <a:srgbClr val="000000"/>
                  </a:outerShdw>
                </a:effectLst>
                <a:latin typeface="Calibri"/>
                <a:cs typeface="Calibri"/>
              </a:rPr>
              <a:t> </a:t>
            </a:r>
            <a:r>
              <a:rPr lang="el-GR" sz="2400" dirty="0">
                <a:solidFill>
                  <a:srgbClr val="FFCC66"/>
                </a:solidFill>
                <a:effectLst>
                  <a:outerShdw blurRad="38100" dist="38100" dir="2700000" algn="tl">
                    <a:srgbClr val="000000"/>
                  </a:outerShdw>
                </a:effectLst>
                <a:latin typeface="Calibri"/>
                <a:cs typeface="Calibri"/>
              </a:rPr>
              <a:t>λειτουργία της πρωτοβάθμιας </a:t>
            </a:r>
            <a:endParaRPr lang="en-US" sz="2400" dirty="0">
              <a:solidFill>
                <a:srgbClr val="FFCC66"/>
              </a:solidFill>
              <a:effectLst>
                <a:outerShdw blurRad="38100" dist="38100" dir="2700000" algn="tl">
                  <a:srgbClr val="000000"/>
                </a:outerShdw>
              </a:effectLst>
              <a:latin typeface="Calibri"/>
              <a:cs typeface="Calibri"/>
            </a:endParaRPr>
          </a:p>
          <a:p>
            <a:pPr algn="ctr"/>
            <a:r>
              <a:rPr lang="el-GR" sz="2400" dirty="0">
                <a:solidFill>
                  <a:srgbClr val="FFCC66"/>
                </a:solidFill>
                <a:effectLst>
                  <a:outerShdw blurRad="38100" dist="38100" dir="2700000" algn="tl">
                    <a:srgbClr val="000000"/>
                  </a:outerShdw>
                </a:effectLst>
                <a:latin typeface="Calibri"/>
                <a:cs typeface="Calibri"/>
              </a:rPr>
              <a:t>ιατρικής και υπευθυνότητα των παιδιάτρων»</a:t>
            </a:r>
          </a:p>
          <a:p>
            <a:pPr algn="ctr"/>
            <a:endParaRPr lang="en-US" dirty="0"/>
          </a:p>
        </p:txBody>
      </p:sp>
      <p:sp>
        <p:nvSpPr>
          <p:cNvPr id="2" name="TextBox 1">
            <a:extLst>
              <a:ext uri="{FF2B5EF4-FFF2-40B4-BE49-F238E27FC236}">
                <a16:creationId xmlns:a16="http://schemas.microsoft.com/office/drawing/2014/main" id="{92647171-9940-B141-A2BB-1D96DDDD118A}"/>
              </a:ext>
            </a:extLst>
          </p:cNvPr>
          <p:cNvSpPr txBox="1"/>
          <p:nvPr/>
        </p:nvSpPr>
        <p:spPr>
          <a:xfrm>
            <a:off x="4318917" y="332657"/>
            <a:ext cx="3789820" cy="584775"/>
          </a:xfrm>
          <a:prstGeom prst="rect">
            <a:avLst/>
          </a:prstGeom>
          <a:noFill/>
        </p:spPr>
        <p:txBody>
          <a:bodyPr wrap="none" rtlCol="0">
            <a:spAutoFit/>
          </a:bodyPr>
          <a:lstStyle/>
          <a:p>
            <a:pPr algn="ctr"/>
            <a:r>
              <a:rPr lang="el-GR" sz="3200" b="1" dirty="0">
                <a:solidFill>
                  <a:srgbClr val="FFCC66"/>
                </a:solidFill>
                <a:latin typeface="Calibri" panose="020F0502020204030204" pitchFamily="34" charset="0"/>
                <a:cs typeface="Calibri" panose="020F0502020204030204" pitchFamily="34" charset="0"/>
              </a:rPr>
              <a:t>ΕΓΚΑΙΡΗ ΑΝΙΧΝΕΥΣΗ </a:t>
            </a:r>
            <a:endParaRPr lang="en-US" sz="3200" b="1" dirty="0">
              <a:solidFill>
                <a:srgbClr val="FFCC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036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6" name="Picture 2"/>
          <p:cNvPicPr>
            <a:picLocks noGrp="1" noChangeAspect="1" noChangeArrowheads="1"/>
          </p:cNvPicPr>
          <p:nvPr>
            <p:ph idx="1"/>
          </p:nvPr>
        </p:nvPicPr>
        <p:blipFill>
          <a:blip r:embed="rId3" cstate="print"/>
          <a:srcRect/>
          <a:stretch>
            <a:fillRect/>
          </a:stretch>
        </p:blipFill>
        <p:spPr>
          <a:xfrm>
            <a:off x="2063552" y="1196753"/>
            <a:ext cx="7999412" cy="5186361"/>
          </a:xfrm>
          <a:prstGeom prst="rect">
            <a:avLst/>
          </a:prstGeom>
          <a:ln>
            <a:noFill/>
          </a:ln>
          <a:effectLst>
            <a:outerShdw blurRad="292100" dist="139700" dir="2700000" algn="tl" rotWithShape="0">
              <a:srgbClr val="333333">
                <a:alpha val="65000"/>
              </a:srgbClr>
            </a:outerShdw>
          </a:effectLst>
        </p:spPr>
      </p:pic>
      <p:sp>
        <p:nvSpPr>
          <p:cNvPr id="359428" name="Text Box 4"/>
          <p:cNvSpPr txBox="1">
            <a:spLocks noChangeArrowheads="1"/>
          </p:cNvSpPr>
          <p:nvPr/>
        </p:nvSpPr>
        <p:spPr bwMode="auto">
          <a:xfrm>
            <a:off x="3719736" y="260649"/>
            <a:ext cx="4745184" cy="646331"/>
          </a:xfrm>
          <a:prstGeom prst="rect">
            <a:avLst/>
          </a:prstGeom>
          <a:noFill/>
          <a:ln w="9525">
            <a:noFill/>
            <a:miter lim="800000"/>
            <a:headEnd/>
            <a:tailEnd/>
          </a:ln>
          <a:effectLst/>
        </p:spPr>
        <p:txBody>
          <a:bodyPr wrap="none">
            <a:spAutoFit/>
          </a:bodyPr>
          <a:lstStyle/>
          <a:p>
            <a:pPr algn="ctr">
              <a:defRPr/>
            </a:pPr>
            <a:r>
              <a:rPr lang="el-GR" sz="3600" b="1" dirty="0">
                <a:solidFill>
                  <a:srgbClr val="DEB400"/>
                </a:solidFill>
                <a:effectLst>
                  <a:outerShdw blurRad="38100" dist="38100" dir="2700000" algn="tl">
                    <a:srgbClr val="000000"/>
                  </a:outerShdw>
                </a:effectLst>
                <a:latin typeface="Calibri"/>
                <a:cs typeface="Calibri"/>
              </a:rPr>
              <a:t>ΑΝΙΧΝΕΥΤΙΚΑ ΕΡΓΑΛΕΙΑ</a:t>
            </a:r>
          </a:p>
        </p:txBody>
      </p:sp>
    </p:spTree>
    <p:extLst>
      <p:ext uri="{BB962C8B-B14F-4D97-AF65-F5344CB8AC3E}">
        <p14:creationId xmlns:p14="http://schemas.microsoft.com/office/powerpoint/2010/main" val="2934558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Text Box 4"/>
          <p:cNvSpPr txBox="1">
            <a:spLocks noChangeArrowheads="1"/>
          </p:cNvSpPr>
          <p:nvPr/>
        </p:nvSpPr>
        <p:spPr bwMode="auto">
          <a:xfrm>
            <a:off x="1631504" y="836713"/>
            <a:ext cx="8856984" cy="5841599"/>
          </a:xfrm>
          <a:prstGeom prst="rect">
            <a:avLst/>
          </a:prstGeom>
          <a:noFill/>
          <a:ln w="9525">
            <a:noFill/>
            <a:miter lim="800000"/>
            <a:headEnd/>
            <a:tailEnd/>
          </a:ln>
          <a:effectLst/>
        </p:spPr>
        <p:txBody>
          <a:bodyPr wrap="square">
            <a:spAutoFit/>
          </a:bodyPr>
          <a:lstStyle/>
          <a:p>
            <a:pPr>
              <a:lnSpc>
                <a:spcPct val="120000"/>
              </a:lnSpc>
              <a:defRPr/>
            </a:pPr>
            <a:r>
              <a:rPr lang="el-GR" sz="2400" b="1" dirty="0">
                <a:solidFill>
                  <a:srgbClr val="FFC000"/>
                </a:solidFill>
                <a:effectLst>
                  <a:outerShdw blurRad="38100" dist="38100" dir="2700000" algn="tl">
                    <a:srgbClr val="000000"/>
                  </a:outerShdw>
                </a:effectLst>
                <a:latin typeface="Calibri"/>
                <a:cs typeface="Calibri"/>
              </a:rPr>
              <a:t>ΑΝΙΧΝΕΥΣΗ</a:t>
            </a:r>
            <a:r>
              <a:rPr lang="en-US" sz="2400" b="1" dirty="0">
                <a:solidFill>
                  <a:srgbClr val="FFC000"/>
                </a:solidFill>
                <a:effectLst>
                  <a:outerShdw blurRad="38100" dist="38100" dir="2700000" algn="tl">
                    <a:srgbClr val="000000"/>
                  </a:outerShdw>
                </a:effectLst>
                <a:latin typeface="Calibri"/>
                <a:cs typeface="Calibri"/>
              </a:rPr>
              <a:t>:</a:t>
            </a:r>
            <a:r>
              <a:rPr lang="en-US" sz="2400" dirty="0">
                <a:solidFill>
                  <a:srgbClr val="FFC000"/>
                </a:solidFill>
                <a:latin typeface="Calibri"/>
                <a:cs typeface="Calibri"/>
              </a:rPr>
              <a:t> </a:t>
            </a:r>
            <a:r>
              <a:rPr lang="el-GR" sz="2400" dirty="0">
                <a:effectLst>
                  <a:outerShdw blurRad="38100" dist="38100" dir="2700000" algn="tl">
                    <a:srgbClr val="000000"/>
                  </a:outerShdw>
                </a:effectLst>
                <a:latin typeface="Calibri"/>
                <a:cs typeface="Calibri"/>
              </a:rPr>
              <a:t>Σύντομη διαδικασία αξιολόγησης σχεδιασμένη να αναγνωρίζει παιδιά που θα αξιολογηθούν περεταίρω από υπηρεσίες ψυχικής υγείας, ειδικής εκπαίδευσης και πρώιμης παρέμβασης</a:t>
            </a:r>
            <a:endParaRPr lang="en-US" sz="2400" dirty="0">
              <a:effectLst>
                <a:outerShdw blurRad="38100" dist="38100" dir="2700000" algn="tl">
                  <a:srgbClr val="000000"/>
                </a:outerShdw>
              </a:effectLst>
              <a:latin typeface="Calibri"/>
              <a:cs typeface="Calibri"/>
            </a:endParaRPr>
          </a:p>
          <a:p>
            <a:pPr>
              <a:lnSpc>
                <a:spcPct val="120000"/>
              </a:lnSpc>
              <a:defRPr/>
            </a:pPr>
            <a:endParaRPr lang="el-GR" sz="2400" b="1" dirty="0">
              <a:solidFill>
                <a:schemeClr val="folHlink"/>
              </a:solidFill>
              <a:effectLst>
                <a:outerShdw blurRad="38100" dist="38100" dir="2700000" algn="tl">
                  <a:srgbClr val="000000"/>
                </a:outerShdw>
              </a:effectLst>
              <a:latin typeface="Calibri"/>
              <a:cs typeface="Calibri"/>
            </a:endParaRPr>
          </a:p>
          <a:p>
            <a:pPr>
              <a:lnSpc>
                <a:spcPct val="120000"/>
              </a:lnSpc>
              <a:defRPr/>
            </a:pPr>
            <a:r>
              <a:rPr lang="el-GR" sz="2400" b="1" dirty="0">
                <a:solidFill>
                  <a:srgbClr val="FFC000"/>
                </a:solidFill>
                <a:effectLst>
                  <a:outerShdw blurRad="38100" dist="38100" dir="2700000" algn="tl">
                    <a:srgbClr val="000000"/>
                  </a:outerShdw>
                </a:effectLst>
                <a:latin typeface="Calibri"/>
                <a:cs typeface="Calibri"/>
              </a:rPr>
              <a:t>ΔΙΑΓΝΩΣΤΙΚΗ ΑΞΙΟΛΟΓΗΣΗ</a:t>
            </a:r>
            <a:r>
              <a:rPr lang="en-US" sz="2400" b="1" dirty="0">
                <a:solidFill>
                  <a:srgbClr val="FFC000"/>
                </a:solidFill>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Σε βάθος αξιολογηση  ενός ή περισσότερων τομέων της ανάπτυξης ώστε να καθοριστεί η φύση και η έκταση ενός βιολογικού  /αναπτυξιακού προβλήματος και καθορισμός του αν το παιδί είναι υποψήφιο για υπηρεσίες παρέμβασης</a:t>
            </a:r>
          </a:p>
          <a:p>
            <a:pPr>
              <a:lnSpc>
                <a:spcPct val="120000"/>
              </a:lnSpc>
              <a:defRPr/>
            </a:pPr>
            <a:endParaRPr lang="el-GR" sz="2400" b="1" dirty="0">
              <a:solidFill>
                <a:schemeClr val="folHlink"/>
              </a:solidFill>
              <a:effectLst>
                <a:outerShdw blurRad="38100" dist="38100" dir="2700000" algn="tl">
                  <a:srgbClr val="000000"/>
                </a:outerShdw>
              </a:effectLst>
              <a:latin typeface="Calibri"/>
              <a:cs typeface="Calibri"/>
            </a:endParaRPr>
          </a:p>
          <a:p>
            <a:pPr>
              <a:lnSpc>
                <a:spcPct val="120000"/>
              </a:lnSpc>
              <a:defRPr/>
            </a:pPr>
            <a:r>
              <a:rPr lang="el-GR" sz="2400" b="1" dirty="0">
                <a:solidFill>
                  <a:srgbClr val="FFC000"/>
                </a:solidFill>
                <a:effectLst>
                  <a:outerShdw blurRad="38100" dist="38100" dir="2700000" algn="tl">
                    <a:srgbClr val="000000"/>
                  </a:outerShdw>
                </a:effectLst>
                <a:latin typeface="Calibri"/>
                <a:cs typeface="Calibri"/>
              </a:rPr>
              <a:t>ΠΑΡΑΚΟΛΟΥΘΗΣΗ</a:t>
            </a:r>
            <a:r>
              <a:rPr lang="en-US" sz="2400" b="1" dirty="0">
                <a:solidFill>
                  <a:srgbClr val="FFC000"/>
                </a:solidFill>
                <a:effectLst>
                  <a:outerShdw blurRad="38100" dist="38100" dir="2700000" algn="tl">
                    <a:srgbClr val="000000"/>
                  </a:outerShdw>
                </a:effectLst>
                <a:latin typeface="Calibri"/>
                <a:cs typeface="Calibri"/>
              </a:rPr>
              <a:t>:</a:t>
            </a:r>
            <a:r>
              <a:rPr lang="en-US" sz="2400" dirty="0">
                <a:solidFill>
                  <a:srgbClr val="FFC000"/>
                </a:solidFill>
                <a:effectLst>
                  <a:outerShdw blurRad="38100" dist="38100" dir="2700000" algn="tl">
                    <a:srgbClr val="000000"/>
                  </a:outerShdw>
                </a:effectLst>
                <a:latin typeface="Calibri"/>
                <a:cs typeface="Calibri"/>
              </a:rPr>
              <a:t> </a:t>
            </a:r>
            <a:r>
              <a:rPr lang="en-US" sz="2400" dirty="0">
                <a:effectLst>
                  <a:outerShdw blurRad="38100" dist="38100" dir="2700000" algn="tl">
                    <a:srgbClr val="000000"/>
                  </a:outerShdw>
                </a:effectLst>
                <a:latin typeface="Calibri"/>
                <a:cs typeface="Calibri"/>
              </a:rPr>
              <a:t>A</a:t>
            </a:r>
            <a:r>
              <a:rPr lang="el-GR" sz="2400" dirty="0">
                <a:effectLst>
                  <a:outerShdw blurRad="38100" dist="38100" dir="2700000" algn="tl">
                    <a:srgbClr val="000000"/>
                  </a:outerShdw>
                </a:effectLst>
                <a:latin typeface="Calibri"/>
                <a:cs typeface="Calibri"/>
              </a:rPr>
              <a:t>ναπτυξιακή επιτήρηση (ανίχνευση σε συχνά διαστήματα) Βρεφών &amp; παιδιών σε κίνδυνο που δεν έχουν κριθεί ότι είναι κατάλληλα για ειδικές υπηρεσίες</a:t>
            </a:r>
          </a:p>
        </p:txBody>
      </p:sp>
      <p:sp>
        <p:nvSpPr>
          <p:cNvPr id="2" name="TextBox 1"/>
          <p:cNvSpPr txBox="1"/>
          <p:nvPr/>
        </p:nvSpPr>
        <p:spPr>
          <a:xfrm>
            <a:off x="4511825" y="188641"/>
            <a:ext cx="2975619" cy="646331"/>
          </a:xfrm>
          <a:prstGeom prst="rect">
            <a:avLst/>
          </a:prstGeom>
          <a:noFill/>
        </p:spPr>
        <p:txBody>
          <a:bodyPr wrap="none" rtlCol="0">
            <a:spAutoFit/>
          </a:bodyPr>
          <a:lstStyle/>
          <a:p>
            <a:r>
              <a:rPr lang="el-GR" sz="3600" b="1" dirty="0">
                <a:solidFill>
                  <a:srgbClr val="DEB400"/>
                </a:solidFill>
                <a:latin typeface="Calibri"/>
                <a:cs typeface="Calibri"/>
              </a:rPr>
              <a:t>ΑΞΙΟΛΟΓΗΣΕΙΣ</a:t>
            </a:r>
            <a:endParaRPr lang="en-US" sz="3600" b="1" dirty="0">
              <a:solidFill>
                <a:srgbClr val="DEB400"/>
              </a:solidFill>
              <a:latin typeface="Calibri"/>
              <a:cs typeface="Calibri"/>
            </a:endParaRPr>
          </a:p>
        </p:txBody>
      </p:sp>
    </p:spTree>
    <p:extLst>
      <p:ext uri="{BB962C8B-B14F-4D97-AF65-F5344CB8AC3E}">
        <p14:creationId xmlns:p14="http://schemas.microsoft.com/office/powerpoint/2010/main" val="4132058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548680"/>
            <a:ext cx="8640960" cy="4524316"/>
          </a:xfrm>
          <a:prstGeom prst="rect">
            <a:avLst/>
          </a:prstGeom>
        </p:spPr>
        <p:txBody>
          <a:bodyPr wrap="square">
            <a:spAutoFit/>
          </a:bodyPr>
          <a:lstStyle/>
          <a:p>
            <a:endParaRPr lang="en-US" dirty="0"/>
          </a:p>
          <a:p>
            <a:endParaRPr lang="en-US" dirty="0"/>
          </a:p>
          <a:p>
            <a:r>
              <a:rPr lang="el-GR" b="1" dirty="0"/>
              <a:t>Αναφορές Γονέων</a:t>
            </a:r>
            <a:r>
              <a:rPr lang="en-US" b="1" dirty="0"/>
              <a:t>: </a:t>
            </a:r>
            <a:endParaRPr lang="en-US" dirty="0"/>
          </a:p>
          <a:p>
            <a:r>
              <a:rPr lang="en-US" dirty="0"/>
              <a:t>•Parents’ Evaluation of Developmental Status-PEDS (</a:t>
            </a:r>
            <a:r>
              <a:rPr lang="en-US" dirty="0" err="1"/>
              <a:t>Glascoe</a:t>
            </a:r>
            <a:r>
              <a:rPr lang="en-US" dirty="0"/>
              <a:t>) </a:t>
            </a:r>
          </a:p>
          <a:p>
            <a:r>
              <a:rPr lang="en-US" dirty="0"/>
              <a:t>•Ages and Stages Questionnaires (Brookes) </a:t>
            </a:r>
          </a:p>
          <a:p>
            <a:r>
              <a:rPr lang="en-US" dirty="0"/>
              <a:t>•Pediatric Symptom Checklist (</a:t>
            </a:r>
            <a:r>
              <a:rPr lang="en-US" dirty="0" err="1"/>
              <a:t>Jellinek</a:t>
            </a:r>
            <a:r>
              <a:rPr lang="en-US" dirty="0"/>
              <a:t>) </a:t>
            </a:r>
          </a:p>
          <a:p>
            <a:r>
              <a:rPr lang="en-US" dirty="0"/>
              <a:t>•Family Psychosocial Screening (Kemper) </a:t>
            </a:r>
          </a:p>
          <a:p>
            <a:endParaRPr lang="en-US" dirty="0"/>
          </a:p>
          <a:p>
            <a:r>
              <a:rPr lang="el-GR" b="1" dirty="0"/>
              <a:t>Δοκιμασίες παιδιών:</a:t>
            </a:r>
            <a:endParaRPr lang="en-US" dirty="0"/>
          </a:p>
          <a:p>
            <a:r>
              <a:rPr lang="en-US" dirty="0"/>
              <a:t>•</a:t>
            </a:r>
            <a:r>
              <a:rPr lang="en-US" dirty="0" err="1"/>
              <a:t>Brigance</a:t>
            </a:r>
            <a:r>
              <a:rPr lang="en-US" dirty="0"/>
              <a:t> Screens (</a:t>
            </a:r>
            <a:r>
              <a:rPr lang="en-US" dirty="0" err="1"/>
              <a:t>Brigance</a:t>
            </a:r>
            <a:r>
              <a:rPr lang="en-US" dirty="0"/>
              <a:t> AH) </a:t>
            </a:r>
          </a:p>
          <a:p>
            <a:r>
              <a:rPr lang="en-US" dirty="0"/>
              <a:t>•Battelle Developmental Inventory Screening Test-BDIST (</a:t>
            </a:r>
            <a:r>
              <a:rPr lang="en-US" dirty="0" err="1"/>
              <a:t>Newborg</a:t>
            </a:r>
            <a:r>
              <a:rPr lang="en-US" dirty="0"/>
              <a:t>) </a:t>
            </a:r>
          </a:p>
          <a:p>
            <a:r>
              <a:rPr lang="en-US" dirty="0"/>
              <a:t>•Denver Developmental screening test-Denver II (</a:t>
            </a:r>
            <a:r>
              <a:rPr lang="en-US" dirty="0" err="1"/>
              <a:t>Frankenburg</a:t>
            </a:r>
            <a:r>
              <a:rPr lang="en-US" dirty="0"/>
              <a:t>) </a:t>
            </a:r>
          </a:p>
          <a:p>
            <a:r>
              <a:rPr lang="en-US" dirty="0"/>
              <a:t>•</a:t>
            </a:r>
            <a:r>
              <a:rPr lang="en-US" dirty="0" err="1"/>
              <a:t>Bayley</a:t>
            </a:r>
            <a:r>
              <a:rPr lang="en-US" dirty="0"/>
              <a:t> Infant Neurodevelopmental Screen-BINS (</a:t>
            </a:r>
            <a:r>
              <a:rPr lang="en-US" dirty="0" err="1"/>
              <a:t>Bayley</a:t>
            </a:r>
            <a:r>
              <a:rPr lang="en-US" dirty="0"/>
              <a:t>, APA) </a:t>
            </a:r>
          </a:p>
          <a:p>
            <a:endParaRPr lang="en-US" i="1" dirty="0"/>
          </a:p>
          <a:p>
            <a:endParaRPr lang="en-US" i="1" dirty="0"/>
          </a:p>
          <a:p>
            <a:r>
              <a:rPr lang="en-US" i="1" dirty="0"/>
              <a:t>                                                American Academy of Pediatrics, 2003 </a:t>
            </a:r>
            <a:endParaRPr lang="en-US" dirty="0"/>
          </a:p>
        </p:txBody>
      </p:sp>
      <p:sp>
        <p:nvSpPr>
          <p:cNvPr id="5" name="Text Box 5"/>
          <p:cNvSpPr txBox="1">
            <a:spLocks noChangeArrowheads="1"/>
          </p:cNvSpPr>
          <p:nvPr/>
        </p:nvSpPr>
        <p:spPr bwMode="auto">
          <a:xfrm>
            <a:off x="3791745" y="44624"/>
            <a:ext cx="4885221" cy="707886"/>
          </a:xfrm>
          <a:prstGeom prst="rect">
            <a:avLst/>
          </a:prstGeom>
          <a:noFill/>
          <a:ln w="9525">
            <a:noFill/>
            <a:miter lim="800000"/>
            <a:headEnd/>
            <a:tailEnd/>
          </a:ln>
          <a:effectLst/>
        </p:spPr>
        <p:txBody>
          <a:bodyPr wrap="none">
            <a:spAutoFit/>
          </a:bodyPr>
          <a:lstStyle/>
          <a:p>
            <a:pPr>
              <a:defRPr/>
            </a:pPr>
            <a:r>
              <a:rPr lang="el-GR" sz="4000" b="1" dirty="0">
                <a:solidFill>
                  <a:srgbClr val="FFCC66"/>
                </a:solidFill>
                <a:effectLst>
                  <a:outerShdw blurRad="38100" dist="38100" dir="2700000" algn="tl">
                    <a:srgbClr val="000000"/>
                  </a:outerShdw>
                </a:effectLst>
                <a:latin typeface="Calibri"/>
                <a:cs typeface="Calibri"/>
              </a:rPr>
              <a:t>Ανιχνευτικά Εργαλεία</a:t>
            </a:r>
            <a:endParaRPr lang="el-GR" sz="4000" b="1" dirty="0">
              <a:solidFill>
                <a:srgbClr val="FFCC66"/>
              </a:solidFill>
              <a:latin typeface="Calibri"/>
              <a:cs typeface="Calibri"/>
            </a:endParaRPr>
          </a:p>
        </p:txBody>
      </p:sp>
      <p:pic>
        <p:nvPicPr>
          <p:cNvPr id="6" name="Picture 5"/>
          <p:cNvPicPr>
            <a:picLocks noChangeAspect="1"/>
          </p:cNvPicPr>
          <p:nvPr/>
        </p:nvPicPr>
        <p:blipFill>
          <a:blip r:embed="rId2"/>
          <a:stretch>
            <a:fillRect/>
          </a:stretch>
        </p:blipFill>
        <p:spPr>
          <a:xfrm>
            <a:off x="2207568" y="5013176"/>
            <a:ext cx="7632848" cy="1700808"/>
          </a:xfrm>
          <a:prstGeom prst="rect">
            <a:avLst/>
          </a:prstGeom>
        </p:spPr>
      </p:pic>
    </p:spTree>
    <p:extLst>
      <p:ext uri="{BB962C8B-B14F-4D97-AF65-F5344CB8AC3E}">
        <p14:creationId xmlns:p14="http://schemas.microsoft.com/office/powerpoint/2010/main" val="220064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2106618" y="260649"/>
            <a:ext cx="7880106" cy="1754326"/>
          </a:xfrm>
          <a:prstGeom prst="rect">
            <a:avLst/>
          </a:prstGeom>
          <a:noFill/>
          <a:ln w="9525">
            <a:noFill/>
            <a:miter lim="800000"/>
            <a:headEnd/>
            <a:tailEnd/>
          </a:ln>
          <a:effectLst/>
        </p:spPr>
        <p:txBody>
          <a:bodyPr wrap="none">
            <a:spAutoFit/>
          </a:bodyPr>
          <a:lstStyle/>
          <a:p>
            <a:pPr algn="ctr">
              <a:defRPr/>
            </a:pPr>
            <a:r>
              <a:rPr lang="el-GR" sz="3600" b="1" dirty="0">
                <a:solidFill>
                  <a:srgbClr val="FFCC66"/>
                </a:solidFill>
                <a:effectLst>
                  <a:outerShdw blurRad="38100" dist="38100" dir="2700000" algn="tl">
                    <a:srgbClr val="000000"/>
                  </a:outerShdw>
                </a:effectLst>
                <a:latin typeface="Calibri"/>
                <a:cs typeface="Calibri"/>
              </a:rPr>
              <a:t>ΣΦΑΙΡΙΚΗ ΑΝΑΠΤΥΞΙΑΚΗ ΚΑΘΥΣΤΕΡΗΣΗ</a:t>
            </a:r>
            <a:endParaRPr lang="en-US" sz="3600" b="1" dirty="0">
              <a:solidFill>
                <a:srgbClr val="FFCC66"/>
              </a:solidFill>
              <a:effectLst>
                <a:outerShdw blurRad="38100" dist="38100" dir="2700000" algn="tl">
                  <a:srgbClr val="000000"/>
                </a:outerShdw>
              </a:effectLst>
              <a:latin typeface="Calibri"/>
              <a:cs typeface="Calibri"/>
            </a:endParaRPr>
          </a:p>
          <a:p>
            <a:pPr algn="ctr">
              <a:defRPr/>
            </a:pPr>
            <a:r>
              <a:rPr lang="en-US" sz="3600" b="1" dirty="0">
                <a:solidFill>
                  <a:srgbClr val="FFB6B3"/>
                </a:solidFill>
                <a:effectLst>
                  <a:outerShdw blurRad="38100" dist="38100" dir="2700000" algn="tl">
                    <a:srgbClr val="000000"/>
                  </a:outerShdw>
                </a:effectLst>
                <a:latin typeface="Calibri"/>
                <a:cs typeface="Calibri"/>
              </a:rPr>
              <a:t>(GLOBAL DEVELOPMENTAL DELAY)</a:t>
            </a:r>
            <a:endParaRPr lang="el-GR" sz="3600" b="1" dirty="0">
              <a:solidFill>
                <a:srgbClr val="FFB6B3"/>
              </a:solidFill>
              <a:effectLst>
                <a:outerShdw blurRad="38100" dist="38100" dir="2700000" algn="tl">
                  <a:srgbClr val="000000"/>
                </a:outerShdw>
              </a:effectLst>
              <a:latin typeface="Calibri"/>
              <a:cs typeface="Calibri"/>
            </a:endParaRPr>
          </a:p>
          <a:p>
            <a:pPr algn="ctr">
              <a:defRPr/>
            </a:pPr>
            <a:endParaRPr lang="en-US" sz="3600" b="1" dirty="0">
              <a:solidFill>
                <a:srgbClr val="FFCC66"/>
              </a:solidFill>
              <a:effectLst>
                <a:outerShdw blurRad="38100" dist="38100" dir="2700000" algn="tl">
                  <a:srgbClr val="000000"/>
                </a:outerShdw>
              </a:effectLst>
              <a:latin typeface="Calibri"/>
              <a:cs typeface="Calibri"/>
            </a:endParaRPr>
          </a:p>
        </p:txBody>
      </p:sp>
      <p:sp>
        <p:nvSpPr>
          <p:cNvPr id="408580" name="Text Box 4"/>
          <p:cNvSpPr txBox="1">
            <a:spLocks noChangeArrowheads="1"/>
          </p:cNvSpPr>
          <p:nvPr/>
        </p:nvSpPr>
        <p:spPr bwMode="auto">
          <a:xfrm>
            <a:off x="1725925" y="1640517"/>
            <a:ext cx="9338037" cy="1938992"/>
          </a:xfrm>
          <a:prstGeom prst="rect">
            <a:avLst/>
          </a:prstGeom>
          <a:solidFill>
            <a:schemeClr val="accent2">
              <a:lumMod val="75000"/>
            </a:schemeClr>
          </a:solidFill>
          <a:ln w="9525">
            <a:noFill/>
            <a:miter lim="800000"/>
            <a:headEnd/>
            <a:tailEnd/>
          </a:ln>
          <a:effectLst/>
        </p:spPr>
        <p:txBody>
          <a:bodyPr wrap="square">
            <a:spAutoFit/>
          </a:bodyPr>
          <a:lstStyle/>
          <a:p>
            <a:pPr>
              <a:buFontTx/>
              <a:buChar char="•"/>
              <a:defRPr/>
            </a:pPr>
            <a:r>
              <a:rPr lang="el-GR" sz="2400" dirty="0">
                <a:effectLst>
                  <a:outerShdw blurRad="38100" dist="38100" dir="2700000" algn="tl">
                    <a:srgbClr val="000000"/>
                  </a:outerShdw>
                </a:effectLst>
                <a:latin typeface="Calibri"/>
                <a:cs typeface="Calibri"/>
              </a:rPr>
              <a:t> Καθυστέρηση της ανάπτυξης σε όλους τους τομείς αλλά κυρίως</a:t>
            </a:r>
          </a:p>
          <a:p>
            <a:pPr>
              <a:defRPr/>
            </a:pPr>
            <a:r>
              <a:rPr lang="el-GR" sz="2400" dirty="0">
                <a:effectLst>
                  <a:outerShdw blurRad="38100" dist="38100" dir="2700000" algn="tl">
                    <a:srgbClr val="000000"/>
                  </a:outerShdw>
                </a:effectLst>
                <a:latin typeface="Calibri"/>
                <a:cs typeface="Calibri"/>
              </a:rPr>
              <a:t> στη </a:t>
            </a:r>
            <a:r>
              <a:rPr lang="el-GR" sz="2400" dirty="0">
                <a:solidFill>
                  <a:srgbClr val="FFCC66"/>
                </a:solidFill>
                <a:effectLst>
                  <a:outerShdw blurRad="38100" dist="38100" dir="2700000" algn="tl">
                    <a:srgbClr val="000000"/>
                  </a:outerShdw>
                </a:effectLst>
                <a:latin typeface="Calibri"/>
                <a:cs typeface="Calibri"/>
              </a:rPr>
              <a:t>γλώσσα, </a:t>
            </a:r>
            <a:r>
              <a:rPr lang="el-GR" sz="2400" dirty="0">
                <a:effectLst>
                  <a:outerShdw blurRad="38100" dist="38100" dir="2700000" algn="tl">
                    <a:srgbClr val="000000"/>
                  </a:outerShdw>
                </a:effectLst>
                <a:latin typeface="Calibri"/>
                <a:cs typeface="Calibri"/>
              </a:rPr>
              <a:t>τη </a:t>
            </a:r>
            <a:r>
              <a:rPr lang="el-GR" sz="2400" dirty="0">
                <a:solidFill>
                  <a:srgbClr val="FFCC66"/>
                </a:solidFill>
                <a:effectLst>
                  <a:outerShdw blurRad="38100" dist="38100" dir="2700000" algn="tl">
                    <a:srgbClr val="000000"/>
                  </a:outerShdw>
                </a:effectLst>
                <a:latin typeface="Calibri"/>
                <a:cs typeface="Calibri"/>
              </a:rPr>
              <a:t>λεπτή κινητικότητα </a:t>
            </a:r>
            <a:r>
              <a:rPr lang="el-GR" sz="2400" dirty="0">
                <a:effectLst>
                  <a:outerShdw blurRad="38100" dist="38100" dir="2700000" algn="tl">
                    <a:srgbClr val="000000"/>
                  </a:outerShdw>
                </a:effectLst>
                <a:latin typeface="Calibri"/>
                <a:cs typeface="Calibri"/>
              </a:rPr>
              <a:t>και την </a:t>
            </a:r>
            <a:r>
              <a:rPr lang="el-GR" sz="2400" dirty="0">
                <a:solidFill>
                  <a:srgbClr val="FFC000"/>
                </a:solidFill>
                <a:effectLst>
                  <a:outerShdw blurRad="38100" dist="38100" dir="2700000" algn="tl">
                    <a:srgbClr val="000000"/>
                  </a:outerShdw>
                </a:effectLst>
                <a:latin typeface="Calibri"/>
                <a:cs typeface="Calibri"/>
              </a:rPr>
              <a:t>κοινωνικότητα</a:t>
            </a:r>
            <a:endParaRPr lang="el-GR" sz="2400" dirty="0">
              <a:solidFill>
                <a:schemeClr val="folHlink"/>
              </a:solidFill>
              <a:effectLst>
                <a:outerShdw blurRad="38100" dist="38100" dir="2700000" algn="tl">
                  <a:srgbClr val="000000"/>
                </a:outerShdw>
              </a:effectLst>
              <a:latin typeface="Calibri"/>
              <a:cs typeface="Calibri"/>
            </a:endParaRPr>
          </a:p>
          <a:p>
            <a:pPr>
              <a:buFontTx/>
              <a:buChar char="•"/>
              <a:defRPr/>
            </a:pPr>
            <a:r>
              <a:rPr lang="el-GR" sz="2400" dirty="0">
                <a:effectLst>
                  <a:outerShdw blurRad="38100" dist="38100" dir="2700000" algn="tl">
                    <a:srgbClr val="000000"/>
                  </a:outerShdw>
                </a:effectLst>
                <a:latin typeface="Calibri"/>
                <a:cs typeface="Calibri"/>
              </a:rPr>
              <a:t> Η αδρή κινητικότητα συνήθως καθυστερεί επίσης αλλά αυτό ποικίλει</a:t>
            </a:r>
            <a:r>
              <a:rPr lang="en-US" sz="2400" dirty="0">
                <a:effectLst>
                  <a:outerShdw blurRad="38100" dist="38100" dir="2700000" algn="tl">
                    <a:srgbClr val="000000"/>
                  </a:outerShdw>
                </a:effectLst>
                <a:latin typeface="Calibri"/>
                <a:cs typeface="Calibri"/>
              </a:rPr>
              <a:t> </a:t>
            </a:r>
            <a:endParaRPr lang="el-GR" sz="2400" dirty="0">
              <a:effectLst>
                <a:outerShdw blurRad="38100" dist="38100" dir="2700000" algn="tl">
                  <a:srgbClr val="000000"/>
                </a:outerShdw>
              </a:effectLst>
              <a:latin typeface="Calibri"/>
              <a:cs typeface="Calibri"/>
            </a:endParaRPr>
          </a:p>
          <a:p>
            <a:pPr>
              <a:buFontTx/>
              <a:buChar char="•"/>
              <a:defRPr/>
            </a:pPr>
            <a:r>
              <a:rPr lang="el-GR" sz="2400" dirty="0">
                <a:effectLst>
                  <a:outerShdw blurRad="38100" dist="38100" dir="2700000" algn="tl">
                    <a:srgbClr val="000000"/>
                  </a:outerShdw>
                </a:effectLst>
                <a:latin typeface="Calibri"/>
                <a:cs typeface="Calibri"/>
              </a:rPr>
              <a:t> Συνήθως συνυπάρχει μαθησιακή δυσκολία αν και αυτό φαίνεται</a:t>
            </a:r>
          </a:p>
          <a:p>
            <a:pPr>
              <a:defRPr/>
            </a:pPr>
            <a:r>
              <a:rPr lang="el-GR" sz="2400" dirty="0">
                <a:effectLst>
                  <a:outerShdw blurRad="38100" dist="38100" dir="2700000" algn="tl">
                    <a:srgbClr val="000000"/>
                  </a:outerShdw>
                </a:effectLst>
                <a:latin typeface="Calibri"/>
                <a:cs typeface="Calibri"/>
              </a:rPr>
              <a:t> ένα-δυο χρόνια μετά τη διάγνωση</a:t>
            </a:r>
          </a:p>
        </p:txBody>
      </p:sp>
      <p:sp>
        <p:nvSpPr>
          <p:cNvPr id="408581" name="Text Box 5"/>
          <p:cNvSpPr txBox="1">
            <a:spLocks noChangeArrowheads="1"/>
          </p:cNvSpPr>
          <p:nvPr/>
        </p:nvSpPr>
        <p:spPr bwMode="auto">
          <a:xfrm>
            <a:off x="2280259" y="3683719"/>
            <a:ext cx="8654100" cy="3877985"/>
          </a:xfrm>
          <a:prstGeom prst="rect">
            <a:avLst/>
          </a:prstGeom>
          <a:noFill/>
          <a:ln w="9525">
            <a:noFill/>
            <a:miter lim="800000"/>
            <a:headEnd/>
            <a:tailEnd/>
          </a:ln>
          <a:effectLst/>
        </p:spPr>
        <p:txBody>
          <a:bodyPr wrap="none">
            <a:spAutoFit/>
          </a:bodyPr>
          <a:lstStyle/>
          <a:p>
            <a:pPr>
              <a:defRPr/>
            </a:pPr>
            <a:r>
              <a:rPr lang="el-GR" sz="2400" b="1" dirty="0">
                <a:solidFill>
                  <a:srgbClr val="FFCC66"/>
                </a:solidFill>
                <a:effectLst>
                  <a:outerShdw blurRad="38100" dist="38100" dir="2700000" algn="tl">
                    <a:srgbClr val="000000"/>
                  </a:outerShdw>
                </a:effectLst>
                <a:latin typeface="Calibri"/>
                <a:cs typeface="Calibri"/>
              </a:rPr>
              <a:t>Σημαντικά χαρακτηριστικά στην κλινική εξέταση</a:t>
            </a:r>
          </a:p>
          <a:p>
            <a:pPr>
              <a:defRPr/>
            </a:pPr>
            <a:endParaRPr lang="el-GR" sz="2400" b="1" dirty="0">
              <a:solidFill>
                <a:schemeClr val="folHlink"/>
              </a:solidFill>
              <a:effectLst>
                <a:outerShdw blurRad="38100" dist="38100" dir="2700000" algn="tl">
                  <a:srgbClr val="000000"/>
                </a:outerShdw>
              </a:effectLst>
              <a:latin typeface="Calibri"/>
              <a:cs typeface="Calibri"/>
            </a:endParaRPr>
          </a:p>
          <a:p>
            <a:pPr marL="342900" indent="-342900">
              <a:buFont typeface="Arial" panose="020B0604020202020204" pitchFamily="34" charset="0"/>
              <a:buChar char="•"/>
              <a:defRPr/>
            </a:pPr>
            <a:r>
              <a:rPr lang="el-GR" sz="2400" dirty="0">
                <a:solidFill>
                  <a:srgbClr val="FFB6B3"/>
                </a:solidFill>
                <a:effectLst>
                  <a:outerShdw blurRad="38100" dist="38100" dir="2700000" algn="tl">
                    <a:srgbClr val="000000"/>
                  </a:outerShdw>
                </a:effectLst>
                <a:latin typeface="Calibri"/>
                <a:cs typeface="Calibri"/>
              </a:rPr>
              <a:t>Αύξηση  </a:t>
            </a:r>
            <a:r>
              <a:rPr lang="el-GR" sz="2400" dirty="0">
                <a:effectLst>
                  <a:outerShdw blurRad="38100" dist="38100" dir="2700000" algn="tl">
                    <a:srgbClr val="000000"/>
                  </a:outerShdw>
                </a:effectLst>
                <a:latin typeface="Calibri"/>
                <a:cs typeface="Calibri"/>
              </a:rPr>
              <a:t>βάρος, ύψος, περίμετρος κεφαλής</a:t>
            </a:r>
          </a:p>
          <a:p>
            <a:pPr marL="342900" indent="-342900">
              <a:buFont typeface="Arial" panose="020B0604020202020204" pitchFamily="34" charset="0"/>
              <a:buChar char="•"/>
              <a:defRPr/>
            </a:pPr>
            <a:r>
              <a:rPr lang="el-GR" sz="2400" dirty="0" err="1">
                <a:solidFill>
                  <a:srgbClr val="FFB6B3"/>
                </a:solidFill>
                <a:effectLst>
                  <a:outerShdw blurRad="38100" dist="38100" dir="2700000" algn="tl">
                    <a:srgbClr val="000000"/>
                  </a:outerShdw>
                </a:effectLst>
                <a:latin typeface="Calibri"/>
                <a:cs typeface="Calibri"/>
              </a:rPr>
              <a:t>Δυσμορφικά</a:t>
            </a:r>
            <a:r>
              <a:rPr lang="el-GR" sz="2400" dirty="0">
                <a:solidFill>
                  <a:srgbClr val="FFC000"/>
                </a:solidFill>
                <a:effectLst>
                  <a:outerShdw blurRad="38100" dist="38100" dir="2700000" algn="tl">
                    <a:srgbClr val="000000"/>
                  </a:outerShdw>
                </a:effectLst>
                <a:latin typeface="Calibri"/>
                <a:cs typeface="Calibri"/>
              </a:rPr>
              <a:t> </a:t>
            </a:r>
            <a:r>
              <a:rPr lang="el-GR" sz="2400" dirty="0">
                <a:solidFill>
                  <a:srgbClr val="FFB6B3"/>
                </a:solidFill>
                <a:effectLst>
                  <a:outerShdw blurRad="38100" dist="38100" dir="2700000" algn="tl">
                    <a:srgbClr val="000000"/>
                  </a:outerShdw>
                </a:effectLst>
                <a:latin typeface="Calibri"/>
                <a:cs typeface="Calibri"/>
              </a:rPr>
              <a:t>χαρακτηριστικά</a:t>
            </a:r>
            <a:r>
              <a:rPr lang="el-GR" sz="2400" dirty="0">
                <a:effectLst>
                  <a:outerShdw blurRad="38100" dist="38100" dir="2700000" algn="tl">
                    <a:srgbClr val="000000"/>
                  </a:outerShdw>
                </a:effectLst>
                <a:latin typeface="Calibri"/>
                <a:cs typeface="Calibri"/>
              </a:rPr>
              <a:t> πχ Σύνδρομο </a:t>
            </a:r>
            <a:r>
              <a:rPr lang="en-US" sz="2400" dirty="0">
                <a:effectLst>
                  <a:outerShdw blurRad="38100" dist="38100" dir="2700000" algn="tl">
                    <a:srgbClr val="000000"/>
                  </a:outerShdw>
                </a:effectLst>
                <a:latin typeface="Calibri"/>
                <a:cs typeface="Calibri"/>
              </a:rPr>
              <a:t>Down, Williams</a:t>
            </a:r>
          </a:p>
          <a:p>
            <a:pPr marL="342900" indent="-342900">
              <a:buFont typeface="Arial" panose="020B0604020202020204" pitchFamily="34" charset="0"/>
              <a:buChar char="•"/>
              <a:defRPr/>
            </a:pPr>
            <a:r>
              <a:rPr lang="el-GR" sz="2400" dirty="0">
                <a:solidFill>
                  <a:srgbClr val="FFB6B3"/>
                </a:solidFill>
                <a:effectLst>
                  <a:outerShdw blurRad="38100" dist="38100" dir="2700000" algn="tl">
                    <a:srgbClr val="000000"/>
                  </a:outerShdw>
                </a:effectLst>
                <a:latin typeface="Calibri"/>
                <a:cs typeface="Calibri"/>
              </a:rPr>
              <a:t>Δέρμα</a:t>
            </a:r>
            <a:r>
              <a:rPr lang="el-GR" sz="2400" dirty="0">
                <a:solidFill>
                  <a:srgbClr val="FFC000"/>
                </a:solidFill>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για νευροδερματικά σύνδρομα πχ οζώδης σκλήρυνση</a:t>
            </a:r>
          </a:p>
          <a:p>
            <a:pPr marL="342900" indent="-342900">
              <a:buFont typeface="Arial" panose="020B0604020202020204" pitchFamily="34" charset="0"/>
              <a:buChar char="•"/>
              <a:defRPr/>
            </a:pPr>
            <a:r>
              <a:rPr lang="el-GR" sz="2400" dirty="0">
                <a:solidFill>
                  <a:srgbClr val="FFB6B3"/>
                </a:solidFill>
                <a:effectLst>
                  <a:outerShdw blurRad="38100" dist="38100" dir="2700000" algn="tl">
                    <a:srgbClr val="000000"/>
                  </a:outerShdw>
                </a:effectLst>
                <a:latin typeface="Calibri"/>
                <a:cs typeface="Calibri"/>
              </a:rPr>
              <a:t>Νευρολογική εξέταση </a:t>
            </a:r>
            <a:r>
              <a:rPr lang="el-GR" sz="2400" dirty="0">
                <a:effectLst>
                  <a:outerShdw blurRad="38100" dist="38100" dir="2700000" algn="tl">
                    <a:srgbClr val="000000"/>
                  </a:outerShdw>
                </a:effectLst>
                <a:latin typeface="Calibri"/>
                <a:cs typeface="Calibri"/>
              </a:rPr>
              <a:t>για στάση σώματος, βάδισμα, μυικό τόνο, </a:t>
            </a:r>
          </a:p>
          <a:p>
            <a:pPr>
              <a:defRPr/>
            </a:pPr>
            <a:r>
              <a:rPr lang="el-GR" sz="2400" dirty="0">
                <a:effectLst>
                  <a:outerShdw blurRad="38100" dist="38100" dir="2700000" algn="tl">
                    <a:srgbClr val="000000"/>
                  </a:outerShdw>
                </a:effectLst>
                <a:latin typeface="Calibri"/>
                <a:cs typeface="Calibri"/>
              </a:rPr>
              <a:t>      </a:t>
            </a:r>
            <a:r>
              <a:rPr lang="el-GR" sz="2400" dirty="0" err="1">
                <a:effectLst>
                  <a:outerShdw blurRad="38100" dist="38100" dir="2700000" algn="tl">
                    <a:srgbClr val="000000"/>
                  </a:outerShdw>
                </a:effectLst>
                <a:latin typeface="Calibri"/>
                <a:cs typeface="Calibri"/>
              </a:rPr>
              <a:t>αντανακλαστκά</a:t>
            </a:r>
            <a:r>
              <a:rPr lang="el-GR" sz="2400" dirty="0">
                <a:effectLst>
                  <a:outerShdw blurRad="38100" dist="38100" dir="2700000" algn="tl">
                    <a:srgbClr val="000000"/>
                  </a:outerShdw>
                </a:effectLst>
                <a:latin typeface="Calibri"/>
                <a:cs typeface="Calibri"/>
              </a:rPr>
              <a:t>, βυθό, όραση, ακοή</a:t>
            </a:r>
          </a:p>
          <a:p>
            <a:pPr marL="342900" indent="-342900">
              <a:buFont typeface="Arial" panose="020B0604020202020204" pitchFamily="34" charset="0"/>
              <a:buChar char="•"/>
              <a:defRPr/>
            </a:pPr>
            <a:r>
              <a:rPr lang="el-GR" sz="2400" dirty="0">
                <a:solidFill>
                  <a:srgbClr val="FFB6B3"/>
                </a:solidFill>
                <a:effectLst>
                  <a:outerShdw blurRad="38100" dist="38100" dir="2700000" algn="tl">
                    <a:srgbClr val="000000"/>
                  </a:outerShdw>
                </a:effectLst>
                <a:latin typeface="Calibri"/>
                <a:cs typeface="Calibri"/>
              </a:rPr>
              <a:t>Καρδιολογική εξέταση </a:t>
            </a:r>
          </a:p>
          <a:p>
            <a:pPr>
              <a:buFontTx/>
              <a:buChar char="•"/>
              <a:defRPr/>
            </a:pPr>
            <a:endParaRPr lang="el-GR" dirty="0">
              <a:effectLst>
                <a:outerShdw blurRad="38100" dist="38100" dir="2700000" algn="tl">
                  <a:srgbClr val="000000"/>
                </a:outerShdw>
              </a:effectLst>
              <a:latin typeface="Comic Sans MS" pitchFamily="66" charset="0"/>
            </a:endParaRPr>
          </a:p>
          <a:p>
            <a:pPr>
              <a:defRPr/>
            </a:pPr>
            <a:endParaRPr lang="el-GR" dirty="0">
              <a:effectLst>
                <a:outerShdw blurRad="38100" dist="38100" dir="2700000" algn="tl">
                  <a:srgbClr val="000000"/>
                </a:outerShdw>
              </a:effectLst>
              <a:latin typeface="Tahoma" pitchFamily="34" charset="0"/>
            </a:endParaRPr>
          </a:p>
          <a:p>
            <a:pPr>
              <a:defRPr/>
            </a:pPr>
            <a:endParaRPr lang="el-GR" dirty="0">
              <a:effectLst>
                <a:outerShdw blurRad="38100" dist="38100" dir="2700000" algn="tl">
                  <a:srgbClr val="000000"/>
                </a:outerShdw>
              </a:effectLst>
              <a:latin typeface="Tahoma" pitchFamily="34" charset="0"/>
            </a:endParaRPr>
          </a:p>
        </p:txBody>
      </p:sp>
    </p:spTree>
    <p:extLst>
      <p:ext uri="{BB962C8B-B14F-4D97-AF65-F5344CB8AC3E}">
        <p14:creationId xmlns:p14="http://schemas.microsoft.com/office/powerpoint/2010/main" val="1281288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3431704" y="13695"/>
            <a:ext cx="4727426" cy="769441"/>
          </a:xfrm>
          <a:prstGeom prst="rect">
            <a:avLst/>
          </a:prstGeom>
          <a:noFill/>
          <a:ln w="9525">
            <a:noFill/>
            <a:miter lim="800000"/>
            <a:headEnd/>
            <a:tailEnd/>
          </a:ln>
          <a:effectLst/>
        </p:spPr>
        <p:txBody>
          <a:bodyPr wrap="none">
            <a:spAutoFit/>
          </a:bodyPr>
          <a:lstStyle/>
          <a:p>
            <a:pPr>
              <a:defRPr/>
            </a:pPr>
            <a:r>
              <a:rPr lang="el-GR" sz="3200" dirty="0">
                <a:solidFill>
                  <a:srgbClr val="FFCC66"/>
                </a:solidFill>
                <a:effectLst>
                  <a:outerShdw blurRad="38100" dist="38100" dir="2700000" algn="tl">
                    <a:srgbClr val="000000"/>
                  </a:outerShdw>
                </a:effectLst>
                <a:latin typeface="Calibri"/>
                <a:cs typeface="Calibri"/>
              </a:rPr>
              <a:t>Η ΕΞΕΤΑΣΗ ΤΩΝ </a:t>
            </a:r>
            <a:r>
              <a:rPr lang="el-GR" sz="4400" dirty="0">
                <a:solidFill>
                  <a:srgbClr val="FFCC66"/>
                </a:solidFill>
                <a:effectLst>
                  <a:outerShdw blurRad="38100" dist="38100" dir="2700000" algn="tl">
                    <a:srgbClr val="000000"/>
                  </a:outerShdw>
                </a:effectLst>
                <a:latin typeface="Calibri"/>
                <a:cs typeface="Calibri"/>
              </a:rPr>
              <a:t>9</a:t>
            </a:r>
            <a:r>
              <a:rPr lang="el-GR" sz="3200" dirty="0">
                <a:solidFill>
                  <a:srgbClr val="FFCC66"/>
                </a:solidFill>
                <a:effectLst>
                  <a:outerShdw blurRad="38100" dist="38100" dir="2700000" algn="tl">
                    <a:srgbClr val="000000"/>
                  </a:outerShdw>
                </a:effectLst>
                <a:latin typeface="Calibri"/>
                <a:cs typeface="Calibri"/>
              </a:rPr>
              <a:t> ΜΗΝΩΝ</a:t>
            </a:r>
          </a:p>
        </p:txBody>
      </p:sp>
      <p:sp>
        <p:nvSpPr>
          <p:cNvPr id="375812" name="Text Box 4"/>
          <p:cNvSpPr txBox="1">
            <a:spLocks noChangeArrowheads="1"/>
          </p:cNvSpPr>
          <p:nvPr/>
        </p:nvSpPr>
        <p:spPr bwMode="auto">
          <a:xfrm>
            <a:off x="3124200" y="1406526"/>
            <a:ext cx="184150" cy="366713"/>
          </a:xfrm>
          <a:prstGeom prst="rect">
            <a:avLst/>
          </a:prstGeom>
          <a:noFill/>
          <a:ln w="9525">
            <a:noFill/>
            <a:miter lim="800000"/>
            <a:headEnd/>
            <a:tailEnd/>
          </a:ln>
          <a:effectLst/>
        </p:spPr>
        <p:txBody>
          <a:bodyPr wrap="none">
            <a:spAutoFit/>
          </a:bodyPr>
          <a:lstStyle/>
          <a:p>
            <a:pPr>
              <a:defRPr/>
            </a:pPr>
            <a:endParaRPr lang="el-GR">
              <a:effectLst>
                <a:outerShdw blurRad="38100" dist="38100" dir="2700000" algn="tl">
                  <a:srgbClr val="000000"/>
                </a:outerShdw>
              </a:effectLst>
              <a:latin typeface="Tahoma" pitchFamily="34" charset="0"/>
            </a:endParaRPr>
          </a:p>
        </p:txBody>
      </p:sp>
      <p:sp>
        <p:nvSpPr>
          <p:cNvPr id="375813" name="Text Box 5"/>
          <p:cNvSpPr txBox="1">
            <a:spLocks noChangeArrowheads="1"/>
          </p:cNvSpPr>
          <p:nvPr/>
        </p:nvSpPr>
        <p:spPr bwMode="auto">
          <a:xfrm>
            <a:off x="1919536" y="783135"/>
            <a:ext cx="8532440" cy="3046988"/>
          </a:xfrm>
          <a:prstGeom prst="rect">
            <a:avLst/>
          </a:prstGeom>
          <a:noFill/>
          <a:ln w="9525">
            <a:noFill/>
            <a:miter lim="800000"/>
            <a:headEnd/>
            <a:tailEnd/>
          </a:ln>
          <a:effectLst/>
        </p:spPr>
        <p:txBody>
          <a:bodyPr wrap="square">
            <a:spAutoFit/>
          </a:bodyPr>
          <a:lstStyle/>
          <a:p>
            <a:pPr>
              <a:defRPr/>
            </a:pPr>
            <a:r>
              <a:rPr lang="el-GR" sz="2400" dirty="0">
                <a:effectLst>
                  <a:outerShdw blurRad="38100" dist="38100" dir="2700000" algn="tl">
                    <a:srgbClr val="000000"/>
                  </a:outerShdw>
                </a:effectLst>
                <a:latin typeface="Calibri"/>
                <a:cs typeface="Calibri"/>
              </a:rPr>
              <a:t>Μπορούν να αναγνωριστούν θέματα που αφορούν </a:t>
            </a:r>
          </a:p>
          <a:p>
            <a:pPr>
              <a:buFontTx/>
              <a:buChar char="•"/>
              <a:defRPr/>
            </a:pPr>
            <a:r>
              <a:rPr lang="el-GR" sz="2400" dirty="0">
                <a:effectLst>
                  <a:outerShdw blurRad="38100" dist="38100" dir="2700000" algn="tl">
                    <a:srgbClr val="000000"/>
                  </a:outerShdw>
                </a:effectLst>
                <a:latin typeface="Calibri"/>
                <a:cs typeface="Calibri"/>
              </a:rPr>
              <a:t> Κινητική ανάπτυξη,</a:t>
            </a:r>
          </a:p>
          <a:p>
            <a:pPr>
              <a:buFontTx/>
              <a:buChar char="•"/>
              <a:defRPr/>
            </a:pPr>
            <a:r>
              <a:rPr lang="el-GR" sz="2400" dirty="0">
                <a:effectLst>
                  <a:outerShdw blurRad="38100" dist="38100" dir="2700000" algn="tl">
                    <a:srgbClr val="000000"/>
                  </a:outerShdw>
                </a:effectLst>
                <a:latin typeface="Calibri"/>
                <a:cs typeface="Calibri"/>
              </a:rPr>
              <a:t> Όραση και ακοή</a:t>
            </a:r>
          </a:p>
          <a:p>
            <a:pPr>
              <a:buFontTx/>
              <a:buChar char="•"/>
              <a:defRPr/>
            </a:pPr>
            <a:r>
              <a:rPr lang="el-GR" sz="2400" dirty="0">
                <a:effectLst>
                  <a:outerShdw blurRad="38100" dist="38100" dir="2700000" algn="tl">
                    <a:srgbClr val="000000"/>
                  </a:outerShdw>
                </a:effectLst>
                <a:latin typeface="Calibri"/>
                <a:cs typeface="Calibri"/>
              </a:rPr>
              <a:t> Ικανότητες επικοινωνίας –ακούει στο όνομα του, δείχνει</a:t>
            </a:r>
          </a:p>
          <a:p>
            <a:pPr>
              <a:defRPr/>
            </a:pPr>
            <a:endParaRPr lang="el-GR" sz="2400" dirty="0">
              <a:effectLst>
                <a:outerShdw blurRad="38100" dist="38100" dir="2700000" algn="tl">
                  <a:srgbClr val="000000"/>
                </a:outerShdw>
              </a:effectLst>
              <a:latin typeface="Calibri"/>
              <a:cs typeface="Calibri"/>
            </a:endParaRPr>
          </a:p>
          <a:p>
            <a:pPr>
              <a:defRPr/>
            </a:pPr>
            <a:r>
              <a:rPr lang="el-GR" sz="2400" dirty="0">
                <a:effectLst>
                  <a:outerShdw blurRad="38100" dist="38100" dir="2700000" algn="tl">
                    <a:srgbClr val="000000"/>
                  </a:outerShdw>
                </a:effectLst>
                <a:latin typeface="Calibri"/>
                <a:cs typeface="Calibri"/>
              </a:rPr>
              <a:t>Συζήτηση με τους γονείς για τον ανιχνευτικό αναπτυξιακό έλεγχο και για </a:t>
            </a:r>
            <a:r>
              <a:rPr lang="en-US" sz="2400" dirty="0">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τα ορόσημα της ομιλίας και της επικοινωνίας</a:t>
            </a:r>
          </a:p>
          <a:p>
            <a:pPr>
              <a:defRPr/>
            </a:pPr>
            <a:r>
              <a:rPr lang="el-GR" sz="2400" dirty="0">
                <a:effectLst>
                  <a:outerShdw blurRad="38100" dist="38100" dir="2700000" algn="tl">
                    <a:srgbClr val="000000"/>
                  </a:outerShdw>
                </a:effectLst>
                <a:latin typeface="Comic Sans MS" pitchFamily="66" charset="0"/>
              </a:rPr>
              <a:t> </a:t>
            </a:r>
          </a:p>
        </p:txBody>
      </p:sp>
      <p:pic>
        <p:nvPicPr>
          <p:cNvPr id="375814" name="Picture 6" descr="100_0095"/>
          <p:cNvPicPr>
            <a:picLocks noGrp="1" noChangeAspect="1" noChangeArrowheads="1"/>
          </p:cNvPicPr>
          <p:nvPr>
            <p:ph idx="1"/>
          </p:nvPr>
        </p:nvPicPr>
        <p:blipFill>
          <a:blip r:embed="rId3" cstate="print"/>
          <a:stretch>
            <a:fillRect/>
          </a:stretch>
        </p:blipFill>
        <p:spPr>
          <a:xfrm>
            <a:off x="4439816" y="4005064"/>
            <a:ext cx="3251200" cy="2438400"/>
          </a:xfrm>
          <a:effectLst>
            <a:softEdge rad="112500"/>
          </a:effectLst>
        </p:spPr>
      </p:pic>
    </p:spTree>
    <p:extLst>
      <p:ext uri="{BB962C8B-B14F-4D97-AF65-F5344CB8AC3E}">
        <p14:creationId xmlns:p14="http://schemas.microsoft.com/office/powerpoint/2010/main" val="2362295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0" name="Text Box 4"/>
          <p:cNvSpPr txBox="1">
            <a:spLocks noChangeArrowheads="1"/>
          </p:cNvSpPr>
          <p:nvPr/>
        </p:nvSpPr>
        <p:spPr bwMode="auto">
          <a:xfrm>
            <a:off x="3124200" y="1406526"/>
            <a:ext cx="184150" cy="366713"/>
          </a:xfrm>
          <a:prstGeom prst="rect">
            <a:avLst/>
          </a:prstGeom>
          <a:noFill/>
          <a:ln w="9525">
            <a:noFill/>
            <a:miter lim="800000"/>
            <a:headEnd/>
            <a:tailEnd/>
          </a:ln>
          <a:effectLst/>
        </p:spPr>
        <p:txBody>
          <a:bodyPr wrap="none">
            <a:spAutoFit/>
          </a:bodyPr>
          <a:lstStyle/>
          <a:p>
            <a:pPr>
              <a:defRPr/>
            </a:pPr>
            <a:endParaRPr lang="el-GR">
              <a:effectLst>
                <a:outerShdw blurRad="38100" dist="38100" dir="2700000" algn="tl">
                  <a:srgbClr val="000000"/>
                </a:outerShdw>
              </a:effectLst>
              <a:latin typeface="Tahoma" pitchFamily="34" charset="0"/>
            </a:endParaRPr>
          </a:p>
        </p:txBody>
      </p:sp>
      <p:sp>
        <p:nvSpPr>
          <p:cNvPr id="377861" name="Text Box 5"/>
          <p:cNvSpPr txBox="1">
            <a:spLocks noChangeArrowheads="1"/>
          </p:cNvSpPr>
          <p:nvPr/>
        </p:nvSpPr>
        <p:spPr bwMode="auto">
          <a:xfrm>
            <a:off x="1847528" y="980729"/>
            <a:ext cx="10072822" cy="5632311"/>
          </a:xfrm>
          <a:prstGeom prst="rect">
            <a:avLst/>
          </a:prstGeom>
          <a:noFill/>
          <a:ln w="9525">
            <a:noFill/>
            <a:miter lim="800000"/>
            <a:headEnd/>
            <a:tailEnd/>
          </a:ln>
          <a:effectLst/>
        </p:spPr>
        <p:txBody>
          <a:bodyPr wrap="none">
            <a:spAutoFit/>
          </a:bodyPr>
          <a:lstStyle/>
          <a:p>
            <a:pPr>
              <a:defRPr/>
            </a:pPr>
            <a:r>
              <a:rPr lang="el-GR" sz="2400" dirty="0">
                <a:effectLst>
                  <a:outerShdw blurRad="38100" dist="38100" dir="2700000" algn="tl">
                    <a:srgbClr val="000000"/>
                  </a:outerShdw>
                </a:effectLst>
                <a:latin typeface="Calibri"/>
                <a:cs typeface="Calibri"/>
              </a:rPr>
              <a:t>Μπορούν να διαγνωστούν καθυστερήσεις στην </a:t>
            </a:r>
          </a:p>
          <a:p>
            <a:pPr>
              <a:buFontTx/>
              <a:buChar char="•"/>
              <a:defRPr/>
            </a:pPr>
            <a:r>
              <a:rPr lang="el-GR" sz="2400" dirty="0">
                <a:effectLst>
                  <a:outerShdw blurRad="38100" dist="38100" dir="2700000" algn="tl">
                    <a:srgbClr val="000000"/>
                  </a:outerShdw>
                </a:effectLst>
                <a:latin typeface="Calibri"/>
                <a:cs typeface="Calibri"/>
              </a:rPr>
              <a:t>Επικοινωνία,</a:t>
            </a:r>
          </a:p>
          <a:p>
            <a:pPr>
              <a:buFontTx/>
              <a:buChar char="•"/>
              <a:defRPr/>
            </a:pPr>
            <a:r>
              <a:rPr lang="el-GR" sz="2400" dirty="0">
                <a:effectLst>
                  <a:outerShdw blurRad="38100" dist="38100" dir="2700000" algn="tl">
                    <a:srgbClr val="000000"/>
                  </a:outerShdw>
                </a:effectLst>
                <a:latin typeface="Calibri"/>
                <a:cs typeface="Calibri"/>
              </a:rPr>
              <a:t>Γλωσσική ανάπτυξη,</a:t>
            </a:r>
          </a:p>
          <a:p>
            <a:pPr>
              <a:buFontTx/>
              <a:buChar char="•"/>
              <a:defRPr/>
            </a:pPr>
            <a:r>
              <a:rPr lang="el-GR" sz="2400" dirty="0">
                <a:effectLst>
                  <a:outerShdw blurRad="38100" dist="38100" dir="2700000" algn="tl">
                    <a:srgbClr val="000000"/>
                  </a:outerShdw>
                </a:effectLst>
                <a:latin typeface="Calibri"/>
                <a:cs typeface="Calibri"/>
              </a:rPr>
              <a:t>Ήπιες κινητικές διαταραχές που δε διαγνώστηκαν στην εκτίμηση των 9 μηνών</a:t>
            </a:r>
          </a:p>
          <a:p>
            <a:pPr>
              <a:buFontTx/>
              <a:buChar char="•"/>
              <a:defRPr/>
            </a:pPr>
            <a:endParaRPr lang="el-GR" sz="2400" dirty="0">
              <a:effectLst>
                <a:outerShdw blurRad="38100" dist="38100" dir="2700000" algn="tl">
                  <a:srgbClr val="000000"/>
                </a:outerShdw>
              </a:effectLst>
              <a:latin typeface="Calibri"/>
              <a:cs typeface="Calibri"/>
            </a:endParaRPr>
          </a:p>
          <a:p>
            <a:pPr>
              <a:defRPr/>
            </a:pPr>
            <a:r>
              <a:rPr lang="el-GR" sz="2400" b="1" dirty="0">
                <a:effectLst>
                  <a:outerShdw blurRad="38100" dist="38100" dir="2700000" algn="tl">
                    <a:srgbClr val="000000"/>
                  </a:outerShdw>
                </a:effectLst>
                <a:latin typeface="Calibri"/>
                <a:cs typeface="Calibri"/>
              </a:rPr>
              <a:t>Πρώιμη παρέμβαση αποτελεσματική</a:t>
            </a:r>
          </a:p>
          <a:p>
            <a:pPr>
              <a:defRPr/>
            </a:pPr>
            <a:r>
              <a:rPr lang="el-GR" sz="2400" dirty="0">
                <a:effectLst>
                  <a:outerShdw blurRad="38100" dist="38100" dir="2700000" algn="tl">
                    <a:srgbClr val="000000"/>
                  </a:outerShdw>
                </a:effectLst>
                <a:latin typeface="Calibri"/>
                <a:cs typeface="Calibri"/>
              </a:rPr>
              <a:t>Σε κινητικά προβλήματα,</a:t>
            </a:r>
          </a:p>
          <a:p>
            <a:pPr>
              <a:defRPr/>
            </a:pPr>
            <a:r>
              <a:rPr lang="el-GR" sz="2400" dirty="0">
                <a:effectLst>
                  <a:outerShdw blurRad="38100" dist="38100" dir="2700000" algn="tl">
                    <a:srgbClr val="000000"/>
                  </a:outerShdw>
                </a:effectLst>
                <a:latin typeface="Calibri"/>
                <a:cs typeface="Calibri"/>
              </a:rPr>
              <a:t>Καθυστερημένη γλωσσική ανάπτυξη</a:t>
            </a:r>
          </a:p>
          <a:p>
            <a:pPr>
              <a:defRPr/>
            </a:pPr>
            <a:endParaRPr lang="el-GR" sz="2400" dirty="0">
              <a:effectLst>
                <a:outerShdw blurRad="38100" dist="38100" dir="2700000" algn="tl">
                  <a:srgbClr val="000000"/>
                </a:outerShdw>
              </a:effectLst>
              <a:latin typeface="Calibri"/>
              <a:cs typeface="Calibri"/>
            </a:endParaRPr>
          </a:p>
          <a:p>
            <a:pPr>
              <a:defRPr/>
            </a:pPr>
            <a:endParaRPr lang="el-GR" sz="2400" dirty="0">
              <a:effectLst>
                <a:outerShdw blurRad="38100" dist="38100" dir="2700000" algn="tl">
                  <a:srgbClr val="000000"/>
                </a:outerShdw>
              </a:effectLst>
              <a:latin typeface="Calibri"/>
              <a:cs typeface="Calibri"/>
            </a:endParaRPr>
          </a:p>
          <a:p>
            <a:pPr>
              <a:defRPr/>
            </a:pPr>
            <a:r>
              <a:rPr lang="el-GR" sz="2400" b="1" dirty="0">
                <a:effectLst>
                  <a:outerShdw blurRad="38100" dist="38100" dir="2700000" algn="tl">
                    <a:srgbClr val="000000"/>
                  </a:outerShdw>
                </a:effectLst>
                <a:latin typeface="Calibri"/>
                <a:cs typeface="Calibri"/>
              </a:rPr>
              <a:t>Συνίσταται επίσης</a:t>
            </a:r>
            <a:r>
              <a:rPr lang="en-US" sz="2400" b="1" dirty="0">
                <a:effectLst>
                  <a:outerShdw blurRad="38100" dist="38100" dir="2700000" algn="tl">
                    <a:srgbClr val="000000"/>
                  </a:outerShdw>
                </a:effectLst>
                <a:latin typeface="Calibri"/>
                <a:cs typeface="Calibri"/>
              </a:rPr>
              <a:t>:</a:t>
            </a:r>
          </a:p>
          <a:p>
            <a:pPr>
              <a:defRPr/>
            </a:pPr>
            <a:r>
              <a:rPr lang="el-GR" sz="2400" dirty="0">
                <a:effectLst>
                  <a:outerShdw blurRad="38100" dist="38100" dir="2700000" algn="tl">
                    <a:srgbClr val="000000"/>
                  </a:outerShdw>
                </a:effectLst>
                <a:latin typeface="Calibri"/>
                <a:cs typeface="Calibri"/>
              </a:rPr>
              <a:t>Μαζί με το</a:t>
            </a:r>
            <a:r>
              <a:rPr lang="en-US" sz="2400" dirty="0">
                <a:effectLst>
                  <a:outerShdw blurRad="38100" dist="38100" dir="2700000" algn="tl">
                    <a:srgbClr val="000000"/>
                  </a:outerShdw>
                </a:effectLst>
                <a:latin typeface="Calibri"/>
                <a:cs typeface="Calibri"/>
              </a:rPr>
              <a:t>v</a:t>
            </a:r>
            <a:r>
              <a:rPr lang="el-GR" sz="2400" dirty="0">
                <a:effectLst>
                  <a:outerShdw blurRad="38100" dist="38100" dir="2700000" algn="tl">
                    <a:srgbClr val="000000"/>
                  </a:outerShdw>
                </a:effectLst>
                <a:latin typeface="Calibri"/>
                <a:cs typeface="Calibri"/>
              </a:rPr>
              <a:t> αναπτυξιακό ανιχνευτικό έλεγχο</a:t>
            </a:r>
          </a:p>
          <a:p>
            <a:pPr>
              <a:defRPr/>
            </a:pPr>
            <a:r>
              <a:rPr lang="el-GR" sz="2400" dirty="0">
                <a:effectLst>
                  <a:outerShdw blurRad="38100" dist="38100" dir="2700000" algn="tl">
                    <a:srgbClr val="000000"/>
                  </a:outerShdw>
                </a:effectLst>
                <a:latin typeface="Calibri"/>
                <a:cs typeface="Calibri"/>
              </a:rPr>
              <a:t>να γίνεται ανιχνευτικός έλεγχος για ΔΑΦ</a:t>
            </a:r>
          </a:p>
          <a:p>
            <a:pPr>
              <a:defRPr/>
            </a:pPr>
            <a:endParaRPr lang="el-GR" sz="2400" dirty="0">
              <a:effectLst>
                <a:outerShdw blurRad="38100" dist="38100" dir="2700000" algn="tl">
                  <a:srgbClr val="000000"/>
                </a:outerShdw>
              </a:effectLst>
              <a:latin typeface="Comic Sans MS" pitchFamily="66" charset="0"/>
            </a:endParaRPr>
          </a:p>
          <a:p>
            <a:pPr>
              <a:defRPr/>
            </a:pPr>
            <a:r>
              <a:rPr lang="el-GR" sz="2400" dirty="0">
                <a:effectLst>
                  <a:outerShdw blurRad="38100" dist="38100" dir="2700000" algn="tl">
                    <a:srgbClr val="000000"/>
                  </a:outerShdw>
                </a:effectLst>
                <a:latin typeface="Comic Sans MS" pitchFamily="66" charset="0"/>
              </a:rPr>
              <a:t> </a:t>
            </a:r>
          </a:p>
        </p:txBody>
      </p:sp>
      <p:pic>
        <p:nvPicPr>
          <p:cNvPr id="2" name="Picture 1" descr="Your Toddler Development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2996952"/>
            <a:ext cx="2828920" cy="3647604"/>
          </a:xfrm>
          <a:prstGeom prst="rect">
            <a:avLst/>
          </a:prstGeom>
        </p:spPr>
      </p:pic>
      <p:sp>
        <p:nvSpPr>
          <p:cNvPr id="6" name="Text Box 2"/>
          <p:cNvSpPr txBox="1">
            <a:spLocks noChangeArrowheads="1"/>
          </p:cNvSpPr>
          <p:nvPr/>
        </p:nvSpPr>
        <p:spPr bwMode="auto">
          <a:xfrm>
            <a:off x="3431704" y="13695"/>
            <a:ext cx="5013412" cy="769441"/>
          </a:xfrm>
          <a:prstGeom prst="rect">
            <a:avLst/>
          </a:prstGeom>
          <a:noFill/>
          <a:ln w="9525">
            <a:noFill/>
            <a:miter lim="800000"/>
            <a:headEnd/>
            <a:tailEnd/>
          </a:ln>
          <a:effectLst/>
        </p:spPr>
        <p:txBody>
          <a:bodyPr wrap="none">
            <a:spAutoFit/>
          </a:bodyPr>
          <a:lstStyle/>
          <a:p>
            <a:pPr>
              <a:defRPr/>
            </a:pPr>
            <a:r>
              <a:rPr lang="el-GR" sz="3200" dirty="0">
                <a:solidFill>
                  <a:srgbClr val="FFCC66"/>
                </a:solidFill>
                <a:effectLst>
                  <a:outerShdw blurRad="38100" dist="38100" dir="2700000" algn="tl">
                    <a:srgbClr val="000000"/>
                  </a:outerShdw>
                </a:effectLst>
                <a:latin typeface="Calibri"/>
                <a:cs typeface="Calibri"/>
              </a:rPr>
              <a:t>Η ΕΞΕΤΑΣΗ ΤΩΝ </a:t>
            </a:r>
            <a:r>
              <a:rPr lang="el-GR" sz="4400" dirty="0">
                <a:solidFill>
                  <a:srgbClr val="FFCC66"/>
                </a:solidFill>
                <a:effectLst>
                  <a:outerShdw blurRad="38100" dist="38100" dir="2700000" algn="tl">
                    <a:srgbClr val="000000"/>
                  </a:outerShdw>
                </a:effectLst>
                <a:latin typeface="Calibri"/>
                <a:cs typeface="Calibri"/>
              </a:rPr>
              <a:t>18</a:t>
            </a:r>
            <a:r>
              <a:rPr lang="el-GR" sz="3200" dirty="0">
                <a:solidFill>
                  <a:srgbClr val="FFCC66"/>
                </a:solidFill>
                <a:effectLst>
                  <a:outerShdw blurRad="38100" dist="38100" dir="2700000" algn="tl">
                    <a:srgbClr val="000000"/>
                  </a:outerShdw>
                </a:effectLst>
                <a:latin typeface="Calibri"/>
                <a:cs typeface="Calibri"/>
              </a:rPr>
              <a:t> ΜΗΝΩΝ</a:t>
            </a:r>
          </a:p>
        </p:txBody>
      </p:sp>
    </p:spTree>
    <p:extLst>
      <p:ext uri="{BB962C8B-B14F-4D97-AF65-F5344CB8AC3E}">
        <p14:creationId xmlns:p14="http://schemas.microsoft.com/office/powerpoint/2010/main" val="1881610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Text Box 4"/>
          <p:cNvSpPr txBox="1">
            <a:spLocks noChangeArrowheads="1"/>
          </p:cNvSpPr>
          <p:nvPr/>
        </p:nvSpPr>
        <p:spPr bwMode="auto">
          <a:xfrm>
            <a:off x="3124200" y="1406526"/>
            <a:ext cx="184150" cy="366713"/>
          </a:xfrm>
          <a:prstGeom prst="rect">
            <a:avLst/>
          </a:prstGeom>
          <a:noFill/>
          <a:ln w="9525">
            <a:noFill/>
            <a:miter lim="800000"/>
            <a:headEnd/>
            <a:tailEnd/>
          </a:ln>
          <a:effectLst/>
        </p:spPr>
        <p:txBody>
          <a:bodyPr wrap="none">
            <a:spAutoFit/>
          </a:bodyPr>
          <a:lstStyle/>
          <a:p>
            <a:pPr>
              <a:defRPr/>
            </a:pPr>
            <a:endParaRPr lang="el-GR">
              <a:effectLst>
                <a:outerShdw blurRad="38100" dist="38100" dir="2700000" algn="tl">
                  <a:srgbClr val="000000"/>
                </a:outerShdw>
              </a:effectLst>
              <a:latin typeface="Tahoma" pitchFamily="34" charset="0"/>
            </a:endParaRPr>
          </a:p>
        </p:txBody>
      </p:sp>
      <p:sp>
        <p:nvSpPr>
          <p:cNvPr id="379909" name="Text Box 5"/>
          <p:cNvSpPr txBox="1">
            <a:spLocks noChangeArrowheads="1"/>
          </p:cNvSpPr>
          <p:nvPr/>
        </p:nvSpPr>
        <p:spPr bwMode="auto">
          <a:xfrm>
            <a:off x="1847528" y="1124745"/>
            <a:ext cx="5483168" cy="2616101"/>
          </a:xfrm>
          <a:prstGeom prst="rect">
            <a:avLst/>
          </a:prstGeom>
          <a:noFill/>
          <a:ln w="9525">
            <a:noFill/>
            <a:miter lim="800000"/>
            <a:headEnd/>
            <a:tailEnd/>
          </a:ln>
          <a:effectLst/>
        </p:spPr>
        <p:txBody>
          <a:bodyPr wrap="none">
            <a:spAutoFit/>
          </a:bodyPr>
          <a:lstStyle/>
          <a:p>
            <a:pPr>
              <a:defRPr/>
            </a:pPr>
            <a:r>
              <a:rPr lang="el-GR" sz="2400" dirty="0">
                <a:effectLst>
                  <a:outerShdw blurRad="38100" dist="38100" dir="2700000" algn="tl">
                    <a:srgbClr val="000000"/>
                  </a:outerShdw>
                </a:effectLst>
                <a:latin typeface="Calibri"/>
                <a:cs typeface="Calibri"/>
              </a:rPr>
              <a:t>Μπορεί να διαγνωστεί η πλειοψηφία των </a:t>
            </a:r>
            <a:endParaRPr lang="en-US" sz="2400" dirty="0">
              <a:effectLst>
                <a:outerShdw blurRad="38100" dist="38100" dir="2700000" algn="tl">
                  <a:srgbClr val="000000"/>
                </a:outerShdw>
              </a:effectLst>
              <a:latin typeface="Calibri"/>
              <a:cs typeface="Calibri"/>
            </a:endParaRPr>
          </a:p>
          <a:p>
            <a:pPr>
              <a:defRPr/>
            </a:pPr>
            <a:r>
              <a:rPr lang="el-GR" sz="2400" dirty="0">
                <a:effectLst>
                  <a:outerShdw blurRad="38100" dist="38100" dir="2700000" algn="tl">
                    <a:srgbClr val="000000"/>
                  </a:outerShdw>
                </a:effectLst>
                <a:latin typeface="Calibri"/>
                <a:cs typeface="Calibri"/>
              </a:rPr>
              <a:t> καθυστερήσεων στην </a:t>
            </a:r>
          </a:p>
          <a:p>
            <a:pPr>
              <a:buFontTx/>
              <a:buChar char="•"/>
              <a:defRPr/>
            </a:pPr>
            <a:r>
              <a:rPr lang="el-GR" sz="2400" dirty="0">
                <a:effectLst>
                  <a:outerShdw blurRad="38100" dist="38100" dir="2700000" algn="tl">
                    <a:srgbClr val="000000"/>
                  </a:outerShdw>
                </a:effectLst>
                <a:latin typeface="Calibri"/>
                <a:cs typeface="Calibri"/>
              </a:rPr>
              <a:t>Επικοινωνία,</a:t>
            </a:r>
          </a:p>
          <a:p>
            <a:pPr>
              <a:buFontTx/>
              <a:buChar char="•"/>
              <a:defRPr/>
            </a:pPr>
            <a:r>
              <a:rPr lang="el-GR" sz="2400" dirty="0">
                <a:effectLst>
                  <a:outerShdw blurRad="38100" dist="38100" dir="2700000" algn="tl">
                    <a:srgbClr val="000000"/>
                  </a:outerShdw>
                </a:effectLst>
                <a:latin typeface="Calibri"/>
                <a:cs typeface="Calibri"/>
              </a:rPr>
              <a:t>Γλωσσική ανάπτυξη,</a:t>
            </a:r>
          </a:p>
          <a:p>
            <a:pPr>
              <a:buFontTx/>
              <a:buChar char="•"/>
              <a:defRPr/>
            </a:pPr>
            <a:r>
              <a:rPr lang="el-GR" sz="2400" dirty="0">
                <a:effectLst>
                  <a:outerShdw blurRad="38100" dist="38100" dir="2700000" algn="tl">
                    <a:srgbClr val="000000"/>
                  </a:outerShdw>
                </a:effectLst>
                <a:latin typeface="Calibri"/>
                <a:cs typeface="Calibri"/>
              </a:rPr>
              <a:t>Κινητικές διαταραχές,</a:t>
            </a:r>
          </a:p>
          <a:p>
            <a:pPr>
              <a:buFontTx/>
              <a:buChar char="•"/>
              <a:defRPr/>
            </a:pPr>
            <a:r>
              <a:rPr lang="el-GR" sz="2400" dirty="0">
                <a:effectLst>
                  <a:outerShdw blurRad="38100" dist="38100" dir="2700000" algn="tl">
                    <a:srgbClr val="000000"/>
                  </a:outerShdw>
                </a:effectLst>
                <a:latin typeface="Calibri"/>
                <a:cs typeface="Calibri"/>
              </a:rPr>
              <a:t>Γνωστικά προβλήματα</a:t>
            </a:r>
          </a:p>
          <a:p>
            <a:pPr>
              <a:buFontTx/>
              <a:buChar char="•"/>
              <a:defRPr/>
            </a:pPr>
            <a:endParaRPr lang="el-GR" sz="2000" dirty="0">
              <a:effectLst>
                <a:outerShdw blurRad="38100" dist="38100" dir="2700000" algn="tl">
                  <a:srgbClr val="000000"/>
                </a:outerShdw>
              </a:effectLst>
              <a:latin typeface="Comic Sans MS" pitchFamily="66" charset="0"/>
            </a:endParaRPr>
          </a:p>
        </p:txBody>
      </p:sp>
      <p:sp>
        <p:nvSpPr>
          <p:cNvPr id="379911" name="Text Box 7"/>
          <p:cNvSpPr txBox="1">
            <a:spLocks noChangeArrowheads="1"/>
          </p:cNvSpPr>
          <p:nvPr/>
        </p:nvSpPr>
        <p:spPr bwMode="auto">
          <a:xfrm>
            <a:off x="1814882" y="4941168"/>
            <a:ext cx="8450711" cy="1569660"/>
          </a:xfrm>
          <a:prstGeom prst="rect">
            <a:avLst/>
          </a:prstGeom>
          <a:noFill/>
          <a:ln w="9525">
            <a:noFill/>
            <a:miter lim="800000"/>
            <a:headEnd/>
            <a:tailEnd/>
          </a:ln>
          <a:effectLst/>
        </p:spPr>
        <p:txBody>
          <a:bodyPr wrap="none">
            <a:spAutoFit/>
          </a:bodyPr>
          <a:lstStyle/>
          <a:p>
            <a:pPr>
              <a:defRPr/>
            </a:pPr>
            <a:r>
              <a:rPr lang="el-GR" sz="2400" dirty="0">
                <a:effectLst>
                  <a:outerShdw blurRad="38100" dist="38100" dir="2700000" algn="tl">
                    <a:srgbClr val="000000"/>
                  </a:outerShdw>
                </a:effectLst>
                <a:latin typeface="Calibri"/>
                <a:cs typeface="Calibri"/>
              </a:rPr>
              <a:t>Οι αξιολογήσεις που αναφέρθηκαν αφορούν τα παιδιά με τυπική </a:t>
            </a:r>
          </a:p>
          <a:p>
            <a:pPr>
              <a:defRPr/>
            </a:pPr>
            <a:r>
              <a:rPr lang="el-GR" sz="2400" dirty="0">
                <a:effectLst>
                  <a:outerShdw blurRad="38100" dist="38100" dir="2700000" algn="tl">
                    <a:srgbClr val="000000"/>
                  </a:outerShdw>
                </a:effectLst>
                <a:latin typeface="Calibri"/>
                <a:cs typeface="Calibri"/>
              </a:rPr>
              <a:t>Ανάπτυξη. Τα ανιχνευτικά τεστ πρέπει να συνεχίζονται κατά την </a:t>
            </a:r>
          </a:p>
          <a:p>
            <a:pPr>
              <a:defRPr/>
            </a:pPr>
            <a:r>
              <a:rPr lang="el-GR" sz="2400" dirty="0">
                <a:effectLst>
                  <a:outerShdw blurRad="38100" dist="38100" dir="2700000" algn="tl">
                    <a:srgbClr val="000000"/>
                  </a:outerShdw>
                </a:effectLst>
                <a:latin typeface="Calibri"/>
                <a:cs typeface="Calibri"/>
              </a:rPr>
              <a:t>παιδική ηλικία ή αν</a:t>
            </a:r>
            <a:r>
              <a:rPr lang="en-US" sz="2400" dirty="0">
                <a:effectLst>
                  <a:outerShdw blurRad="38100" dist="38100" dir="2700000" algn="tl">
                    <a:srgbClr val="000000"/>
                  </a:outerShdw>
                </a:effectLst>
                <a:latin typeface="Calibri"/>
                <a:cs typeface="Calibri"/>
              </a:rPr>
              <a:t> </a:t>
            </a:r>
            <a:r>
              <a:rPr lang="el-GR" sz="2400" dirty="0">
                <a:effectLst>
                  <a:outerShdw blurRad="38100" dist="38100" dir="2700000" algn="tl">
                    <a:srgbClr val="000000"/>
                  </a:outerShdw>
                </a:effectLst>
                <a:latin typeface="Calibri"/>
                <a:cs typeface="Calibri"/>
              </a:rPr>
              <a:t>υπάρχουν ερωτηματικά για την ανάπτυξη </a:t>
            </a:r>
          </a:p>
          <a:p>
            <a:pPr>
              <a:defRPr/>
            </a:pPr>
            <a:endParaRPr lang="el-GR" sz="2400" dirty="0">
              <a:effectLst>
                <a:outerShdw blurRad="38100" dist="38100" dir="2700000" algn="tl">
                  <a:srgbClr val="000000"/>
                </a:outerShdw>
              </a:effectLst>
              <a:latin typeface="Calibri"/>
              <a:cs typeface="Calibri"/>
            </a:endParaRPr>
          </a:p>
        </p:txBody>
      </p:sp>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1124744"/>
            <a:ext cx="2471564" cy="2197100"/>
          </a:xfrm>
          <a:prstGeom prst="rect">
            <a:avLst/>
          </a:prstGeom>
        </p:spPr>
      </p:pic>
      <p:sp>
        <p:nvSpPr>
          <p:cNvPr id="7" name="Text Box 2"/>
          <p:cNvSpPr txBox="1">
            <a:spLocks noChangeArrowheads="1"/>
          </p:cNvSpPr>
          <p:nvPr/>
        </p:nvSpPr>
        <p:spPr bwMode="auto">
          <a:xfrm>
            <a:off x="3431704" y="13695"/>
            <a:ext cx="5082992" cy="769441"/>
          </a:xfrm>
          <a:prstGeom prst="rect">
            <a:avLst/>
          </a:prstGeom>
          <a:noFill/>
          <a:ln w="9525">
            <a:noFill/>
            <a:miter lim="800000"/>
            <a:headEnd/>
            <a:tailEnd/>
          </a:ln>
          <a:effectLst/>
        </p:spPr>
        <p:txBody>
          <a:bodyPr wrap="none">
            <a:spAutoFit/>
          </a:bodyPr>
          <a:lstStyle/>
          <a:p>
            <a:pPr>
              <a:defRPr/>
            </a:pPr>
            <a:r>
              <a:rPr lang="el-GR" sz="3200" dirty="0">
                <a:solidFill>
                  <a:srgbClr val="FFCC66"/>
                </a:solidFill>
                <a:effectLst>
                  <a:outerShdw blurRad="38100" dist="38100" dir="2700000" algn="tl">
                    <a:srgbClr val="000000"/>
                  </a:outerShdw>
                </a:effectLst>
                <a:latin typeface="Calibri"/>
                <a:cs typeface="Calibri"/>
              </a:rPr>
              <a:t>Η ΕΞΕΤΑΣΗ ΤΩΝ</a:t>
            </a:r>
            <a:r>
              <a:rPr lang="el-GR" sz="4400" dirty="0">
                <a:solidFill>
                  <a:srgbClr val="FFCC66"/>
                </a:solidFill>
                <a:effectLst>
                  <a:outerShdw blurRad="38100" dist="38100" dir="2700000" algn="tl">
                    <a:srgbClr val="000000"/>
                  </a:outerShdw>
                </a:effectLst>
                <a:latin typeface="Calibri"/>
                <a:cs typeface="Calibri"/>
              </a:rPr>
              <a:t> 30 </a:t>
            </a:r>
            <a:r>
              <a:rPr lang="el-GR" sz="3200" dirty="0">
                <a:solidFill>
                  <a:srgbClr val="FFCC66"/>
                </a:solidFill>
                <a:effectLst>
                  <a:outerShdw blurRad="38100" dist="38100" dir="2700000" algn="tl">
                    <a:srgbClr val="000000"/>
                  </a:outerShdw>
                </a:effectLst>
                <a:latin typeface="Calibri"/>
                <a:cs typeface="Calibri"/>
              </a:rPr>
              <a:t>ΜΗΝΩΝ</a:t>
            </a:r>
          </a:p>
        </p:txBody>
      </p:sp>
    </p:spTree>
    <p:extLst>
      <p:ext uri="{BB962C8B-B14F-4D97-AF65-F5344CB8AC3E}">
        <p14:creationId xmlns:p14="http://schemas.microsoft.com/office/powerpoint/2010/main" val="2412116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utism-ribbon"/>
          <p:cNvPicPr>
            <a:picLocks noChangeAspect="1" noChangeArrowheads="1"/>
          </p:cNvPicPr>
          <p:nvPr/>
        </p:nvPicPr>
        <p:blipFill>
          <a:blip r:embed="rId3" cstate="print"/>
          <a:srcRect/>
          <a:stretch>
            <a:fillRect/>
          </a:stretch>
        </p:blipFill>
        <p:spPr bwMode="auto">
          <a:xfrm>
            <a:off x="9067836" y="71414"/>
            <a:ext cx="1457321" cy="1785950"/>
          </a:xfrm>
          <a:prstGeom prst="rect">
            <a:avLst/>
          </a:prstGeom>
          <a:ln>
            <a:noFill/>
          </a:ln>
          <a:effectLst>
            <a:softEdge rad="112500"/>
          </a:effectLst>
        </p:spPr>
      </p:pic>
      <p:sp>
        <p:nvSpPr>
          <p:cNvPr id="366596" name="Text Box 4"/>
          <p:cNvSpPr txBox="1">
            <a:spLocks noChangeArrowheads="1"/>
          </p:cNvSpPr>
          <p:nvPr/>
        </p:nvSpPr>
        <p:spPr bwMode="auto">
          <a:xfrm>
            <a:off x="1524000" y="482"/>
            <a:ext cx="8251274" cy="1323439"/>
          </a:xfrm>
          <a:prstGeom prst="rect">
            <a:avLst/>
          </a:prstGeom>
          <a:noFill/>
          <a:ln w="9525">
            <a:noFill/>
            <a:miter lim="800000"/>
            <a:headEnd/>
            <a:tailEnd/>
          </a:ln>
          <a:effectLst/>
        </p:spPr>
        <p:txBody>
          <a:bodyPr wrap="square">
            <a:spAutoFit/>
          </a:bodyPr>
          <a:lstStyle/>
          <a:p>
            <a:pPr algn="ctr"/>
            <a:r>
              <a:rPr lang="el-GR" sz="4000">
                <a:solidFill>
                  <a:srgbClr val="FFCC66"/>
                </a:solidFill>
                <a:latin typeface="Calibri" pitchFamily="34" charset="0"/>
                <a:cs typeface="Calibri" pitchFamily="34" charset="0"/>
              </a:rPr>
              <a:t>Ανιχνευτικές δοκιμασίες για τις </a:t>
            </a:r>
          </a:p>
          <a:p>
            <a:pPr algn="ctr"/>
            <a:r>
              <a:rPr lang="el-GR" sz="4000">
                <a:solidFill>
                  <a:srgbClr val="FFCC66"/>
                </a:solidFill>
                <a:latin typeface="Calibri" pitchFamily="34" charset="0"/>
                <a:cs typeface="Calibri" pitchFamily="34" charset="0"/>
              </a:rPr>
              <a:t>ΔΑΦ</a:t>
            </a:r>
          </a:p>
        </p:txBody>
      </p:sp>
      <p:sp>
        <p:nvSpPr>
          <p:cNvPr id="366598" name="Text Box 6"/>
          <p:cNvSpPr txBox="1">
            <a:spLocks noChangeArrowheads="1"/>
          </p:cNvSpPr>
          <p:nvPr/>
        </p:nvSpPr>
        <p:spPr bwMode="auto">
          <a:xfrm>
            <a:off x="2135560" y="1581755"/>
            <a:ext cx="8260194" cy="5509200"/>
          </a:xfrm>
          <a:prstGeom prst="rect">
            <a:avLst/>
          </a:prstGeom>
          <a:noFill/>
          <a:ln w="9525">
            <a:noFill/>
            <a:miter lim="800000"/>
            <a:headEnd/>
            <a:tailEnd/>
          </a:ln>
          <a:effectLst/>
        </p:spPr>
        <p:txBody>
          <a:bodyPr wrap="none">
            <a:spAutoFit/>
          </a:bodyPr>
          <a:lstStyle/>
          <a:p>
            <a:pPr marL="342900" indent="-342900"/>
            <a:r>
              <a:rPr lang="el-GR" sz="2400">
                <a:solidFill>
                  <a:srgbClr val="FF6600"/>
                </a:solidFill>
                <a:latin typeface="Calibri" pitchFamily="34" charset="0"/>
                <a:cs typeface="Calibri" pitchFamily="34" charset="0"/>
              </a:rPr>
              <a:t>30 Οκτωβρίου 2007</a:t>
            </a:r>
            <a:r>
              <a:rPr lang="en-US" sz="2400">
                <a:solidFill>
                  <a:srgbClr val="FF6600"/>
                </a:solidFill>
                <a:latin typeface="Calibri" pitchFamily="34" charset="0"/>
                <a:cs typeface="Calibri" pitchFamily="34" charset="0"/>
              </a:rPr>
              <a:t>: </a:t>
            </a:r>
          </a:p>
          <a:p>
            <a:pPr marL="342900" indent="-342900"/>
            <a:r>
              <a:rPr lang="en-US" sz="2400">
                <a:latin typeface="Calibri" pitchFamily="34" charset="0"/>
                <a:cs typeface="Calibri" pitchFamily="34" charset="0"/>
              </a:rPr>
              <a:t>H American Academy of Pediatrics </a:t>
            </a:r>
            <a:r>
              <a:rPr lang="el-GR" sz="2400">
                <a:latin typeface="Calibri" pitchFamily="34" charset="0"/>
                <a:cs typeface="Calibri" pitchFamily="34" charset="0"/>
              </a:rPr>
              <a:t>ανακοίνωσε</a:t>
            </a:r>
            <a:r>
              <a:rPr lang="en-US" sz="2400">
                <a:latin typeface="Calibri" pitchFamily="34" charset="0"/>
                <a:cs typeface="Calibri" pitchFamily="34" charset="0"/>
              </a:rPr>
              <a:t> </a:t>
            </a:r>
            <a:r>
              <a:rPr lang="el-GR" sz="2400">
                <a:latin typeface="Calibri" pitchFamily="34" charset="0"/>
                <a:cs typeface="Calibri" pitchFamily="34" charset="0"/>
              </a:rPr>
              <a:t>πρόγραμμα </a:t>
            </a:r>
            <a:endParaRPr lang="en-US" sz="2400">
              <a:latin typeface="Calibri" pitchFamily="34" charset="0"/>
              <a:cs typeface="Calibri" pitchFamily="34" charset="0"/>
            </a:endParaRPr>
          </a:p>
          <a:p>
            <a:pPr marL="342900" indent="-342900"/>
            <a:r>
              <a:rPr lang="el-GR" sz="2400">
                <a:latin typeface="Calibri" pitchFamily="34" charset="0"/>
                <a:cs typeface="Calibri" pitchFamily="34" charset="0"/>
              </a:rPr>
              <a:t>ανιχνευτικού ελέγχου για όλα τα βρέφη σαν μέρος της εξέτασης </a:t>
            </a:r>
            <a:endParaRPr lang="en-US" sz="2400">
              <a:latin typeface="Calibri" pitchFamily="34" charset="0"/>
              <a:cs typeface="Calibri" pitchFamily="34" charset="0"/>
            </a:endParaRPr>
          </a:p>
          <a:p>
            <a:pPr marL="342900" indent="-342900"/>
            <a:r>
              <a:rPr lang="el-GR" sz="2400">
                <a:latin typeface="Calibri" pitchFamily="34" charset="0"/>
                <a:cs typeface="Calibri" pitchFamily="34" charset="0"/>
              </a:rPr>
              <a:t>των </a:t>
            </a:r>
            <a:r>
              <a:rPr lang="el-GR" sz="2800" b="1">
                <a:solidFill>
                  <a:srgbClr val="FF6600"/>
                </a:solidFill>
                <a:latin typeface="Calibri" pitchFamily="34" charset="0"/>
                <a:cs typeface="Calibri" pitchFamily="34" charset="0"/>
              </a:rPr>
              <a:t>18</a:t>
            </a:r>
            <a:r>
              <a:rPr lang="el-GR" sz="2800">
                <a:solidFill>
                  <a:srgbClr val="FF6600"/>
                </a:solidFill>
                <a:latin typeface="Calibri" pitchFamily="34" charset="0"/>
                <a:cs typeface="Calibri" pitchFamily="34" charset="0"/>
              </a:rPr>
              <a:t> </a:t>
            </a:r>
            <a:r>
              <a:rPr lang="el-GR" sz="2400">
                <a:latin typeface="Calibri" pitchFamily="34" charset="0"/>
                <a:cs typeface="Calibri" pitchFamily="34" charset="0"/>
              </a:rPr>
              <a:t>και</a:t>
            </a:r>
            <a:r>
              <a:rPr lang="el-GR" sz="2400" b="1">
                <a:solidFill>
                  <a:srgbClr val="FF3300"/>
                </a:solidFill>
                <a:latin typeface="Calibri" pitchFamily="34" charset="0"/>
                <a:cs typeface="Calibri" pitchFamily="34" charset="0"/>
              </a:rPr>
              <a:t> </a:t>
            </a:r>
            <a:r>
              <a:rPr lang="el-GR" sz="2800" b="1">
                <a:solidFill>
                  <a:srgbClr val="FF6600"/>
                </a:solidFill>
                <a:latin typeface="Calibri" pitchFamily="34" charset="0"/>
                <a:cs typeface="Calibri" pitchFamily="34" charset="0"/>
              </a:rPr>
              <a:t>24</a:t>
            </a:r>
            <a:r>
              <a:rPr lang="el-GR" sz="2800">
                <a:solidFill>
                  <a:srgbClr val="FF6600"/>
                </a:solidFill>
                <a:latin typeface="Calibri" pitchFamily="34" charset="0"/>
                <a:cs typeface="Calibri" pitchFamily="34" charset="0"/>
              </a:rPr>
              <a:t> </a:t>
            </a:r>
            <a:r>
              <a:rPr lang="el-GR" sz="2400">
                <a:latin typeface="Calibri" pitchFamily="34" charset="0"/>
                <a:cs typeface="Calibri" pitchFamily="34" charset="0"/>
              </a:rPr>
              <a:t>μηνών</a:t>
            </a:r>
          </a:p>
          <a:p>
            <a:pPr marL="342900" indent="-342900"/>
            <a:endParaRPr lang="el-GR" sz="2400">
              <a:latin typeface="Calibri" pitchFamily="34" charset="0"/>
              <a:cs typeface="Calibri" pitchFamily="34" charset="0"/>
            </a:endParaRPr>
          </a:p>
          <a:p>
            <a:pPr marL="342900" indent="-342900"/>
            <a:endParaRPr lang="el-GR" sz="2400">
              <a:latin typeface="Calibri" pitchFamily="34" charset="0"/>
              <a:cs typeface="Calibri" pitchFamily="34" charset="0"/>
            </a:endParaRPr>
          </a:p>
          <a:p>
            <a:pPr marL="342900" indent="-342900"/>
            <a:r>
              <a:rPr lang="el-GR" sz="2400">
                <a:latin typeface="Calibri" pitchFamily="34" charset="0"/>
                <a:cs typeface="Calibri" pitchFamily="34" charset="0"/>
              </a:rPr>
              <a:t>Η ΑΑΠ συστήνει τη συμπλήρωση ενός ερωτηματολογίου από </a:t>
            </a:r>
          </a:p>
          <a:p>
            <a:pPr marL="342900" indent="-342900"/>
            <a:r>
              <a:rPr lang="el-GR" sz="2400">
                <a:latin typeface="Calibri" pitchFamily="34" charset="0"/>
                <a:cs typeface="Calibri" pitchFamily="34" charset="0"/>
              </a:rPr>
              <a:t>τους γονείς ενώ περιμένουν στην αίθουσα αναμονής</a:t>
            </a:r>
          </a:p>
          <a:p>
            <a:pPr marL="342900" indent="-342900"/>
            <a:endParaRPr lang="el-GR" sz="2400">
              <a:latin typeface="Calibri" pitchFamily="34" charset="0"/>
              <a:cs typeface="Calibri" pitchFamily="34" charset="0"/>
            </a:endParaRPr>
          </a:p>
          <a:p>
            <a:pPr marL="342900" indent="-342900"/>
            <a:r>
              <a:rPr lang="el-GR" sz="2400">
                <a:latin typeface="Calibri" pitchFamily="34" charset="0"/>
                <a:cs typeface="Calibri" pitchFamily="34" charset="0"/>
              </a:rPr>
              <a:t>Η ΑΑΠ συστήνει 3 βήματα στις θετικές περιπτώσεις</a:t>
            </a:r>
            <a:r>
              <a:rPr lang="en-US" sz="2400">
                <a:latin typeface="Calibri" pitchFamily="34" charset="0"/>
                <a:cs typeface="Calibri" pitchFamily="34" charset="0"/>
              </a:rPr>
              <a:t>: </a:t>
            </a:r>
          </a:p>
          <a:p>
            <a:pPr marL="342900" indent="-342900">
              <a:buFontTx/>
              <a:buAutoNum type="arabicPeriod"/>
            </a:pPr>
            <a:r>
              <a:rPr lang="el-GR" sz="2400">
                <a:latin typeface="Calibri" pitchFamily="34" charset="0"/>
                <a:cs typeface="Calibri" pitchFamily="34" charset="0"/>
              </a:rPr>
              <a:t>Παραπομπή σε κέντρο αυτισμού για οριστική διάγνωση</a:t>
            </a:r>
          </a:p>
          <a:p>
            <a:pPr marL="342900" indent="-342900">
              <a:buFontTx/>
              <a:buAutoNum type="arabicPeriod"/>
            </a:pPr>
            <a:r>
              <a:rPr lang="el-GR" sz="2400">
                <a:latin typeface="Calibri" pitchFamily="34" charset="0"/>
                <a:cs typeface="Calibri" pitchFamily="34" charset="0"/>
              </a:rPr>
              <a:t>«</a:t>
            </a:r>
            <a:r>
              <a:rPr lang="el-GR" sz="2400" err="1">
                <a:latin typeface="Calibri" pitchFamily="34" charset="0"/>
                <a:cs typeface="Calibri" pitchFamily="34" charset="0"/>
              </a:rPr>
              <a:t>Συνταγογραφία</a:t>
            </a:r>
            <a:r>
              <a:rPr lang="el-GR" sz="2400">
                <a:latin typeface="Calibri" pitchFamily="34" charset="0"/>
                <a:cs typeface="Calibri" pitchFamily="34" charset="0"/>
              </a:rPr>
              <a:t>» για πρόγραμμα πρώιμης παρέμβασης</a:t>
            </a:r>
          </a:p>
          <a:p>
            <a:pPr marL="342900" indent="-342900">
              <a:buFontTx/>
              <a:buAutoNum type="arabicPeriod"/>
            </a:pPr>
            <a:r>
              <a:rPr lang="el-GR" sz="2400">
                <a:latin typeface="Calibri" pitchFamily="34" charset="0"/>
                <a:cs typeface="Calibri" pitchFamily="34" charset="0"/>
              </a:rPr>
              <a:t>Ακουολογική εκτίμηση για έλεγχο ακοής</a:t>
            </a:r>
            <a:endParaRPr lang="en-US" sz="2400">
              <a:latin typeface="Calibri" pitchFamily="34" charset="0"/>
              <a:cs typeface="Calibri" pitchFamily="34" charset="0"/>
            </a:endParaRPr>
          </a:p>
          <a:p>
            <a:pPr marL="342900" indent="-342900"/>
            <a:endParaRPr lang="en-US">
              <a:effectLst>
                <a:outerShdw blurRad="38100" dist="38100" dir="2700000" algn="tl">
                  <a:srgbClr val="000000"/>
                </a:outerShdw>
              </a:effectLst>
              <a:latin typeface="Century Gothic" pitchFamily="34" charset="0"/>
            </a:endParaRPr>
          </a:p>
          <a:p>
            <a:pPr marL="342900" indent="-342900"/>
            <a:endParaRPr lang="el-GR">
              <a:effectLst>
                <a:outerShdw blurRad="38100" dist="38100" dir="2700000" algn="tl">
                  <a:srgbClr val="000000"/>
                </a:outerShdw>
              </a:effectLst>
              <a:latin typeface="Century Gothic" pitchFamily="34" charset="0"/>
            </a:endParaRPr>
          </a:p>
        </p:txBody>
      </p:sp>
    </p:spTree>
    <p:extLst>
      <p:ext uri="{BB962C8B-B14F-4D97-AF65-F5344CB8AC3E}">
        <p14:creationId xmlns:p14="http://schemas.microsoft.com/office/powerpoint/2010/main" val="329440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6598">
                                            <p:txEl>
                                              <p:pRg st="0" end="0"/>
                                            </p:txEl>
                                          </p:spTgt>
                                        </p:tgtEl>
                                        <p:attrNameLst>
                                          <p:attrName>style.visibility</p:attrName>
                                        </p:attrNameLst>
                                      </p:cBhvr>
                                      <p:to>
                                        <p:strVal val="visible"/>
                                      </p:to>
                                    </p:set>
                                    <p:anim calcmode="lin" valueType="num">
                                      <p:cBhvr>
                                        <p:cTn id="7" dur="1000" fill="hold"/>
                                        <p:tgtEl>
                                          <p:spTgt spid="36659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6659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659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66598">
                                            <p:txEl>
                                              <p:pRg st="1" end="1"/>
                                            </p:txEl>
                                          </p:spTgt>
                                        </p:tgtEl>
                                        <p:attrNameLst>
                                          <p:attrName>style.visibility</p:attrName>
                                        </p:attrNameLst>
                                      </p:cBhvr>
                                      <p:to>
                                        <p:strVal val="visible"/>
                                      </p:to>
                                    </p:set>
                                    <p:anim calcmode="lin" valueType="num">
                                      <p:cBhvr>
                                        <p:cTn id="12" dur="1000" fill="hold"/>
                                        <p:tgtEl>
                                          <p:spTgt spid="36659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6659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66598">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66598">
                                            <p:txEl>
                                              <p:pRg st="2" end="2"/>
                                            </p:txEl>
                                          </p:spTgt>
                                        </p:tgtEl>
                                        <p:attrNameLst>
                                          <p:attrName>style.visibility</p:attrName>
                                        </p:attrNameLst>
                                      </p:cBhvr>
                                      <p:to>
                                        <p:strVal val="visible"/>
                                      </p:to>
                                    </p:set>
                                    <p:anim calcmode="lin" valueType="num">
                                      <p:cBhvr>
                                        <p:cTn id="17" dur="1000" fill="hold"/>
                                        <p:tgtEl>
                                          <p:spTgt spid="366598">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66598">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66598">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66598">
                                            <p:txEl>
                                              <p:pRg st="3" end="3"/>
                                            </p:txEl>
                                          </p:spTgt>
                                        </p:tgtEl>
                                        <p:attrNameLst>
                                          <p:attrName>style.visibility</p:attrName>
                                        </p:attrNameLst>
                                      </p:cBhvr>
                                      <p:to>
                                        <p:strVal val="visible"/>
                                      </p:to>
                                    </p:set>
                                    <p:anim calcmode="lin" valueType="num">
                                      <p:cBhvr>
                                        <p:cTn id="22" dur="1000" fill="hold"/>
                                        <p:tgtEl>
                                          <p:spTgt spid="366598">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66598">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6659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66598">
                                            <p:txEl>
                                              <p:pRg st="6" end="6"/>
                                            </p:txEl>
                                          </p:spTgt>
                                        </p:tgtEl>
                                        <p:attrNameLst>
                                          <p:attrName>style.visibility</p:attrName>
                                        </p:attrNameLst>
                                      </p:cBhvr>
                                      <p:to>
                                        <p:strVal val="visible"/>
                                      </p:to>
                                    </p:set>
                                    <p:anim calcmode="lin" valueType="num">
                                      <p:cBhvr>
                                        <p:cTn id="29" dur="1000" fill="hold"/>
                                        <p:tgtEl>
                                          <p:spTgt spid="366598">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366598">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36659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66598">
                                            <p:txEl>
                                              <p:pRg st="7" end="7"/>
                                            </p:txEl>
                                          </p:spTgt>
                                        </p:tgtEl>
                                        <p:attrNameLst>
                                          <p:attrName>style.visibility</p:attrName>
                                        </p:attrNameLst>
                                      </p:cBhvr>
                                      <p:to>
                                        <p:strVal val="visible"/>
                                      </p:to>
                                    </p:set>
                                    <p:anim calcmode="lin" valueType="num">
                                      <p:cBhvr>
                                        <p:cTn id="36" dur="1000" fill="hold"/>
                                        <p:tgtEl>
                                          <p:spTgt spid="366598">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366598">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366598">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66598">
                                            <p:txEl>
                                              <p:pRg st="9" end="9"/>
                                            </p:txEl>
                                          </p:spTgt>
                                        </p:tgtEl>
                                        <p:attrNameLst>
                                          <p:attrName>style.visibility</p:attrName>
                                        </p:attrNameLst>
                                      </p:cBhvr>
                                      <p:to>
                                        <p:strVal val="visible"/>
                                      </p:to>
                                    </p:set>
                                    <p:anim calcmode="lin" valueType="num">
                                      <p:cBhvr>
                                        <p:cTn id="43" dur="1000" fill="hold"/>
                                        <p:tgtEl>
                                          <p:spTgt spid="366598">
                                            <p:txEl>
                                              <p:pRg st="9" end="9"/>
                                            </p:txEl>
                                          </p:spTgt>
                                        </p:tgtEl>
                                        <p:attrNameLst>
                                          <p:attrName>ppt_w</p:attrName>
                                        </p:attrNameLst>
                                      </p:cBhvr>
                                      <p:tavLst>
                                        <p:tav tm="0">
                                          <p:val>
                                            <p:strVal val="#ppt_w*0.70"/>
                                          </p:val>
                                        </p:tav>
                                        <p:tav tm="100000">
                                          <p:val>
                                            <p:strVal val="#ppt_w"/>
                                          </p:val>
                                        </p:tav>
                                      </p:tavLst>
                                    </p:anim>
                                    <p:anim calcmode="lin" valueType="num">
                                      <p:cBhvr>
                                        <p:cTn id="44" dur="1000" fill="hold"/>
                                        <p:tgtEl>
                                          <p:spTgt spid="366598">
                                            <p:txEl>
                                              <p:pRg st="9" end="9"/>
                                            </p:txEl>
                                          </p:spTgt>
                                        </p:tgtEl>
                                        <p:attrNameLst>
                                          <p:attrName>ppt_h</p:attrName>
                                        </p:attrNameLst>
                                      </p:cBhvr>
                                      <p:tavLst>
                                        <p:tav tm="0">
                                          <p:val>
                                            <p:strVal val="#ppt_h"/>
                                          </p:val>
                                        </p:tav>
                                        <p:tav tm="100000">
                                          <p:val>
                                            <p:strVal val="#ppt_h"/>
                                          </p:val>
                                        </p:tav>
                                      </p:tavLst>
                                    </p:anim>
                                    <p:animEffect transition="in" filter="fade">
                                      <p:cBhvr>
                                        <p:cTn id="45" dur="1000"/>
                                        <p:tgtEl>
                                          <p:spTgt spid="366598">
                                            <p:txEl>
                                              <p:pRg st="9" end="9"/>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366598">
                                            <p:txEl>
                                              <p:pRg st="10" end="10"/>
                                            </p:txEl>
                                          </p:spTgt>
                                        </p:tgtEl>
                                        <p:attrNameLst>
                                          <p:attrName>style.visibility</p:attrName>
                                        </p:attrNameLst>
                                      </p:cBhvr>
                                      <p:to>
                                        <p:strVal val="visible"/>
                                      </p:to>
                                    </p:set>
                                    <p:anim calcmode="lin" valueType="num">
                                      <p:cBhvr>
                                        <p:cTn id="48" dur="1000" fill="hold"/>
                                        <p:tgtEl>
                                          <p:spTgt spid="366598">
                                            <p:txEl>
                                              <p:pRg st="10" end="10"/>
                                            </p:txEl>
                                          </p:spTgt>
                                        </p:tgtEl>
                                        <p:attrNameLst>
                                          <p:attrName>ppt_w</p:attrName>
                                        </p:attrNameLst>
                                      </p:cBhvr>
                                      <p:tavLst>
                                        <p:tav tm="0">
                                          <p:val>
                                            <p:strVal val="#ppt_w*0.70"/>
                                          </p:val>
                                        </p:tav>
                                        <p:tav tm="100000">
                                          <p:val>
                                            <p:strVal val="#ppt_w"/>
                                          </p:val>
                                        </p:tav>
                                      </p:tavLst>
                                    </p:anim>
                                    <p:anim calcmode="lin" valueType="num">
                                      <p:cBhvr>
                                        <p:cTn id="49" dur="1000" fill="hold"/>
                                        <p:tgtEl>
                                          <p:spTgt spid="366598">
                                            <p:txEl>
                                              <p:pRg st="10" end="10"/>
                                            </p:txEl>
                                          </p:spTgt>
                                        </p:tgtEl>
                                        <p:attrNameLst>
                                          <p:attrName>ppt_h</p:attrName>
                                        </p:attrNameLst>
                                      </p:cBhvr>
                                      <p:tavLst>
                                        <p:tav tm="0">
                                          <p:val>
                                            <p:strVal val="#ppt_h"/>
                                          </p:val>
                                        </p:tav>
                                        <p:tav tm="100000">
                                          <p:val>
                                            <p:strVal val="#ppt_h"/>
                                          </p:val>
                                        </p:tav>
                                      </p:tavLst>
                                    </p:anim>
                                    <p:animEffect transition="in" filter="fade">
                                      <p:cBhvr>
                                        <p:cTn id="50" dur="1000"/>
                                        <p:tgtEl>
                                          <p:spTgt spid="366598">
                                            <p:txEl>
                                              <p:pRg st="10" end="10"/>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366598">
                                            <p:txEl>
                                              <p:pRg st="11" end="11"/>
                                            </p:txEl>
                                          </p:spTgt>
                                        </p:tgtEl>
                                        <p:attrNameLst>
                                          <p:attrName>style.visibility</p:attrName>
                                        </p:attrNameLst>
                                      </p:cBhvr>
                                      <p:to>
                                        <p:strVal val="visible"/>
                                      </p:to>
                                    </p:set>
                                    <p:anim calcmode="lin" valueType="num">
                                      <p:cBhvr>
                                        <p:cTn id="53" dur="1000" fill="hold"/>
                                        <p:tgtEl>
                                          <p:spTgt spid="366598">
                                            <p:txEl>
                                              <p:pRg st="11" end="11"/>
                                            </p:txEl>
                                          </p:spTgt>
                                        </p:tgtEl>
                                        <p:attrNameLst>
                                          <p:attrName>ppt_w</p:attrName>
                                        </p:attrNameLst>
                                      </p:cBhvr>
                                      <p:tavLst>
                                        <p:tav tm="0">
                                          <p:val>
                                            <p:strVal val="#ppt_w*0.70"/>
                                          </p:val>
                                        </p:tav>
                                        <p:tav tm="100000">
                                          <p:val>
                                            <p:strVal val="#ppt_w"/>
                                          </p:val>
                                        </p:tav>
                                      </p:tavLst>
                                    </p:anim>
                                    <p:anim calcmode="lin" valueType="num">
                                      <p:cBhvr>
                                        <p:cTn id="54" dur="1000" fill="hold"/>
                                        <p:tgtEl>
                                          <p:spTgt spid="366598">
                                            <p:txEl>
                                              <p:pRg st="11" end="11"/>
                                            </p:txEl>
                                          </p:spTgt>
                                        </p:tgtEl>
                                        <p:attrNameLst>
                                          <p:attrName>ppt_h</p:attrName>
                                        </p:attrNameLst>
                                      </p:cBhvr>
                                      <p:tavLst>
                                        <p:tav tm="0">
                                          <p:val>
                                            <p:strVal val="#ppt_h"/>
                                          </p:val>
                                        </p:tav>
                                        <p:tav tm="100000">
                                          <p:val>
                                            <p:strVal val="#ppt_h"/>
                                          </p:val>
                                        </p:tav>
                                      </p:tavLst>
                                    </p:anim>
                                    <p:animEffect transition="in" filter="fade">
                                      <p:cBhvr>
                                        <p:cTn id="55" dur="1000"/>
                                        <p:tgtEl>
                                          <p:spTgt spid="366598">
                                            <p:txEl>
                                              <p:pRg st="11" end="11"/>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366598">
                                            <p:txEl>
                                              <p:pRg st="12" end="12"/>
                                            </p:txEl>
                                          </p:spTgt>
                                        </p:tgtEl>
                                        <p:attrNameLst>
                                          <p:attrName>style.visibility</p:attrName>
                                        </p:attrNameLst>
                                      </p:cBhvr>
                                      <p:to>
                                        <p:strVal val="visible"/>
                                      </p:to>
                                    </p:set>
                                    <p:anim calcmode="lin" valueType="num">
                                      <p:cBhvr>
                                        <p:cTn id="58" dur="1000" fill="hold"/>
                                        <p:tgtEl>
                                          <p:spTgt spid="366598">
                                            <p:txEl>
                                              <p:pRg st="12" end="12"/>
                                            </p:txEl>
                                          </p:spTgt>
                                        </p:tgtEl>
                                        <p:attrNameLst>
                                          <p:attrName>ppt_w</p:attrName>
                                        </p:attrNameLst>
                                      </p:cBhvr>
                                      <p:tavLst>
                                        <p:tav tm="0">
                                          <p:val>
                                            <p:strVal val="#ppt_w*0.70"/>
                                          </p:val>
                                        </p:tav>
                                        <p:tav tm="100000">
                                          <p:val>
                                            <p:strVal val="#ppt_w"/>
                                          </p:val>
                                        </p:tav>
                                      </p:tavLst>
                                    </p:anim>
                                    <p:anim calcmode="lin" valueType="num">
                                      <p:cBhvr>
                                        <p:cTn id="59" dur="1000" fill="hold"/>
                                        <p:tgtEl>
                                          <p:spTgt spid="366598">
                                            <p:txEl>
                                              <p:pRg st="12" end="12"/>
                                            </p:txEl>
                                          </p:spTgt>
                                        </p:tgtEl>
                                        <p:attrNameLst>
                                          <p:attrName>ppt_h</p:attrName>
                                        </p:attrNameLst>
                                      </p:cBhvr>
                                      <p:tavLst>
                                        <p:tav tm="0">
                                          <p:val>
                                            <p:strVal val="#ppt_h"/>
                                          </p:val>
                                        </p:tav>
                                        <p:tav tm="100000">
                                          <p:val>
                                            <p:strVal val="#ppt_h"/>
                                          </p:val>
                                        </p:tav>
                                      </p:tavLst>
                                    </p:anim>
                                    <p:animEffect transition="in" filter="fade">
                                      <p:cBhvr>
                                        <p:cTn id="60" dur="1000"/>
                                        <p:tgtEl>
                                          <p:spTgt spid="36659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0B7CC3-DC71-E449-B1F1-25D1CC39C3E2}"/>
              </a:ext>
            </a:extLst>
          </p:cNvPr>
          <p:cNvPicPr>
            <a:picLocks noChangeAspect="1"/>
          </p:cNvPicPr>
          <p:nvPr/>
        </p:nvPicPr>
        <p:blipFill>
          <a:blip r:embed="rId2"/>
          <a:stretch>
            <a:fillRect/>
          </a:stretch>
        </p:blipFill>
        <p:spPr>
          <a:xfrm>
            <a:off x="565163" y="1165350"/>
            <a:ext cx="10797380" cy="5359400"/>
          </a:xfrm>
          <a:prstGeom prst="rect">
            <a:avLst/>
          </a:prstGeom>
        </p:spPr>
      </p:pic>
      <p:pic>
        <p:nvPicPr>
          <p:cNvPr id="10" name="Picture 9">
            <a:extLst>
              <a:ext uri="{FF2B5EF4-FFF2-40B4-BE49-F238E27FC236}">
                <a16:creationId xmlns:a16="http://schemas.microsoft.com/office/drawing/2014/main" id="{40CA52C7-8282-EC4A-86F0-9CB8BA0E8229}"/>
              </a:ext>
            </a:extLst>
          </p:cNvPr>
          <p:cNvPicPr>
            <a:picLocks noChangeAspect="1"/>
          </p:cNvPicPr>
          <p:nvPr/>
        </p:nvPicPr>
        <p:blipFill>
          <a:blip r:embed="rId3"/>
          <a:stretch>
            <a:fillRect/>
          </a:stretch>
        </p:blipFill>
        <p:spPr>
          <a:xfrm>
            <a:off x="8348688" y="198880"/>
            <a:ext cx="3013855" cy="1384300"/>
          </a:xfrm>
          <a:prstGeom prst="rect">
            <a:avLst/>
          </a:prstGeom>
        </p:spPr>
      </p:pic>
    </p:spTree>
    <p:extLst>
      <p:ext uri="{BB962C8B-B14F-4D97-AF65-F5344CB8AC3E}">
        <p14:creationId xmlns:p14="http://schemas.microsoft.com/office/powerpoint/2010/main" val="310766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2813804" y="3446703"/>
            <a:ext cx="6129779" cy="1588760"/>
          </a:xfrm>
          <a:ln w="57150">
            <a:solidFill>
              <a:srgbClr val="C00000"/>
            </a:solidFill>
          </a:ln>
        </p:spPr>
        <p:txBody>
          <a:bodyPr>
            <a:noAutofit/>
          </a:bodyPr>
          <a:lstStyle/>
          <a:p>
            <a:pPr lvl="1" algn="ctr">
              <a:buBlip>
                <a:blip r:embed="rId2"/>
              </a:buBlip>
            </a:pPr>
            <a:endParaRPr lang="el-GR" sz="1800" dirty="0">
              <a:solidFill>
                <a:srgbClr val="FFFF66"/>
              </a:solidFill>
            </a:endParaRPr>
          </a:p>
          <a:p>
            <a:pPr>
              <a:buBlip>
                <a:blip r:embed="rId2"/>
              </a:buBlip>
            </a:pPr>
            <a:endParaRPr lang="el-GR" sz="2000" dirty="0">
              <a:solidFill>
                <a:srgbClr val="FFFF66"/>
              </a:solidFill>
            </a:endParaRPr>
          </a:p>
          <a:p>
            <a:pPr>
              <a:buBlip>
                <a:blip r:embed="rId2"/>
              </a:buBlip>
            </a:pPr>
            <a:endParaRPr lang="en-US" sz="2400" dirty="0">
              <a:latin typeface="Calibri"/>
              <a:cs typeface="Calibri"/>
            </a:endParaRPr>
          </a:p>
          <a:p>
            <a:pPr marL="18288" indent="0">
              <a:buNone/>
            </a:pPr>
            <a:r>
              <a:rPr lang="el-GR" sz="2400" b="1" dirty="0">
                <a:latin typeface="Calibri"/>
                <a:cs typeface="Calibri"/>
              </a:rPr>
              <a:t>Γενική ικανότητα του ανθρώπου να δρα σκόπιμα, να σκέφτεται λογικά και να αντιμετωπίζει με αποτελεσματικότητα το περιβάλλον του. </a:t>
            </a:r>
            <a:r>
              <a:rPr lang="en-US" sz="2400" b="1" dirty="0">
                <a:latin typeface="Calibri"/>
                <a:cs typeface="Calibri"/>
              </a:rPr>
              <a:t>(Wechsler, 1896-1981)</a:t>
            </a:r>
            <a:endParaRPr lang="el-GR" sz="2400" b="1" dirty="0">
              <a:latin typeface="Calibri"/>
              <a:cs typeface="Calibri"/>
            </a:endParaRPr>
          </a:p>
          <a:p>
            <a:pPr marL="18288" indent="0">
              <a:buNone/>
            </a:pPr>
            <a:endParaRPr lang="en-US" sz="2400" b="1" dirty="0">
              <a:latin typeface="Calibri"/>
              <a:cs typeface="Calibri"/>
            </a:endParaRPr>
          </a:p>
          <a:p>
            <a:pPr>
              <a:buBlip>
                <a:blip r:embed="rId2"/>
              </a:buBlip>
            </a:pPr>
            <a:endParaRPr lang="el-GR" sz="2400" dirty="0">
              <a:latin typeface="Calibri"/>
              <a:cs typeface="Calibri"/>
            </a:endParaRPr>
          </a:p>
          <a:p>
            <a:pPr>
              <a:buBlip>
                <a:blip r:embed="rId2"/>
              </a:buBlip>
            </a:pPr>
            <a:endParaRPr lang="el-GR" sz="2400" dirty="0">
              <a:latin typeface="Calibri"/>
              <a:cs typeface="Calibri"/>
            </a:endParaRPr>
          </a:p>
        </p:txBody>
      </p:sp>
      <p:sp>
        <p:nvSpPr>
          <p:cNvPr id="2" name="Rectangle 1"/>
          <p:cNvSpPr/>
          <p:nvPr/>
        </p:nvSpPr>
        <p:spPr>
          <a:xfrm>
            <a:off x="4135192" y="113150"/>
            <a:ext cx="3672408" cy="646331"/>
          </a:xfrm>
          <a:prstGeom prst="rect">
            <a:avLst/>
          </a:prstGeom>
        </p:spPr>
        <p:txBody>
          <a:bodyPr wrap="square">
            <a:spAutoFit/>
          </a:bodyPr>
          <a:lstStyle/>
          <a:p>
            <a:pPr>
              <a:defRPr/>
            </a:pPr>
            <a:r>
              <a:rPr lang="el-GR" sz="3600" b="1" dirty="0">
                <a:solidFill>
                  <a:srgbClr val="FFCC66"/>
                </a:solidFill>
                <a:effectLst>
                  <a:outerShdw blurRad="38100" dist="38100" dir="2700000" algn="tl">
                    <a:srgbClr val="000000"/>
                  </a:outerShdw>
                </a:effectLst>
                <a:latin typeface="Calibri"/>
                <a:cs typeface="Calibri"/>
              </a:rPr>
              <a:t>ΝΟΗΜΟΣΥΝΗ</a:t>
            </a:r>
            <a:endParaRPr lang="en-US" sz="3600" b="1" dirty="0">
              <a:solidFill>
                <a:srgbClr val="FFCC66"/>
              </a:solidFill>
              <a:effectLst>
                <a:outerShdw blurRad="38100" dist="38100" dir="2700000" algn="tl">
                  <a:srgbClr val="000000"/>
                </a:outerShdw>
              </a:effectLst>
              <a:latin typeface="Calibri"/>
              <a:cs typeface="Calibri"/>
            </a:endParaRPr>
          </a:p>
        </p:txBody>
      </p:sp>
      <p:sp>
        <p:nvSpPr>
          <p:cNvPr id="3" name="Rectangle 2"/>
          <p:cNvSpPr/>
          <p:nvPr/>
        </p:nvSpPr>
        <p:spPr>
          <a:xfrm>
            <a:off x="2813804" y="5373217"/>
            <a:ext cx="4572000" cy="1200329"/>
          </a:xfrm>
          <a:prstGeom prst="rect">
            <a:avLst/>
          </a:prstGeom>
        </p:spPr>
        <p:txBody>
          <a:bodyPr>
            <a:spAutoFit/>
          </a:bodyPr>
          <a:lstStyle/>
          <a:p>
            <a:r>
              <a:rPr lang="en-US" dirty="0">
                <a:solidFill>
                  <a:srgbClr val="FFB6B3"/>
                </a:solidFill>
                <a:latin typeface="Calibri" panose="020F0502020204030204" pitchFamily="34" charset="0"/>
                <a:cs typeface="Calibri" panose="020F0502020204030204" pitchFamily="34" charset="0"/>
              </a:rPr>
              <a:t>Wechsler Intelligence Scale for Children (WISC, 1949; WISC-IV®, 2003</a:t>
            </a:r>
            <a:r>
              <a:rPr lang="el-GR" dirty="0">
                <a:solidFill>
                  <a:srgbClr val="FFB6B3"/>
                </a:solidFill>
                <a:latin typeface="Calibri" panose="020F0502020204030204" pitchFamily="34" charset="0"/>
                <a:cs typeface="Calibri" panose="020F0502020204030204" pitchFamily="34" charset="0"/>
              </a:rPr>
              <a:t>, </a:t>
            </a:r>
            <a:r>
              <a:rPr lang="en-US" dirty="0">
                <a:solidFill>
                  <a:srgbClr val="FFB6B3"/>
                </a:solidFill>
                <a:latin typeface="Calibri" panose="020F0502020204030204" pitchFamily="34" charset="0"/>
                <a:cs typeface="Calibri" panose="020F0502020204030204" pitchFamily="34" charset="0"/>
              </a:rPr>
              <a:t>WISC-V®, 20</a:t>
            </a:r>
            <a:r>
              <a:rPr lang="el-GR" dirty="0">
                <a:solidFill>
                  <a:srgbClr val="FFB6B3"/>
                </a:solidFill>
                <a:latin typeface="Calibri" panose="020F0502020204030204" pitchFamily="34" charset="0"/>
                <a:cs typeface="Calibri" panose="020F0502020204030204" pitchFamily="34" charset="0"/>
              </a:rPr>
              <a:t>14</a:t>
            </a:r>
            <a:r>
              <a:rPr lang="en-US" dirty="0">
                <a:solidFill>
                  <a:srgbClr val="FFB6B3"/>
                </a:solidFill>
                <a:latin typeface="Calibri" panose="020F0502020204030204" pitchFamily="34" charset="0"/>
                <a:cs typeface="Calibri" panose="020F0502020204030204" pitchFamily="34" charset="0"/>
              </a:rPr>
              <a:t>)</a:t>
            </a:r>
          </a:p>
          <a:p>
            <a:r>
              <a:rPr lang="en-US" dirty="0">
                <a:solidFill>
                  <a:srgbClr val="FFB6B3"/>
                </a:solidFill>
                <a:latin typeface="Calibri" panose="020F0502020204030204" pitchFamily="34" charset="0"/>
                <a:cs typeface="Calibri" panose="020F0502020204030204" pitchFamily="34" charset="0"/>
              </a:rPr>
              <a:t>Wechsler Adult Intelligence Scale (WAIS, 1955; WAIS-III®, 1997)</a:t>
            </a:r>
          </a:p>
        </p:txBody>
      </p:sp>
      <p:sp>
        <p:nvSpPr>
          <p:cNvPr id="5" name="Rectangle 4"/>
          <p:cNvSpPr/>
          <p:nvPr/>
        </p:nvSpPr>
        <p:spPr>
          <a:xfrm>
            <a:off x="1227551" y="903523"/>
            <a:ext cx="8288321" cy="1429622"/>
          </a:xfrm>
          <a:prstGeom prst="rect">
            <a:avLst/>
          </a:prstGeom>
          <a:ln w="57150">
            <a:solidFill>
              <a:srgbClr val="C00000"/>
            </a:solidFill>
          </a:ln>
        </p:spPr>
        <p:txBody>
          <a:bodyPr wrap="square">
            <a:spAutoFit/>
          </a:bodyPr>
          <a:lstStyle/>
          <a:p>
            <a:pPr>
              <a:lnSpc>
                <a:spcPct val="150000"/>
              </a:lnSpc>
            </a:pPr>
            <a:r>
              <a:rPr lang="el-GR" sz="2000" b="1" dirty="0">
                <a:latin typeface="Calibri"/>
                <a:cs typeface="Calibri"/>
              </a:rPr>
              <a:t>ΙΚΑΝΟΤΗΤΑ ΤΟΥ ΑΝΘΡΩΠΟΥ ΓΙΑ ΛΟΓΙΚΗ ΚΡΙΣΗ, ΚΑΤΑΝΟΗΣΗ, ΠΡΟΣΗΛΩΣΗ ΣΕ ΑΝΤΙΚΕΙΜΕΝΙΚΟΥΣ ΣΚΟΠΟΥΣ, ΟΛΟΚΛΗΡΩΣΗ ΣΤΟΧΩΝ, ΑΥΤΟΚΡΙΤΙΚΗ ΚΑΙ ΠΡΟΣΑΡΜΟΓΗ ΣΕ ΔΙΑΦΟΡΕΣ ΚΑΤΑΣΤΑΣΕΙΣ. (</a:t>
            </a:r>
            <a:r>
              <a:rPr lang="en-US" sz="2000" b="1" dirty="0">
                <a:latin typeface="Calibri"/>
                <a:cs typeface="Calibri"/>
              </a:rPr>
              <a:t>BINET, 1857-1911)</a:t>
            </a:r>
          </a:p>
        </p:txBody>
      </p:sp>
    </p:spTree>
    <p:extLst>
      <p:ext uri="{BB962C8B-B14F-4D97-AF65-F5344CB8AC3E}">
        <p14:creationId xmlns:p14="http://schemas.microsoft.com/office/powerpoint/2010/main" val="107284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707" y="404813"/>
            <a:ext cx="10625247" cy="3157788"/>
          </a:xfrm>
          <a:prstGeom prst="rect">
            <a:avLst/>
          </a:prstGeom>
          <a:noFill/>
        </p:spPr>
        <p:txBody>
          <a:bodyPr wrap="square" rtlCol="0">
            <a:spAutoFit/>
          </a:bodyPr>
          <a:lstStyle/>
          <a:p>
            <a:endParaRPr lang="en-US" sz="2400" dirty="0">
              <a:latin typeface="Calibri" panose="020F0502020204030204" pitchFamily="34" charset="0"/>
              <a:cs typeface="Calibri" panose="020F0502020204030204" pitchFamily="34" charset="0"/>
            </a:endParaRPr>
          </a:p>
          <a:p>
            <a:r>
              <a:rPr lang="el-GR" sz="2400" dirty="0">
                <a:solidFill>
                  <a:srgbClr val="FFCC66"/>
                </a:solidFill>
                <a:latin typeface="Calibri" panose="020F0502020204030204" pitchFamily="34" charset="0"/>
                <a:cs typeface="Calibri" panose="020F0502020204030204" pitchFamily="34" charset="0"/>
              </a:rPr>
              <a:t>1. Ελλείμματα στη Νοητική Λειτουργικότητα, </a:t>
            </a:r>
            <a:r>
              <a:rPr lang="el-GR" sz="2400" dirty="0">
                <a:latin typeface="Calibri" panose="020F0502020204030204" pitchFamily="34" charset="0"/>
                <a:cs typeface="Calibri" panose="020F0502020204030204" pitchFamily="34" charset="0"/>
              </a:rPr>
              <a:t>δηλ. στα</a:t>
            </a:r>
          </a:p>
          <a:p>
            <a:pPr marL="285750" indent="-285750">
              <a:lnSpc>
                <a:spcPct val="90000"/>
              </a:lnSpc>
              <a:buFont typeface="Arial"/>
              <a:buChar char="•"/>
            </a:pPr>
            <a:r>
              <a:rPr lang="el-GR" sz="2400" i="1" dirty="0">
                <a:latin typeface="Calibri" panose="020F0502020204030204" pitchFamily="34" charset="0"/>
                <a:cs typeface="Calibri" panose="020F0502020204030204" pitchFamily="34" charset="0"/>
              </a:rPr>
              <a:t>Λογική Κρίση</a:t>
            </a:r>
          </a:p>
          <a:p>
            <a:pPr marL="285750" indent="-285750">
              <a:lnSpc>
                <a:spcPct val="90000"/>
              </a:lnSpc>
              <a:buFont typeface="Arial"/>
              <a:buChar char="•"/>
            </a:pPr>
            <a:r>
              <a:rPr lang="el-GR" sz="2400" i="1" dirty="0">
                <a:latin typeface="Calibri" panose="020F0502020204030204" pitchFamily="34" charset="0"/>
                <a:cs typeface="Calibri" panose="020F0502020204030204" pitchFamily="34" charset="0"/>
              </a:rPr>
              <a:t>Επίλυση προβλήματος</a:t>
            </a:r>
          </a:p>
          <a:p>
            <a:pPr marL="285750" indent="-285750">
              <a:lnSpc>
                <a:spcPct val="90000"/>
              </a:lnSpc>
              <a:buFont typeface="Arial"/>
              <a:buChar char="•"/>
            </a:pPr>
            <a:r>
              <a:rPr lang="el-GR" sz="2400" i="1" dirty="0">
                <a:latin typeface="Calibri" panose="020F0502020204030204" pitchFamily="34" charset="0"/>
                <a:cs typeface="Calibri" panose="020F0502020204030204" pitchFamily="34" charset="0"/>
              </a:rPr>
              <a:t>Σχεδιασμός</a:t>
            </a:r>
          </a:p>
          <a:p>
            <a:pPr marL="285750" indent="-285750">
              <a:lnSpc>
                <a:spcPct val="90000"/>
              </a:lnSpc>
              <a:buFont typeface="Arial"/>
              <a:buChar char="•"/>
            </a:pPr>
            <a:r>
              <a:rPr lang="el-GR" sz="2400" i="1" dirty="0">
                <a:latin typeface="Calibri" panose="020F0502020204030204" pitchFamily="34" charset="0"/>
                <a:cs typeface="Calibri" panose="020F0502020204030204" pitchFamily="34" charset="0"/>
              </a:rPr>
              <a:t>Αφηρημένη Σκέψη</a:t>
            </a:r>
          </a:p>
          <a:p>
            <a:pPr marL="285750" indent="-285750">
              <a:lnSpc>
                <a:spcPct val="90000"/>
              </a:lnSpc>
              <a:buFont typeface="Arial"/>
              <a:buChar char="•"/>
            </a:pPr>
            <a:r>
              <a:rPr lang="el-GR" sz="2400" i="1" dirty="0">
                <a:latin typeface="Calibri" panose="020F0502020204030204" pitchFamily="34" charset="0"/>
                <a:cs typeface="Calibri" panose="020F0502020204030204" pitchFamily="34" charset="0"/>
              </a:rPr>
              <a:t>Κρίση</a:t>
            </a:r>
          </a:p>
          <a:p>
            <a:pPr marL="285750" indent="-285750">
              <a:lnSpc>
                <a:spcPct val="90000"/>
              </a:lnSpc>
              <a:buFont typeface="Arial"/>
              <a:buChar char="•"/>
            </a:pPr>
            <a:r>
              <a:rPr lang="el-GR" sz="2400" i="1" dirty="0">
                <a:latin typeface="Calibri" panose="020F0502020204030204" pitchFamily="34" charset="0"/>
                <a:cs typeface="Calibri" panose="020F0502020204030204" pitchFamily="34" charset="0"/>
              </a:rPr>
              <a:t>Ακαδημαϊκή Μάθηση</a:t>
            </a:r>
          </a:p>
          <a:p>
            <a:pPr marL="285750" indent="-285750">
              <a:lnSpc>
                <a:spcPct val="90000"/>
              </a:lnSpc>
              <a:buFont typeface="Arial"/>
              <a:buChar char="•"/>
            </a:pPr>
            <a:r>
              <a:rPr lang="el-GR" sz="2400" i="1" dirty="0">
                <a:latin typeface="Calibri" panose="020F0502020204030204" pitchFamily="34" charset="0"/>
                <a:cs typeface="Calibri" panose="020F0502020204030204" pitchFamily="34" charset="0"/>
              </a:rPr>
              <a:t>Εμπειρική Μάθηση</a:t>
            </a:r>
            <a:endParaRPr lang="en-US" sz="2400" i="1" dirty="0">
              <a:latin typeface="Calibri" panose="020F0502020204030204" pitchFamily="34" charset="0"/>
              <a:cs typeface="Calibri" panose="020F0502020204030204" pitchFamily="34" charset="0"/>
            </a:endParaRPr>
          </a:p>
        </p:txBody>
      </p:sp>
      <p:sp>
        <p:nvSpPr>
          <p:cNvPr id="5" name="8 - TextBox"/>
          <p:cNvSpPr txBox="1"/>
          <p:nvPr/>
        </p:nvSpPr>
        <p:spPr>
          <a:xfrm>
            <a:off x="1524000" y="3553"/>
            <a:ext cx="8964488" cy="707886"/>
          </a:xfrm>
          <a:prstGeom prst="rect">
            <a:avLst/>
          </a:prstGeom>
          <a:noFill/>
        </p:spPr>
        <p:txBody>
          <a:bodyPr wrap="square">
            <a:spAutoFit/>
          </a:bodyPr>
          <a:lstStyle/>
          <a:p>
            <a:pPr algn="ctr">
              <a:defRPr/>
            </a:pPr>
            <a:r>
              <a:rPr lang="el-GR" sz="4000" b="1" dirty="0">
                <a:solidFill>
                  <a:srgbClr val="FFCC66"/>
                </a:solidFill>
                <a:effectLst>
                  <a:outerShdw blurRad="38100" dist="38100" dir="2700000" algn="tl">
                    <a:srgbClr val="000000">
                      <a:alpha val="43137"/>
                    </a:srgbClr>
                  </a:outerShdw>
                </a:effectLst>
                <a:latin typeface="Calibri"/>
                <a:cs typeface="Calibri"/>
              </a:rPr>
              <a:t>ΟΡΙΣΜΟΙ</a:t>
            </a:r>
          </a:p>
        </p:txBody>
      </p:sp>
      <p:sp>
        <p:nvSpPr>
          <p:cNvPr id="6" name="Rectangle 5"/>
          <p:cNvSpPr/>
          <p:nvPr/>
        </p:nvSpPr>
        <p:spPr>
          <a:xfrm>
            <a:off x="422707" y="3644577"/>
            <a:ext cx="10363000" cy="2308324"/>
          </a:xfrm>
          <a:prstGeom prst="rect">
            <a:avLst/>
          </a:prstGeom>
        </p:spPr>
        <p:txBody>
          <a:bodyPr wrap="square">
            <a:spAutoFit/>
          </a:bodyPr>
          <a:lstStyle/>
          <a:p>
            <a:r>
              <a:rPr lang="en-US" sz="2400" dirty="0">
                <a:solidFill>
                  <a:srgbClr val="FFCC66"/>
                </a:solidFill>
                <a:latin typeface="Calibri"/>
                <a:cs typeface="Calibri"/>
              </a:rPr>
              <a:t>2. </a:t>
            </a:r>
            <a:r>
              <a:rPr lang="el-GR" sz="2400" dirty="0">
                <a:solidFill>
                  <a:srgbClr val="FFCC66"/>
                </a:solidFill>
                <a:latin typeface="Calibri"/>
                <a:cs typeface="Calibri"/>
              </a:rPr>
              <a:t>Ελλείμματα ή επιβάρυνση στην προσαρμοστική λειτουργικότητα.                   </a:t>
            </a:r>
            <a:r>
              <a:rPr lang="el-GR" sz="2400" i="1" dirty="0">
                <a:latin typeface="Calibri"/>
                <a:cs typeface="Calibri"/>
              </a:rPr>
              <a:t>Δεξιότητες που είναι απαραίτητες για να ζει κανείς ανεξάρτητα και υπεύθυνα. Οι περιορισμένες δεξιότητες επηρεάζουν τη συμπεριφορά</a:t>
            </a:r>
            <a:r>
              <a:rPr lang="en-US" sz="2400" i="1" dirty="0">
                <a:latin typeface="Calibri"/>
                <a:cs typeface="Calibri"/>
              </a:rPr>
              <a:t>. </a:t>
            </a:r>
            <a:r>
              <a:rPr lang="el-GR" sz="2400" i="1" dirty="0">
                <a:latin typeface="Calibri"/>
                <a:cs typeface="Calibri"/>
              </a:rPr>
              <a:t>Το άτομο χρειάζεται επιπρόσθετη υποστήριξη για να επιτύχει στο σχολείο, να εργαστεί, να έχει ανεξάρτητη ζωή. Η προσαρμοστική λειτουργικότητα μετράται με τυποποιημένες, πολιτισμικά ευαίσθητες δοκιμασίες.  </a:t>
            </a:r>
            <a:endParaRPr lang="en-US" sz="2400" i="1" dirty="0">
              <a:latin typeface="Calibri"/>
              <a:cs typeface="Calibri"/>
            </a:endParaRPr>
          </a:p>
        </p:txBody>
      </p:sp>
      <p:sp>
        <p:nvSpPr>
          <p:cNvPr id="2" name="Rectangle 1"/>
          <p:cNvSpPr/>
          <p:nvPr/>
        </p:nvSpPr>
        <p:spPr>
          <a:xfrm>
            <a:off x="8509348" y="2429986"/>
            <a:ext cx="3670124" cy="1200329"/>
          </a:xfrm>
          <a:prstGeom prst="rect">
            <a:avLst/>
          </a:prstGeom>
          <a:solidFill>
            <a:schemeClr val="tx2">
              <a:lumMod val="25000"/>
            </a:schemeClr>
          </a:solidFill>
        </p:spPr>
        <p:txBody>
          <a:bodyPr wrap="square">
            <a:spAutoFit/>
          </a:bodyPr>
          <a:lstStyle/>
          <a:p>
            <a:r>
              <a:rPr lang="el-GR" dirty="0">
                <a:solidFill>
                  <a:srgbClr val="FFCC66"/>
                </a:solidFill>
                <a:latin typeface="Calibri" panose="020F0502020204030204" pitchFamily="34" charset="0"/>
                <a:cs typeface="Calibri" panose="020F0502020204030204" pitchFamily="34" charset="0"/>
              </a:rPr>
              <a:t>ΔΟΚΙΜΑΣΙΕΣ (ΤΕΣΤ) ΝΟΗΜΟΣΎΝΗΣ, </a:t>
            </a:r>
          </a:p>
          <a:p>
            <a:r>
              <a:rPr lang="el-GR" dirty="0">
                <a:solidFill>
                  <a:srgbClr val="FFCC66"/>
                </a:solidFill>
                <a:latin typeface="Calibri" panose="020F0502020204030204" pitchFamily="34" charset="0"/>
                <a:cs typeface="Calibri" panose="020F0502020204030204" pitchFamily="34" charset="0"/>
              </a:rPr>
              <a:t>ΤΥΠΟΠΟΙΗΜΕΝΑ ΚΑΙ ΠΟΛΙΤΙΣΜΙΚΑ ΕΥΑΙΣΘΗΤΑ</a:t>
            </a:r>
            <a:endParaRPr lang="en-US" dirty="0">
              <a:solidFill>
                <a:srgbClr val="FFCC66"/>
              </a:solidFill>
              <a:latin typeface="Calibri" panose="020F0502020204030204" pitchFamily="34" charset="0"/>
              <a:cs typeface="Calibri" panose="020F0502020204030204" pitchFamily="34" charset="0"/>
            </a:endParaRPr>
          </a:p>
          <a:p>
            <a:r>
              <a:rPr lang="en-US" dirty="0">
                <a:solidFill>
                  <a:srgbClr val="FFCC66"/>
                </a:solidFill>
                <a:latin typeface="Calibri" panose="020F0502020204030204" pitchFamily="34" charset="0"/>
                <a:cs typeface="Calibri" panose="020F0502020204030204" pitchFamily="34" charset="0"/>
              </a:rPr>
              <a:t>&lt;18  </a:t>
            </a:r>
            <a:r>
              <a:rPr lang="el-GR" dirty="0">
                <a:solidFill>
                  <a:srgbClr val="FFCC66"/>
                </a:solidFill>
                <a:latin typeface="Calibri" panose="020F0502020204030204" pitchFamily="34" charset="0"/>
                <a:cs typeface="Calibri" panose="020F0502020204030204" pitchFamily="34" charset="0"/>
              </a:rPr>
              <a:t>χρονών, 1-3%</a:t>
            </a:r>
            <a:endParaRPr lang="en-US" dirty="0">
              <a:solidFill>
                <a:srgbClr val="FFCC66"/>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4B41EF7D-AC0F-6F4E-B06A-F43C6D95CAD7}"/>
              </a:ext>
            </a:extLst>
          </p:cNvPr>
          <p:cNvSpPr/>
          <p:nvPr/>
        </p:nvSpPr>
        <p:spPr>
          <a:xfrm>
            <a:off x="6083472" y="5655488"/>
            <a:ext cx="6096000" cy="1200329"/>
          </a:xfrm>
          <a:prstGeom prst="rect">
            <a:avLst/>
          </a:prstGeom>
        </p:spPr>
        <p:txBody>
          <a:bodyPr>
            <a:spAutoFit/>
          </a:bodyPr>
          <a:lstStyle/>
          <a:p>
            <a:pPr marL="285750" indent="-285750">
              <a:buFont typeface="Arial"/>
              <a:buChar char="•"/>
            </a:pPr>
            <a:r>
              <a:rPr lang="en-US" dirty="0">
                <a:solidFill>
                  <a:srgbClr val="FFB6B3"/>
                </a:solidFill>
                <a:latin typeface="Calibri" panose="020F0502020204030204" pitchFamily="34" charset="0"/>
                <a:cs typeface="Calibri" panose="020F0502020204030204" pitchFamily="34" charset="0"/>
              </a:rPr>
              <a:t>APA: American Psychiatric Association, DSM-5, 2013</a:t>
            </a:r>
          </a:p>
          <a:p>
            <a:pPr marL="285750" indent="-285750">
              <a:buFont typeface="Arial"/>
              <a:buChar char="•"/>
            </a:pPr>
            <a:r>
              <a:rPr lang="en-US" dirty="0">
                <a:solidFill>
                  <a:srgbClr val="FFB6B3"/>
                </a:solidFill>
                <a:latin typeface="Calibri" panose="020F0502020204030204" pitchFamily="34" charset="0"/>
                <a:cs typeface="Calibri" panose="020F0502020204030204" pitchFamily="34" charset="0"/>
              </a:rPr>
              <a:t>American Association on Intellectual and Developmental Disabilities  (AAIDD)</a:t>
            </a:r>
            <a:endParaRPr lang="el-GR" dirty="0">
              <a:solidFill>
                <a:srgbClr val="FFB6B3"/>
              </a:solidFill>
              <a:latin typeface="Calibri" panose="020F0502020204030204" pitchFamily="34" charset="0"/>
              <a:cs typeface="Calibri" panose="020F0502020204030204" pitchFamily="34" charset="0"/>
            </a:endParaRPr>
          </a:p>
          <a:p>
            <a:pPr marL="285750" indent="-285750">
              <a:buFont typeface="Arial"/>
              <a:buChar char="•"/>
            </a:pPr>
            <a:r>
              <a:rPr lang="el-GR" dirty="0">
                <a:solidFill>
                  <a:srgbClr val="FFB6B3"/>
                </a:solidFill>
                <a:latin typeface="Calibri" panose="020F0502020204030204" pitchFamily="34" charset="0"/>
                <a:cs typeface="Calibri" panose="020F0502020204030204" pitchFamily="34" charset="0"/>
              </a:rPr>
              <a:t>Ι</a:t>
            </a:r>
            <a:r>
              <a:rPr lang="en-US" dirty="0">
                <a:solidFill>
                  <a:srgbClr val="FFB6B3"/>
                </a:solidFill>
                <a:latin typeface="Calibri" panose="020F0502020204030204" pitchFamily="34" charset="0"/>
                <a:cs typeface="Calibri" panose="020F0502020204030204" pitchFamily="34" charset="0"/>
              </a:rPr>
              <a:t>CD-10 </a:t>
            </a:r>
          </a:p>
        </p:txBody>
      </p:sp>
    </p:spTree>
    <p:extLst>
      <p:ext uri="{BB962C8B-B14F-4D97-AF65-F5344CB8AC3E}">
        <p14:creationId xmlns:p14="http://schemas.microsoft.com/office/powerpoint/2010/main" val="400931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4119" y="77180"/>
            <a:ext cx="7543800" cy="914400"/>
          </a:xfrm>
        </p:spPr>
        <p:txBody>
          <a:bodyPr/>
          <a:lstStyle/>
          <a:p>
            <a:pPr algn="ctr"/>
            <a:r>
              <a:rPr lang="el-GR" sz="3600" b="1" dirty="0">
                <a:solidFill>
                  <a:srgbClr val="FFCC66"/>
                </a:solidFill>
                <a:latin typeface="Calibri"/>
                <a:cs typeface="Calibri"/>
              </a:rPr>
              <a:t>Δείκτης Νοημοσύνης</a:t>
            </a:r>
            <a:endParaRPr lang="en-US" sz="3600" b="1" dirty="0">
              <a:solidFill>
                <a:srgbClr val="FFCC66"/>
              </a:solidFill>
              <a:latin typeface="Calibri"/>
              <a:cs typeface="Calibri"/>
            </a:endParaRPr>
          </a:p>
        </p:txBody>
      </p:sp>
      <p:sp>
        <p:nvSpPr>
          <p:cNvPr id="2" name="Content Placeholder 1"/>
          <p:cNvSpPr>
            <a:spLocks noGrp="1"/>
          </p:cNvSpPr>
          <p:nvPr>
            <p:ph idx="1"/>
          </p:nvPr>
        </p:nvSpPr>
        <p:spPr>
          <a:xfrm>
            <a:off x="3431703" y="1675691"/>
            <a:ext cx="5688632" cy="2073423"/>
          </a:xfrm>
        </p:spPr>
        <p:txBody>
          <a:bodyPr>
            <a:noAutofit/>
          </a:bodyPr>
          <a:lstStyle/>
          <a:p>
            <a:pPr marL="18288" indent="0">
              <a:buNone/>
            </a:pPr>
            <a:r>
              <a:rPr lang="en-US" sz="3200" dirty="0">
                <a:latin typeface="Calibri"/>
                <a:cs typeface="Calibri"/>
              </a:rPr>
              <a:t>   </a:t>
            </a:r>
            <a:r>
              <a:rPr lang="el-GR" sz="3200" dirty="0">
                <a:latin typeface="Calibri"/>
                <a:cs typeface="Calibri"/>
              </a:rPr>
              <a:t>ΔΝ= </a:t>
            </a:r>
            <a:r>
              <a:rPr lang="en-US" sz="3200" dirty="0">
                <a:latin typeface="Calibri"/>
                <a:cs typeface="Calibri"/>
              </a:rPr>
              <a:t> </a:t>
            </a:r>
            <a:r>
              <a:rPr lang="el-GR" sz="3200" dirty="0">
                <a:latin typeface="Calibri"/>
                <a:cs typeface="Calibri"/>
              </a:rPr>
              <a:t>Νοητική Ηλικία     </a:t>
            </a:r>
            <a:r>
              <a:rPr lang="en-US" sz="3200" dirty="0">
                <a:latin typeface="Calibri"/>
                <a:cs typeface="Calibri"/>
              </a:rPr>
              <a:t>x</a:t>
            </a:r>
            <a:r>
              <a:rPr lang="el-GR" sz="3200" dirty="0">
                <a:latin typeface="Calibri"/>
                <a:cs typeface="Calibri"/>
              </a:rPr>
              <a:t> </a:t>
            </a:r>
            <a:r>
              <a:rPr lang="en-US" sz="3200" dirty="0">
                <a:latin typeface="Calibri"/>
                <a:cs typeface="Calibri"/>
              </a:rPr>
              <a:t>  </a:t>
            </a:r>
            <a:r>
              <a:rPr lang="el-GR" sz="3200" dirty="0">
                <a:latin typeface="Calibri"/>
                <a:cs typeface="Calibri"/>
              </a:rPr>
              <a:t>100</a:t>
            </a:r>
          </a:p>
          <a:p>
            <a:pPr marL="18288" indent="0">
              <a:buNone/>
            </a:pPr>
            <a:r>
              <a:rPr lang="el-GR" sz="3200" dirty="0">
                <a:latin typeface="Calibri"/>
                <a:cs typeface="Calibri"/>
              </a:rPr>
              <a:t>             Χρονολ</a:t>
            </a:r>
            <a:r>
              <a:rPr lang="en-US" sz="3200" dirty="0">
                <a:latin typeface="Calibri"/>
                <a:cs typeface="Calibri"/>
              </a:rPr>
              <a:t>. </a:t>
            </a:r>
            <a:r>
              <a:rPr lang="el-GR" sz="3200" dirty="0">
                <a:latin typeface="Calibri"/>
                <a:cs typeface="Calibri"/>
              </a:rPr>
              <a:t> Ηλικία</a:t>
            </a:r>
            <a:endParaRPr lang="en-US" sz="3200" dirty="0">
              <a:latin typeface="Calibri"/>
              <a:cs typeface="Calibri"/>
            </a:endParaRPr>
          </a:p>
        </p:txBody>
      </p:sp>
      <p:sp>
        <p:nvSpPr>
          <p:cNvPr id="4" name="Line 4"/>
          <p:cNvSpPr>
            <a:spLocks noChangeShapeType="1"/>
          </p:cNvSpPr>
          <p:nvPr/>
        </p:nvSpPr>
        <p:spPr bwMode="auto">
          <a:xfrm>
            <a:off x="4567708" y="2737537"/>
            <a:ext cx="3240361" cy="0"/>
          </a:xfrm>
          <a:prstGeom prst="line">
            <a:avLst/>
          </a:prstGeom>
          <a:noFill/>
          <a:ln w="28575">
            <a:solidFill>
              <a:srgbClr val="FFFF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DEB400"/>
                </a:solidFill>
              </a:ln>
            </a:endParaRPr>
          </a:p>
        </p:txBody>
      </p:sp>
    </p:spTree>
    <p:extLst>
      <p:ext uri="{BB962C8B-B14F-4D97-AF65-F5344CB8AC3E}">
        <p14:creationId xmlns:p14="http://schemas.microsoft.com/office/powerpoint/2010/main" val="12518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half" idx="1"/>
          </p:nvPr>
        </p:nvSpPr>
        <p:spPr/>
        <p:txBody>
          <a:bodyPr/>
          <a:lstStyle/>
          <a:p>
            <a:pPr>
              <a:buFontTx/>
              <a:buNone/>
            </a:pPr>
            <a:r>
              <a:rPr lang="el-GR" sz="2000">
                <a:solidFill>
                  <a:srgbClr val="FFFF66"/>
                </a:solidFill>
              </a:rPr>
              <a:t>	</a:t>
            </a:r>
          </a:p>
        </p:txBody>
      </p:sp>
      <p:pic>
        <p:nvPicPr>
          <p:cNvPr id="266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7568" y="994768"/>
            <a:ext cx="7848872" cy="4594473"/>
          </a:xfrm>
          <a:noFill/>
          <a:ln/>
        </p:spPr>
      </p:pic>
    </p:spTree>
    <p:extLst>
      <p:ext uri="{BB962C8B-B14F-4D97-AF65-F5344CB8AC3E}">
        <p14:creationId xmlns:p14="http://schemas.microsoft.com/office/powerpoint/2010/main" val="2265757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{4AC2F34F-64DA-1948-A4F1-EB2F0359ECE7}tf10001063</Template>
  <TotalTime>7419</TotalTime>
  <Words>3911</Words>
  <Application>Microsoft Macintosh PowerPoint</Application>
  <PresentationFormat>Widescreen</PresentationFormat>
  <Paragraphs>593</Paragraphs>
  <Slides>54</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ＭＳ Ｐゴシック</vt:lpstr>
      <vt:lpstr>-apple-system</vt:lpstr>
      <vt:lpstr>Arial</vt:lpstr>
      <vt:lpstr>Calibri</vt:lpstr>
      <vt:lpstr>Century Gothic</vt:lpstr>
      <vt:lpstr>Comic Sans MS</vt:lpstr>
      <vt:lpstr>Corbel</vt:lpstr>
      <vt:lpstr>Tahoma</vt:lpstr>
      <vt:lpstr>Wingdings</vt:lpstr>
      <vt:lpstr>Mesh</vt:lpstr>
      <vt:lpstr>ΝΕΥΡΟΑΝΑΠΥΞΙΑΚΕΣ ΔΙΑΤΑΡΑΧΕΣ: Παράγοντες Κινδύνου &amp; Πρώιμη Ανίχνευση</vt:lpstr>
      <vt:lpstr>PowerPoint Presentation</vt:lpstr>
      <vt:lpstr>PowerPoint Presentation</vt:lpstr>
      <vt:lpstr>PowerPoint Presentation</vt:lpstr>
      <vt:lpstr>PowerPoint Presentation</vt:lpstr>
      <vt:lpstr>PowerPoint Presentation</vt:lpstr>
      <vt:lpstr>PowerPoint Presentation</vt:lpstr>
      <vt:lpstr>Δείκτης Νοημοσύνης</vt:lpstr>
      <vt:lpstr>PowerPoint Presentation</vt:lpstr>
      <vt:lpstr>Νοημοσύνη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ΔΙΑΤΑΡΑΧΗ ΕΛΛΕΙΜΜΑΤΙΚΗΣ ΠΡΟΣΟΧΗΣ-ΥΠΕΡΚΙΝΗΤΙΚΟΤΗΤΑΣ (ΔΕΠΥ)</vt:lpstr>
      <vt:lpstr>ΚΙΝΔΥΝΟΙ ΣΧΕΤΙΖΟΜΕΝΟΙ ΜΕ ΤΗ ΔΕΠΥ</vt:lpstr>
      <vt:lpstr>PowerPoint Presentation</vt:lpstr>
      <vt:lpstr>PowerPoint Presentation</vt:lpstr>
      <vt:lpstr>PowerPoint Presentation</vt:lpstr>
      <vt:lpstr>PowerPoint Presentation</vt:lpstr>
      <vt:lpstr>PowerPoint Presentation</vt:lpstr>
      <vt:lpstr>PowerPoint Presentation</vt:lpstr>
      <vt:lpstr>ΠΑΡΑΓΟΝΤΕΣ ΚΙΝΔΥΝΟΥ &amp;          «νευροαναπτυξιακοι  ΦΑΙΝΟΤΥΠΟΙ»</vt:lpstr>
      <vt:lpstr>PowerPoint Presentation</vt:lpstr>
      <vt:lpstr>PowerPoint Presentation</vt:lpstr>
      <vt:lpstr>PowerPoint Presentation</vt:lpstr>
      <vt:lpstr>PowerPoint Presentation</vt:lpstr>
      <vt:lpstr>PowerPoint Presentation</vt:lpstr>
      <vt:lpstr>PowerPoint Presentation</vt:lpstr>
      <vt:lpstr>Προωρότητα</vt:lpstr>
      <vt:lpstr>PowerPoint Presentation</vt:lpstr>
      <vt:lpstr>PowerPoint Presentation</vt:lpstr>
      <vt:lpstr>PowerPoint Presentation</vt:lpstr>
      <vt:lpstr>PowerPoint Presentation</vt:lpstr>
      <vt:lpstr>Κάπνισμα &amp; Κύηση</vt:lpstr>
      <vt:lpstr> Αλκοόλ &amp; Κύηση</vt:lpstr>
      <vt:lpstr>ΠρογEννητικό Στρες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ΝΕΥΡΟΑΝΑΠΥΞΙΑΚΕΣ ΔΙΑΤΑΡΑΧΕΣ: Παράγοντες Κινδύνου &amp; Πρώιμη Ανίχνευση</dc:title>
  <dc:creator>Panagiota Pervanidou</dc:creator>
  <cp:lastModifiedBy>Panagiota Pervanidou</cp:lastModifiedBy>
  <cp:revision>31</cp:revision>
  <dcterms:created xsi:type="dcterms:W3CDTF">2021-08-24T17:11:07Z</dcterms:created>
  <dcterms:modified xsi:type="dcterms:W3CDTF">2023-12-11T08:26:09Z</dcterms:modified>
</cp:coreProperties>
</file>