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10" r:id="rId3"/>
    <p:sldId id="279" r:id="rId4"/>
    <p:sldId id="313" r:id="rId5"/>
    <p:sldId id="312" r:id="rId6"/>
    <p:sldId id="283" r:id="rId7"/>
    <p:sldId id="262" r:id="rId8"/>
    <p:sldId id="288" r:id="rId9"/>
    <p:sldId id="291" r:id="rId10"/>
    <p:sldId id="311" r:id="rId11"/>
    <p:sldId id="293" r:id="rId12"/>
    <p:sldId id="296" r:id="rId13"/>
    <p:sldId id="294" r:id="rId14"/>
    <p:sldId id="297" r:id="rId15"/>
    <p:sldId id="295" r:id="rId16"/>
    <p:sldId id="298" r:id="rId17"/>
    <p:sldId id="315" r:id="rId18"/>
    <p:sldId id="299" r:id="rId19"/>
    <p:sldId id="300" r:id="rId20"/>
    <p:sldId id="302" r:id="rId21"/>
    <p:sldId id="303" r:id="rId22"/>
    <p:sldId id="304" r:id="rId23"/>
    <p:sldId id="306" r:id="rId24"/>
    <p:sldId id="314" r:id="rId25"/>
    <p:sldId id="308" r:id="rId26"/>
    <p:sldId id="309"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80F"/>
    <a:srgbClr val="0066CC"/>
    <a:srgbClr val="33CCCC"/>
    <a:srgbClr val="B88C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660"/>
  </p:normalViewPr>
  <p:slideViewPr>
    <p:cSldViewPr snapToGrid="0">
      <p:cViewPr varScale="1">
        <p:scale>
          <a:sx n="100" d="100"/>
          <a:sy n="100" d="100"/>
        </p:scale>
        <p:origin x="184"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1C146-3B8F-475F-8EFF-1BB6293F5645}" type="datetimeFigureOut">
              <a:rPr lang="el-GR" smtClean="0"/>
              <a:t>11/12/23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5A136-7386-414D-A3A9-F6FCB018AA0B}" type="slidenum">
              <a:rPr lang="el-GR" smtClean="0"/>
              <a:t>‹#›</a:t>
            </a:fld>
            <a:endParaRPr lang="el-GR"/>
          </a:p>
        </p:txBody>
      </p:sp>
    </p:spTree>
    <p:extLst>
      <p:ext uri="{BB962C8B-B14F-4D97-AF65-F5344CB8AC3E}">
        <p14:creationId xmlns:p14="http://schemas.microsoft.com/office/powerpoint/2010/main" val="182482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E12182D-25F7-42CB-BC26-1937EB48BDC6}" type="datetimeFigureOut">
              <a:rPr lang="el-GR" smtClean="0"/>
              <a:t>11/12/23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209586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E12182D-25F7-42CB-BC26-1937EB48BDC6}" type="datetimeFigureOut">
              <a:rPr lang="el-GR" smtClean="0"/>
              <a:t>11/12/23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258023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E12182D-25F7-42CB-BC26-1937EB48BDC6}" type="datetimeFigureOut">
              <a:rPr lang="el-GR" smtClean="0"/>
              <a:t>11/12/23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409755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E12182D-25F7-42CB-BC26-1937EB48BDC6}" type="datetimeFigureOut">
              <a:rPr lang="el-GR" smtClean="0"/>
              <a:t>11/12/23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37198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E12182D-25F7-42CB-BC26-1937EB48BDC6}" type="datetimeFigureOut">
              <a:rPr lang="el-GR" smtClean="0"/>
              <a:t>11/12/23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14689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E12182D-25F7-42CB-BC26-1937EB48BDC6}" type="datetimeFigureOut">
              <a:rPr lang="el-GR" smtClean="0"/>
              <a:t>11/12/23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102532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E12182D-25F7-42CB-BC26-1937EB48BDC6}" type="datetimeFigureOut">
              <a:rPr lang="el-GR" smtClean="0"/>
              <a:t>11/12/23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165880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E12182D-25F7-42CB-BC26-1937EB48BDC6}" type="datetimeFigureOut">
              <a:rPr lang="el-GR" smtClean="0"/>
              <a:t>11/12/23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143390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E12182D-25F7-42CB-BC26-1937EB48BDC6}" type="datetimeFigureOut">
              <a:rPr lang="el-GR" smtClean="0"/>
              <a:t>11/12/23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396931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E12182D-25F7-42CB-BC26-1937EB48BDC6}" type="datetimeFigureOut">
              <a:rPr lang="el-GR" smtClean="0"/>
              <a:t>11/12/23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146313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E12182D-25F7-42CB-BC26-1937EB48BDC6}" type="datetimeFigureOut">
              <a:rPr lang="el-GR" smtClean="0"/>
              <a:t>11/12/23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6985C1-4B1C-4C41-9366-29B74B99B181}" type="slidenum">
              <a:rPr lang="el-GR" smtClean="0"/>
              <a:t>‹#›</a:t>
            </a:fld>
            <a:endParaRPr lang="el-GR"/>
          </a:p>
        </p:txBody>
      </p:sp>
    </p:spTree>
    <p:extLst>
      <p:ext uri="{BB962C8B-B14F-4D97-AF65-F5344CB8AC3E}">
        <p14:creationId xmlns:p14="http://schemas.microsoft.com/office/powerpoint/2010/main" val="6979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2182D-25F7-42CB-BC26-1937EB48BDC6}" type="datetimeFigureOut">
              <a:rPr lang="el-GR" smtClean="0"/>
              <a:t>11/12/23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85C1-4B1C-4C41-9366-29B74B99B181}" type="slidenum">
              <a:rPr lang="el-GR" smtClean="0"/>
              <a:t>‹#›</a:t>
            </a:fld>
            <a:endParaRPr lang="el-GR"/>
          </a:p>
        </p:txBody>
      </p:sp>
    </p:spTree>
    <p:extLst>
      <p:ext uri="{BB962C8B-B14F-4D97-AF65-F5344CB8AC3E}">
        <p14:creationId xmlns:p14="http://schemas.microsoft.com/office/powerpoint/2010/main" val="170490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bddd/autism/signs.html" TargetMode="External"/><Relationship Id="rId2" Type="http://schemas.openxmlformats.org/officeDocument/2006/relationships/hyperlink" Target="https://www.cdc.gov/ncbddd/actearly/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european-agency.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Πρώιμη παρέμβαση</a:t>
            </a:r>
          </a:p>
        </p:txBody>
      </p:sp>
      <p:sp>
        <p:nvSpPr>
          <p:cNvPr id="3" name="Θέση περιεχομένου 2"/>
          <p:cNvSpPr>
            <a:spLocks noGrp="1"/>
          </p:cNvSpPr>
          <p:nvPr>
            <p:ph idx="1"/>
          </p:nvPr>
        </p:nvSpPr>
        <p:spPr>
          <a:xfrm>
            <a:off x="838200" y="1357745"/>
            <a:ext cx="10515600" cy="4819218"/>
          </a:xfrm>
        </p:spPr>
        <p:txBody>
          <a:bodyPr>
            <a:normAutofit fontScale="70000" lnSpcReduction="20000"/>
          </a:bodyPr>
          <a:lstStyle/>
          <a:p>
            <a:pPr marL="0" indent="0" algn="ctr">
              <a:buNone/>
            </a:pPr>
            <a:endParaRPr lang="en-US" dirty="0"/>
          </a:p>
          <a:p>
            <a:pPr marL="0" indent="0" algn="ctr">
              <a:buNone/>
            </a:pPr>
            <a:endParaRPr lang="el-GR" dirty="0"/>
          </a:p>
          <a:p>
            <a:pPr marL="0" indent="0" algn="ctr">
              <a:buNone/>
            </a:pPr>
            <a:endParaRPr lang="el-GR" dirty="0"/>
          </a:p>
          <a:p>
            <a:pPr marL="0" indent="0" algn="ctr">
              <a:buNone/>
            </a:pPr>
            <a:r>
              <a:rPr lang="el-GR" sz="4600" b="1" dirty="0">
                <a:solidFill>
                  <a:srgbClr val="FF0000"/>
                </a:solidFill>
              </a:rPr>
              <a:t>ΑΠΟ ΤΗ ΘΕΩΡΙΑ ΣΤΗΝ ΠΡΑΞΗ:</a:t>
            </a:r>
          </a:p>
          <a:p>
            <a:pPr marL="0" indent="0" algn="ctr">
              <a:buNone/>
            </a:pPr>
            <a:endParaRPr lang="el-GR" sz="4600" b="1" dirty="0">
              <a:solidFill>
                <a:srgbClr val="FF0000"/>
              </a:solidFill>
            </a:endParaRPr>
          </a:p>
          <a:p>
            <a:pPr marL="0" indent="0" algn="ctr">
              <a:buNone/>
            </a:pPr>
            <a:endParaRPr lang="el-GR" sz="4600" b="1" dirty="0">
              <a:solidFill>
                <a:srgbClr val="FF0000"/>
              </a:solidFill>
            </a:endParaRPr>
          </a:p>
          <a:p>
            <a:pPr marL="0" indent="0" algn="ctr">
              <a:buNone/>
            </a:pPr>
            <a:r>
              <a:rPr lang="el-GR" sz="4600" b="1" dirty="0">
                <a:solidFill>
                  <a:srgbClr val="FF0000"/>
                </a:solidFill>
              </a:rPr>
              <a:t>ΒΑΣΙΚΕΣ ΑΡΧΕΣ ΠΡΩΙΜΗΣ ΠΑΡΕΜΒΑΣΗΣ</a:t>
            </a:r>
            <a:endParaRPr lang="en-US" sz="4600" b="1" dirty="0">
              <a:solidFill>
                <a:srgbClr val="FF0000"/>
              </a:solidFill>
            </a:endParaRPr>
          </a:p>
          <a:p>
            <a:pPr marL="0" indent="0" algn="ctr">
              <a:buNone/>
            </a:pPr>
            <a:endParaRPr lang="en-US" dirty="0"/>
          </a:p>
          <a:p>
            <a:pPr marL="0" indent="0" algn="ctr">
              <a:buNone/>
            </a:pPr>
            <a:endParaRPr lang="en-US" dirty="0"/>
          </a:p>
          <a:p>
            <a:pPr marL="0" indent="0" algn="ctr">
              <a:buNone/>
            </a:pPr>
            <a:r>
              <a:rPr lang="el-GR" dirty="0"/>
              <a:t>Αλεξάνδρα Κλημεντοπούλου</a:t>
            </a:r>
          </a:p>
          <a:p>
            <a:pPr marL="0" indent="0" algn="ctr">
              <a:buNone/>
            </a:pPr>
            <a:r>
              <a:rPr lang="el-GR" dirty="0"/>
              <a:t>Παιδίατρος- Αναπτυξιακή Παιδίατρος </a:t>
            </a:r>
          </a:p>
          <a:p>
            <a:pPr marL="0" indent="0" algn="ctr">
              <a:buNone/>
            </a:pPr>
            <a:r>
              <a:rPr lang="en-US" dirty="0"/>
              <a:t>MD, PhD</a:t>
            </a:r>
          </a:p>
        </p:txBody>
      </p:sp>
      <p:pic>
        <p:nvPicPr>
          <p:cNvPr id="4" name="Εικόνα 3"/>
          <p:cNvPicPr>
            <a:picLocks noChangeAspect="1"/>
          </p:cNvPicPr>
          <p:nvPr/>
        </p:nvPicPr>
        <p:blipFill>
          <a:blip r:embed="rId2"/>
          <a:stretch>
            <a:fillRect/>
          </a:stretch>
        </p:blipFill>
        <p:spPr>
          <a:xfrm>
            <a:off x="9916477" y="172021"/>
            <a:ext cx="2143125" cy="2143125"/>
          </a:xfrm>
          <a:prstGeom prst="rect">
            <a:avLst/>
          </a:prstGeom>
        </p:spPr>
      </p:pic>
    </p:spTree>
    <p:extLst>
      <p:ext uri="{BB962C8B-B14F-4D97-AF65-F5344CB8AC3E}">
        <p14:creationId xmlns:p14="http://schemas.microsoft.com/office/powerpoint/2010/main" val="1722697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Πρώιμη Παρέμβαση</a:t>
            </a:r>
            <a:endParaRPr lang="en-US" dirty="0"/>
          </a:p>
        </p:txBody>
      </p:sp>
      <p:sp>
        <p:nvSpPr>
          <p:cNvPr id="3" name="Θέση περιεχομένου 2"/>
          <p:cNvSpPr>
            <a:spLocks noGrp="1"/>
          </p:cNvSpPr>
          <p:nvPr>
            <p:ph idx="1"/>
          </p:nvPr>
        </p:nvSpPr>
        <p:spPr>
          <a:xfrm>
            <a:off x="1" y="2851372"/>
            <a:ext cx="12057980" cy="3209793"/>
          </a:xfrm>
        </p:spPr>
        <p:txBody>
          <a:bodyPr>
            <a:normAutofit fontScale="92500"/>
          </a:bodyPr>
          <a:lstStyle/>
          <a:p>
            <a:pPr marL="0" indent="0" algn="ctr">
              <a:buNone/>
            </a:pPr>
            <a:r>
              <a:rPr lang="el-GR" u="sng" dirty="0">
                <a:solidFill>
                  <a:srgbClr val="FF0000"/>
                </a:solidFill>
              </a:rPr>
              <a:t>Ομοφωνίες σε παγκόσμιο και ευρωπαϊκό επίπεδο για την πρώιμη παρέμβαση</a:t>
            </a:r>
            <a:endParaRPr lang="en-US" u="sng" dirty="0">
              <a:solidFill>
                <a:srgbClr val="FF0000"/>
              </a:solidFill>
            </a:endParaRPr>
          </a:p>
          <a:p>
            <a:pPr marL="0" indent="0" algn="ctr">
              <a:buNone/>
            </a:pPr>
            <a:endParaRPr lang="en-US" dirty="0"/>
          </a:p>
          <a:p>
            <a:pPr>
              <a:buFont typeface="Wingdings" panose="05000000000000000000" pitchFamily="2" charset="2"/>
              <a:buChar char="ü"/>
            </a:pPr>
            <a:r>
              <a:rPr lang="en-US" dirty="0"/>
              <a:t>CDC Learn the signs – Act Early   </a:t>
            </a:r>
            <a:r>
              <a:rPr lang="en-US" dirty="0">
                <a:hlinkClick r:id="rId2"/>
              </a:rPr>
              <a:t>https://www.cdc.gov/ncbddd/actearly/index.html</a:t>
            </a:r>
            <a:endParaRPr lang="en-US" dirty="0"/>
          </a:p>
          <a:p>
            <a:pPr>
              <a:buFont typeface="Wingdings" panose="05000000000000000000" pitchFamily="2" charset="2"/>
              <a:buChar char="ü"/>
            </a:pPr>
            <a:r>
              <a:rPr lang="en-US" dirty="0"/>
              <a:t>Autism and Developmental Disabilities Monitoring </a:t>
            </a:r>
            <a:r>
              <a:rPr lang="en-US" dirty="0">
                <a:hlinkClick r:id="rId3"/>
              </a:rPr>
              <a:t>https://www.cdc.gov/ncbddd/autism/signs.html</a:t>
            </a:r>
            <a:endParaRPr lang="en-US" dirty="0"/>
          </a:p>
          <a:p>
            <a:pPr>
              <a:buFont typeface="Wingdings" panose="05000000000000000000" pitchFamily="2" charset="2"/>
              <a:buChar char="ü"/>
            </a:pPr>
            <a:r>
              <a:rPr lang="en-US" dirty="0"/>
              <a:t>European Agency for Development in Special Needs Education </a:t>
            </a:r>
            <a:r>
              <a:rPr lang="en-US" dirty="0">
                <a:hlinkClick r:id="rId4"/>
              </a:rPr>
              <a:t>www.european-agency.org</a:t>
            </a:r>
            <a:r>
              <a:rPr lang="en-US" dirty="0"/>
              <a:t>  2011</a:t>
            </a:r>
            <a:endParaRPr lang="el-GR" dirty="0"/>
          </a:p>
          <a:p>
            <a:endParaRPr lang="en-US" dirty="0"/>
          </a:p>
          <a:p>
            <a:endParaRPr lang="en-US" dirty="0"/>
          </a:p>
          <a:p>
            <a:endParaRPr lang="en-US" dirty="0"/>
          </a:p>
        </p:txBody>
      </p:sp>
      <p:pic>
        <p:nvPicPr>
          <p:cNvPr id="4" name="Εικόνα 3"/>
          <p:cNvPicPr>
            <a:picLocks noChangeAspect="1"/>
          </p:cNvPicPr>
          <p:nvPr/>
        </p:nvPicPr>
        <p:blipFill>
          <a:blip r:embed="rId5"/>
          <a:stretch>
            <a:fillRect/>
          </a:stretch>
        </p:blipFill>
        <p:spPr>
          <a:xfrm>
            <a:off x="9918099" y="0"/>
            <a:ext cx="2139881" cy="2145978"/>
          </a:xfrm>
          <a:prstGeom prst="rect">
            <a:avLst/>
          </a:prstGeom>
        </p:spPr>
      </p:pic>
    </p:spTree>
    <p:extLst>
      <p:ext uri="{BB962C8B-B14F-4D97-AF65-F5344CB8AC3E}">
        <p14:creationId xmlns:p14="http://schemas.microsoft.com/office/powerpoint/2010/main" val="74933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095018" cy="549275"/>
          </a:xfrm>
        </p:spPr>
        <p:txBody>
          <a:bodyPr>
            <a:normAutofit/>
          </a:bodyPr>
          <a:lstStyle/>
          <a:p>
            <a:r>
              <a:rPr lang="el-GR" sz="2800" dirty="0"/>
              <a:t>Πρώιμη παρέμβαση - πρώιμη ανίχνευση - πρώιμη διάγνωση </a:t>
            </a:r>
            <a:endParaRPr lang="en-US" sz="2800" dirty="0"/>
          </a:p>
        </p:txBody>
      </p:sp>
      <p:sp>
        <p:nvSpPr>
          <p:cNvPr id="3" name="Θέση περιεχομένου 2"/>
          <p:cNvSpPr>
            <a:spLocks noGrp="1"/>
          </p:cNvSpPr>
          <p:nvPr>
            <p:ph idx="1"/>
          </p:nvPr>
        </p:nvSpPr>
        <p:spPr>
          <a:xfrm>
            <a:off x="91441" y="748144"/>
            <a:ext cx="11717382" cy="6109856"/>
          </a:xfrm>
        </p:spPr>
        <p:txBody>
          <a:bodyPr/>
          <a:lstStyle/>
          <a:p>
            <a:endParaRPr lang="en-US" dirty="0"/>
          </a:p>
          <a:p>
            <a:endParaRPr lang="en-US" dirty="0"/>
          </a:p>
          <a:p>
            <a:pPr algn="ctr">
              <a:buFont typeface="Wingdings" panose="05000000000000000000" pitchFamily="2" charset="2"/>
              <a:buChar char="ü"/>
            </a:pPr>
            <a:r>
              <a:rPr lang="el-GR" dirty="0">
                <a:solidFill>
                  <a:srgbClr val="0070C0"/>
                </a:solidFill>
              </a:rPr>
              <a:t>Η πρώιμη παρέμβαση σε παιδιά υψηλού κινδύνου για ΝΑΔ είναι το «όχημα» για την πρώιμη ανίχνευση και πρώιμη διάγνωση</a:t>
            </a:r>
          </a:p>
          <a:p>
            <a:endParaRPr lang="el-GR" dirty="0"/>
          </a:p>
          <a:p>
            <a:pPr algn="ctr">
              <a:buFont typeface="Wingdings" panose="05000000000000000000" pitchFamily="2" charset="2"/>
              <a:buChar char="ü"/>
            </a:pPr>
            <a:r>
              <a:rPr lang="el-GR" dirty="0"/>
              <a:t> πρόωρο βρέφος</a:t>
            </a:r>
          </a:p>
          <a:p>
            <a:pPr algn="ctr">
              <a:buFont typeface="Wingdings" panose="05000000000000000000" pitchFamily="2" charset="2"/>
              <a:buChar char="ü"/>
            </a:pPr>
            <a:r>
              <a:rPr lang="el-GR" dirty="0"/>
              <a:t>αδερφάκι παιδιού με ΔΑΦ</a:t>
            </a:r>
          </a:p>
          <a:p>
            <a:pPr algn="ctr">
              <a:buFont typeface="Wingdings" panose="05000000000000000000" pitchFamily="2" charset="2"/>
              <a:buChar char="ü"/>
            </a:pPr>
            <a:r>
              <a:rPr lang="el-GR" dirty="0"/>
              <a:t>«ακατάλληλο» οικογενειακό περιβάλλον (πχ με ψυχοκοινωνικές δυσκολίες)</a:t>
            </a:r>
            <a:endParaRPr lang="en-US" dirty="0"/>
          </a:p>
        </p:txBody>
      </p:sp>
      <p:pic>
        <p:nvPicPr>
          <p:cNvPr id="4" name="Εικόνα 3"/>
          <p:cNvPicPr>
            <a:picLocks noChangeAspect="1"/>
          </p:cNvPicPr>
          <p:nvPr/>
        </p:nvPicPr>
        <p:blipFill>
          <a:blip r:embed="rId2"/>
          <a:stretch>
            <a:fillRect/>
          </a:stretch>
        </p:blipFill>
        <p:spPr>
          <a:xfrm>
            <a:off x="10522114" y="83622"/>
            <a:ext cx="1669886" cy="1495796"/>
          </a:xfrm>
          <a:prstGeom prst="rect">
            <a:avLst/>
          </a:prstGeom>
        </p:spPr>
      </p:pic>
    </p:spTree>
    <p:extLst>
      <p:ext uri="{BB962C8B-B14F-4D97-AF65-F5344CB8AC3E}">
        <p14:creationId xmlns:p14="http://schemas.microsoft.com/office/powerpoint/2010/main" val="319632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72517"/>
            <a:ext cx="7342632" cy="732155"/>
          </a:xfrm>
        </p:spPr>
        <p:txBody>
          <a:bodyPr>
            <a:normAutofit fontScale="90000"/>
          </a:bodyPr>
          <a:lstStyle/>
          <a:p>
            <a:r>
              <a:rPr lang="el-GR" sz="2400" dirty="0"/>
              <a:t>Πρώιμη Παρέμβαση  - Πρώιμη Ανίχνευση - Πρώιμη διάγνωση </a:t>
            </a:r>
          </a:p>
        </p:txBody>
      </p:sp>
      <p:sp>
        <p:nvSpPr>
          <p:cNvPr id="3" name="Θέση περιεχομένου 2"/>
          <p:cNvSpPr>
            <a:spLocks noGrp="1"/>
          </p:cNvSpPr>
          <p:nvPr>
            <p:ph idx="1"/>
          </p:nvPr>
        </p:nvSpPr>
        <p:spPr>
          <a:xfrm>
            <a:off x="106680" y="1139826"/>
            <a:ext cx="12085320" cy="428180"/>
          </a:xfrm>
        </p:spPr>
        <p:txBody>
          <a:bodyPr>
            <a:normAutofit/>
          </a:bodyPr>
          <a:lstStyle/>
          <a:p>
            <a:pPr marL="0" indent="0" algn="ctr">
              <a:buClr>
                <a:schemeClr val="accent5"/>
              </a:buClr>
              <a:buNone/>
              <a:defRPr/>
            </a:pPr>
            <a:r>
              <a:rPr lang="el-GR" sz="1800" dirty="0"/>
              <a:t>Δυναμική και διαρκής επανατροφοδότηση </a:t>
            </a:r>
            <a:endParaRPr lang="en-US" sz="1800" dirty="0"/>
          </a:p>
          <a:p>
            <a:pPr lvl="1" algn="ctr">
              <a:defRPr/>
            </a:pPr>
            <a:endParaRPr lang="en-US" sz="1800" dirty="0"/>
          </a:p>
          <a:p>
            <a:pPr algn="ctr"/>
            <a:endParaRPr lang="el-GR" dirty="0"/>
          </a:p>
        </p:txBody>
      </p:sp>
      <p:sp>
        <p:nvSpPr>
          <p:cNvPr id="4" name="Ισοσκελές τρίγωνο 3"/>
          <p:cNvSpPr/>
          <p:nvPr/>
        </p:nvSpPr>
        <p:spPr>
          <a:xfrm>
            <a:off x="3767328" y="2221991"/>
            <a:ext cx="5202936" cy="30954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690616" y="1852659"/>
            <a:ext cx="19021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Πρώιμη διάγνωση</a:t>
            </a:r>
          </a:p>
        </p:txBody>
      </p:sp>
      <p:sp>
        <p:nvSpPr>
          <p:cNvPr id="6" name="TextBox 5"/>
          <p:cNvSpPr txBox="1"/>
          <p:nvPr/>
        </p:nvSpPr>
        <p:spPr>
          <a:xfrm>
            <a:off x="1869816" y="5055436"/>
            <a:ext cx="19509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Πρώιμη</a:t>
            </a:r>
            <a:r>
              <a:rPr kumimoji="0" lang="el-GR" sz="1800" b="0" i="0" u="none" strike="noStrike" kern="1200" cap="none" spc="0" normalizeH="0" noProof="0" dirty="0">
                <a:ln>
                  <a:noFill/>
                </a:ln>
                <a:solidFill>
                  <a:prstClr val="black"/>
                </a:solidFill>
                <a:effectLst/>
                <a:uLnTx/>
                <a:uFillTx/>
                <a:latin typeface="Calibri" panose="020F0502020204030204"/>
                <a:ea typeface="+mn-ea"/>
                <a:cs typeface="+mn-cs"/>
              </a:rPr>
              <a:t> ανίχνευση</a:t>
            </a:r>
            <a:endParaRPr kumimoji="0" lang="el-GR" sz="12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p:cNvSpPr txBox="1"/>
          <p:nvPr/>
        </p:nvSpPr>
        <p:spPr>
          <a:xfrm>
            <a:off x="9070848" y="5132760"/>
            <a:ext cx="209775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Πρώιμη</a:t>
            </a:r>
            <a:r>
              <a:rPr kumimoji="0" lang="el-GR" sz="1800" b="0" i="0" u="none" strike="noStrike" kern="1200" cap="none" spc="0" normalizeH="0" noProof="0" dirty="0">
                <a:ln>
                  <a:noFill/>
                </a:ln>
                <a:solidFill>
                  <a:prstClr val="black"/>
                </a:solidFill>
                <a:effectLst/>
                <a:uLnTx/>
                <a:uFillTx/>
                <a:latin typeface="Calibri" panose="020F0502020204030204"/>
                <a:ea typeface="+mn-ea"/>
                <a:cs typeface="+mn-cs"/>
              </a:rPr>
              <a:t> </a:t>
            </a:r>
            <a:r>
              <a:rPr lang="el-GR" dirty="0">
                <a:solidFill>
                  <a:prstClr val="black"/>
                </a:solidFill>
                <a:latin typeface="Calibri" panose="020F0502020204030204"/>
              </a:rPr>
              <a:t>Παρέμβαση</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cxnSp>
        <p:nvCxnSpPr>
          <p:cNvPr id="10" name="Ευθύγραμμο βέλος σύνδεσης 9"/>
          <p:cNvCxnSpPr/>
          <p:nvPr/>
        </p:nvCxnSpPr>
        <p:spPr>
          <a:xfrm>
            <a:off x="7342632" y="2516087"/>
            <a:ext cx="1837944" cy="2147353"/>
          </a:xfrm>
          <a:prstGeom prst="straightConnector1">
            <a:avLst/>
          </a:prstGeom>
          <a:ln w="4445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2" name="Ευθύγραμμο βέλος σύνδεσης 11"/>
          <p:cNvCxnSpPr/>
          <p:nvPr/>
        </p:nvCxnSpPr>
        <p:spPr>
          <a:xfrm flipV="1">
            <a:off x="4361688" y="5824728"/>
            <a:ext cx="4037076" cy="9144"/>
          </a:xfrm>
          <a:prstGeom prst="straightConnector1">
            <a:avLst/>
          </a:prstGeom>
          <a:ln w="444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H="1">
            <a:off x="3557016" y="2516087"/>
            <a:ext cx="1856232" cy="2147353"/>
          </a:xfrm>
          <a:prstGeom prst="straightConnector1">
            <a:avLst/>
          </a:prstGeom>
          <a:ln w="44450">
            <a:headEnd type="triangle"/>
            <a:tailEnd type="triangle"/>
          </a:ln>
        </p:spPr>
        <p:style>
          <a:lnRef idx="3">
            <a:schemeClr val="accent6"/>
          </a:lnRef>
          <a:fillRef idx="0">
            <a:schemeClr val="accent6"/>
          </a:fillRef>
          <a:effectRef idx="2">
            <a:schemeClr val="accent6"/>
          </a:effectRef>
          <a:fontRef idx="minor">
            <a:schemeClr val="tx1"/>
          </a:fontRef>
        </p:style>
      </p:cxnSp>
      <p:pic>
        <p:nvPicPr>
          <p:cNvPr id="17" name="Εικόνα 16"/>
          <p:cNvPicPr>
            <a:picLocks noChangeAspect="1"/>
          </p:cNvPicPr>
          <p:nvPr/>
        </p:nvPicPr>
        <p:blipFill>
          <a:blip r:embed="rId2"/>
          <a:stretch>
            <a:fillRect/>
          </a:stretch>
        </p:blipFill>
        <p:spPr>
          <a:xfrm>
            <a:off x="10579546" y="72517"/>
            <a:ext cx="1612454" cy="1495489"/>
          </a:xfrm>
          <a:prstGeom prst="rect">
            <a:avLst/>
          </a:prstGeom>
        </p:spPr>
      </p:pic>
      <p:pic>
        <p:nvPicPr>
          <p:cNvPr id="9" name="Εικόνα 8"/>
          <p:cNvPicPr>
            <a:picLocks noChangeAspect="1"/>
          </p:cNvPicPr>
          <p:nvPr/>
        </p:nvPicPr>
        <p:blipFill>
          <a:blip r:embed="rId3"/>
          <a:stretch>
            <a:fillRect/>
          </a:stretch>
        </p:blipFill>
        <p:spPr>
          <a:xfrm>
            <a:off x="338567" y="6138744"/>
            <a:ext cx="11853434" cy="499915"/>
          </a:xfrm>
          <a:prstGeom prst="rect">
            <a:avLst/>
          </a:prstGeom>
        </p:spPr>
      </p:pic>
    </p:spTree>
    <p:extLst>
      <p:ext uri="{BB962C8B-B14F-4D97-AF65-F5344CB8AC3E}">
        <p14:creationId xmlns:p14="http://schemas.microsoft.com/office/powerpoint/2010/main" val="72450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1890"/>
            <a:ext cx="10515600" cy="563130"/>
          </a:xfrm>
        </p:spPr>
        <p:txBody>
          <a:bodyPr>
            <a:normAutofit/>
          </a:bodyPr>
          <a:lstStyle/>
          <a:p>
            <a:r>
              <a:rPr lang="el-GR" sz="2800" dirty="0"/>
              <a:t>Πρώιμη παρέμβαση - πρώιμη ανίχνευση - πρώιμη διάγνωση </a:t>
            </a:r>
            <a:endParaRPr lang="en-US" sz="2800" dirty="0"/>
          </a:p>
        </p:txBody>
      </p:sp>
      <p:sp>
        <p:nvSpPr>
          <p:cNvPr id="3" name="Θέση περιεχομένου 2"/>
          <p:cNvSpPr>
            <a:spLocks noGrp="1"/>
          </p:cNvSpPr>
          <p:nvPr>
            <p:ph idx="1"/>
          </p:nvPr>
        </p:nvSpPr>
        <p:spPr>
          <a:xfrm>
            <a:off x="0" y="665020"/>
            <a:ext cx="12192000" cy="6192980"/>
          </a:xfrm>
        </p:spPr>
        <p:txBody>
          <a:bodyPr>
            <a:normAutofit fontScale="70000" lnSpcReduction="20000"/>
          </a:bodyPr>
          <a:lstStyle/>
          <a:p>
            <a:pPr marL="0" indent="0" algn="ctr">
              <a:buNone/>
            </a:pPr>
            <a:r>
              <a:rPr lang="el-GR" b="1" dirty="0">
                <a:solidFill>
                  <a:srgbClr val="FF0000"/>
                </a:solidFill>
              </a:rPr>
              <a:t>Πρώιμη ανίχνευση</a:t>
            </a:r>
          </a:p>
          <a:p>
            <a:pPr algn="ctr">
              <a:buFont typeface="Wingdings" panose="05000000000000000000" pitchFamily="2" charset="2"/>
              <a:buChar char="ü"/>
            </a:pPr>
            <a:r>
              <a:rPr lang="el-GR" sz="2100" dirty="0"/>
              <a:t>Παιδίατρος στην κοινότητα</a:t>
            </a:r>
          </a:p>
          <a:p>
            <a:pPr algn="ctr">
              <a:buFont typeface="Wingdings" panose="05000000000000000000" pitchFamily="2" charset="2"/>
              <a:buChar char="ü"/>
            </a:pPr>
            <a:r>
              <a:rPr lang="el-GR" sz="2100" dirty="0"/>
              <a:t>Παιδικός Σταθμός </a:t>
            </a:r>
          </a:p>
          <a:p>
            <a:pPr algn="ctr">
              <a:buFont typeface="Wingdings" panose="05000000000000000000" pitchFamily="2" charset="2"/>
              <a:buChar char="ü"/>
            </a:pPr>
            <a:r>
              <a:rPr lang="el-GR" sz="2100" dirty="0"/>
              <a:t>Θεραπευτές πρώιμης παρέμβασης</a:t>
            </a:r>
          </a:p>
          <a:p>
            <a:pPr algn="ctr">
              <a:buFont typeface="Wingdings" panose="05000000000000000000" pitchFamily="2" charset="2"/>
              <a:buChar char="ü"/>
            </a:pPr>
            <a:r>
              <a:rPr lang="el-GR" sz="2100" dirty="0"/>
              <a:t>Κοινωνικές υπηρεσίες</a:t>
            </a:r>
          </a:p>
          <a:p>
            <a:pPr marL="914400" lvl="2" indent="0">
              <a:buNone/>
            </a:pPr>
            <a:endParaRPr lang="el-GR" dirty="0"/>
          </a:p>
          <a:p>
            <a:pPr marL="0" indent="0" algn="ctr">
              <a:buNone/>
            </a:pPr>
            <a:r>
              <a:rPr lang="el-GR" b="1" dirty="0">
                <a:solidFill>
                  <a:srgbClr val="FF0000"/>
                </a:solidFill>
              </a:rPr>
              <a:t>Πρώιμη διάγνωση</a:t>
            </a:r>
          </a:p>
          <a:p>
            <a:pPr marL="0" indent="0" algn="ctr">
              <a:buNone/>
            </a:pPr>
            <a:r>
              <a:rPr lang="el-GR" b="1" u="sng" dirty="0">
                <a:solidFill>
                  <a:srgbClr val="B88C00"/>
                </a:solidFill>
              </a:rPr>
              <a:t>Ιδανικά: Διεπιστημονική αξιολόγηση</a:t>
            </a:r>
          </a:p>
          <a:p>
            <a:pPr algn="ctr">
              <a:buClr>
                <a:schemeClr val="accent5"/>
              </a:buClr>
              <a:buFont typeface="Wingdings" panose="05000000000000000000" pitchFamily="2" charset="2"/>
              <a:buChar char="ü"/>
              <a:defRPr/>
            </a:pPr>
            <a:r>
              <a:rPr lang="el-GR" sz="2300" b="1" dirty="0">
                <a:solidFill>
                  <a:srgbClr val="0070C0"/>
                </a:solidFill>
              </a:rPr>
              <a:t>Αναλυτικό ιατρικό, αναπτυξιακό και οικογενειακό ιστορικό – πληροφορίες από τον παιδίατρο, τον παιδικό σταθμό, την ομάδα πρώιμης παρέμβασης</a:t>
            </a:r>
          </a:p>
          <a:p>
            <a:pPr algn="ctr">
              <a:buClr>
                <a:schemeClr val="accent5"/>
              </a:buClr>
              <a:buFont typeface="Wingdings" panose="05000000000000000000" pitchFamily="2" charset="2"/>
              <a:buChar char="ü"/>
              <a:defRPr/>
            </a:pPr>
            <a:r>
              <a:rPr lang="el-GR" sz="2300" b="1" dirty="0">
                <a:solidFill>
                  <a:srgbClr val="0070C0"/>
                </a:solidFill>
              </a:rPr>
              <a:t>Ιατρική Εξέταση</a:t>
            </a:r>
          </a:p>
          <a:p>
            <a:pPr marL="285750" lvl="1" indent="-285750" algn="ctr">
              <a:spcBef>
                <a:spcPts val="1000"/>
              </a:spcBef>
              <a:buClr>
                <a:schemeClr val="accent5"/>
              </a:buClr>
              <a:buFont typeface="Wingdings" panose="05000000000000000000" pitchFamily="2" charset="2"/>
              <a:buChar char="Ø"/>
              <a:defRPr/>
            </a:pPr>
            <a:r>
              <a:rPr lang="el-GR" sz="2300" dirty="0"/>
              <a:t>Αναπτυξιακός Παιδίατρος</a:t>
            </a:r>
          </a:p>
          <a:p>
            <a:pPr marL="285750" lvl="1" indent="-285750" algn="ctr">
              <a:spcBef>
                <a:spcPts val="1000"/>
              </a:spcBef>
              <a:buClr>
                <a:schemeClr val="accent5"/>
              </a:buClr>
              <a:buFont typeface="Wingdings" panose="05000000000000000000" pitchFamily="2" charset="2"/>
              <a:buChar char="Ø"/>
              <a:defRPr/>
            </a:pPr>
            <a:r>
              <a:rPr lang="el-GR" sz="2300" dirty="0"/>
              <a:t>Παιδονευρολόγος</a:t>
            </a:r>
          </a:p>
          <a:p>
            <a:pPr marL="285750" lvl="1" indent="-285750" algn="ctr">
              <a:spcBef>
                <a:spcPts val="1000"/>
              </a:spcBef>
              <a:buClr>
                <a:schemeClr val="accent5"/>
              </a:buClr>
              <a:buFont typeface="Wingdings" panose="05000000000000000000" pitchFamily="2" charset="2"/>
              <a:buChar char="Ø"/>
              <a:defRPr/>
            </a:pPr>
            <a:r>
              <a:rPr lang="el-GR" sz="2300" dirty="0"/>
              <a:t>Παιδοψυχίατρος</a:t>
            </a:r>
          </a:p>
          <a:p>
            <a:pPr algn="ctr">
              <a:buClr>
                <a:schemeClr val="accent5"/>
              </a:buClr>
              <a:buFont typeface="Wingdings" panose="05000000000000000000" pitchFamily="2" charset="2"/>
              <a:buChar char="ü"/>
              <a:defRPr/>
            </a:pPr>
            <a:r>
              <a:rPr lang="el-GR" sz="2300" b="1" dirty="0">
                <a:solidFill>
                  <a:srgbClr val="0070C0"/>
                </a:solidFill>
              </a:rPr>
              <a:t>Ψυχολογική Εκτίμηση</a:t>
            </a:r>
          </a:p>
          <a:p>
            <a:pPr lvl="1" algn="ctr">
              <a:buFont typeface="Wingdings" panose="05000000000000000000" pitchFamily="2" charset="2"/>
              <a:buChar char="Ø"/>
              <a:defRPr/>
            </a:pPr>
            <a:r>
              <a:rPr lang="el-GR" sz="2300" dirty="0"/>
              <a:t>Νοητικό δυναμικό</a:t>
            </a:r>
          </a:p>
          <a:p>
            <a:pPr lvl="1" algn="ctr">
              <a:buFont typeface="Wingdings" panose="05000000000000000000" pitchFamily="2" charset="2"/>
              <a:buChar char="Ø"/>
              <a:defRPr/>
            </a:pPr>
            <a:r>
              <a:rPr lang="el-GR" sz="2300" dirty="0"/>
              <a:t>Συναισθηματική ωριμότητα</a:t>
            </a:r>
          </a:p>
          <a:p>
            <a:pPr algn="ctr">
              <a:buClr>
                <a:schemeClr val="accent5"/>
              </a:buClr>
              <a:buFont typeface="Wingdings" panose="05000000000000000000" pitchFamily="2" charset="2"/>
              <a:buChar char="ü"/>
              <a:defRPr/>
            </a:pPr>
            <a:r>
              <a:rPr lang="el-GR" sz="2300" b="1" dirty="0">
                <a:solidFill>
                  <a:srgbClr val="0070C0"/>
                </a:solidFill>
              </a:rPr>
              <a:t>Φυσιοθεραπευτική εκτίμηση</a:t>
            </a:r>
          </a:p>
          <a:p>
            <a:pPr algn="ctr">
              <a:buClr>
                <a:schemeClr val="accent5"/>
              </a:buClr>
              <a:buFont typeface="Wingdings" panose="05000000000000000000" pitchFamily="2" charset="2"/>
              <a:buChar char="ü"/>
              <a:defRPr/>
            </a:pPr>
            <a:r>
              <a:rPr lang="el-GR" sz="2300" b="1" dirty="0">
                <a:solidFill>
                  <a:srgbClr val="0070C0"/>
                </a:solidFill>
              </a:rPr>
              <a:t>Εργοθεραπευτική Εκτίμηση</a:t>
            </a:r>
          </a:p>
          <a:p>
            <a:pPr algn="ctr">
              <a:buClr>
                <a:schemeClr val="accent5"/>
              </a:buClr>
              <a:buFont typeface="Wingdings" panose="05000000000000000000" pitchFamily="2" charset="2"/>
              <a:buChar char="ü"/>
              <a:defRPr/>
            </a:pPr>
            <a:r>
              <a:rPr lang="el-GR" sz="2300" b="1" dirty="0">
                <a:solidFill>
                  <a:srgbClr val="0070C0"/>
                </a:solidFill>
              </a:rPr>
              <a:t>Λογοπεδική Εκτίμηση</a:t>
            </a:r>
          </a:p>
          <a:p>
            <a:pPr algn="ctr">
              <a:buClr>
                <a:schemeClr val="accent5"/>
              </a:buClr>
              <a:buFont typeface="Wingdings" panose="05000000000000000000" pitchFamily="2" charset="2"/>
              <a:buChar char="ü"/>
              <a:defRPr/>
            </a:pPr>
            <a:r>
              <a:rPr lang="el-GR" sz="2300" b="1" dirty="0">
                <a:solidFill>
                  <a:srgbClr val="0070C0"/>
                </a:solidFill>
              </a:rPr>
              <a:t>Εκτίμηση Ειδικής Παιδαγωγού - Ψυχοπαιδαγωγού</a:t>
            </a:r>
          </a:p>
          <a:p>
            <a:pPr marL="0" indent="0">
              <a:buClr>
                <a:schemeClr val="accent5"/>
              </a:buClr>
              <a:defRPr/>
            </a:pPr>
            <a:endParaRPr lang="el-GR" sz="2200" dirty="0"/>
          </a:p>
          <a:p>
            <a:endParaRPr lang="en-US" dirty="0"/>
          </a:p>
        </p:txBody>
      </p:sp>
      <p:pic>
        <p:nvPicPr>
          <p:cNvPr id="4" name="Εικόνα 3"/>
          <p:cNvPicPr>
            <a:picLocks noChangeAspect="1"/>
          </p:cNvPicPr>
          <p:nvPr/>
        </p:nvPicPr>
        <p:blipFill>
          <a:blip r:embed="rId2"/>
          <a:stretch>
            <a:fillRect/>
          </a:stretch>
        </p:blipFill>
        <p:spPr>
          <a:xfrm>
            <a:off x="10338747" y="101890"/>
            <a:ext cx="1714708" cy="1574510"/>
          </a:xfrm>
          <a:prstGeom prst="rect">
            <a:avLst/>
          </a:prstGeom>
        </p:spPr>
      </p:pic>
    </p:spTree>
    <p:extLst>
      <p:ext uri="{BB962C8B-B14F-4D97-AF65-F5344CB8AC3E}">
        <p14:creationId xmlns:p14="http://schemas.microsoft.com/office/powerpoint/2010/main" val="169626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0515600" cy="720436"/>
          </a:xfrm>
        </p:spPr>
        <p:txBody>
          <a:bodyPr/>
          <a:lstStyle/>
          <a:p>
            <a:r>
              <a:rPr lang="el-GR" sz="1800" dirty="0"/>
              <a:t>Πρώιμη Παρέμβαση  - Πρώιμη Ανίχνευση - </a:t>
            </a:r>
            <a:r>
              <a:rPr lang="el-GR" sz="2400" b="1" dirty="0"/>
              <a:t>Πρώιμη διάγνωση </a:t>
            </a:r>
            <a:endParaRPr lang="en-US" sz="2400" b="1" dirty="0"/>
          </a:p>
        </p:txBody>
      </p:sp>
      <p:sp>
        <p:nvSpPr>
          <p:cNvPr id="3" name="Θέση περιεχομένου 2"/>
          <p:cNvSpPr>
            <a:spLocks noGrp="1"/>
          </p:cNvSpPr>
          <p:nvPr>
            <p:ph idx="1"/>
          </p:nvPr>
        </p:nvSpPr>
        <p:spPr>
          <a:xfrm>
            <a:off x="0" y="914400"/>
            <a:ext cx="12192000" cy="4461163"/>
          </a:xfrm>
        </p:spPr>
        <p:txBody>
          <a:bodyPr>
            <a:normAutofit fontScale="62500" lnSpcReduction="20000"/>
          </a:bodyPr>
          <a:lstStyle/>
          <a:p>
            <a:pPr marL="0" lvl="0" indent="0" algn="ctr">
              <a:lnSpc>
                <a:spcPct val="100000"/>
              </a:lnSpc>
              <a:spcBef>
                <a:spcPts val="1200"/>
              </a:spcBef>
              <a:buClr>
                <a:srgbClr val="838995"/>
              </a:buClr>
              <a:buNone/>
              <a:defRPr/>
            </a:pPr>
            <a:r>
              <a:rPr lang="el-GR" sz="2400" b="1" u="sng" spc="30" dirty="0">
                <a:solidFill>
                  <a:schemeClr val="tx1">
                    <a:lumMod val="95000"/>
                    <a:lumOff val="5000"/>
                  </a:schemeClr>
                </a:solidFill>
                <a:latin typeface="Calibri Light" panose="020F0302020204030204" pitchFamily="34" charset="0"/>
                <a:cs typeface="Calibri Light" panose="020F0302020204030204" pitchFamily="34" charset="0"/>
              </a:rPr>
              <a:t>Στη διάγνωση</a:t>
            </a:r>
          </a:p>
          <a:p>
            <a:pPr marL="0" lvl="0" indent="0" algn="ctr">
              <a:lnSpc>
                <a:spcPct val="100000"/>
              </a:lnSpc>
              <a:spcBef>
                <a:spcPts val="1200"/>
              </a:spcBef>
              <a:buClr>
                <a:srgbClr val="838995"/>
              </a:buClr>
              <a:buNone/>
              <a:defRPr/>
            </a:pPr>
            <a:endParaRPr lang="el-GR" sz="2400" spc="30" dirty="0">
              <a:solidFill>
                <a:schemeClr val="tx1">
                  <a:lumMod val="95000"/>
                  <a:lumOff val="5000"/>
                </a:schemeClr>
              </a:solidFill>
              <a:latin typeface="Calibri Light" panose="020F0302020204030204" pitchFamily="34" charset="0"/>
              <a:cs typeface="Calibri Light" panose="020F03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2400" spc="30" dirty="0">
                <a:solidFill>
                  <a:schemeClr val="tx1">
                    <a:lumMod val="95000"/>
                    <a:lumOff val="5000"/>
                  </a:schemeClr>
                </a:solidFill>
                <a:latin typeface="Calibri Light" panose="020F0302020204030204" pitchFamily="34" charset="0"/>
                <a:cs typeface="Calibri Light" panose="020F0302020204030204" pitchFamily="34" charset="0"/>
              </a:rPr>
              <a:t>Ολοκληρωμένη και όχι αποσπασματική εικόνα των προβλημάτων του παιδιού &amp; οικογένειας</a:t>
            </a:r>
          </a:p>
          <a:p>
            <a:pPr lvl="0" algn="ctr">
              <a:lnSpc>
                <a:spcPct val="100000"/>
              </a:lnSpc>
              <a:spcBef>
                <a:spcPts val="1200"/>
              </a:spcBef>
              <a:buClr>
                <a:srgbClr val="838995"/>
              </a:buClr>
              <a:buFont typeface="Wingdings" panose="05000000000000000000" pitchFamily="2" charset="2"/>
              <a:buChar char="ü"/>
              <a:defRPr/>
            </a:pPr>
            <a:endParaRPr lang="el-GR" sz="2400" spc="30" dirty="0">
              <a:solidFill>
                <a:schemeClr val="tx1">
                  <a:lumMod val="95000"/>
                  <a:lumOff val="5000"/>
                </a:schemeClr>
              </a:solidFill>
              <a:latin typeface="Calibri Light" panose="020F0302020204030204" pitchFamily="34" charset="0"/>
              <a:cs typeface="Calibri Light" panose="020F03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2400" spc="30" dirty="0">
                <a:solidFill>
                  <a:schemeClr val="tx1">
                    <a:lumMod val="95000"/>
                    <a:lumOff val="5000"/>
                  </a:schemeClr>
                </a:solidFill>
                <a:latin typeface="Calibri Light" panose="020F0302020204030204" pitchFamily="34" charset="0"/>
                <a:cs typeface="Calibri Light" panose="020F0302020204030204" pitchFamily="34" charset="0"/>
              </a:rPr>
              <a:t>Ολοκληρωμένη εικόνα των αναγκών</a:t>
            </a:r>
            <a:r>
              <a:rPr lang="el-GR" sz="3300" b="1" spc="30" dirty="0">
                <a:solidFill>
                  <a:srgbClr val="FF0000"/>
                </a:solidFill>
                <a:latin typeface="Calibri Light" panose="020F0302020204030204" pitchFamily="34" charset="0"/>
                <a:cs typeface="Calibri Light" panose="020F0302020204030204" pitchFamily="34" charset="0"/>
              </a:rPr>
              <a:t>*</a:t>
            </a:r>
            <a:r>
              <a:rPr lang="el-GR" sz="2400" spc="30" dirty="0">
                <a:solidFill>
                  <a:schemeClr val="tx1">
                    <a:lumMod val="95000"/>
                    <a:lumOff val="5000"/>
                  </a:schemeClr>
                </a:solidFill>
                <a:latin typeface="Calibri Light" panose="020F0302020204030204" pitchFamily="34" charset="0"/>
                <a:cs typeface="Calibri Light" panose="020F0302020204030204" pitchFamily="34" charset="0"/>
              </a:rPr>
              <a:t> του παιδιού &amp; της οικογένειας</a:t>
            </a:r>
          </a:p>
          <a:p>
            <a:pPr lvl="0" algn="ctr">
              <a:lnSpc>
                <a:spcPct val="100000"/>
              </a:lnSpc>
              <a:spcBef>
                <a:spcPts val="1200"/>
              </a:spcBef>
              <a:buClr>
                <a:srgbClr val="838995"/>
              </a:buClr>
              <a:buFont typeface="Wingdings" panose="05000000000000000000" pitchFamily="2" charset="2"/>
              <a:buChar char="ü"/>
              <a:defRPr/>
            </a:pPr>
            <a:endParaRPr lang="el-GR" sz="2400" spc="30" dirty="0">
              <a:solidFill>
                <a:schemeClr val="tx1">
                  <a:lumMod val="95000"/>
                  <a:lumOff val="5000"/>
                </a:schemeClr>
              </a:solidFill>
              <a:latin typeface="Calibri Light" panose="020F0302020204030204" pitchFamily="34" charset="0"/>
              <a:cs typeface="Calibri Light" panose="020F03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2400" spc="30" dirty="0">
                <a:solidFill>
                  <a:schemeClr val="tx1">
                    <a:lumMod val="95000"/>
                    <a:lumOff val="5000"/>
                  </a:schemeClr>
                </a:solidFill>
                <a:latin typeface="Calibri Light" panose="020F0302020204030204" pitchFamily="34" charset="0"/>
                <a:cs typeface="Calibri Light" panose="020F0302020204030204" pitchFamily="34" charset="0"/>
              </a:rPr>
              <a:t>Πιο μελετημένη απόφαση για τις παρεμβάσεις που χρειάζονται και τις προτεραιότητες</a:t>
            </a:r>
          </a:p>
          <a:p>
            <a:pPr lvl="0" algn="ctr">
              <a:lnSpc>
                <a:spcPct val="100000"/>
              </a:lnSpc>
              <a:spcBef>
                <a:spcPts val="1200"/>
              </a:spcBef>
              <a:buClr>
                <a:srgbClr val="838995"/>
              </a:buClr>
              <a:buFont typeface="Wingdings" panose="05000000000000000000" pitchFamily="2" charset="2"/>
              <a:buChar char="ü"/>
              <a:defRPr/>
            </a:pPr>
            <a:endParaRPr lang="el-GR" sz="2400" spc="30" dirty="0">
              <a:solidFill>
                <a:schemeClr val="tx1">
                  <a:lumMod val="95000"/>
                  <a:lumOff val="5000"/>
                </a:schemeClr>
              </a:solidFill>
              <a:latin typeface="Calibri Light" panose="020F0302020204030204" pitchFamily="34" charset="0"/>
              <a:cs typeface="Calibri Light" panose="020F03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2400" spc="30" dirty="0">
                <a:solidFill>
                  <a:schemeClr val="tx1">
                    <a:lumMod val="95000"/>
                    <a:lumOff val="5000"/>
                  </a:schemeClr>
                </a:solidFill>
                <a:latin typeface="Calibri Light" panose="020F0302020204030204" pitchFamily="34" charset="0"/>
                <a:cs typeface="Calibri Light" panose="020F0302020204030204" pitchFamily="34" charset="0"/>
              </a:rPr>
              <a:t>Ανταλλαγή πληροφοριών – ΔΙΑΡΚΗΣ ΕΠΙΚΟΙΝΩΝΙΑ</a:t>
            </a:r>
          </a:p>
          <a:p>
            <a:pPr lvl="0" algn="ctr">
              <a:lnSpc>
                <a:spcPct val="100000"/>
              </a:lnSpc>
              <a:spcBef>
                <a:spcPts val="1200"/>
              </a:spcBef>
              <a:buClr>
                <a:srgbClr val="838995"/>
              </a:buClr>
              <a:buFont typeface="Wingdings" panose="05000000000000000000" pitchFamily="2" charset="2"/>
              <a:buChar char="ü"/>
              <a:defRPr/>
            </a:pPr>
            <a:endParaRPr lang="el-GR" sz="2400" spc="30" dirty="0">
              <a:solidFill>
                <a:schemeClr val="tx1">
                  <a:lumMod val="95000"/>
                  <a:lumOff val="5000"/>
                </a:schemeClr>
              </a:solidFill>
              <a:latin typeface="Calibri Light" panose="020F0302020204030204" pitchFamily="34" charset="0"/>
              <a:cs typeface="Calibri Light" panose="020F03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2400" spc="30" dirty="0">
                <a:solidFill>
                  <a:schemeClr val="tx1">
                    <a:lumMod val="95000"/>
                    <a:lumOff val="5000"/>
                  </a:schemeClr>
                </a:solidFill>
                <a:latin typeface="Calibri Light" panose="020F0302020204030204" pitchFamily="34" charset="0"/>
                <a:cs typeface="Calibri Light" panose="020F0302020204030204" pitchFamily="34" charset="0"/>
              </a:rPr>
              <a:t>Καθαρότερη και σαφέστερη ενημέρωση και καθοδήγηση των γονιών του παιδιού</a:t>
            </a:r>
          </a:p>
          <a:p>
            <a:pPr lvl="0" algn="ctr">
              <a:lnSpc>
                <a:spcPct val="100000"/>
              </a:lnSpc>
              <a:spcBef>
                <a:spcPts val="1200"/>
              </a:spcBef>
              <a:buClr>
                <a:srgbClr val="838995"/>
              </a:buClr>
              <a:buFont typeface="Wingdings" panose="05000000000000000000" pitchFamily="2" charset="2"/>
              <a:buChar char="ü"/>
              <a:defRPr/>
            </a:pPr>
            <a:endParaRPr lang="en-US" sz="2400" spc="30" dirty="0">
              <a:solidFill>
                <a:schemeClr val="tx1">
                  <a:lumMod val="95000"/>
                  <a:lumOff val="5000"/>
                </a:schemeClr>
              </a:solidFill>
              <a:latin typeface="Calibri Light" panose="020F0302020204030204" pitchFamily="34" charset="0"/>
              <a:cs typeface="Calibri Light" panose="020F03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3200" b="1" spc="30" dirty="0">
                <a:solidFill>
                  <a:srgbClr val="0066CC"/>
                </a:solidFill>
                <a:latin typeface="Calibri Light" panose="020F0302020204030204" pitchFamily="34" charset="0"/>
                <a:cs typeface="Calibri Light" panose="020F0302020204030204" pitchFamily="34" charset="0"/>
              </a:rPr>
              <a:t>ΘΕΡΑΠΕΥΤΙΚΗ ΣΥΜΜΑΧΙΑ</a:t>
            </a:r>
          </a:p>
        </p:txBody>
      </p:sp>
      <p:pic>
        <p:nvPicPr>
          <p:cNvPr id="4" name="Εικόνα 3"/>
          <p:cNvPicPr>
            <a:picLocks noChangeAspect="1"/>
          </p:cNvPicPr>
          <p:nvPr/>
        </p:nvPicPr>
        <p:blipFill>
          <a:blip r:embed="rId2"/>
          <a:stretch>
            <a:fillRect/>
          </a:stretch>
        </p:blipFill>
        <p:spPr>
          <a:xfrm>
            <a:off x="10268639" y="127948"/>
            <a:ext cx="1713124" cy="1572904"/>
          </a:xfrm>
          <a:prstGeom prst="rect">
            <a:avLst/>
          </a:prstGeom>
        </p:spPr>
      </p:pic>
      <p:sp>
        <p:nvSpPr>
          <p:cNvPr id="5" name="TextBox 4"/>
          <p:cNvSpPr txBox="1"/>
          <p:nvPr/>
        </p:nvSpPr>
        <p:spPr>
          <a:xfrm>
            <a:off x="0" y="6359236"/>
            <a:ext cx="6310189" cy="461665"/>
          </a:xfrm>
          <a:prstGeom prst="rect">
            <a:avLst/>
          </a:prstGeom>
          <a:noFill/>
        </p:spPr>
        <p:txBody>
          <a:bodyPr wrap="none" rtlCol="0">
            <a:spAutoFit/>
          </a:bodyPr>
          <a:lstStyle/>
          <a:p>
            <a:r>
              <a:rPr lang="el-GR" sz="2400" b="1" dirty="0">
                <a:solidFill>
                  <a:srgbClr val="FF0000"/>
                </a:solidFill>
              </a:rPr>
              <a:t>* </a:t>
            </a:r>
            <a:r>
              <a:rPr lang="el-GR" sz="1400" dirty="0"/>
              <a:t>Παραπομπή σε άλλες ιατρικές ειδικότητες: οφθαλμίατρο, ΩΡΛ, κλινικό γενετιστή</a:t>
            </a:r>
            <a:endParaRPr lang="en-US" sz="1400" dirty="0"/>
          </a:p>
        </p:txBody>
      </p:sp>
    </p:spTree>
    <p:extLst>
      <p:ext uri="{BB962C8B-B14F-4D97-AF65-F5344CB8AC3E}">
        <p14:creationId xmlns:p14="http://schemas.microsoft.com/office/powerpoint/2010/main" val="139417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353800" cy="748145"/>
          </a:xfrm>
        </p:spPr>
        <p:txBody>
          <a:bodyPr>
            <a:normAutofit/>
          </a:bodyPr>
          <a:lstStyle/>
          <a:p>
            <a:r>
              <a:rPr lang="el-GR" sz="3200" dirty="0"/>
              <a:t>Πρώιμη Παρέμβαση</a:t>
            </a:r>
            <a:endParaRPr lang="en-US" sz="3200" dirty="0"/>
          </a:p>
        </p:txBody>
      </p:sp>
      <p:sp>
        <p:nvSpPr>
          <p:cNvPr id="3" name="Θέση περιεχομένου 2"/>
          <p:cNvSpPr>
            <a:spLocks noGrp="1"/>
          </p:cNvSpPr>
          <p:nvPr>
            <p:ph idx="1"/>
          </p:nvPr>
        </p:nvSpPr>
        <p:spPr/>
        <p:txBody>
          <a:bodyPr>
            <a:normAutofit/>
          </a:bodyPr>
          <a:lstStyle/>
          <a:p>
            <a:pPr marL="0" indent="0" algn="ctr">
              <a:buClr>
                <a:schemeClr val="accent5"/>
              </a:buClr>
              <a:buNone/>
              <a:defRPr/>
            </a:pPr>
            <a:r>
              <a:rPr lang="el-GR" dirty="0"/>
              <a:t>Τρία επίπεδα πρώιμης παρέμβασης</a:t>
            </a:r>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r>
              <a:rPr lang="el-GR" dirty="0"/>
              <a:t>Εξατομικευμένο πρόγραμμα</a:t>
            </a:r>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r>
              <a:rPr lang="el-GR" dirty="0"/>
              <a:t>Ενίσχυση σχέσης γονέα-παιδιού</a:t>
            </a:r>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r>
              <a:rPr lang="el-GR" dirty="0"/>
              <a:t>Ένταξη σε ομάδα</a:t>
            </a:r>
          </a:p>
          <a:p>
            <a:pPr algn="ctr">
              <a:buFont typeface="Wingdings" panose="05000000000000000000" pitchFamily="2" charset="2"/>
              <a:buChar char="ü"/>
            </a:pPr>
            <a:endParaRPr lang="en-US" dirty="0"/>
          </a:p>
        </p:txBody>
      </p:sp>
      <p:pic>
        <p:nvPicPr>
          <p:cNvPr id="4" name="Εικόνα 3"/>
          <p:cNvPicPr>
            <a:picLocks noChangeAspect="1"/>
          </p:cNvPicPr>
          <p:nvPr/>
        </p:nvPicPr>
        <p:blipFill>
          <a:blip r:embed="rId2"/>
          <a:stretch>
            <a:fillRect/>
          </a:stretch>
        </p:blipFill>
        <p:spPr>
          <a:xfrm>
            <a:off x="10086110" y="152400"/>
            <a:ext cx="1939636" cy="1673225"/>
          </a:xfrm>
          <a:prstGeom prst="rect">
            <a:avLst/>
          </a:prstGeom>
        </p:spPr>
      </p:pic>
    </p:spTree>
    <p:extLst>
      <p:ext uri="{BB962C8B-B14F-4D97-AF65-F5344CB8AC3E}">
        <p14:creationId xmlns:p14="http://schemas.microsoft.com/office/powerpoint/2010/main" val="161052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055" y="0"/>
            <a:ext cx="10515600" cy="743239"/>
          </a:xfrm>
        </p:spPr>
        <p:txBody>
          <a:bodyPr/>
          <a:lstStyle/>
          <a:p>
            <a:r>
              <a:rPr lang="el-GR" dirty="0"/>
              <a:t>Πρώιμη παρέμβαση</a:t>
            </a:r>
            <a:endParaRPr lang="en-US" dirty="0"/>
          </a:p>
        </p:txBody>
      </p:sp>
      <p:sp>
        <p:nvSpPr>
          <p:cNvPr id="3" name="Θέση περιεχομένου 2"/>
          <p:cNvSpPr>
            <a:spLocks noGrp="1"/>
          </p:cNvSpPr>
          <p:nvPr>
            <p:ph idx="1"/>
          </p:nvPr>
        </p:nvSpPr>
        <p:spPr>
          <a:xfrm>
            <a:off x="838200" y="1122218"/>
            <a:ext cx="10515600" cy="5735781"/>
          </a:xfrm>
        </p:spPr>
        <p:txBody>
          <a:bodyPr>
            <a:normAutofit fontScale="92500" lnSpcReduction="10000"/>
          </a:bodyPr>
          <a:lstStyle/>
          <a:p>
            <a:pPr marL="0" indent="0" algn="ctr">
              <a:buNone/>
            </a:pPr>
            <a:r>
              <a:rPr lang="el-GR" dirty="0"/>
              <a:t>Εξατομικευμένο πρόγραμμα και στόχοι</a:t>
            </a:r>
          </a:p>
          <a:p>
            <a:pPr marL="0" indent="0" algn="ctr">
              <a:buNone/>
            </a:pPr>
            <a:endParaRPr lang="el-GR" dirty="0"/>
          </a:p>
          <a:p>
            <a:pPr algn="ctr">
              <a:buFont typeface="Wingdings" panose="05000000000000000000" pitchFamily="2" charset="2"/>
              <a:buChar char="ü"/>
            </a:pPr>
            <a:r>
              <a:rPr lang="el-GR" sz="2200" dirty="0">
                <a:solidFill>
                  <a:srgbClr val="0066CC"/>
                </a:solidFill>
              </a:rPr>
              <a:t>Παρεμβάσεις στην ΜΕΝΝ</a:t>
            </a:r>
          </a:p>
          <a:p>
            <a:pPr marL="0" indent="0" algn="ctr">
              <a:buNone/>
            </a:pPr>
            <a:r>
              <a:rPr lang="en-US" sz="1700" dirty="0"/>
              <a:t>Kangaroo care, </a:t>
            </a:r>
            <a:r>
              <a:rPr lang="el-GR" sz="1700" dirty="0"/>
              <a:t>αλλαγές θέσης νεογνού, ερεθίσματα, χώρος ΜΕΝΝ</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Συμβουλευτική γονέων/μητέρας</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Αναπτυξιολογική παρακολούθηση</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Φυσιοθεραπεία</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Λογοθεραπεία</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Εργοθεραπεία</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Πρόγραμμα σίτισης</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Παραπομπή σε ειδικό πρωινό πλαίσιο για πιο εντατικό θεραπευτικό πρόγραμμα</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Ψυχοπαιδαγωγικό πρόγραμμα</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Ένταξη σε ομάδα</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Πρόγραμμα πρώιμης παρέμβασης στον χώρο του παιδιού με ενεργό συμμετοχή των γονιών</a:t>
            </a:r>
          </a:p>
          <a:p>
            <a:pPr algn="ctr">
              <a:buClr>
                <a:schemeClr val="accent5"/>
              </a:buClr>
              <a:buFont typeface="Wingdings" panose="05000000000000000000" pitchFamily="2" charset="2"/>
              <a:buChar char="ü"/>
              <a:defRPr/>
            </a:pPr>
            <a:r>
              <a:rPr lang="el-GR" sz="2200" dirty="0">
                <a:solidFill>
                  <a:schemeClr val="tx1">
                    <a:lumMod val="95000"/>
                    <a:lumOff val="5000"/>
                  </a:schemeClr>
                </a:solidFill>
              </a:rPr>
              <a:t>Παρέμβαση σε παιδικό σταθμό ή ομαδικό πλαίσιο</a:t>
            </a:r>
          </a:p>
          <a:p>
            <a:endParaRPr lang="en-US" dirty="0"/>
          </a:p>
        </p:txBody>
      </p:sp>
      <p:pic>
        <p:nvPicPr>
          <p:cNvPr id="4" name="Εικόνα 3"/>
          <p:cNvPicPr>
            <a:picLocks noChangeAspect="1"/>
          </p:cNvPicPr>
          <p:nvPr/>
        </p:nvPicPr>
        <p:blipFill>
          <a:blip r:embed="rId2"/>
          <a:stretch>
            <a:fillRect/>
          </a:stretch>
        </p:blipFill>
        <p:spPr>
          <a:xfrm>
            <a:off x="10232522" y="97504"/>
            <a:ext cx="1938696" cy="1670449"/>
          </a:xfrm>
          <a:prstGeom prst="rect">
            <a:avLst/>
          </a:prstGeom>
        </p:spPr>
      </p:pic>
    </p:spTree>
    <p:extLst>
      <p:ext uri="{BB962C8B-B14F-4D97-AF65-F5344CB8AC3E}">
        <p14:creationId xmlns:p14="http://schemas.microsoft.com/office/powerpoint/2010/main" val="333748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746" y="70751"/>
            <a:ext cx="10515600" cy="604693"/>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838200" y="675444"/>
            <a:ext cx="10515600" cy="6182556"/>
          </a:xfrm>
        </p:spPr>
        <p:txBody>
          <a:bodyPr>
            <a:normAutofit fontScale="92500" lnSpcReduction="10000"/>
          </a:bodyPr>
          <a:lstStyle/>
          <a:p>
            <a:pPr marL="0" indent="0" algn="ctr">
              <a:buNone/>
            </a:pPr>
            <a:r>
              <a:rPr lang="el-GR" b="1" dirty="0">
                <a:solidFill>
                  <a:srgbClr val="FF0000"/>
                </a:solidFill>
              </a:rPr>
              <a:t>Προγράμματα πρώιμης παρέμβασης</a:t>
            </a:r>
          </a:p>
          <a:p>
            <a:pPr>
              <a:buFont typeface="Wingdings" panose="05000000000000000000" pitchFamily="2" charset="2"/>
              <a:buChar char="ü"/>
            </a:pPr>
            <a:r>
              <a:rPr lang="en-US" sz="2100" dirty="0"/>
              <a:t>Kangaroo care</a:t>
            </a:r>
          </a:p>
          <a:p>
            <a:pPr>
              <a:buFont typeface="Wingdings" panose="05000000000000000000" pitchFamily="2" charset="2"/>
              <a:buChar char="ü"/>
            </a:pPr>
            <a:r>
              <a:rPr lang="en-US" sz="2100" dirty="0"/>
              <a:t>Portage guide to early education</a:t>
            </a:r>
          </a:p>
          <a:p>
            <a:pPr>
              <a:buFont typeface="Wingdings" panose="05000000000000000000" pitchFamily="2" charset="2"/>
              <a:buChar char="ü"/>
            </a:pPr>
            <a:r>
              <a:rPr lang="en-US" sz="2100" dirty="0"/>
              <a:t>Muenster parental Programme</a:t>
            </a:r>
            <a:r>
              <a:rPr lang="el-GR" sz="2100" dirty="0"/>
              <a:t> (βαρήκοα βρέφη και νήπια)</a:t>
            </a:r>
            <a:endParaRPr lang="en-US" sz="2100" dirty="0"/>
          </a:p>
          <a:p>
            <a:pPr>
              <a:buFont typeface="Wingdings" panose="05000000000000000000" pitchFamily="2" charset="2"/>
              <a:buChar char="ü"/>
            </a:pPr>
            <a:r>
              <a:rPr lang="en-US" sz="2100" dirty="0"/>
              <a:t>Bobath </a:t>
            </a:r>
            <a:r>
              <a:rPr lang="el-GR" sz="2100" dirty="0"/>
              <a:t>Ν</a:t>
            </a:r>
            <a:r>
              <a:rPr lang="en-US" sz="2100" dirty="0" err="1"/>
              <a:t>eurodevelopmental</a:t>
            </a:r>
            <a:r>
              <a:rPr lang="en-US" sz="2100" dirty="0"/>
              <a:t> Programme</a:t>
            </a:r>
          </a:p>
          <a:p>
            <a:pPr>
              <a:buFont typeface="Wingdings" panose="05000000000000000000" pitchFamily="2" charset="2"/>
              <a:buChar char="ü"/>
            </a:pPr>
            <a:r>
              <a:rPr lang="el-GR" sz="2100" dirty="0"/>
              <a:t>Αισθητηριακή ολοκλήρωση</a:t>
            </a:r>
          </a:p>
          <a:p>
            <a:pPr>
              <a:buFont typeface="Wingdings" panose="05000000000000000000" pitchFamily="2" charset="2"/>
              <a:buChar char="ü"/>
            </a:pPr>
            <a:r>
              <a:rPr lang="el-GR" sz="2100" dirty="0"/>
              <a:t>Πρωτόκολλο </a:t>
            </a:r>
            <a:r>
              <a:rPr lang="en-US" sz="2100" dirty="0"/>
              <a:t>MORE</a:t>
            </a:r>
          </a:p>
          <a:p>
            <a:pPr>
              <a:buFont typeface="Wingdings" panose="05000000000000000000" pitchFamily="2" charset="2"/>
              <a:buChar char="ü"/>
            </a:pPr>
            <a:r>
              <a:rPr lang="el-GR" sz="2100" dirty="0"/>
              <a:t>Πρωτόκολλο </a:t>
            </a:r>
            <a:r>
              <a:rPr lang="en-US" sz="2100" dirty="0"/>
              <a:t>Willbarger</a:t>
            </a:r>
          </a:p>
          <a:p>
            <a:pPr>
              <a:buFont typeface="Wingdings" panose="05000000000000000000" pitchFamily="2" charset="2"/>
              <a:buChar char="ü"/>
            </a:pPr>
            <a:r>
              <a:rPr lang="en-US" sz="2100" dirty="0"/>
              <a:t>SOS Feeding Programme</a:t>
            </a:r>
          </a:p>
          <a:p>
            <a:pPr>
              <a:buFont typeface="Wingdings" panose="05000000000000000000" pitchFamily="2" charset="2"/>
              <a:buChar char="ü"/>
            </a:pPr>
            <a:r>
              <a:rPr lang="en-US" sz="2100" dirty="0"/>
              <a:t>Hannen Programme (it takes to talk – More than words)</a:t>
            </a:r>
          </a:p>
          <a:p>
            <a:pPr>
              <a:buFont typeface="Wingdings" panose="05000000000000000000" pitchFamily="2" charset="2"/>
              <a:buChar char="ü"/>
            </a:pPr>
            <a:r>
              <a:rPr lang="el-GR" sz="2100" dirty="0"/>
              <a:t>Εντατική αλληλεπίδραση</a:t>
            </a:r>
            <a:r>
              <a:rPr lang="en-US" sz="2100" dirty="0"/>
              <a:t> – Intensive Interaction</a:t>
            </a:r>
            <a:endParaRPr lang="el-GR" sz="2100" dirty="0"/>
          </a:p>
          <a:p>
            <a:pPr>
              <a:buFont typeface="Wingdings" panose="05000000000000000000" pitchFamily="2" charset="2"/>
              <a:buChar char="ü"/>
            </a:pPr>
            <a:r>
              <a:rPr lang="en-US" sz="2100" dirty="0"/>
              <a:t>Early Start Denver Model</a:t>
            </a:r>
            <a:endParaRPr lang="el-GR" sz="2100" dirty="0"/>
          </a:p>
          <a:p>
            <a:pPr>
              <a:buFont typeface="Wingdings" panose="05000000000000000000" pitchFamily="2" charset="2"/>
              <a:buChar char="ü"/>
            </a:pPr>
            <a:r>
              <a:rPr lang="en-US" sz="2100" dirty="0"/>
              <a:t>Parent Child Interaction</a:t>
            </a:r>
          </a:p>
          <a:p>
            <a:pPr>
              <a:buFont typeface="Wingdings" panose="05000000000000000000" pitchFamily="2" charset="2"/>
              <a:buChar char="ü"/>
            </a:pPr>
            <a:r>
              <a:rPr lang="en-US" sz="2100" dirty="0"/>
              <a:t>Developmental, Individual differences, &amp; Relationship based- DIR  - Floortime</a:t>
            </a:r>
          </a:p>
          <a:p>
            <a:pPr>
              <a:buFont typeface="Wingdings" panose="05000000000000000000" pitchFamily="2" charset="2"/>
              <a:buChar char="ü"/>
            </a:pPr>
            <a:r>
              <a:rPr lang="en-US" sz="2100" dirty="0"/>
              <a:t>Play and Learning Strategies (PALS)</a:t>
            </a:r>
          </a:p>
          <a:p>
            <a:pPr>
              <a:buFont typeface="Wingdings" panose="05000000000000000000" pitchFamily="2" charset="2"/>
              <a:buChar char="ü"/>
            </a:pPr>
            <a:r>
              <a:rPr lang="en-US" sz="2100" dirty="0"/>
              <a:t>MAKATON</a:t>
            </a:r>
          </a:p>
          <a:p>
            <a:pPr>
              <a:buFont typeface="Wingdings" panose="05000000000000000000" pitchFamily="2" charset="2"/>
              <a:buChar char="ü"/>
            </a:pPr>
            <a:r>
              <a:rPr lang="en-US" sz="2100" dirty="0"/>
              <a:t>Signs Make Talk (Si-Ma-Ta)</a:t>
            </a:r>
          </a:p>
          <a:p>
            <a:endParaRPr lang="en-US" dirty="0"/>
          </a:p>
        </p:txBody>
      </p:sp>
      <p:pic>
        <p:nvPicPr>
          <p:cNvPr id="4" name="Εικόνα 3"/>
          <p:cNvPicPr>
            <a:picLocks noChangeAspect="1"/>
          </p:cNvPicPr>
          <p:nvPr/>
        </p:nvPicPr>
        <p:blipFill>
          <a:blip r:embed="rId2"/>
          <a:stretch>
            <a:fillRect/>
          </a:stretch>
        </p:blipFill>
        <p:spPr>
          <a:xfrm>
            <a:off x="9923174" y="70751"/>
            <a:ext cx="2118467" cy="1718860"/>
          </a:xfrm>
          <a:prstGeom prst="rect">
            <a:avLst/>
          </a:prstGeom>
        </p:spPr>
      </p:pic>
      <p:pic>
        <p:nvPicPr>
          <p:cNvPr id="5" name="Εικόνα 4"/>
          <p:cNvPicPr>
            <a:picLocks noChangeAspect="1"/>
          </p:cNvPicPr>
          <p:nvPr/>
        </p:nvPicPr>
        <p:blipFill>
          <a:blip r:embed="rId3"/>
          <a:stretch>
            <a:fillRect/>
          </a:stretch>
        </p:blipFill>
        <p:spPr>
          <a:xfrm>
            <a:off x="9818387" y="3716879"/>
            <a:ext cx="2373613" cy="3141121"/>
          </a:xfrm>
          <a:prstGeom prst="rect">
            <a:avLst/>
          </a:prstGeom>
        </p:spPr>
      </p:pic>
    </p:spTree>
    <p:extLst>
      <p:ext uri="{BB962C8B-B14F-4D97-AF65-F5344CB8AC3E}">
        <p14:creationId xmlns:p14="http://schemas.microsoft.com/office/powerpoint/2010/main" val="38546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2400"/>
            <a:ext cx="10515600" cy="410730"/>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838200" y="3477491"/>
            <a:ext cx="10515600" cy="2699472"/>
          </a:xfrm>
        </p:spPr>
        <p:txBody>
          <a:bodyPr>
            <a:normAutofit lnSpcReduction="10000"/>
          </a:bodyPr>
          <a:lstStyle/>
          <a:p>
            <a:pPr marL="0" indent="0" algn="ctr">
              <a:buNone/>
            </a:pPr>
            <a:r>
              <a:rPr lang="el-GR" dirty="0"/>
              <a:t>Ενίσχυση σχέσης γονέα – παιδιού</a:t>
            </a:r>
          </a:p>
          <a:p>
            <a:pPr marL="0" indent="0" algn="ctr">
              <a:buNone/>
            </a:pPr>
            <a:endParaRPr lang="el-GR" dirty="0"/>
          </a:p>
          <a:p>
            <a:pPr algn="ctr">
              <a:buFont typeface="Wingdings" panose="05000000000000000000" pitchFamily="2" charset="2"/>
              <a:buChar char="ü"/>
            </a:pPr>
            <a:r>
              <a:rPr lang="el-GR" dirty="0"/>
              <a:t>Πρώιμη παρέμβαση </a:t>
            </a:r>
            <a:r>
              <a:rPr lang="el-GR" b="1" u="sng" dirty="0">
                <a:solidFill>
                  <a:srgbClr val="0066CC"/>
                </a:solidFill>
              </a:rPr>
              <a:t>στο σπίτι </a:t>
            </a:r>
            <a:r>
              <a:rPr lang="el-GR" dirty="0"/>
              <a:t>με ενεργή συμμετοχή των γονιών</a:t>
            </a:r>
          </a:p>
          <a:p>
            <a:pPr algn="ctr">
              <a:buFont typeface="Wingdings" panose="05000000000000000000" pitchFamily="2" charset="2"/>
              <a:buChar char="ü"/>
            </a:pPr>
            <a:endParaRPr lang="el-GR" dirty="0"/>
          </a:p>
          <a:p>
            <a:pPr algn="ctr">
              <a:buFont typeface="Wingdings" panose="05000000000000000000" pitchFamily="2" charset="2"/>
              <a:buChar char="ü"/>
            </a:pPr>
            <a:r>
              <a:rPr lang="el-GR" dirty="0"/>
              <a:t>Η οικογένεια είναι η πιο ουσιαστική πηγή μάθησης, εξελικτικής ενθάρρυνσης και συναισθηματικής στήριξης που έχει κάθε παιδί</a:t>
            </a:r>
          </a:p>
          <a:p>
            <a:endParaRPr lang="en-US" dirty="0"/>
          </a:p>
        </p:txBody>
      </p:sp>
      <p:pic>
        <p:nvPicPr>
          <p:cNvPr id="4" name="Εικόνα 3"/>
          <p:cNvPicPr>
            <a:picLocks noChangeAspect="1"/>
          </p:cNvPicPr>
          <p:nvPr/>
        </p:nvPicPr>
        <p:blipFill>
          <a:blip r:embed="rId2"/>
          <a:stretch>
            <a:fillRect/>
          </a:stretch>
        </p:blipFill>
        <p:spPr>
          <a:xfrm>
            <a:off x="10086110" y="152400"/>
            <a:ext cx="1939636" cy="1673225"/>
          </a:xfrm>
          <a:prstGeom prst="rect">
            <a:avLst/>
          </a:prstGeom>
        </p:spPr>
      </p:pic>
      <p:pic>
        <p:nvPicPr>
          <p:cNvPr id="5" name="Εικόνα 4"/>
          <p:cNvPicPr>
            <a:picLocks noChangeAspect="1"/>
          </p:cNvPicPr>
          <p:nvPr/>
        </p:nvPicPr>
        <p:blipFill>
          <a:blip r:embed="rId3"/>
          <a:stretch>
            <a:fillRect/>
          </a:stretch>
        </p:blipFill>
        <p:spPr>
          <a:xfrm>
            <a:off x="4645026" y="152401"/>
            <a:ext cx="2901948" cy="3089564"/>
          </a:xfrm>
          <a:prstGeom prst="rect">
            <a:avLst/>
          </a:prstGeom>
        </p:spPr>
      </p:pic>
    </p:spTree>
    <p:extLst>
      <p:ext uri="{BB962C8B-B14F-4D97-AF65-F5344CB8AC3E}">
        <p14:creationId xmlns:p14="http://schemas.microsoft.com/office/powerpoint/2010/main" val="360336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5176"/>
            <a:ext cx="10515600" cy="646257"/>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138545" y="1468582"/>
            <a:ext cx="11886729" cy="5389418"/>
          </a:xfrm>
        </p:spPr>
        <p:txBody>
          <a:bodyPr>
            <a:normAutofit/>
          </a:bodyPr>
          <a:lstStyle/>
          <a:p>
            <a:pPr marL="0" indent="0">
              <a:buClr>
                <a:schemeClr val="accent5"/>
              </a:buClr>
              <a:defRPr/>
            </a:pPr>
            <a:endParaRPr lang="el-GR" dirty="0"/>
          </a:p>
          <a:p>
            <a:pPr marL="0" indent="0" algn="ctr">
              <a:buClr>
                <a:schemeClr val="accent5"/>
              </a:buClr>
              <a:buNone/>
              <a:defRPr/>
            </a:pPr>
            <a:r>
              <a:rPr lang="el-GR" dirty="0"/>
              <a:t>Ενίσχυση σχέσης γονέα-παιδιού</a:t>
            </a:r>
            <a:br>
              <a:rPr lang="el-GR" dirty="0"/>
            </a:br>
            <a:endParaRPr lang="el-GR" dirty="0"/>
          </a:p>
          <a:p>
            <a:pPr marL="0" indent="0" algn="ctr">
              <a:buClr>
                <a:schemeClr val="accent5"/>
              </a:buClr>
              <a:buNone/>
              <a:defRPr/>
            </a:pPr>
            <a:r>
              <a:rPr lang="el-GR" dirty="0">
                <a:solidFill>
                  <a:srgbClr val="0066CC"/>
                </a:solidFill>
              </a:rPr>
              <a:t>Παράγοντες που δυσχεραίνουν τον ρόλο του γονιού όταν ένα παιδί παρουσιάζει προβλήματα στην ανάπτυξή του</a:t>
            </a:r>
          </a:p>
          <a:p>
            <a:pPr marL="0" indent="0" algn="ctr">
              <a:buClr>
                <a:schemeClr val="accent5"/>
              </a:buClr>
              <a:buNone/>
              <a:defRPr/>
            </a:pPr>
            <a:endParaRPr lang="el-GR" dirty="0">
              <a:solidFill>
                <a:srgbClr val="0066CC"/>
              </a:solidFill>
            </a:endParaRPr>
          </a:p>
          <a:p>
            <a:pPr algn="ctr">
              <a:buClr>
                <a:schemeClr val="accent5"/>
              </a:buClr>
              <a:buFont typeface="Wingdings" panose="05000000000000000000" pitchFamily="2" charset="2"/>
              <a:buChar char="ü"/>
              <a:defRPr/>
            </a:pPr>
            <a:r>
              <a:rPr lang="el-GR" sz="2000" dirty="0">
                <a:solidFill>
                  <a:schemeClr val="bg2">
                    <a:lumMod val="10000"/>
                  </a:schemeClr>
                </a:solidFill>
              </a:rPr>
              <a:t>Πρωτογενείς δυσκολίες του παιδιού</a:t>
            </a:r>
          </a:p>
          <a:p>
            <a:pPr algn="ctr">
              <a:buClr>
                <a:schemeClr val="accent5"/>
              </a:buClr>
              <a:buFont typeface="Wingdings" panose="05000000000000000000" pitchFamily="2" charset="2"/>
              <a:buChar char="ü"/>
              <a:defRPr/>
            </a:pPr>
            <a:r>
              <a:rPr lang="el-GR" sz="2000" dirty="0">
                <a:solidFill>
                  <a:schemeClr val="bg2">
                    <a:lumMod val="10000"/>
                  </a:schemeClr>
                </a:solidFill>
              </a:rPr>
              <a:t>Δευτερογενείς δυσκολίες</a:t>
            </a:r>
          </a:p>
          <a:p>
            <a:pPr algn="ctr">
              <a:buClr>
                <a:schemeClr val="accent5"/>
              </a:buClr>
              <a:buFont typeface="Wingdings" panose="05000000000000000000" pitchFamily="2" charset="2"/>
              <a:buChar char="ü"/>
              <a:defRPr/>
            </a:pPr>
            <a:r>
              <a:rPr lang="el-GR" sz="2000" dirty="0">
                <a:solidFill>
                  <a:schemeClr val="bg2">
                    <a:lumMod val="10000"/>
                  </a:schemeClr>
                </a:solidFill>
              </a:rPr>
              <a:t>Η συναισθηματική φόρτιση των γονιών που προέρχεται από τις δυσκολίες του παιδιού</a:t>
            </a:r>
          </a:p>
          <a:p>
            <a:pPr algn="ctr">
              <a:buClr>
                <a:schemeClr val="accent5"/>
              </a:buClr>
              <a:buFont typeface="Wingdings" panose="05000000000000000000" pitchFamily="2" charset="2"/>
              <a:buChar char="ü"/>
              <a:defRPr/>
            </a:pPr>
            <a:r>
              <a:rPr lang="el-GR" sz="2000" dirty="0">
                <a:solidFill>
                  <a:schemeClr val="bg2">
                    <a:lumMod val="10000"/>
                  </a:schemeClr>
                </a:solidFill>
              </a:rPr>
              <a:t>Δυσκολίες που απορρέουν από την δυσλειτουργία συνθηκών που συνήθως καθοδηγούν τους γονείς</a:t>
            </a:r>
          </a:p>
          <a:p>
            <a:endParaRPr lang="en-US" dirty="0"/>
          </a:p>
        </p:txBody>
      </p:sp>
      <p:pic>
        <p:nvPicPr>
          <p:cNvPr id="4" name="Εικόνα 3"/>
          <p:cNvPicPr>
            <a:picLocks noChangeAspect="1"/>
          </p:cNvPicPr>
          <p:nvPr/>
        </p:nvPicPr>
        <p:blipFill>
          <a:blip r:embed="rId2"/>
          <a:stretch>
            <a:fillRect/>
          </a:stretch>
        </p:blipFill>
        <p:spPr>
          <a:xfrm>
            <a:off x="10086579" y="155176"/>
            <a:ext cx="1938696" cy="1670449"/>
          </a:xfrm>
          <a:prstGeom prst="rect">
            <a:avLst/>
          </a:prstGeom>
        </p:spPr>
      </p:pic>
    </p:spTree>
    <p:extLst>
      <p:ext uri="{BB962C8B-B14F-4D97-AF65-F5344CB8AC3E}">
        <p14:creationId xmlns:p14="http://schemas.microsoft.com/office/powerpoint/2010/main" val="403148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0350" y="259035"/>
            <a:ext cx="10515600" cy="653778"/>
          </a:xfrm>
        </p:spPr>
        <p:txBody>
          <a:bodyPr>
            <a:normAutofit/>
          </a:bodyPr>
          <a:lstStyle/>
          <a:p>
            <a:r>
              <a:rPr lang="el-GR" sz="4000" dirty="0"/>
              <a:t>Πρώιμη Παρέμβαση</a:t>
            </a:r>
            <a:endParaRPr lang="en-US" sz="4000" dirty="0"/>
          </a:p>
        </p:txBody>
      </p:sp>
      <p:sp>
        <p:nvSpPr>
          <p:cNvPr id="3" name="Θέση περιεχομένου 2"/>
          <p:cNvSpPr>
            <a:spLocks noGrp="1"/>
          </p:cNvSpPr>
          <p:nvPr>
            <p:ph idx="1"/>
          </p:nvPr>
        </p:nvSpPr>
        <p:spPr/>
        <p:txBody>
          <a:bodyPr/>
          <a:lstStyle/>
          <a:p>
            <a:pPr marL="0" indent="0">
              <a:buNone/>
            </a:pPr>
            <a:endParaRPr lang="el-GR" dirty="0"/>
          </a:p>
          <a:p>
            <a:endParaRPr lang="en-US" dirty="0"/>
          </a:p>
        </p:txBody>
      </p:sp>
      <p:pic>
        <p:nvPicPr>
          <p:cNvPr id="4" name="Εικόνα 3"/>
          <p:cNvPicPr>
            <a:picLocks noChangeAspect="1"/>
          </p:cNvPicPr>
          <p:nvPr/>
        </p:nvPicPr>
        <p:blipFill>
          <a:blip r:embed="rId2"/>
          <a:stretch>
            <a:fillRect/>
          </a:stretch>
        </p:blipFill>
        <p:spPr>
          <a:xfrm>
            <a:off x="9918099" y="0"/>
            <a:ext cx="2139881" cy="2145978"/>
          </a:xfrm>
          <a:prstGeom prst="rect">
            <a:avLst/>
          </a:prstGeom>
        </p:spPr>
      </p:pic>
      <p:sp>
        <p:nvSpPr>
          <p:cNvPr id="5" name="Ορθογώνιο 4"/>
          <p:cNvSpPr/>
          <p:nvPr/>
        </p:nvSpPr>
        <p:spPr>
          <a:xfrm>
            <a:off x="67010" y="2511103"/>
            <a:ext cx="12057980" cy="5816977"/>
          </a:xfrm>
          <a:prstGeom prst="rect">
            <a:avLst/>
          </a:prstGeom>
        </p:spPr>
        <p:txBody>
          <a:bodyPr wrap="square">
            <a:spAutoFit/>
          </a:bodyPr>
          <a:lstStyle/>
          <a:p>
            <a:pPr algn="just" fontAlgn="base"/>
            <a:r>
              <a:rPr lang="el-GR" sz="2000" dirty="0">
                <a:solidFill>
                  <a:srgbClr val="333333"/>
                </a:solidFill>
              </a:rPr>
              <a:t>Πρώιμη Παρέμβαση είναι το θεραπευτικό πρόγραμμα που προκύπτει από συνδυασμό υπηρεσιών και παροχών για κάθε μικρό παιδί και την οικογένειά του, παρέχεται κατ’ απαίτηση της τελευταίας σε συγκεκριμένη περίοδο της ζωής του παιδιού, και καλύπτει όλες τις ενέργειες που είναι αναγκαίες να πραγματοποιηθούν όταν το παιδί χρειάζεται υποστήριξη με σκοπό:</a:t>
            </a:r>
          </a:p>
          <a:p>
            <a:pPr algn="just" fontAlgn="base"/>
            <a:endParaRPr lang="el-GR" sz="2000" dirty="0">
              <a:solidFill>
                <a:srgbClr val="333333"/>
              </a:solidFill>
            </a:endParaRPr>
          </a:p>
          <a:p>
            <a:pPr algn="just" fontAlgn="base">
              <a:buFont typeface="Arial" panose="020B0604020202020204" pitchFamily="34" charset="0"/>
              <a:buChar char="•"/>
            </a:pPr>
            <a:r>
              <a:rPr lang="el-GR" sz="2000" dirty="0">
                <a:solidFill>
                  <a:srgbClr val="333333"/>
                </a:solidFill>
              </a:rPr>
              <a:t>Να διασφαλίσει και να ενισχύσει την προσωπική του ανάπτυξη</a:t>
            </a:r>
          </a:p>
          <a:p>
            <a:pPr algn="just" fontAlgn="base">
              <a:buFont typeface="Arial" panose="020B0604020202020204" pitchFamily="34" charset="0"/>
              <a:buChar char="•"/>
            </a:pPr>
            <a:endParaRPr lang="el-GR" sz="2000" dirty="0">
              <a:solidFill>
                <a:srgbClr val="333333"/>
              </a:solidFill>
            </a:endParaRPr>
          </a:p>
          <a:p>
            <a:pPr algn="just" fontAlgn="base">
              <a:buFont typeface="Arial" panose="020B0604020202020204" pitchFamily="34" charset="0"/>
              <a:buChar char="•"/>
            </a:pPr>
            <a:r>
              <a:rPr lang="el-GR" sz="2000" dirty="0">
                <a:solidFill>
                  <a:srgbClr val="333333"/>
                </a:solidFill>
              </a:rPr>
              <a:t>Να ενδυναμώσει τις ικανότητες της ίδιας της οικογένειας</a:t>
            </a:r>
          </a:p>
          <a:p>
            <a:pPr algn="just" fontAlgn="base">
              <a:buFont typeface="Arial" panose="020B0604020202020204" pitchFamily="34" charset="0"/>
              <a:buChar char="•"/>
            </a:pPr>
            <a:endParaRPr lang="el-GR" sz="2000" dirty="0">
              <a:solidFill>
                <a:srgbClr val="333333"/>
              </a:solidFill>
            </a:endParaRPr>
          </a:p>
          <a:p>
            <a:pPr algn="just" fontAlgn="base">
              <a:buFont typeface="Arial" panose="020B0604020202020204" pitchFamily="34" charset="0"/>
              <a:buChar char="•"/>
            </a:pPr>
            <a:r>
              <a:rPr lang="el-GR" sz="2000" dirty="0">
                <a:solidFill>
                  <a:srgbClr val="333333"/>
                </a:solidFill>
              </a:rPr>
              <a:t>Να προωθήσει την κοινωνική ένταξη της οικογένειας και του παιδιού</a:t>
            </a:r>
          </a:p>
          <a:p>
            <a:pPr algn="just" fontAlgn="base">
              <a:buFont typeface="Arial" panose="020B0604020202020204" pitchFamily="34" charset="0"/>
              <a:buChar char="•"/>
            </a:pPr>
            <a:endParaRPr lang="el-GR" sz="2000" dirty="0">
              <a:solidFill>
                <a:srgbClr val="333333"/>
              </a:solidFill>
            </a:endParaRPr>
          </a:p>
          <a:p>
            <a:pPr algn="just" fontAlgn="base">
              <a:buFont typeface="Arial" panose="020B0604020202020204" pitchFamily="34" charset="0"/>
              <a:buChar char="•"/>
            </a:pPr>
            <a:endParaRPr lang="el-GR" sz="2000" dirty="0">
              <a:solidFill>
                <a:srgbClr val="333333"/>
              </a:solidFill>
            </a:endParaRPr>
          </a:p>
          <a:p>
            <a:pPr algn="just" fontAlgn="base"/>
            <a:r>
              <a:rPr lang="el-GR" sz="2000" dirty="0">
                <a:solidFill>
                  <a:srgbClr val="333333"/>
                </a:solidFill>
              </a:rPr>
              <a:t> (</a:t>
            </a:r>
            <a:r>
              <a:rPr lang="el-GR" sz="2000" dirty="0" err="1">
                <a:solidFill>
                  <a:srgbClr val="333333"/>
                </a:solidFill>
              </a:rPr>
              <a:t>Peterander</a:t>
            </a:r>
            <a:r>
              <a:rPr lang="el-GR" sz="2000" dirty="0">
                <a:solidFill>
                  <a:srgbClr val="333333"/>
                </a:solidFill>
              </a:rPr>
              <a:t>, 2008)</a:t>
            </a:r>
          </a:p>
          <a:p>
            <a:endParaRPr lang="el-GR" sz="2000" dirty="0">
              <a:solidFill>
                <a:srgbClr val="454545"/>
              </a:solidFill>
              <a:latin typeface="+mj-lt"/>
            </a:endParaRPr>
          </a:p>
          <a:p>
            <a:endParaRPr lang="el-GR" sz="2000" dirty="0">
              <a:solidFill>
                <a:srgbClr val="454545"/>
              </a:solidFill>
              <a:latin typeface="+mj-lt"/>
            </a:endParaRPr>
          </a:p>
          <a:p>
            <a:endParaRPr lang="el-GR" dirty="0">
              <a:solidFill>
                <a:srgbClr val="454545"/>
              </a:solidFill>
              <a:latin typeface="proxima-nova"/>
            </a:endParaRPr>
          </a:p>
          <a:p>
            <a:endParaRPr lang="el-GR" dirty="0">
              <a:solidFill>
                <a:srgbClr val="454545"/>
              </a:solidFill>
              <a:latin typeface="proxima-nova"/>
            </a:endParaRPr>
          </a:p>
          <a:p>
            <a:endParaRPr lang="el-GR" dirty="0">
              <a:solidFill>
                <a:srgbClr val="454545"/>
              </a:solidFill>
              <a:latin typeface="proxima-nova"/>
            </a:endParaRPr>
          </a:p>
          <a:p>
            <a:endParaRPr lang="en-US" dirty="0"/>
          </a:p>
        </p:txBody>
      </p:sp>
    </p:spTree>
    <p:extLst>
      <p:ext uri="{BB962C8B-B14F-4D97-AF65-F5344CB8AC3E}">
        <p14:creationId xmlns:p14="http://schemas.microsoft.com/office/powerpoint/2010/main" val="171627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334" y="0"/>
            <a:ext cx="10515600" cy="663575"/>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1782907" y="1210055"/>
            <a:ext cx="8601076" cy="737466"/>
          </a:xfrm>
        </p:spPr>
        <p:txBody>
          <a:bodyPr>
            <a:normAutofit/>
          </a:bodyPr>
          <a:lstStyle/>
          <a:p>
            <a:pPr marL="0" indent="0" algn="ctr">
              <a:buNone/>
            </a:pPr>
            <a:r>
              <a:rPr lang="el-GR" altLang="el-GR" sz="2400" b="1" u="sng" dirty="0">
                <a:solidFill>
                  <a:srgbClr val="33CCCC"/>
                </a:solidFill>
                <a:cs typeface="Tunga" pitchFamily="34" charset="0"/>
              </a:rPr>
              <a:t>Πρώιμη παρέμβαση με ενεργή συμμετοχή των γονιών</a:t>
            </a:r>
            <a:endParaRPr lang="en-US" sz="2400" b="1" u="sng" dirty="0">
              <a:solidFill>
                <a:srgbClr val="33CCCC"/>
              </a:solidFill>
            </a:endParaRPr>
          </a:p>
        </p:txBody>
      </p:sp>
      <p:sp>
        <p:nvSpPr>
          <p:cNvPr id="4" name="TextBox 3"/>
          <p:cNvSpPr txBox="1"/>
          <p:nvPr/>
        </p:nvSpPr>
        <p:spPr>
          <a:xfrm>
            <a:off x="425594" y="2494002"/>
            <a:ext cx="3893127" cy="3416320"/>
          </a:xfrm>
          <a:prstGeom prst="rect">
            <a:avLst/>
          </a:prstGeom>
          <a:noFill/>
        </p:spPr>
        <p:txBody>
          <a:bodyPr wrap="square" rtlCol="0">
            <a:spAutoFit/>
          </a:bodyPr>
          <a:lstStyle/>
          <a:p>
            <a:pPr algn="ctr">
              <a:buClr>
                <a:schemeClr val="accent5"/>
              </a:buClr>
              <a:defRPr/>
            </a:pPr>
            <a:r>
              <a:rPr lang="el-GR" b="1" u="sng" dirty="0">
                <a:solidFill>
                  <a:srgbClr val="33CCCC"/>
                </a:solidFill>
              </a:rPr>
              <a:t>Συνήθως</a:t>
            </a:r>
          </a:p>
          <a:p>
            <a:pPr>
              <a:buClr>
                <a:schemeClr val="accent5"/>
              </a:buClr>
              <a:defRPr/>
            </a:pPr>
            <a:r>
              <a:rPr lang="el-GR" dirty="0">
                <a:solidFill>
                  <a:schemeClr val="bg2">
                    <a:lumMod val="10000"/>
                  </a:schemeClr>
                </a:solidFill>
              </a:rPr>
              <a:t>Το ίδιο το παιδί καθοδηγεί τους γονείς στα αναπτυξιακά του βήματα</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Υπάρχει μια επιτυχής αλληλεπίδραση μητέρας-παιδιού</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Ένα ευρύ δίκτυο στηρίζει και πληροφορεί</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Το παιδί αναπτύσσεται και μαθαίνει παίζοντας</a:t>
            </a:r>
          </a:p>
        </p:txBody>
      </p:sp>
      <p:sp>
        <p:nvSpPr>
          <p:cNvPr id="5" name="TextBox 4"/>
          <p:cNvSpPr txBox="1"/>
          <p:nvPr/>
        </p:nvSpPr>
        <p:spPr>
          <a:xfrm>
            <a:off x="7200901" y="2494002"/>
            <a:ext cx="4200526" cy="4247317"/>
          </a:xfrm>
          <a:prstGeom prst="rect">
            <a:avLst/>
          </a:prstGeom>
          <a:noFill/>
        </p:spPr>
        <p:txBody>
          <a:bodyPr wrap="square" rtlCol="0">
            <a:spAutoFit/>
          </a:bodyPr>
          <a:lstStyle/>
          <a:p>
            <a:pPr algn="ctr">
              <a:buClr>
                <a:schemeClr val="accent5"/>
              </a:buClr>
              <a:defRPr/>
            </a:pPr>
            <a:r>
              <a:rPr lang="el-GR" b="1" u="sng" dirty="0">
                <a:solidFill>
                  <a:srgbClr val="FF0000"/>
                </a:solidFill>
              </a:rPr>
              <a:t>Με την παρέμβαση</a:t>
            </a:r>
          </a:p>
          <a:p>
            <a:pPr>
              <a:buClr>
                <a:schemeClr val="accent5"/>
              </a:buClr>
              <a:defRPr/>
            </a:pPr>
            <a:r>
              <a:rPr lang="el-GR" dirty="0">
                <a:solidFill>
                  <a:schemeClr val="bg2">
                    <a:lumMod val="10000"/>
                  </a:schemeClr>
                </a:solidFill>
              </a:rPr>
              <a:t>Διευκολύνουμε τους γονείς στα αναπτυξιακά βήματα του παιδιού</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Διευκολύνουμε την αλληλεπίδραση και την επικοινωνία μητέρας-παιδιού</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Σταθερή συμμετοχή του πατέρα και των υπόλοιπων φροντιστών</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Πληροφορούμε και στηρίζουμε</a:t>
            </a:r>
          </a:p>
          <a:p>
            <a:pPr>
              <a:buClr>
                <a:schemeClr val="accent5"/>
              </a:buClr>
              <a:defRPr/>
            </a:pPr>
            <a:endParaRPr lang="el-GR" dirty="0">
              <a:solidFill>
                <a:schemeClr val="bg2">
                  <a:lumMod val="10000"/>
                </a:schemeClr>
              </a:solidFill>
            </a:endParaRPr>
          </a:p>
          <a:p>
            <a:pPr>
              <a:buClr>
                <a:schemeClr val="accent5"/>
              </a:buClr>
              <a:defRPr/>
            </a:pPr>
            <a:r>
              <a:rPr lang="el-GR" dirty="0">
                <a:solidFill>
                  <a:schemeClr val="bg2">
                    <a:lumMod val="10000"/>
                  </a:schemeClr>
                </a:solidFill>
              </a:rPr>
              <a:t>Ενισχύουμε το παιχνίδι σαν μέσο ανάπτυξης</a:t>
            </a:r>
          </a:p>
          <a:p>
            <a:endParaRPr lang="en-US" dirty="0"/>
          </a:p>
        </p:txBody>
      </p:sp>
      <p:pic>
        <p:nvPicPr>
          <p:cNvPr id="7" name="Εικόνα 6"/>
          <p:cNvPicPr>
            <a:picLocks noChangeAspect="1"/>
          </p:cNvPicPr>
          <p:nvPr/>
        </p:nvPicPr>
        <p:blipFill>
          <a:blip r:embed="rId2"/>
          <a:stretch>
            <a:fillRect/>
          </a:stretch>
        </p:blipFill>
        <p:spPr>
          <a:xfrm>
            <a:off x="9754331" y="144282"/>
            <a:ext cx="2298391" cy="1914310"/>
          </a:xfrm>
          <a:prstGeom prst="rect">
            <a:avLst/>
          </a:prstGeom>
        </p:spPr>
      </p:pic>
    </p:spTree>
    <p:extLst>
      <p:ext uri="{BB962C8B-B14F-4D97-AF65-F5344CB8AC3E}">
        <p14:creationId xmlns:p14="http://schemas.microsoft.com/office/powerpoint/2010/main" val="352093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105" y="70751"/>
            <a:ext cx="6375822" cy="673966"/>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108105" y="1825625"/>
            <a:ext cx="12083895" cy="4351338"/>
          </a:xfrm>
        </p:spPr>
        <p:txBody>
          <a:bodyPr>
            <a:normAutofit fontScale="77500" lnSpcReduction="20000"/>
          </a:bodyPr>
          <a:lstStyle/>
          <a:p>
            <a:pPr marL="0" indent="0" algn="ctr">
              <a:buNone/>
            </a:pPr>
            <a:r>
              <a:rPr lang="el-GR" altLang="el-GR" b="1" u="sng" dirty="0">
                <a:solidFill>
                  <a:srgbClr val="33CCCC"/>
                </a:solidFill>
                <a:cs typeface="Tunga" pitchFamily="34" charset="0"/>
              </a:rPr>
              <a:t>Πρώιμη παρέμβαση με ενεργή συμμετοχή των γονιών</a:t>
            </a:r>
          </a:p>
          <a:p>
            <a:pPr marL="0" indent="0" algn="ctr">
              <a:buNone/>
            </a:pPr>
            <a:endParaRPr lang="en-US" b="1" u="sng" dirty="0">
              <a:solidFill>
                <a:srgbClr val="33CCCC"/>
              </a:solidFill>
            </a:endParaRPr>
          </a:p>
          <a:p>
            <a:pPr marL="0" indent="0" algn="ctr">
              <a:buClr>
                <a:schemeClr val="accent5"/>
              </a:buClr>
              <a:buNone/>
              <a:defRPr/>
            </a:pPr>
            <a:r>
              <a:rPr lang="el-GR" dirty="0"/>
              <a:t>Η αποτελεσματικότητα των γονιών σαν εκπαιδευτές του παιδιού τους</a:t>
            </a:r>
          </a:p>
          <a:p>
            <a:pPr marL="0" indent="0">
              <a:buClr>
                <a:schemeClr val="accent5"/>
              </a:buClr>
              <a:buNone/>
              <a:defRPr/>
            </a:pPr>
            <a:endParaRPr lang="el-GR" dirty="0"/>
          </a:p>
          <a:p>
            <a:pPr lvl="1" algn="ctr">
              <a:buFont typeface="Wingdings" panose="05000000000000000000" pitchFamily="2" charset="2"/>
              <a:buChar char="ü"/>
              <a:defRPr/>
            </a:pPr>
            <a:r>
              <a:rPr lang="el-GR" dirty="0"/>
              <a:t>Ταχύτερη μάθηση</a:t>
            </a:r>
          </a:p>
          <a:p>
            <a:pPr lvl="1" algn="ctr">
              <a:buFont typeface="Wingdings" panose="05000000000000000000" pitchFamily="2" charset="2"/>
              <a:buChar char="ü"/>
              <a:defRPr/>
            </a:pPr>
            <a:r>
              <a:rPr lang="el-GR" dirty="0"/>
              <a:t>Καθημερινότητα</a:t>
            </a:r>
          </a:p>
          <a:p>
            <a:pPr lvl="1" algn="ctr">
              <a:buFont typeface="Wingdings" panose="05000000000000000000" pitchFamily="2" charset="2"/>
              <a:buChar char="ü"/>
              <a:defRPr/>
            </a:pPr>
            <a:r>
              <a:rPr lang="el-GR" dirty="0"/>
              <a:t>Μακροπρόθεσμα αποτελέσματα</a:t>
            </a:r>
          </a:p>
          <a:p>
            <a:pPr lvl="1" algn="ctr">
              <a:buFont typeface="Wingdings" panose="05000000000000000000" pitchFamily="2" charset="2"/>
              <a:buChar char="ü"/>
              <a:defRPr/>
            </a:pPr>
            <a:r>
              <a:rPr lang="el-GR" dirty="0"/>
              <a:t>Συμβολή στην αξιολόγηση – υλικό για παρέμβαση</a:t>
            </a:r>
          </a:p>
          <a:p>
            <a:pPr lvl="1" algn="ctr">
              <a:buFont typeface="Wingdings" panose="05000000000000000000" pitchFamily="2" charset="2"/>
              <a:buChar char="ü"/>
              <a:defRPr/>
            </a:pPr>
            <a:r>
              <a:rPr lang="el-GR" dirty="0"/>
              <a:t>Πηγή ανθρώπινου δυναμικού</a:t>
            </a:r>
          </a:p>
          <a:p>
            <a:pPr lvl="1" algn="ctr">
              <a:buFont typeface="Wingdings" panose="05000000000000000000" pitchFamily="2" charset="2"/>
              <a:buChar char="ü"/>
              <a:defRPr/>
            </a:pPr>
            <a:endParaRPr lang="el-GR" dirty="0"/>
          </a:p>
          <a:p>
            <a:pPr marL="0" indent="0" algn="ctr">
              <a:buClr>
                <a:schemeClr val="accent5"/>
              </a:buClr>
              <a:buNone/>
              <a:defRPr/>
            </a:pPr>
            <a:r>
              <a:rPr lang="el-GR" dirty="0">
                <a:solidFill>
                  <a:srgbClr val="FF0000"/>
                </a:solidFill>
              </a:rPr>
              <a:t>Η παρέμβαση με ενεργή συμμετοχή των γονιών πρέπει να είναι συγκεκριμένης χρονικής διάρκειας</a:t>
            </a:r>
          </a:p>
          <a:p>
            <a:pPr marL="0" indent="0" algn="ctr">
              <a:buClr>
                <a:schemeClr val="accent5"/>
              </a:buClr>
              <a:buNone/>
              <a:defRPr/>
            </a:pPr>
            <a:endParaRPr lang="el-GR" dirty="0">
              <a:solidFill>
                <a:srgbClr val="FF0000"/>
              </a:solidFill>
            </a:endParaRPr>
          </a:p>
          <a:p>
            <a:pPr marL="0" indent="0" algn="ctr">
              <a:buClr>
                <a:schemeClr val="accent5"/>
              </a:buClr>
              <a:buNone/>
              <a:defRPr/>
            </a:pPr>
            <a:r>
              <a:rPr lang="el-GR" dirty="0">
                <a:solidFill>
                  <a:srgbClr val="FF0000"/>
                </a:solidFill>
              </a:rPr>
              <a:t>Η ενεργή συμμετοχή των γονιών δεν είναι πάντοτε αυτό που αρμόζει σε κάθε οικογένεια</a:t>
            </a:r>
          </a:p>
          <a:p>
            <a:pPr marL="457200" lvl="1" indent="0" algn="ctr">
              <a:buNone/>
              <a:defRPr/>
            </a:pPr>
            <a:endParaRPr lang="el-GR" dirty="0">
              <a:solidFill>
                <a:srgbClr val="FF0000"/>
              </a:solidFill>
            </a:endParaRPr>
          </a:p>
          <a:p>
            <a:endParaRPr lang="en-US" dirty="0"/>
          </a:p>
        </p:txBody>
      </p:sp>
      <p:pic>
        <p:nvPicPr>
          <p:cNvPr id="4" name="Εικόνα 3"/>
          <p:cNvPicPr>
            <a:picLocks noChangeAspect="1"/>
          </p:cNvPicPr>
          <p:nvPr/>
        </p:nvPicPr>
        <p:blipFill>
          <a:blip r:embed="rId2"/>
          <a:stretch>
            <a:fillRect/>
          </a:stretch>
        </p:blipFill>
        <p:spPr>
          <a:xfrm>
            <a:off x="9893609" y="70751"/>
            <a:ext cx="2298391" cy="1914310"/>
          </a:xfrm>
          <a:prstGeom prst="rect">
            <a:avLst/>
          </a:prstGeom>
        </p:spPr>
      </p:pic>
    </p:spTree>
    <p:extLst>
      <p:ext uri="{BB962C8B-B14F-4D97-AF65-F5344CB8AC3E}">
        <p14:creationId xmlns:p14="http://schemas.microsoft.com/office/powerpoint/2010/main" val="400018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5417127" cy="729384"/>
          </a:xfrm>
        </p:spPr>
        <p:txBody>
          <a:bodyPr/>
          <a:lstStyle/>
          <a:p>
            <a:r>
              <a:rPr lang="el-GR" dirty="0"/>
              <a:t>Πρώιμη παρέμβαση</a:t>
            </a:r>
            <a:endParaRPr lang="en-US" dirty="0"/>
          </a:p>
        </p:txBody>
      </p:sp>
      <p:sp>
        <p:nvSpPr>
          <p:cNvPr id="3" name="Θέση περιεχομένου 2"/>
          <p:cNvSpPr>
            <a:spLocks noGrp="1"/>
          </p:cNvSpPr>
          <p:nvPr>
            <p:ph idx="1"/>
          </p:nvPr>
        </p:nvSpPr>
        <p:spPr>
          <a:xfrm>
            <a:off x="838200" y="1825625"/>
            <a:ext cx="10515600" cy="4866120"/>
          </a:xfrm>
        </p:spPr>
        <p:txBody>
          <a:bodyPr>
            <a:normAutofit fontScale="85000" lnSpcReduction="20000"/>
          </a:bodyPr>
          <a:lstStyle/>
          <a:p>
            <a:pPr marL="0" indent="0">
              <a:buClr>
                <a:schemeClr val="accent5"/>
              </a:buClr>
              <a:defRPr/>
            </a:pPr>
            <a:endParaRPr lang="el-GR" dirty="0"/>
          </a:p>
          <a:p>
            <a:pPr marL="0" indent="0">
              <a:buClr>
                <a:schemeClr val="accent5"/>
              </a:buClr>
              <a:defRPr/>
            </a:pPr>
            <a:endParaRPr lang="el-GR" dirty="0"/>
          </a:p>
          <a:p>
            <a:pPr marL="0" indent="0" algn="ctr">
              <a:buClr>
                <a:schemeClr val="accent5"/>
              </a:buClr>
              <a:buNone/>
              <a:defRPr/>
            </a:pPr>
            <a:r>
              <a:rPr lang="el-GR" altLang="el-GR" b="1" u="sng" dirty="0">
                <a:solidFill>
                  <a:srgbClr val="33CCCC"/>
                </a:solidFill>
                <a:cs typeface="Tunga" pitchFamily="34" charset="0"/>
              </a:rPr>
              <a:t>Πρώιμη παρέμβαση με ενεργή συμμετοχή των γονιών στο ΣΠΙΤΙ</a:t>
            </a:r>
            <a:endParaRPr lang="en-US" b="1" u="sng" dirty="0">
              <a:solidFill>
                <a:srgbClr val="33CCCC"/>
              </a:solidFill>
            </a:endParaRPr>
          </a:p>
          <a:p>
            <a:pPr marL="0" indent="0" algn="ctr">
              <a:buClr>
                <a:schemeClr val="accent5"/>
              </a:buClr>
              <a:buNone/>
              <a:defRPr/>
            </a:pPr>
            <a:endParaRPr lang="el-GR" dirty="0"/>
          </a:p>
          <a:p>
            <a:pPr algn="ctr">
              <a:buClr>
                <a:schemeClr val="accent5"/>
              </a:buClr>
              <a:buFont typeface="Wingdings" panose="05000000000000000000" pitchFamily="2" charset="2"/>
              <a:buChar char="ü"/>
              <a:defRPr/>
            </a:pPr>
            <a:r>
              <a:rPr lang="el-GR" dirty="0"/>
              <a:t>ο φυσικός χώρος όπου το παιδί μεγαλώνει και όπου πρέπει να υπάρχουν  οι κατάλληλες συνθήκες και τα κατάλληλα ερεθίσματα</a:t>
            </a:r>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r>
              <a:rPr lang="el-GR" dirty="0"/>
              <a:t>ο φυσικός χώρος όπου ο γονιός είναι γονιός</a:t>
            </a:r>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r>
              <a:rPr lang="el-GR" dirty="0"/>
              <a:t>πιο εύκολη και άμεση εκπαίδευση δεξιοτήτων  και γενίκευση  σε τομείς και που αφορούν την καθημερινή λειτουργικότητα</a:t>
            </a:r>
          </a:p>
          <a:p>
            <a:pPr algn="ctr">
              <a:buClr>
                <a:schemeClr val="accent5"/>
              </a:buClr>
              <a:buFont typeface="Wingdings" panose="05000000000000000000" pitchFamily="2" charset="2"/>
              <a:buChar char="ü"/>
              <a:defRPr/>
            </a:pPr>
            <a:endParaRPr lang="el-GR" dirty="0"/>
          </a:p>
          <a:p>
            <a:pPr algn="ctr">
              <a:buClr>
                <a:schemeClr val="accent5"/>
              </a:buClr>
              <a:buFont typeface="Wingdings" panose="05000000000000000000" pitchFamily="2" charset="2"/>
              <a:buChar char="ü"/>
              <a:defRPr/>
            </a:pPr>
            <a:r>
              <a:rPr lang="el-GR" dirty="0"/>
              <a:t>πιο εύκολη και άμεση παρέμβαση  σε διαχείριση δύσκολης συμπεριφοράς  </a:t>
            </a:r>
          </a:p>
          <a:p>
            <a:endParaRPr lang="en-US" dirty="0"/>
          </a:p>
        </p:txBody>
      </p:sp>
      <p:pic>
        <p:nvPicPr>
          <p:cNvPr id="4" name="Εικόνα 3"/>
          <p:cNvPicPr>
            <a:picLocks noChangeAspect="1"/>
          </p:cNvPicPr>
          <p:nvPr/>
        </p:nvPicPr>
        <p:blipFill>
          <a:blip r:embed="rId2"/>
          <a:stretch>
            <a:fillRect/>
          </a:stretch>
        </p:blipFill>
        <p:spPr>
          <a:xfrm>
            <a:off x="9338695" y="320350"/>
            <a:ext cx="2298391" cy="1914310"/>
          </a:xfrm>
          <a:prstGeom prst="rect">
            <a:avLst/>
          </a:prstGeom>
        </p:spPr>
      </p:pic>
      <p:pic>
        <p:nvPicPr>
          <p:cNvPr id="5" name="Εικόνα 4"/>
          <p:cNvPicPr>
            <a:picLocks noChangeAspect="1"/>
          </p:cNvPicPr>
          <p:nvPr/>
        </p:nvPicPr>
        <p:blipFill>
          <a:blip r:embed="rId3"/>
          <a:stretch>
            <a:fillRect/>
          </a:stretch>
        </p:blipFill>
        <p:spPr>
          <a:xfrm>
            <a:off x="5417127" y="9814"/>
            <a:ext cx="2901948" cy="2535382"/>
          </a:xfrm>
          <a:prstGeom prst="rect">
            <a:avLst/>
          </a:prstGeom>
        </p:spPr>
      </p:pic>
    </p:spTree>
    <p:extLst>
      <p:ext uri="{BB962C8B-B14F-4D97-AF65-F5344CB8AC3E}">
        <p14:creationId xmlns:p14="http://schemas.microsoft.com/office/powerpoint/2010/main" val="343643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4398818" cy="563130"/>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838200" y="1825624"/>
            <a:ext cx="10515600" cy="5032375"/>
          </a:xfrm>
        </p:spPr>
        <p:txBody>
          <a:bodyPr/>
          <a:lstStyle/>
          <a:p>
            <a:pPr marL="0" indent="0" algn="ctr">
              <a:buNone/>
            </a:pPr>
            <a:r>
              <a:rPr lang="el-GR" sz="2400" b="1" u="sng" dirty="0">
                <a:solidFill>
                  <a:srgbClr val="00B0F0"/>
                </a:solidFill>
              </a:rPr>
              <a:t>Ένταξη σε ομάδα- Συναισθηματική Ωριμότητα</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Προσαρμογή σε καινούριο περιβάλλον &amp; ανθρώπους</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Απεξάρτηση από ατομική βοήθεια</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Αποδοχή ορίων και κανόνων ομάδας</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Εσωτερίκευση ορίων</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Αυτοϋπηρέτηση</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Ανάπτυξη πρωτοβουλίας</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Αυτοπεποίθηση</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Οργάνωση προσωπικού χώρου και χρόνου στην διεκπεραίωση δραστηριοτήτων</a:t>
            </a:r>
          </a:p>
          <a:p>
            <a:pPr marL="0" lvl="0" indent="0" algn="ctr">
              <a:lnSpc>
                <a:spcPct val="100000"/>
              </a:lnSpc>
              <a:spcBef>
                <a:spcPts val="1200"/>
              </a:spcBef>
              <a:buClr>
                <a:srgbClr val="838995"/>
              </a:buClr>
              <a:buNone/>
              <a:defRPr/>
            </a:pPr>
            <a:r>
              <a:rPr lang="el-GR" sz="1600" spc="30" dirty="0">
                <a:solidFill>
                  <a:srgbClr val="000000"/>
                </a:solidFill>
                <a:latin typeface="Corbel"/>
                <a:cs typeface="Tahoma" pitchFamily="34" charset="0"/>
              </a:rPr>
              <a:t>Προσοχή και συγκέντρωση στα ερεθίσματα που χρειάζεται</a:t>
            </a:r>
          </a:p>
          <a:p>
            <a:endParaRPr lang="en-US" dirty="0"/>
          </a:p>
        </p:txBody>
      </p:sp>
      <p:pic>
        <p:nvPicPr>
          <p:cNvPr id="4" name="Εικόνα 3"/>
          <p:cNvPicPr>
            <a:picLocks noChangeAspect="1"/>
          </p:cNvPicPr>
          <p:nvPr/>
        </p:nvPicPr>
        <p:blipFill>
          <a:blip r:embed="rId2"/>
          <a:stretch>
            <a:fillRect/>
          </a:stretch>
        </p:blipFill>
        <p:spPr>
          <a:xfrm>
            <a:off x="9709995" y="130427"/>
            <a:ext cx="2359356" cy="1914310"/>
          </a:xfrm>
          <a:prstGeom prst="rect">
            <a:avLst/>
          </a:prstGeom>
        </p:spPr>
      </p:pic>
    </p:spTree>
    <p:extLst>
      <p:ext uri="{BB962C8B-B14F-4D97-AF65-F5344CB8AC3E}">
        <p14:creationId xmlns:p14="http://schemas.microsoft.com/office/powerpoint/2010/main" val="47297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1353800" cy="955964"/>
          </a:xfrm>
        </p:spPr>
        <p:txBody>
          <a:bodyPr>
            <a:normAutofit/>
          </a:bodyPr>
          <a:lstStyle/>
          <a:p>
            <a:r>
              <a:rPr lang="el-GR" dirty="0"/>
              <a:t>Πρώιμη Παρέμβαση</a:t>
            </a:r>
            <a:endParaRPr lang="en-US" dirty="0"/>
          </a:p>
        </p:txBody>
      </p:sp>
      <p:sp>
        <p:nvSpPr>
          <p:cNvPr id="3" name="Θέση περιεχομένου 2"/>
          <p:cNvSpPr>
            <a:spLocks noGrp="1"/>
          </p:cNvSpPr>
          <p:nvPr>
            <p:ph idx="1"/>
          </p:nvPr>
        </p:nvSpPr>
        <p:spPr>
          <a:xfrm>
            <a:off x="838200" y="1427018"/>
            <a:ext cx="10515600" cy="5430982"/>
          </a:xfrm>
        </p:spPr>
        <p:txBody>
          <a:bodyPr>
            <a:normAutofit fontScale="25000" lnSpcReduction="20000"/>
          </a:bodyPr>
          <a:lstStyle/>
          <a:p>
            <a:pPr marL="0" indent="0" algn="ctr">
              <a:buNone/>
            </a:pPr>
            <a:r>
              <a:rPr lang="el-GR" sz="9600" b="1" u="sng" dirty="0">
                <a:solidFill>
                  <a:srgbClr val="00B0F0"/>
                </a:solidFill>
                <a:ea typeface="+mj-ea"/>
              </a:rPr>
              <a:t>Ένταξη σε ομάδα- Κοινωνική συμπεριφορά</a:t>
            </a:r>
            <a:endParaRPr lang="el-GR" sz="9600" b="1" u="sng" dirty="0">
              <a:solidFill>
                <a:srgbClr val="00B0F0"/>
              </a:solidFill>
            </a:endParaRP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Διεκπεραιώνει τις σχέσεις του με τους άλλους</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Δημιουργεί φιλίες</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Λύνει προβλήματα και διαφορές στις σχέσεις του με άλλους</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Ζητάει βοήθεια και βοηθάει</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Μιμείται άλλα  παιδιά και άλλους ενήλικες</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Μοιράζεται</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Διατυπώνει την θέλησή του</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Επικοινωνεί την σκέψη του</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Κάνει πρότυπα</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Συνεργάζεται με άλλα παιδιά</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Συμμετέχει σε ομαδικό παιχνίδι</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Αναπτύσσει συμβολικό παιχνίδι</a:t>
            </a:r>
          </a:p>
          <a:p>
            <a:pPr marL="0" lvl="0" indent="0" algn="ctr">
              <a:lnSpc>
                <a:spcPct val="100000"/>
              </a:lnSpc>
              <a:spcBef>
                <a:spcPts val="1200"/>
              </a:spcBef>
              <a:buClr>
                <a:srgbClr val="838995"/>
              </a:buClr>
              <a:buNone/>
              <a:defRPr/>
            </a:pPr>
            <a:r>
              <a:rPr lang="el-GR" sz="7200" spc="30" dirty="0">
                <a:solidFill>
                  <a:srgbClr val="000000"/>
                </a:solidFill>
                <a:cs typeface="Tahoma" pitchFamily="34" charset="0"/>
              </a:rPr>
              <a:t>Συμμετέχει σε παιχνίδι προσποίησης</a:t>
            </a:r>
            <a:endParaRPr lang="el-GR" sz="7200" dirty="0">
              <a:solidFill>
                <a:schemeClr val="bg1"/>
              </a:solidFill>
            </a:endParaRPr>
          </a:p>
          <a:p>
            <a:pPr marL="0" indent="0">
              <a:buClr>
                <a:schemeClr val="accent5"/>
              </a:buClr>
              <a:defRPr/>
            </a:pPr>
            <a:r>
              <a:rPr lang="el-GR" dirty="0">
                <a:solidFill>
                  <a:schemeClr val="bg1"/>
                </a:solidFill>
              </a:rPr>
              <a:t>Λύνει προβλήματα και διαφορές στις σχέσεις του με άλλους</a:t>
            </a:r>
          </a:p>
          <a:p>
            <a:pPr marL="0" indent="0">
              <a:buClr>
                <a:schemeClr val="accent5"/>
              </a:buClr>
              <a:defRPr/>
            </a:pPr>
            <a:r>
              <a:rPr lang="el-GR" dirty="0">
                <a:solidFill>
                  <a:schemeClr val="bg1"/>
                </a:solidFill>
              </a:rPr>
              <a:t>Ζητάει βοήθεια και βοηθάει</a:t>
            </a:r>
          </a:p>
          <a:p>
            <a:pPr marL="0" indent="0">
              <a:buClr>
                <a:schemeClr val="accent5"/>
              </a:buClr>
              <a:defRPr/>
            </a:pPr>
            <a:r>
              <a:rPr lang="el-GR" dirty="0">
                <a:solidFill>
                  <a:schemeClr val="bg1"/>
                </a:solidFill>
              </a:rPr>
              <a:t>Μιμείται άλλα  παιδιά και άλλους ενήλικες</a:t>
            </a:r>
          </a:p>
          <a:p>
            <a:pPr marL="0" indent="0">
              <a:buClr>
                <a:schemeClr val="accent5"/>
              </a:buClr>
              <a:defRPr/>
            </a:pPr>
            <a:r>
              <a:rPr lang="el-GR" dirty="0">
                <a:solidFill>
                  <a:schemeClr val="bg1"/>
                </a:solidFill>
              </a:rPr>
              <a:t>Μοιράζεται</a:t>
            </a:r>
          </a:p>
          <a:p>
            <a:br>
              <a:rPr lang="el-GR" dirty="0">
                <a:solidFill>
                  <a:schemeClr val="bg1"/>
                </a:solidFill>
              </a:rPr>
            </a:br>
            <a:r>
              <a:rPr lang="el-GR" dirty="0">
                <a:solidFill>
                  <a:schemeClr val="bg1"/>
                </a:solidFill>
              </a:rPr>
              <a:t>Κοινωνική </a:t>
            </a:r>
            <a:r>
              <a:rPr lang="el-GR" dirty="0" err="1">
                <a:solidFill>
                  <a:schemeClr val="bg1"/>
                </a:solidFill>
              </a:rPr>
              <a:t>συμπεριφοράΈνταξη</a:t>
            </a:r>
            <a:r>
              <a:rPr lang="el-GR" dirty="0">
                <a:solidFill>
                  <a:schemeClr val="bg1"/>
                </a:solidFill>
              </a:rPr>
              <a:t> σε ομάδα</a:t>
            </a:r>
            <a:br>
              <a:rPr lang="el-GR" dirty="0">
                <a:solidFill>
                  <a:schemeClr val="bg1"/>
                </a:solidFill>
              </a:rPr>
            </a:br>
            <a:r>
              <a:rPr lang="el-GR" dirty="0">
                <a:solidFill>
                  <a:schemeClr val="bg1"/>
                </a:solidFill>
              </a:rPr>
              <a:t>Κοινωνική συμπεριφορά</a:t>
            </a:r>
            <a:endParaRPr lang="en-US" dirty="0"/>
          </a:p>
        </p:txBody>
      </p:sp>
      <p:pic>
        <p:nvPicPr>
          <p:cNvPr id="4" name="Εικόνα 3"/>
          <p:cNvPicPr>
            <a:picLocks noChangeAspect="1"/>
          </p:cNvPicPr>
          <p:nvPr/>
        </p:nvPicPr>
        <p:blipFill>
          <a:blip r:embed="rId2"/>
          <a:stretch>
            <a:fillRect/>
          </a:stretch>
        </p:blipFill>
        <p:spPr>
          <a:xfrm>
            <a:off x="9712768" y="116573"/>
            <a:ext cx="2354541" cy="1914310"/>
          </a:xfrm>
          <a:prstGeom prst="rect">
            <a:avLst/>
          </a:prstGeom>
        </p:spPr>
      </p:pic>
    </p:spTree>
    <p:extLst>
      <p:ext uri="{BB962C8B-B14F-4D97-AF65-F5344CB8AC3E}">
        <p14:creationId xmlns:p14="http://schemas.microsoft.com/office/powerpoint/2010/main" val="173378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745" y="129599"/>
            <a:ext cx="4495800" cy="576984"/>
          </a:xfrm>
        </p:spPr>
        <p:txBody>
          <a:bodyPr>
            <a:normAutofit fontScale="90000"/>
          </a:bodyPr>
          <a:lstStyle/>
          <a:p>
            <a:r>
              <a:rPr lang="el-GR" dirty="0"/>
              <a:t>Πρώιμη Παρέμβαση</a:t>
            </a:r>
            <a:endParaRPr lang="en-US" dirty="0"/>
          </a:p>
        </p:txBody>
      </p:sp>
      <p:sp>
        <p:nvSpPr>
          <p:cNvPr id="3" name="Θέση περιεχομένου 2"/>
          <p:cNvSpPr>
            <a:spLocks noGrp="1"/>
          </p:cNvSpPr>
          <p:nvPr>
            <p:ph idx="1"/>
          </p:nvPr>
        </p:nvSpPr>
        <p:spPr>
          <a:xfrm>
            <a:off x="214745" y="1825625"/>
            <a:ext cx="11644745" cy="4351338"/>
          </a:xfrm>
        </p:spPr>
        <p:txBody>
          <a:bodyPr/>
          <a:lstStyle/>
          <a:p>
            <a:pPr marL="0" lvl="0" indent="0" algn="ctr">
              <a:lnSpc>
                <a:spcPct val="100000"/>
              </a:lnSpc>
              <a:spcBef>
                <a:spcPts val="1200"/>
              </a:spcBef>
              <a:buClr>
                <a:srgbClr val="838995"/>
              </a:buClr>
              <a:buNone/>
              <a:defRPr/>
            </a:pPr>
            <a:endParaRPr lang="el-GR" sz="2000" spc="30" dirty="0">
              <a:solidFill>
                <a:srgbClr val="000000"/>
              </a:solidFill>
              <a:latin typeface="Calibri" panose="020F0502020204030204" pitchFamily="34" charset="0"/>
              <a:cs typeface="Calibri" panose="020F0502020204030204" pitchFamily="34" charset="0"/>
            </a:endParaRPr>
          </a:p>
          <a:p>
            <a:pPr marL="0" lvl="0" indent="0" algn="ctr">
              <a:lnSpc>
                <a:spcPct val="100000"/>
              </a:lnSpc>
              <a:spcBef>
                <a:spcPts val="1200"/>
              </a:spcBef>
              <a:buClr>
                <a:srgbClr val="838995"/>
              </a:buClr>
              <a:buNone/>
              <a:defRPr/>
            </a:pPr>
            <a:r>
              <a:rPr lang="el-GR" sz="2400" b="1" u="sng" spc="30" dirty="0">
                <a:solidFill>
                  <a:srgbClr val="FF0000"/>
                </a:solidFill>
                <a:latin typeface="Calibri" panose="020F0502020204030204" pitchFamily="34" charset="0"/>
                <a:cs typeface="Calibri" panose="020F0502020204030204" pitchFamily="34" charset="0"/>
              </a:rPr>
              <a:t>Η διαρκής επικοινωνία των ειδικών μεγιστοποιεί το θετικό αποτέλεσμα</a:t>
            </a:r>
          </a:p>
          <a:p>
            <a:pPr marL="0" lvl="0" indent="0" algn="ctr">
              <a:lnSpc>
                <a:spcPct val="100000"/>
              </a:lnSpc>
              <a:spcBef>
                <a:spcPts val="1200"/>
              </a:spcBef>
              <a:buClr>
                <a:srgbClr val="838995"/>
              </a:buClr>
              <a:buNone/>
              <a:defRPr/>
            </a:pPr>
            <a:r>
              <a:rPr lang="el-GR" sz="2400" b="1" u="sng" spc="30" dirty="0">
                <a:solidFill>
                  <a:srgbClr val="FF0000"/>
                </a:solidFill>
                <a:latin typeface="Calibri" panose="020F0502020204030204" pitchFamily="34" charset="0"/>
                <a:cs typeface="Calibri" panose="020F0502020204030204" pitchFamily="34" charset="0"/>
              </a:rPr>
              <a:t>Θεραπευτική Συμμαχία</a:t>
            </a:r>
            <a:endParaRPr lang="en-US" sz="2400" b="1" u="sng" spc="30" dirty="0">
              <a:solidFill>
                <a:srgbClr val="FF0000"/>
              </a:solidFill>
              <a:latin typeface="Calibri" panose="020F0502020204030204" pitchFamily="34" charset="0"/>
              <a:cs typeface="Calibri" panose="020F0502020204030204" pitchFamily="34" charset="0"/>
            </a:endParaRPr>
          </a:p>
          <a:p>
            <a:pPr marL="0" lvl="0" indent="0" algn="ctr">
              <a:lnSpc>
                <a:spcPct val="100000"/>
              </a:lnSpc>
              <a:spcBef>
                <a:spcPts val="1200"/>
              </a:spcBef>
              <a:buClr>
                <a:srgbClr val="838995"/>
              </a:buClr>
              <a:buNone/>
              <a:defRPr/>
            </a:pPr>
            <a:endParaRPr lang="en-US" sz="2000" spc="30" dirty="0">
              <a:solidFill>
                <a:srgbClr val="000000"/>
              </a:solidFill>
              <a:latin typeface="Calibri" panose="020F0502020204030204" pitchFamily="34" charset="0"/>
              <a:cs typeface="Calibri" panose="020F0502020204030204" pitchFamily="34" charset="0"/>
            </a:endParaRPr>
          </a:p>
          <a:p>
            <a:pPr marL="0" lvl="0" indent="0" algn="ctr">
              <a:lnSpc>
                <a:spcPct val="100000"/>
              </a:lnSpc>
              <a:spcBef>
                <a:spcPts val="1200"/>
              </a:spcBef>
              <a:buClr>
                <a:srgbClr val="838995"/>
              </a:buClr>
              <a:buNone/>
              <a:defRPr/>
            </a:pPr>
            <a:r>
              <a:rPr lang="el-GR" sz="2000" spc="30" dirty="0">
                <a:solidFill>
                  <a:srgbClr val="000000"/>
                </a:solidFill>
                <a:latin typeface="Calibri" panose="020F0502020204030204" pitchFamily="34" charset="0"/>
                <a:cs typeface="Calibri" panose="020F0502020204030204" pitchFamily="34" charset="0"/>
              </a:rPr>
              <a:t>Κατά την διάρκεια της θεραπευτικής παρέμβασης &amp; στις επανεκτιμήσεις</a:t>
            </a:r>
          </a:p>
          <a:p>
            <a:pPr marL="0" lvl="0" indent="0" algn="ctr">
              <a:lnSpc>
                <a:spcPct val="100000"/>
              </a:lnSpc>
              <a:spcBef>
                <a:spcPts val="1200"/>
              </a:spcBef>
              <a:buClr>
                <a:srgbClr val="838995"/>
              </a:buClr>
              <a:buNone/>
              <a:defRPr/>
            </a:pPr>
            <a:endParaRPr lang="el-GR" sz="2000" spc="30" dirty="0">
              <a:solidFill>
                <a:srgbClr val="000000"/>
              </a:solidFill>
              <a:latin typeface="Calibri" panose="020F0502020204030204" pitchFamily="34" charset="0"/>
              <a:cs typeface="Calibri" panose="020F0502020204030204" pitchFamily="34" charset="0"/>
            </a:endParaRPr>
          </a:p>
          <a:p>
            <a:pPr lvl="0" algn="ctr">
              <a:lnSpc>
                <a:spcPct val="100000"/>
              </a:lnSpc>
              <a:spcBef>
                <a:spcPts val="1200"/>
              </a:spcBef>
              <a:buClr>
                <a:srgbClr val="838995"/>
              </a:buClr>
              <a:buFont typeface="Wingdings" panose="05000000000000000000" pitchFamily="2" charset="2"/>
              <a:buChar char="ü"/>
              <a:defRPr/>
            </a:pPr>
            <a:r>
              <a:rPr lang="el-GR" sz="2000" spc="30" dirty="0">
                <a:solidFill>
                  <a:srgbClr val="000000"/>
                </a:solidFill>
                <a:latin typeface="Calibri" panose="020F0502020204030204" pitchFamily="34" charset="0"/>
                <a:cs typeface="Calibri" panose="020F0502020204030204" pitchFamily="34" charset="0"/>
              </a:rPr>
              <a:t>Συνεργασία και ενημέρωση μεταξύ των ειδικών που δουλεύουν με το παιδί</a:t>
            </a:r>
          </a:p>
          <a:p>
            <a:pPr lvl="0" algn="ctr">
              <a:lnSpc>
                <a:spcPct val="100000"/>
              </a:lnSpc>
              <a:spcBef>
                <a:spcPts val="1200"/>
              </a:spcBef>
              <a:buClr>
                <a:srgbClr val="838995"/>
              </a:buClr>
              <a:buFont typeface="Wingdings" panose="05000000000000000000" pitchFamily="2" charset="2"/>
              <a:buChar char="ü"/>
              <a:defRPr/>
            </a:pPr>
            <a:r>
              <a:rPr lang="el-GR" sz="2000" spc="30" dirty="0">
                <a:solidFill>
                  <a:srgbClr val="000000"/>
                </a:solidFill>
                <a:latin typeface="Calibri" panose="020F0502020204030204" pitchFamily="34" charset="0"/>
                <a:cs typeface="Calibri" panose="020F0502020204030204" pitchFamily="34" charset="0"/>
              </a:rPr>
              <a:t>Συνεργασία και ενημέρωση των φορέων (π.χ. παιδικός σταθμός, σχολείο, ομάδες θεραπευτών)</a:t>
            </a:r>
          </a:p>
          <a:p>
            <a:pPr lvl="0" algn="ctr">
              <a:lnSpc>
                <a:spcPct val="100000"/>
              </a:lnSpc>
              <a:spcBef>
                <a:spcPts val="1200"/>
              </a:spcBef>
              <a:buClr>
                <a:srgbClr val="838995"/>
              </a:buClr>
              <a:buFont typeface="Wingdings" panose="05000000000000000000" pitchFamily="2" charset="2"/>
              <a:buChar char="ü"/>
              <a:defRPr/>
            </a:pPr>
            <a:r>
              <a:rPr lang="el-GR" sz="2000" spc="30" dirty="0">
                <a:solidFill>
                  <a:srgbClr val="000000"/>
                </a:solidFill>
                <a:latin typeface="Calibri" panose="020F0502020204030204" pitchFamily="34" charset="0"/>
                <a:cs typeface="Calibri" panose="020F0502020204030204" pitchFamily="34" charset="0"/>
              </a:rPr>
              <a:t>Συνεργασία και ενημέρωση των γονιών με όλους και από όλους</a:t>
            </a:r>
          </a:p>
          <a:p>
            <a:pPr>
              <a:buFont typeface="Wingdings" panose="05000000000000000000" pitchFamily="2" charset="2"/>
              <a:buChar char="ü"/>
            </a:pPr>
            <a:endParaRPr lang="en-US" dirty="0"/>
          </a:p>
        </p:txBody>
      </p:sp>
      <p:pic>
        <p:nvPicPr>
          <p:cNvPr id="4" name="Εικόνα 3"/>
          <p:cNvPicPr>
            <a:picLocks noChangeAspect="1"/>
          </p:cNvPicPr>
          <p:nvPr/>
        </p:nvPicPr>
        <p:blipFill>
          <a:blip r:embed="rId2"/>
          <a:stretch>
            <a:fillRect/>
          </a:stretch>
        </p:blipFill>
        <p:spPr>
          <a:xfrm>
            <a:off x="9645608" y="129599"/>
            <a:ext cx="2359356" cy="1914310"/>
          </a:xfrm>
          <a:prstGeom prst="rect">
            <a:avLst/>
          </a:prstGeom>
        </p:spPr>
      </p:pic>
    </p:spTree>
    <p:extLst>
      <p:ext uri="{BB962C8B-B14F-4D97-AF65-F5344CB8AC3E}">
        <p14:creationId xmlns:p14="http://schemas.microsoft.com/office/powerpoint/2010/main" val="4018455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4530436" cy="493857"/>
          </a:xfrm>
        </p:spPr>
        <p:txBody>
          <a:bodyPr>
            <a:normAutofit fontScale="90000"/>
          </a:bodyPr>
          <a:lstStyle/>
          <a:p>
            <a:r>
              <a:rPr lang="el-GR" dirty="0"/>
              <a:t>Πρώιμη Παρέμβαση</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2978728" y="720437"/>
            <a:ext cx="6289964" cy="6137564"/>
          </a:xfrm>
          <a:prstGeom prst="rect">
            <a:avLst/>
          </a:prstGeom>
        </p:spPr>
      </p:pic>
      <p:pic>
        <p:nvPicPr>
          <p:cNvPr id="5" name="Εικόνα 4"/>
          <p:cNvPicPr>
            <a:picLocks noChangeAspect="1"/>
          </p:cNvPicPr>
          <p:nvPr/>
        </p:nvPicPr>
        <p:blipFill>
          <a:blip r:embed="rId3"/>
          <a:stretch>
            <a:fillRect/>
          </a:stretch>
        </p:blipFill>
        <p:spPr>
          <a:xfrm>
            <a:off x="10335491" y="19555"/>
            <a:ext cx="1692296" cy="1642990"/>
          </a:xfrm>
          <a:prstGeom prst="rect">
            <a:avLst/>
          </a:prstGeom>
        </p:spPr>
      </p:pic>
    </p:spTree>
    <p:extLst>
      <p:ext uri="{BB962C8B-B14F-4D97-AF65-F5344CB8AC3E}">
        <p14:creationId xmlns:p14="http://schemas.microsoft.com/office/powerpoint/2010/main" val="266409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Πρώιμη Παρέμβαση</a:t>
            </a:r>
          </a:p>
        </p:txBody>
      </p:sp>
      <p:sp>
        <p:nvSpPr>
          <p:cNvPr id="3" name="Θέση περιεχομένου 2"/>
          <p:cNvSpPr>
            <a:spLocks noGrp="1"/>
          </p:cNvSpPr>
          <p:nvPr>
            <p:ph idx="1"/>
          </p:nvPr>
        </p:nvSpPr>
        <p:spPr>
          <a:xfrm>
            <a:off x="838200" y="1435608"/>
            <a:ext cx="10515600" cy="5221224"/>
          </a:xfrm>
        </p:spPr>
        <p:txBody>
          <a:bodyPr>
            <a:normAutofit fontScale="85000" lnSpcReduction="20000"/>
          </a:bodyPr>
          <a:lstStyle/>
          <a:p>
            <a:pPr marL="0" indent="0">
              <a:buClr>
                <a:schemeClr val="accent5"/>
              </a:buClr>
              <a:buNone/>
              <a:defRPr/>
            </a:pPr>
            <a:r>
              <a:rPr lang="el-GR" sz="2000" dirty="0"/>
              <a:t>Τα προγράμματα πρώιμης παρέμβασης στην παιδική ηλικία αφορούν: </a:t>
            </a:r>
          </a:p>
          <a:p>
            <a:pPr marL="0" indent="0">
              <a:buClr>
                <a:schemeClr val="accent5"/>
              </a:buClr>
              <a:buNone/>
              <a:defRPr/>
            </a:pPr>
            <a:endParaRPr lang="el-GR" sz="2000" dirty="0"/>
          </a:p>
          <a:p>
            <a:pPr lvl="1">
              <a:buFont typeface="Arial Narrow" pitchFamily="34" charset="0"/>
              <a:buChar char="–"/>
              <a:defRPr/>
            </a:pPr>
            <a:r>
              <a:rPr lang="el-GR" sz="2000" dirty="0"/>
              <a:t>Παιδιά προσχολικής ηλικίας με </a:t>
            </a:r>
            <a:r>
              <a:rPr lang="el-GR" sz="2000" u="sng" dirty="0"/>
              <a:t>νευροαναπτυξιακές διαταραχές</a:t>
            </a:r>
          </a:p>
          <a:p>
            <a:pPr lvl="1">
              <a:buFont typeface="Arial Narrow" pitchFamily="34" charset="0"/>
              <a:buChar char="–"/>
              <a:defRPr/>
            </a:pPr>
            <a:r>
              <a:rPr lang="el-GR" sz="2000" dirty="0"/>
              <a:t>Βρέφη και παιδιά με </a:t>
            </a:r>
            <a:r>
              <a:rPr lang="el-GR" sz="2000" u="sng" dirty="0"/>
              <a:t>νευρολογικές διαταραχές </a:t>
            </a:r>
            <a:r>
              <a:rPr lang="el-GR" sz="2000" dirty="0"/>
              <a:t>όπως η εγκεφαλική παράλυση (ΕΠ)</a:t>
            </a:r>
          </a:p>
          <a:p>
            <a:pPr lvl="1">
              <a:buFont typeface="Arial Narrow" pitchFamily="34" charset="0"/>
              <a:buChar char="–"/>
              <a:defRPr/>
            </a:pPr>
            <a:endParaRPr lang="el-GR" sz="2000" dirty="0"/>
          </a:p>
          <a:p>
            <a:pPr lvl="1">
              <a:buFont typeface="Arial Narrow" pitchFamily="34" charset="0"/>
              <a:buChar char="–"/>
              <a:defRPr/>
            </a:pPr>
            <a:r>
              <a:rPr lang="el-GR" sz="2000" dirty="0"/>
              <a:t> Βρέφη και παιδιά με </a:t>
            </a:r>
            <a:r>
              <a:rPr lang="el-GR" sz="2000" u="sng" dirty="0"/>
              <a:t>αισθητηριακή αποστέρηση </a:t>
            </a:r>
            <a:r>
              <a:rPr lang="el-GR" sz="2000" dirty="0"/>
              <a:t>(τυφλότητα, κώφωση)</a:t>
            </a:r>
          </a:p>
          <a:p>
            <a:pPr lvl="1">
              <a:buFont typeface="Arial Narrow" pitchFamily="34" charset="0"/>
              <a:buChar char="–"/>
              <a:defRPr/>
            </a:pPr>
            <a:endParaRPr lang="el-GR" sz="2000" dirty="0"/>
          </a:p>
          <a:p>
            <a:pPr lvl="1">
              <a:buFont typeface="Arial Narrow" pitchFamily="34" charset="0"/>
              <a:buChar char="–"/>
              <a:defRPr/>
            </a:pPr>
            <a:r>
              <a:rPr lang="el-GR" sz="2000" dirty="0"/>
              <a:t>Βρέφη και παιδιά </a:t>
            </a:r>
            <a:r>
              <a:rPr lang="el-GR" sz="2000" u="sng" dirty="0"/>
              <a:t>υψηλού κινδύνου </a:t>
            </a:r>
            <a:r>
              <a:rPr lang="el-GR" sz="2000" dirty="0"/>
              <a:t>να εμφανίσουν νευροαναπτυξιακές διαταραχές (π.χ. προωρότητα, επιβαρυντικές ψυχοκοινωνικές συνθήκες)</a:t>
            </a:r>
          </a:p>
          <a:p>
            <a:pPr lvl="1">
              <a:buFont typeface="Arial Narrow" pitchFamily="34" charset="0"/>
              <a:buChar char="–"/>
              <a:defRPr/>
            </a:pPr>
            <a:endParaRPr lang="el-GR" sz="2000" dirty="0"/>
          </a:p>
          <a:p>
            <a:pPr marL="457200" lvl="1" indent="0">
              <a:buNone/>
              <a:defRPr/>
            </a:pPr>
            <a:endParaRPr lang="el-GR" sz="2000" dirty="0"/>
          </a:p>
          <a:p>
            <a:pPr marL="0" indent="0">
              <a:buClr>
                <a:schemeClr val="accent5"/>
              </a:buClr>
              <a:buNone/>
              <a:defRPr/>
            </a:pPr>
            <a:r>
              <a:rPr lang="el-GR" sz="2000" dirty="0"/>
              <a:t>	Στόχοι:</a:t>
            </a:r>
          </a:p>
          <a:p>
            <a:pPr marL="0" lvl="1" indent="0" algn="ctr">
              <a:spcBef>
                <a:spcPts val="1000"/>
              </a:spcBef>
              <a:buClr>
                <a:schemeClr val="accent5"/>
              </a:buClr>
              <a:buNone/>
              <a:defRPr/>
            </a:pPr>
            <a:r>
              <a:rPr lang="en-US" sz="2000" b="1" dirty="0">
                <a:solidFill>
                  <a:srgbClr val="FF0000"/>
                </a:solidFill>
              </a:rPr>
              <a:t>	</a:t>
            </a:r>
            <a:r>
              <a:rPr lang="el-GR" sz="2100" b="1" dirty="0">
                <a:solidFill>
                  <a:srgbClr val="FF0000"/>
                </a:solidFill>
              </a:rPr>
              <a:t>Ανάπτυξη – Μεγιστοποίηση του δυναμικού του παιδιού</a:t>
            </a:r>
          </a:p>
          <a:p>
            <a:pPr marL="914400" lvl="2" indent="0" algn="ctr">
              <a:buNone/>
              <a:defRPr/>
            </a:pPr>
            <a:r>
              <a:rPr lang="el-GR" sz="2100" b="1" dirty="0">
                <a:solidFill>
                  <a:srgbClr val="0070C0"/>
                </a:solidFill>
              </a:rPr>
              <a:t>Ελαχιστοποίηση δευτερογενών δυσκολιών </a:t>
            </a:r>
          </a:p>
          <a:p>
            <a:pPr marL="914400" lvl="2" indent="0" algn="ctr">
              <a:buNone/>
              <a:defRPr/>
            </a:pPr>
            <a:r>
              <a:rPr lang="el-GR" sz="2100" b="1" dirty="0">
                <a:solidFill>
                  <a:srgbClr val="0070C0"/>
                </a:solidFill>
              </a:rPr>
              <a:t>(</a:t>
            </a:r>
            <a:r>
              <a:rPr lang="el-GR" sz="1600" dirty="0">
                <a:solidFill>
                  <a:srgbClr val="12080F"/>
                </a:solidFill>
              </a:rPr>
              <a:t>π.χ. συμπεριφορά, ένταξη, συναίσθημα</a:t>
            </a:r>
            <a:r>
              <a:rPr lang="el-GR" sz="2100" b="1" dirty="0">
                <a:solidFill>
                  <a:srgbClr val="0070C0"/>
                </a:solidFill>
              </a:rPr>
              <a:t>)</a:t>
            </a:r>
          </a:p>
          <a:p>
            <a:pPr lvl="1" algn="ctr">
              <a:buFont typeface="Arial Narrow" pitchFamily="34" charset="0"/>
              <a:buChar char="–"/>
              <a:defRPr/>
            </a:pPr>
            <a:endParaRPr lang="el-GR" sz="2000" b="1" dirty="0"/>
          </a:p>
          <a:p>
            <a:pPr lvl="0"/>
            <a:endParaRPr lang="en-US" sz="1600" kern="0" dirty="0">
              <a:latin typeface="Calibri" panose="020F0502020204030204" pitchFamily="34" charset="0"/>
              <a:ea typeface="Calibri" panose="020F0502020204030204" pitchFamily="34" charset="0"/>
              <a:cs typeface="Calibri" panose="020F0502020204030204" pitchFamily="34" charset="0"/>
            </a:endParaRPr>
          </a:p>
          <a:p>
            <a:pPr lvl="0"/>
            <a:endParaRPr lang="en-US" sz="1600" kern="0"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l-GR" sz="1600" kern="0" dirty="0" err="1">
                <a:latin typeface="Calibri" panose="020F0502020204030204" pitchFamily="34" charset="0"/>
                <a:ea typeface="Calibri" panose="020F0502020204030204" pitchFamily="34" charset="0"/>
                <a:cs typeface="Calibri" panose="020F0502020204030204" pitchFamily="34" charset="0"/>
              </a:rPr>
              <a:t>Smythe</a:t>
            </a:r>
            <a:r>
              <a:rPr lang="el-GR" sz="1600" kern="0" dirty="0">
                <a:latin typeface="Calibri" panose="020F0502020204030204" pitchFamily="34" charset="0"/>
                <a:ea typeface="Calibri" panose="020F0502020204030204" pitchFamily="34" charset="0"/>
                <a:cs typeface="Calibri" panose="020F0502020204030204" pitchFamily="34" charset="0"/>
              </a:rPr>
              <a:t> </a:t>
            </a:r>
            <a:r>
              <a:rPr lang="en-US" sz="1600" kern="0" dirty="0">
                <a:latin typeface="Calibri" panose="020F0502020204030204" pitchFamily="34" charset="0"/>
                <a:ea typeface="Calibri" panose="020F0502020204030204" pitchFamily="34" charset="0"/>
                <a:cs typeface="Calibri" panose="020F0502020204030204" pitchFamily="34" charset="0"/>
              </a:rPr>
              <a:t>et al</a:t>
            </a:r>
            <a:r>
              <a:rPr lang="el-GR" sz="1600" kern="0" dirty="0">
                <a:latin typeface="Calibri" panose="020F0502020204030204" pitchFamily="34" charset="0"/>
                <a:ea typeface="Calibri" panose="020F0502020204030204" pitchFamily="34" charset="0"/>
                <a:cs typeface="Calibri" panose="020F0502020204030204" pitchFamily="34" charset="0"/>
              </a:rPr>
              <a:t>., 2021</a:t>
            </a:r>
            <a:r>
              <a:rPr lang="en-US" sz="1600" kern="0" dirty="0">
                <a:latin typeface="Calibri" panose="020F0502020204030204" pitchFamily="34" charset="0"/>
                <a:ea typeface="Calibri" panose="020F0502020204030204" pitchFamily="34" charset="0"/>
                <a:cs typeface="Calibri" panose="020F0502020204030204" pitchFamily="34" charset="0"/>
              </a:rPr>
              <a:t>, </a:t>
            </a:r>
            <a:r>
              <a:rPr lang="el-GR" sz="1600" kern="0" dirty="0" err="1">
                <a:solidFill>
                  <a:prstClr val="black"/>
                </a:solidFill>
                <a:latin typeface="Calibri" panose="020F0502020204030204" pitchFamily="34" charset="0"/>
                <a:ea typeface="Calibri" panose="020F0502020204030204" pitchFamily="34" charset="0"/>
                <a:cs typeface="Calibri" panose="020F0502020204030204" pitchFamily="34" charset="0"/>
              </a:rPr>
              <a:t>Horovitz</a:t>
            </a:r>
            <a:r>
              <a:rPr lang="el-GR"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 &amp; </a:t>
            </a:r>
            <a:r>
              <a:rPr lang="el-GR" sz="1600" kern="0" dirty="0" err="1">
                <a:solidFill>
                  <a:prstClr val="black"/>
                </a:solidFill>
                <a:latin typeface="Calibri" panose="020F0502020204030204" pitchFamily="34" charset="0"/>
                <a:ea typeface="Calibri" panose="020F0502020204030204" pitchFamily="34" charset="0"/>
                <a:cs typeface="Calibri" panose="020F0502020204030204" pitchFamily="34" charset="0"/>
              </a:rPr>
              <a:t>Matson</a:t>
            </a:r>
            <a:r>
              <a:rPr lang="el-GR" sz="1600" kern="0" dirty="0">
                <a:solidFill>
                  <a:prstClr val="black"/>
                </a:solidFill>
                <a:latin typeface="Calibri" panose="020F0502020204030204" pitchFamily="34" charset="0"/>
                <a:ea typeface="Calibri" panose="020F0502020204030204" pitchFamily="34" charset="0"/>
                <a:cs typeface="Calibri" panose="020F0502020204030204" pitchFamily="34" charset="0"/>
              </a:rPr>
              <a:t>, 2011</a:t>
            </a:r>
          </a:p>
          <a:p>
            <a:pPr lvl="1">
              <a:buFont typeface="Arial Narrow" pitchFamily="34" charset="0"/>
              <a:buChar char="–"/>
              <a:defRPr/>
            </a:pPr>
            <a:endParaRPr lang="el-GR" sz="2000" b="1" dirty="0">
              <a:solidFill>
                <a:srgbClr val="FF0000"/>
              </a:solidFill>
            </a:endParaRPr>
          </a:p>
          <a:p>
            <a:endParaRPr lang="el-GR" dirty="0"/>
          </a:p>
        </p:txBody>
      </p:sp>
      <p:pic>
        <p:nvPicPr>
          <p:cNvPr id="4" name="Εικόνα 3"/>
          <p:cNvPicPr>
            <a:picLocks noChangeAspect="1"/>
          </p:cNvPicPr>
          <p:nvPr/>
        </p:nvPicPr>
        <p:blipFill>
          <a:blip r:embed="rId2"/>
          <a:stretch>
            <a:fillRect/>
          </a:stretch>
        </p:blipFill>
        <p:spPr>
          <a:xfrm>
            <a:off x="10027148" y="0"/>
            <a:ext cx="2030832" cy="2036618"/>
          </a:xfrm>
          <a:prstGeom prst="rect">
            <a:avLst/>
          </a:prstGeom>
        </p:spPr>
      </p:pic>
    </p:spTree>
    <p:extLst>
      <p:ext uri="{BB962C8B-B14F-4D97-AF65-F5344CB8AC3E}">
        <p14:creationId xmlns:p14="http://schemas.microsoft.com/office/powerpoint/2010/main" val="246881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Πρώιμη παρέμβαση</a:t>
            </a:r>
          </a:p>
        </p:txBody>
      </p:sp>
      <p:sp>
        <p:nvSpPr>
          <p:cNvPr id="3" name="Θέση περιεχομένου 2"/>
          <p:cNvSpPr>
            <a:spLocks noGrp="1"/>
          </p:cNvSpPr>
          <p:nvPr>
            <p:ph idx="1"/>
          </p:nvPr>
        </p:nvSpPr>
        <p:spPr>
          <a:xfrm>
            <a:off x="838200" y="2374265"/>
            <a:ext cx="10515600" cy="2955381"/>
          </a:xfrm>
        </p:spPr>
        <p:txBody>
          <a:bodyPr>
            <a:normAutofit/>
          </a:bodyPr>
          <a:lstStyle/>
          <a:p>
            <a:pPr marL="0" indent="0">
              <a:buNone/>
            </a:pPr>
            <a:r>
              <a:rPr lang="el-GR" altLang="el-GR" dirty="0">
                <a:cs typeface="Tunga" pitchFamily="34" charset="0"/>
              </a:rPr>
              <a:t>Αρχές πρώιμης παρέμβασης - Ανάπτυξη του Εγκεφάλου</a:t>
            </a:r>
          </a:p>
          <a:p>
            <a:pPr>
              <a:buClr>
                <a:schemeClr val="accent5"/>
              </a:buClr>
              <a:buFont typeface="Wingdings" panose="05000000000000000000" pitchFamily="2" charset="2"/>
              <a:buChar char="ü"/>
              <a:defRPr/>
            </a:pPr>
            <a:endParaRPr lang="el-GR" sz="2000" dirty="0"/>
          </a:p>
          <a:p>
            <a:pPr>
              <a:buClr>
                <a:schemeClr val="accent5"/>
              </a:buClr>
              <a:buFont typeface="Wingdings" panose="05000000000000000000" pitchFamily="2" charset="2"/>
              <a:buChar char="ü"/>
              <a:defRPr/>
            </a:pPr>
            <a:r>
              <a:rPr lang="el-GR" sz="2000" dirty="0"/>
              <a:t>Τα πρώτα χρόνια της ζωής ενός παιδιού είναι κρίσιμα – Νευρωνική πλαστικότητα</a:t>
            </a:r>
          </a:p>
          <a:p>
            <a:pPr>
              <a:buClr>
                <a:schemeClr val="accent5"/>
              </a:buClr>
              <a:buFont typeface="Wingdings" panose="05000000000000000000" pitchFamily="2" charset="2"/>
              <a:buChar char="ü"/>
              <a:defRPr/>
            </a:pPr>
            <a:r>
              <a:rPr lang="el-GR" sz="2000" dirty="0"/>
              <a:t>Διαφορετικά νευρωνικά συστήματα έχουν διαφορετικά χρονοδιαγράμματα ανάπτυξης και εξέλιξης</a:t>
            </a:r>
          </a:p>
          <a:p>
            <a:pPr>
              <a:buClr>
                <a:schemeClr val="accent5"/>
              </a:buClr>
              <a:buFont typeface="Wingdings" panose="05000000000000000000" pitchFamily="2" charset="2"/>
              <a:buChar char="ü"/>
              <a:defRPr/>
            </a:pPr>
            <a:r>
              <a:rPr lang="el-GR" sz="2000" dirty="0"/>
              <a:t>Υπάρχουν κρίσιμες και ευαίσθητες περίοδοι ανάπτυξης</a:t>
            </a:r>
          </a:p>
        </p:txBody>
      </p:sp>
      <p:pic>
        <p:nvPicPr>
          <p:cNvPr id="4" name="Εικόνα 3"/>
          <p:cNvPicPr>
            <a:picLocks noChangeAspect="1"/>
          </p:cNvPicPr>
          <p:nvPr/>
        </p:nvPicPr>
        <p:blipFill>
          <a:blip r:embed="rId2"/>
          <a:stretch>
            <a:fillRect/>
          </a:stretch>
        </p:blipFill>
        <p:spPr>
          <a:xfrm>
            <a:off x="9735219" y="70011"/>
            <a:ext cx="2139881" cy="2145978"/>
          </a:xfrm>
          <a:prstGeom prst="rect">
            <a:avLst/>
          </a:prstGeom>
        </p:spPr>
      </p:pic>
    </p:spTree>
    <p:extLst>
      <p:ext uri="{BB962C8B-B14F-4D97-AF65-F5344CB8AC3E}">
        <p14:creationId xmlns:p14="http://schemas.microsoft.com/office/powerpoint/2010/main" val="112567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0584"/>
            <a:ext cx="4828032" cy="1033272"/>
          </a:xfrm>
        </p:spPr>
        <p:txBody>
          <a:bodyPr>
            <a:noAutofit/>
          </a:bodyPr>
          <a:lstStyle/>
          <a:p>
            <a:r>
              <a:rPr lang="el-GR" sz="2400" dirty="0"/>
              <a:t>Πρώιμη παρέμβαση -  </a:t>
            </a:r>
            <a:r>
              <a:rPr lang="el-GR" altLang="el-GR" sz="2400" dirty="0">
                <a:cs typeface="Tunga" pitchFamily="34" charset="0"/>
              </a:rPr>
              <a:t>Το Περιβάλλον </a:t>
            </a:r>
            <a:br>
              <a:rPr lang="el-GR" altLang="el-GR" sz="2400" dirty="0">
                <a:cs typeface="Tunga" pitchFamily="34" charset="0"/>
              </a:rPr>
            </a:br>
            <a:br>
              <a:rPr lang="el-GR" sz="2400" dirty="0"/>
            </a:br>
            <a:endParaRPr lang="el-GR" sz="2400" dirty="0"/>
          </a:p>
        </p:txBody>
      </p:sp>
      <p:sp>
        <p:nvSpPr>
          <p:cNvPr id="4" name="2 - Θέση περιεχομένου"/>
          <p:cNvSpPr>
            <a:spLocks noGrp="1"/>
          </p:cNvSpPr>
          <p:nvPr>
            <p:ph sz="quarter" idx="4294967295"/>
          </p:nvPr>
        </p:nvSpPr>
        <p:spPr>
          <a:xfrm>
            <a:off x="1413129" y="2865437"/>
            <a:ext cx="3886200" cy="3736975"/>
          </a:xfrm>
          <a:prstGeom prst="rect">
            <a:avLst/>
          </a:prstGeom>
        </p:spPr>
        <p:txBody>
          <a:bodyPr/>
          <a:lstStyle/>
          <a:p>
            <a:pPr eaLnBrk="1" fontAlgn="auto" hangingPunct="1">
              <a:spcAft>
                <a:spcPts val="0"/>
              </a:spcAft>
              <a:buClr>
                <a:schemeClr val="accent5"/>
              </a:buClr>
              <a:buFont typeface="Wingdings" panose="05000000000000000000" pitchFamily="2" charset="2"/>
              <a:buChar char="ü"/>
              <a:defRPr/>
            </a:pPr>
            <a:r>
              <a:rPr lang="el-GR" sz="1800" dirty="0"/>
              <a:t>κατάλληλα ερεθίσματα στα κατάλληλα στάδια ανάπτυξης</a:t>
            </a:r>
          </a:p>
          <a:p>
            <a:pPr eaLnBrk="1" fontAlgn="auto" hangingPunct="1">
              <a:spcAft>
                <a:spcPts val="0"/>
              </a:spcAft>
              <a:buClr>
                <a:schemeClr val="accent5"/>
              </a:buClr>
              <a:buFont typeface="Wingdings" panose="05000000000000000000" pitchFamily="2" charset="2"/>
              <a:buChar char="ü"/>
              <a:defRPr/>
            </a:pPr>
            <a:r>
              <a:rPr lang="el-GR" sz="1800" dirty="0"/>
              <a:t> επάρκεια ως προς τις ανάγκες του παιδιού (διατροφή, ασφάλεια)</a:t>
            </a:r>
          </a:p>
          <a:p>
            <a:pPr eaLnBrk="1" fontAlgn="auto" hangingPunct="1">
              <a:spcAft>
                <a:spcPts val="0"/>
              </a:spcAft>
              <a:buClr>
                <a:schemeClr val="accent5"/>
              </a:buClr>
              <a:buFont typeface="Wingdings" panose="05000000000000000000" pitchFamily="2" charset="2"/>
              <a:buChar char="ü"/>
              <a:defRPr/>
            </a:pPr>
            <a:r>
              <a:rPr lang="el-GR" sz="1800" dirty="0"/>
              <a:t>σταθερότητα</a:t>
            </a:r>
          </a:p>
          <a:p>
            <a:pPr eaLnBrk="1" fontAlgn="auto" hangingPunct="1">
              <a:spcAft>
                <a:spcPts val="0"/>
              </a:spcAft>
              <a:buClr>
                <a:schemeClr val="accent5"/>
              </a:buClr>
              <a:buFont typeface="Wingdings" panose="05000000000000000000" pitchFamily="2" charset="2"/>
              <a:buChar char="ü"/>
              <a:defRPr/>
            </a:pPr>
            <a:r>
              <a:rPr lang="el-GR" sz="1800" dirty="0"/>
              <a:t>ποιότητα φροντίδας</a:t>
            </a:r>
          </a:p>
          <a:p>
            <a:pPr eaLnBrk="1" fontAlgn="auto" hangingPunct="1">
              <a:spcAft>
                <a:spcPts val="0"/>
              </a:spcAft>
              <a:buClr>
                <a:schemeClr val="accent5"/>
              </a:buClr>
              <a:buFont typeface="Wingdings" panose="05000000000000000000" pitchFamily="2" charset="2"/>
              <a:buChar char="ü"/>
              <a:defRPr/>
            </a:pPr>
            <a:r>
              <a:rPr lang="el-GR" sz="1800" dirty="0"/>
              <a:t>ποιότητα  σχέσεων  με εμπιστοσύνη και αγάπη</a:t>
            </a:r>
          </a:p>
          <a:p>
            <a:pPr eaLnBrk="1" fontAlgn="auto" hangingPunct="1">
              <a:spcAft>
                <a:spcPts val="0"/>
              </a:spcAft>
              <a:buClr>
                <a:schemeClr val="accent5"/>
              </a:buClr>
              <a:buFont typeface="Wingdings" panose="05000000000000000000" pitchFamily="2" charset="2"/>
              <a:buChar char="ü"/>
              <a:defRPr/>
            </a:pPr>
            <a:r>
              <a:rPr lang="el-GR" sz="1800" dirty="0"/>
              <a:t>ευκαιρίες για  παιχνίδι</a:t>
            </a:r>
          </a:p>
          <a:p>
            <a:pPr marL="0" indent="0" eaLnBrk="1" fontAlgn="auto" hangingPunct="1">
              <a:spcAft>
                <a:spcPts val="0"/>
              </a:spcAft>
              <a:buClr>
                <a:schemeClr val="accent5"/>
              </a:buClr>
              <a:defRPr/>
            </a:pPr>
            <a:endParaRPr lang="el-GR" sz="1800" dirty="0"/>
          </a:p>
          <a:p>
            <a:pPr marL="0" indent="0" eaLnBrk="1" fontAlgn="auto" hangingPunct="1">
              <a:spcAft>
                <a:spcPts val="0"/>
              </a:spcAft>
              <a:buClr>
                <a:schemeClr val="accent5"/>
              </a:buClr>
              <a:defRPr/>
            </a:pPr>
            <a:endParaRPr lang="el-GR" sz="1800" dirty="0"/>
          </a:p>
        </p:txBody>
      </p:sp>
      <p:sp>
        <p:nvSpPr>
          <p:cNvPr id="5" name="5 - Θέση περιεχομένου"/>
          <p:cNvSpPr>
            <a:spLocks noGrp="1"/>
          </p:cNvSpPr>
          <p:nvPr>
            <p:ph sz="quarter" idx="4294967295"/>
          </p:nvPr>
        </p:nvSpPr>
        <p:spPr>
          <a:xfrm>
            <a:off x="7406640" y="2865437"/>
            <a:ext cx="4114800" cy="3992563"/>
          </a:xfrm>
          <a:prstGeom prst="rect">
            <a:avLst/>
          </a:prstGeom>
        </p:spPr>
        <p:txBody>
          <a:bodyPr/>
          <a:lstStyle/>
          <a:p>
            <a:pPr eaLnBrk="1" fontAlgn="auto" hangingPunct="1">
              <a:spcAft>
                <a:spcPts val="0"/>
              </a:spcAft>
              <a:buClr>
                <a:schemeClr val="accent5"/>
              </a:buClr>
              <a:buFont typeface="Wingdings" panose="05000000000000000000" pitchFamily="2" charset="2"/>
              <a:buChar char="ü"/>
              <a:defRPr/>
            </a:pPr>
            <a:r>
              <a:rPr lang="el-GR" sz="1800" dirty="0"/>
              <a:t>έλλειψη  κατάλληλων αναπτυξιακά ερεθισμάτων</a:t>
            </a:r>
          </a:p>
          <a:p>
            <a:pPr eaLnBrk="1" fontAlgn="auto" hangingPunct="1">
              <a:spcAft>
                <a:spcPts val="0"/>
              </a:spcAft>
              <a:buClr>
                <a:schemeClr val="accent5"/>
              </a:buClr>
              <a:buFont typeface="Wingdings" panose="05000000000000000000" pitchFamily="2" charset="2"/>
              <a:buChar char="ü"/>
              <a:defRPr/>
            </a:pPr>
            <a:r>
              <a:rPr lang="el-GR" sz="1800" dirty="0"/>
              <a:t> ανεπάρκεια ως προς τις ανάγκες  του παιδιού </a:t>
            </a:r>
          </a:p>
          <a:p>
            <a:pPr eaLnBrk="1" fontAlgn="auto" hangingPunct="1">
              <a:spcAft>
                <a:spcPts val="0"/>
              </a:spcAft>
              <a:buClr>
                <a:schemeClr val="accent5"/>
              </a:buClr>
              <a:buFont typeface="Wingdings" panose="05000000000000000000" pitchFamily="2" charset="2"/>
              <a:buChar char="ü"/>
              <a:defRPr/>
            </a:pPr>
            <a:r>
              <a:rPr lang="el-GR" sz="1800" dirty="0"/>
              <a:t>αστάθεια   </a:t>
            </a:r>
          </a:p>
          <a:p>
            <a:pPr eaLnBrk="1" fontAlgn="auto" hangingPunct="1">
              <a:spcAft>
                <a:spcPts val="0"/>
              </a:spcAft>
              <a:buClr>
                <a:schemeClr val="accent5"/>
              </a:buClr>
              <a:buFont typeface="Wingdings" panose="05000000000000000000" pitchFamily="2" charset="2"/>
              <a:buChar char="ü"/>
              <a:defRPr/>
            </a:pPr>
            <a:r>
              <a:rPr lang="el-GR" sz="1800" dirty="0"/>
              <a:t> αγχογόνο περιβάλλον</a:t>
            </a:r>
          </a:p>
          <a:p>
            <a:pPr eaLnBrk="1" fontAlgn="auto" hangingPunct="1">
              <a:spcAft>
                <a:spcPts val="0"/>
              </a:spcAft>
              <a:buClr>
                <a:schemeClr val="accent5"/>
              </a:buClr>
              <a:buFont typeface="Wingdings" panose="05000000000000000000" pitchFamily="2" charset="2"/>
              <a:buChar char="ü"/>
              <a:defRPr/>
            </a:pPr>
            <a:r>
              <a:rPr lang="el-GR" sz="1800" dirty="0"/>
              <a:t>αλλαγές προσώπων</a:t>
            </a:r>
          </a:p>
          <a:p>
            <a:pPr eaLnBrk="1" fontAlgn="auto" hangingPunct="1">
              <a:spcAft>
                <a:spcPts val="0"/>
              </a:spcAft>
              <a:buClr>
                <a:schemeClr val="accent5"/>
              </a:buClr>
              <a:buFont typeface="Wingdings" panose="05000000000000000000" pitchFamily="2" charset="2"/>
              <a:buChar char="ü"/>
              <a:defRPr/>
            </a:pPr>
            <a:r>
              <a:rPr lang="el-GR" sz="1800" dirty="0"/>
              <a:t>πρόσωπα φροντίδας που δεν θέλουν ή δεν μπορούν</a:t>
            </a:r>
          </a:p>
          <a:p>
            <a:pPr eaLnBrk="1" fontAlgn="auto" hangingPunct="1">
              <a:spcAft>
                <a:spcPts val="0"/>
              </a:spcAft>
              <a:buClr>
                <a:schemeClr val="accent5"/>
              </a:buClr>
              <a:buFont typeface="Wingdings" panose="05000000000000000000" pitchFamily="2" charset="2"/>
              <a:buChar char="ü"/>
              <a:defRPr/>
            </a:pPr>
            <a:r>
              <a:rPr lang="el-GR" sz="1800" dirty="0"/>
              <a:t>έλλειψη παιχνιδιού</a:t>
            </a:r>
          </a:p>
          <a:p>
            <a:pPr marL="0" indent="0" eaLnBrk="1" fontAlgn="auto" hangingPunct="1">
              <a:spcAft>
                <a:spcPts val="0"/>
              </a:spcAft>
              <a:buClr>
                <a:schemeClr val="accent5"/>
              </a:buClr>
              <a:defRPr/>
            </a:pPr>
            <a:endParaRPr lang="el-GR" dirty="0"/>
          </a:p>
          <a:p>
            <a:pPr marL="0" indent="0" eaLnBrk="1" fontAlgn="auto" hangingPunct="1">
              <a:spcAft>
                <a:spcPts val="0"/>
              </a:spcAft>
              <a:buClr>
                <a:schemeClr val="accent5"/>
              </a:buClr>
              <a:defRPr/>
            </a:pPr>
            <a:endParaRPr lang="el-GR" dirty="0"/>
          </a:p>
        </p:txBody>
      </p:sp>
      <p:sp>
        <p:nvSpPr>
          <p:cNvPr id="6" name="TextBox 5"/>
          <p:cNvSpPr txBox="1"/>
          <p:nvPr/>
        </p:nvSpPr>
        <p:spPr>
          <a:xfrm>
            <a:off x="3178788" y="1038848"/>
            <a:ext cx="56659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800" b="1" i="0" u="none" strike="noStrike" kern="1200" cap="none" spc="0" normalizeH="0" baseline="0" noProof="0" dirty="0">
                <a:ln>
                  <a:noFill/>
                </a:ln>
                <a:solidFill>
                  <a:srgbClr val="FF0000"/>
                </a:solidFill>
                <a:effectLst/>
                <a:uLnTx/>
                <a:uFillTx/>
                <a:latin typeface="Calibri" panose="020F0502020204030204"/>
                <a:ea typeface="+mn-ea"/>
                <a:cs typeface="Tunga" pitchFamily="34" charset="0"/>
              </a:rPr>
              <a:t>Το Περιβάλλον καθορίζει  την  διαδικασία της ανάπτυξης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NATURE</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NURTURE</a:t>
            </a:r>
            <a:endParaRPr kumimoji="0" lang="el-GR"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p:cNvSpPr txBox="1"/>
          <p:nvPr/>
        </p:nvSpPr>
        <p:spPr>
          <a:xfrm>
            <a:off x="2025876" y="1641008"/>
            <a:ext cx="15997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B050"/>
                </a:solidFill>
                <a:effectLst/>
                <a:uLnTx/>
                <a:uFillTx/>
                <a:latin typeface="Calibri" panose="020F0502020204030204"/>
                <a:ea typeface="+mn-ea"/>
                <a:cs typeface="+mn-cs"/>
              </a:rPr>
              <a:t>Διευκολύνουν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8186575" y="1685179"/>
            <a:ext cx="1466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4472C4"/>
              </a:buClr>
              <a:buSzTx/>
              <a:buFontTx/>
              <a:buNone/>
              <a:tabLst/>
              <a:defRPr/>
            </a:pPr>
            <a:r>
              <a:rPr kumimoji="0" lang="el-GR" sz="1800" b="1" i="0" u="none" strike="noStrike" kern="1200" cap="none" spc="0" normalizeH="0" baseline="0" noProof="0" dirty="0">
                <a:ln>
                  <a:noFill/>
                </a:ln>
                <a:solidFill>
                  <a:srgbClr val="00B050"/>
                </a:solidFill>
                <a:effectLst/>
                <a:uLnTx/>
                <a:uFillTx/>
                <a:latin typeface="Calibri" panose="020F0502020204030204"/>
                <a:ea typeface="+mn-ea"/>
                <a:cs typeface="+mn-cs"/>
              </a:rPr>
              <a:t>Αναχαιτίζουν</a:t>
            </a:r>
          </a:p>
        </p:txBody>
      </p:sp>
      <p:pic>
        <p:nvPicPr>
          <p:cNvPr id="9" name="Εικόνα 8"/>
          <p:cNvPicPr>
            <a:picLocks noChangeAspect="1"/>
          </p:cNvPicPr>
          <p:nvPr/>
        </p:nvPicPr>
        <p:blipFill>
          <a:blip r:embed="rId2"/>
          <a:stretch>
            <a:fillRect/>
          </a:stretch>
        </p:blipFill>
        <p:spPr>
          <a:xfrm>
            <a:off x="10621348" y="44146"/>
            <a:ext cx="1570651" cy="1327454"/>
          </a:xfrm>
          <a:prstGeom prst="rect">
            <a:avLst/>
          </a:prstGeom>
        </p:spPr>
      </p:pic>
    </p:spTree>
    <p:extLst>
      <p:ext uri="{BB962C8B-B14F-4D97-AF65-F5344CB8AC3E}">
        <p14:creationId xmlns:p14="http://schemas.microsoft.com/office/powerpoint/2010/main" val="265852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849"/>
            <a:ext cx="10515600" cy="698546"/>
          </a:xfrm>
        </p:spPr>
        <p:txBody>
          <a:bodyPr/>
          <a:lstStyle/>
          <a:p>
            <a:r>
              <a:rPr lang="el-GR" dirty="0">
                <a:latin typeface="+mn-lt"/>
              </a:rPr>
              <a:t>Πρώιμη παρέμβαση</a:t>
            </a:r>
          </a:p>
        </p:txBody>
      </p:sp>
      <p:sp>
        <p:nvSpPr>
          <p:cNvPr id="3" name="Θέση περιεχομένου 2"/>
          <p:cNvSpPr>
            <a:spLocks noGrp="1"/>
          </p:cNvSpPr>
          <p:nvPr>
            <p:ph idx="1"/>
          </p:nvPr>
        </p:nvSpPr>
        <p:spPr>
          <a:xfrm>
            <a:off x="838200" y="1332411"/>
            <a:ext cx="10515600" cy="5345480"/>
          </a:xfrm>
        </p:spPr>
        <p:txBody>
          <a:bodyPr>
            <a:normAutofit fontScale="92500" lnSpcReduction="10000"/>
          </a:bodyPr>
          <a:lstStyle/>
          <a:p>
            <a:pPr marL="0" indent="0" algn="ctr">
              <a:buNone/>
            </a:pPr>
            <a:r>
              <a:rPr lang="el-GR" altLang="el-GR" dirty="0">
                <a:cs typeface="Tunga" pitchFamily="34" charset="0"/>
              </a:rPr>
              <a:t>ΑΡΧΕΣ ΠΡΩΙΜΗΣ ΠΑΡΕΜΒΑΣΗΣ</a:t>
            </a:r>
          </a:p>
          <a:p>
            <a:pPr marL="0" indent="0" algn="ctr">
              <a:buNone/>
            </a:pPr>
            <a:r>
              <a:rPr lang="el-GR" altLang="el-GR" dirty="0">
                <a:cs typeface="Tunga" pitchFamily="34" charset="0"/>
              </a:rPr>
              <a:t>ΠΑΡΑΓΟΝΤΕΣ ΕΠΙΤΥΧΙΑΣ</a:t>
            </a:r>
          </a:p>
          <a:p>
            <a:pPr algn="just">
              <a:buClr>
                <a:schemeClr val="accent5"/>
              </a:buClr>
              <a:buFont typeface="Wingdings" panose="05000000000000000000" pitchFamily="2" charset="2"/>
              <a:buChar char="ü"/>
              <a:defRPr/>
            </a:pPr>
            <a:endParaRPr lang="el-GR" sz="2000" dirty="0"/>
          </a:p>
          <a:p>
            <a:pPr algn="just">
              <a:buClr>
                <a:schemeClr val="accent5"/>
              </a:buClr>
              <a:buFont typeface="Wingdings" panose="05000000000000000000" pitchFamily="2" charset="2"/>
              <a:buChar char="ü"/>
              <a:defRPr/>
            </a:pPr>
            <a:r>
              <a:rPr lang="el-GR" sz="2000" dirty="0"/>
              <a:t>Ανάγκη παρέμβασης στα πρώιμα αναπτυξιακά ελλείμματα για ελαχιστοποίηση των μακροπρόθεσμων επιπτώσεων και ενίσχυση της σχέσης με τους γονείς</a:t>
            </a:r>
          </a:p>
          <a:p>
            <a:pPr algn="just">
              <a:buClr>
                <a:schemeClr val="accent5"/>
              </a:buClr>
              <a:buFont typeface="Wingdings" panose="05000000000000000000" pitchFamily="2" charset="2"/>
              <a:buChar char="ü"/>
              <a:defRPr/>
            </a:pPr>
            <a:endParaRPr lang="el-GR" sz="2000" dirty="0"/>
          </a:p>
          <a:p>
            <a:pPr lvl="0" algn="just">
              <a:buClr>
                <a:srgbClr val="4472C4"/>
              </a:buClr>
              <a:buFont typeface="Wingdings" panose="05000000000000000000" pitchFamily="2" charset="2"/>
              <a:buChar char="ü"/>
              <a:defRPr/>
            </a:pPr>
            <a:r>
              <a:rPr lang="el-GR" sz="2000" dirty="0">
                <a:solidFill>
                  <a:prstClr val="black"/>
                </a:solidFill>
              </a:rPr>
              <a:t>Όσο νωρίτερα, τόσο πιο αποτελεσματική</a:t>
            </a:r>
          </a:p>
          <a:p>
            <a:pPr lvl="0" algn="just">
              <a:buClr>
                <a:srgbClr val="4472C4"/>
              </a:buClr>
              <a:buFont typeface="Wingdings" panose="05000000000000000000" pitchFamily="2" charset="2"/>
              <a:buChar char="ü"/>
              <a:defRPr/>
            </a:pPr>
            <a:endParaRPr lang="el-GR" sz="2000" dirty="0">
              <a:solidFill>
                <a:prstClr val="black"/>
              </a:solidFill>
            </a:endParaRPr>
          </a:p>
          <a:p>
            <a:pPr algn="just">
              <a:buClr>
                <a:schemeClr val="accent5"/>
              </a:buClr>
              <a:buFont typeface="Wingdings" panose="05000000000000000000" pitchFamily="2" charset="2"/>
              <a:buChar char="ü"/>
              <a:defRPr/>
            </a:pPr>
            <a:r>
              <a:rPr lang="el-GR" sz="2000" dirty="0"/>
              <a:t>Η οικογένεια είναι η πιο ουσιαστική πηγή μάθησης, εξελικτικής ενθάρρυνσης και συναισθηματικής στήριξης που έχει κάθε παιδί</a:t>
            </a:r>
          </a:p>
          <a:p>
            <a:pPr algn="just">
              <a:buClr>
                <a:schemeClr val="accent5"/>
              </a:buClr>
              <a:buFont typeface="Wingdings" panose="05000000000000000000" pitchFamily="2" charset="2"/>
              <a:buChar char="ü"/>
              <a:defRPr/>
            </a:pPr>
            <a:endParaRPr lang="el-GR" sz="2000" dirty="0"/>
          </a:p>
          <a:p>
            <a:pPr algn="ctr">
              <a:buClr>
                <a:schemeClr val="accent5"/>
              </a:buClr>
              <a:buFont typeface="Wingdings" panose="05000000000000000000" pitchFamily="2" charset="2"/>
              <a:buChar char="ü"/>
              <a:defRPr/>
            </a:pPr>
            <a:r>
              <a:rPr lang="el-GR" sz="2000" dirty="0"/>
              <a:t>ΙΔΑΝΙΚΗ ΗΛΙΚΙΑ ΓΙΑ ΠΡΩΙΜΗ ΠΑΡΕΜΒΑΣΗ 0-3 ετών </a:t>
            </a:r>
          </a:p>
          <a:p>
            <a:pPr algn="ctr">
              <a:buClr>
                <a:schemeClr val="accent5"/>
              </a:buClr>
              <a:buFont typeface="Wingdings" panose="05000000000000000000" pitchFamily="2" charset="2"/>
              <a:buChar char="ü"/>
              <a:defRPr/>
            </a:pPr>
            <a:r>
              <a:rPr lang="el-GR" sz="2000" b="1" dirty="0">
                <a:solidFill>
                  <a:srgbClr val="FF0000"/>
                </a:solidFill>
              </a:rPr>
              <a:t>ΙΔΑΝΙΚΗ ΗΛΙΚΙΑ ΓΙΑ ΠΡΩΙΜΗ ΠΑΡΕΜΒΑΣΗ 0-2 ετών* </a:t>
            </a:r>
            <a:endParaRPr lang="en-US" sz="2000" b="1" dirty="0">
              <a:solidFill>
                <a:srgbClr val="FF0000"/>
              </a:solidFill>
            </a:endParaRPr>
          </a:p>
          <a:p>
            <a:pPr marL="0" indent="0" algn="just">
              <a:buClr>
                <a:schemeClr val="accent5"/>
              </a:buClr>
              <a:buNone/>
              <a:defRPr/>
            </a:pPr>
            <a:endParaRPr lang="en-US" sz="2000" b="1" dirty="0">
              <a:solidFill>
                <a:srgbClr val="FF0000"/>
              </a:solidFill>
            </a:endParaRPr>
          </a:p>
          <a:p>
            <a:pPr marL="0" indent="0" algn="just">
              <a:buClr>
                <a:schemeClr val="accent5"/>
              </a:buClr>
              <a:buNone/>
              <a:defRPr/>
            </a:pPr>
            <a:r>
              <a:rPr lang="en-US" sz="1400" b="1" dirty="0">
                <a:solidFill>
                  <a:srgbClr val="FF0000"/>
                </a:solidFill>
              </a:rPr>
              <a:t>*</a:t>
            </a:r>
            <a:r>
              <a:rPr lang="en-US" sz="1400" b="1" dirty="0">
                <a:solidFill>
                  <a:srgbClr val="12080F"/>
                </a:solidFill>
              </a:rPr>
              <a:t>2015 Oct;136 </a:t>
            </a:r>
            <a:r>
              <a:rPr lang="en-US" sz="1400" b="1" dirty="0" err="1">
                <a:solidFill>
                  <a:srgbClr val="12080F"/>
                </a:solidFill>
              </a:rPr>
              <a:t>Suppl</a:t>
            </a:r>
            <a:r>
              <a:rPr lang="en-US" sz="1400" b="1" dirty="0">
                <a:solidFill>
                  <a:srgbClr val="12080F"/>
                </a:solidFill>
              </a:rPr>
              <a:t> 1(</a:t>
            </a:r>
            <a:r>
              <a:rPr lang="en-US" sz="1400" b="1" dirty="0" err="1">
                <a:solidFill>
                  <a:srgbClr val="12080F"/>
                </a:solidFill>
              </a:rPr>
              <a:t>Suppl</a:t>
            </a:r>
            <a:r>
              <a:rPr lang="en-US" sz="1400" b="1" dirty="0">
                <a:solidFill>
                  <a:srgbClr val="12080F"/>
                </a:solidFill>
              </a:rPr>
              <a:t> 1):S60-81. </a:t>
            </a:r>
            <a:r>
              <a:rPr lang="en-US" sz="1400" b="1" dirty="0" err="1">
                <a:solidFill>
                  <a:srgbClr val="12080F"/>
                </a:solidFill>
              </a:rPr>
              <a:t>doi</a:t>
            </a:r>
            <a:r>
              <a:rPr lang="en-US" sz="1400" b="1" dirty="0">
                <a:solidFill>
                  <a:srgbClr val="12080F"/>
                </a:solidFill>
              </a:rPr>
              <a:t>: 10.1542/peds.2014-3667E – Practice Guideline</a:t>
            </a:r>
          </a:p>
          <a:p>
            <a:pPr marL="0" indent="0" algn="ctr">
              <a:buClr>
                <a:schemeClr val="accent5"/>
              </a:buClr>
              <a:buNone/>
              <a:defRPr/>
            </a:pPr>
            <a:endParaRPr lang="en-US" sz="2000" b="1" dirty="0">
              <a:solidFill>
                <a:srgbClr val="FF0000"/>
              </a:solidFill>
            </a:endParaRPr>
          </a:p>
          <a:p>
            <a:pPr marL="0" indent="0" algn="ctr">
              <a:buClr>
                <a:schemeClr val="accent5"/>
              </a:buClr>
              <a:buNone/>
              <a:defRPr/>
            </a:pPr>
            <a:endParaRPr lang="en-US" sz="2000" b="1" dirty="0">
              <a:solidFill>
                <a:srgbClr val="FF0000"/>
              </a:solidFill>
            </a:endParaRPr>
          </a:p>
          <a:p>
            <a:pPr marL="0" indent="0" algn="ctr">
              <a:buClr>
                <a:schemeClr val="accent5"/>
              </a:buClr>
              <a:buNone/>
              <a:defRPr/>
            </a:pPr>
            <a:endParaRPr lang="el-GR" sz="2000" b="1" dirty="0">
              <a:solidFill>
                <a:srgbClr val="FF0000"/>
              </a:solidFill>
            </a:endParaRPr>
          </a:p>
          <a:p>
            <a:pPr>
              <a:buClr>
                <a:schemeClr val="accent5"/>
              </a:buClr>
              <a:buFont typeface="Wingdings" panose="05000000000000000000" pitchFamily="2" charset="2"/>
              <a:buChar char="ü"/>
              <a:defRPr/>
            </a:pPr>
            <a:endParaRPr lang="el-GR" sz="2000" dirty="0"/>
          </a:p>
          <a:p>
            <a:endParaRPr lang="el-GR" sz="2000" dirty="0"/>
          </a:p>
        </p:txBody>
      </p:sp>
      <p:pic>
        <p:nvPicPr>
          <p:cNvPr id="4" name="Εικόνα 3"/>
          <p:cNvPicPr>
            <a:picLocks noChangeAspect="1"/>
          </p:cNvPicPr>
          <p:nvPr/>
        </p:nvPicPr>
        <p:blipFill>
          <a:blip r:embed="rId2"/>
          <a:stretch>
            <a:fillRect/>
          </a:stretch>
        </p:blipFill>
        <p:spPr>
          <a:xfrm>
            <a:off x="10280469" y="0"/>
            <a:ext cx="1767840" cy="1772877"/>
          </a:xfrm>
          <a:prstGeom prst="rect">
            <a:avLst/>
          </a:prstGeom>
        </p:spPr>
      </p:pic>
      <p:sp>
        <p:nvSpPr>
          <p:cNvPr id="5" name="Rectangle 1"/>
          <p:cNvSpPr>
            <a:spLocks noChangeArrowheads="1"/>
          </p:cNvSpPr>
          <p:nvPr/>
        </p:nvSpPr>
        <p:spPr bwMode="auto">
          <a:xfrm>
            <a:off x="152400" y="152400"/>
            <a:ext cx="12192000" cy="0"/>
          </a:xfrm>
          <a:prstGeom prst="rect">
            <a:avLst/>
          </a:prstGeom>
          <a:solidFill>
            <a:srgbClr val="DCE4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05493"/>
                </a:solidFill>
                <a:effectLst/>
                <a:latin typeface="BlinkMacSystemFont"/>
              </a:rPr>
              <a:t>Practice Guideline</a:t>
            </a:r>
            <a:endParaRPr kumimoji="0" lang="en-US" altLang="en-US" sz="1200" b="0" i="0" u="none" strike="noStrike" cap="none" normalizeH="0" baseline="0">
              <a:ln>
                <a:noFill/>
              </a:ln>
              <a:solidFill>
                <a:srgbClr val="212121"/>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12121"/>
                </a:solidFill>
                <a:effectLst/>
                <a:latin typeface="BlinkMacSystemFont"/>
              </a:rPr>
              <a:t>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105031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6821424" cy="868680"/>
          </a:xfrm>
        </p:spPr>
        <p:txBody>
          <a:bodyPr>
            <a:normAutofit fontScale="90000"/>
          </a:bodyPr>
          <a:lstStyle/>
          <a:p>
            <a:r>
              <a:rPr lang="el-GR" sz="2400" dirty="0"/>
              <a:t>Πρώιμη Παρέμβαση</a:t>
            </a:r>
            <a:br>
              <a:rPr lang="el-GR" sz="2400" dirty="0"/>
            </a:br>
            <a:r>
              <a:rPr lang="el-GR" sz="2400" dirty="0"/>
              <a:t> </a:t>
            </a:r>
            <a:r>
              <a:rPr lang="el-GR" sz="2400" dirty="0">
                <a:solidFill>
                  <a:prstClr val="black"/>
                </a:solidFill>
              </a:rPr>
              <a:t>Πρωτογενείς και Δευτερογενείς δυσκολίες</a:t>
            </a:r>
            <a:br>
              <a:rPr lang="el-GR" sz="2400" dirty="0"/>
            </a:br>
            <a:endParaRPr lang="el-GR" sz="2400" dirty="0"/>
          </a:p>
        </p:txBody>
      </p:sp>
      <p:pic>
        <p:nvPicPr>
          <p:cNvPr id="4" name="Θέση περιεχομένου 3"/>
          <p:cNvPicPr>
            <a:picLocks noGrp="1" noChangeAspect="1"/>
          </p:cNvPicPr>
          <p:nvPr>
            <p:ph idx="1"/>
          </p:nvPr>
        </p:nvPicPr>
        <p:blipFill>
          <a:blip r:embed="rId2"/>
          <a:stretch>
            <a:fillRect/>
          </a:stretch>
        </p:blipFill>
        <p:spPr>
          <a:xfrm>
            <a:off x="3497174" y="2273681"/>
            <a:ext cx="5142788" cy="4351338"/>
          </a:xfrm>
          <a:prstGeom prst="rect">
            <a:avLst/>
          </a:prstGeom>
        </p:spPr>
      </p:pic>
      <p:pic>
        <p:nvPicPr>
          <p:cNvPr id="3" name="Εικόνα 2"/>
          <p:cNvPicPr>
            <a:picLocks noChangeAspect="1"/>
          </p:cNvPicPr>
          <p:nvPr/>
        </p:nvPicPr>
        <p:blipFill>
          <a:blip r:embed="rId3"/>
          <a:stretch>
            <a:fillRect/>
          </a:stretch>
        </p:blipFill>
        <p:spPr>
          <a:xfrm>
            <a:off x="108681" y="1167362"/>
            <a:ext cx="12083319" cy="499915"/>
          </a:xfrm>
          <a:prstGeom prst="rect">
            <a:avLst/>
          </a:prstGeom>
        </p:spPr>
      </p:pic>
      <p:pic>
        <p:nvPicPr>
          <p:cNvPr id="5" name="Εικόνα 4"/>
          <p:cNvPicPr>
            <a:picLocks noChangeAspect="1"/>
          </p:cNvPicPr>
          <p:nvPr/>
        </p:nvPicPr>
        <p:blipFill>
          <a:blip r:embed="rId4"/>
          <a:stretch>
            <a:fillRect/>
          </a:stretch>
        </p:blipFill>
        <p:spPr>
          <a:xfrm>
            <a:off x="10643555" y="57792"/>
            <a:ext cx="1402202" cy="1146147"/>
          </a:xfrm>
          <a:prstGeom prst="rect">
            <a:avLst/>
          </a:prstGeom>
        </p:spPr>
      </p:pic>
    </p:spTree>
    <p:extLst>
      <p:ext uri="{BB962C8B-B14F-4D97-AF65-F5344CB8AC3E}">
        <p14:creationId xmlns:p14="http://schemas.microsoft.com/office/powerpoint/2010/main" val="113617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91745"/>
            <a:ext cx="5690616" cy="732155"/>
          </a:xfrm>
        </p:spPr>
        <p:txBody>
          <a:bodyPr>
            <a:normAutofit fontScale="90000"/>
          </a:bodyPr>
          <a:lstStyle/>
          <a:p>
            <a:r>
              <a:rPr lang="el-GR" sz="2400" dirty="0"/>
              <a:t>Πρώιμη Παρέμβαση </a:t>
            </a:r>
            <a:br>
              <a:rPr lang="el-GR" sz="2400" dirty="0"/>
            </a:br>
            <a:r>
              <a:rPr lang="el-GR" sz="2400" dirty="0">
                <a:solidFill>
                  <a:prstClr val="black"/>
                </a:solidFill>
              </a:rPr>
              <a:t>Πρωτογενείς και Δευτερογενείς δυσκολίες </a:t>
            </a:r>
            <a:br>
              <a:rPr lang="el-GR" sz="2400" dirty="0"/>
            </a:br>
            <a:endParaRPr lang="el-GR" sz="2400" dirty="0"/>
          </a:p>
        </p:txBody>
      </p:sp>
      <p:sp>
        <p:nvSpPr>
          <p:cNvPr id="3" name="Θέση περιεχομένου 2"/>
          <p:cNvSpPr>
            <a:spLocks noGrp="1"/>
          </p:cNvSpPr>
          <p:nvPr>
            <p:ph idx="1"/>
          </p:nvPr>
        </p:nvSpPr>
        <p:spPr>
          <a:xfrm>
            <a:off x="106680" y="1139826"/>
            <a:ext cx="12085320" cy="428180"/>
          </a:xfrm>
        </p:spPr>
        <p:txBody>
          <a:bodyPr>
            <a:normAutofit/>
          </a:bodyPr>
          <a:lstStyle/>
          <a:p>
            <a:pPr marL="0" indent="0" algn="ctr">
              <a:buClr>
                <a:schemeClr val="accent5"/>
              </a:buClr>
              <a:buNone/>
              <a:defRPr/>
            </a:pPr>
            <a:r>
              <a:rPr lang="el-GR" sz="1800" dirty="0"/>
              <a:t>Ανάπτυξη – Μάθηση και Ψυχοκοινωνικές Δεξιότητες</a:t>
            </a:r>
            <a:r>
              <a:rPr lang="en-US" sz="1800" dirty="0"/>
              <a:t> : </a:t>
            </a:r>
            <a:r>
              <a:rPr lang="el-GR" sz="1800" dirty="0"/>
              <a:t> δυναμική και διαχρονική διαδικασία  αλληλεπίδρασης</a:t>
            </a:r>
            <a:endParaRPr lang="en-US" sz="1800" dirty="0"/>
          </a:p>
          <a:p>
            <a:pPr lvl="1" algn="ctr">
              <a:defRPr/>
            </a:pPr>
            <a:endParaRPr lang="en-US" sz="1800" dirty="0"/>
          </a:p>
          <a:p>
            <a:pPr algn="ctr"/>
            <a:endParaRPr lang="el-GR" dirty="0"/>
          </a:p>
        </p:txBody>
      </p:sp>
      <p:sp>
        <p:nvSpPr>
          <p:cNvPr id="4" name="Ισοσκελές τρίγωνο 3"/>
          <p:cNvSpPr/>
          <p:nvPr/>
        </p:nvSpPr>
        <p:spPr>
          <a:xfrm>
            <a:off x="3767328" y="2221991"/>
            <a:ext cx="5202936" cy="30954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5690616" y="1852659"/>
            <a:ext cx="1503489" cy="369332"/>
          </a:xfrm>
          <a:prstGeom prst="rect">
            <a:avLst/>
          </a:prstGeom>
          <a:noFill/>
        </p:spPr>
        <p:txBody>
          <a:bodyPr wrap="none" rtlCol="0">
            <a:spAutoFit/>
          </a:bodyPr>
          <a:lstStyle/>
          <a:p>
            <a:r>
              <a:rPr lang="el-GR" dirty="0"/>
              <a:t>Οργανικότητα</a:t>
            </a:r>
          </a:p>
        </p:txBody>
      </p:sp>
      <p:sp>
        <p:nvSpPr>
          <p:cNvPr id="6" name="TextBox 5"/>
          <p:cNvSpPr txBox="1"/>
          <p:nvPr/>
        </p:nvSpPr>
        <p:spPr>
          <a:xfrm>
            <a:off x="2462932" y="5132760"/>
            <a:ext cx="1304396" cy="553998"/>
          </a:xfrm>
          <a:prstGeom prst="rect">
            <a:avLst/>
          </a:prstGeom>
          <a:noFill/>
        </p:spPr>
        <p:txBody>
          <a:bodyPr wrap="none" rtlCol="0">
            <a:spAutoFit/>
          </a:bodyPr>
          <a:lstStyle/>
          <a:p>
            <a:r>
              <a:rPr lang="el-GR" dirty="0"/>
              <a:t>Ερεθίσματα</a:t>
            </a:r>
          </a:p>
          <a:p>
            <a:pPr algn="ctr"/>
            <a:r>
              <a:rPr lang="el-GR" sz="1200" b="1" dirty="0">
                <a:solidFill>
                  <a:srgbClr val="00B050"/>
                </a:solidFill>
              </a:rPr>
              <a:t>Περιβάλλον</a:t>
            </a:r>
          </a:p>
        </p:txBody>
      </p:sp>
      <p:sp>
        <p:nvSpPr>
          <p:cNvPr id="7" name="TextBox 6"/>
          <p:cNvSpPr txBox="1"/>
          <p:nvPr/>
        </p:nvSpPr>
        <p:spPr>
          <a:xfrm>
            <a:off x="9070848" y="5132760"/>
            <a:ext cx="1935145" cy="553998"/>
          </a:xfrm>
          <a:prstGeom prst="rect">
            <a:avLst/>
          </a:prstGeom>
          <a:noFill/>
        </p:spPr>
        <p:txBody>
          <a:bodyPr wrap="none" rtlCol="0">
            <a:spAutoFit/>
          </a:bodyPr>
          <a:lstStyle/>
          <a:p>
            <a:r>
              <a:rPr lang="el-GR" dirty="0"/>
              <a:t>Ποιότητα σχέσεων</a:t>
            </a:r>
          </a:p>
          <a:p>
            <a:pPr algn="ctr"/>
            <a:r>
              <a:rPr lang="el-GR" sz="1200" b="1" dirty="0">
                <a:solidFill>
                  <a:srgbClr val="00B050"/>
                </a:solidFill>
              </a:rPr>
              <a:t>Περιβάλλον</a:t>
            </a:r>
          </a:p>
        </p:txBody>
      </p:sp>
      <p:cxnSp>
        <p:nvCxnSpPr>
          <p:cNvPr id="10" name="Ευθύγραμμο βέλος σύνδεσης 9"/>
          <p:cNvCxnSpPr/>
          <p:nvPr/>
        </p:nvCxnSpPr>
        <p:spPr>
          <a:xfrm>
            <a:off x="7342632" y="2516087"/>
            <a:ext cx="1837944" cy="2147353"/>
          </a:xfrm>
          <a:prstGeom prst="straightConnector1">
            <a:avLst/>
          </a:prstGeom>
          <a:ln w="4445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2" name="Ευθύγραμμο βέλος σύνδεσης 11"/>
          <p:cNvCxnSpPr/>
          <p:nvPr/>
        </p:nvCxnSpPr>
        <p:spPr>
          <a:xfrm flipV="1">
            <a:off x="4361688" y="5824728"/>
            <a:ext cx="4037076" cy="9144"/>
          </a:xfrm>
          <a:prstGeom prst="straightConnector1">
            <a:avLst/>
          </a:prstGeom>
          <a:ln w="444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H="1">
            <a:off x="3557016" y="2516087"/>
            <a:ext cx="1856232" cy="2147353"/>
          </a:xfrm>
          <a:prstGeom prst="straightConnector1">
            <a:avLst/>
          </a:prstGeom>
          <a:ln w="44450">
            <a:headEnd type="triangle"/>
            <a:tailEnd type="triangle"/>
          </a:ln>
        </p:spPr>
        <p:style>
          <a:lnRef idx="3">
            <a:schemeClr val="accent6"/>
          </a:lnRef>
          <a:fillRef idx="0">
            <a:schemeClr val="accent6"/>
          </a:fillRef>
          <a:effectRef idx="2">
            <a:schemeClr val="accent6"/>
          </a:effectRef>
          <a:fontRef idx="minor">
            <a:schemeClr val="tx1"/>
          </a:fontRef>
        </p:style>
      </p:cxnSp>
      <p:pic>
        <p:nvPicPr>
          <p:cNvPr id="17" name="Εικόνα 16"/>
          <p:cNvPicPr>
            <a:picLocks noChangeAspect="1"/>
          </p:cNvPicPr>
          <p:nvPr/>
        </p:nvPicPr>
        <p:blipFill>
          <a:blip r:embed="rId2"/>
          <a:stretch>
            <a:fillRect/>
          </a:stretch>
        </p:blipFill>
        <p:spPr>
          <a:xfrm>
            <a:off x="10579547" y="72517"/>
            <a:ext cx="1402202" cy="1146147"/>
          </a:xfrm>
          <a:prstGeom prst="rect">
            <a:avLst/>
          </a:prstGeom>
        </p:spPr>
      </p:pic>
      <p:pic>
        <p:nvPicPr>
          <p:cNvPr id="8" name="Εικόνα 7"/>
          <p:cNvPicPr>
            <a:picLocks noChangeAspect="1"/>
          </p:cNvPicPr>
          <p:nvPr/>
        </p:nvPicPr>
        <p:blipFill>
          <a:blip r:embed="rId3"/>
          <a:stretch>
            <a:fillRect/>
          </a:stretch>
        </p:blipFill>
        <p:spPr>
          <a:xfrm>
            <a:off x="-55194" y="6388924"/>
            <a:ext cx="1688052" cy="469076"/>
          </a:xfrm>
          <a:prstGeom prst="rect">
            <a:avLst/>
          </a:prstGeom>
          <a:ln>
            <a:noFill/>
          </a:ln>
        </p:spPr>
      </p:pic>
    </p:spTree>
    <p:extLst>
      <p:ext uri="{BB962C8B-B14F-4D97-AF65-F5344CB8AC3E}">
        <p14:creationId xmlns:p14="http://schemas.microsoft.com/office/powerpoint/2010/main" val="191777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1889"/>
            <a:ext cx="8070273" cy="466148"/>
          </a:xfrm>
        </p:spPr>
        <p:txBody>
          <a:bodyPr>
            <a:normAutofit/>
          </a:bodyPr>
          <a:lstStyle/>
          <a:p>
            <a:r>
              <a:rPr lang="el-GR" sz="2400" dirty="0"/>
              <a:t>Πρώιμη Παρέμβαση: Πρωτογενείς και δευτερογενείς δυσκολίες</a:t>
            </a:r>
          </a:p>
        </p:txBody>
      </p:sp>
      <p:pic>
        <p:nvPicPr>
          <p:cNvPr id="4" name="Θέση περιεχομένου 3"/>
          <p:cNvPicPr>
            <a:picLocks noGrp="1" noChangeAspect="1"/>
          </p:cNvPicPr>
          <p:nvPr>
            <p:ph idx="1"/>
          </p:nvPr>
        </p:nvPicPr>
        <p:blipFill>
          <a:blip r:embed="rId2"/>
          <a:stretch>
            <a:fillRect/>
          </a:stretch>
        </p:blipFill>
        <p:spPr>
          <a:xfrm>
            <a:off x="2743200" y="568037"/>
            <a:ext cx="6954982" cy="6289963"/>
          </a:xfrm>
          <a:prstGeom prst="rect">
            <a:avLst/>
          </a:prstGeom>
        </p:spPr>
      </p:pic>
      <p:sp>
        <p:nvSpPr>
          <p:cNvPr id="3" name="TextBox 2"/>
          <p:cNvSpPr txBox="1"/>
          <p:nvPr/>
        </p:nvSpPr>
        <p:spPr>
          <a:xfrm>
            <a:off x="9698182" y="568037"/>
            <a:ext cx="2493818" cy="1200329"/>
          </a:xfrm>
          <a:prstGeom prst="rect">
            <a:avLst/>
          </a:prstGeom>
          <a:noFill/>
        </p:spPr>
        <p:txBody>
          <a:bodyPr wrap="square" rtlCol="0">
            <a:spAutoFit/>
          </a:bodyPr>
          <a:lstStyle/>
          <a:p>
            <a:r>
              <a:rPr lang="el-GR" b="1" dirty="0"/>
              <a:t>Παιδί</a:t>
            </a:r>
          </a:p>
          <a:p>
            <a:r>
              <a:rPr lang="el-GR" b="1" dirty="0">
                <a:solidFill>
                  <a:schemeClr val="bg1">
                    <a:lumMod val="65000"/>
                  </a:schemeClr>
                </a:solidFill>
              </a:rPr>
              <a:t>Οικογένεια</a:t>
            </a:r>
          </a:p>
          <a:p>
            <a:r>
              <a:rPr lang="el-GR" b="1" dirty="0">
                <a:solidFill>
                  <a:srgbClr val="33CCCC"/>
                </a:solidFill>
              </a:rPr>
              <a:t>Κοινότητα και σχολείο</a:t>
            </a:r>
          </a:p>
          <a:p>
            <a:r>
              <a:rPr lang="el-GR" b="1" dirty="0">
                <a:solidFill>
                  <a:srgbClr val="9900CC"/>
                </a:solidFill>
              </a:rPr>
              <a:t>Έθνος-Κράτος-Κοινωνία</a:t>
            </a:r>
            <a:endParaRPr lang="en-US" b="1" dirty="0">
              <a:solidFill>
                <a:srgbClr val="9900CC"/>
              </a:solidFill>
            </a:endParaRPr>
          </a:p>
        </p:txBody>
      </p:sp>
    </p:spTree>
    <p:extLst>
      <p:ext uri="{BB962C8B-B14F-4D97-AF65-F5344CB8AC3E}">
        <p14:creationId xmlns:p14="http://schemas.microsoft.com/office/powerpoint/2010/main" val="90783767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7317</TotalTime>
  <Words>1373</Words>
  <Application>Microsoft Macintosh PowerPoint</Application>
  <PresentationFormat>Widescreen</PresentationFormat>
  <Paragraphs>305</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Narrow</vt:lpstr>
      <vt:lpstr>BlinkMacSystemFont</vt:lpstr>
      <vt:lpstr>Calibri</vt:lpstr>
      <vt:lpstr>Calibri Light</vt:lpstr>
      <vt:lpstr>Corbel</vt:lpstr>
      <vt:lpstr>proxima-nova</vt:lpstr>
      <vt:lpstr>Tahoma</vt:lpstr>
      <vt:lpstr>Tunga</vt:lpstr>
      <vt:lpstr>Wingdings</vt:lpstr>
      <vt:lpstr>Θέμα του Office</vt:lpstr>
      <vt:lpstr>Πρώιμη παρέμβαση</vt:lpstr>
      <vt:lpstr>Πρώιμη Παρέμβαση</vt:lpstr>
      <vt:lpstr>Πρώιμη Παρέμβαση</vt:lpstr>
      <vt:lpstr>Πρώιμη παρέμβαση</vt:lpstr>
      <vt:lpstr>Πρώιμη παρέμβαση -  Το Περιβάλλον   </vt:lpstr>
      <vt:lpstr>Πρώιμη παρέμβαση</vt:lpstr>
      <vt:lpstr>Πρώιμη Παρέμβαση  Πρωτογενείς και Δευτερογενείς δυσκολίες </vt:lpstr>
      <vt:lpstr>Πρώιμη Παρέμβαση  Πρωτογενείς και Δευτερογενείς δυσκολίες  </vt:lpstr>
      <vt:lpstr>Πρώιμη Παρέμβαση: Πρωτογενείς και δευτερογενείς δυσκολίες</vt:lpstr>
      <vt:lpstr>Πρώιμη Παρέμβαση</vt:lpstr>
      <vt:lpstr>Πρώιμη παρέμβαση - πρώιμη ανίχνευση - πρώιμη διάγνωση </vt:lpstr>
      <vt:lpstr>Πρώιμη Παρέμβαση  - Πρώιμη Ανίχνευση - Πρώιμη διάγνωση </vt:lpstr>
      <vt:lpstr>Πρώιμη παρέμβαση - πρώιμη ανίχνευση - πρώιμη διάγνωση </vt:lpstr>
      <vt:lpstr>Πρώιμη Παρέμβαση  - Πρώιμη Ανίχνευση - Πρώιμη διάγνωση </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lpstr>Πρώιμη Παρέμβαση</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Πρώιμη παρέμβαση</dc:title>
  <dc:creator>User</dc:creator>
  <cp:lastModifiedBy>Panagiota Pervanidou</cp:lastModifiedBy>
  <cp:revision>83</cp:revision>
  <dcterms:created xsi:type="dcterms:W3CDTF">2021-12-27T07:56:27Z</dcterms:created>
  <dcterms:modified xsi:type="dcterms:W3CDTF">2023-12-11T08:54:06Z</dcterms:modified>
</cp:coreProperties>
</file>