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79"/>
  </p:handoutMasterIdLst>
  <p:sldIdLst>
    <p:sldId id="298" r:id="rId3"/>
    <p:sldId id="426" r:id="rId4"/>
    <p:sldId id="325" r:id="rId5"/>
    <p:sldId id="326" r:id="rId6"/>
    <p:sldId id="327" r:id="rId7"/>
    <p:sldId id="331" r:id="rId8"/>
    <p:sldId id="328" r:id="rId9"/>
    <p:sldId id="329" r:id="rId10"/>
    <p:sldId id="333" r:id="rId12"/>
    <p:sldId id="334" r:id="rId13"/>
    <p:sldId id="317" r:id="rId14"/>
    <p:sldId id="300" r:id="rId15"/>
    <p:sldId id="259" r:id="rId16"/>
    <p:sldId id="277" r:id="rId17"/>
    <p:sldId id="257" r:id="rId18"/>
    <p:sldId id="304" r:id="rId19"/>
    <p:sldId id="258" r:id="rId20"/>
    <p:sldId id="305" r:id="rId21"/>
    <p:sldId id="306" r:id="rId22"/>
    <p:sldId id="307" r:id="rId23"/>
    <p:sldId id="256" r:id="rId24"/>
    <p:sldId id="260" r:id="rId25"/>
    <p:sldId id="275" r:id="rId26"/>
    <p:sldId id="261" r:id="rId27"/>
    <p:sldId id="262" r:id="rId28"/>
    <p:sldId id="263" r:id="rId29"/>
    <p:sldId id="319" r:id="rId30"/>
    <p:sldId id="321" r:id="rId31"/>
    <p:sldId id="322" r:id="rId32"/>
    <p:sldId id="323" r:id="rId33"/>
    <p:sldId id="264" r:id="rId34"/>
    <p:sldId id="265" r:id="rId35"/>
    <p:sldId id="266" r:id="rId36"/>
    <p:sldId id="267" r:id="rId37"/>
    <p:sldId id="268" r:id="rId38"/>
    <p:sldId id="269" r:id="rId39"/>
    <p:sldId id="270" r:id="rId40"/>
    <p:sldId id="271" r:id="rId41"/>
    <p:sldId id="272" r:id="rId42"/>
    <p:sldId id="324" r:id="rId43"/>
    <p:sldId id="273" r:id="rId44"/>
    <p:sldId id="274" r:id="rId45"/>
    <p:sldId id="276" r:id="rId46"/>
    <p:sldId id="279" r:id="rId47"/>
    <p:sldId id="280" r:id="rId48"/>
    <p:sldId id="289" r:id="rId49"/>
    <p:sldId id="282" r:id="rId50"/>
    <p:sldId id="281" r:id="rId51"/>
    <p:sldId id="283" r:id="rId52"/>
    <p:sldId id="284" r:id="rId53"/>
    <p:sldId id="278" r:id="rId54"/>
    <p:sldId id="285" r:id="rId55"/>
    <p:sldId id="286" r:id="rId56"/>
    <p:sldId id="308" r:id="rId57"/>
    <p:sldId id="288" r:id="rId58"/>
    <p:sldId id="290" r:id="rId59"/>
    <p:sldId id="291" r:id="rId60"/>
    <p:sldId id="292" r:id="rId61"/>
    <p:sldId id="293" r:id="rId62"/>
    <p:sldId id="296" r:id="rId63"/>
    <p:sldId id="314" r:id="rId64"/>
    <p:sldId id="297" r:id="rId65"/>
    <p:sldId id="313" r:id="rId66"/>
    <p:sldId id="294" r:id="rId67"/>
    <p:sldId id="315" r:id="rId68"/>
    <p:sldId id="295" r:id="rId69"/>
    <p:sldId id="316" r:id="rId70"/>
    <p:sldId id="309" r:id="rId71"/>
    <p:sldId id="310" r:id="rId72"/>
    <p:sldId id="311" r:id="rId73"/>
    <p:sldId id="312" r:id="rId74"/>
    <p:sldId id="299" r:id="rId75"/>
    <p:sldId id="303" r:id="rId76"/>
    <p:sldId id="301" r:id="rId77"/>
    <p:sldId id="302" r:id="rId78"/>
  </p:sldIdLst>
  <p:sldSz cx="9144000" cy="6858000" type="screen4x3"/>
  <p:notesSz cx="6858000" cy="9144000"/>
  <p:defaultTextStyle>
    <a:defPPr>
      <a:defRPr lang="el-GR"/>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99"/>
    <a:srgbClr val="99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6.xml"/><Relationship Id="rId79" Type="http://schemas.openxmlformats.org/officeDocument/2006/relationships/handoutMaster" Target="handoutMasters/handoutMaster1.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l-GR"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9875"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36A3CCA-A12B-4FC8-AF57-CFAB3F1AA5E5}" type="datetimeFigureOut">
              <a:rPr kumimoji="0" lang="el-GR"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l-GR"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9876"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l-GR"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9877"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a:buNone/>
            </a:pPr>
            <a:fld id="{9A0DB2DC-4C9A-4742-B13C-FB6460FD3503}" type="slidenum">
              <a:rPr lang="el-GR" altLang="el-GR" sz="1200" dirty="0"/>
            </a:fld>
            <a:endParaRPr lang="el-GR" altLang="el-GR"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l-GR"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p>
            <a:pPr lvl="0"/>
            <a:r>
              <a:rPr dirty="0"/>
              <a:t>Κάντε κλικ για να επεξεργαστείτε τα στυλ κειμένου του υποδείγματος</a:t>
            </a:r>
            <a:endParaRPr dirty="0"/>
          </a:p>
          <a:p>
            <a:pPr lvl="1"/>
            <a:r>
              <a:rPr dirty="0"/>
              <a:t>Δεύτερου επιπέδου</a:t>
            </a:r>
            <a:endParaRPr dirty="0"/>
          </a:p>
          <a:p>
            <a:pPr lvl="2"/>
            <a:r>
              <a:rPr dirty="0"/>
              <a:t>Τρίτου επιπέδου</a:t>
            </a:r>
            <a:endParaRPr dirty="0"/>
          </a:p>
          <a:p>
            <a:pPr lvl="3"/>
            <a:r>
              <a:rPr dirty="0"/>
              <a:t>Τέταρτου επιπέδου</a:t>
            </a:r>
            <a:endParaRPr dirty="0"/>
          </a:p>
          <a:p>
            <a:pPr lvl="4"/>
            <a:r>
              <a:rPr dirty="0"/>
              <a:t>Πέμπτου επιπέδου</a:t>
            </a:r>
            <a:endParaRPr dirty="0"/>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l-GR" altLang="el-GR" sz="1200" dirty="0"/>
            </a:fld>
            <a:endParaRPr lang="el-GR" altLang="el-GR"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Θέση εικόνας διαφάνειας 1"/>
          <p:cNvSpPr>
            <a:spLocks noGrp="1" noRot="1" noChangeAspect="1" noTextEdit="1"/>
          </p:cNvSpPr>
          <p:nvPr>
            <p:ph type="sldImg"/>
          </p:nvPr>
        </p:nvSpPr>
        <p:spPr/>
      </p:sp>
      <p:sp>
        <p:nvSpPr>
          <p:cNvPr id="14339" name="Θέση σημειώσεων 2"/>
          <p:cNvSpPr>
            <a:spLocks noGrp="1"/>
          </p:cNvSpPr>
          <p:nvPr>
            <p:ph type="body" idx="1"/>
          </p:nvPr>
        </p:nvSpPr>
        <p:spPr/>
        <p:txBody>
          <a:bodyPr wrap="square" lIns="91440" tIns="45720" rIns="91440" bIns="45720" anchor="t" anchorCtr="0"/>
          <a:p>
            <a:pPr lvl="0"/>
            <a:endParaRPr lang="el-GR" altLang="el-GR" dirty="0"/>
          </a:p>
        </p:txBody>
      </p:sp>
      <p:sp>
        <p:nvSpPr>
          <p:cNvPr id="14340" name="Θέση αριθμού διαφάνειας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l-GR" altLang="el-GR" sz="1200" dirty="0"/>
            </a:fld>
            <a:endParaRPr lang="el-GR" altLang="el-GR"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Θέση εικόνας διαφάνειας 1"/>
          <p:cNvSpPr>
            <a:spLocks noGrp="1" noRot="1" noChangeAspect="1" noTextEdit="1"/>
          </p:cNvSpPr>
          <p:nvPr>
            <p:ph type="sldImg"/>
          </p:nvPr>
        </p:nvSpPr>
        <p:spPr/>
      </p:sp>
      <p:sp>
        <p:nvSpPr>
          <p:cNvPr id="82947" name="Θέση σημειώσεων 2"/>
          <p:cNvSpPr>
            <a:spLocks noGrp="1"/>
          </p:cNvSpPr>
          <p:nvPr>
            <p:ph type="body" idx="1"/>
          </p:nvPr>
        </p:nvSpPr>
        <p:spPr/>
        <p:txBody>
          <a:bodyPr wrap="square" lIns="91440" tIns="45720" rIns="91440" bIns="45720" anchor="t" anchorCtr="0"/>
          <a:p>
            <a:pPr lvl="0"/>
            <a:r>
              <a:rPr lang="en-US" altLang="el-GR" b="1" dirty="0"/>
              <a:t>The fate of tumour cells in the metastatic microenvironment</a:t>
            </a:r>
            <a:r>
              <a:rPr lang="en-US" altLang="el-GR" dirty="0"/>
              <a:t>Following cancer cell intravasation, a series of rate-limiting steps affect the ability of these cells to establish secondary tumours in the metastatic site. At each step, the tumour cells can meet several different fates (death, dormancy or survival), which can be modulated by microenvironmental factors, including shielding by platelet aggregates in the circulation, the activation of resident stromal cells, and the recruitment and differentiation of bone marrow-derived cells (BMDCs).</a:t>
            </a:r>
            <a:endParaRPr lang="en-US" altLang="el-GR" dirty="0"/>
          </a:p>
          <a:p>
            <a:pPr lvl="0"/>
            <a:r>
              <a:rPr lang="en-US" altLang="el-GR" dirty="0"/>
              <a:t>Nat Rev Cancer. Apr 2009; 9(4): 239–252. </a:t>
            </a:r>
            <a:endParaRPr lang="el-GR" altLang="el-GR" dirty="0"/>
          </a:p>
        </p:txBody>
      </p:sp>
      <p:sp>
        <p:nvSpPr>
          <p:cNvPr id="82948" name="Θέση αριθμού διαφάνειας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l-GR" altLang="el-GR" dirty="0"/>
            </a:fld>
            <a:endParaRPr lang="el-GR" alt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l-GR" altLang="el-GR" dirty="0"/>
            </a:fld>
            <a:endParaRPr lang="el-GR" altLang="el-GR" dirty="0"/>
          </a:p>
        </p:txBody>
      </p:sp>
      <p:sp>
        <p:nvSpPr>
          <p:cNvPr id="57347" name="Rectangle 2"/>
          <p:cNvSpPr>
            <a:spLocks noRot="1" noTextEdit="1"/>
          </p:cNvSpPr>
          <p:nvPr>
            <p:ph type="sldImg"/>
          </p:nvPr>
        </p:nvSpPr>
        <p:spPr/>
      </p:sp>
      <p:sp>
        <p:nvSpPr>
          <p:cNvPr id="57348" name="Rectangle 3"/>
          <p:cNvSpPr>
            <a:spLocks noGrp="1"/>
          </p:cNvSpPr>
          <p:nvPr>
            <p:ph type="body" idx="1"/>
          </p:nvPr>
        </p:nvSpPr>
        <p:spPr/>
        <p:txBody>
          <a:bodyPr wrap="square" lIns="91440" tIns="45720" rIns="91440" bIns="45720" anchor="t" anchorCtr="0"/>
          <a:p>
            <a:pPr lvl="0" eaLnBrk="1" hangingPunct="1">
              <a:lnSpc>
                <a:spcPct val="90000"/>
              </a:lnSpc>
            </a:pPr>
            <a:r>
              <a:rPr lang="el-GR" altLang="el-GR" sz="1000" dirty="0"/>
              <a:t>Prostate tumor cells traffic to the bone through a selectindependent</a:t>
            </a:r>
            <a:endParaRPr lang="el-GR" altLang="el-GR" sz="1000" dirty="0"/>
          </a:p>
          <a:p>
            <a:pPr lvl="0" eaLnBrk="1" hangingPunct="1">
              <a:lnSpc>
                <a:spcPct val="90000"/>
              </a:lnSpc>
            </a:pPr>
            <a:r>
              <a:rPr lang="el-GR" altLang="el-GR" sz="1000" dirty="0"/>
              <a:t>process, and once in the bone microenvironment they release</a:t>
            </a:r>
            <a:endParaRPr lang="el-GR" altLang="el-GR" sz="1000" dirty="0"/>
          </a:p>
          <a:p>
            <a:pPr lvl="0" eaLnBrk="1" hangingPunct="1">
              <a:lnSpc>
                <a:spcPct val="90000"/>
              </a:lnSpc>
            </a:pPr>
            <a:r>
              <a:rPr lang="el-GR" altLang="el-GR" sz="1000" dirty="0"/>
              <a:t>IL-6. 2. Tumor cell secretion of IL-6 results in the activation of</a:t>
            </a:r>
            <a:endParaRPr lang="el-GR" altLang="el-GR" sz="1000" dirty="0"/>
          </a:p>
          <a:p>
            <a:pPr lvl="0" eaLnBrk="1" hangingPunct="1">
              <a:lnSpc>
                <a:spcPct val="90000"/>
              </a:lnSpc>
            </a:pPr>
            <a:r>
              <a:rPr lang="el-GR" altLang="el-GR" sz="1000" dirty="0"/>
              <a:t>resident macrophage cells that respond by releasing TNF-. 3. TNF-</a:t>
            </a:r>
            <a:endParaRPr lang="el-GR" altLang="el-GR" sz="1000" dirty="0"/>
          </a:p>
          <a:p>
            <a:pPr lvl="0" eaLnBrk="1" hangingPunct="1">
              <a:lnSpc>
                <a:spcPct val="90000"/>
              </a:lnSpc>
            </a:pPr>
            <a:r>
              <a:rPr lang="el-GR" altLang="el-GR" sz="1000" dirty="0"/>
              <a:t>binds to its receptor on osteoclasts, which stimulates bone turnover</a:t>
            </a:r>
            <a:endParaRPr lang="el-GR" altLang="el-GR" sz="1000" dirty="0"/>
          </a:p>
          <a:p>
            <a:pPr lvl="0" eaLnBrk="1" hangingPunct="1">
              <a:lnSpc>
                <a:spcPct val="90000"/>
              </a:lnSpc>
            </a:pPr>
            <a:r>
              <a:rPr lang="el-GR" altLang="el-GR" sz="1000" dirty="0"/>
              <a:t>and the release of TGF- from the bone matrix. 4. TGF- binds to the</a:t>
            </a:r>
            <a:endParaRPr lang="el-GR" altLang="el-GR" sz="1000" dirty="0"/>
          </a:p>
          <a:p>
            <a:pPr lvl="0" eaLnBrk="1" hangingPunct="1">
              <a:lnSpc>
                <a:spcPct val="90000"/>
              </a:lnSpc>
            </a:pPr>
            <a:r>
              <a:rPr lang="el-GR" altLang="el-GR" sz="1000" dirty="0"/>
              <a:t>androgen-independent tumor cells initiating the synthesis and secretion</a:t>
            </a:r>
            <a:endParaRPr lang="el-GR" altLang="el-GR" sz="1000" dirty="0"/>
          </a:p>
          <a:p>
            <a:pPr lvl="0" eaLnBrk="1" hangingPunct="1">
              <a:lnSpc>
                <a:spcPct val="90000"/>
              </a:lnSpc>
            </a:pPr>
            <a:r>
              <a:rPr lang="el-GR" altLang="el-GR" sz="1000" dirty="0"/>
              <a:t>of PDGF-BB. 5. PDGF-BB acts in an autocrine manner on</a:t>
            </a:r>
            <a:endParaRPr lang="el-GR" altLang="el-GR" sz="1000" dirty="0"/>
          </a:p>
          <a:p>
            <a:pPr lvl="0" eaLnBrk="1" hangingPunct="1">
              <a:lnSpc>
                <a:spcPct val="90000"/>
              </a:lnSpc>
            </a:pPr>
            <a:r>
              <a:rPr lang="el-GR" altLang="el-GR" sz="1000" dirty="0"/>
              <a:t>tumor cells to increase their proliferation and signals in a paracrine</a:t>
            </a:r>
            <a:endParaRPr lang="el-GR" altLang="el-GR" sz="1000" dirty="0"/>
          </a:p>
          <a:p>
            <a:pPr lvl="0" eaLnBrk="1" hangingPunct="1">
              <a:lnSpc>
                <a:spcPct val="90000"/>
              </a:lnSpc>
            </a:pPr>
            <a:r>
              <a:rPr lang="el-GR" altLang="el-GR" sz="1000" dirty="0"/>
              <a:t>fashion to tumor-associated endothelial cells to promote their proliferation</a:t>
            </a:r>
            <a:endParaRPr lang="el-GR" altLang="el-GR" sz="1000" dirty="0"/>
          </a:p>
          <a:p>
            <a:pPr lvl="0" eaLnBrk="1" hangingPunct="1">
              <a:lnSpc>
                <a:spcPct val="90000"/>
              </a:lnSpc>
            </a:pPr>
            <a:r>
              <a:rPr lang="el-GR" altLang="el-GR" sz="1000" dirty="0"/>
              <a:t>and survival.</a:t>
            </a:r>
            <a:endParaRPr lang="el-GR" altLang="el-GR" sz="1000" dirty="0"/>
          </a:p>
          <a:p>
            <a:pPr lvl="0" eaLnBrk="1" hangingPunct="1">
              <a:lnSpc>
                <a:spcPct val="90000"/>
              </a:lnSpc>
            </a:pPr>
            <a:r>
              <a:rPr lang="el-GR" altLang="el-GR" sz="1000" dirty="0"/>
              <a:t>Prostate tumor cells traffic to the bone through a selectin</a:t>
            </a:r>
            <a:r>
              <a:rPr lang="en-US" altLang="el-GR" sz="1000" dirty="0"/>
              <a:t> </a:t>
            </a:r>
            <a:r>
              <a:rPr lang="el-GR" altLang="el-GR" sz="1000" dirty="0"/>
              <a:t>dependent</a:t>
            </a:r>
            <a:endParaRPr lang="el-GR" altLang="el-GR" sz="1000" dirty="0"/>
          </a:p>
          <a:p>
            <a:pPr lvl="0" eaLnBrk="1" hangingPunct="1">
              <a:lnSpc>
                <a:spcPct val="90000"/>
              </a:lnSpc>
            </a:pPr>
            <a:r>
              <a:rPr lang="el-GR" altLang="el-GR" sz="1000" dirty="0"/>
              <a:t>process, and once in the bone microenvironment they release</a:t>
            </a:r>
            <a:endParaRPr lang="el-GR" altLang="el-GR" sz="1000" dirty="0"/>
          </a:p>
          <a:p>
            <a:pPr lvl="0" eaLnBrk="1" hangingPunct="1">
              <a:lnSpc>
                <a:spcPct val="90000"/>
              </a:lnSpc>
            </a:pPr>
            <a:r>
              <a:rPr lang="el-GR" altLang="el-GR" sz="1000" dirty="0"/>
              <a:t>IL-6. 2. Tumor cell secretion of IL-6 results in the activation of</a:t>
            </a:r>
            <a:endParaRPr lang="el-GR" altLang="el-GR" sz="1000" dirty="0"/>
          </a:p>
          <a:p>
            <a:pPr lvl="0" eaLnBrk="1" hangingPunct="1">
              <a:lnSpc>
                <a:spcPct val="90000"/>
              </a:lnSpc>
            </a:pPr>
            <a:r>
              <a:rPr lang="el-GR" altLang="el-GR" sz="1000" dirty="0"/>
              <a:t>resident macrophage cells that respond by releasing TNF-</a:t>
            </a:r>
            <a:r>
              <a:rPr lang="en-US" altLang="el-GR" sz="1000" dirty="0"/>
              <a:t>a</a:t>
            </a:r>
            <a:r>
              <a:rPr lang="el-GR" altLang="el-GR" sz="1000" dirty="0"/>
              <a:t>. 3. TNF-</a:t>
            </a:r>
            <a:r>
              <a:rPr lang="en-US" altLang="el-GR" sz="1000" dirty="0"/>
              <a:t>a</a:t>
            </a:r>
            <a:endParaRPr lang="el-GR" altLang="el-GR" sz="1000" dirty="0"/>
          </a:p>
          <a:p>
            <a:pPr lvl="0" eaLnBrk="1" hangingPunct="1">
              <a:lnSpc>
                <a:spcPct val="90000"/>
              </a:lnSpc>
            </a:pPr>
            <a:r>
              <a:rPr lang="el-GR" altLang="el-GR" sz="1000" dirty="0"/>
              <a:t>binds to its receptor on osteoclasts, which stimulates bone turnover</a:t>
            </a:r>
            <a:endParaRPr lang="el-GR" altLang="el-GR" sz="1000" dirty="0"/>
          </a:p>
          <a:p>
            <a:pPr lvl="0" eaLnBrk="1" hangingPunct="1">
              <a:lnSpc>
                <a:spcPct val="90000"/>
              </a:lnSpc>
            </a:pPr>
            <a:r>
              <a:rPr lang="el-GR" altLang="el-GR" sz="1000" dirty="0"/>
              <a:t>and the release of TGF-</a:t>
            </a:r>
            <a:r>
              <a:rPr lang="en-US" altLang="el-GR" sz="1000" dirty="0"/>
              <a:t>b</a:t>
            </a:r>
            <a:r>
              <a:rPr lang="el-GR" altLang="el-GR" sz="1000" dirty="0"/>
              <a:t> from the bone matrix. 4. TGF-</a:t>
            </a:r>
            <a:r>
              <a:rPr lang="en-US" altLang="el-GR" sz="1000" dirty="0"/>
              <a:t>b</a:t>
            </a:r>
            <a:r>
              <a:rPr lang="el-GR" altLang="el-GR" sz="1000" dirty="0"/>
              <a:t> binds to the</a:t>
            </a:r>
            <a:endParaRPr lang="el-GR" altLang="el-GR" sz="1000" dirty="0"/>
          </a:p>
          <a:p>
            <a:pPr lvl="0" eaLnBrk="1" hangingPunct="1">
              <a:lnSpc>
                <a:spcPct val="90000"/>
              </a:lnSpc>
            </a:pPr>
            <a:r>
              <a:rPr lang="el-GR" altLang="el-GR" sz="1000" dirty="0"/>
              <a:t>androgen-independent tumor cells initiating the synthesis and secretion</a:t>
            </a:r>
            <a:endParaRPr lang="el-GR" altLang="el-GR" sz="1000" dirty="0"/>
          </a:p>
          <a:p>
            <a:pPr lvl="0" eaLnBrk="1" hangingPunct="1">
              <a:lnSpc>
                <a:spcPct val="90000"/>
              </a:lnSpc>
            </a:pPr>
            <a:r>
              <a:rPr lang="el-GR" altLang="el-GR" sz="1000" dirty="0"/>
              <a:t>of PDGF-BB. 5. PDGF-BB acts in an autocrine manner on</a:t>
            </a:r>
            <a:endParaRPr lang="el-GR" altLang="el-GR" sz="1000" dirty="0"/>
          </a:p>
          <a:p>
            <a:pPr lvl="0" eaLnBrk="1" hangingPunct="1">
              <a:lnSpc>
                <a:spcPct val="90000"/>
              </a:lnSpc>
            </a:pPr>
            <a:r>
              <a:rPr lang="el-GR" altLang="el-GR" sz="1000" dirty="0"/>
              <a:t>tumor cells to increase their proliferation and signals in a paracrine</a:t>
            </a:r>
            <a:endParaRPr lang="el-GR" altLang="el-GR" sz="1000" dirty="0"/>
          </a:p>
          <a:p>
            <a:pPr lvl="0" eaLnBrk="1" hangingPunct="1">
              <a:lnSpc>
                <a:spcPct val="90000"/>
              </a:lnSpc>
            </a:pPr>
            <a:r>
              <a:rPr lang="el-GR" altLang="el-GR" sz="1000" dirty="0"/>
              <a:t>fashion to tumor-associated endothelial cells to promote their proliferation</a:t>
            </a:r>
            <a:endParaRPr lang="el-GR" altLang="el-GR" sz="1000" dirty="0"/>
          </a:p>
          <a:p>
            <a:pPr lvl="0" eaLnBrk="1" hangingPunct="1">
              <a:lnSpc>
                <a:spcPct val="90000"/>
              </a:lnSpc>
            </a:pPr>
            <a:r>
              <a:rPr lang="el-GR" altLang="el-GR" sz="1000" dirty="0"/>
              <a:t>and survival.</a:t>
            </a:r>
            <a:endParaRPr lang="el-GR" altLang="el-GR" sz="1000" dirty="0"/>
          </a:p>
          <a:p>
            <a:pPr lvl="0" eaLnBrk="1" hangingPunct="1">
              <a:lnSpc>
                <a:spcPct val="90000"/>
              </a:lnSpc>
            </a:pPr>
            <a:endParaRPr lang="el-GR" altLang="el-GR"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Διαφάνεια τίτλου">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0" y="0"/>
            <a:ext cx="8763000" cy="5943600"/>
            <a:chOff x="0" y="0"/>
            <a:chExt cx="5520" cy="3744"/>
          </a:xfrm>
        </p:grpSpPr>
        <p:sp>
          <p:nvSpPr>
            <p:cNvPr id="14" name="Rectangle 3"/>
            <p:cNvSpPr>
              <a:spLocks noChangeArrowheads="1"/>
            </p:cNvSpPr>
            <p:nvPr/>
          </p:nvSpPr>
          <p:spPr bwMode="auto">
            <a:xfrm>
              <a:off x="0" y="0"/>
              <a:ext cx="1104" cy="3072"/>
            </a:xfrm>
            <a:prstGeom prst="rect">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l-GR"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nvGrpSpPr>
            <p:cNvPr id="2057" name="Group 4"/>
            <p:cNvGrpSpPr/>
            <p:nvPr userDrawn="1"/>
          </p:nvGrpSpPr>
          <p:grpSpPr>
            <a:xfrm>
              <a:off x="0" y="2208"/>
              <a:ext cx="5520" cy="1536"/>
              <a:chOff x="0" y="2208"/>
              <a:chExt cx="5520" cy="1536"/>
            </a:xfrm>
          </p:grpSpPr>
          <p:sp>
            <p:nvSpPr>
              <p:cNvPr id="19" name="Rectangle 5"/>
              <p:cNvSpPr>
                <a:spLocks noChangeArrowheads="1"/>
              </p:cNvSpPr>
              <p:nvPr/>
            </p:nvSpPr>
            <p:spPr bwMode="ltGray">
              <a:xfrm>
                <a:off x="624" y="2208"/>
                <a:ext cx="4896" cy="1536"/>
              </a:xfrm>
              <a:prstGeom prst="rect">
                <a:avLst/>
              </a:prstGeom>
              <a:solidFill>
                <a:schemeClr val="bg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l-GR"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 name="Rectangle 6"/>
              <p:cNvSpPr>
                <a:spLocks noChangeArrowheads="1"/>
              </p:cNvSpPr>
              <p:nvPr/>
            </p:nvSpPr>
            <p:spPr bwMode="white">
              <a:xfrm>
                <a:off x="654" y="2352"/>
                <a:ext cx="4818" cy="1347"/>
              </a:xfrm>
              <a:prstGeom prst="rect">
                <a:avLst/>
              </a:prstGeom>
              <a:solidFill>
                <a:schemeClr val="bg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l-GR"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63" name="Line 7"/>
              <p:cNvSpPr/>
              <p:nvPr/>
            </p:nvSpPr>
            <p:spPr>
              <a:xfrm>
                <a:off x="0" y="3072"/>
                <a:ext cx="624" cy="0"/>
              </a:xfrm>
              <a:prstGeom prst="line">
                <a:avLst/>
              </a:prstGeom>
              <a:ln w="50800" cap="flat" cmpd="sng">
                <a:solidFill>
                  <a:schemeClr val="bg2"/>
                </a:solidFill>
                <a:prstDash val="solid"/>
                <a:headEnd type="none" w="med" len="med"/>
                <a:tailEnd type="none" w="med" len="med"/>
              </a:ln>
            </p:spPr>
          </p:sp>
        </p:grpSp>
        <p:grpSp>
          <p:nvGrpSpPr>
            <p:cNvPr id="2058" name="Group 8"/>
            <p:cNvGrpSpPr/>
            <p:nvPr userDrawn="1"/>
          </p:nvGrpSpPr>
          <p:grpSpPr>
            <a:xfrm>
              <a:off x="400" y="336"/>
              <a:ext cx="5088" cy="192"/>
              <a:chOff x="400" y="336"/>
              <a:chExt cx="5088" cy="192"/>
            </a:xfrm>
          </p:grpSpPr>
          <p:sp>
            <p:nvSpPr>
              <p:cNvPr id="17" name="Rectangle 9"/>
              <p:cNvSpPr>
                <a:spLocks noChangeArrowheads="1"/>
              </p:cNvSpPr>
              <p:nvPr/>
            </p:nvSpPr>
            <p:spPr bwMode="auto">
              <a:xfrm>
                <a:off x="3952" y="336"/>
                <a:ext cx="1536" cy="192"/>
              </a:xfrm>
              <a:prstGeom prst="rect">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l-GR"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60" name="Line 10"/>
              <p:cNvSpPr/>
              <p:nvPr/>
            </p:nvSpPr>
            <p:spPr>
              <a:xfrm>
                <a:off x="400" y="432"/>
                <a:ext cx="5088" cy="0"/>
              </a:xfrm>
              <a:prstGeom prst="line">
                <a:avLst/>
              </a:prstGeom>
              <a:ln w="44450" cap="flat" cmpd="sng">
                <a:solidFill>
                  <a:schemeClr val="bg2"/>
                </a:solidFill>
                <a:prstDash val="solid"/>
                <a:headEnd type="none" w="med" len="med"/>
                <a:tailEnd type="none" w="med" len="med"/>
              </a:ln>
            </p:spPr>
          </p:sp>
        </p:grpSp>
      </p:grpSp>
      <p:sp>
        <p:nvSpPr>
          <p:cNvPr id="16395" name="Rectangle 11"/>
          <p:cNvSpPr>
            <a:spLocks noGrp="1" noChangeArrowheads="1"/>
          </p:cNvSpPr>
          <p:nvPr>
            <p:ph type="ctrTitle" hasCustomPrompt="1"/>
          </p:nvPr>
        </p:nvSpPr>
        <p:spPr>
          <a:xfrm>
            <a:off x="2057400" y="1143000"/>
            <a:ext cx="6629400" cy="2209800"/>
          </a:xfrm>
        </p:spPr>
        <p:txBody>
          <a:bodyPr/>
          <a:lstStyle>
            <a:lvl1pPr>
              <a:defRPr sz="4800"/>
            </a:lvl1pPr>
          </a:lstStyle>
          <a:p>
            <a:r>
              <a:rPr lang="el-GR"/>
              <a:t>Κάντε κλικ για επεξεργασία του τίτλου</a:t>
            </a:r>
            <a:endParaRPr lang="el-GR"/>
          </a:p>
        </p:txBody>
      </p:sp>
      <p:sp>
        <p:nvSpPr>
          <p:cNvPr id="16396" name="Rectangle 12"/>
          <p:cNvSpPr>
            <a:spLocks noGrp="1" noChangeArrowheads="1"/>
          </p:cNvSpPr>
          <p:nvPr>
            <p:ph type="subTitle" idx="1" hasCustomPrompt="1"/>
          </p:nvPr>
        </p:nvSpPr>
        <p:spPr>
          <a:xfrm>
            <a:off x="1371600" y="3962400"/>
            <a:ext cx="6858000" cy="1600200"/>
          </a:xfrm>
        </p:spPr>
        <p:txBody>
          <a:bodyPr anchor="ctr"/>
          <a:lstStyle>
            <a:lvl1pPr marL="0" indent="0" algn="ctr">
              <a:buFont typeface="Wingdings" panose="05000000000000000000" pitchFamily="2" charset="2"/>
              <a:buNone/>
              <a:defRPr/>
            </a:lvl1pPr>
          </a:lstStyle>
          <a:p>
            <a:r>
              <a:rPr lang="el-GR"/>
              <a:t>Κάντε κλικ για να επεξεργαστείτε τον υπότιτλο του υποδείγματος</a:t>
            </a:r>
            <a:endParaRPr lang="el-GR"/>
          </a:p>
        </p:txBody>
      </p:sp>
      <p:sp>
        <p:nvSpPr>
          <p:cNvPr id="22" name="Rectangle 13"/>
          <p:cNvSpPr>
            <a:spLocks noGrp="1" noChangeArrowheads="1"/>
          </p:cNvSpPr>
          <p:nvPr>
            <p:ph type="dt" sz="half" idx="2"/>
          </p:nvPr>
        </p:nvSpPr>
        <p:spPr bwMode="auto">
          <a:xfrm>
            <a:off x="912813" y="6251575"/>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 name="Rectangle 14"/>
          <p:cNvSpPr>
            <a:spLocks noGrp="1" noChangeArrowheads="1"/>
          </p:cNvSpPr>
          <p:nvPr>
            <p:ph type="ftr" sz="quarter" idx="3"/>
          </p:nvPr>
        </p:nvSpPr>
        <p:spPr bwMode="auto">
          <a:xfrm>
            <a:off x="3354388"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 name="Rectangle 15"/>
          <p:cNvSpPr>
            <a:spLocks noGrp="1" noChangeArrowheads="1"/>
          </p:cNvSpPr>
          <p:nvPr>
            <p:ph type="sldNum" sz="quarter" idx="4"/>
          </p:nvPr>
        </p:nvSpPr>
        <p:spPr bwMode="auto">
          <a:xfrm>
            <a:off x="6781800" y="6248400"/>
            <a:ext cx="1905000" cy="457200"/>
          </a:xfrm>
          <a:prstGeom prst="rect">
            <a:avLst/>
          </a:prstGeom>
          <a:ln>
            <a:miter lim="800000"/>
          </a:ln>
        </p:spPr>
        <p:txBody>
          <a:bodyPr vert="horz" wrap="square" lIns="91440" tIns="45720" rIns="91440" bIns="45720" numCol="1" anchor="t" anchorCtr="0" compatLnSpc="1"/>
          <a:p>
            <a:pPr algn="r" eaLnBrk="1" hangingPunct="1">
              <a:buNone/>
            </a:pPr>
            <a:fld id="{9A0DB2DC-4C9A-4742-B13C-FB6460FD3503}" type="slidenum">
              <a:rPr lang="el-GR" altLang="el-GR" dirty="0"/>
            </a:fld>
            <a:endParaRPr lang="el-GR" altLang="el-G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a:t>Kλικ για επεξεργασία του τίτλου</a:t>
            </a:r>
            <a:endParaRPr lang="el-GR"/>
          </a:p>
        </p:txBody>
      </p:sp>
      <p:sp>
        <p:nvSpPr>
          <p:cNvPr id="3" name="2 - Θέση κατακόρυφου κειμένου"/>
          <p:cNvSpPr>
            <a:spLocks noGrp="1"/>
          </p:cNvSpPr>
          <p:nvPr>
            <p:ph type="body" orient="vert" idx="1" hasCustomPrompt="1"/>
          </p:nvPr>
        </p:nvSpPr>
        <p:spPr/>
        <p:txBody>
          <a:bodyPr vert="eaVert"/>
          <a:lstStyle/>
          <a:p>
            <a:pPr lvl="0"/>
            <a:r>
              <a:rPr lang="el-GR"/>
              <a:t>Kλικ για επεξεργασία των στυλ του υποδείγματος</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l-GR" altLang="el-GR" dirty="0">
                <a:latin typeface="Arial" panose="020B0604020202020204" pitchFamily="34" charset="0"/>
              </a:rPr>
            </a:fld>
            <a:endParaRPr lang="el-GR" altLang="el-GR"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hasCustomPrompt="1"/>
          </p:nvPr>
        </p:nvSpPr>
        <p:spPr>
          <a:xfrm>
            <a:off x="6743700" y="277813"/>
            <a:ext cx="1943100" cy="5853112"/>
          </a:xfrm>
        </p:spPr>
        <p:txBody>
          <a:bodyPr vert="eaVert"/>
          <a:lstStyle/>
          <a:p>
            <a:r>
              <a:rPr lang="el-GR"/>
              <a:t>Kλικ για επεξεργασία του τίτλου</a:t>
            </a:r>
            <a:endParaRPr lang="el-GR"/>
          </a:p>
        </p:txBody>
      </p:sp>
      <p:sp>
        <p:nvSpPr>
          <p:cNvPr id="3" name="2 - Θέση κατακόρυφου κειμένου"/>
          <p:cNvSpPr>
            <a:spLocks noGrp="1"/>
          </p:cNvSpPr>
          <p:nvPr>
            <p:ph type="body" orient="vert" idx="1" hasCustomPrompt="1"/>
          </p:nvPr>
        </p:nvSpPr>
        <p:spPr>
          <a:xfrm>
            <a:off x="914400" y="277813"/>
            <a:ext cx="5676900" cy="5853112"/>
          </a:xfrm>
        </p:spPr>
        <p:txBody>
          <a:bodyPr vert="eaVert"/>
          <a:lstStyle/>
          <a:p>
            <a:pPr lvl="0"/>
            <a:r>
              <a:rPr lang="el-GR"/>
              <a:t>Kλικ για επεξεργασία των στυλ του υποδείγματος</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l-GR" altLang="el-GR" dirty="0">
                <a:latin typeface="Arial" panose="020B0604020202020204" pitchFamily="34" charset="0"/>
              </a:rPr>
            </a:fld>
            <a:endParaRPr lang="el-GR" altLang="el-GR"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a:t>Kλικ για επεξεργασία του τίτλου</a:t>
            </a:r>
            <a:endParaRPr lang="el-GR"/>
          </a:p>
        </p:txBody>
      </p:sp>
      <p:sp>
        <p:nvSpPr>
          <p:cNvPr id="3" name="2 - Θέση περιεχομένου"/>
          <p:cNvSpPr>
            <a:spLocks noGrp="1"/>
          </p:cNvSpPr>
          <p:nvPr>
            <p:ph idx="1" hasCustomPrompt="1"/>
          </p:nvPr>
        </p:nvSpPr>
        <p:spPr/>
        <p:txBody>
          <a:bodyPr/>
          <a:lstStyle/>
          <a:p>
            <a:pPr lvl="0"/>
            <a:r>
              <a:rPr lang="el-GR"/>
              <a:t>Kλικ για επεξεργασία των στυλ του υποδείγματος</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l-GR" altLang="el-GR" dirty="0">
                <a:latin typeface="Arial" panose="020B0604020202020204" pitchFamily="34" charset="0"/>
              </a:rPr>
            </a:fld>
            <a:endParaRPr lang="el-GR" altLang="el-GR"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l-GR"/>
          </a:p>
        </p:txBody>
      </p:sp>
      <p:sp>
        <p:nvSpPr>
          <p:cNvPr id="3" name="2 - Θέση κειμένου"/>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endParaRPr lang="el-G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l-GR" altLang="el-GR" dirty="0">
                <a:latin typeface="Arial" panose="020B0604020202020204" pitchFamily="34" charset="0"/>
              </a:rPr>
            </a:fld>
            <a:endParaRPr lang="el-GR" altLang="el-GR"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a:t>Kλικ για επεξεργασία του τίτλου</a:t>
            </a:r>
            <a:endParaRPr lang="el-GR"/>
          </a:p>
        </p:txBody>
      </p:sp>
      <p:sp>
        <p:nvSpPr>
          <p:cNvPr id="3" name="2 - Θέση περιεχομένου"/>
          <p:cNvSpPr>
            <a:spLocks noGrp="1"/>
          </p:cNvSpPr>
          <p:nvPr>
            <p:ph sz="half" idx="1" hasCustomPrompt="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4" name="3 - Θέση περιεχομένου"/>
          <p:cNvSpPr>
            <a:spLocks noGrp="1"/>
          </p:cNvSpPr>
          <p:nvPr>
            <p:ph sz="half" idx="2" hasCustomPrompt="1"/>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l-GR" altLang="el-GR" dirty="0">
                <a:latin typeface="Arial" panose="020B0604020202020204" pitchFamily="34" charset="0"/>
              </a:rPr>
            </a:fld>
            <a:endParaRPr lang="el-GR" altLang="el-GR"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457200" y="274638"/>
            <a:ext cx="8229600" cy="1143000"/>
          </a:xfrm>
        </p:spPr>
        <p:txBody>
          <a:bodyPr/>
          <a:lstStyle>
            <a:lvl1pPr>
              <a:defRPr/>
            </a:lvl1pPr>
          </a:lstStyle>
          <a:p>
            <a:r>
              <a:rPr lang="el-GR"/>
              <a:t>Kλικ για επεξεργασία του τίτλου</a:t>
            </a:r>
            <a:endParaRPr lang="el-GR"/>
          </a:p>
        </p:txBody>
      </p:sp>
      <p:sp>
        <p:nvSpPr>
          <p:cNvPr id="3" name="2 - Θέση κειμένου"/>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endParaRPr lang="el-GR"/>
          </a:p>
        </p:txBody>
      </p:sp>
      <p:sp>
        <p:nvSpPr>
          <p:cNvPr id="4" name="3 - Θέση περιεχομένου"/>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5" name="4 - Θέση κειμένου"/>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endParaRPr lang="el-GR"/>
          </a:p>
        </p:txBody>
      </p:sp>
      <p:sp>
        <p:nvSpPr>
          <p:cNvPr id="6" name="5 - Θέση περιεχομένου"/>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l-GR" altLang="el-GR" dirty="0">
                <a:latin typeface="Arial" panose="020B0604020202020204" pitchFamily="34" charset="0"/>
              </a:rPr>
            </a:fld>
            <a:endParaRPr lang="el-GR" altLang="el-GR"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a:t>Kλικ για επεξεργασία του τίτλου</a:t>
            </a:r>
            <a:endParaRPr lang="el-GR"/>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l-GR" altLang="el-GR" dirty="0">
                <a:latin typeface="Arial" panose="020B0604020202020204" pitchFamily="34" charset="0"/>
              </a:rPr>
            </a:fld>
            <a:endParaRPr lang="el-GR" altLang="el-GR"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l-GR" altLang="el-GR" dirty="0">
                <a:latin typeface="Arial" panose="020B0604020202020204" pitchFamily="34" charset="0"/>
              </a:rPr>
            </a:fld>
            <a:endParaRPr lang="el-GR" altLang="el-GR"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457200" y="273050"/>
            <a:ext cx="3008313" cy="1162050"/>
          </a:xfrm>
        </p:spPr>
        <p:txBody>
          <a:bodyPr anchor="b"/>
          <a:lstStyle>
            <a:lvl1pPr algn="l">
              <a:defRPr sz="2000" b="1"/>
            </a:lvl1pPr>
          </a:lstStyle>
          <a:p>
            <a:r>
              <a:rPr lang="el-GR"/>
              <a:t>Kλικ για επεξεργασία του τίτλου</a:t>
            </a:r>
            <a:endParaRPr lang="el-GR"/>
          </a:p>
        </p:txBody>
      </p:sp>
      <p:sp>
        <p:nvSpPr>
          <p:cNvPr id="3" name="2 - Θέση περιεχομένου"/>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l-GR"/>
          </a:p>
        </p:txBody>
      </p:sp>
      <p:sp>
        <p:nvSpPr>
          <p:cNvPr id="4" name="3 - Θέση κειμένου"/>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endParaRPr lang="el-GR"/>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l-GR" altLang="el-GR" dirty="0">
                <a:latin typeface="Arial" panose="020B0604020202020204" pitchFamily="34" charset="0"/>
              </a:rPr>
            </a:fld>
            <a:endParaRPr lang="el-GR" altLang="el-GR"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1792288" y="4800600"/>
            <a:ext cx="5486400" cy="566738"/>
          </a:xfrm>
        </p:spPr>
        <p:txBody>
          <a:bodyPr anchor="b"/>
          <a:lstStyle>
            <a:lvl1pPr algn="l">
              <a:defRPr sz="2000" b="1"/>
            </a:lvl1pPr>
          </a:lstStyle>
          <a:p>
            <a:r>
              <a:rPr lang="el-GR"/>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defRPr/>
            </a:pPr>
            <a:endParaRPr kumimoji="0" lang="el-GR" sz="3200" b="0" i="0" u="none" strike="noStrike" kern="0" cap="none" spc="0" normalizeH="0" baseline="0" noProof="0">
              <a:ln>
                <a:noFill/>
              </a:ln>
              <a:solidFill>
                <a:schemeClr val="tx1"/>
              </a:solidFill>
              <a:effectLst/>
              <a:uLnTx/>
              <a:uFillTx/>
              <a:latin typeface="+mn-lt"/>
              <a:ea typeface="+mn-ea"/>
              <a:cs typeface="+mn-cs"/>
            </a:endParaRPr>
          </a:p>
        </p:txBody>
      </p:sp>
      <p:sp>
        <p:nvSpPr>
          <p:cNvPr id="4" name="3 - Θέση κειμένου"/>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endParaRPr lang="el-GR"/>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l-GR" altLang="el-GR" dirty="0">
                <a:latin typeface="Arial" panose="020B0604020202020204" pitchFamily="34" charset="0"/>
              </a:rPr>
            </a:fld>
            <a:endParaRPr lang="el-GR" altLang="el-GR"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2"/>
          <p:cNvGrpSpPr/>
          <p:nvPr/>
        </p:nvGrpSpPr>
        <p:grpSpPr>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l-GR"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nvGrpSpPr>
            <p:cNvPr id="1034" name="Group 4"/>
            <p:cNvGrpSpPr/>
            <p:nvPr/>
          </p:nvGrpSpPr>
          <p:grpSpPr>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l-GR" altLang="el-GR"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6" name="Line 6"/>
              <p:cNvSpPr/>
              <p:nvPr/>
            </p:nvSpPr>
            <p:spPr>
              <a:xfrm>
                <a:off x="240" y="941"/>
                <a:ext cx="5232" cy="0"/>
              </a:xfrm>
              <a:prstGeom prst="line">
                <a:avLst/>
              </a:prstGeom>
              <a:ln w="19050" cap="flat" cmpd="sng">
                <a:solidFill>
                  <a:schemeClr val="bg2"/>
                </a:solidFill>
                <a:prstDash val="solid"/>
                <a:headEnd type="none" w="med" len="med"/>
                <a:tailEnd type="none" w="med" len="med"/>
              </a:ln>
            </p:spPr>
          </p:sp>
        </p:grpSp>
      </p:grpSp>
      <p:sp>
        <p:nvSpPr>
          <p:cNvPr id="1027" name="Rectangle 7"/>
          <p:cNvSpPr>
            <a:spLocks noGrp="1"/>
          </p:cNvSpPr>
          <p:nvPr>
            <p:ph type="title"/>
          </p:nvPr>
        </p:nvSpPr>
        <p:spPr>
          <a:xfrm>
            <a:off x="914400" y="277813"/>
            <a:ext cx="7772400" cy="1143000"/>
          </a:xfrm>
          <a:prstGeom prst="rect">
            <a:avLst/>
          </a:prstGeom>
          <a:noFill/>
          <a:ln w="9525">
            <a:noFill/>
          </a:ln>
        </p:spPr>
        <p:txBody>
          <a:bodyPr anchor="ctr" anchorCtr="0"/>
          <a:p>
            <a:pPr lvl="0"/>
            <a:r>
              <a:rPr lang="el-GR" altLang="el-GR" dirty="0"/>
              <a:t>Κάντε κλικ για επεξεργασία του τίτλου</a:t>
            </a:r>
            <a:endParaRPr lang="el-GR" altLang="el-GR" dirty="0"/>
          </a:p>
        </p:txBody>
      </p:sp>
      <p:sp>
        <p:nvSpPr>
          <p:cNvPr id="1028" name="Rectangle 8"/>
          <p:cNvSpPr>
            <a:spLocks noGrp="1"/>
          </p:cNvSpPr>
          <p:nvPr>
            <p:ph type="body" idx="1"/>
          </p:nvPr>
        </p:nvSpPr>
        <p:spPr>
          <a:xfrm>
            <a:off x="914400" y="1600200"/>
            <a:ext cx="7772400" cy="4530725"/>
          </a:xfrm>
          <a:prstGeom prst="rect">
            <a:avLst/>
          </a:prstGeom>
          <a:noFill/>
          <a:ln w="9525">
            <a:noFill/>
          </a:ln>
        </p:spPr>
        <p:txBody>
          <a:bodyPr/>
          <a:p>
            <a:pPr lvl="0"/>
            <a:r>
              <a:rPr lang="el-GR" altLang="el-GR" dirty="0"/>
              <a:t>Κάντε κλικ για να επεξεργαστείτε τα στυλ κειμένου του υποδείγματος</a:t>
            </a:r>
            <a:endParaRPr lang="el-GR" altLang="el-GR" dirty="0"/>
          </a:p>
          <a:p>
            <a:pPr lvl="1"/>
            <a:r>
              <a:rPr lang="el-GR" altLang="el-GR" dirty="0"/>
              <a:t>Δεύτερου επιπέδου</a:t>
            </a:r>
            <a:endParaRPr lang="el-GR" altLang="el-GR" dirty="0"/>
          </a:p>
          <a:p>
            <a:pPr lvl="2"/>
            <a:r>
              <a:rPr lang="el-GR" altLang="el-GR" dirty="0"/>
              <a:t>Τρίτου επιπέδου</a:t>
            </a:r>
            <a:endParaRPr lang="el-GR" altLang="el-GR" dirty="0"/>
          </a:p>
          <a:p>
            <a:pPr lvl="3"/>
            <a:r>
              <a:rPr lang="el-GR" altLang="el-GR" dirty="0"/>
              <a:t>Τέταρτου επιπέδου</a:t>
            </a:r>
            <a:endParaRPr lang="el-GR" altLang="el-GR" dirty="0"/>
          </a:p>
          <a:p>
            <a:pPr lvl="4"/>
            <a:r>
              <a:rPr lang="el-GR" altLang="el-GR" dirty="0"/>
              <a:t>Πέμπτου επιπέδου</a:t>
            </a:r>
            <a:endParaRPr lang="el-GR" altLang="el-GR" dirty="0"/>
          </a:p>
        </p:txBody>
      </p:sp>
      <p:sp>
        <p:nvSpPr>
          <p:cNvPr id="15369" name="Rectangle 9"/>
          <p:cNvSpPr>
            <a:spLocks noGrp="1" noChangeArrowheads="1"/>
          </p:cNvSpPr>
          <p:nvPr>
            <p:ph type="dt" sz="half" idx="2"/>
          </p:nvPr>
        </p:nvSpPr>
        <p:spPr bwMode="auto">
          <a:xfrm>
            <a:off x="914400" y="6251575"/>
            <a:ext cx="19812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0" name="Rectangle 10"/>
          <p:cNvSpPr>
            <a:spLocks noGrp="1" noChangeArrowheads="1"/>
          </p:cNvSpPr>
          <p:nvPr>
            <p:ph type="ftr" sz="quarter" idx="3"/>
          </p:nvPr>
        </p:nvSpPr>
        <p:spPr bwMode="auto">
          <a:xfrm>
            <a:off x="3352800" y="6248400"/>
            <a:ext cx="2971800" cy="4572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l-GR"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1" name="Rectangle 11"/>
          <p:cNvSpPr>
            <a:spLocks noGrp="1" noChangeArrowheads="1"/>
          </p:cNvSpPr>
          <p:nvPr>
            <p:ph type="sldNum" sz="quarter" idx="4"/>
          </p:nvPr>
        </p:nvSpPr>
        <p:spPr bwMode="auto">
          <a:xfrm>
            <a:off x="67818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000"/>
            </a:lvl1pPr>
          </a:lstStyle>
          <a:p>
            <a:pPr lvl="0" eaLnBrk="1" hangingPunct="1">
              <a:buNone/>
            </a:pPr>
            <a:fld id="{9A0DB2DC-4C9A-4742-B13C-FB6460FD3503}" type="slidenum">
              <a:rPr lang="el-GR" altLang="el-GR" dirty="0">
                <a:latin typeface="Arial" panose="020B0604020202020204" pitchFamily="34" charset="0"/>
              </a:rPr>
            </a:fld>
            <a:endParaRPr lang="el-GR" altLang="el-GR" dirty="0">
              <a:latin typeface="Arial" panose="020B0604020202020204" pitchFamily="34" charset="0"/>
            </a:endParaRPr>
          </a:p>
        </p:txBody>
      </p:sp>
      <p:sp>
        <p:nvSpPr>
          <p:cNvPr id="1032" name="Line 12"/>
          <p:cNvSpPr/>
          <p:nvPr/>
        </p:nvSpPr>
        <p:spPr>
          <a:xfrm>
            <a:off x="0" y="4876800"/>
            <a:ext cx="609600" cy="0"/>
          </a:xfrm>
          <a:prstGeom prst="line">
            <a:avLst/>
          </a:prstGeom>
          <a:ln w="44450" cap="flat" cmpd="sng">
            <a:solidFill>
              <a:schemeClr val="bg2"/>
            </a:solidFill>
            <a:prstDash val="solid"/>
            <a:headEnd type="none" w="med" len="med"/>
            <a:tailEnd type="none" w="med" len="med"/>
          </a:ln>
        </p:spPr>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anose="02020603050405020304" pitchFamily="18" charset="0"/>
        </a:defRPr>
      </a:lvl2pPr>
      <a:lvl3pPr algn="l" rtl="0" eaLnBrk="0" fontAlgn="base" hangingPunct="0">
        <a:spcBef>
          <a:spcPct val="0"/>
        </a:spcBef>
        <a:spcAft>
          <a:spcPct val="0"/>
        </a:spcAft>
        <a:defRPr sz="4200">
          <a:solidFill>
            <a:schemeClr val="tx2"/>
          </a:solidFill>
          <a:latin typeface="Times New Roman" panose="02020603050405020304" pitchFamily="18" charset="0"/>
        </a:defRPr>
      </a:lvl3pPr>
      <a:lvl4pPr algn="l" rtl="0" eaLnBrk="0" fontAlgn="base" hangingPunct="0">
        <a:spcBef>
          <a:spcPct val="0"/>
        </a:spcBef>
        <a:spcAft>
          <a:spcPct val="0"/>
        </a:spcAft>
        <a:defRPr sz="4200">
          <a:solidFill>
            <a:schemeClr val="tx2"/>
          </a:solidFill>
          <a:latin typeface="Times New Roman" panose="02020603050405020304" pitchFamily="18" charset="0"/>
        </a:defRPr>
      </a:lvl4pPr>
      <a:lvl5pPr algn="l" rtl="0" eaLnBrk="0" fontAlgn="base" hangingPunct="0">
        <a:spcBef>
          <a:spcPct val="0"/>
        </a:spcBef>
        <a:spcAft>
          <a:spcPct val="0"/>
        </a:spcAft>
        <a:defRPr sz="4200">
          <a:solidFill>
            <a:schemeClr val="tx2"/>
          </a:solidFill>
          <a:latin typeface="Times New Roman" panose="02020603050405020304" pitchFamily="18" charset="0"/>
        </a:defRPr>
      </a:lvl5pPr>
      <a:lvl6pPr marL="457200" algn="l" rtl="0" fontAlgn="base">
        <a:spcBef>
          <a:spcPct val="0"/>
        </a:spcBef>
        <a:spcAft>
          <a:spcPct val="0"/>
        </a:spcAft>
        <a:defRPr sz="4200">
          <a:solidFill>
            <a:schemeClr val="tx2"/>
          </a:solidFill>
          <a:latin typeface="Times New Roman" panose="02020603050405020304" pitchFamily="18" charset="0"/>
        </a:defRPr>
      </a:lvl6pPr>
      <a:lvl7pPr marL="914400" algn="l" rtl="0" fontAlgn="base">
        <a:spcBef>
          <a:spcPct val="0"/>
        </a:spcBef>
        <a:spcAft>
          <a:spcPct val="0"/>
        </a:spcAft>
        <a:defRPr sz="4200">
          <a:solidFill>
            <a:schemeClr val="tx2"/>
          </a:solidFill>
          <a:latin typeface="Times New Roman" panose="02020603050405020304" pitchFamily="18" charset="0"/>
        </a:defRPr>
      </a:lvl7pPr>
      <a:lvl8pPr marL="1371600" algn="l" rtl="0" fontAlgn="base">
        <a:spcBef>
          <a:spcPct val="0"/>
        </a:spcBef>
        <a:spcAft>
          <a:spcPct val="0"/>
        </a:spcAft>
        <a:defRPr sz="4200">
          <a:solidFill>
            <a:schemeClr val="tx2"/>
          </a:solidFill>
          <a:latin typeface="Times New Roman" panose="02020603050405020304" pitchFamily="18" charset="0"/>
        </a:defRPr>
      </a:lvl8pPr>
      <a:lvl9pPr marL="1828800" algn="l" rtl="0" fontAlgn="base">
        <a:spcBef>
          <a:spcPct val="0"/>
        </a:spcBef>
        <a:spcAft>
          <a:spcPct val="0"/>
        </a:spcAft>
        <a:defRPr sz="42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ncbi.nlm.nih.gov/pmc/articles/PMC4463409/" TargetMode="Externa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1.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ctrTitle" hasCustomPrompt="1"/>
          </p:nvPr>
        </p:nvSpPr>
        <p:spPr>
          <a:xfrm>
            <a:off x="1763713" y="1143000"/>
            <a:ext cx="6923087" cy="2209800"/>
          </a:xfrm>
        </p:spPr>
        <p:txBody>
          <a:bodyPr vert="horz" wrap="square" lIns="91440" tIns="45720" rIns="91440" bIns="45720" anchor="ctr" anchorCtr="0"/>
          <a:p>
            <a:pPr algn="ctr" eaLnBrk="1" hangingPunct="1">
              <a:buClrTx/>
              <a:buSzTx/>
              <a:buFontTx/>
            </a:pPr>
            <a:br>
              <a:rPr lang="en-US" altLang="el-GR" sz="3600" b="1" dirty="0">
                <a:solidFill>
                  <a:srgbClr val="990099"/>
                </a:solidFill>
                <a:latin typeface="+mj-lt"/>
                <a:ea typeface="+mj-ea"/>
                <a:cs typeface="+mj-cs"/>
              </a:rPr>
            </a:br>
            <a:br>
              <a:rPr lang="en-US" altLang="el-GR" sz="3600" b="1" dirty="0">
                <a:solidFill>
                  <a:srgbClr val="990099"/>
                </a:solidFill>
                <a:latin typeface="+mj-lt"/>
                <a:ea typeface="+mj-ea"/>
                <a:cs typeface="+mj-cs"/>
              </a:rPr>
            </a:br>
            <a:r>
              <a:rPr lang="el-GR" altLang="en-US" sz="3600" b="1" dirty="0">
                <a:solidFill>
                  <a:srgbClr val="990099"/>
                </a:solidFill>
                <a:latin typeface="+mj-lt"/>
                <a:ea typeface="+mj-ea"/>
                <a:cs typeface="+mj-cs"/>
              </a:rPr>
              <a:t>Μηχανισμοί διήθησης και μετάστασης</a:t>
            </a:r>
            <a:br>
              <a:rPr lang="en-US" altLang="el-GR" sz="3600" b="1" dirty="0">
                <a:solidFill>
                  <a:srgbClr val="990099"/>
                </a:solidFill>
                <a:latin typeface="+mj-lt"/>
                <a:ea typeface="+mj-ea"/>
                <a:cs typeface="+mj-cs"/>
              </a:rPr>
            </a:br>
            <a:r>
              <a:rPr lang="el-GR" altLang="el-GR" sz="3200" b="1" dirty="0">
                <a:solidFill>
                  <a:srgbClr val="990099"/>
                </a:solidFill>
                <a:latin typeface="+mj-lt"/>
                <a:ea typeface="+mj-ea"/>
                <a:cs typeface="+mj-cs"/>
              </a:rPr>
              <a:t>Οργανοειδική Μετάσταση</a:t>
            </a:r>
            <a:br>
              <a:rPr lang="el-GR" altLang="el-GR" sz="3200" b="1" dirty="0">
                <a:solidFill>
                  <a:srgbClr val="990099"/>
                </a:solidFill>
                <a:latin typeface="+mj-lt"/>
                <a:ea typeface="+mj-ea"/>
                <a:cs typeface="+mj-cs"/>
              </a:rPr>
            </a:br>
            <a:br>
              <a:rPr lang="el-GR" altLang="el-GR" b="1" dirty="0">
                <a:solidFill>
                  <a:srgbClr val="990099"/>
                </a:solidFill>
                <a:latin typeface="+mj-lt"/>
                <a:ea typeface="+mj-ea"/>
                <a:cs typeface="+mj-cs"/>
              </a:rPr>
            </a:br>
            <a:br>
              <a:rPr lang="el-GR" altLang="el-GR" b="1" dirty="0">
                <a:solidFill>
                  <a:srgbClr val="990099"/>
                </a:solidFill>
                <a:latin typeface="+mj-lt"/>
                <a:ea typeface="+mj-ea"/>
                <a:cs typeface="+mj-cs"/>
              </a:rPr>
            </a:br>
            <a:endParaRPr lang="el-GR" altLang="el-GR" b="1" dirty="0">
              <a:solidFill>
                <a:srgbClr val="990099"/>
              </a:solidFill>
              <a:latin typeface="+mj-lt"/>
              <a:ea typeface="+mj-ea"/>
              <a:cs typeface="+mj-cs"/>
            </a:endParaRPr>
          </a:p>
        </p:txBody>
      </p:sp>
      <p:sp>
        <p:nvSpPr>
          <p:cNvPr id="5123" name="Rectangle 3"/>
          <p:cNvSpPr>
            <a:spLocks noGrp="1"/>
          </p:cNvSpPr>
          <p:nvPr>
            <p:ph type="subTitle" idx="1" hasCustomPrompt="1"/>
          </p:nvPr>
        </p:nvSpPr>
        <p:spPr/>
        <p:txBody>
          <a:bodyPr vert="horz" wrap="square" lIns="91440" tIns="45720" rIns="91440" bIns="45720" anchor="ctr" anchorCtr="0"/>
          <a:p>
            <a:pPr eaLnBrk="1" hangingPunct="1">
              <a:lnSpc>
                <a:spcPct val="80000"/>
              </a:lnSpc>
              <a:buSzPct val="90000"/>
            </a:pPr>
            <a:r>
              <a:rPr lang="el-GR" altLang="el-GR" sz="2400" dirty="0">
                <a:solidFill>
                  <a:srgbClr val="003399"/>
                </a:solidFill>
                <a:latin typeface="+mn-lt"/>
                <a:ea typeface="+mn-ea"/>
                <a:cs typeface="+mn-cs"/>
              </a:rPr>
              <a:t>Χαρά Γακιοπούλου</a:t>
            </a:r>
            <a:endParaRPr lang="el-GR" altLang="el-GR" sz="2400" dirty="0">
              <a:solidFill>
                <a:srgbClr val="003399"/>
              </a:solidFill>
              <a:latin typeface="+mn-lt"/>
              <a:ea typeface="+mn-ea"/>
              <a:cs typeface="+mn-cs"/>
            </a:endParaRPr>
          </a:p>
          <a:p>
            <a:pPr eaLnBrk="1" hangingPunct="1">
              <a:lnSpc>
                <a:spcPct val="80000"/>
              </a:lnSpc>
              <a:buSzPct val="90000"/>
            </a:pPr>
            <a:r>
              <a:rPr lang="el-GR" altLang="el-GR" sz="2400" dirty="0">
                <a:solidFill>
                  <a:srgbClr val="003399"/>
                </a:solidFill>
                <a:latin typeface="+mn-lt"/>
                <a:ea typeface="+mn-ea"/>
                <a:cs typeface="+mn-cs"/>
              </a:rPr>
              <a:t>Καθηγήτρια</a:t>
            </a:r>
            <a:endParaRPr lang="el-GR" altLang="el-GR" sz="2400" dirty="0">
              <a:solidFill>
                <a:srgbClr val="003399"/>
              </a:solidFill>
              <a:latin typeface="+mn-lt"/>
              <a:ea typeface="+mn-ea"/>
              <a:cs typeface="+mn-cs"/>
            </a:endParaRPr>
          </a:p>
          <a:p>
            <a:pPr eaLnBrk="1" hangingPunct="1">
              <a:lnSpc>
                <a:spcPct val="80000"/>
              </a:lnSpc>
              <a:buSzPct val="90000"/>
            </a:pPr>
            <a:r>
              <a:rPr lang="el-GR" altLang="el-GR" sz="2400" dirty="0">
                <a:solidFill>
                  <a:srgbClr val="003399"/>
                </a:solidFill>
                <a:latin typeface="+mn-lt"/>
                <a:ea typeface="+mn-ea"/>
                <a:cs typeface="+mn-cs"/>
              </a:rPr>
              <a:t>Α’ εργαστήριο Παθολογικής Ανατομικής</a:t>
            </a:r>
            <a:endParaRPr lang="el-GR" altLang="el-GR" sz="2400" dirty="0">
              <a:solidFill>
                <a:srgbClr val="003399"/>
              </a:solidFill>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Τίτλος 1"/>
          <p:cNvSpPr>
            <a:spLocks noGrp="1"/>
          </p:cNvSpPr>
          <p:nvPr>
            <p:ph type="title" hasCustomPrompt="1"/>
          </p:nvPr>
        </p:nvSpPr>
        <p:spPr/>
        <p:txBody>
          <a:bodyPr vert="horz" wrap="square" lIns="91440" tIns="45720" rIns="91440" bIns="45720" anchor="ctr" anchorCtr="0"/>
          <a:p>
            <a:endParaRPr lang="el-GR" altLang="el-GR" dirty="0"/>
          </a:p>
        </p:txBody>
      </p:sp>
      <p:pic>
        <p:nvPicPr>
          <p:cNvPr id="16387" name="Picture 2"/>
          <p:cNvPicPr>
            <a:picLocks noGrp="1" noChangeAspect="1"/>
          </p:cNvPicPr>
          <p:nvPr>
            <p:ph idx="1" hasCustomPrompt="1"/>
          </p:nvPr>
        </p:nvPicPr>
        <p:blipFill>
          <a:blip r:embed="rId1"/>
          <a:srcRect/>
          <a:stretch>
            <a:fillRect/>
          </a:stretch>
        </p:blipFill>
        <p:spPr>
          <a:xfrm>
            <a:off x="903288" y="269875"/>
            <a:ext cx="6121400" cy="4600575"/>
          </a:xfrm>
        </p:spPr>
      </p:pic>
      <p:sp>
        <p:nvSpPr>
          <p:cNvPr id="16388" name="TextBox 5"/>
          <p:cNvSpPr txBox="1"/>
          <p:nvPr/>
        </p:nvSpPr>
        <p:spPr>
          <a:xfrm>
            <a:off x="382588" y="5072063"/>
            <a:ext cx="8280400" cy="14779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0"/>
              </a:spcBef>
              <a:buClrTx/>
              <a:buSzTx/>
              <a:buFontTx/>
              <a:buNone/>
            </a:pPr>
            <a:r>
              <a:rPr lang="en-US" altLang="el-GR" sz="1800" dirty="0">
                <a:solidFill>
                  <a:srgbClr val="666666"/>
                </a:solidFill>
                <a:latin typeface="Times New Roman" panose="02020603050405020304" pitchFamily="18" charset="0"/>
              </a:rPr>
              <a:t>Intratumoral morphological heterogeneity in invasive breast carcinoma. Diversity of invasive growth of breast cancer is shown, which can be classified into five main morphological structures: alveolar (Alv), trabecular (Trab), tubular (Tub), solid (Solid) structures, and discrete groups of tumor cells (Discr). Hematoxylin and eosin staining. Magnification of 200x</a:t>
            </a:r>
            <a:endParaRPr lang="el-GR" altLang="el-G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4" descr="mech"/>
          <p:cNvPicPr>
            <a:picLocks noChangeAspect="1"/>
          </p:cNvPicPr>
          <p:nvPr/>
        </p:nvPicPr>
        <p:blipFill>
          <a:blip r:embed="rId1"/>
          <a:stretch>
            <a:fillRect/>
          </a:stretch>
        </p:blipFill>
        <p:spPr>
          <a:xfrm>
            <a:off x="1476375" y="188913"/>
            <a:ext cx="5184775" cy="6669087"/>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hasCustomPrompt="1"/>
          </p:nvPr>
        </p:nvSpPr>
        <p:spPr/>
        <p:txBody>
          <a:bodyPr vert="horz" wrap="square" lIns="91440" tIns="45720" rIns="91440" bIns="45720" anchor="ctr" anchorCtr="0"/>
          <a:p>
            <a:pPr eaLnBrk="1" hangingPunct="1"/>
            <a:r>
              <a:rPr lang="el-GR" altLang="el-GR" dirty="0">
                <a:solidFill>
                  <a:srgbClr val="990099"/>
                </a:solidFill>
              </a:rPr>
              <a:t>ΜΕΤΑΣΤΑΣΗ</a:t>
            </a:r>
            <a:endParaRPr lang="el-GR" altLang="el-GR" dirty="0">
              <a:solidFill>
                <a:srgbClr val="990099"/>
              </a:solidFill>
            </a:endParaRPr>
          </a:p>
        </p:txBody>
      </p:sp>
      <p:sp>
        <p:nvSpPr>
          <p:cNvPr id="17411" name="Rectangle 3"/>
          <p:cNvSpPr>
            <a:spLocks noGrp="1"/>
          </p:cNvSpPr>
          <p:nvPr>
            <p:ph idx="1" hasCustomPrompt="1"/>
          </p:nvPr>
        </p:nvSpPr>
        <p:spPr/>
        <p:txBody>
          <a:bodyPr vert="horz" wrap="square" lIns="91440" tIns="45720" rIns="91440" bIns="45720" anchor="t" anchorCtr="0"/>
          <a:p>
            <a:pPr eaLnBrk="1" hangingPunct="1"/>
            <a:r>
              <a:rPr lang="el-GR" altLang="el-GR" sz="2400" dirty="0">
                <a:solidFill>
                  <a:srgbClr val="003399"/>
                </a:solidFill>
              </a:rPr>
              <a:t>Το κριτικό ερώτημα μετά τη διάγνωση ενός καρκινώματος είναι εάν έχει διασπαρεί στους επιχώριους λεμφαδένες ή/και σε απομακρυσμένα όργανα στα οποία να έχει σχηματίσει μεταστάσεις</a:t>
            </a:r>
            <a:endParaRPr lang="el-GR" altLang="el-GR" sz="2400" dirty="0">
              <a:solidFill>
                <a:srgbClr val="003399"/>
              </a:solidFill>
            </a:endParaRPr>
          </a:p>
          <a:p>
            <a:pPr eaLnBrk="1" hangingPunct="1"/>
            <a:r>
              <a:rPr lang="el-GR" altLang="el-GR" sz="2400" dirty="0">
                <a:solidFill>
                  <a:srgbClr val="003399"/>
                </a:solidFill>
              </a:rPr>
              <a:t>Η πλειονότητα των θανάτων από καρκίνο οφείλεται στην προοδευτική αύξηση των μεταστάσεων που είναι ανθεκτικές στις συμβατικές θεραπείες.</a:t>
            </a:r>
            <a:endParaRPr lang="el-GR" altLang="el-GR" sz="2400" dirty="0">
              <a:solidFill>
                <a:srgbClr val="003399"/>
              </a:solidFill>
            </a:endParaRPr>
          </a:p>
          <a:p>
            <a:pPr eaLnBrk="1" hangingPunct="1"/>
            <a:r>
              <a:rPr lang="el-GR" altLang="el-GR" sz="2400" dirty="0">
                <a:solidFill>
                  <a:srgbClr val="003399"/>
                </a:solidFill>
              </a:rPr>
              <a:t>Σε μεγάλο αριθμό ασθενών η μετάσταση εντοπίζεται πριν ακόμη από τη διάγνωση του πρωτοπαθούς όγκου. </a:t>
            </a:r>
            <a:endParaRPr lang="el-GR" altLang="el-GR" sz="2400" dirty="0">
              <a:solidFill>
                <a:srgbClr val="0033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8434" name="Picture 4"/>
          <p:cNvPicPr>
            <a:picLocks noChangeAspect="1"/>
          </p:cNvPicPr>
          <p:nvPr/>
        </p:nvPicPr>
        <p:blipFill>
          <a:blip r:embed="rId1"/>
          <a:stretch>
            <a:fillRect/>
          </a:stretch>
        </p:blipFill>
        <p:spPr>
          <a:xfrm>
            <a:off x="1258888" y="0"/>
            <a:ext cx="7042150" cy="6858000"/>
          </a:xfrm>
          <a:prstGeom prst="rect">
            <a:avLst/>
          </a:prstGeom>
          <a:noFill/>
          <a:ln w="9525">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9458" name="Picture 4"/>
          <p:cNvPicPr>
            <a:picLocks noChangeAspect="1"/>
          </p:cNvPicPr>
          <p:nvPr/>
        </p:nvPicPr>
        <p:blipFill>
          <a:blip r:embed="rId1"/>
          <a:stretch>
            <a:fillRect/>
          </a:stretch>
        </p:blipFill>
        <p:spPr>
          <a:xfrm>
            <a:off x="0" y="-23812"/>
            <a:ext cx="9144000" cy="6918325"/>
          </a:xfrm>
          <a:prstGeom prst="rect">
            <a:avLst/>
          </a:prstGeom>
          <a:noFill/>
          <a:ln w="9525">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hasCustomPrompt="1"/>
          </p:nvPr>
        </p:nvSpPr>
        <p:spPr/>
        <p:txBody>
          <a:bodyPr vert="horz" wrap="square" lIns="91440" tIns="45720" rIns="91440" bIns="45720" anchor="ctr" anchorCtr="0"/>
          <a:p>
            <a:pPr eaLnBrk="1" hangingPunct="1"/>
            <a:r>
              <a:rPr lang="el-GR" altLang="el-GR" dirty="0">
                <a:solidFill>
                  <a:srgbClr val="990099"/>
                </a:solidFill>
              </a:rPr>
              <a:t>Οργανοειδική-μετάσταση</a:t>
            </a:r>
            <a:endParaRPr lang="el-GR" altLang="el-GR" dirty="0">
              <a:solidFill>
                <a:srgbClr val="990099"/>
              </a:solidFill>
            </a:endParaRPr>
          </a:p>
        </p:txBody>
      </p:sp>
      <p:sp>
        <p:nvSpPr>
          <p:cNvPr id="20483" name="Rectangle 3"/>
          <p:cNvSpPr>
            <a:spLocks noGrp="1"/>
          </p:cNvSpPr>
          <p:nvPr>
            <p:ph idx="1" hasCustomPrompt="1"/>
          </p:nvPr>
        </p:nvSpPr>
        <p:spPr>
          <a:xfrm>
            <a:off x="684213" y="1600200"/>
            <a:ext cx="8459787" cy="4530725"/>
          </a:xfrm>
        </p:spPr>
        <p:txBody>
          <a:bodyPr vert="horz" wrap="square" lIns="91440" tIns="45720" rIns="91440" bIns="45720" anchor="t" anchorCtr="0"/>
          <a:p>
            <a:pPr eaLnBrk="1" hangingPunct="1">
              <a:lnSpc>
                <a:spcPct val="90000"/>
              </a:lnSpc>
            </a:pPr>
            <a:r>
              <a:rPr lang="en-US" altLang="el-GR" sz="2400" dirty="0">
                <a:solidFill>
                  <a:srgbClr val="003399"/>
                </a:solidFill>
              </a:rPr>
              <a:t>H </a:t>
            </a:r>
            <a:r>
              <a:rPr lang="el-GR" altLang="el-GR" sz="2400" dirty="0">
                <a:solidFill>
                  <a:srgbClr val="003399"/>
                </a:solidFill>
              </a:rPr>
              <a:t>κατανομή των μεταστατικών κυττάρων στα απομακρυσμένα όργανα - στόχους δεν είναι τυχαία.</a:t>
            </a:r>
            <a:endParaRPr lang="el-GR" altLang="el-GR" sz="2400" dirty="0">
              <a:solidFill>
                <a:srgbClr val="003399"/>
              </a:solidFill>
            </a:endParaRPr>
          </a:p>
          <a:p>
            <a:pPr eaLnBrk="1" hangingPunct="1">
              <a:lnSpc>
                <a:spcPct val="90000"/>
              </a:lnSpc>
            </a:pPr>
            <a:r>
              <a:rPr lang="el-GR" altLang="el-GR" sz="2400" dirty="0">
                <a:solidFill>
                  <a:srgbClr val="003399"/>
                </a:solidFill>
              </a:rPr>
              <a:t>Ο </a:t>
            </a:r>
            <a:r>
              <a:rPr lang="en-US" altLang="el-GR" sz="2400" b="1" dirty="0">
                <a:solidFill>
                  <a:srgbClr val="003399"/>
                </a:solidFill>
              </a:rPr>
              <a:t>Stephen Paget</a:t>
            </a:r>
            <a:r>
              <a:rPr lang="el-GR" altLang="el-GR" sz="2400" b="1" dirty="0">
                <a:solidFill>
                  <a:srgbClr val="003399"/>
                </a:solidFill>
              </a:rPr>
              <a:t>,</a:t>
            </a:r>
            <a:r>
              <a:rPr lang="el-GR" altLang="el-GR" sz="2400" dirty="0">
                <a:solidFill>
                  <a:srgbClr val="003399"/>
                </a:solidFill>
              </a:rPr>
              <a:t> μετά από μελέτη νεκροψιών ασθενών με καρκίνο του μαστού,</a:t>
            </a:r>
            <a:r>
              <a:rPr lang="en-US" altLang="el-GR" sz="2400" dirty="0">
                <a:solidFill>
                  <a:srgbClr val="003399"/>
                </a:solidFill>
              </a:rPr>
              <a:t> </a:t>
            </a:r>
            <a:r>
              <a:rPr lang="el-GR" altLang="el-GR" sz="2400" dirty="0">
                <a:solidFill>
                  <a:srgbClr val="003399"/>
                </a:solidFill>
              </a:rPr>
              <a:t>πρότεινε για πρώτη φορά  το </a:t>
            </a:r>
            <a:r>
              <a:rPr lang="el-GR" altLang="el-GR" sz="2400" b="1" dirty="0">
                <a:solidFill>
                  <a:srgbClr val="003399"/>
                </a:solidFill>
              </a:rPr>
              <a:t>1859 </a:t>
            </a:r>
            <a:r>
              <a:rPr lang="el-GR" altLang="el-GR" sz="2400" dirty="0">
                <a:solidFill>
                  <a:srgbClr val="003399"/>
                </a:solidFill>
              </a:rPr>
              <a:t>τη θεωρία ότι </a:t>
            </a:r>
            <a:r>
              <a:rPr lang="el-GR" altLang="el-GR" sz="2400" b="1" dirty="0">
                <a:solidFill>
                  <a:srgbClr val="003399"/>
                </a:solidFill>
              </a:rPr>
              <a:t>τα μεταστατικά κύτταρα αποικίζουν μικροπεριβάλλοντα ή «εδάφη» οργάνων που είναι συμβατά με την ανάπτυξή τους</a:t>
            </a:r>
            <a:r>
              <a:rPr lang="el-GR" altLang="el-GR" sz="2400" b="1" dirty="0">
                <a:solidFill>
                  <a:srgbClr val="990099"/>
                </a:solidFill>
              </a:rPr>
              <a:t> (Θεωρία σπόρου-εδάφους, </a:t>
            </a:r>
            <a:r>
              <a:rPr lang="en-US" altLang="el-GR" sz="2400" b="1" dirty="0">
                <a:solidFill>
                  <a:srgbClr val="990099"/>
                </a:solidFill>
              </a:rPr>
              <a:t>seed and soil hypothesis</a:t>
            </a:r>
            <a:r>
              <a:rPr lang="el-GR" altLang="el-GR" sz="2400" b="1" dirty="0">
                <a:solidFill>
                  <a:srgbClr val="990099"/>
                </a:solidFill>
              </a:rPr>
              <a:t>)</a:t>
            </a:r>
            <a:endParaRPr lang="el-GR" altLang="el-GR" sz="2400" b="1" dirty="0">
              <a:solidFill>
                <a:srgbClr val="990099"/>
              </a:solidFill>
            </a:endParaRPr>
          </a:p>
          <a:p>
            <a:pPr eaLnBrk="1" hangingPunct="1">
              <a:lnSpc>
                <a:spcPct val="90000"/>
              </a:lnSpc>
            </a:pPr>
            <a:r>
              <a:rPr lang="el-GR" altLang="el-GR" sz="2400" dirty="0">
                <a:solidFill>
                  <a:srgbClr val="003399"/>
                </a:solidFill>
              </a:rPr>
              <a:t>Κλινικές παρατηρήσεις ενισχύουν την άποψη ότι οι κυκλοφορικές (αιματογενείς ή λεμφικές) οδοί  μόνο μερικώς μπορούν να εξηγήσουν τις «προτιμήσεις» των μεταστατικών κυττάρων για συγκεκριμένα όργανα στόχους (</a:t>
            </a:r>
            <a:r>
              <a:rPr lang="en-US" altLang="el-GR" sz="2400" dirty="0">
                <a:solidFill>
                  <a:srgbClr val="003399"/>
                </a:solidFill>
              </a:rPr>
              <a:t>Fidler 2003)</a:t>
            </a:r>
            <a:r>
              <a:rPr lang="el-GR" altLang="el-GR" sz="2400" dirty="0">
                <a:solidFill>
                  <a:srgbClr val="003399"/>
                </a:solidFill>
              </a:rPr>
              <a:t> </a:t>
            </a:r>
            <a:endParaRPr lang="el-GR" altLang="el-GR" sz="2400" dirty="0">
              <a:solidFill>
                <a:srgbClr val="003399"/>
              </a:solidFill>
            </a:endParaRPr>
          </a:p>
          <a:p>
            <a:pPr eaLnBrk="1" hangingPunct="1">
              <a:lnSpc>
                <a:spcPct val="90000"/>
              </a:lnSpc>
            </a:pPr>
            <a:endParaRPr lang="el-GR" altLang="el-GR" sz="2400" dirty="0">
              <a:solidFill>
                <a:srgbClr val="00339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1 - Τίτλος"/>
          <p:cNvSpPr>
            <a:spLocks noGrp="1"/>
          </p:cNvSpPr>
          <p:nvPr>
            <p:ph type="title" hasCustomPrompt="1"/>
          </p:nvPr>
        </p:nvSpPr>
        <p:spPr/>
        <p:txBody>
          <a:bodyPr vert="horz" wrap="square" lIns="91440" tIns="45720" rIns="91440" bIns="45720" anchor="ctr" anchorCtr="0"/>
          <a:p>
            <a:pPr eaLnBrk="1" hangingPunct="1"/>
            <a:endParaRPr lang="el-GR" altLang="el-GR" dirty="0"/>
          </a:p>
        </p:txBody>
      </p:sp>
      <p:pic>
        <p:nvPicPr>
          <p:cNvPr id="21507" name="Picture 2"/>
          <p:cNvPicPr>
            <a:picLocks noGrp="1" noChangeAspect="1"/>
          </p:cNvPicPr>
          <p:nvPr>
            <p:ph idx="1" hasCustomPrompt="1"/>
          </p:nvPr>
        </p:nvPicPr>
        <p:blipFill>
          <a:blip r:embed="rId1"/>
          <a:srcRect/>
          <a:stretch>
            <a:fillRect/>
          </a:stretch>
        </p:blipFill>
        <p:spPr>
          <a:xfrm>
            <a:off x="250825" y="549275"/>
            <a:ext cx="3600450" cy="5348288"/>
          </a:xfrm>
        </p:spPr>
      </p:pic>
      <p:sp>
        <p:nvSpPr>
          <p:cNvPr id="21508" name="Rectangle 3"/>
          <p:cNvSpPr/>
          <p:nvPr/>
        </p:nvSpPr>
        <p:spPr>
          <a:xfrm>
            <a:off x="3995738" y="1376363"/>
            <a:ext cx="4860925" cy="4760912"/>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el-GR" altLang="el-GR" sz="1800" dirty="0"/>
          </a:p>
          <a:p>
            <a:pPr marL="0" lvl="0" indent="0">
              <a:spcBef>
                <a:spcPct val="0"/>
              </a:spcBef>
              <a:buClrTx/>
              <a:buSzTx/>
              <a:buFontTx/>
              <a:buNone/>
            </a:pPr>
            <a:r>
              <a:rPr lang="el-GR" altLang="el-GR" sz="1800" dirty="0">
                <a:solidFill>
                  <a:srgbClr val="003399"/>
                </a:solidFill>
              </a:rPr>
              <a:t>• The pattern of metastasis is not random</a:t>
            </a:r>
            <a:endParaRPr lang="el-GR" altLang="el-GR" sz="1800" dirty="0">
              <a:solidFill>
                <a:srgbClr val="003399"/>
              </a:solidFill>
            </a:endParaRPr>
          </a:p>
          <a:p>
            <a:pPr marL="0" lvl="0" indent="0">
              <a:spcBef>
                <a:spcPct val="0"/>
              </a:spcBef>
              <a:buClrTx/>
              <a:buSzTx/>
              <a:buFontTx/>
              <a:buNone/>
            </a:pPr>
            <a:endParaRPr lang="el-GR" altLang="el-GR" sz="1800" dirty="0">
              <a:solidFill>
                <a:srgbClr val="003399"/>
              </a:solidFill>
            </a:endParaRPr>
          </a:p>
          <a:p>
            <a:pPr marL="0" lvl="0" indent="0">
              <a:spcBef>
                <a:spcPct val="0"/>
              </a:spcBef>
              <a:buClrTx/>
              <a:buSzTx/>
              <a:buFontTx/>
              <a:buNone/>
            </a:pPr>
            <a:r>
              <a:rPr lang="el-GR" altLang="el-GR" sz="1800" dirty="0">
                <a:solidFill>
                  <a:srgbClr val="003399"/>
                </a:solidFill>
              </a:rPr>
              <a:t>• One remote organ is more prone to be the seat of secondary growth than another</a:t>
            </a:r>
            <a:endParaRPr lang="el-GR" altLang="el-GR" sz="1800" dirty="0">
              <a:solidFill>
                <a:srgbClr val="003399"/>
              </a:solidFill>
            </a:endParaRPr>
          </a:p>
          <a:p>
            <a:pPr marL="0" lvl="0" indent="0">
              <a:spcBef>
                <a:spcPct val="0"/>
              </a:spcBef>
              <a:buClrTx/>
              <a:buSzTx/>
              <a:buFontTx/>
              <a:buNone/>
            </a:pPr>
            <a:endParaRPr lang="el-GR" altLang="el-GR" sz="1800" dirty="0">
              <a:solidFill>
                <a:srgbClr val="003399"/>
              </a:solidFill>
            </a:endParaRPr>
          </a:p>
          <a:p>
            <a:pPr marL="0" lvl="0" indent="0">
              <a:spcBef>
                <a:spcPct val="0"/>
              </a:spcBef>
              <a:buClrTx/>
              <a:buSzTx/>
              <a:buFontTx/>
              <a:buNone/>
            </a:pPr>
            <a:r>
              <a:rPr lang="el-GR" altLang="el-GR" sz="1800" dirty="0">
                <a:solidFill>
                  <a:srgbClr val="003399"/>
                </a:solidFill>
              </a:rPr>
              <a:t>•  In breast cancer, the incidence of metastasis to the ovaries is higher than to the spleen and kidneys combined</a:t>
            </a:r>
            <a:endParaRPr lang="el-GR" altLang="el-GR" sz="1800" dirty="0">
              <a:solidFill>
                <a:srgbClr val="003399"/>
              </a:solidFill>
            </a:endParaRPr>
          </a:p>
          <a:p>
            <a:pPr marL="0" lvl="0" indent="0">
              <a:spcBef>
                <a:spcPct val="0"/>
              </a:spcBef>
              <a:buClrTx/>
              <a:buSzTx/>
              <a:buFontTx/>
              <a:buNone/>
            </a:pPr>
            <a:endParaRPr lang="el-GR" altLang="el-GR" sz="1800" dirty="0">
              <a:solidFill>
                <a:srgbClr val="003399"/>
              </a:solidFill>
            </a:endParaRPr>
          </a:p>
          <a:p>
            <a:pPr marL="0" lvl="0" indent="0">
              <a:spcBef>
                <a:spcPct val="0"/>
              </a:spcBef>
              <a:buClrTx/>
              <a:buSzTx/>
              <a:buFontTx/>
              <a:buNone/>
            </a:pPr>
            <a:r>
              <a:rPr lang="el-GR" altLang="el-GR" sz="1800" dirty="0">
                <a:solidFill>
                  <a:srgbClr val="003399"/>
                </a:solidFill>
              </a:rPr>
              <a:t>• Bone metastasis cannot be explained by the theory of embolism alone</a:t>
            </a:r>
            <a:endParaRPr lang="el-GR" altLang="el-GR" sz="1800" dirty="0">
              <a:solidFill>
                <a:srgbClr val="003399"/>
              </a:solidFill>
            </a:endParaRPr>
          </a:p>
          <a:p>
            <a:pPr marL="0" lvl="0" indent="0">
              <a:spcBef>
                <a:spcPct val="0"/>
              </a:spcBef>
              <a:buClrTx/>
              <a:buSzTx/>
              <a:buFontTx/>
              <a:buNone/>
            </a:pPr>
            <a:endParaRPr lang="el-GR" altLang="el-GR" sz="1800" dirty="0">
              <a:solidFill>
                <a:srgbClr val="003399"/>
              </a:solidFill>
            </a:endParaRPr>
          </a:p>
          <a:p>
            <a:pPr marL="0" lvl="0" indent="0">
              <a:spcBef>
                <a:spcPct val="0"/>
              </a:spcBef>
              <a:buClrTx/>
              <a:buSzTx/>
              <a:buFontTx/>
              <a:buNone/>
            </a:pPr>
            <a:r>
              <a:rPr lang="el-GR" altLang="el-GR" sz="1800" dirty="0">
                <a:solidFill>
                  <a:srgbClr val="003399"/>
                </a:solidFill>
              </a:rPr>
              <a:t>• There is a high incidence of bone metastasis from thyroid cancer, and some bones have more metastases than others</a:t>
            </a:r>
            <a:endParaRPr lang="el-GR" altLang="el-GR" sz="1800" dirty="0">
              <a:solidFill>
                <a:srgbClr val="003399"/>
              </a:solidFill>
            </a:endParaRPr>
          </a:p>
          <a:p>
            <a:pPr marL="0" lvl="0" indent="0">
              <a:spcBef>
                <a:spcPct val="0"/>
              </a:spcBef>
              <a:buClrTx/>
              <a:buSzTx/>
              <a:buFontTx/>
              <a:buNone/>
            </a:pPr>
            <a:endParaRPr lang="el-GR" altLang="el-GR" sz="1800" dirty="0">
              <a:solidFill>
                <a:srgbClr val="00339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hasCustomPrompt="1"/>
          </p:nvPr>
        </p:nvSpPr>
        <p:spPr/>
        <p:txBody>
          <a:bodyPr vert="horz" wrap="square" lIns="91440" tIns="45720" rIns="91440" bIns="45720" anchor="ctr" anchorCtr="0"/>
          <a:p>
            <a:pPr eaLnBrk="1" hangingPunct="1"/>
            <a:r>
              <a:rPr lang="el-GR" altLang="el-GR" sz="3800" b="1" dirty="0">
                <a:solidFill>
                  <a:srgbClr val="990099"/>
                </a:solidFill>
              </a:rPr>
              <a:t>Οργανοειδική-μετάσταση</a:t>
            </a:r>
            <a:br>
              <a:rPr lang="el-GR" altLang="el-GR" sz="3800" b="1" dirty="0">
                <a:solidFill>
                  <a:srgbClr val="990099"/>
                </a:solidFill>
              </a:rPr>
            </a:br>
            <a:r>
              <a:rPr lang="el-GR" altLang="el-GR" sz="3800" b="1" dirty="0">
                <a:solidFill>
                  <a:srgbClr val="990099"/>
                </a:solidFill>
              </a:rPr>
              <a:t>Παραδείγματα</a:t>
            </a:r>
            <a:endParaRPr lang="el-GR" altLang="el-GR" sz="3800" b="1" dirty="0">
              <a:solidFill>
                <a:srgbClr val="990099"/>
              </a:solidFill>
            </a:endParaRPr>
          </a:p>
        </p:txBody>
      </p:sp>
      <p:sp>
        <p:nvSpPr>
          <p:cNvPr id="22531" name="Rectangle 3"/>
          <p:cNvSpPr>
            <a:spLocks noGrp="1"/>
          </p:cNvSpPr>
          <p:nvPr>
            <p:ph idx="1" hasCustomPrompt="1"/>
          </p:nvPr>
        </p:nvSpPr>
        <p:spPr/>
        <p:txBody>
          <a:bodyPr vert="horz" wrap="square" lIns="91440" tIns="45720" rIns="91440" bIns="45720" anchor="t" anchorCtr="0"/>
          <a:p>
            <a:pPr eaLnBrk="1" hangingPunct="1">
              <a:lnSpc>
                <a:spcPct val="90000"/>
              </a:lnSpc>
            </a:pPr>
            <a:r>
              <a:rPr lang="el-GR" altLang="el-GR" sz="2400" dirty="0">
                <a:solidFill>
                  <a:srgbClr val="003399"/>
                </a:solidFill>
              </a:rPr>
              <a:t>Τα </a:t>
            </a:r>
            <a:r>
              <a:rPr lang="el-GR" altLang="el-GR" sz="2400" b="1" dirty="0">
                <a:solidFill>
                  <a:srgbClr val="003399"/>
                </a:solidFill>
              </a:rPr>
              <a:t>καρκινώματα μαστού</a:t>
            </a:r>
            <a:r>
              <a:rPr lang="el-GR" altLang="el-GR" sz="2400" dirty="0">
                <a:solidFill>
                  <a:srgbClr val="003399"/>
                </a:solidFill>
              </a:rPr>
              <a:t> συχνά μεθίστανται </a:t>
            </a:r>
            <a:endParaRPr lang="en-US" altLang="el-GR" sz="2400" dirty="0">
              <a:solidFill>
                <a:srgbClr val="003399"/>
              </a:solidFill>
            </a:endParaRPr>
          </a:p>
          <a:p>
            <a:pPr lvl="1" eaLnBrk="1" hangingPunct="1">
              <a:lnSpc>
                <a:spcPct val="90000"/>
              </a:lnSpc>
            </a:pPr>
            <a:r>
              <a:rPr lang="el-GR" altLang="el-GR" sz="2200" dirty="0">
                <a:solidFill>
                  <a:srgbClr val="003399"/>
                </a:solidFill>
              </a:rPr>
              <a:t>στους </a:t>
            </a:r>
            <a:r>
              <a:rPr lang="el-GR" altLang="el-GR" sz="2200" b="1" dirty="0">
                <a:solidFill>
                  <a:srgbClr val="003399"/>
                </a:solidFill>
              </a:rPr>
              <a:t>πνεύμονες</a:t>
            </a:r>
            <a:r>
              <a:rPr lang="en-US" altLang="el-GR" sz="2200" b="1" dirty="0">
                <a:solidFill>
                  <a:srgbClr val="003399"/>
                </a:solidFill>
              </a:rPr>
              <a:t>,</a:t>
            </a:r>
            <a:r>
              <a:rPr lang="el-GR" altLang="el-GR" sz="2200" dirty="0">
                <a:solidFill>
                  <a:srgbClr val="003399"/>
                </a:solidFill>
              </a:rPr>
              <a:t> </a:t>
            </a:r>
            <a:endParaRPr lang="en-US" altLang="el-GR" sz="2200" dirty="0">
              <a:solidFill>
                <a:srgbClr val="003399"/>
              </a:solidFill>
            </a:endParaRPr>
          </a:p>
          <a:p>
            <a:pPr lvl="1" eaLnBrk="1" hangingPunct="1">
              <a:lnSpc>
                <a:spcPct val="90000"/>
              </a:lnSpc>
            </a:pPr>
            <a:r>
              <a:rPr lang="el-GR" altLang="el-GR" sz="2200" dirty="0">
                <a:solidFill>
                  <a:srgbClr val="003399"/>
                </a:solidFill>
              </a:rPr>
              <a:t>στα </a:t>
            </a:r>
            <a:r>
              <a:rPr lang="el-GR" altLang="el-GR" sz="2200" b="1" dirty="0">
                <a:solidFill>
                  <a:srgbClr val="003399"/>
                </a:solidFill>
              </a:rPr>
              <a:t>οστά</a:t>
            </a:r>
            <a:r>
              <a:rPr lang="el-GR" altLang="el-GR" sz="2200" dirty="0">
                <a:solidFill>
                  <a:srgbClr val="003399"/>
                </a:solidFill>
              </a:rPr>
              <a:t>, </a:t>
            </a:r>
            <a:endParaRPr lang="en-US" altLang="el-GR" sz="2200" dirty="0">
              <a:solidFill>
                <a:srgbClr val="003399"/>
              </a:solidFill>
            </a:endParaRPr>
          </a:p>
          <a:p>
            <a:pPr lvl="1" eaLnBrk="1" hangingPunct="1">
              <a:lnSpc>
                <a:spcPct val="90000"/>
              </a:lnSpc>
            </a:pPr>
            <a:r>
              <a:rPr lang="el-GR" altLang="el-GR" sz="2200" dirty="0">
                <a:solidFill>
                  <a:srgbClr val="003399"/>
                </a:solidFill>
              </a:rPr>
              <a:t>στο </a:t>
            </a:r>
            <a:r>
              <a:rPr lang="el-GR" altLang="el-GR" sz="2200" b="1" dirty="0">
                <a:solidFill>
                  <a:srgbClr val="003399"/>
                </a:solidFill>
              </a:rPr>
              <a:t>ήπαρ </a:t>
            </a:r>
            <a:r>
              <a:rPr lang="el-GR" altLang="el-GR" sz="2200" dirty="0">
                <a:solidFill>
                  <a:srgbClr val="003399"/>
                </a:solidFill>
              </a:rPr>
              <a:t>και </a:t>
            </a:r>
            <a:endParaRPr lang="en-US" altLang="el-GR" sz="2200" dirty="0">
              <a:solidFill>
                <a:srgbClr val="003399"/>
              </a:solidFill>
            </a:endParaRPr>
          </a:p>
          <a:p>
            <a:pPr lvl="1" eaLnBrk="1" hangingPunct="1">
              <a:lnSpc>
                <a:spcPct val="90000"/>
              </a:lnSpc>
            </a:pPr>
            <a:r>
              <a:rPr lang="el-GR" altLang="el-GR" sz="2200" dirty="0">
                <a:solidFill>
                  <a:srgbClr val="003399"/>
                </a:solidFill>
              </a:rPr>
              <a:t>στον </a:t>
            </a:r>
            <a:r>
              <a:rPr lang="el-GR" altLang="el-GR" sz="2200" b="1" dirty="0">
                <a:solidFill>
                  <a:srgbClr val="003399"/>
                </a:solidFill>
              </a:rPr>
              <a:t>εγκέφαλο</a:t>
            </a:r>
            <a:endParaRPr lang="en-US" altLang="el-GR" sz="2200" dirty="0">
              <a:solidFill>
                <a:srgbClr val="003399"/>
              </a:solidFill>
            </a:endParaRPr>
          </a:p>
          <a:p>
            <a:pPr eaLnBrk="1" hangingPunct="1">
              <a:lnSpc>
                <a:spcPct val="90000"/>
              </a:lnSpc>
            </a:pPr>
            <a:endParaRPr lang="en-US" altLang="el-GR" sz="2400" dirty="0">
              <a:solidFill>
                <a:srgbClr val="003399"/>
              </a:solidFill>
            </a:endParaRPr>
          </a:p>
          <a:p>
            <a:pPr eaLnBrk="1" hangingPunct="1">
              <a:lnSpc>
                <a:spcPct val="90000"/>
              </a:lnSpc>
            </a:pPr>
            <a:r>
              <a:rPr lang="el-GR" altLang="el-GR" sz="2400" dirty="0">
                <a:solidFill>
                  <a:srgbClr val="003399"/>
                </a:solidFill>
              </a:rPr>
              <a:t>Τα περισσότερα από τα όργανα αυτά δεν έχουν άμεση  κυκλοφορική σύνδεση με το μαστό.</a:t>
            </a:r>
            <a:endParaRPr lang="el-GR" altLang="el-GR" sz="2400" dirty="0">
              <a:solidFill>
                <a:srgbClr val="00339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hasCustomPrompt="1"/>
          </p:nvPr>
        </p:nvSpPr>
        <p:spPr>
          <a:xfrm>
            <a:off x="755650" y="404813"/>
            <a:ext cx="7772400" cy="1143000"/>
          </a:xfrm>
        </p:spPr>
        <p:txBody>
          <a:bodyPr vert="horz" wrap="square" lIns="91440" tIns="45720" rIns="91440" bIns="45720" anchor="ctr" anchorCtr="0"/>
          <a:p>
            <a:r>
              <a:rPr lang="el-GR" altLang="el-GR" sz="3800" b="1" dirty="0">
                <a:solidFill>
                  <a:srgbClr val="990099"/>
                </a:solidFill>
              </a:rPr>
              <a:t>Οργανοειδική-μετάσταση</a:t>
            </a:r>
            <a:br>
              <a:rPr lang="el-GR" altLang="el-GR" sz="3800" b="1" dirty="0">
                <a:solidFill>
                  <a:srgbClr val="990099"/>
                </a:solidFill>
              </a:rPr>
            </a:br>
            <a:r>
              <a:rPr lang="el-GR" altLang="el-GR" sz="3800" b="1" dirty="0">
                <a:solidFill>
                  <a:srgbClr val="990099"/>
                </a:solidFill>
              </a:rPr>
              <a:t>Παραδείγματα</a:t>
            </a:r>
            <a:endParaRPr lang="el-GR" altLang="el-GR" sz="3800" b="1" dirty="0">
              <a:solidFill>
                <a:srgbClr val="990099"/>
              </a:solidFill>
            </a:endParaRPr>
          </a:p>
        </p:txBody>
      </p:sp>
      <p:sp>
        <p:nvSpPr>
          <p:cNvPr id="23555" name="Rectangle 3"/>
          <p:cNvSpPr>
            <a:spLocks noGrp="1"/>
          </p:cNvSpPr>
          <p:nvPr>
            <p:ph idx="1" hasCustomPrompt="1"/>
          </p:nvPr>
        </p:nvSpPr>
        <p:spPr/>
        <p:txBody>
          <a:bodyPr vert="horz" wrap="square" lIns="91440" tIns="45720" rIns="91440" bIns="45720" anchor="t" anchorCtr="0"/>
          <a:p>
            <a:pPr eaLnBrk="1" hangingPunct="1"/>
            <a:r>
              <a:rPr lang="el-GR" altLang="el-GR" dirty="0">
                <a:solidFill>
                  <a:srgbClr val="003399"/>
                </a:solidFill>
              </a:rPr>
              <a:t>Ο προχωρημένος </a:t>
            </a:r>
            <a:r>
              <a:rPr lang="el-GR" altLang="el-GR" b="1" dirty="0">
                <a:solidFill>
                  <a:srgbClr val="003399"/>
                </a:solidFill>
              </a:rPr>
              <a:t>καρκίνος του προστάτη</a:t>
            </a:r>
            <a:r>
              <a:rPr lang="el-GR" altLang="el-GR" dirty="0">
                <a:solidFill>
                  <a:srgbClr val="003399"/>
                </a:solidFill>
              </a:rPr>
              <a:t>  εμφανίζει ένα ιδιαίτερα επιλεκτικό πρότυπο μεταστατικής υποτροπής στα </a:t>
            </a:r>
            <a:r>
              <a:rPr lang="el-GR" altLang="el-GR" b="1" dirty="0">
                <a:solidFill>
                  <a:srgbClr val="003399"/>
                </a:solidFill>
              </a:rPr>
              <a:t>οστά </a:t>
            </a:r>
            <a:r>
              <a:rPr lang="el-GR" altLang="el-GR" dirty="0">
                <a:solidFill>
                  <a:srgbClr val="003399"/>
                </a:solidFill>
              </a:rPr>
              <a:t>ενώ τα σπλαγχνικά όργανα (πνεύμονες, ήπαρ) σπάνια προσβάλλονται.</a:t>
            </a:r>
            <a:endParaRPr lang="el-GR" altLang="el-GR" dirty="0">
              <a:solidFill>
                <a:srgbClr val="003399"/>
              </a:solidFill>
            </a:endParaRPr>
          </a:p>
          <a:p>
            <a:endParaRPr lang="el-GR" alt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hasCustomPrompt="1"/>
          </p:nvPr>
        </p:nvSpPr>
        <p:spPr/>
        <p:txBody>
          <a:bodyPr vert="horz" wrap="square" lIns="91440" tIns="45720" rIns="91440" bIns="45720" anchor="ctr" anchorCtr="0"/>
          <a:p>
            <a:r>
              <a:rPr lang="el-GR" altLang="el-GR" sz="3800" b="1" dirty="0">
                <a:solidFill>
                  <a:srgbClr val="990099"/>
                </a:solidFill>
              </a:rPr>
              <a:t>Οργανοειδική-μετάσταση</a:t>
            </a:r>
            <a:br>
              <a:rPr lang="el-GR" altLang="el-GR" sz="3800" b="1" dirty="0">
                <a:solidFill>
                  <a:srgbClr val="990099"/>
                </a:solidFill>
              </a:rPr>
            </a:br>
            <a:r>
              <a:rPr lang="el-GR" altLang="el-GR" sz="3800" b="1" dirty="0">
                <a:solidFill>
                  <a:srgbClr val="990099"/>
                </a:solidFill>
              </a:rPr>
              <a:t>Παραδείγματα</a:t>
            </a:r>
            <a:endParaRPr lang="el-GR" altLang="el-GR" sz="3800" b="1" dirty="0">
              <a:solidFill>
                <a:srgbClr val="990099"/>
              </a:solidFill>
            </a:endParaRPr>
          </a:p>
        </p:txBody>
      </p:sp>
      <p:sp>
        <p:nvSpPr>
          <p:cNvPr id="24579" name="Rectangle 3"/>
          <p:cNvSpPr>
            <a:spLocks noGrp="1"/>
          </p:cNvSpPr>
          <p:nvPr>
            <p:ph idx="1" hasCustomPrompt="1"/>
          </p:nvPr>
        </p:nvSpPr>
        <p:spPr/>
        <p:txBody>
          <a:bodyPr vert="horz" wrap="square" lIns="91440" tIns="45720" rIns="91440" bIns="45720" anchor="t" anchorCtr="0"/>
          <a:p>
            <a:pPr eaLnBrk="1" hangingPunct="1"/>
            <a:r>
              <a:rPr lang="el-GR" altLang="el-GR" dirty="0">
                <a:solidFill>
                  <a:srgbClr val="003399"/>
                </a:solidFill>
              </a:rPr>
              <a:t>Τα </a:t>
            </a:r>
            <a:r>
              <a:rPr lang="el-GR" altLang="el-GR" b="1" dirty="0">
                <a:solidFill>
                  <a:srgbClr val="003399"/>
                </a:solidFill>
              </a:rPr>
              <a:t>οφθαλμικά μελανώματα</a:t>
            </a:r>
            <a:r>
              <a:rPr lang="el-GR" altLang="el-GR" dirty="0">
                <a:solidFill>
                  <a:srgbClr val="003399"/>
                </a:solidFill>
              </a:rPr>
              <a:t> επιδεικνύουν μία εκπληκτική ικανότητα να μεθίστανται </a:t>
            </a:r>
            <a:r>
              <a:rPr lang="el-GR" altLang="el-GR" b="1" dirty="0">
                <a:solidFill>
                  <a:srgbClr val="003399"/>
                </a:solidFill>
              </a:rPr>
              <a:t>στο ήπαρ</a:t>
            </a:r>
            <a:r>
              <a:rPr lang="el-GR" altLang="el-GR" dirty="0">
                <a:solidFill>
                  <a:srgbClr val="003399"/>
                </a:solidFill>
              </a:rPr>
              <a:t> </a:t>
            </a:r>
            <a:endParaRPr lang="el-GR" altLang="el-GR" dirty="0">
              <a:solidFill>
                <a:srgbClr val="003399"/>
              </a:solidFill>
            </a:endParaRPr>
          </a:p>
          <a:p>
            <a:endParaRPr lang="el-GR" alt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descr="Epithelial mesenchymal transition and mesenchymal epithelial transition...  | Download Scientific Diagram"/>
          <p:cNvPicPr>
            <a:picLocks noGrp="1" noChangeAspect="1"/>
          </p:cNvPicPr>
          <p:nvPr>
            <p:ph idx="1" hasCustomPrompt="1"/>
          </p:nvPr>
        </p:nvPicPr>
        <p:blipFill>
          <a:blip r:embed="rId1"/>
          <a:srcRect/>
          <a:stretch>
            <a:fillRect/>
          </a:stretch>
        </p:blipFill>
        <p:spPr>
          <a:xfrm>
            <a:off x="1547813" y="1125538"/>
            <a:ext cx="6421437" cy="4351337"/>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hasCustomPrompt="1"/>
          </p:nvPr>
        </p:nvSpPr>
        <p:spPr/>
        <p:txBody>
          <a:bodyPr vert="horz" wrap="square" lIns="91440" tIns="45720" rIns="91440" bIns="45720" anchor="ctr" anchorCtr="0"/>
          <a:p>
            <a:r>
              <a:rPr lang="el-GR" altLang="el-GR" sz="3800" b="1" dirty="0">
                <a:solidFill>
                  <a:srgbClr val="990099"/>
                </a:solidFill>
              </a:rPr>
              <a:t>Οργανοειδική-μετάσταση</a:t>
            </a:r>
            <a:br>
              <a:rPr lang="el-GR" altLang="el-GR" sz="3800" b="1" dirty="0">
                <a:solidFill>
                  <a:srgbClr val="990099"/>
                </a:solidFill>
              </a:rPr>
            </a:br>
            <a:r>
              <a:rPr lang="el-GR" altLang="el-GR" sz="3800" b="1" dirty="0">
                <a:solidFill>
                  <a:srgbClr val="990099"/>
                </a:solidFill>
              </a:rPr>
              <a:t>Παραδείγματα</a:t>
            </a:r>
            <a:endParaRPr lang="el-GR" altLang="el-GR" sz="3800" b="1" dirty="0">
              <a:solidFill>
                <a:srgbClr val="990099"/>
              </a:solidFill>
            </a:endParaRPr>
          </a:p>
        </p:txBody>
      </p:sp>
      <p:sp>
        <p:nvSpPr>
          <p:cNvPr id="25603" name="Rectangle 3"/>
          <p:cNvSpPr>
            <a:spLocks noGrp="1"/>
          </p:cNvSpPr>
          <p:nvPr>
            <p:ph idx="1" hasCustomPrompt="1"/>
          </p:nvPr>
        </p:nvSpPr>
        <p:spPr/>
        <p:txBody>
          <a:bodyPr vert="horz" wrap="square" lIns="91440" tIns="45720" rIns="91440" bIns="45720" anchor="t" anchorCtr="0"/>
          <a:p>
            <a:pPr eaLnBrk="1" hangingPunct="1"/>
            <a:r>
              <a:rPr lang="el-GR" altLang="el-GR" dirty="0">
                <a:solidFill>
                  <a:srgbClr val="003399"/>
                </a:solidFill>
              </a:rPr>
              <a:t>Τα </a:t>
            </a:r>
            <a:r>
              <a:rPr lang="el-GR" altLang="el-GR" b="1" dirty="0">
                <a:solidFill>
                  <a:srgbClr val="003399"/>
                </a:solidFill>
              </a:rPr>
              <a:t>σαρκώματα </a:t>
            </a:r>
            <a:r>
              <a:rPr lang="el-GR" altLang="el-GR" dirty="0">
                <a:solidFill>
                  <a:srgbClr val="003399"/>
                </a:solidFill>
              </a:rPr>
              <a:t>μεθίστανται συχνά αιματογενώς και ιδιαίτερα </a:t>
            </a:r>
            <a:r>
              <a:rPr lang="el-GR" altLang="el-GR" b="1" dirty="0">
                <a:solidFill>
                  <a:srgbClr val="003399"/>
                </a:solidFill>
              </a:rPr>
              <a:t>στους πνεύμονες</a:t>
            </a:r>
            <a:r>
              <a:rPr lang="el-GR" altLang="el-GR" dirty="0">
                <a:solidFill>
                  <a:srgbClr val="003399"/>
                </a:solidFill>
              </a:rPr>
              <a:t>.</a:t>
            </a:r>
            <a:endParaRPr lang="el-GR" altLang="el-GR" dirty="0">
              <a:solidFill>
                <a:srgbClr val="003399"/>
              </a:solidFill>
            </a:endParaRPr>
          </a:p>
          <a:p>
            <a:endParaRPr lang="el-GR" alt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4"/>
          <p:cNvPicPr>
            <a:picLocks noChangeAspect="1"/>
          </p:cNvPicPr>
          <p:nvPr/>
        </p:nvPicPr>
        <p:blipFill>
          <a:blip r:embed="rId1"/>
          <a:stretch>
            <a:fillRect/>
          </a:stretch>
        </p:blipFill>
        <p:spPr>
          <a:xfrm>
            <a:off x="1111250" y="0"/>
            <a:ext cx="6053138" cy="685800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hasCustomPrompt="1"/>
          </p:nvPr>
        </p:nvSpPr>
        <p:spPr>
          <a:xfrm>
            <a:off x="914400" y="277813"/>
            <a:ext cx="7772400" cy="850900"/>
          </a:xfrm>
        </p:spPr>
        <p:txBody>
          <a:bodyPr vert="horz" wrap="square" lIns="91440" tIns="45720" rIns="91440" bIns="45720" anchor="ctr" anchorCtr="0"/>
          <a:p>
            <a:pPr eaLnBrk="1" hangingPunct="1"/>
            <a:r>
              <a:rPr lang="el-GR" altLang="el-GR" b="1" dirty="0">
                <a:solidFill>
                  <a:srgbClr val="990099"/>
                </a:solidFill>
              </a:rPr>
              <a:t>Οργανοειδική-μετάσταση</a:t>
            </a:r>
            <a:endParaRPr lang="el-GR" altLang="el-GR" b="1" dirty="0">
              <a:solidFill>
                <a:srgbClr val="990099"/>
              </a:solidFill>
            </a:endParaRPr>
          </a:p>
        </p:txBody>
      </p:sp>
      <p:sp>
        <p:nvSpPr>
          <p:cNvPr id="27651" name="Rectangle 3"/>
          <p:cNvSpPr>
            <a:spLocks noGrp="1"/>
          </p:cNvSpPr>
          <p:nvPr>
            <p:ph idx="1" hasCustomPrompt="1"/>
          </p:nvPr>
        </p:nvSpPr>
        <p:spPr>
          <a:xfrm>
            <a:off x="468313" y="1700213"/>
            <a:ext cx="8229600" cy="4321175"/>
          </a:xfrm>
        </p:spPr>
        <p:txBody>
          <a:bodyPr vert="horz" wrap="square" lIns="91440" tIns="45720" rIns="91440" bIns="45720" anchor="t" anchorCtr="0"/>
          <a:p>
            <a:pPr eaLnBrk="1" hangingPunct="1">
              <a:lnSpc>
                <a:spcPct val="80000"/>
              </a:lnSpc>
            </a:pPr>
            <a:r>
              <a:rPr lang="el-GR" altLang="el-GR" dirty="0">
                <a:solidFill>
                  <a:srgbClr val="003399"/>
                </a:solidFill>
              </a:rPr>
              <a:t>Στη θεωρία σπόρου-εδάφους</a:t>
            </a:r>
            <a:endParaRPr lang="en-US" altLang="el-GR" dirty="0">
              <a:solidFill>
                <a:srgbClr val="003399"/>
              </a:solidFill>
            </a:endParaRPr>
          </a:p>
          <a:p>
            <a:pPr eaLnBrk="1" hangingPunct="1">
              <a:lnSpc>
                <a:spcPct val="80000"/>
              </a:lnSpc>
              <a:buNone/>
            </a:pPr>
            <a:r>
              <a:rPr lang="en-US" altLang="el-GR" dirty="0">
                <a:solidFill>
                  <a:srgbClr val="003399"/>
                </a:solidFill>
              </a:rPr>
              <a:t>   </a:t>
            </a:r>
            <a:r>
              <a:rPr lang="el-GR" altLang="el-GR" dirty="0">
                <a:solidFill>
                  <a:srgbClr val="003399"/>
                </a:solidFill>
              </a:rPr>
              <a:t> (</a:t>
            </a:r>
            <a:r>
              <a:rPr lang="en-US" altLang="el-GR" b="1" dirty="0">
                <a:solidFill>
                  <a:srgbClr val="003399"/>
                </a:solidFill>
              </a:rPr>
              <a:t>seed-and-soil</a:t>
            </a:r>
            <a:r>
              <a:rPr lang="el-GR" altLang="el-GR" b="1" dirty="0">
                <a:solidFill>
                  <a:srgbClr val="003399"/>
                </a:solidFill>
              </a:rPr>
              <a:t> </a:t>
            </a:r>
            <a:r>
              <a:rPr lang="en-US" altLang="el-GR" b="1" dirty="0">
                <a:solidFill>
                  <a:srgbClr val="003399"/>
                </a:solidFill>
              </a:rPr>
              <a:t>hypothesis/1859</a:t>
            </a:r>
            <a:r>
              <a:rPr lang="en-US" altLang="el-GR" dirty="0">
                <a:solidFill>
                  <a:srgbClr val="003399"/>
                </a:solidFill>
              </a:rPr>
              <a:t> )</a:t>
            </a:r>
            <a:endParaRPr lang="en-US" altLang="el-GR" dirty="0">
              <a:solidFill>
                <a:srgbClr val="003399"/>
              </a:solidFill>
            </a:endParaRPr>
          </a:p>
          <a:p>
            <a:pPr eaLnBrk="1" hangingPunct="1">
              <a:lnSpc>
                <a:spcPct val="80000"/>
              </a:lnSpc>
              <a:buNone/>
            </a:pPr>
            <a:r>
              <a:rPr lang="en-US" altLang="el-GR" dirty="0">
                <a:solidFill>
                  <a:srgbClr val="003399"/>
                </a:solidFill>
              </a:rPr>
              <a:t>    </a:t>
            </a:r>
            <a:r>
              <a:rPr lang="el-GR" altLang="el-GR" dirty="0">
                <a:solidFill>
                  <a:srgbClr val="003399"/>
                </a:solidFill>
              </a:rPr>
              <a:t>ο </a:t>
            </a:r>
            <a:r>
              <a:rPr lang="en-US" altLang="el-GR" b="1" dirty="0">
                <a:solidFill>
                  <a:srgbClr val="003399"/>
                </a:solidFill>
              </a:rPr>
              <a:t>Paget</a:t>
            </a:r>
            <a:r>
              <a:rPr lang="en-US" altLang="el-GR" dirty="0">
                <a:solidFill>
                  <a:srgbClr val="003399"/>
                </a:solidFill>
              </a:rPr>
              <a:t> </a:t>
            </a:r>
            <a:r>
              <a:rPr lang="el-GR" altLang="el-GR" dirty="0">
                <a:solidFill>
                  <a:srgbClr val="003399"/>
                </a:solidFill>
              </a:rPr>
              <a:t> είχε προβλέψει</a:t>
            </a:r>
            <a:r>
              <a:rPr lang="en-US" altLang="el-GR" dirty="0">
                <a:solidFill>
                  <a:srgbClr val="003399"/>
                </a:solidFill>
              </a:rPr>
              <a:t> </a:t>
            </a:r>
            <a:r>
              <a:rPr lang="el-GR" altLang="el-GR" dirty="0">
                <a:solidFill>
                  <a:srgbClr val="003399"/>
                </a:solidFill>
              </a:rPr>
              <a:t>ότι :</a:t>
            </a:r>
            <a:endParaRPr lang="el-GR" altLang="el-GR" dirty="0">
              <a:solidFill>
                <a:srgbClr val="003399"/>
              </a:solidFill>
            </a:endParaRPr>
          </a:p>
          <a:p>
            <a:pPr eaLnBrk="1" hangingPunct="1">
              <a:lnSpc>
                <a:spcPct val="80000"/>
              </a:lnSpc>
              <a:buNone/>
            </a:pPr>
            <a:endParaRPr lang="en-US" altLang="el-GR" dirty="0">
              <a:solidFill>
                <a:srgbClr val="003399"/>
              </a:solidFill>
            </a:endParaRPr>
          </a:p>
          <a:p>
            <a:pPr eaLnBrk="1" hangingPunct="1">
              <a:lnSpc>
                <a:spcPct val="80000"/>
              </a:lnSpc>
              <a:buNone/>
            </a:pPr>
            <a:r>
              <a:rPr lang="en-US" altLang="el-GR" dirty="0">
                <a:solidFill>
                  <a:srgbClr val="003399"/>
                </a:solidFill>
              </a:rPr>
              <a:t>    </a:t>
            </a:r>
            <a:r>
              <a:rPr lang="el-GR" altLang="el-GR" dirty="0">
                <a:solidFill>
                  <a:srgbClr val="003399"/>
                </a:solidFill>
              </a:rPr>
              <a:t>«</a:t>
            </a:r>
            <a:r>
              <a:rPr lang="el-GR" altLang="el-GR" i="1" dirty="0">
                <a:solidFill>
                  <a:srgbClr val="003399"/>
                </a:solidFill>
              </a:rPr>
              <a:t>τα μεταστατικά κύτταρα  θα αποικίσουν  συμβατούς και μόνο ιστούς ακόμη και εάν εισαχθούν σε μεγάλες ποσότητες σε άλλα «αφιλόξενα» (μη συμβατά) όργανα.»</a:t>
            </a:r>
            <a:endParaRPr lang="el-GR" altLang="el-GR" i="1" dirty="0">
              <a:solidFill>
                <a:srgbClr val="003399"/>
              </a:solidFill>
            </a:endParaRPr>
          </a:p>
          <a:p>
            <a:pPr eaLnBrk="1" hangingPunct="1">
              <a:lnSpc>
                <a:spcPct val="80000"/>
              </a:lnSpc>
              <a:buNone/>
            </a:pPr>
            <a:endParaRPr lang="el-GR" altLang="el-GR" dirty="0">
              <a:solidFill>
                <a:srgbClr val="00339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hasCustomPrompt="1"/>
          </p:nvPr>
        </p:nvSpPr>
        <p:spPr/>
        <p:txBody>
          <a:bodyPr vert="horz" wrap="square" lIns="91440" tIns="45720" rIns="91440" bIns="45720" anchor="ctr" anchorCtr="0"/>
          <a:p>
            <a:pPr eaLnBrk="1" hangingPunct="1"/>
            <a:r>
              <a:rPr lang="el-GR" altLang="el-GR" b="1" dirty="0">
                <a:solidFill>
                  <a:srgbClr val="990099"/>
                </a:solidFill>
              </a:rPr>
              <a:t>Οργανοειδική-μετάσταση</a:t>
            </a:r>
            <a:endParaRPr lang="el-GR" altLang="el-GR" b="1" dirty="0">
              <a:solidFill>
                <a:srgbClr val="990099"/>
              </a:solidFill>
            </a:endParaRPr>
          </a:p>
        </p:txBody>
      </p:sp>
      <p:sp>
        <p:nvSpPr>
          <p:cNvPr id="28675" name="Rectangle 3"/>
          <p:cNvSpPr>
            <a:spLocks noGrp="1"/>
          </p:cNvSpPr>
          <p:nvPr>
            <p:ph idx="1" hasCustomPrompt="1"/>
          </p:nvPr>
        </p:nvSpPr>
        <p:spPr>
          <a:xfrm>
            <a:off x="468313" y="1628775"/>
            <a:ext cx="8218487" cy="4502150"/>
          </a:xfrm>
        </p:spPr>
        <p:txBody>
          <a:bodyPr vert="horz" wrap="square" lIns="91440" tIns="45720" rIns="91440" bIns="45720" anchor="t" anchorCtr="0"/>
          <a:p>
            <a:pPr eaLnBrk="1" hangingPunct="1">
              <a:lnSpc>
                <a:spcPct val="90000"/>
              </a:lnSpc>
            </a:pPr>
            <a:r>
              <a:rPr lang="el-GR" altLang="el-GR" sz="2400" dirty="0">
                <a:solidFill>
                  <a:srgbClr val="003399"/>
                </a:solidFill>
              </a:rPr>
              <a:t>Η πρόβλεψη αυτή επιβεβαιώθηκε στον άνθρωπο, όταν, προκειμένου να ανακουφιστούν από τον πόνο και τον κακοήθη ασκίτη ασθενείς με καρκίνο των ωοθηκών, το ασκιτικό υγρό παροχετεύτηκε στη φλεβική κυκλοφορία οπότε εκατομμύρια κακοήθων κυττάρων κέρδισαν άμεση πρόσβαση στην κυκλοφορία των ασθενών για όλο το υπόλοιπο της ζωής τους:</a:t>
            </a:r>
            <a:endParaRPr lang="el-GR" altLang="el-GR" sz="2400" dirty="0">
              <a:solidFill>
                <a:srgbClr val="003399"/>
              </a:solidFill>
            </a:endParaRPr>
          </a:p>
          <a:p>
            <a:pPr lvl="1" eaLnBrk="1" hangingPunct="1">
              <a:lnSpc>
                <a:spcPct val="90000"/>
              </a:lnSpc>
            </a:pPr>
            <a:r>
              <a:rPr lang="el-GR" altLang="el-GR" sz="2400" dirty="0">
                <a:solidFill>
                  <a:srgbClr val="003399"/>
                </a:solidFill>
              </a:rPr>
              <a:t> παραδόξως η πλειονότητα των ασθενών αυτών δεν παρουσίασε διάσπαρτη μεταστατική νόσο, ακόμη και μετά 2 έτη συνεχούς φλεβικής παροχέτευσης.</a:t>
            </a:r>
            <a:endParaRPr lang="el-GR" altLang="el-GR" sz="2400" dirty="0">
              <a:solidFill>
                <a:srgbClr val="003399"/>
              </a:solidFill>
            </a:endParaRPr>
          </a:p>
          <a:p>
            <a:pPr lvl="1" eaLnBrk="1" hangingPunct="1">
              <a:lnSpc>
                <a:spcPct val="90000"/>
              </a:lnSpc>
            </a:pPr>
            <a:r>
              <a:rPr lang="el-GR" altLang="el-GR" sz="2400" dirty="0">
                <a:solidFill>
                  <a:srgbClr val="003399"/>
                </a:solidFill>
              </a:rPr>
              <a:t>Ακόμη και όταν μεταστάσεις παρατηρήθηκαν στις νεκροψίες, αυτές χαρακτηρίζονταν από χαμηλό επιθετικό δυναμικό.</a:t>
            </a:r>
            <a:endParaRPr lang="el-GR" altLang="el-GR" sz="2400" dirty="0">
              <a:solidFill>
                <a:srgbClr val="003399"/>
              </a:solidFill>
            </a:endParaRPr>
          </a:p>
          <a:p>
            <a:pPr eaLnBrk="1" hangingPunct="1">
              <a:lnSpc>
                <a:spcPct val="90000"/>
              </a:lnSpc>
            </a:pPr>
            <a:endParaRPr lang="el-GR" altLang="el-GR" sz="2400" dirty="0">
              <a:solidFill>
                <a:srgbClr val="00339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3"/>
          <p:cNvSpPr>
            <a:spLocks noGrp="1"/>
          </p:cNvSpPr>
          <p:nvPr>
            <p:ph type="body"/>
          </p:nvPr>
        </p:nvSpPr>
        <p:spPr>
          <a:xfrm>
            <a:off x="611188" y="1557338"/>
            <a:ext cx="8229600" cy="4525962"/>
          </a:xfrm>
        </p:spPr>
        <p:txBody>
          <a:bodyPr vert="horz" wrap="square" lIns="91440" tIns="45720" rIns="91440" bIns="45720" anchor="t" anchorCtr="0"/>
          <a:p>
            <a:pPr eaLnBrk="1" hangingPunct="1"/>
            <a:endParaRPr lang="el-GR" altLang="el-GR" dirty="0">
              <a:solidFill>
                <a:srgbClr val="003399"/>
              </a:solidFill>
            </a:endParaRPr>
          </a:p>
          <a:p>
            <a:pPr eaLnBrk="1" hangingPunct="1"/>
            <a:endParaRPr lang="el-GR" altLang="el-GR" dirty="0">
              <a:solidFill>
                <a:srgbClr val="003399"/>
              </a:solidFill>
            </a:endParaRPr>
          </a:p>
          <a:p>
            <a:pPr eaLnBrk="1" hangingPunct="1"/>
            <a:r>
              <a:rPr lang="el-GR" altLang="el-GR" b="1" dirty="0">
                <a:solidFill>
                  <a:srgbClr val="990099"/>
                </a:solidFill>
              </a:rPr>
              <a:t>Ποιοι είναι οι μοριακοί και κυτταρικοί παράγοντες που καθορίζουν το μεταστατικό τροπισμό?</a:t>
            </a:r>
            <a:endParaRPr lang="el-GR" altLang="el-GR" b="1" dirty="0">
              <a:solidFill>
                <a:srgbClr val="99009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hasCustomPrompt="1"/>
          </p:nvPr>
        </p:nvSpPr>
        <p:spPr/>
        <p:txBody>
          <a:bodyPr vert="horz" wrap="square" lIns="91440" tIns="45720" rIns="91440" bIns="45720" anchor="ctr" anchorCtr="0"/>
          <a:p>
            <a:pPr eaLnBrk="1" hangingPunct="1"/>
            <a:r>
              <a:rPr lang="el-GR" altLang="el-GR" sz="3800" b="1" dirty="0">
                <a:solidFill>
                  <a:srgbClr val="990099"/>
                </a:solidFill>
              </a:rPr>
              <a:t>Παράγοντες που καθορίζουν την οργανοειδική μετάσταση</a:t>
            </a:r>
            <a:endParaRPr lang="el-GR" altLang="el-GR" sz="3800" b="1" dirty="0">
              <a:solidFill>
                <a:srgbClr val="990099"/>
              </a:solidFill>
            </a:endParaRPr>
          </a:p>
        </p:txBody>
      </p:sp>
      <p:sp>
        <p:nvSpPr>
          <p:cNvPr id="30723" name="Rectangle 3"/>
          <p:cNvSpPr>
            <a:spLocks noGrp="1"/>
          </p:cNvSpPr>
          <p:nvPr>
            <p:ph idx="1" hasCustomPrompt="1"/>
          </p:nvPr>
        </p:nvSpPr>
        <p:spPr>
          <a:xfrm>
            <a:off x="684213" y="1628775"/>
            <a:ext cx="8459787" cy="4530725"/>
          </a:xfrm>
        </p:spPr>
        <p:txBody>
          <a:bodyPr vert="horz" wrap="square" lIns="91440" tIns="45720" rIns="91440" bIns="45720" anchor="t" anchorCtr="0"/>
          <a:p>
            <a:pPr eaLnBrk="1" hangingPunct="1">
              <a:lnSpc>
                <a:spcPct val="90000"/>
              </a:lnSpc>
            </a:pPr>
            <a:r>
              <a:rPr lang="el-GR" altLang="el-GR" sz="2400" dirty="0">
                <a:solidFill>
                  <a:srgbClr val="003399"/>
                </a:solidFill>
              </a:rPr>
              <a:t>2 κύριοι παράγοντες: </a:t>
            </a:r>
            <a:endParaRPr lang="el-GR" altLang="el-GR" sz="2400" dirty="0">
              <a:solidFill>
                <a:srgbClr val="003399"/>
              </a:solidFill>
            </a:endParaRPr>
          </a:p>
          <a:p>
            <a:pPr eaLnBrk="1" hangingPunct="1">
              <a:lnSpc>
                <a:spcPct val="90000"/>
              </a:lnSpc>
              <a:buClr>
                <a:schemeClr val="tx1"/>
              </a:buClr>
              <a:buFont typeface="Wingdings" panose="05000000000000000000" pitchFamily="2" charset="2"/>
              <a:buChar char="Ø"/>
            </a:pPr>
            <a:r>
              <a:rPr lang="el-GR" altLang="el-GR" sz="2400" dirty="0">
                <a:solidFill>
                  <a:srgbClr val="003399"/>
                </a:solidFill>
              </a:rPr>
              <a:t> Η δημιουργία μιας βιώσιμης </a:t>
            </a:r>
            <a:r>
              <a:rPr lang="el-GR" altLang="el-GR" sz="2400" b="1" dirty="0">
                <a:solidFill>
                  <a:srgbClr val="990099"/>
                </a:solidFill>
              </a:rPr>
              <a:t>προ-μεταστατικής </a:t>
            </a:r>
            <a:endParaRPr lang="el-GR" altLang="el-GR" sz="2400" b="1" dirty="0">
              <a:solidFill>
                <a:srgbClr val="990099"/>
              </a:solidFill>
            </a:endParaRPr>
          </a:p>
          <a:p>
            <a:pPr eaLnBrk="1" hangingPunct="1">
              <a:lnSpc>
                <a:spcPct val="90000"/>
              </a:lnSpc>
              <a:buClr>
                <a:schemeClr val="tx1"/>
              </a:buClr>
              <a:buNone/>
            </a:pPr>
            <a:r>
              <a:rPr lang="el-GR" altLang="el-GR" sz="2400" b="1" dirty="0">
                <a:solidFill>
                  <a:srgbClr val="990099"/>
                </a:solidFill>
              </a:rPr>
              <a:t>    φωλιάς (a viable premetastatic niche</a:t>
            </a:r>
            <a:r>
              <a:rPr lang="el-GR" altLang="el-GR" sz="2400" dirty="0">
                <a:solidFill>
                  <a:srgbClr val="003399"/>
                </a:solidFill>
              </a:rPr>
              <a:t>) στο όργανο </a:t>
            </a:r>
            <a:endParaRPr lang="el-GR" altLang="el-GR" sz="2400" dirty="0">
              <a:solidFill>
                <a:srgbClr val="003399"/>
              </a:solidFill>
            </a:endParaRPr>
          </a:p>
          <a:p>
            <a:pPr eaLnBrk="1" hangingPunct="1">
              <a:lnSpc>
                <a:spcPct val="90000"/>
              </a:lnSpc>
              <a:buClr>
                <a:schemeClr val="tx1"/>
              </a:buClr>
              <a:buNone/>
            </a:pPr>
            <a:r>
              <a:rPr lang="el-GR" altLang="el-GR" sz="2400" dirty="0">
                <a:solidFill>
                  <a:srgbClr val="003399"/>
                </a:solidFill>
              </a:rPr>
              <a:t>    στόχο η οποία θα διευκολύνει την αρχική επιβίωση</a:t>
            </a:r>
            <a:endParaRPr lang="el-GR" altLang="el-GR" sz="2400" dirty="0">
              <a:solidFill>
                <a:srgbClr val="003399"/>
              </a:solidFill>
            </a:endParaRPr>
          </a:p>
          <a:p>
            <a:pPr eaLnBrk="1" hangingPunct="1">
              <a:lnSpc>
                <a:spcPct val="90000"/>
              </a:lnSpc>
              <a:buClr>
                <a:schemeClr val="tx1"/>
              </a:buClr>
              <a:buNone/>
            </a:pPr>
            <a:r>
              <a:rPr lang="el-GR" altLang="el-GR" sz="2400" dirty="0">
                <a:solidFill>
                  <a:srgbClr val="003399"/>
                </a:solidFill>
              </a:rPr>
              <a:t>    των εξαγγειούμενων κακοήθων κυττάρων στο όργανο </a:t>
            </a:r>
            <a:endParaRPr lang="el-GR" altLang="el-GR" sz="2400" dirty="0">
              <a:solidFill>
                <a:srgbClr val="003399"/>
              </a:solidFill>
            </a:endParaRPr>
          </a:p>
          <a:p>
            <a:pPr eaLnBrk="1" hangingPunct="1">
              <a:lnSpc>
                <a:spcPct val="90000"/>
              </a:lnSpc>
              <a:buClr>
                <a:schemeClr val="tx1"/>
              </a:buClr>
              <a:buNone/>
            </a:pPr>
            <a:r>
              <a:rPr lang="el-GR" altLang="el-GR" sz="2400" dirty="0">
                <a:solidFill>
                  <a:srgbClr val="003399"/>
                </a:solidFill>
              </a:rPr>
              <a:t>     στόχο</a:t>
            </a:r>
            <a:endParaRPr lang="el-GR" altLang="el-GR" sz="2400" dirty="0">
              <a:solidFill>
                <a:srgbClr val="003399"/>
              </a:solidFill>
            </a:endParaRPr>
          </a:p>
          <a:p>
            <a:pPr eaLnBrk="1" hangingPunct="1">
              <a:lnSpc>
                <a:spcPct val="90000"/>
              </a:lnSpc>
              <a:buClr>
                <a:schemeClr val="tx1"/>
              </a:buClr>
              <a:buFont typeface="Wingdings" panose="05000000000000000000" pitchFamily="2" charset="2"/>
              <a:buChar char="Ø"/>
            </a:pPr>
            <a:r>
              <a:rPr lang="el-GR" altLang="el-GR" sz="2400" dirty="0">
                <a:solidFill>
                  <a:srgbClr val="003399"/>
                </a:solidFill>
              </a:rPr>
              <a:t> Το κακόηθες μεταστατικό κύτταρο θα πρέπει να διαθέτει</a:t>
            </a:r>
            <a:endParaRPr lang="el-GR" altLang="el-GR" sz="2400" dirty="0">
              <a:solidFill>
                <a:srgbClr val="003399"/>
              </a:solidFill>
            </a:endParaRPr>
          </a:p>
          <a:p>
            <a:pPr eaLnBrk="1" hangingPunct="1">
              <a:lnSpc>
                <a:spcPct val="90000"/>
              </a:lnSpc>
              <a:buClr>
                <a:schemeClr val="tx1"/>
              </a:buClr>
              <a:buNone/>
            </a:pPr>
            <a:r>
              <a:rPr lang="el-GR" altLang="el-GR" sz="2400" dirty="0">
                <a:solidFill>
                  <a:srgbClr val="003399"/>
                </a:solidFill>
              </a:rPr>
              <a:t>     ή να αποκτήσει τις απαραίτητες ιδιότητες ώστε να </a:t>
            </a:r>
            <a:endParaRPr lang="el-GR" altLang="el-GR" sz="2400" dirty="0">
              <a:solidFill>
                <a:srgbClr val="003399"/>
              </a:solidFill>
            </a:endParaRPr>
          </a:p>
          <a:p>
            <a:pPr eaLnBrk="1" hangingPunct="1">
              <a:lnSpc>
                <a:spcPct val="90000"/>
              </a:lnSpc>
              <a:buClr>
                <a:schemeClr val="tx1"/>
              </a:buClr>
              <a:buNone/>
            </a:pPr>
            <a:r>
              <a:rPr lang="el-GR" altLang="el-GR" sz="2400" dirty="0">
                <a:solidFill>
                  <a:srgbClr val="003399"/>
                </a:solidFill>
              </a:rPr>
              <a:t>     αποικίσει αποτελεσματικά τη νέα θέση.</a:t>
            </a:r>
            <a:endParaRPr lang="el-GR" altLang="el-GR" sz="2400" dirty="0">
              <a:solidFill>
                <a:srgbClr val="003399"/>
              </a:solidFill>
            </a:endParaRPr>
          </a:p>
          <a:p>
            <a:pPr eaLnBrk="1" hangingPunct="1">
              <a:lnSpc>
                <a:spcPct val="90000"/>
              </a:lnSpc>
              <a:buNone/>
            </a:pPr>
            <a:endParaRPr lang="el-GR" altLang="el-GR" sz="2400" dirty="0">
              <a:solidFill>
                <a:srgbClr val="003399"/>
              </a:solidFill>
            </a:endParaRPr>
          </a:p>
          <a:p>
            <a:pPr eaLnBrk="1" hangingPunct="1">
              <a:lnSpc>
                <a:spcPct val="90000"/>
              </a:lnSpc>
            </a:pPr>
            <a:endParaRPr lang="el-GR" altLang="el-GR" sz="2400" dirty="0">
              <a:solidFill>
                <a:srgbClr val="00339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hasCustomPrompt="1"/>
          </p:nvPr>
        </p:nvSpPr>
        <p:spPr/>
        <p:txBody>
          <a:bodyPr vert="horz" wrap="square" lIns="91440" tIns="45720" rIns="91440" bIns="45720" anchor="ctr" anchorCtr="0"/>
          <a:p>
            <a:pPr eaLnBrk="1" hangingPunct="1"/>
            <a:r>
              <a:rPr lang="el-GR" altLang="el-GR" sz="3400" b="1" dirty="0">
                <a:solidFill>
                  <a:srgbClr val="990099"/>
                </a:solidFill>
              </a:rPr>
              <a:t>Δημιουργία προ-μεταστατικής φωλιάς (premetastatic</a:t>
            </a:r>
            <a:r>
              <a:rPr lang="en-US" altLang="el-GR" sz="3400" b="1" dirty="0">
                <a:solidFill>
                  <a:srgbClr val="990099"/>
                </a:solidFill>
              </a:rPr>
              <a:t> n</a:t>
            </a:r>
            <a:r>
              <a:rPr lang="el-GR" altLang="el-GR" sz="3400" b="1" dirty="0">
                <a:solidFill>
                  <a:srgbClr val="990099"/>
                </a:solidFill>
              </a:rPr>
              <a:t>iche)</a:t>
            </a:r>
            <a:endParaRPr lang="el-GR" altLang="el-GR" sz="3400" b="1" dirty="0">
              <a:solidFill>
                <a:srgbClr val="990099"/>
              </a:solidFill>
            </a:endParaRPr>
          </a:p>
        </p:txBody>
      </p:sp>
      <p:sp>
        <p:nvSpPr>
          <p:cNvPr id="31747" name="Rectangle 3"/>
          <p:cNvSpPr>
            <a:spLocks noGrp="1"/>
          </p:cNvSpPr>
          <p:nvPr>
            <p:ph idx="1" hasCustomPrompt="1"/>
          </p:nvPr>
        </p:nvSpPr>
        <p:spPr/>
        <p:txBody>
          <a:bodyPr vert="horz" wrap="square" lIns="91440" tIns="45720" rIns="91440" bIns="45720" anchor="t" anchorCtr="0"/>
          <a:p>
            <a:pPr eaLnBrk="1" hangingPunct="1"/>
            <a:r>
              <a:rPr lang="el-GR" altLang="el-GR" i="1" u="sng" dirty="0">
                <a:solidFill>
                  <a:srgbClr val="990099"/>
                </a:solidFill>
              </a:rPr>
              <a:t>Επιστράτευση αρχέγονων κυττάρων</a:t>
            </a:r>
            <a:endParaRPr lang="el-GR" altLang="el-GR" i="1" u="sng" dirty="0">
              <a:solidFill>
                <a:srgbClr val="990099"/>
              </a:solidFill>
            </a:endParaRPr>
          </a:p>
          <a:p>
            <a:pPr eaLnBrk="1" hangingPunct="1"/>
            <a:r>
              <a:rPr lang="el-GR" altLang="el-GR" dirty="0">
                <a:solidFill>
                  <a:srgbClr val="003399"/>
                </a:solidFill>
              </a:rPr>
              <a:t>Ένας νέος μηχανισμός έχει πρόσφατα προταθεί που εμπλέκει την </a:t>
            </a:r>
            <a:r>
              <a:rPr lang="el-GR" altLang="el-GR" dirty="0">
                <a:solidFill>
                  <a:srgbClr val="990099"/>
                </a:solidFill>
              </a:rPr>
              <a:t>κινητοποίηση των αρχέγονων κυττάρων (</a:t>
            </a:r>
            <a:r>
              <a:rPr lang="en-US" altLang="el-GR" dirty="0">
                <a:solidFill>
                  <a:srgbClr val="990099"/>
                </a:solidFill>
              </a:rPr>
              <a:t>stem cells) </a:t>
            </a:r>
            <a:r>
              <a:rPr lang="el-GR" altLang="el-GR" dirty="0">
                <a:solidFill>
                  <a:srgbClr val="990099"/>
                </a:solidFill>
              </a:rPr>
              <a:t>από το μυελό των οστών</a:t>
            </a:r>
            <a:r>
              <a:rPr lang="el-GR" altLang="el-GR" dirty="0">
                <a:solidFill>
                  <a:srgbClr val="003399"/>
                </a:solidFill>
              </a:rPr>
              <a:t> (και μέσω της κυκλοφορίας) στα όργανα στόχους, ως απάντηση σε ορμονικούς παράγοντες εκλυόμενους από τους πρωτοπαθείς όγκους προκειμένου να διευκολυνθεί ο μεταστατικός αποικισμός</a:t>
            </a:r>
            <a:r>
              <a:rPr lang="el-GR" altLang="el-GR" i="1" dirty="0">
                <a:solidFill>
                  <a:srgbClr val="003399"/>
                </a:solidFill>
              </a:rPr>
              <a:t> (</a:t>
            </a:r>
            <a:r>
              <a:rPr lang="en-US" altLang="el-GR" i="1" dirty="0">
                <a:solidFill>
                  <a:srgbClr val="003399"/>
                </a:solidFill>
              </a:rPr>
              <a:t>Kaplan 2005)</a:t>
            </a:r>
            <a:r>
              <a:rPr lang="el-GR" altLang="el-GR" dirty="0">
                <a:solidFill>
                  <a:srgbClr val="003399"/>
                </a:solidFill>
              </a:rPr>
              <a:t> </a:t>
            </a:r>
            <a:endParaRPr lang="el-GR" altLang="el-GR" dirty="0">
              <a:solidFill>
                <a:srgbClr val="00339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1 - Τίτλος"/>
          <p:cNvSpPr>
            <a:spLocks noGrp="1"/>
          </p:cNvSpPr>
          <p:nvPr>
            <p:ph type="title" hasCustomPrompt="1"/>
          </p:nvPr>
        </p:nvSpPr>
        <p:spPr/>
        <p:txBody>
          <a:bodyPr vert="horz" wrap="square" lIns="91440" tIns="45720" rIns="91440" bIns="45720" anchor="ctr" anchorCtr="0"/>
          <a:p>
            <a:pPr eaLnBrk="1" hangingPunct="1"/>
            <a:r>
              <a:rPr lang="el-GR" altLang="el-GR" dirty="0">
                <a:solidFill>
                  <a:srgbClr val="7030A0"/>
                </a:solidFill>
              </a:rPr>
              <a:t>Αρχέγονα/ ΒλαστικάΚύτταρα</a:t>
            </a:r>
            <a:endParaRPr lang="el-GR" altLang="el-GR" dirty="0">
              <a:solidFill>
                <a:srgbClr val="7030A0"/>
              </a:solidFill>
            </a:endParaRPr>
          </a:p>
        </p:txBody>
      </p:sp>
      <p:sp>
        <p:nvSpPr>
          <p:cNvPr id="32771" name="2 - Θέση περιεχομένου"/>
          <p:cNvSpPr>
            <a:spLocks noGrp="1"/>
          </p:cNvSpPr>
          <p:nvPr>
            <p:ph idx="1" hasCustomPrompt="1"/>
          </p:nvPr>
        </p:nvSpPr>
        <p:spPr/>
        <p:txBody>
          <a:bodyPr vert="horz" wrap="square" lIns="91440" tIns="45720" rIns="91440" bIns="45720" anchor="t" anchorCtr="0"/>
          <a:p>
            <a:pPr eaLnBrk="1" hangingPunct="1"/>
            <a:r>
              <a:rPr lang="el-GR" altLang="el-GR" dirty="0">
                <a:solidFill>
                  <a:srgbClr val="003399"/>
                </a:solidFill>
              </a:rPr>
              <a:t>Άωρο (</a:t>
            </a:r>
            <a:r>
              <a:rPr lang="en-US" altLang="el-GR" dirty="0">
                <a:solidFill>
                  <a:srgbClr val="003399"/>
                </a:solidFill>
              </a:rPr>
              <a:t>immature) </a:t>
            </a:r>
            <a:r>
              <a:rPr lang="el-GR" altLang="el-GR" dirty="0">
                <a:solidFill>
                  <a:srgbClr val="003399"/>
                </a:solidFill>
              </a:rPr>
              <a:t>είδος κυττάρου </a:t>
            </a:r>
            <a:endParaRPr lang="el-GR" altLang="el-GR" dirty="0">
              <a:solidFill>
                <a:srgbClr val="003399"/>
              </a:solidFill>
            </a:endParaRPr>
          </a:p>
          <a:p>
            <a:pPr eaLnBrk="1" hangingPunct="1"/>
            <a:r>
              <a:rPr lang="el-GR" altLang="el-GR" dirty="0">
                <a:solidFill>
                  <a:srgbClr val="003399"/>
                </a:solidFill>
              </a:rPr>
              <a:t>Δυνατότητα διαφοροποίησης προς διαφορετικά είδη κυττάρων </a:t>
            </a:r>
            <a:endParaRPr lang="el-GR" altLang="el-GR" dirty="0">
              <a:solidFill>
                <a:srgbClr val="003399"/>
              </a:solidFill>
            </a:endParaRPr>
          </a:p>
          <a:p>
            <a:pPr eaLnBrk="1" hangingPunct="1">
              <a:buNone/>
            </a:pPr>
            <a:r>
              <a:rPr lang="el-GR" altLang="el-GR" i="1" dirty="0">
                <a:solidFill>
                  <a:srgbClr val="002060"/>
                </a:solidFill>
              </a:rPr>
              <a:t>                </a:t>
            </a:r>
            <a:r>
              <a:rPr lang="en-US" altLang="el-GR" i="1" dirty="0">
                <a:solidFill>
                  <a:srgbClr val="7030A0"/>
                </a:solidFill>
              </a:rPr>
              <a:t>“All purpose cells”</a:t>
            </a:r>
            <a:endParaRPr lang="en-US" altLang="el-GR" i="1" dirty="0">
              <a:solidFill>
                <a:srgbClr val="7030A0"/>
              </a:solidFill>
            </a:endParaRPr>
          </a:p>
          <a:p>
            <a:pPr eaLnBrk="1" hangingPunct="1"/>
            <a:r>
              <a:rPr lang="el-GR" altLang="el-GR" dirty="0">
                <a:solidFill>
                  <a:srgbClr val="002060"/>
                </a:solidFill>
              </a:rPr>
              <a:t>Ικανότητα συνεχούς πολλαπλασιασμού</a:t>
            </a:r>
            <a:endParaRPr lang="el-GR" altLang="el-GR" dirty="0">
              <a:solidFill>
                <a:srgbClr val="00206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1 - Τίτλος"/>
          <p:cNvSpPr>
            <a:spLocks noGrp="1"/>
          </p:cNvSpPr>
          <p:nvPr>
            <p:ph type="title" hasCustomPrompt="1"/>
          </p:nvPr>
        </p:nvSpPr>
        <p:spPr/>
        <p:txBody>
          <a:bodyPr vert="horz" wrap="square" lIns="91440" tIns="45720" rIns="91440" bIns="45720" anchor="ctr" anchorCtr="0"/>
          <a:p>
            <a:pPr eaLnBrk="1" hangingPunct="1"/>
            <a:r>
              <a:rPr lang="el-GR" altLang="el-GR" dirty="0">
                <a:solidFill>
                  <a:srgbClr val="7030A0"/>
                </a:solidFill>
              </a:rPr>
              <a:t>Είδη βλαστικών/αρχέγονων κυττάρων </a:t>
            </a:r>
            <a:endParaRPr lang="el-GR" altLang="el-GR" dirty="0">
              <a:solidFill>
                <a:srgbClr val="7030A0"/>
              </a:solidFill>
            </a:endParaRPr>
          </a:p>
        </p:txBody>
      </p:sp>
      <p:sp>
        <p:nvSpPr>
          <p:cNvPr id="33795" name="2 - Θέση περιεχομένου"/>
          <p:cNvSpPr>
            <a:spLocks noGrp="1"/>
          </p:cNvSpPr>
          <p:nvPr>
            <p:ph idx="1" hasCustomPrompt="1"/>
          </p:nvPr>
        </p:nvSpPr>
        <p:spPr>
          <a:xfrm>
            <a:off x="0" y="1600200"/>
            <a:ext cx="8964613" cy="4530725"/>
          </a:xfrm>
        </p:spPr>
        <p:txBody>
          <a:bodyPr vert="horz" wrap="square" lIns="91440" tIns="45720" rIns="91440" bIns="45720" anchor="t" anchorCtr="0"/>
          <a:p>
            <a:pPr lvl="1" eaLnBrk="1" hangingPunct="1">
              <a:buFont typeface="Wingdings" panose="05000000000000000000" pitchFamily="2" charset="2"/>
              <a:buChar char="ü"/>
            </a:pPr>
            <a:r>
              <a:rPr lang="el-GR" altLang="el-GR" sz="2200" dirty="0">
                <a:solidFill>
                  <a:srgbClr val="7030A0"/>
                </a:solidFill>
              </a:rPr>
              <a:t>Εμβρυικά</a:t>
            </a:r>
            <a:endParaRPr lang="el-GR" altLang="el-GR" sz="2200" dirty="0">
              <a:solidFill>
                <a:srgbClr val="7030A0"/>
              </a:solidFill>
            </a:endParaRPr>
          </a:p>
          <a:p>
            <a:pPr lvl="1" eaLnBrk="1" hangingPunct="1">
              <a:buFont typeface="Wingdings" panose="05000000000000000000" pitchFamily="2" charset="2"/>
              <a:buChar char="ü"/>
            </a:pPr>
            <a:r>
              <a:rPr lang="el-GR" altLang="el-GR" sz="2200" dirty="0">
                <a:solidFill>
                  <a:srgbClr val="7030A0"/>
                </a:solidFill>
              </a:rPr>
              <a:t>Ενήλικα</a:t>
            </a:r>
            <a:r>
              <a:rPr lang="en-US" altLang="el-GR" sz="2200" dirty="0">
                <a:solidFill>
                  <a:srgbClr val="7030A0"/>
                </a:solidFill>
              </a:rPr>
              <a:t> (</a:t>
            </a:r>
            <a:r>
              <a:rPr lang="el-GR" altLang="el-GR" sz="2200" dirty="0">
                <a:solidFill>
                  <a:srgbClr val="7030A0"/>
                </a:solidFill>
              </a:rPr>
              <a:t>μυελού  &amp; ιστών)</a:t>
            </a:r>
            <a:endParaRPr lang="el-GR" altLang="el-GR" sz="2200" dirty="0">
              <a:solidFill>
                <a:srgbClr val="7030A0"/>
              </a:solidFill>
            </a:endParaRPr>
          </a:p>
          <a:p>
            <a:pPr lvl="1" eaLnBrk="1" hangingPunct="1"/>
            <a:r>
              <a:rPr lang="el-GR" altLang="el-GR" sz="1800" b="1" i="1" dirty="0"/>
              <a:t>Διαφορές</a:t>
            </a:r>
            <a:endParaRPr lang="en-US" altLang="el-GR" sz="1800" b="1" i="1" dirty="0"/>
          </a:p>
          <a:p>
            <a:pPr lvl="1" eaLnBrk="1" hangingPunct="1"/>
            <a:r>
              <a:rPr lang="en-US" altLang="el-GR" sz="1700" b="1" dirty="0">
                <a:solidFill>
                  <a:srgbClr val="A50021"/>
                </a:solidFill>
              </a:rPr>
              <a:t> </a:t>
            </a:r>
            <a:r>
              <a:rPr lang="el-GR" altLang="el-GR" sz="1700" b="1" dirty="0">
                <a:solidFill>
                  <a:srgbClr val="A50021"/>
                </a:solidFill>
              </a:rPr>
              <a:t>1.</a:t>
            </a:r>
            <a:r>
              <a:rPr lang="el-GR" altLang="el-GR" sz="1700" dirty="0">
                <a:solidFill>
                  <a:srgbClr val="A50021"/>
                </a:solidFill>
              </a:rPr>
              <a:t> </a:t>
            </a:r>
            <a:r>
              <a:rPr lang="el-GR" altLang="el-GR" sz="1800" dirty="0">
                <a:solidFill>
                  <a:srgbClr val="002060"/>
                </a:solidFill>
              </a:rPr>
              <a:t>Τα εμβρυικά μπορούν να μετατραπούν σε κύτταρα οποιουδήποτε ιστού ενώ τα ενήλικα  μπορούν να μετατραπούν σε κύτταρα ενός συγκεκριμένου ιστού</a:t>
            </a:r>
            <a:endParaRPr lang="el-GR" altLang="el-GR" sz="1800" dirty="0">
              <a:solidFill>
                <a:srgbClr val="002060"/>
              </a:solidFill>
            </a:endParaRPr>
          </a:p>
          <a:p>
            <a:pPr lvl="2" eaLnBrk="1" hangingPunct="1">
              <a:buFontTx/>
              <a:buNone/>
            </a:pPr>
            <a:r>
              <a:rPr lang="el-GR" altLang="el-GR" sz="1800" i="1" dirty="0"/>
              <a:t> Π.χ. αρχέγονα κύτταρα δέρματος θα φτιάξουν  μόνο κύτταρα δέρματος και όχι κύτταρα παγκρέατος</a:t>
            </a:r>
            <a:endParaRPr lang="el-GR" altLang="el-GR" sz="1800" i="1" dirty="0"/>
          </a:p>
          <a:p>
            <a:pPr eaLnBrk="1" hangingPunct="1">
              <a:buNone/>
            </a:pPr>
            <a:r>
              <a:rPr lang="el-GR" altLang="el-GR" sz="1800" i="1" dirty="0"/>
              <a:t>      </a:t>
            </a:r>
            <a:r>
              <a:rPr lang="en-US" altLang="el-GR" sz="1800" i="1" dirty="0"/>
              <a:t>     </a:t>
            </a:r>
            <a:r>
              <a:rPr lang="el-GR" altLang="el-GR" sz="1800" b="1" dirty="0">
                <a:solidFill>
                  <a:srgbClr val="A50021"/>
                </a:solidFill>
              </a:rPr>
              <a:t>2.</a:t>
            </a:r>
            <a:r>
              <a:rPr lang="el-GR" altLang="el-GR" sz="1800" dirty="0"/>
              <a:t> </a:t>
            </a:r>
            <a:r>
              <a:rPr lang="el-GR" altLang="el-GR" sz="1800" dirty="0">
                <a:solidFill>
                  <a:srgbClr val="002060"/>
                </a:solidFill>
              </a:rPr>
              <a:t>Τα ενήλικα, όταν τοποθετηθούν σε καλλιεργητικό δίσκο,  δεν </a:t>
            </a:r>
            <a:endParaRPr lang="el-GR" altLang="el-GR" sz="1800" dirty="0">
              <a:solidFill>
                <a:srgbClr val="002060"/>
              </a:solidFill>
            </a:endParaRPr>
          </a:p>
          <a:p>
            <a:pPr eaLnBrk="1" hangingPunct="1">
              <a:buNone/>
            </a:pPr>
            <a:r>
              <a:rPr lang="el-GR" altLang="el-GR" sz="1800" dirty="0">
                <a:solidFill>
                  <a:srgbClr val="002060"/>
                </a:solidFill>
              </a:rPr>
              <a:t>          μπορούν να πολλαπλασιάζονται ατελείωτα όπως τα εμβρυικά (πρόσφατα έχουν </a:t>
            </a:r>
            <a:endParaRPr lang="en-US" altLang="el-GR" sz="1800" dirty="0">
              <a:solidFill>
                <a:srgbClr val="002060"/>
              </a:solidFill>
            </a:endParaRPr>
          </a:p>
          <a:p>
            <a:pPr eaLnBrk="1" hangingPunct="1">
              <a:buNone/>
            </a:pPr>
            <a:r>
              <a:rPr lang="en-US" altLang="el-GR" sz="1800" dirty="0">
                <a:solidFill>
                  <a:srgbClr val="002060"/>
                </a:solidFill>
              </a:rPr>
              <a:t>          </a:t>
            </a:r>
            <a:r>
              <a:rPr lang="el-GR" altLang="el-GR" sz="1800" dirty="0">
                <a:solidFill>
                  <a:srgbClr val="002060"/>
                </a:solidFill>
              </a:rPr>
              <a:t>παρασκευαστεί ενήλικα βλαστικά κύτταρα με πολλαπλασιαστική ικανότητα </a:t>
            </a:r>
            <a:r>
              <a:rPr lang="en-US" altLang="el-GR" sz="1800" dirty="0">
                <a:solidFill>
                  <a:srgbClr val="002060"/>
                </a:solidFill>
              </a:rPr>
              <a:t>  </a:t>
            </a:r>
            <a:endParaRPr lang="en-US" altLang="el-GR" sz="1800" dirty="0">
              <a:solidFill>
                <a:srgbClr val="002060"/>
              </a:solidFill>
            </a:endParaRPr>
          </a:p>
          <a:p>
            <a:pPr eaLnBrk="1" hangingPunct="1">
              <a:buNone/>
            </a:pPr>
            <a:r>
              <a:rPr lang="en-US" altLang="el-GR" sz="1800" dirty="0">
                <a:solidFill>
                  <a:srgbClr val="002060"/>
                </a:solidFill>
              </a:rPr>
              <a:t>          </a:t>
            </a:r>
            <a:r>
              <a:rPr lang="el-GR" altLang="el-GR" sz="1800" dirty="0">
                <a:solidFill>
                  <a:srgbClr val="002060"/>
                </a:solidFill>
              </a:rPr>
              <a:t>εμβρυικών) </a:t>
            </a:r>
            <a:endParaRPr lang="el-GR" altLang="el-GR" sz="1800" dirty="0">
              <a:solidFill>
                <a:srgbClr val="002060"/>
              </a:solidFill>
            </a:endParaRPr>
          </a:p>
          <a:p>
            <a:pPr eaLnBrk="1" hangingPunct="1">
              <a:buNone/>
            </a:pPr>
            <a:endParaRPr lang="el-GR" altLang="el-GR" sz="18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1 - Τίτλος"/>
          <p:cNvSpPr>
            <a:spLocks noGrp="1"/>
          </p:cNvSpPr>
          <p:nvPr>
            <p:ph type="title" hasCustomPrompt="1"/>
          </p:nvPr>
        </p:nvSpPr>
        <p:spPr/>
        <p:txBody>
          <a:bodyPr vert="horz" wrap="square" lIns="91440" tIns="45720" rIns="91440" bIns="45720" anchor="ctr" anchorCtr="0"/>
          <a:p>
            <a:r>
              <a:rPr lang="el-GR" altLang="el-GR" sz="2800" dirty="0">
                <a:solidFill>
                  <a:srgbClr val="7030A0"/>
                </a:solidFill>
              </a:rPr>
              <a:t>Χαρακτηριστικά βλαστικών /αρχέγονων κυττάρων σχετικών με τη μεταστατική διασπορά του καρκίνου</a:t>
            </a:r>
            <a:endParaRPr lang="el-GR" altLang="el-GR" sz="2800" dirty="0">
              <a:solidFill>
                <a:srgbClr val="7030A0"/>
              </a:solidFill>
            </a:endParaRPr>
          </a:p>
        </p:txBody>
      </p:sp>
      <p:sp>
        <p:nvSpPr>
          <p:cNvPr id="34819" name="2 - Θέση περιεχομένου"/>
          <p:cNvSpPr>
            <a:spLocks noGrp="1"/>
          </p:cNvSpPr>
          <p:nvPr>
            <p:ph idx="1" hasCustomPrompt="1"/>
          </p:nvPr>
        </p:nvSpPr>
        <p:spPr/>
        <p:txBody>
          <a:bodyPr vert="horz" wrap="square" lIns="91440" tIns="45720" rIns="91440" bIns="45720" anchor="t" anchorCtr="0"/>
          <a:p>
            <a:endParaRPr lang="el-GR" altLang="el-GR" dirty="0">
              <a:solidFill>
                <a:srgbClr val="002060"/>
              </a:solidFill>
            </a:endParaRPr>
          </a:p>
          <a:p>
            <a:r>
              <a:rPr lang="el-GR" altLang="el-GR" dirty="0">
                <a:solidFill>
                  <a:srgbClr val="002060"/>
                </a:solidFill>
              </a:rPr>
              <a:t>Διηθητικός φαινότυπος</a:t>
            </a:r>
            <a:endParaRPr lang="el-GR" altLang="el-GR" dirty="0">
              <a:solidFill>
                <a:srgbClr val="002060"/>
              </a:solidFill>
            </a:endParaRPr>
          </a:p>
          <a:p>
            <a:r>
              <a:rPr lang="el-GR" altLang="el-GR" dirty="0">
                <a:solidFill>
                  <a:srgbClr val="002060"/>
                </a:solidFill>
              </a:rPr>
              <a:t>Μεταναστευτικός φαινότυπος</a:t>
            </a:r>
            <a:endParaRPr lang="el-GR" altLang="el-GR" dirty="0">
              <a:solidFill>
                <a:srgbClr val="002060"/>
              </a:solidFill>
            </a:endParaRPr>
          </a:p>
          <a:p>
            <a:pPr>
              <a:buNone/>
            </a:pPr>
            <a:endParaRPr lang="en-US" altLang="el-GR" dirty="0">
              <a:solidFill>
                <a:srgbClr val="002060"/>
              </a:solidFill>
            </a:endParaRPr>
          </a:p>
          <a:p>
            <a:pPr>
              <a:buNone/>
            </a:pPr>
            <a:r>
              <a:rPr lang="en-US" altLang="el-GR" dirty="0">
                <a:solidFill>
                  <a:srgbClr val="002060"/>
                </a:solidFill>
              </a:rPr>
              <a:t>→</a:t>
            </a:r>
            <a:r>
              <a:rPr lang="el-GR" altLang="el-GR" dirty="0">
                <a:solidFill>
                  <a:srgbClr val="002060"/>
                </a:solidFill>
              </a:rPr>
              <a:t> </a:t>
            </a:r>
            <a:r>
              <a:rPr lang="en-US" altLang="el-GR" dirty="0">
                <a:solidFill>
                  <a:srgbClr val="002060"/>
                </a:solidFill>
              </a:rPr>
              <a:t>E</a:t>
            </a:r>
            <a:r>
              <a:rPr lang="el-GR" altLang="el-GR" dirty="0">
                <a:solidFill>
                  <a:srgbClr val="002060"/>
                </a:solidFill>
              </a:rPr>
              <a:t>πιθηλιακή-μεσεγχυματική μετατροπή (ΕΜΤ)</a:t>
            </a:r>
            <a:endParaRPr lang="el-GR" altLang="el-GR" dirty="0">
              <a:solidFill>
                <a:srgbClr val="002060"/>
              </a:solidFill>
            </a:endParaRPr>
          </a:p>
          <a:p>
            <a:r>
              <a:rPr lang="el-GR" altLang="el-GR" sz="1800" dirty="0">
                <a:solidFill>
                  <a:srgbClr val="002060"/>
                </a:solidFill>
              </a:rPr>
              <a:t>Βιολογική διαδικασία που επιφέρει στα επιθηλιακά κύτταρα πολλαπλές βιοχημικές αλλαγές που οδηγούν σε έναν μεσεγχυματικό φαινότυπο με: αυξημένη μεταναστευτική ικανότητα, διηθητικότητα και αντίσταση στην απόπτωση </a:t>
            </a:r>
            <a:endParaRPr lang="el-GR" altLang="el-GR" sz="1800"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Τίτλος 1"/>
          <p:cNvSpPr>
            <a:spLocks noGrp="1"/>
          </p:cNvSpPr>
          <p:nvPr>
            <p:ph type="title" hasCustomPrompt="1"/>
          </p:nvPr>
        </p:nvSpPr>
        <p:spPr/>
        <p:txBody>
          <a:bodyPr vert="horz" wrap="square" lIns="91440" tIns="45720" rIns="91440" bIns="45720" anchor="ctr" anchorCtr="0"/>
          <a:p>
            <a:r>
              <a:rPr lang="el-GR" altLang="el-GR" dirty="0">
                <a:solidFill>
                  <a:srgbClr val="800000"/>
                </a:solidFill>
              </a:rPr>
              <a:t>Πρότυπα διήθησης</a:t>
            </a:r>
            <a:endParaRPr lang="el-GR" altLang="el-GR" dirty="0">
              <a:solidFill>
                <a:srgbClr val="800000"/>
              </a:solidFill>
            </a:endParaRPr>
          </a:p>
        </p:txBody>
      </p:sp>
      <p:sp>
        <p:nvSpPr>
          <p:cNvPr id="3" name="Θέση περιεχομένου 2"/>
          <p:cNvSpPr>
            <a:spLocks noGrp="1"/>
          </p:cNvSpPr>
          <p:nvPr>
            <p:ph idx="1" hasCustomPrompt="1"/>
          </p:nvPr>
        </p:nvSpPr>
        <p:spPr/>
        <p:txBody>
          <a:bodyPr vert="horz" wrap="square" lIns="91440" tIns="45720" rIns="91440" bIns="45720" numCol="1" anchor="t" anchorCtr="0" compatLnSpc="1"/>
          <a:p>
            <a:r>
              <a:rPr dirty="0">
                <a:solidFill>
                  <a:srgbClr val="002060"/>
                </a:solidFill>
                <a:latin typeface="Times New Roman" panose="02020603050405020304" pitchFamily="18" charset="0"/>
              </a:rPr>
              <a:t>2 βασικά πρότυπα διηθητικής αύξησης βάση μορφολογικών και μοριακών παραμέτρων:</a:t>
            </a:r>
            <a:endParaRPr dirty="0">
              <a:solidFill>
                <a:srgbClr val="002060"/>
              </a:solidFill>
              <a:latin typeface="Times New Roman" panose="02020603050405020304" pitchFamily="18" charset="0"/>
            </a:endParaRPr>
          </a:p>
          <a:p>
            <a:r>
              <a:rPr dirty="0">
                <a:solidFill>
                  <a:srgbClr val="002060"/>
                </a:solidFill>
                <a:latin typeface="Times New Roman" panose="02020603050405020304" pitchFamily="18" charset="0"/>
              </a:rPr>
              <a:t>Υπό μορφή κυτταρικών ομάδων [</a:t>
            </a:r>
            <a:r>
              <a:rPr lang="en-US" altLang="x-none" dirty="0">
                <a:solidFill>
                  <a:srgbClr val="002060"/>
                </a:solidFill>
                <a:latin typeface="Times New Roman" panose="02020603050405020304" pitchFamily="18" charset="0"/>
              </a:rPr>
              <a:t>collective (group) cell migration</a:t>
            </a:r>
            <a:r>
              <a:rPr dirty="0">
                <a:solidFill>
                  <a:srgbClr val="002060"/>
                </a:solidFill>
                <a:latin typeface="Times New Roman" panose="02020603050405020304" pitchFamily="18" charset="0"/>
              </a:rPr>
              <a:t>]</a:t>
            </a:r>
            <a:r>
              <a:rPr lang="en-US" altLang="x-none" dirty="0">
                <a:solidFill>
                  <a:srgbClr val="002060"/>
                </a:solidFill>
                <a:latin typeface="Times New Roman" panose="02020603050405020304" pitchFamily="18" charset="0"/>
              </a:rPr>
              <a:t> </a:t>
            </a:r>
            <a:endParaRPr dirty="0">
              <a:solidFill>
                <a:srgbClr val="002060"/>
              </a:solidFill>
              <a:latin typeface="Times New Roman" panose="02020603050405020304" pitchFamily="18" charset="0"/>
            </a:endParaRPr>
          </a:p>
          <a:p>
            <a:r>
              <a:rPr dirty="0">
                <a:solidFill>
                  <a:srgbClr val="002060"/>
                </a:solidFill>
                <a:latin typeface="Times New Roman" panose="02020603050405020304" pitchFamily="18" charset="0"/>
              </a:rPr>
              <a:t>Υπό μορφή μεμονωμένων κυττάρων [</a:t>
            </a:r>
            <a:r>
              <a:rPr lang="en-US" altLang="x-none" dirty="0">
                <a:solidFill>
                  <a:srgbClr val="002060"/>
                </a:solidFill>
                <a:latin typeface="Times New Roman" panose="02020603050405020304" pitchFamily="18" charset="0"/>
              </a:rPr>
              <a:t>single cell migration (individual migration</a:t>
            </a:r>
            <a:r>
              <a:rPr dirty="0">
                <a:solidFill>
                  <a:srgbClr val="002060"/>
                </a:solidFill>
                <a:latin typeface="Times New Roman" panose="02020603050405020304" pitchFamily="18" charset="0"/>
              </a:rPr>
              <a:t>)] </a:t>
            </a:r>
            <a:endParaRPr lang="en-US" altLang="x-none" dirty="0">
              <a:solidFill>
                <a:srgbClr val="002060"/>
              </a:solidFill>
              <a:latin typeface="Times New Roman" panose="02020603050405020304" pitchFamily="18" charset="0"/>
            </a:endParaRPr>
          </a:p>
          <a:p>
            <a:pPr>
              <a:buNone/>
            </a:pPr>
            <a:r>
              <a:rPr dirty="0">
                <a:solidFill>
                  <a:srgbClr val="002060"/>
                </a:solidFill>
                <a:latin typeface="Times New Roman" panose="02020603050405020304" pitchFamily="18" charset="0"/>
              </a:rPr>
              <a:t> </a:t>
            </a:r>
            <a:r>
              <a:rPr lang="en-US" altLang="x-none" dirty="0">
                <a:solidFill>
                  <a:srgbClr val="002060"/>
                </a:solidFill>
                <a:latin typeface="Times New Roman" panose="02020603050405020304" pitchFamily="18" charset="0"/>
              </a:rPr>
              <a:t>→</a:t>
            </a:r>
            <a:r>
              <a:rPr dirty="0">
                <a:solidFill>
                  <a:srgbClr val="002060"/>
                </a:solidFill>
                <a:latin typeface="Times New Roman" panose="02020603050405020304" pitchFamily="18" charset="0"/>
              </a:rPr>
              <a:t> καθοριστικός για τον τύπο της διήθησης ο ρόλος του ιστικού μικροπεριβάλλοντος και των μοριακών αλλαγών στα νεοπλασματικά κύτταρα</a:t>
            </a:r>
            <a:endParaRPr dirty="0">
              <a:solidFill>
                <a:srgbClr val="002060"/>
              </a:solidFill>
              <a:latin typeface="Times New Roman" panose="02020603050405020304" pitchFamily="18" charset="0"/>
            </a:endParaRPr>
          </a:p>
          <a:p>
            <a:pPr>
              <a:buNone/>
            </a:pPr>
            <a:br>
              <a:rPr lang="en-US" altLang="x-none" dirty="0"/>
            </a:b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5842" name="1 - Τίτλος"/>
          <p:cNvSpPr>
            <a:spLocks noGrp="1"/>
          </p:cNvSpPr>
          <p:nvPr>
            <p:ph type="title" hasCustomPrompt="1"/>
          </p:nvPr>
        </p:nvSpPr>
        <p:spPr/>
        <p:txBody>
          <a:bodyPr vert="horz" wrap="square" lIns="91440" tIns="45720" rIns="91440" bIns="45720" anchor="ctr" anchorCtr="0"/>
          <a:p>
            <a:endParaRPr lang="el-GR" altLang="el-GR" dirty="0"/>
          </a:p>
        </p:txBody>
      </p:sp>
      <p:sp>
        <p:nvSpPr>
          <p:cNvPr id="35843" name="2 - Θέση περιεχομένου"/>
          <p:cNvSpPr>
            <a:spLocks noGrp="1"/>
          </p:cNvSpPr>
          <p:nvPr>
            <p:ph idx="1" hasCustomPrompt="1"/>
          </p:nvPr>
        </p:nvSpPr>
        <p:spPr/>
        <p:txBody>
          <a:bodyPr vert="horz" wrap="square" lIns="91440" tIns="45720" rIns="91440" bIns="45720" anchor="t" anchorCtr="0"/>
          <a:p>
            <a:r>
              <a:rPr lang="el-GR" altLang="el-GR" dirty="0">
                <a:solidFill>
                  <a:srgbClr val="7030A0"/>
                </a:solidFill>
              </a:rPr>
              <a:t>Παραδείγματα:</a:t>
            </a:r>
            <a:endParaRPr lang="el-GR" altLang="el-GR" dirty="0">
              <a:solidFill>
                <a:srgbClr val="7030A0"/>
              </a:solidFill>
            </a:endParaRPr>
          </a:p>
          <a:p>
            <a:r>
              <a:rPr lang="el-GR" altLang="el-GR" sz="2400" dirty="0">
                <a:solidFill>
                  <a:srgbClr val="002060"/>
                </a:solidFill>
              </a:rPr>
              <a:t>Καρκίνος παχέος εντέρου:  συσσώρευση β-κατενίνης στη διηθητική παρυφή του όγκου (</a:t>
            </a:r>
            <a:r>
              <a:rPr lang="en-US" altLang="el-GR" sz="2400" dirty="0">
                <a:solidFill>
                  <a:srgbClr val="002060"/>
                </a:solidFill>
              </a:rPr>
              <a:t>Wnt- </a:t>
            </a:r>
            <a:r>
              <a:rPr lang="el-GR" altLang="el-GR" sz="2400" dirty="0">
                <a:solidFill>
                  <a:srgbClr val="002060"/>
                </a:solidFill>
              </a:rPr>
              <a:t>σηματοδοτικό μονοπάτι &amp; </a:t>
            </a:r>
            <a:r>
              <a:rPr lang="en-US" altLang="el-GR" sz="2400" dirty="0">
                <a:solidFill>
                  <a:srgbClr val="002060"/>
                </a:solidFill>
              </a:rPr>
              <a:t>stem cell signalling</a:t>
            </a:r>
            <a:r>
              <a:rPr lang="el-GR" altLang="el-GR" sz="2400" dirty="0">
                <a:solidFill>
                  <a:srgbClr val="002060"/>
                </a:solidFill>
              </a:rPr>
              <a:t>)</a:t>
            </a:r>
            <a:endParaRPr lang="el-GR" altLang="el-GR" sz="2400" dirty="0">
              <a:solidFill>
                <a:srgbClr val="002060"/>
              </a:solidFill>
            </a:endParaRPr>
          </a:p>
          <a:p>
            <a:r>
              <a:rPr lang="el-GR" altLang="el-GR" sz="2400" dirty="0">
                <a:solidFill>
                  <a:srgbClr val="002060"/>
                </a:solidFill>
              </a:rPr>
              <a:t>Καρκινικά κύτταρα καρκίνου μαστού </a:t>
            </a:r>
            <a:r>
              <a:rPr lang="en-US" altLang="el-GR" sz="2400" dirty="0">
                <a:solidFill>
                  <a:srgbClr val="002060"/>
                </a:solidFill>
              </a:rPr>
              <a:t>(stem cell like)</a:t>
            </a:r>
            <a:r>
              <a:rPr lang="el-GR" altLang="el-GR" sz="2400" dirty="0">
                <a:solidFill>
                  <a:srgbClr val="002060"/>
                </a:solidFill>
              </a:rPr>
              <a:t> υπερεκφράζουν μεταγραφικούς παράγοντες (</a:t>
            </a:r>
            <a:r>
              <a:rPr lang="en-US" altLang="el-GR" sz="2400" dirty="0">
                <a:solidFill>
                  <a:srgbClr val="002060"/>
                </a:solidFill>
              </a:rPr>
              <a:t>Snail, Twist) </a:t>
            </a:r>
            <a:r>
              <a:rPr lang="el-GR" altLang="el-GR" sz="2400" dirty="0">
                <a:solidFill>
                  <a:srgbClr val="002060"/>
                </a:solidFill>
              </a:rPr>
              <a:t>που επάγουν την επιθηλιακή-μεσεγχυματική μετατροπή</a:t>
            </a:r>
            <a:endParaRPr lang="el-GR" altLang="el-GR" sz="2400" dirty="0">
              <a:solidFill>
                <a:srgbClr val="002060"/>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hasCustomPrompt="1"/>
          </p:nvPr>
        </p:nvSpPr>
        <p:spPr/>
        <p:txBody>
          <a:bodyPr vert="horz" wrap="square" lIns="91440" tIns="45720" rIns="91440" bIns="45720" anchor="ctr" anchorCtr="0"/>
          <a:p>
            <a:pPr eaLnBrk="1" hangingPunct="1"/>
            <a:r>
              <a:rPr lang="el-GR" altLang="el-GR" sz="3400" b="1" dirty="0">
                <a:solidFill>
                  <a:srgbClr val="990099"/>
                </a:solidFill>
              </a:rPr>
              <a:t>Δημιουργία προ-μεταστατικής φωλιάς (premetastatic</a:t>
            </a:r>
            <a:r>
              <a:rPr lang="en-US" altLang="el-GR" sz="3400" b="1" dirty="0">
                <a:solidFill>
                  <a:srgbClr val="990099"/>
                </a:solidFill>
              </a:rPr>
              <a:t> n</a:t>
            </a:r>
            <a:r>
              <a:rPr lang="el-GR" altLang="el-GR" sz="3400" b="1" dirty="0">
                <a:solidFill>
                  <a:srgbClr val="990099"/>
                </a:solidFill>
              </a:rPr>
              <a:t>iche)</a:t>
            </a:r>
            <a:endParaRPr lang="el-GR" altLang="el-GR" sz="3400" b="1" dirty="0">
              <a:solidFill>
                <a:srgbClr val="990099"/>
              </a:solidFill>
            </a:endParaRPr>
          </a:p>
        </p:txBody>
      </p:sp>
      <p:sp>
        <p:nvSpPr>
          <p:cNvPr id="36867" name="Rectangle 3"/>
          <p:cNvSpPr>
            <a:spLocks noGrp="1"/>
          </p:cNvSpPr>
          <p:nvPr>
            <p:ph idx="1" hasCustomPrompt="1"/>
          </p:nvPr>
        </p:nvSpPr>
        <p:spPr>
          <a:xfrm>
            <a:off x="395288" y="1557338"/>
            <a:ext cx="9144000" cy="4525962"/>
          </a:xfrm>
        </p:spPr>
        <p:txBody>
          <a:bodyPr vert="horz" wrap="square" lIns="91440" tIns="45720" rIns="91440" bIns="45720" anchor="t" anchorCtr="0"/>
          <a:p>
            <a:pPr eaLnBrk="1" hangingPunct="1">
              <a:lnSpc>
                <a:spcPct val="90000"/>
              </a:lnSpc>
            </a:pPr>
            <a:r>
              <a:rPr lang="en-US" altLang="el-GR" sz="2000" dirty="0">
                <a:solidFill>
                  <a:srgbClr val="003399"/>
                </a:solidFill>
              </a:rPr>
              <a:t>M</a:t>
            </a:r>
            <a:r>
              <a:rPr lang="el-GR" altLang="el-GR" sz="2000" dirty="0">
                <a:solidFill>
                  <a:srgbClr val="003399"/>
                </a:solidFill>
              </a:rPr>
              <a:t>οριακή ταυτοποίηση των επιστρατευμένων αρχέγονων κυττάρων</a:t>
            </a:r>
            <a:r>
              <a:rPr lang="el-GR" altLang="el-GR" sz="2000" dirty="0"/>
              <a:t>:</a:t>
            </a:r>
            <a:endParaRPr lang="el-GR" altLang="el-GR" sz="2000" dirty="0"/>
          </a:p>
          <a:p>
            <a:pPr eaLnBrk="1" hangingPunct="1">
              <a:lnSpc>
                <a:spcPct val="90000"/>
              </a:lnSpc>
            </a:pPr>
            <a:endParaRPr lang="el-GR" altLang="el-GR" sz="2000" dirty="0"/>
          </a:p>
          <a:p>
            <a:pPr eaLnBrk="1" hangingPunct="1">
              <a:lnSpc>
                <a:spcPct val="90000"/>
              </a:lnSpc>
            </a:pPr>
            <a:r>
              <a:rPr lang="el-GR" altLang="el-GR" sz="2000" dirty="0">
                <a:solidFill>
                  <a:srgbClr val="003399"/>
                </a:solidFill>
              </a:rPr>
              <a:t>Εκφράζουν: </a:t>
            </a:r>
            <a:r>
              <a:rPr lang="en-US" altLang="el-GR" sz="2000" dirty="0">
                <a:solidFill>
                  <a:srgbClr val="003399"/>
                </a:solidFill>
              </a:rPr>
              <a:t> </a:t>
            </a:r>
            <a:r>
              <a:rPr lang="el-GR" altLang="el-GR" sz="2000" dirty="0">
                <a:solidFill>
                  <a:srgbClr val="003399"/>
                </a:solidFill>
              </a:rPr>
              <a:t>- </a:t>
            </a:r>
            <a:r>
              <a:rPr lang="en-US" altLang="el-GR" sz="2000" dirty="0">
                <a:solidFill>
                  <a:srgbClr val="003399"/>
                </a:solidFill>
              </a:rPr>
              <a:t>VEGFR1</a:t>
            </a:r>
            <a:endParaRPr lang="en-US" altLang="el-GR" sz="2000" dirty="0">
              <a:solidFill>
                <a:srgbClr val="003399"/>
              </a:solidFill>
            </a:endParaRPr>
          </a:p>
          <a:p>
            <a:pPr eaLnBrk="1" hangingPunct="1">
              <a:lnSpc>
                <a:spcPct val="90000"/>
              </a:lnSpc>
              <a:buNone/>
            </a:pPr>
            <a:r>
              <a:rPr lang="en-US" altLang="el-GR" sz="2000" dirty="0">
                <a:solidFill>
                  <a:srgbClr val="003399"/>
                </a:solidFill>
              </a:rPr>
              <a:t>                        </a:t>
            </a:r>
            <a:r>
              <a:rPr lang="el-GR" altLang="el-GR" sz="2000" dirty="0">
                <a:solidFill>
                  <a:srgbClr val="003399"/>
                </a:solidFill>
              </a:rPr>
              <a:t> </a:t>
            </a:r>
            <a:r>
              <a:rPr lang="en-US" altLang="el-GR" sz="2000" dirty="0">
                <a:solidFill>
                  <a:srgbClr val="003399"/>
                </a:solidFill>
              </a:rPr>
              <a:t> - </a:t>
            </a:r>
            <a:r>
              <a:rPr lang="el-GR" altLang="el-GR" sz="2000" dirty="0">
                <a:solidFill>
                  <a:srgbClr val="003399"/>
                </a:solidFill>
              </a:rPr>
              <a:t> </a:t>
            </a:r>
            <a:r>
              <a:rPr lang="en-US" altLang="el-GR" sz="2000" dirty="0">
                <a:solidFill>
                  <a:srgbClr val="003399"/>
                </a:solidFill>
              </a:rPr>
              <a:t>CD133</a:t>
            </a:r>
            <a:endParaRPr lang="en-US" altLang="el-GR" sz="2000" dirty="0">
              <a:solidFill>
                <a:srgbClr val="003399"/>
              </a:solidFill>
            </a:endParaRPr>
          </a:p>
          <a:p>
            <a:pPr eaLnBrk="1" hangingPunct="1">
              <a:lnSpc>
                <a:spcPct val="90000"/>
              </a:lnSpc>
              <a:buNone/>
            </a:pPr>
            <a:r>
              <a:rPr lang="en-US" altLang="el-GR" sz="2000" dirty="0">
                <a:solidFill>
                  <a:srgbClr val="003399"/>
                </a:solidFill>
              </a:rPr>
              <a:t>                        </a:t>
            </a:r>
            <a:r>
              <a:rPr lang="el-GR" altLang="el-GR" sz="2000" dirty="0">
                <a:solidFill>
                  <a:srgbClr val="003399"/>
                </a:solidFill>
              </a:rPr>
              <a:t> </a:t>
            </a:r>
            <a:r>
              <a:rPr lang="en-US" altLang="el-GR" sz="2000" dirty="0">
                <a:solidFill>
                  <a:srgbClr val="003399"/>
                </a:solidFill>
              </a:rPr>
              <a:t> -</a:t>
            </a:r>
            <a:r>
              <a:rPr lang="el-GR" altLang="el-GR" sz="2000" dirty="0">
                <a:solidFill>
                  <a:srgbClr val="003399"/>
                </a:solidFill>
              </a:rPr>
              <a:t> </a:t>
            </a:r>
            <a:r>
              <a:rPr lang="en-US" altLang="el-GR" sz="2000" dirty="0">
                <a:solidFill>
                  <a:srgbClr val="003399"/>
                </a:solidFill>
              </a:rPr>
              <a:t> CD34</a:t>
            </a:r>
            <a:endParaRPr lang="en-US" altLang="el-GR" sz="2000" dirty="0">
              <a:solidFill>
                <a:srgbClr val="003399"/>
              </a:solidFill>
            </a:endParaRPr>
          </a:p>
          <a:p>
            <a:pPr eaLnBrk="1" hangingPunct="1">
              <a:lnSpc>
                <a:spcPct val="90000"/>
              </a:lnSpc>
              <a:buNone/>
            </a:pPr>
            <a:r>
              <a:rPr lang="el-GR" altLang="el-GR" sz="2000" dirty="0">
                <a:solidFill>
                  <a:srgbClr val="003399"/>
                </a:solidFill>
              </a:rPr>
              <a:t> </a:t>
            </a:r>
            <a:r>
              <a:rPr lang="en-US" altLang="el-GR" sz="2000" dirty="0">
                <a:solidFill>
                  <a:srgbClr val="003399"/>
                </a:solidFill>
              </a:rPr>
              <a:t>                         -</a:t>
            </a:r>
            <a:r>
              <a:rPr lang="el-GR" altLang="el-GR" sz="2000" dirty="0">
                <a:solidFill>
                  <a:srgbClr val="003399"/>
                </a:solidFill>
              </a:rPr>
              <a:t> </a:t>
            </a:r>
            <a:r>
              <a:rPr lang="en-US" altLang="el-GR" sz="2000" dirty="0">
                <a:solidFill>
                  <a:srgbClr val="003399"/>
                </a:solidFill>
              </a:rPr>
              <a:t> ckit</a:t>
            </a:r>
            <a:endParaRPr lang="el-GR" altLang="el-GR" sz="2000" dirty="0">
              <a:solidFill>
                <a:srgbClr val="003399"/>
              </a:solidFill>
            </a:endParaRPr>
          </a:p>
          <a:p>
            <a:pPr eaLnBrk="1" hangingPunct="1">
              <a:lnSpc>
                <a:spcPct val="90000"/>
              </a:lnSpc>
              <a:buNone/>
            </a:pPr>
            <a:r>
              <a:rPr lang="el-GR" altLang="el-GR" sz="2000" dirty="0">
                <a:solidFill>
                  <a:srgbClr val="003399"/>
                </a:solidFill>
              </a:rPr>
              <a:t>                          -  </a:t>
            </a:r>
            <a:r>
              <a:rPr lang="en-US" altLang="el-GR" sz="2000" dirty="0">
                <a:solidFill>
                  <a:srgbClr val="003399"/>
                </a:solidFill>
              </a:rPr>
              <a:t>very late antigen-4 (VLA-4; integrin </a:t>
            </a:r>
            <a:r>
              <a:rPr lang="en-US" altLang="el-GR" sz="2000" i="1" dirty="0">
                <a:solidFill>
                  <a:srgbClr val="003399"/>
                </a:solidFill>
              </a:rPr>
              <a:t>α</a:t>
            </a:r>
            <a:r>
              <a:rPr lang="en-US" altLang="el-GR" sz="2000" dirty="0">
                <a:solidFill>
                  <a:srgbClr val="003399"/>
                </a:solidFill>
              </a:rPr>
              <a:t>4</a:t>
            </a:r>
            <a:r>
              <a:rPr lang="en-US" altLang="el-GR" sz="2000" i="1" dirty="0">
                <a:solidFill>
                  <a:srgbClr val="003399"/>
                </a:solidFill>
              </a:rPr>
              <a:t>β</a:t>
            </a:r>
            <a:r>
              <a:rPr lang="en-US" altLang="el-GR" sz="2000" dirty="0">
                <a:solidFill>
                  <a:srgbClr val="003399"/>
                </a:solidFill>
              </a:rPr>
              <a:t>1)</a:t>
            </a:r>
            <a:endParaRPr lang="en-US" altLang="el-GR" sz="2000" dirty="0">
              <a:solidFill>
                <a:srgbClr val="003399"/>
              </a:solidFill>
            </a:endParaRPr>
          </a:p>
          <a:p>
            <a:pPr eaLnBrk="1" hangingPunct="1">
              <a:lnSpc>
                <a:spcPct val="90000"/>
              </a:lnSpc>
              <a:buNone/>
            </a:pPr>
            <a:endParaRPr lang="en-US" altLang="el-GR" sz="2000" dirty="0">
              <a:solidFill>
                <a:srgbClr val="003399"/>
              </a:solidFill>
            </a:endParaRPr>
          </a:p>
          <a:p>
            <a:pPr eaLnBrk="1" hangingPunct="1">
              <a:lnSpc>
                <a:spcPct val="90000"/>
              </a:lnSpc>
              <a:buNone/>
            </a:pPr>
            <a:endParaRPr lang="en-US" altLang="el-GR" sz="2000" dirty="0">
              <a:solidFill>
                <a:srgbClr val="003399"/>
              </a:solidFill>
            </a:endParaRPr>
          </a:p>
          <a:p>
            <a:pPr eaLnBrk="1" hangingPunct="1">
              <a:lnSpc>
                <a:spcPct val="90000"/>
              </a:lnSpc>
              <a:buClr>
                <a:schemeClr val="tx1"/>
              </a:buClr>
            </a:pPr>
            <a:r>
              <a:rPr lang="el-GR" altLang="el-GR" sz="2000" dirty="0">
                <a:solidFill>
                  <a:srgbClr val="003399"/>
                </a:solidFill>
              </a:rPr>
              <a:t>Τα κύτταρα αυτά αποικίζουν τους επιλεγμένους</a:t>
            </a:r>
            <a:endParaRPr lang="el-GR" altLang="el-GR" sz="2000" dirty="0">
              <a:solidFill>
                <a:srgbClr val="003399"/>
              </a:solidFill>
            </a:endParaRPr>
          </a:p>
          <a:p>
            <a:pPr eaLnBrk="1" hangingPunct="1">
              <a:lnSpc>
                <a:spcPct val="90000"/>
              </a:lnSpc>
              <a:buClr>
                <a:schemeClr val="tx1"/>
              </a:buClr>
              <a:buNone/>
            </a:pPr>
            <a:r>
              <a:rPr lang="el-GR" altLang="el-GR" sz="2000" dirty="0">
                <a:solidFill>
                  <a:srgbClr val="003399"/>
                </a:solidFill>
              </a:rPr>
              <a:t>    μεταστατικούς στόχους και τους «προετοιμάζουν» ώστε να υποδεχθούν τα μεταστατικά κύτταρα, πριν ακόμη αυτά «ξεφύγουν» από την πρωτοπαθή εστία.</a:t>
            </a:r>
            <a:endParaRPr lang="el-GR" altLang="el-GR" sz="2000" dirty="0">
              <a:solidFill>
                <a:srgbClr val="003399"/>
              </a:solidFill>
            </a:endParaRPr>
          </a:p>
          <a:p>
            <a:pPr eaLnBrk="1" hangingPunct="1">
              <a:lnSpc>
                <a:spcPct val="90000"/>
              </a:lnSpc>
            </a:pPr>
            <a:endParaRPr lang="el-GR" altLang="el-GR" sz="2000" dirty="0">
              <a:solidFill>
                <a:srgbClr val="00339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hasCustomPrompt="1"/>
          </p:nvPr>
        </p:nvSpPr>
        <p:spPr>
          <a:xfrm>
            <a:off x="684213" y="277813"/>
            <a:ext cx="8459787" cy="1143000"/>
          </a:xfrm>
        </p:spPr>
        <p:txBody>
          <a:bodyPr vert="horz" wrap="square" lIns="91440" tIns="45720" rIns="91440" bIns="45720" anchor="ctr" anchorCtr="0"/>
          <a:p>
            <a:pPr eaLnBrk="1" hangingPunct="1"/>
            <a:r>
              <a:rPr lang="el-GR" altLang="el-GR" sz="2800" b="1" dirty="0">
                <a:solidFill>
                  <a:srgbClr val="990099"/>
                </a:solidFill>
              </a:rPr>
              <a:t>Δημιουργία προ-μεταστατικής φωλιάς </a:t>
            </a:r>
            <a:br>
              <a:rPr lang="en-US" altLang="el-GR" sz="2800" b="1" dirty="0">
                <a:solidFill>
                  <a:srgbClr val="990099"/>
                </a:solidFill>
              </a:rPr>
            </a:br>
            <a:r>
              <a:rPr lang="el-GR" altLang="el-GR" sz="2800" b="1" dirty="0">
                <a:solidFill>
                  <a:srgbClr val="990099"/>
                </a:solidFill>
              </a:rPr>
              <a:t>(premetastatic</a:t>
            </a:r>
            <a:r>
              <a:rPr lang="en-US" altLang="el-GR" sz="2800" b="1" dirty="0">
                <a:solidFill>
                  <a:srgbClr val="990099"/>
                </a:solidFill>
              </a:rPr>
              <a:t> n</a:t>
            </a:r>
            <a:r>
              <a:rPr lang="el-GR" altLang="el-GR" sz="2800" b="1" dirty="0">
                <a:solidFill>
                  <a:srgbClr val="990099"/>
                </a:solidFill>
              </a:rPr>
              <a:t>iche)</a:t>
            </a:r>
            <a:r>
              <a:rPr lang="en-US" altLang="el-GR" sz="2800" b="1" dirty="0">
                <a:solidFill>
                  <a:srgbClr val="990099"/>
                </a:solidFill>
              </a:rPr>
              <a:t> </a:t>
            </a:r>
            <a:r>
              <a:rPr lang="el-GR" altLang="el-GR" sz="2800" b="1" dirty="0">
                <a:solidFill>
                  <a:srgbClr val="990099"/>
                </a:solidFill>
              </a:rPr>
              <a:t>-Πειραματικές αποδείξεις για το ρόλο των προγονικών κυττάρων</a:t>
            </a:r>
            <a:endParaRPr lang="el-GR" altLang="el-GR" sz="2800" b="1" dirty="0">
              <a:solidFill>
                <a:srgbClr val="990099"/>
              </a:solidFill>
            </a:endParaRPr>
          </a:p>
        </p:txBody>
      </p:sp>
      <p:sp>
        <p:nvSpPr>
          <p:cNvPr id="37891" name="Rectangle 3"/>
          <p:cNvSpPr>
            <a:spLocks noGrp="1"/>
          </p:cNvSpPr>
          <p:nvPr>
            <p:ph idx="1" hasCustomPrompt="1"/>
          </p:nvPr>
        </p:nvSpPr>
        <p:spPr/>
        <p:txBody>
          <a:bodyPr vert="horz" wrap="square" lIns="91440" tIns="45720" rIns="91440" bIns="45720" anchor="t" anchorCtr="0"/>
          <a:p>
            <a:pPr eaLnBrk="1" hangingPunct="1">
              <a:lnSpc>
                <a:spcPct val="90000"/>
              </a:lnSpc>
            </a:pPr>
            <a:r>
              <a:rPr lang="el-GR" altLang="el-GR" dirty="0">
                <a:solidFill>
                  <a:srgbClr val="003399"/>
                </a:solidFill>
              </a:rPr>
              <a:t>Η στοχευμένη αναστολή των </a:t>
            </a:r>
            <a:r>
              <a:rPr lang="en-US" altLang="el-GR" dirty="0">
                <a:solidFill>
                  <a:srgbClr val="003399"/>
                </a:solidFill>
              </a:rPr>
              <a:t>VEGFR1(+)</a:t>
            </a:r>
            <a:r>
              <a:rPr lang="el-GR" altLang="el-GR" dirty="0">
                <a:solidFill>
                  <a:srgbClr val="003399"/>
                </a:solidFill>
              </a:rPr>
              <a:t> προγονικών κυττάρων μέσω αντισωμάτων </a:t>
            </a:r>
            <a:r>
              <a:rPr lang="el-GR" altLang="el-GR" dirty="0">
                <a:solidFill>
                  <a:srgbClr val="003399"/>
                </a:solidFill>
                <a:cs typeface="Arial" panose="020B0604020202020204" pitchFamily="34" charset="0"/>
              </a:rPr>
              <a:t>→</a:t>
            </a:r>
            <a:r>
              <a:rPr lang="en-US" altLang="el-GR" dirty="0">
                <a:solidFill>
                  <a:srgbClr val="003399"/>
                </a:solidFill>
                <a:cs typeface="Arial" panose="020B0604020202020204" pitchFamily="34" charset="0"/>
              </a:rPr>
              <a:t> </a:t>
            </a:r>
            <a:r>
              <a:rPr lang="el-GR" altLang="el-GR" dirty="0">
                <a:solidFill>
                  <a:srgbClr val="003399"/>
                </a:solidFill>
                <a:cs typeface="Arial" panose="020B0604020202020204" pitchFamily="34" charset="0"/>
              </a:rPr>
              <a:t>αναστολή </a:t>
            </a:r>
            <a:r>
              <a:rPr lang="el-GR" altLang="el-GR" dirty="0">
                <a:solidFill>
                  <a:srgbClr val="003399"/>
                </a:solidFill>
              </a:rPr>
              <a:t>μεταστατικής διαδικασίας.</a:t>
            </a:r>
            <a:endParaRPr lang="el-GR" altLang="el-GR" dirty="0">
              <a:solidFill>
                <a:srgbClr val="003399"/>
              </a:solidFill>
            </a:endParaRPr>
          </a:p>
          <a:p>
            <a:pPr eaLnBrk="1" hangingPunct="1">
              <a:lnSpc>
                <a:spcPct val="90000"/>
              </a:lnSpc>
              <a:buNone/>
            </a:pPr>
            <a:endParaRPr lang="el-GR" altLang="el-GR" dirty="0">
              <a:solidFill>
                <a:srgbClr val="003399"/>
              </a:solidFill>
            </a:endParaRPr>
          </a:p>
          <a:p>
            <a:pPr eaLnBrk="1" hangingPunct="1">
              <a:lnSpc>
                <a:spcPct val="90000"/>
              </a:lnSpc>
            </a:pPr>
            <a:r>
              <a:rPr lang="el-GR" altLang="el-GR" dirty="0">
                <a:solidFill>
                  <a:srgbClr val="003399"/>
                </a:solidFill>
              </a:rPr>
              <a:t>Ποντικοί με αδρανή μορφή </a:t>
            </a:r>
            <a:r>
              <a:rPr lang="en-US" altLang="el-GR" dirty="0">
                <a:solidFill>
                  <a:srgbClr val="003399"/>
                </a:solidFill>
              </a:rPr>
              <a:t>VEGFR1 </a:t>
            </a:r>
            <a:r>
              <a:rPr lang="el-GR" altLang="el-GR" dirty="0">
                <a:solidFill>
                  <a:srgbClr val="003399"/>
                </a:solidFill>
              </a:rPr>
              <a:t>εμφανίζουν </a:t>
            </a:r>
            <a:r>
              <a:rPr lang="el-GR" altLang="el-GR" dirty="0">
                <a:solidFill>
                  <a:srgbClr val="003399"/>
                </a:solidFill>
                <a:cs typeface="Arial" panose="020B0604020202020204" pitchFamily="34" charset="0"/>
              </a:rPr>
              <a:t>↓ επιδεκτικότητα πειραματικών πνευμονικών μεταστάσεων μετά την εμφύτευση πρωτοπαθούς όγκου (</a:t>
            </a:r>
            <a:r>
              <a:rPr lang="en-US" altLang="el-GR" dirty="0">
                <a:solidFill>
                  <a:srgbClr val="003399"/>
                </a:solidFill>
                <a:cs typeface="Arial" panose="020B0604020202020204" pitchFamily="34" charset="0"/>
              </a:rPr>
              <a:t>Hiratsuka et al </a:t>
            </a:r>
            <a:r>
              <a:rPr lang="el-GR" altLang="el-GR" dirty="0">
                <a:solidFill>
                  <a:srgbClr val="003399"/>
                </a:solidFill>
                <a:cs typeface="Arial" panose="020B0604020202020204" pitchFamily="34" charset="0"/>
              </a:rPr>
              <a:t>2002)</a:t>
            </a:r>
            <a:endParaRPr lang="el-GR" altLang="el-GR" dirty="0">
              <a:solidFill>
                <a:srgbClr val="003399"/>
              </a:solidFill>
              <a:cs typeface="Arial" panose="020B0604020202020204" pitchFamily="34" charset="0"/>
            </a:endParaRPr>
          </a:p>
          <a:p>
            <a:pPr eaLnBrk="1" hangingPunct="1">
              <a:lnSpc>
                <a:spcPct val="90000"/>
              </a:lnSpc>
              <a:buNone/>
            </a:pPr>
            <a:r>
              <a:rPr lang="el-GR" altLang="el-GR" dirty="0"/>
              <a:t> </a:t>
            </a:r>
            <a:endParaRPr lang="el-GR" alt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hasCustomPrompt="1"/>
          </p:nvPr>
        </p:nvSpPr>
        <p:spPr/>
        <p:txBody>
          <a:bodyPr vert="horz" wrap="square" lIns="91440" tIns="45720" rIns="91440" bIns="45720" anchor="ctr" anchorCtr="0"/>
          <a:p>
            <a:pPr eaLnBrk="1" hangingPunct="1"/>
            <a:r>
              <a:rPr lang="el-GR" altLang="el-GR" sz="3200" b="1" dirty="0">
                <a:solidFill>
                  <a:srgbClr val="990099"/>
                </a:solidFill>
              </a:rPr>
              <a:t>Δημιουργία προ-μεταστατικής φωλιάς (premetastatic</a:t>
            </a:r>
            <a:r>
              <a:rPr lang="en-US" altLang="el-GR" sz="3200" b="1" dirty="0">
                <a:solidFill>
                  <a:srgbClr val="990099"/>
                </a:solidFill>
              </a:rPr>
              <a:t> n</a:t>
            </a:r>
            <a:r>
              <a:rPr lang="el-GR" altLang="el-GR" sz="3200" b="1" dirty="0">
                <a:solidFill>
                  <a:srgbClr val="990099"/>
                </a:solidFill>
              </a:rPr>
              <a:t>iche)</a:t>
            </a:r>
            <a:endParaRPr lang="el-GR" altLang="el-GR" sz="3200" b="1" dirty="0">
              <a:solidFill>
                <a:srgbClr val="990099"/>
              </a:solidFill>
            </a:endParaRPr>
          </a:p>
        </p:txBody>
      </p:sp>
      <p:sp>
        <p:nvSpPr>
          <p:cNvPr id="38915" name="Rectangle 3"/>
          <p:cNvSpPr>
            <a:spLocks noGrp="1"/>
          </p:cNvSpPr>
          <p:nvPr>
            <p:ph idx="1" hasCustomPrompt="1"/>
          </p:nvPr>
        </p:nvSpPr>
        <p:spPr/>
        <p:txBody>
          <a:bodyPr vert="horz" wrap="square" lIns="91440" tIns="45720" rIns="91440" bIns="45720" anchor="t" anchorCtr="0"/>
          <a:p>
            <a:pPr eaLnBrk="1" hangingPunct="1"/>
            <a:r>
              <a:rPr lang="el-GR" altLang="el-GR" dirty="0">
                <a:solidFill>
                  <a:srgbClr val="003399"/>
                </a:solidFill>
              </a:rPr>
              <a:t>Το σηματοδοτικό μονοπάτι </a:t>
            </a:r>
            <a:r>
              <a:rPr lang="en-US" altLang="el-GR" dirty="0">
                <a:solidFill>
                  <a:srgbClr val="990099"/>
                </a:solidFill>
              </a:rPr>
              <a:t>VEGFR1</a:t>
            </a:r>
            <a:r>
              <a:rPr lang="en-US" altLang="el-GR" dirty="0">
                <a:solidFill>
                  <a:srgbClr val="003399"/>
                </a:solidFill>
              </a:rPr>
              <a:t> </a:t>
            </a:r>
            <a:r>
              <a:rPr lang="el-GR" altLang="el-GR" dirty="0">
                <a:solidFill>
                  <a:srgbClr val="003399"/>
                </a:solidFill>
              </a:rPr>
              <a:t>απαιτείται για τη προ-μεταστατική  επαγωγή της έκφρασης </a:t>
            </a:r>
            <a:r>
              <a:rPr lang="el-GR" altLang="el-GR" dirty="0">
                <a:solidFill>
                  <a:srgbClr val="990099"/>
                </a:solidFill>
              </a:rPr>
              <a:t>ΜΜ</a:t>
            </a:r>
            <a:r>
              <a:rPr lang="en-US" altLang="el-GR" dirty="0">
                <a:solidFill>
                  <a:srgbClr val="990099"/>
                </a:solidFill>
              </a:rPr>
              <a:t>P-9</a:t>
            </a:r>
            <a:r>
              <a:rPr lang="en-US" altLang="el-GR" dirty="0">
                <a:solidFill>
                  <a:srgbClr val="003399"/>
                </a:solidFill>
              </a:rPr>
              <a:t> </a:t>
            </a:r>
            <a:r>
              <a:rPr lang="el-GR" altLang="el-GR" dirty="0">
                <a:solidFill>
                  <a:srgbClr val="003399"/>
                </a:solidFill>
              </a:rPr>
              <a:t>από τα ενδοθηλιακά κύτταρα και τα μακροφάγα των πνευμόνων</a:t>
            </a:r>
            <a:endParaRPr lang="el-GR" altLang="el-GR" dirty="0">
              <a:solidFill>
                <a:srgbClr val="003399"/>
              </a:solidFill>
            </a:endParaRPr>
          </a:p>
          <a:p>
            <a:pPr eaLnBrk="1" hangingPunct="1"/>
            <a:r>
              <a:rPr lang="el-GR" altLang="el-GR" dirty="0">
                <a:solidFill>
                  <a:srgbClr val="003399"/>
                </a:solidFill>
              </a:rPr>
              <a:t>Η</a:t>
            </a:r>
            <a:r>
              <a:rPr lang="en-US" altLang="el-GR" dirty="0">
                <a:solidFill>
                  <a:srgbClr val="003399"/>
                </a:solidFill>
              </a:rPr>
              <a:t> MMP-9</a:t>
            </a:r>
            <a:r>
              <a:rPr lang="el-GR" altLang="el-GR" dirty="0">
                <a:solidFill>
                  <a:srgbClr val="003399"/>
                </a:solidFill>
              </a:rPr>
              <a:t>  διαμορφώνει το μικροπεριβάλλον στους πνεύμονες ώστε να είναι πιο υποχωρητικό στα μεταστατικά κύτταρα που έρχονται με την κυκλοφορία.</a:t>
            </a:r>
            <a:endParaRPr lang="el-GR" altLang="el-GR" dirty="0">
              <a:solidFill>
                <a:srgbClr val="00339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hasCustomPrompt="1"/>
          </p:nvPr>
        </p:nvSpPr>
        <p:spPr>
          <a:xfrm>
            <a:off x="755650" y="404813"/>
            <a:ext cx="7772400" cy="936625"/>
          </a:xfrm>
        </p:spPr>
        <p:txBody>
          <a:bodyPr vert="horz" wrap="square" lIns="91440" tIns="45720" rIns="91440" bIns="45720" anchor="ctr" anchorCtr="0"/>
          <a:p>
            <a:pPr eaLnBrk="1" hangingPunct="1"/>
            <a:r>
              <a:rPr lang="el-GR" altLang="el-GR" sz="3800" dirty="0">
                <a:solidFill>
                  <a:srgbClr val="990099"/>
                </a:solidFill>
              </a:rPr>
              <a:t>Ιδιότητες του μεταστατικού κυττάρου</a:t>
            </a:r>
            <a:endParaRPr lang="el-GR" altLang="el-GR" sz="3800" dirty="0">
              <a:solidFill>
                <a:srgbClr val="990099"/>
              </a:solidFill>
            </a:endParaRPr>
          </a:p>
        </p:txBody>
      </p:sp>
      <p:sp>
        <p:nvSpPr>
          <p:cNvPr id="39939" name="Rectangle 3"/>
          <p:cNvSpPr>
            <a:spLocks noGrp="1"/>
          </p:cNvSpPr>
          <p:nvPr>
            <p:ph idx="1" hasCustomPrompt="1"/>
          </p:nvPr>
        </p:nvSpPr>
        <p:spPr>
          <a:xfrm>
            <a:off x="914400" y="1600200"/>
            <a:ext cx="7772400" cy="5257800"/>
          </a:xfrm>
        </p:spPr>
        <p:txBody>
          <a:bodyPr vert="horz" wrap="square" lIns="91440" tIns="45720" rIns="91440" bIns="45720" anchor="t" anchorCtr="0"/>
          <a:p>
            <a:pPr eaLnBrk="1" hangingPunct="1"/>
            <a:r>
              <a:rPr lang="el-GR" altLang="el-GR" sz="2400" dirty="0">
                <a:solidFill>
                  <a:srgbClr val="003399"/>
                </a:solidFill>
              </a:rPr>
              <a:t>Η συντριπτική πλειονότητα των μεταστατικών κυττάρων που εισέρχονται στην κυκλοφορία </a:t>
            </a:r>
            <a:r>
              <a:rPr lang="el-GR" altLang="el-GR" sz="2400" b="1" dirty="0">
                <a:solidFill>
                  <a:srgbClr val="0000FF"/>
                </a:solidFill>
              </a:rPr>
              <a:t>δεν είναι ακόμη σε θέση να αποικίσει αποτελεσματικά ένα νέο ιστό.</a:t>
            </a:r>
            <a:endParaRPr lang="el-GR" altLang="el-GR" sz="2400" b="1" dirty="0">
              <a:solidFill>
                <a:srgbClr val="0000FF"/>
              </a:solidFill>
            </a:endParaRPr>
          </a:p>
          <a:p>
            <a:pPr eaLnBrk="1" hangingPunct="1"/>
            <a:r>
              <a:rPr lang="el-GR" altLang="el-GR" sz="2400" dirty="0">
                <a:solidFill>
                  <a:srgbClr val="003399"/>
                </a:solidFill>
              </a:rPr>
              <a:t>Μεμονωμένα κακοήθη κύτταρα έχουν ανιχνευθεί  στο μυελό των οστών</a:t>
            </a:r>
            <a:r>
              <a:rPr lang="el-GR" altLang="el-GR" sz="2400" dirty="0"/>
              <a:t> </a:t>
            </a:r>
            <a:r>
              <a:rPr lang="el-GR" altLang="el-GR" sz="2400" b="1" dirty="0">
                <a:solidFill>
                  <a:srgbClr val="0000FF"/>
                </a:solidFill>
              </a:rPr>
              <a:t>πολλά χρόνια πριν την ανάπτυξη έκδηλης μετάστασης.</a:t>
            </a:r>
            <a:r>
              <a:rPr lang="el-GR" altLang="el-GR" sz="2400" dirty="0">
                <a:solidFill>
                  <a:srgbClr val="0000FF"/>
                </a:solidFill>
              </a:rPr>
              <a:t> </a:t>
            </a:r>
            <a:r>
              <a:rPr lang="el-GR" altLang="el-GR" sz="2400" i="1" dirty="0">
                <a:solidFill>
                  <a:srgbClr val="0000FF"/>
                </a:solidFill>
              </a:rPr>
              <a:t>(Β</a:t>
            </a:r>
            <a:r>
              <a:rPr lang="en-US" altLang="el-GR" sz="2400" i="1" dirty="0">
                <a:solidFill>
                  <a:srgbClr val="0000FF"/>
                </a:solidFill>
              </a:rPr>
              <a:t>raun et al 2005</a:t>
            </a:r>
            <a:r>
              <a:rPr lang="el-GR" altLang="el-GR" sz="2400" i="1" dirty="0">
                <a:solidFill>
                  <a:srgbClr val="0000FF"/>
                </a:solidFill>
              </a:rPr>
              <a:t>)</a:t>
            </a:r>
            <a:r>
              <a:rPr lang="en-US" altLang="el-GR" sz="2400" i="1" dirty="0"/>
              <a:t>.</a:t>
            </a:r>
            <a:endParaRPr lang="en-US" altLang="el-GR" sz="2400" i="1" dirty="0"/>
          </a:p>
          <a:p>
            <a:pPr eaLnBrk="1" hangingPunct="1"/>
            <a:r>
              <a:rPr lang="en-US" altLang="el-GR" sz="2400" dirty="0">
                <a:solidFill>
                  <a:srgbClr val="003399"/>
                </a:solidFill>
              </a:rPr>
              <a:t>H </a:t>
            </a:r>
            <a:r>
              <a:rPr lang="el-GR" altLang="el-GR" sz="2400" dirty="0">
                <a:solidFill>
                  <a:srgbClr val="003399"/>
                </a:solidFill>
              </a:rPr>
              <a:t>παρουσία</a:t>
            </a:r>
            <a:r>
              <a:rPr lang="el-GR" altLang="el-GR" sz="2400" dirty="0"/>
              <a:t> </a:t>
            </a:r>
            <a:r>
              <a:rPr lang="el-GR" altLang="el-GR" sz="2400" dirty="0">
                <a:solidFill>
                  <a:srgbClr val="990099"/>
                </a:solidFill>
              </a:rPr>
              <a:t>ελάχιστης υπολειμματικής νόσου </a:t>
            </a:r>
            <a:r>
              <a:rPr lang="el-GR" altLang="el-GR" sz="2400" b="1" dirty="0">
                <a:solidFill>
                  <a:srgbClr val="990099"/>
                </a:solidFill>
              </a:rPr>
              <a:t>(</a:t>
            </a:r>
            <a:r>
              <a:rPr lang="en-US" altLang="el-GR" sz="2400" b="1" dirty="0">
                <a:solidFill>
                  <a:srgbClr val="990099"/>
                </a:solidFill>
              </a:rPr>
              <a:t>Minimal Residual Disease)</a:t>
            </a:r>
            <a:r>
              <a:rPr lang="en-US" altLang="el-GR" sz="2400" dirty="0">
                <a:solidFill>
                  <a:srgbClr val="990099"/>
                </a:solidFill>
              </a:rPr>
              <a:t> </a:t>
            </a:r>
            <a:r>
              <a:rPr lang="el-GR" altLang="el-GR" sz="2400" dirty="0">
                <a:solidFill>
                  <a:srgbClr val="990099"/>
                </a:solidFill>
              </a:rPr>
              <a:t>:</a:t>
            </a:r>
            <a:endParaRPr lang="el-GR" altLang="el-GR" sz="2400" dirty="0">
              <a:solidFill>
                <a:srgbClr val="990099"/>
              </a:solidFill>
            </a:endParaRPr>
          </a:p>
          <a:p>
            <a:pPr lvl="1" eaLnBrk="1" hangingPunct="1">
              <a:buFont typeface="Wingdings" panose="05000000000000000000" pitchFamily="2" charset="2"/>
              <a:buChar char="Ø"/>
            </a:pPr>
            <a:r>
              <a:rPr lang="el-GR" altLang="el-GR" sz="2200" dirty="0">
                <a:solidFill>
                  <a:srgbClr val="003399"/>
                </a:solidFill>
              </a:rPr>
              <a:t>αποτελεί </a:t>
            </a:r>
            <a:r>
              <a:rPr lang="el-GR" altLang="el-GR" sz="2200" b="1" dirty="0">
                <a:solidFill>
                  <a:srgbClr val="990099"/>
                </a:solidFill>
              </a:rPr>
              <a:t>δείκτη συστηματικής νόσου</a:t>
            </a:r>
            <a:r>
              <a:rPr lang="el-GR" altLang="el-GR" sz="2200" dirty="0">
                <a:solidFill>
                  <a:srgbClr val="0000FF"/>
                </a:solidFill>
              </a:rPr>
              <a:t> </a:t>
            </a:r>
            <a:r>
              <a:rPr lang="el-GR" altLang="el-GR" sz="2200" i="1" dirty="0">
                <a:solidFill>
                  <a:srgbClr val="003399"/>
                </a:solidFill>
              </a:rPr>
              <a:t>(</a:t>
            </a:r>
            <a:r>
              <a:rPr lang="en-US" altLang="el-GR" sz="2200" i="1" dirty="0">
                <a:solidFill>
                  <a:srgbClr val="003399"/>
                </a:solidFill>
              </a:rPr>
              <a:t>Pantel &amp; </a:t>
            </a:r>
            <a:r>
              <a:rPr lang="el-GR" altLang="el-GR" sz="2200" i="1" dirty="0">
                <a:solidFill>
                  <a:srgbClr val="003399"/>
                </a:solidFill>
              </a:rPr>
              <a:t> </a:t>
            </a:r>
            <a:endParaRPr lang="el-GR" altLang="el-GR" sz="2200" i="1" dirty="0">
              <a:solidFill>
                <a:srgbClr val="003399"/>
              </a:solidFill>
            </a:endParaRPr>
          </a:p>
          <a:p>
            <a:pPr lvl="1" eaLnBrk="1" hangingPunct="1">
              <a:buNone/>
            </a:pPr>
            <a:r>
              <a:rPr lang="el-GR" altLang="el-GR" sz="2200" i="1" dirty="0">
                <a:solidFill>
                  <a:srgbClr val="003399"/>
                </a:solidFill>
              </a:rPr>
              <a:t>     </a:t>
            </a:r>
            <a:r>
              <a:rPr lang="en-US" altLang="el-GR" sz="2200" i="1" dirty="0">
                <a:solidFill>
                  <a:srgbClr val="003399"/>
                </a:solidFill>
              </a:rPr>
              <a:t>Brakenhoff, 2004)</a:t>
            </a:r>
            <a:endParaRPr lang="el-GR" altLang="el-GR" sz="2200" i="1" dirty="0">
              <a:solidFill>
                <a:srgbClr val="003399"/>
              </a:solidFill>
            </a:endParaRPr>
          </a:p>
          <a:p>
            <a:pPr lvl="1" eaLnBrk="1" hangingPunct="1">
              <a:buFont typeface="Wingdings" panose="05000000000000000000" pitchFamily="2" charset="2"/>
              <a:buChar char="Ø"/>
            </a:pPr>
            <a:r>
              <a:rPr lang="el-GR" altLang="el-GR" sz="2200" dirty="0"/>
              <a:t> </a:t>
            </a:r>
            <a:r>
              <a:rPr lang="el-GR" altLang="el-GR" sz="2200" dirty="0">
                <a:solidFill>
                  <a:srgbClr val="003399"/>
                </a:solidFill>
              </a:rPr>
              <a:t>αντιπροσωπεύει έναν</a:t>
            </a:r>
            <a:r>
              <a:rPr lang="el-GR" altLang="el-GR" sz="2200" dirty="0">
                <a:solidFill>
                  <a:srgbClr val="0000FF"/>
                </a:solidFill>
              </a:rPr>
              <a:t> </a:t>
            </a:r>
            <a:r>
              <a:rPr lang="el-GR" altLang="el-GR" sz="2200" b="1" dirty="0">
                <a:solidFill>
                  <a:srgbClr val="990099"/>
                </a:solidFill>
              </a:rPr>
              <a:t>προβλεπτικό παράγοντα</a:t>
            </a:r>
            <a:r>
              <a:rPr lang="el-GR" altLang="el-GR" sz="2200" dirty="0">
                <a:solidFill>
                  <a:srgbClr val="0000FF"/>
                </a:solidFill>
              </a:rPr>
              <a:t>  </a:t>
            </a:r>
            <a:endParaRPr lang="el-GR" altLang="el-GR" sz="2200" dirty="0">
              <a:solidFill>
                <a:srgbClr val="0000FF"/>
              </a:solidFill>
            </a:endParaRPr>
          </a:p>
          <a:p>
            <a:pPr lvl="1" eaLnBrk="1" hangingPunct="1">
              <a:buNone/>
            </a:pPr>
            <a:r>
              <a:rPr lang="el-GR" altLang="el-GR" sz="2200" dirty="0"/>
              <a:t>     </a:t>
            </a:r>
            <a:r>
              <a:rPr lang="el-GR" altLang="el-GR" sz="2200" dirty="0">
                <a:solidFill>
                  <a:srgbClr val="003399"/>
                </a:solidFill>
              </a:rPr>
              <a:t>υποτροπής της νόσου και ολικής επιβίωσης</a:t>
            </a:r>
            <a:r>
              <a:rPr lang="el-GR" altLang="el-GR" sz="2200" dirty="0">
                <a:solidFill>
                  <a:srgbClr val="0000FF"/>
                </a:solidFill>
              </a:rPr>
              <a:t>   </a:t>
            </a:r>
            <a:endParaRPr lang="el-GR" altLang="el-GR" sz="2200" dirty="0">
              <a:solidFill>
                <a:srgbClr val="0000FF"/>
              </a:solidFill>
            </a:endParaRPr>
          </a:p>
          <a:p>
            <a:pPr lvl="1" eaLnBrk="1" hangingPunct="1">
              <a:buNone/>
            </a:pPr>
            <a:endParaRPr lang="el-GR" altLang="el-GR" sz="2200" dirty="0">
              <a:solidFill>
                <a:srgbClr val="0000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hasCustomPrompt="1"/>
          </p:nvPr>
        </p:nvSpPr>
        <p:spPr/>
        <p:txBody>
          <a:bodyPr vert="horz" wrap="square" lIns="91440" tIns="45720" rIns="91440" bIns="45720" anchor="ctr" anchorCtr="0"/>
          <a:p>
            <a:pPr eaLnBrk="1" hangingPunct="1"/>
            <a:r>
              <a:rPr lang="el-GR" altLang="el-GR" sz="3800" dirty="0">
                <a:solidFill>
                  <a:srgbClr val="990099"/>
                </a:solidFill>
              </a:rPr>
              <a:t>Ιδιότητες του μεταστατικού κυττάρου</a:t>
            </a:r>
            <a:endParaRPr lang="el-GR" altLang="el-GR" sz="3800" dirty="0">
              <a:solidFill>
                <a:srgbClr val="990099"/>
              </a:solidFill>
            </a:endParaRPr>
          </a:p>
        </p:txBody>
      </p:sp>
      <p:sp>
        <p:nvSpPr>
          <p:cNvPr id="40963" name="Rectangle 3"/>
          <p:cNvSpPr>
            <a:spLocks noGrp="1"/>
          </p:cNvSpPr>
          <p:nvPr>
            <p:ph idx="1" hasCustomPrompt="1"/>
          </p:nvPr>
        </p:nvSpPr>
        <p:spPr>
          <a:xfrm>
            <a:off x="539750" y="1600200"/>
            <a:ext cx="8604250" cy="4530725"/>
          </a:xfrm>
        </p:spPr>
        <p:txBody>
          <a:bodyPr vert="horz" wrap="square" lIns="91440" tIns="45720" rIns="91440" bIns="45720" anchor="t" anchorCtr="0"/>
          <a:p>
            <a:pPr eaLnBrk="1" hangingPunct="1"/>
            <a:r>
              <a:rPr lang="el-GR" altLang="el-GR" sz="2400" dirty="0">
                <a:solidFill>
                  <a:srgbClr val="003399"/>
                </a:solidFill>
              </a:rPr>
              <a:t>Η πλειονότητα των μεταστατικών κυττάρων αποτυγχάνει να δημιουργήσει  μικρο- και μακρομεταστάσεις</a:t>
            </a:r>
            <a:endParaRPr lang="el-GR" altLang="el-GR" sz="2400" dirty="0">
              <a:solidFill>
                <a:srgbClr val="003399"/>
              </a:solidFill>
            </a:endParaRPr>
          </a:p>
          <a:p>
            <a:pPr lvl="1" eaLnBrk="1" hangingPunct="1"/>
            <a:r>
              <a:rPr lang="el-GR" altLang="el-GR" sz="2200" dirty="0">
                <a:solidFill>
                  <a:srgbClr val="003399"/>
                </a:solidFill>
              </a:rPr>
              <a:t>~2% των καρκινικών κυττάρων </a:t>
            </a:r>
            <a:r>
              <a:rPr lang="el-GR" altLang="el-GR" sz="2200" dirty="0">
                <a:solidFill>
                  <a:srgbClr val="003399"/>
                </a:solidFill>
                <a:cs typeface="Arial" panose="020B0604020202020204" pitchFamily="34" charset="0"/>
              </a:rPr>
              <a:t>→ μικρομεταστάσεις</a:t>
            </a:r>
            <a:endParaRPr lang="el-GR" altLang="el-GR" sz="2200" dirty="0">
              <a:solidFill>
                <a:srgbClr val="003399"/>
              </a:solidFill>
              <a:cs typeface="Arial" panose="020B0604020202020204" pitchFamily="34" charset="0"/>
            </a:endParaRPr>
          </a:p>
          <a:p>
            <a:pPr lvl="1" eaLnBrk="1" hangingPunct="1"/>
            <a:r>
              <a:rPr lang="el-GR" altLang="el-GR" sz="2200" dirty="0">
                <a:solidFill>
                  <a:srgbClr val="003399"/>
                </a:solidFill>
                <a:cs typeface="Arial" panose="020B0604020202020204" pitchFamily="34" charset="0"/>
              </a:rPr>
              <a:t>~0,02% → μακρομεταστάσεις</a:t>
            </a:r>
            <a:endParaRPr lang="el-GR" altLang="el-GR" sz="2200" dirty="0">
              <a:solidFill>
                <a:srgbClr val="003399"/>
              </a:solidFill>
              <a:cs typeface="Arial" panose="020B0604020202020204" pitchFamily="34" charset="0"/>
            </a:endParaRPr>
          </a:p>
          <a:p>
            <a:pPr lvl="1" eaLnBrk="1" hangingPunct="1">
              <a:buNone/>
            </a:pPr>
            <a:r>
              <a:rPr lang="el-GR" altLang="el-GR" sz="1800" i="1" dirty="0">
                <a:solidFill>
                  <a:srgbClr val="003399"/>
                </a:solidFill>
                <a:cs typeface="Arial" panose="020B0604020202020204" pitchFamily="34" charset="0"/>
              </a:rPr>
              <a:t>(</a:t>
            </a:r>
            <a:r>
              <a:rPr lang="en-GB" altLang="el-GR" sz="1800" i="1" dirty="0">
                <a:solidFill>
                  <a:srgbClr val="003399"/>
                </a:solidFill>
                <a:cs typeface="Arial" panose="020B0604020202020204" pitchFamily="34" charset="0"/>
              </a:rPr>
              <a:t>Cameron et al, 2000, Suzuki et al 2006, Patel &amp; Chen 2012)</a:t>
            </a:r>
            <a:endParaRPr lang="en-GB" altLang="el-GR" sz="1800" i="1" dirty="0">
              <a:solidFill>
                <a:srgbClr val="003399"/>
              </a:solidFill>
              <a:cs typeface="Arial" panose="020B0604020202020204" pitchFamily="34" charset="0"/>
            </a:endParaRPr>
          </a:p>
          <a:p>
            <a:pPr lvl="1" eaLnBrk="1" hangingPunct="1">
              <a:buNone/>
            </a:pPr>
            <a:r>
              <a:rPr lang="en-GB" altLang="el-GR" sz="1800" i="1" dirty="0">
                <a:solidFill>
                  <a:srgbClr val="003399"/>
                </a:solidFill>
                <a:cs typeface="Arial" panose="020B0604020202020204" pitchFamily="34" charset="0"/>
              </a:rPr>
              <a:t>■</a:t>
            </a:r>
            <a:r>
              <a:rPr lang="el-GR" altLang="el-GR" sz="1800" i="1" dirty="0">
                <a:solidFill>
                  <a:srgbClr val="003399"/>
                </a:solidFill>
                <a:cs typeface="Arial" panose="020B0604020202020204" pitchFamily="34" charset="0"/>
              </a:rPr>
              <a:t>Συμπέρασμα: ενώ τα αρχόμενα στάδια της μετάστασης  (ενδαγγείωση, επιβίωση, εξαγγείωση) φαίνεται να πραγματοποιούνται αρκετά εύκολα, τα όψιμα στάδια φαίνεται να είναι τα πιο σημαντικά για την επιτυχία της μετάστασης.</a:t>
            </a:r>
            <a:endParaRPr lang="en-GB" altLang="el-GR" sz="1800" i="1" dirty="0">
              <a:solidFill>
                <a:srgbClr val="003399"/>
              </a:solidFill>
              <a:cs typeface="Arial" panose="020B0604020202020204" pitchFamily="34" charset="0"/>
            </a:endParaRPr>
          </a:p>
          <a:p>
            <a:pPr eaLnBrk="1" hangingPunct="1"/>
            <a:r>
              <a:rPr lang="el-GR" altLang="el-GR" sz="2400" dirty="0">
                <a:solidFill>
                  <a:srgbClr val="003399"/>
                </a:solidFill>
              </a:rPr>
              <a:t>Βρίσκονται σε κατάσταση «ύπνωσης» </a:t>
            </a:r>
            <a:r>
              <a:rPr lang="el-GR" altLang="el-GR" sz="2400" b="1" dirty="0">
                <a:solidFill>
                  <a:srgbClr val="990099"/>
                </a:solidFill>
              </a:rPr>
              <a:t>(</a:t>
            </a:r>
            <a:r>
              <a:rPr lang="en-US" altLang="el-GR" sz="2400" b="1" dirty="0">
                <a:solidFill>
                  <a:srgbClr val="990099"/>
                </a:solidFill>
              </a:rPr>
              <a:t>dormancy state)</a:t>
            </a:r>
            <a:endParaRPr lang="el-GR" altLang="el-GR" sz="2400" b="1" dirty="0">
              <a:solidFill>
                <a:srgbClr val="99009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p:cNvSpPr>
          <p:nvPr>
            <p:ph type="title" hasCustomPrompt="1"/>
          </p:nvPr>
        </p:nvSpPr>
        <p:spPr/>
        <p:txBody>
          <a:bodyPr vert="horz" wrap="square" lIns="91440" tIns="45720" rIns="91440" bIns="45720" anchor="ctr" anchorCtr="0"/>
          <a:p>
            <a:pPr eaLnBrk="1" hangingPunct="1"/>
            <a:r>
              <a:rPr lang="el-GR" altLang="el-GR" sz="3800" dirty="0">
                <a:solidFill>
                  <a:srgbClr val="990099"/>
                </a:solidFill>
              </a:rPr>
              <a:t>Ιδιότητες του μεταστατικού κυττάρου</a:t>
            </a:r>
            <a:endParaRPr lang="el-GR" altLang="el-GR" sz="3800" dirty="0">
              <a:solidFill>
                <a:srgbClr val="990099"/>
              </a:solidFill>
            </a:endParaRPr>
          </a:p>
        </p:txBody>
      </p:sp>
      <p:sp>
        <p:nvSpPr>
          <p:cNvPr id="41987" name="Rectangle 3"/>
          <p:cNvSpPr>
            <a:spLocks noGrp="1"/>
          </p:cNvSpPr>
          <p:nvPr>
            <p:ph idx="1" hasCustomPrompt="1"/>
          </p:nvPr>
        </p:nvSpPr>
        <p:spPr/>
        <p:txBody>
          <a:bodyPr vert="horz" wrap="square" lIns="91440" tIns="45720" rIns="91440" bIns="45720" anchor="t" anchorCtr="0"/>
          <a:p>
            <a:pPr eaLnBrk="1" hangingPunct="1"/>
            <a:r>
              <a:rPr lang="el-GR" altLang="el-GR" b="1" dirty="0">
                <a:solidFill>
                  <a:srgbClr val="003399"/>
                </a:solidFill>
              </a:rPr>
              <a:t>Ποιοι αυτό-περιοριστικοί παράγοντες κρατούν εν υπνώσει τα κύτταρα αυτά?</a:t>
            </a:r>
            <a:endParaRPr lang="el-GR" altLang="el-GR" b="1" dirty="0">
              <a:solidFill>
                <a:srgbClr val="003399"/>
              </a:solidFill>
            </a:endParaRPr>
          </a:p>
          <a:p>
            <a:pPr eaLnBrk="1" hangingPunct="1">
              <a:buNone/>
            </a:pPr>
            <a:endParaRPr lang="el-GR" altLang="el-GR" b="1" dirty="0">
              <a:solidFill>
                <a:srgbClr val="003399"/>
              </a:solidFill>
            </a:endParaRPr>
          </a:p>
          <a:p>
            <a:pPr eaLnBrk="1" hangingPunct="1"/>
            <a:r>
              <a:rPr lang="el-GR" altLang="el-GR" b="1" dirty="0">
                <a:solidFill>
                  <a:srgbClr val="003399"/>
                </a:solidFill>
              </a:rPr>
              <a:t>Τα εν υπνώσει κύτταρα είναι τα ίδια που θα δημιουργήσουν  αργότερα έκδηλες μεταστάσεις?</a:t>
            </a:r>
            <a:endParaRPr lang="el-GR" altLang="el-GR" b="1" dirty="0">
              <a:solidFill>
                <a:srgbClr val="003399"/>
              </a:solidFill>
            </a:endParaRPr>
          </a:p>
          <a:p>
            <a:pPr eaLnBrk="1" hangingPunct="1"/>
            <a:endParaRPr lang="el-GR" altLang="el-GR" b="1" dirty="0">
              <a:solidFill>
                <a:srgbClr val="003399"/>
              </a:solidFill>
            </a:endParaRPr>
          </a:p>
          <a:p>
            <a:pPr eaLnBrk="1" hangingPunct="1"/>
            <a:r>
              <a:rPr lang="el-GR" altLang="el-GR" dirty="0">
                <a:solidFill>
                  <a:srgbClr val="003399"/>
                </a:solidFill>
              </a:rPr>
              <a:t>Απαντήσεις: από πειραματικά μοντέλα</a:t>
            </a:r>
            <a:endParaRPr lang="el-GR" altLang="el-GR" dirty="0">
              <a:solidFill>
                <a:srgbClr val="003399"/>
              </a:solidFill>
            </a:endParaRPr>
          </a:p>
          <a:p>
            <a:pPr eaLnBrk="1" hangingPunct="1"/>
            <a:endParaRPr lang="el-GR" altLang="el-GR" dirty="0">
              <a:solidFill>
                <a:srgbClr val="00339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type="title" hasCustomPrompt="1"/>
          </p:nvPr>
        </p:nvSpPr>
        <p:spPr>
          <a:xfrm>
            <a:off x="755650" y="333375"/>
            <a:ext cx="7772400" cy="1143000"/>
          </a:xfrm>
        </p:spPr>
        <p:txBody>
          <a:bodyPr vert="horz" wrap="square" lIns="91440" tIns="45720" rIns="91440" bIns="45720" anchor="ctr" anchorCtr="0"/>
          <a:p>
            <a:pPr eaLnBrk="1" hangingPunct="1"/>
            <a:r>
              <a:rPr lang="el-GR" altLang="el-GR" sz="3800" dirty="0">
                <a:solidFill>
                  <a:srgbClr val="990099"/>
                </a:solidFill>
              </a:rPr>
              <a:t>Ιδιότητες του μεταστατικού κυττάρου</a:t>
            </a:r>
            <a:br>
              <a:rPr lang="en-US" altLang="el-GR" sz="3800" dirty="0">
                <a:solidFill>
                  <a:srgbClr val="990099"/>
                </a:solidFill>
              </a:rPr>
            </a:br>
            <a:r>
              <a:rPr lang="en-US" altLang="el-GR" sz="3800" dirty="0">
                <a:solidFill>
                  <a:srgbClr val="990099"/>
                </a:solidFill>
              </a:rPr>
              <a:t>  </a:t>
            </a:r>
            <a:r>
              <a:rPr lang="el-GR" altLang="el-GR" sz="3200" b="1" dirty="0">
                <a:solidFill>
                  <a:srgbClr val="990099"/>
                </a:solidFill>
              </a:rPr>
              <a:t>Διαφυγή από την κατάσταση ύπνωσης</a:t>
            </a:r>
            <a:endParaRPr lang="el-GR" altLang="el-GR" sz="3200" b="1" dirty="0">
              <a:solidFill>
                <a:srgbClr val="990099"/>
              </a:solidFill>
            </a:endParaRPr>
          </a:p>
        </p:txBody>
      </p:sp>
      <p:sp>
        <p:nvSpPr>
          <p:cNvPr id="43011" name="Rectangle 3"/>
          <p:cNvSpPr>
            <a:spLocks noGrp="1"/>
          </p:cNvSpPr>
          <p:nvPr>
            <p:ph idx="1" hasCustomPrompt="1"/>
          </p:nvPr>
        </p:nvSpPr>
        <p:spPr>
          <a:xfrm>
            <a:off x="900113" y="1628775"/>
            <a:ext cx="7772400" cy="4530725"/>
          </a:xfrm>
        </p:spPr>
        <p:txBody>
          <a:bodyPr vert="horz" wrap="square" lIns="91440" tIns="45720" rIns="91440" bIns="45720" anchor="t" anchorCtr="0"/>
          <a:p>
            <a:pPr eaLnBrk="1" hangingPunct="1"/>
            <a:r>
              <a:rPr lang="el-GR" altLang="el-GR" sz="2400" dirty="0">
                <a:solidFill>
                  <a:srgbClr val="003399"/>
                </a:solidFill>
              </a:rPr>
              <a:t>Σε ορισμένα μοντέλα, </a:t>
            </a:r>
            <a:r>
              <a:rPr lang="el-GR" altLang="el-GR" sz="2400" b="1" dirty="0">
                <a:solidFill>
                  <a:srgbClr val="800000"/>
                </a:solidFill>
              </a:rPr>
              <a:t>η αδυναμία επαγωγής αγγειογένεσης στη δευτεροπαθή εντόπιση</a:t>
            </a:r>
            <a:r>
              <a:rPr lang="el-GR" altLang="el-GR" sz="2400" dirty="0">
                <a:solidFill>
                  <a:srgbClr val="003399"/>
                </a:solidFill>
              </a:rPr>
              <a:t>  φαίνεται ότι αποτελεί καθοριστικό παράγοντα για την αναστολή της δημιουργίας έκδηλης μετάστασης (</a:t>
            </a:r>
            <a:r>
              <a:rPr lang="en-US" altLang="el-GR" sz="2400" dirty="0">
                <a:solidFill>
                  <a:srgbClr val="003399"/>
                </a:solidFill>
              </a:rPr>
              <a:t>Chambers </a:t>
            </a:r>
            <a:r>
              <a:rPr lang="el-GR" altLang="el-GR" sz="2400" dirty="0">
                <a:solidFill>
                  <a:srgbClr val="003399"/>
                </a:solidFill>
              </a:rPr>
              <a:t> 2002</a:t>
            </a:r>
            <a:r>
              <a:rPr lang="en-US" altLang="el-GR" sz="2400" dirty="0">
                <a:solidFill>
                  <a:srgbClr val="003399"/>
                </a:solidFill>
              </a:rPr>
              <a:t>)</a:t>
            </a:r>
            <a:endParaRPr lang="el-GR" altLang="el-GR" sz="2400" dirty="0">
              <a:solidFill>
                <a:srgbClr val="003399"/>
              </a:solidFill>
            </a:endParaRPr>
          </a:p>
          <a:p>
            <a:pPr eaLnBrk="1" hangingPunct="1">
              <a:buNone/>
            </a:pPr>
            <a:endParaRPr lang="el-GR" altLang="el-GR" sz="2400" dirty="0">
              <a:solidFill>
                <a:srgbClr val="003399"/>
              </a:solidFill>
            </a:endParaRPr>
          </a:p>
          <a:p>
            <a:pPr eaLnBrk="1" hangingPunct="1"/>
            <a:r>
              <a:rPr lang="el-GR" altLang="el-GR" sz="2400" dirty="0">
                <a:solidFill>
                  <a:srgbClr val="003399"/>
                </a:solidFill>
              </a:rPr>
              <a:t>Η προσθήκη ενός </a:t>
            </a:r>
            <a:r>
              <a:rPr lang="el-GR" altLang="el-GR" sz="2400" b="1" dirty="0">
                <a:solidFill>
                  <a:srgbClr val="800000"/>
                </a:solidFill>
              </a:rPr>
              <a:t>αγγειογενετικού ερεθίσματος (</a:t>
            </a:r>
            <a:r>
              <a:rPr lang="en-US" altLang="el-GR" sz="2400" b="1" i="1" dirty="0">
                <a:solidFill>
                  <a:srgbClr val="800000"/>
                </a:solidFill>
              </a:rPr>
              <a:t>angiogenic stimulus</a:t>
            </a:r>
            <a:r>
              <a:rPr lang="en-US" altLang="el-GR" sz="2400" b="1" dirty="0">
                <a:solidFill>
                  <a:srgbClr val="800000"/>
                </a:solidFill>
              </a:rPr>
              <a:t>)</a:t>
            </a:r>
            <a:r>
              <a:rPr lang="en-US" altLang="el-GR" sz="2400" dirty="0">
                <a:solidFill>
                  <a:srgbClr val="003399"/>
                </a:solidFill>
              </a:rPr>
              <a:t> </a:t>
            </a:r>
            <a:r>
              <a:rPr lang="el-GR" altLang="el-GR" sz="2400" dirty="0">
                <a:solidFill>
                  <a:srgbClr val="003399"/>
                </a:solidFill>
              </a:rPr>
              <a:t>το οποίο είναι αποτελεσματικό στο δευτεροπαθές μικροπεριβάλλον,  μπορεί να «σπάσει» την κατάσταση ύπνωσης</a:t>
            </a:r>
            <a:endParaRPr lang="el-GR" altLang="el-GR" sz="2400" dirty="0">
              <a:solidFill>
                <a:srgbClr val="003399"/>
              </a:solidFill>
            </a:endParaRPr>
          </a:p>
          <a:p>
            <a:pPr eaLnBrk="1" hangingPunct="1"/>
            <a:endParaRPr lang="el-GR" altLang="el-GR" sz="2400" dirty="0">
              <a:solidFill>
                <a:srgbClr val="00339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title" hasCustomPrompt="1"/>
          </p:nvPr>
        </p:nvSpPr>
        <p:spPr/>
        <p:txBody>
          <a:bodyPr vert="horz" wrap="square" lIns="91440" tIns="45720" rIns="91440" bIns="45720" anchor="ctr" anchorCtr="0"/>
          <a:p>
            <a:pPr eaLnBrk="1" hangingPunct="1"/>
            <a:r>
              <a:rPr lang="el-GR" altLang="el-GR" sz="3800" dirty="0">
                <a:solidFill>
                  <a:srgbClr val="990099"/>
                </a:solidFill>
              </a:rPr>
              <a:t>Ιδιότητες του μεταστατικού κυττάρου</a:t>
            </a:r>
            <a:br>
              <a:rPr lang="en-US" altLang="el-GR" sz="3800" dirty="0">
                <a:solidFill>
                  <a:srgbClr val="990099"/>
                </a:solidFill>
              </a:rPr>
            </a:br>
            <a:r>
              <a:rPr lang="en-US" altLang="el-GR" sz="3800" dirty="0">
                <a:solidFill>
                  <a:srgbClr val="990099"/>
                </a:solidFill>
              </a:rPr>
              <a:t>  </a:t>
            </a:r>
            <a:r>
              <a:rPr lang="el-GR" altLang="el-GR" sz="3200" dirty="0">
                <a:solidFill>
                  <a:srgbClr val="990099"/>
                </a:solidFill>
              </a:rPr>
              <a:t>Διαφυγή από την κατάσταση ύπνωσης</a:t>
            </a:r>
            <a:endParaRPr lang="el-GR" altLang="el-GR" sz="3200" dirty="0">
              <a:solidFill>
                <a:srgbClr val="990099"/>
              </a:solidFill>
            </a:endParaRPr>
          </a:p>
        </p:txBody>
      </p:sp>
      <p:sp>
        <p:nvSpPr>
          <p:cNvPr id="44035" name="Rectangle 3"/>
          <p:cNvSpPr>
            <a:spLocks noGrp="1"/>
          </p:cNvSpPr>
          <p:nvPr>
            <p:ph idx="1" hasCustomPrompt="1"/>
          </p:nvPr>
        </p:nvSpPr>
        <p:spPr/>
        <p:txBody>
          <a:bodyPr vert="horz" wrap="square" lIns="91440" tIns="45720" rIns="91440" bIns="45720" anchor="t" anchorCtr="0"/>
          <a:p>
            <a:pPr eaLnBrk="1" hangingPunct="1"/>
            <a:r>
              <a:rPr lang="el-GR" altLang="el-GR" sz="2400" dirty="0">
                <a:solidFill>
                  <a:srgbClr val="003399"/>
                </a:solidFill>
              </a:rPr>
              <a:t>Σε άλλα μοντέλα τα διάσπαρτα  κακοήθη κύτταρα παραμένουν εν υπνώσει  σε μικροπεριβάλλοντα στα οποία η αγγειογένεση δεν φαίνεται να αποτελεί αυτοπεριοριστικό παράγοντα</a:t>
            </a:r>
            <a:endParaRPr lang="el-GR" altLang="el-GR" sz="2400" dirty="0">
              <a:solidFill>
                <a:srgbClr val="003399"/>
              </a:solidFill>
            </a:endParaRPr>
          </a:p>
          <a:p>
            <a:pPr eaLnBrk="1" hangingPunct="1"/>
            <a:r>
              <a:rPr lang="el-GR" altLang="el-GR" sz="2400" dirty="0">
                <a:solidFill>
                  <a:srgbClr val="003399"/>
                </a:solidFill>
              </a:rPr>
              <a:t>Τα μεμονωμένα διάσπαρτα αυτά κύτταρα, αν και βιώσιμα, </a:t>
            </a:r>
            <a:r>
              <a:rPr lang="el-GR" altLang="el-GR" sz="2400" b="1" dirty="0">
                <a:solidFill>
                  <a:srgbClr val="003399"/>
                </a:solidFill>
              </a:rPr>
              <a:t>είναι </a:t>
            </a:r>
            <a:r>
              <a:rPr lang="el-GR" altLang="el-GR" sz="2400" b="1" dirty="0">
                <a:solidFill>
                  <a:srgbClr val="7030A0"/>
                </a:solidFill>
              </a:rPr>
              <a:t>ανίκανα – για άγνωστους ακόμη λόγους -  να εισέλθουν στον κυτταρικό κύκλο.</a:t>
            </a:r>
            <a:endParaRPr lang="el-GR" altLang="el-GR" sz="2400" b="1" dirty="0">
              <a:solidFill>
                <a:srgbClr val="7030A0"/>
              </a:solidFill>
            </a:endParaRPr>
          </a:p>
          <a:p>
            <a:pPr eaLnBrk="1" hangingPunct="1"/>
            <a:r>
              <a:rPr lang="el-GR" altLang="el-GR" sz="2400" dirty="0">
                <a:solidFill>
                  <a:srgbClr val="003399"/>
                </a:solidFill>
              </a:rPr>
              <a:t>Λόγω ωστόσο της κατάστασης ηρεμίας </a:t>
            </a:r>
            <a:r>
              <a:rPr lang="el-GR" altLang="el-GR" sz="2400" b="1" dirty="0">
                <a:solidFill>
                  <a:srgbClr val="003399"/>
                </a:solidFill>
              </a:rPr>
              <a:t>(</a:t>
            </a:r>
            <a:r>
              <a:rPr lang="en-US" altLang="el-GR" sz="2400" b="1" dirty="0">
                <a:solidFill>
                  <a:srgbClr val="003399"/>
                </a:solidFill>
              </a:rPr>
              <a:t>quiescence state)</a:t>
            </a:r>
            <a:r>
              <a:rPr lang="en-US" altLang="el-GR" sz="2400" dirty="0">
                <a:solidFill>
                  <a:srgbClr val="003399"/>
                </a:solidFill>
              </a:rPr>
              <a:t> </a:t>
            </a:r>
            <a:r>
              <a:rPr lang="el-GR" altLang="el-GR" sz="2400" dirty="0">
                <a:solidFill>
                  <a:srgbClr val="003399"/>
                </a:solidFill>
              </a:rPr>
              <a:t>στην οποία βρίσκονται δεν εκριζώνονται από τη χημειοθεραπεία (π.χ. σε ασθενείς με </a:t>
            </a:r>
            <a:r>
              <a:rPr lang="en-US" altLang="el-GR" sz="2400" dirty="0">
                <a:solidFill>
                  <a:srgbClr val="003399"/>
                </a:solidFill>
              </a:rPr>
              <a:t>CA </a:t>
            </a:r>
            <a:r>
              <a:rPr lang="el-GR" altLang="el-GR" sz="2400" dirty="0">
                <a:solidFill>
                  <a:srgbClr val="003399"/>
                </a:solidFill>
              </a:rPr>
              <a:t>μαστού)</a:t>
            </a:r>
            <a:endParaRPr lang="el-GR" altLang="el-GR" sz="2400" dirty="0">
              <a:solidFill>
                <a:srgbClr val="003399"/>
              </a:solidFill>
            </a:endParaRPr>
          </a:p>
          <a:p>
            <a:pPr eaLnBrk="1" hangingPunct="1">
              <a:buNone/>
            </a:pPr>
            <a:r>
              <a:rPr lang="el-GR" altLang="el-GR" sz="2400" b="1" dirty="0">
                <a:solidFill>
                  <a:srgbClr val="003399"/>
                </a:solidFill>
              </a:rPr>
              <a:t> </a:t>
            </a:r>
            <a:endParaRPr lang="el-GR" altLang="el-GR" sz="2400" b="1" dirty="0">
              <a:solidFill>
                <a:srgbClr val="00339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title" hasCustomPrompt="1"/>
          </p:nvPr>
        </p:nvSpPr>
        <p:spPr/>
        <p:txBody>
          <a:bodyPr vert="horz" wrap="square" lIns="91440" tIns="45720" rIns="91440" bIns="45720" anchor="ctr" anchorCtr="0"/>
          <a:p>
            <a:pPr eaLnBrk="1" hangingPunct="1"/>
            <a:r>
              <a:rPr lang="el-GR" altLang="el-GR" sz="3800" dirty="0">
                <a:solidFill>
                  <a:srgbClr val="990099"/>
                </a:solidFill>
              </a:rPr>
              <a:t>Ιδιότητες του μεταστατικού κυττάρου</a:t>
            </a:r>
            <a:br>
              <a:rPr lang="en-US" altLang="el-GR" sz="3800" dirty="0">
                <a:solidFill>
                  <a:srgbClr val="990099"/>
                </a:solidFill>
              </a:rPr>
            </a:br>
            <a:r>
              <a:rPr lang="en-US" altLang="el-GR" sz="3800" dirty="0">
                <a:solidFill>
                  <a:srgbClr val="990099"/>
                </a:solidFill>
              </a:rPr>
              <a:t>  </a:t>
            </a:r>
            <a:r>
              <a:rPr lang="el-GR" altLang="el-GR" sz="3200" dirty="0">
                <a:solidFill>
                  <a:srgbClr val="990099"/>
                </a:solidFill>
              </a:rPr>
              <a:t>Διαφυγή από την κατάσταση ύπνωσης</a:t>
            </a:r>
            <a:endParaRPr lang="el-GR" altLang="el-GR" sz="3200" dirty="0">
              <a:solidFill>
                <a:srgbClr val="990099"/>
              </a:solidFill>
            </a:endParaRPr>
          </a:p>
        </p:txBody>
      </p:sp>
      <p:sp>
        <p:nvSpPr>
          <p:cNvPr id="45059" name="Rectangle 3"/>
          <p:cNvSpPr>
            <a:spLocks noGrp="1"/>
          </p:cNvSpPr>
          <p:nvPr>
            <p:ph idx="1" hasCustomPrompt="1"/>
          </p:nvPr>
        </p:nvSpPr>
        <p:spPr/>
        <p:txBody>
          <a:bodyPr vert="horz" wrap="square" lIns="91440" tIns="45720" rIns="91440" bIns="45720" anchor="t" anchorCtr="0"/>
          <a:p>
            <a:pPr eaLnBrk="1" hangingPunct="1"/>
            <a:r>
              <a:rPr lang="el-GR" altLang="el-GR" sz="2400" dirty="0">
                <a:solidFill>
                  <a:srgbClr val="003399"/>
                </a:solidFill>
              </a:rPr>
              <a:t>Όταν κύτταρα εν ηρεμία (</a:t>
            </a:r>
            <a:r>
              <a:rPr lang="en-US" altLang="el-GR" sz="2400" dirty="0">
                <a:solidFill>
                  <a:srgbClr val="003399"/>
                </a:solidFill>
              </a:rPr>
              <a:t>quiescent cells ) </a:t>
            </a:r>
            <a:r>
              <a:rPr lang="el-GR" altLang="el-GR" sz="2400" dirty="0">
                <a:solidFill>
                  <a:srgbClr val="003399"/>
                </a:solidFill>
              </a:rPr>
              <a:t>εξαχθούν από τη δευτεροπαθή εστία (π.χ. ηπατικός ιστός) και επαναφυτευθούν </a:t>
            </a:r>
            <a:r>
              <a:rPr lang="en-US" altLang="el-GR" sz="2400" dirty="0">
                <a:solidFill>
                  <a:srgbClr val="003399"/>
                </a:solidFill>
              </a:rPr>
              <a:t> </a:t>
            </a:r>
            <a:r>
              <a:rPr lang="el-GR" altLang="el-GR" sz="2400" dirty="0">
                <a:solidFill>
                  <a:srgbClr val="003399"/>
                </a:solidFill>
              </a:rPr>
              <a:t>στην πρωτοπαθή εστία (π.χ. μαστός) είναι ικανά να δημιουργούν όγκους (</a:t>
            </a:r>
            <a:r>
              <a:rPr lang="en-US" altLang="el-GR" sz="2400" dirty="0">
                <a:solidFill>
                  <a:srgbClr val="003399"/>
                </a:solidFill>
              </a:rPr>
              <a:t>Chambers et al 2002).</a:t>
            </a:r>
            <a:endParaRPr lang="el-GR" altLang="el-GR" sz="2400" dirty="0">
              <a:solidFill>
                <a:srgbClr val="003399"/>
              </a:solidFill>
            </a:endParaRPr>
          </a:p>
          <a:p>
            <a:pPr eaLnBrk="1" hangingPunct="1"/>
            <a:endParaRPr lang="en-US" altLang="el-GR" sz="2400" dirty="0">
              <a:solidFill>
                <a:srgbClr val="003399"/>
              </a:solidFill>
            </a:endParaRPr>
          </a:p>
          <a:p>
            <a:pPr eaLnBrk="1" hangingPunct="1"/>
            <a:r>
              <a:rPr lang="en-US" altLang="el-GR" sz="2400" dirty="0">
                <a:solidFill>
                  <a:srgbClr val="003399"/>
                </a:solidFill>
              </a:rPr>
              <a:t> E</a:t>
            </a:r>
            <a:r>
              <a:rPr lang="el-GR" altLang="el-GR" sz="2400" dirty="0">
                <a:solidFill>
                  <a:srgbClr val="003399"/>
                </a:solidFill>
              </a:rPr>
              <a:t>ν υπνώσει κύτταρα  εξαχθέντα από το μυελό των οστών, ανακτούν πολλαπλασιαστικό δυναμικό </a:t>
            </a:r>
            <a:r>
              <a:rPr lang="en-US" altLang="el-GR" sz="2400" dirty="0">
                <a:solidFill>
                  <a:srgbClr val="003399"/>
                </a:solidFill>
              </a:rPr>
              <a:t>in vitro (Solakoglu et al 2002)</a:t>
            </a:r>
            <a:endParaRPr lang="el-GR" altLang="el-GR" sz="2400" dirty="0">
              <a:solidFill>
                <a:srgbClr val="0033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Τίτλος 1"/>
          <p:cNvSpPr>
            <a:spLocks noGrp="1"/>
          </p:cNvSpPr>
          <p:nvPr>
            <p:ph type="title" hasCustomPrompt="1"/>
          </p:nvPr>
        </p:nvSpPr>
        <p:spPr/>
        <p:txBody>
          <a:bodyPr vert="horz" wrap="square" lIns="91440" tIns="45720" rIns="91440" bIns="45720" anchor="ctr" anchorCtr="0"/>
          <a:p>
            <a:endParaRPr lang="el-GR" altLang="el-GR" dirty="0"/>
          </a:p>
        </p:txBody>
      </p:sp>
      <p:pic>
        <p:nvPicPr>
          <p:cNvPr id="9219" name="Picture 2"/>
          <p:cNvPicPr>
            <a:picLocks noGrp="1" noChangeAspect="1"/>
          </p:cNvPicPr>
          <p:nvPr>
            <p:ph idx="1" hasCustomPrompt="1"/>
          </p:nvPr>
        </p:nvPicPr>
        <p:blipFill>
          <a:blip r:embed="rId1"/>
          <a:srcRect/>
          <a:stretch>
            <a:fillRect/>
          </a:stretch>
        </p:blipFill>
        <p:spPr>
          <a:xfrm>
            <a:off x="920750" y="277813"/>
            <a:ext cx="7450138" cy="5708650"/>
          </a:xfrm>
        </p:spPr>
      </p:pic>
      <p:sp>
        <p:nvSpPr>
          <p:cNvPr id="9220" name="TextBox 5"/>
          <p:cNvSpPr txBox="1"/>
          <p:nvPr/>
        </p:nvSpPr>
        <p:spPr>
          <a:xfrm>
            <a:off x="4114800" y="6310313"/>
            <a:ext cx="4572000" cy="36988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0"/>
              </a:spcBef>
              <a:buClrTx/>
              <a:buSzTx/>
              <a:buFontTx/>
              <a:buNone/>
            </a:pPr>
            <a:r>
              <a:rPr lang="pt-BR" altLang="el-GR" sz="1800" dirty="0">
                <a:solidFill>
                  <a:srgbClr val="985735"/>
                </a:solidFill>
                <a:hlinkClick r:id="rId2"/>
              </a:rPr>
              <a:t>Acta Naturae. 2015 Apr-Jun; 7(2): 17–28.</a:t>
            </a:r>
            <a:endParaRPr lang="el-GR" altLang="el-GR"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81922" name="Τίτλος 1"/>
          <p:cNvSpPr>
            <a:spLocks noGrp="1"/>
          </p:cNvSpPr>
          <p:nvPr>
            <p:ph type="title" hasCustomPrompt="1"/>
          </p:nvPr>
        </p:nvSpPr>
        <p:spPr/>
        <p:txBody>
          <a:bodyPr vert="horz" wrap="square" lIns="91440" tIns="45720" rIns="91440" bIns="45720" anchor="ctr" anchorCtr="0"/>
          <a:p>
            <a:endParaRPr lang="el-GR" altLang="el-GR" dirty="0"/>
          </a:p>
        </p:txBody>
      </p:sp>
      <p:pic>
        <p:nvPicPr>
          <p:cNvPr id="81923" name="Picture 2" descr="An external file that holds a picture, illustration, etc.&#13;&#10;Object name is nihms344205f3.jpg"/>
          <p:cNvPicPr>
            <a:picLocks noGrp="1" noChangeAspect="1"/>
          </p:cNvPicPr>
          <p:nvPr>
            <p:ph idx="1" hasCustomPrompt="1"/>
          </p:nvPr>
        </p:nvPicPr>
        <p:blipFill>
          <a:blip r:embed="rId1"/>
          <a:srcRect/>
          <a:stretch>
            <a:fillRect/>
          </a:stretch>
        </p:blipFill>
        <p:spPr>
          <a:xfrm>
            <a:off x="1042988" y="1628775"/>
            <a:ext cx="7326312" cy="4592638"/>
          </a:xfr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p:cNvSpPr>
          <p:nvPr>
            <p:ph type="title" hasCustomPrompt="1"/>
          </p:nvPr>
        </p:nvSpPr>
        <p:spPr/>
        <p:txBody>
          <a:bodyPr vert="horz" wrap="square" lIns="91440" tIns="45720" rIns="91440" bIns="45720" anchor="ctr" anchorCtr="0"/>
          <a:p>
            <a:pPr eaLnBrk="1" hangingPunct="1"/>
            <a:r>
              <a:rPr lang="el-GR" altLang="el-GR" sz="3800" dirty="0">
                <a:solidFill>
                  <a:srgbClr val="990099"/>
                </a:solidFill>
              </a:rPr>
              <a:t>Ιδιότητες του μεταστατικού κυττάρου</a:t>
            </a:r>
            <a:br>
              <a:rPr lang="en-US" altLang="el-GR" sz="3800" dirty="0">
                <a:solidFill>
                  <a:srgbClr val="990099"/>
                </a:solidFill>
              </a:rPr>
            </a:br>
            <a:r>
              <a:rPr lang="en-US" altLang="el-GR" sz="3800" dirty="0">
                <a:solidFill>
                  <a:srgbClr val="990099"/>
                </a:solidFill>
              </a:rPr>
              <a:t>  </a:t>
            </a:r>
            <a:r>
              <a:rPr lang="el-GR" altLang="el-GR" sz="3200" dirty="0">
                <a:solidFill>
                  <a:srgbClr val="990099"/>
                </a:solidFill>
              </a:rPr>
              <a:t>Διαφυγή από την κατάσταση ύπνωσης</a:t>
            </a:r>
            <a:endParaRPr lang="el-GR" altLang="el-GR" sz="3200" dirty="0">
              <a:solidFill>
                <a:srgbClr val="990099"/>
              </a:solidFill>
            </a:endParaRPr>
          </a:p>
        </p:txBody>
      </p:sp>
      <p:sp>
        <p:nvSpPr>
          <p:cNvPr id="46083" name="Rectangle 3"/>
          <p:cNvSpPr>
            <a:spLocks noGrp="1"/>
          </p:cNvSpPr>
          <p:nvPr>
            <p:ph idx="1" hasCustomPrompt="1"/>
          </p:nvPr>
        </p:nvSpPr>
        <p:spPr>
          <a:xfrm>
            <a:off x="914400" y="1600200"/>
            <a:ext cx="7772400" cy="5257800"/>
          </a:xfrm>
        </p:spPr>
        <p:txBody>
          <a:bodyPr vert="horz" wrap="square" lIns="91440" tIns="45720" rIns="91440" bIns="45720" anchor="t" anchorCtr="0"/>
          <a:p>
            <a:pPr eaLnBrk="1" hangingPunct="1">
              <a:lnSpc>
                <a:spcPct val="90000"/>
              </a:lnSpc>
            </a:pPr>
            <a:r>
              <a:rPr lang="el-GR" altLang="el-GR" sz="2400" dirty="0">
                <a:solidFill>
                  <a:srgbClr val="990099"/>
                </a:solidFill>
              </a:rPr>
              <a:t>Συμπεράσματα πειραματικών μοντέλων:</a:t>
            </a:r>
            <a:endParaRPr lang="el-GR" altLang="el-GR" sz="2400" dirty="0">
              <a:solidFill>
                <a:srgbClr val="990099"/>
              </a:solidFill>
            </a:endParaRPr>
          </a:p>
          <a:p>
            <a:pPr eaLnBrk="1" hangingPunct="1">
              <a:lnSpc>
                <a:spcPct val="90000"/>
              </a:lnSpc>
              <a:buFont typeface="Wingdings" panose="05000000000000000000" pitchFamily="2" charset="2"/>
              <a:buChar char="Ø"/>
            </a:pPr>
            <a:r>
              <a:rPr lang="el-GR" altLang="el-GR" sz="2400" dirty="0">
                <a:solidFill>
                  <a:srgbClr val="003399"/>
                </a:solidFill>
              </a:rPr>
              <a:t>Ασθενείς με μεμονωμένα διάσπαρτα κακοήθη κύτταρα (</a:t>
            </a:r>
            <a:r>
              <a:rPr lang="en-US" altLang="el-GR" sz="2400" dirty="0">
                <a:solidFill>
                  <a:srgbClr val="003399"/>
                </a:solidFill>
              </a:rPr>
              <a:t>minimal residual disease) </a:t>
            </a:r>
            <a:r>
              <a:rPr lang="el-GR" altLang="el-GR" sz="2400" dirty="0">
                <a:solidFill>
                  <a:srgbClr val="003399"/>
                </a:solidFill>
              </a:rPr>
              <a:t>τα οποία έχουν μεγαλύτερη ικανότητα να επαναεισέρχονται στον κυτταρικό κύκλο εμφανίζουν φτωχότερη επιβίωση από ασθενείς με περισσότερο ηρεμούντα κύτταρα.</a:t>
            </a:r>
            <a:endParaRPr lang="el-GR" altLang="el-GR" sz="2400" dirty="0">
              <a:solidFill>
                <a:srgbClr val="003399"/>
              </a:solidFill>
            </a:endParaRPr>
          </a:p>
          <a:p>
            <a:pPr eaLnBrk="1" hangingPunct="1">
              <a:lnSpc>
                <a:spcPct val="90000"/>
              </a:lnSpc>
              <a:buFont typeface="Wingdings" panose="05000000000000000000" pitchFamily="2" charset="2"/>
              <a:buChar char="Ø"/>
            </a:pPr>
            <a:r>
              <a:rPr lang="el-GR" altLang="el-GR" sz="2400" dirty="0">
                <a:solidFill>
                  <a:srgbClr val="003399"/>
                </a:solidFill>
              </a:rPr>
              <a:t>Η παραμονή των διεσπαρμένων κυττάρων σε κατάσταση ηρεμίας φαίνεται να οφείλεται στην ασυμβατότητά μεταξύ καρκινικών κυττάρων και δευτεροπαθούς(ών) εδάφους (ων) (</a:t>
            </a:r>
            <a:r>
              <a:rPr lang="el-GR" altLang="el-GR" sz="2400" dirty="0">
                <a:solidFill>
                  <a:srgbClr val="003399"/>
                </a:solidFill>
                <a:cs typeface="Arial" panose="020B0604020202020204" pitchFamily="34" charset="0"/>
              </a:rPr>
              <a:t>→</a:t>
            </a:r>
            <a:r>
              <a:rPr lang="en-US" altLang="el-GR" sz="2400" dirty="0">
                <a:solidFill>
                  <a:srgbClr val="003399"/>
                </a:solidFill>
                <a:cs typeface="Arial" panose="020B0604020202020204" pitchFamily="34" charset="0"/>
              </a:rPr>
              <a:t> seed &amp; soil hypothesis)</a:t>
            </a:r>
            <a:endParaRPr lang="en-US" altLang="el-GR" sz="2400" dirty="0">
              <a:solidFill>
                <a:srgbClr val="003399"/>
              </a:solidFill>
              <a:ea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3"/>
          <p:cNvSpPr>
            <a:spLocks noGrp="1"/>
          </p:cNvSpPr>
          <p:nvPr>
            <p:ph type="body"/>
          </p:nvPr>
        </p:nvSpPr>
        <p:spPr>
          <a:xfrm>
            <a:off x="684213" y="1628775"/>
            <a:ext cx="7772400" cy="4530725"/>
          </a:xfrm>
        </p:spPr>
        <p:txBody>
          <a:bodyPr vert="horz" wrap="square" lIns="91440" tIns="45720" rIns="91440" bIns="45720" anchor="t" anchorCtr="0"/>
          <a:p>
            <a:pPr eaLnBrk="1" hangingPunct="1">
              <a:buFont typeface="Wingdings" panose="05000000000000000000" pitchFamily="2" charset="2"/>
              <a:buChar char="Ø"/>
            </a:pPr>
            <a:endParaRPr lang="el-GR" altLang="el-GR" dirty="0">
              <a:solidFill>
                <a:srgbClr val="003399"/>
              </a:solidFill>
              <a:cs typeface="Arial" panose="020B0604020202020204" pitchFamily="34" charset="0"/>
            </a:endParaRPr>
          </a:p>
          <a:p>
            <a:pPr eaLnBrk="1" hangingPunct="1">
              <a:buFont typeface="Wingdings" panose="05000000000000000000" pitchFamily="2" charset="2"/>
              <a:buChar char="Ø"/>
            </a:pPr>
            <a:r>
              <a:rPr lang="en-US" altLang="el-GR" i="1" dirty="0">
                <a:solidFill>
                  <a:srgbClr val="003399"/>
                </a:solidFill>
                <a:cs typeface="Arial" panose="020B0604020202020204" pitchFamily="34" charset="0"/>
              </a:rPr>
              <a:t>To a wandering cancer cell, no soil is really friendly but only tolerant at best</a:t>
            </a:r>
            <a:endParaRPr lang="el-GR" altLang="el-GR" i="1" dirty="0">
              <a:solidFill>
                <a:srgbClr val="003399"/>
              </a:solidFill>
              <a:cs typeface="Arial" panose="020B0604020202020204" pitchFamily="34" charset="0"/>
            </a:endParaRPr>
          </a:p>
          <a:p>
            <a:pPr eaLnBrk="1" hangingPunct="1">
              <a:buFont typeface="Wingdings" panose="05000000000000000000" pitchFamily="2" charset="2"/>
              <a:buChar char="Ø"/>
            </a:pPr>
            <a:endParaRPr lang="el-GR" altLang="el-GR" dirty="0">
              <a:solidFill>
                <a:srgbClr val="003399"/>
              </a:solidFill>
              <a:cs typeface="Arial" panose="020B0604020202020204" pitchFamily="34" charset="0"/>
            </a:endParaRPr>
          </a:p>
          <a:p>
            <a:pPr eaLnBrk="1" hangingPunct="1">
              <a:buFont typeface="Wingdings" panose="05000000000000000000" pitchFamily="2" charset="2"/>
              <a:buChar char="Ø"/>
            </a:pPr>
            <a:r>
              <a:rPr lang="el-GR" altLang="el-GR" i="1" dirty="0">
                <a:solidFill>
                  <a:srgbClr val="003399"/>
                </a:solidFill>
                <a:cs typeface="Arial" panose="020B0604020202020204" pitchFamily="34" charset="0"/>
              </a:rPr>
              <a:t>Για ένα περιπλανώμενο καρκινικό κύτταρο, δεν υπάρχει φιλικό έδαφος, αλλά ανεκτικό στην καλύτερη περίπτωση</a:t>
            </a:r>
            <a:endParaRPr lang="el-GR" altLang="el-GR" i="1" dirty="0">
              <a:solidFill>
                <a:srgbClr val="003399"/>
              </a:solidFill>
              <a:cs typeface="Arial" panose="020B0604020202020204" pitchFamily="34" charset="0"/>
            </a:endParaRPr>
          </a:p>
          <a:p>
            <a:pPr eaLnBrk="1" hangingPunct="1">
              <a:buNone/>
            </a:pPr>
            <a:r>
              <a:rPr lang="en-US" altLang="el-GR" dirty="0">
                <a:solidFill>
                  <a:srgbClr val="003399"/>
                </a:solidFill>
                <a:cs typeface="Arial" panose="020B0604020202020204" pitchFamily="34" charset="0"/>
              </a:rPr>
              <a:t> </a:t>
            </a:r>
            <a:r>
              <a:rPr lang="en-US" altLang="el-GR" b="1" i="1" dirty="0">
                <a:solidFill>
                  <a:srgbClr val="003399"/>
                </a:solidFill>
                <a:cs typeface="Arial" panose="020B0604020202020204" pitchFamily="34" charset="0"/>
              </a:rPr>
              <a:t>(Gupta &amp;</a:t>
            </a:r>
            <a:r>
              <a:rPr lang="el-GR" altLang="el-GR" b="1" i="1" dirty="0">
                <a:solidFill>
                  <a:srgbClr val="003399"/>
                </a:solidFill>
                <a:cs typeface="Arial" panose="020B0604020202020204" pitchFamily="34" charset="0"/>
              </a:rPr>
              <a:t> </a:t>
            </a:r>
            <a:r>
              <a:rPr lang="en-US" altLang="el-GR" b="1" i="1" dirty="0">
                <a:solidFill>
                  <a:srgbClr val="003399"/>
                </a:solidFill>
                <a:cs typeface="Arial" panose="020B0604020202020204" pitchFamily="34" charset="0"/>
              </a:rPr>
              <a:t>Massague, Cell 200</a:t>
            </a:r>
            <a:r>
              <a:rPr lang="el-GR" altLang="el-GR" b="1" i="1" dirty="0">
                <a:solidFill>
                  <a:srgbClr val="003399"/>
                </a:solidFill>
                <a:cs typeface="Arial" panose="020B0604020202020204" pitchFamily="34" charset="0"/>
              </a:rPr>
              <a:t>6</a:t>
            </a:r>
            <a:r>
              <a:rPr lang="en-US" altLang="el-GR" b="1" i="1" dirty="0">
                <a:solidFill>
                  <a:srgbClr val="003399"/>
                </a:solidFill>
                <a:cs typeface="Arial" panose="020B0604020202020204" pitchFamily="34" charset="0"/>
              </a:rPr>
              <a:t>)</a:t>
            </a:r>
            <a:endParaRPr lang="el-GR" altLang="el-GR" b="1" i="1" dirty="0">
              <a:solidFill>
                <a:srgbClr val="003399"/>
              </a:solidFill>
              <a:ea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type="title" hasCustomPrompt="1"/>
          </p:nvPr>
        </p:nvSpPr>
        <p:spPr/>
        <p:txBody>
          <a:bodyPr vert="horz" wrap="square" lIns="91440" tIns="45720" rIns="91440" bIns="45720" anchor="ctr" anchorCtr="0"/>
          <a:p>
            <a:pPr eaLnBrk="1" hangingPunct="1"/>
            <a:r>
              <a:rPr lang="el-GR" altLang="el-GR" sz="3800" dirty="0">
                <a:solidFill>
                  <a:srgbClr val="990099"/>
                </a:solidFill>
              </a:rPr>
              <a:t>Ιδιότητες του μεταστατικού κυττάρου</a:t>
            </a:r>
            <a:br>
              <a:rPr lang="en-US" altLang="el-GR" sz="3800" dirty="0">
                <a:solidFill>
                  <a:srgbClr val="990099"/>
                </a:solidFill>
              </a:rPr>
            </a:br>
            <a:r>
              <a:rPr lang="en-US" altLang="el-GR" sz="3800" dirty="0">
                <a:solidFill>
                  <a:srgbClr val="990099"/>
                </a:solidFill>
              </a:rPr>
              <a:t>  </a:t>
            </a:r>
            <a:r>
              <a:rPr lang="el-GR" altLang="el-GR" sz="3200" dirty="0">
                <a:solidFill>
                  <a:srgbClr val="990099"/>
                </a:solidFill>
              </a:rPr>
              <a:t>Διαφυγή από την κατάσταση ύπνωσης</a:t>
            </a:r>
            <a:endParaRPr lang="el-GR" altLang="el-GR" sz="3200" dirty="0">
              <a:solidFill>
                <a:srgbClr val="990099"/>
              </a:solidFill>
            </a:endParaRPr>
          </a:p>
        </p:txBody>
      </p:sp>
      <p:sp>
        <p:nvSpPr>
          <p:cNvPr id="48131" name="Rectangle 3"/>
          <p:cNvSpPr>
            <a:spLocks noGrp="1"/>
          </p:cNvSpPr>
          <p:nvPr>
            <p:ph idx="1" hasCustomPrompt="1"/>
          </p:nvPr>
        </p:nvSpPr>
        <p:spPr/>
        <p:txBody>
          <a:bodyPr vert="horz" wrap="square" lIns="91440" tIns="45720" rIns="91440" bIns="45720" anchor="t" anchorCtr="0"/>
          <a:p>
            <a:pPr eaLnBrk="1" hangingPunct="1"/>
            <a:r>
              <a:rPr lang="el-GR" altLang="el-GR" dirty="0">
                <a:solidFill>
                  <a:srgbClr val="003399"/>
                </a:solidFill>
              </a:rPr>
              <a:t>Η μετάβαση από την Ελάχιστη Υπολειπόμενη Νόσο (</a:t>
            </a:r>
            <a:r>
              <a:rPr lang="en-US" altLang="el-GR" dirty="0">
                <a:solidFill>
                  <a:srgbClr val="003399"/>
                </a:solidFill>
              </a:rPr>
              <a:t>Minimal Residual Disease) </a:t>
            </a:r>
            <a:r>
              <a:rPr lang="el-GR" altLang="el-GR" dirty="0">
                <a:solidFill>
                  <a:srgbClr val="003399"/>
                </a:solidFill>
              </a:rPr>
              <a:t>στην έκδηλη μετάσταση (</a:t>
            </a:r>
            <a:r>
              <a:rPr lang="en-US" altLang="el-GR" dirty="0">
                <a:solidFill>
                  <a:srgbClr val="003399"/>
                </a:solidFill>
              </a:rPr>
              <a:t>Overt Metastasis)  </a:t>
            </a:r>
            <a:r>
              <a:rPr lang="el-GR" altLang="el-GR" dirty="0">
                <a:solidFill>
                  <a:srgbClr val="003399"/>
                </a:solidFill>
              </a:rPr>
              <a:t>φαίνεται να συμπίπτει με την επιλεκτική εξάπλωση συγκεκριμένων σπανίων καρκινικών κλώνων με διακριτά </a:t>
            </a:r>
            <a:r>
              <a:rPr lang="en-US" altLang="el-GR" dirty="0">
                <a:solidFill>
                  <a:srgbClr val="003399"/>
                </a:solidFill>
              </a:rPr>
              <a:t>profil </a:t>
            </a:r>
            <a:r>
              <a:rPr lang="el-GR" altLang="el-GR" dirty="0">
                <a:solidFill>
                  <a:srgbClr val="003399"/>
                </a:solidFill>
              </a:rPr>
              <a:t> και διακριτές κυτταρογενετικές ανωμαλίες (</a:t>
            </a:r>
            <a:r>
              <a:rPr lang="en-US" altLang="el-GR" dirty="0">
                <a:solidFill>
                  <a:srgbClr val="003399"/>
                </a:solidFill>
              </a:rPr>
              <a:t>Klein 2002)</a:t>
            </a:r>
            <a:endParaRPr lang="el-GR" altLang="el-GR" dirty="0">
              <a:solidFill>
                <a:srgbClr val="00339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p:cNvSpPr>
          <p:nvPr>
            <p:ph type="title" hasCustomPrompt="1"/>
          </p:nvPr>
        </p:nvSpPr>
        <p:spPr/>
        <p:txBody>
          <a:bodyPr vert="horz" wrap="square" lIns="91440" tIns="45720" rIns="91440" bIns="45720" anchor="ctr" anchorCtr="0"/>
          <a:p>
            <a:pPr eaLnBrk="1" hangingPunct="1"/>
            <a:r>
              <a:rPr lang="el-GR" altLang="el-GR" b="1" dirty="0">
                <a:solidFill>
                  <a:srgbClr val="990099"/>
                </a:solidFill>
              </a:rPr>
              <a:t>Οργανοειδική-μετάσταση</a:t>
            </a:r>
            <a:endParaRPr lang="el-GR" altLang="el-GR" b="1" dirty="0">
              <a:solidFill>
                <a:srgbClr val="990099"/>
              </a:solidFill>
            </a:endParaRPr>
          </a:p>
        </p:txBody>
      </p:sp>
      <p:sp>
        <p:nvSpPr>
          <p:cNvPr id="49155" name="Rectangle 3"/>
          <p:cNvSpPr>
            <a:spLocks noGrp="1"/>
          </p:cNvSpPr>
          <p:nvPr>
            <p:ph idx="1" hasCustomPrompt="1"/>
          </p:nvPr>
        </p:nvSpPr>
        <p:spPr/>
        <p:txBody>
          <a:bodyPr vert="horz" wrap="square" lIns="91440" tIns="45720" rIns="91440" bIns="45720" anchor="t" anchorCtr="0"/>
          <a:p>
            <a:pPr eaLnBrk="1" hangingPunct="1">
              <a:lnSpc>
                <a:spcPct val="80000"/>
              </a:lnSpc>
            </a:pPr>
            <a:r>
              <a:rPr lang="el-GR" altLang="el-GR" sz="2400" dirty="0">
                <a:solidFill>
                  <a:srgbClr val="003399"/>
                </a:solidFill>
              </a:rPr>
              <a:t>Προκειμένου να διαφύγουν από την κατάσταση ύπνωσης και να αποικίσουν ένα νέο όργανο, τα διάσπαρτα κακοήθη κύτταρα πρέπει να αλληλεπιδράσουν αποτελεσματικά με το νέο μικροπεριβάλλον ώστε να εξάγουν από αυτό «πλεονεκτήματα αύξησης και επιβίωσης»</a:t>
            </a:r>
            <a:endParaRPr lang="el-GR" altLang="el-GR" sz="2400" dirty="0">
              <a:solidFill>
                <a:srgbClr val="003399"/>
              </a:solidFill>
            </a:endParaRPr>
          </a:p>
          <a:p>
            <a:pPr eaLnBrk="1" hangingPunct="1">
              <a:lnSpc>
                <a:spcPct val="80000"/>
              </a:lnSpc>
            </a:pPr>
            <a:r>
              <a:rPr lang="el-GR" altLang="el-GR" sz="2400" dirty="0">
                <a:solidFill>
                  <a:srgbClr val="003399"/>
                </a:solidFill>
              </a:rPr>
              <a:t>Κάθε μικροπεριβάλλον επιβάλλει διαφορετικές απαιτήσεις  στα κακοήθη κύτταρα προκειμένου να επιτρέψει τον αποικισμό του</a:t>
            </a:r>
            <a:endParaRPr lang="el-GR" altLang="el-GR" sz="2400" dirty="0">
              <a:solidFill>
                <a:srgbClr val="003399"/>
              </a:solidFill>
            </a:endParaRPr>
          </a:p>
          <a:p>
            <a:pPr eaLnBrk="1" hangingPunct="1">
              <a:lnSpc>
                <a:spcPct val="80000"/>
              </a:lnSpc>
            </a:pPr>
            <a:r>
              <a:rPr lang="el-GR" altLang="el-GR" sz="2400" dirty="0">
                <a:solidFill>
                  <a:srgbClr val="003399"/>
                </a:solidFill>
              </a:rPr>
              <a:t>Οι μεσολαβητές της οργανοειδικής μετάστασης δεν είναι οι ίδιοι σε κάθε όργανο</a:t>
            </a:r>
            <a:endParaRPr lang="el-GR" altLang="el-GR" sz="2400" dirty="0">
              <a:solidFill>
                <a:srgbClr val="003399"/>
              </a:solidFill>
            </a:endParaRPr>
          </a:p>
          <a:p>
            <a:pPr eaLnBrk="1" hangingPunct="1">
              <a:lnSpc>
                <a:spcPct val="80000"/>
              </a:lnSpc>
            </a:pPr>
            <a:r>
              <a:rPr lang="el-GR" altLang="el-GR" sz="2400" dirty="0">
                <a:solidFill>
                  <a:srgbClr val="003399"/>
                </a:solidFill>
              </a:rPr>
              <a:t>Ομάδες ειδικών μεσολαβητών, ειδικών για κάθε όργανο, έχουν αρχίσει να αναγνωρίζονται</a:t>
            </a:r>
            <a:endParaRPr lang="el-GR" altLang="el-GR" sz="2400" dirty="0">
              <a:solidFill>
                <a:srgbClr val="00339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p:cNvSpPr>
          <p:nvPr>
            <p:ph type="title" hasCustomPrompt="1"/>
          </p:nvPr>
        </p:nvSpPr>
        <p:spPr/>
        <p:txBody>
          <a:bodyPr vert="horz" wrap="square" lIns="91440" tIns="45720" rIns="91440" bIns="45720" anchor="ctr" anchorCtr="0"/>
          <a:p>
            <a:pPr eaLnBrk="1" hangingPunct="1"/>
            <a:r>
              <a:rPr lang="el-GR" altLang="el-GR" b="1" dirty="0">
                <a:solidFill>
                  <a:srgbClr val="990099"/>
                </a:solidFill>
              </a:rPr>
              <a:t>Οστικές Μεταστάσεις</a:t>
            </a:r>
            <a:endParaRPr lang="el-GR" altLang="el-GR" b="1" dirty="0">
              <a:solidFill>
                <a:srgbClr val="990099"/>
              </a:solidFill>
            </a:endParaRPr>
          </a:p>
        </p:txBody>
      </p:sp>
      <p:sp>
        <p:nvSpPr>
          <p:cNvPr id="50179" name="Rectangle 3"/>
          <p:cNvSpPr>
            <a:spLocks noGrp="1"/>
          </p:cNvSpPr>
          <p:nvPr>
            <p:ph idx="1" hasCustomPrompt="1"/>
          </p:nvPr>
        </p:nvSpPr>
        <p:spPr/>
        <p:txBody>
          <a:bodyPr vert="horz" wrap="square" lIns="91440" tIns="45720" rIns="91440" bIns="45720" anchor="t" anchorCtr="0"/>
          <a:p>
            <a:pPr eaLnBrk="1" hangingPunct="1"/>
            <a:r>
              <a:rPr lang="el-GR" altLang="el-GR" dirty="0">
                <a:solidFill>
                  <a:srgbClr val="003399"/>
                </a:solidFill>
              </a:rPr>
              <a:t>Στις ΗΠΑ 350.000 ασθενείς πεθαίνουν κάθε χρόνο με παρουσία οστικής μετάστασης.</a:t>
            </a:r>
            <a:endParaRPr lang="el-GR" altLang="el-GR" dirty="0">
              <a:solidFill>
                <a:srgbClr val="003399"/>
              </a:solidFill>
            </a:endParaRPr>
          </a:p>
          <a:p>
            <a:pPr eaLnBrk="1" hangingPunct="1"/>
            <a:r>
              <a:rPr lang="el-GR" altLang="el-GR" dirty="0">
                <a:solidFill>
                  <a:srgbClr val="003399"/>
                </a:solidFill>
              </a:rPr>
              <a:t>Τα πιο συχνά καρκινώματα  που δίνουν οστικές μεταστάσεις είναι </a:t>
            </a:r>
            <a:endParaRPr lang="el-GR" altLang="el-GR" dirty="0">
              <a:solidFill>
                <a:srgbClr val="003399"/>
              </a:solidFill>
            </a:endParaRPr>
          </a:p>
          <a:p>
            <a:pPr lvl="1" eaLnBrk="1" hangingPunct="1"/>
            <a:r>
              <a:rPr lang="el-GR" altLang="el-GR" dirty="0">
                <a:solidFill>
                  <a:srgbClr val="003399"/>
                </a:solidFill>
              </a:rPr>
              <a:t>του μαστού</a:t>
            </a:r>
            <a:endParaRPr lang="el-GR" altLang="el-GR" dirty="0">
              <a:solidFill>
                <a:srgbClr val="003399"/>
              </a:solidFill>
            </a:endParaRPr>
          </a:p>
          <a:p>
            <a:pPr lvl="1" eaLnBrk="1" hangingPunct="1"/>
            <a:r>
              <a:rPr lang="el-GR" altLang="el-GR" dirty="0">
                <a:solidFill>
                  <a:srgbClr val="003399"/>
                </a:solidFill>
              </a:rPr>
              <a:t>του προστάτη</a:t>
            </a:r>
            <a:endParaRPr lang="el-GR" altLang="el-GR" dirty="0">
              <a:solidFill>
                <a:srgbClr val="003399"/>
              </a:solidFill>
            </a:endParaRPr>
          </a:p>
          <a:p>
            <a:pPr lvl="1" eaLnBrk="1" hangingPunct="1"/>
            <a:r>
              <a:rPr lang="el-GR" altLang="el-GR" dirty="0">
                <a:solidFill>
                  <a:srgbClr val="003399"/>
                </a:solidFill>
              </a:rPr>
              <a:t>του πνεύμονα</a:t>
            </a:r>
            <a:endParaRPr lang="el-GR" altLang="el-GR" dirty="0">
              <a:solidFill>
                <a:srgbClr val="003399"/>
              </a:solidFill>
            </a:endParaRPr>
          </a:p>
          <a:p>
            <a:pPr lvl="1" eaLnBrk="1" hangingPunct="1"/>
            <a:r>
              <a:rPr lang="el-GR" altLang="el-GR" dirty="0">
                <a:solidFill>
                  <a:srgbClr val="003399"/>
                </a:solidFill>
              </a:rPr>
              <a:t>του νεφρού</a:t>
            </a:r>
            <a:endParaRPr lang="el-GR" altLang="el-GR" dirty="0">
              <a:solidFill>
                <a:srgbClr val="00339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p:cNvSpPr>
          <p:nvPr>
            <p:ph type="title" hasCustomPrompt="1"/>
          </p:nvPr>
        </p:nvSpPr>
        <p:spPr/>
        <p:txBody>
          <a:bodyPr vert="horz" wrap="square" lIns="91440" tIns="45720" rIns="91440" bIns="45720" anchor="ctr" anchorCtr="0"/>
          <a:p>
            <a:pPr eaLnBrk="1" hangingPunct="1"/>
            <a:r>
              <a:rPr lang="el-GR" altLang="el-GR" b="1" dirty="0">
                <a:solidFill>
                  <a:srgbClr val="990099"/>
                </a:solidFill>
              </a:rPr>
              <a:t>Οστικές Μεταστάσεις</a:t>
            </a:r>
            <a:endParaRPr lang="el-GR" altLang="el-GR" b="1" dirty="0">
              <a:solidFill>
                <a:srgbClr val="990099"/>
              </a:solidFill>
            </a:endParaRPr>
          </a:p>
        </p:txBody>
      </p:sp>
      <p:sp>
        <p:nvSpPr>
          <p:cNvPr id="51203" name="Rectangle 3"/>
          <p:cNvSpPr>
            <a:spLocks noGrp="1"/>
          </p:cNvSpPr>
          <p:nvPr>
            <p:ph idx="1" hasCustomPrompt="1"/>
          </p:nvPr>
        </p:nvSpPr>
        <p:spPr>
          <a:xfrm>
            <a:off x="914400" y="1600200"/>
            <a:ext cx="8229600" cy="4530725"/>
          </a:xfrm>
        </p:spPr>
        <p:txBody>
          <a:bodyPr vert="horz" wrap="square" lIns="91440" tIns="45720" rIns="91440" bIns="45720" anchor="t" anchorCtr="0"/>
          <a:p>
            <a:pPr eaLnBrk="1" hangingPunct="1"/>
            <a:r>
              <a:rPr lang="el-GR" altLang="el-GR" dirty="0">
                <a:solidFill>
                  <a:srgbClr val="003399"/>
                </a:solidFill>
              </a:rPr>
              <a:t>Η οστική ομοιόσταση ρυθμίζεται κύρια από</a:t>
            </a:r>
            <a:endParaRPr lang="el-GR" altLang="el-GR" dirty="0">
              <a:solidFill>
                <a:srgbClr val="003399"/>
              </a:solidFill>
            </a:endParaRPr>
          </a:p>
          <a:p>
            <a:pPr eaLnBrk="1" hangingPunct="1">
              <a:buNone/>
            </a:pPr>
            <a:r>
              <a:rPr lang="el-GR" altLang="el-GR" dirty="0">
                <a:solidFill>
                  <a:srgbClr val="003399"/>
                </a:solidFill>
              </a:rPr>
              <a:t>   τις </a:t>
            </a:r>
            <a:r>
              <a:rPr lang="el-GR" altLang="el-GR" b="1" dirty="0">
                <a:solidFill>
                  <a:srgbClr val="003399"/>
                </a:solidFill>
              </a:rPr>
              <a:t>οστεοβλάστες</a:t>
            </a:r>
            <a:r>
              <a:rPr lang="el-GR" altLang="el-GR" dirty="0">
                <a:solidFill>
                  <a:srgbClr val="003399"/>
                </a:solidFill>
              </a:rPr>
              <a:t> (εναπόθεση οστίτη ιστού)</a:t>
            </a:r>
            <a:endParaRPr lang="el-GR" altLang="el-GR" dirty="0">
              <a:solidFill>
                <a:srgbClr val="003399"/>
              </a:solidFill>
            </a:endParaRPr>
          </a:p>
          <a:p>
            <a:pPr eaLnBrk="1" hangingPunct="1">
              <a:buNone/>
            </a:pPr>
            <a:r>
              <a:rPr lang="el-GR" altLang="el-GR" dirty="0">
                <a:solidFill>
                  <a:srgbClr val="003399"/>
                </a:solidFill>
              </a:rPr>
              <a:t>    και                                                                                      τις</a:t>
            </a:r>
            <a:r>
              <a:rPr lang="el-GR" altLang="el-GR" b="1" dirty="0">
                <a:solidFill>
                  <a:srgbClr val="003399"/>
                </a:solidFill>
              </a:rPr>
              <a:t> οστεοκλάστες </a:t>
            </a:r>
            <a:r>
              <a:rPr lang="el-GR" altLang="el-GR" dirty="0">
                <a:solidFill>
                  <a:srgbClr val="003399"/>
                </a:solidFill>
              </a:rPr>
              <a:t>(απορρόφηση οστίτη ιστού)</a:t>
            </a:r>
            <a:endParaRPr lang="el-GR" altLang="el-GR" dirty="0">
              <a:solidFill>
                <a:srgbClr val="00339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p:cNvSpPr>
          <p:nvPr>
            <p:ph type="title" hasCustomPrompt="1"/>
          </p:nvPr>
        </p:nvSpPr>
        <p:spPr/>
        <p:txBody>
          <a:bodyPr vert="horz" wrap="square" lIns="91440" tIns="45720" rIns="91440" bIns="45720" anchor="ctr" anchorCtr="0"/>
          <a:p>
            <a:pPr eaLnBrk="1" hangingPunct="1"/>
            <a:r>
              <a:rPr lang="el-GR" altLang="el-GR" b="1" dirty="0">
                <a:solidFill>
                  <a:srgbClr val="990099"/>
                </a:solidFill>
              </a:rPr>
              <a:t>Οστικές Μεταστάσεις</a:t>
            </a:r>
            <a:endParaRPr lang="el-GR" altLang="el-GR" b="1" dirty="0">
              <a:solidFill>
                <a:srgbClr val="990099"/>
              </a:solidFill>
            </a:endParaRPr>
          </a:p>
        </p:txBody>
      </p:sp>
      <p:sp>
        <p:nvSpPr>
          <p:cNvPr id="52227" name="Rectangle 3"/>
          <p:cNvSpPr>
            <a:spLocks noGrp="1"/>
          </p:cNvSpPr>
          <p:nvPr>
            <p:ph idx="1" hasCustomPrompt="1"/>
          </p:nvPr>
        </p:nvSpPr>
        <p:spPr>
          <a:xfrm>
            <a:off x="914400" y="1600200"/>
            <a:ext cx="8229600" cy="4530725"/>
          </a:xfrm>
        </p:spPr>
        <p:txBody>
          <a:bodyPr vert="horz" wrap="square" lIns="91440" tIns="45720" rIns="91440" bIns="45720" anchor="t" anchorCtr="0"/>
          <a:p>
            <a:pPr eaLnBrk="1" hangingPunct="1">
              <a:lnSpc>
                <a:spcPct val="90000"/>
              </a:lnSpc>
            </a:pPr>
            <a:r>
              <a:rPr lang="el-GR" altLang="el-GR" dirty="0">
                <a:solidFill>
                  <a:srgbClr val="003399"/>
                </a:solidFill>
              </a:rPr>
              <a:t>2 ΤΥΠΟΙ</a:t>
            </a:r>
            <a:endParaRPr lang="el-GR" altLang="el-GR" dirty="0">
              <a:solidFill>
                <a:srgbClr val="003399"/>
              </a:solidFill>
            </a:endParaRPr>
          </a:p>
          <a:p>
            <a:pPr eaLnBrk="1" hangingPunct="1">
              <a:lnSpc>
                <a:spcPct val="90000"/>
              </a:lnSpc>
            </a:pPr>
            <a:r>
              <a:rPr lang="el-GR" altLang="el-GR" b="1" dirty="0">
                <a:solidFill>
                  <a:srgbClr val="003399"/>
                </a:solidFill>
              </a:rPr>
              <a:t>Οστεολυτικές (μαστός)</a:t>
            </a:r>
            <a:r>
              <a:rPr lang="el-GR" altLang="el-GR" dirty="0">
                <a:solidFill>
                  <a:srgbClr val="003399"/>
                </a:solidFill>
              </a:rPr>
              <a:t> </a:t>
            </a:r>
            <a:r>
              <a:rPr lang="el-GR" altLang="el-GR" dirty="0">
                <a:solidFill>
                  <a:srgbClr val="003399"/>
                </a:solidFill>
                <a:cs typeface="Arial" panose="020B0604020202020204" pitchFamily="34" charset="0"/>
              </a:rPr>
              <a:t>→ επώδυνα παθολογικά κατάγματα λόγω υπερενεργοποίησης των οστεο-απορροφητικών οστεοκλαστών</a:t>
            </a:r>
            <a:endParaRPr lang="el-GR" altLang="el-GR" dirty="0">
              <a:solidFill>
                <a:srgbClr val="003399"/>
              </a:solidFill>
              <a:cs typeface="Arial" panose="020B0604020202020204" pitchFamily="34" charset="0"/>
            </a:endParaRPr>
          </a:p>
          <a:p>
            <a:pPr eaLnBrk="1" hangingPunct="1">
              <a:lnSpc>
                <a:spcPct val="90000"/>
              </a:lnSpc>
            </a:pPr>
            <a:r>
              <a:rPr lang="el-GR" altLang="el-GR" b="1" dirty="0">
                <a:solidFill>
                  <a:srgbClr val="003399"/>
                </a:solidFill>
              </a:rPr>
              <a:t>Οστεοβλαστικές (προστάτης)</a:t>
            </a:r>
            <a:r>
              <a:rPr lang="el-GR" altLang="el-GR" dirty="0">
                <a:solidFill>
                  <a:srgbClr val="003399"/>
                </a:solidFill>
              </a:rPr>
              <a:t> </a:t>
            </a:r>
            <a:r>
              <a:rPr lang="el-GR" altLang="el-GR" dirty="0">
                <a:solidFill>
                  <a:srgbClr val="003399"/>
                </a:solidFill>
                <a:cs typeface="Arial" panose="020B0604020202020204" pitchFamily="34" charset="0"/>
              </a:rPr>
              <a:t>→ αύξηση της οστικής  πυκνότητας και κατάληψη του μυελού των οστών λόγω ενεργοποίησης των οστεοβλαστών και αυξημένης εναπόθεσης οστίτη ιστού</a:t>
            </a:r>
            <a:endParaRPr lang="el-GR" altLang="el-GR" dirty="0">
              <a:solidFill>
                <a:srgbClr val="003399"/>
              </a:solidFill>
              <a:ea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p:cNvSpPr>
          <p:nvPr>
            <p:ph type="title" hasCustomPrompt="1"/>
          </p:nvPr>
        </p:nvSpPr>
        <p:spPr/>
        <p:txBody>
          <a:bodyPr vert="horz" wrap="square" lIns="91440" tIns="45720" rIns="91440" bIns="45720" anchor="ctr" anchorCtr="0"/>
          <a:p>
            <a:pPr eaLnBrk="1" hangingPunct="1"/>
            <a:r>
              <a:rPr lang="el-GR" altLang="el-GR" b="1" dirty="0">
                <a:solidFill>
                  <a:srgbClr val="990099"/>
                </a:solidFill>
              </a:rPr>
              <a:t>Οστικές Μεταστάσεις</a:t>
            </a:r>
            <a:endParaRPr lang="el-GR" altLang="el-GR" b="1" dirty="0">
              <a:solidFill>
                <a:srgbClr val="990099"/>
              </a:solidFill>
            </a:endParaRPr>
          </a:p>
        </p:txBody>
      </p:sp>
      <p:sp>
        <p:nvSpPr>
          <p:cNvPr id="53251" name="Rectangle 3"/>
          <p:cNvSpPr>
            <a:spLocks noGrp="1"/>
          </p:cNvSpPr>
          <p:nvPr>
            <p:ph idx="1" hasCustomPrompt="1"/>
          </p:nvPr>
        </p:nvSpPr>
        <p:spPr/>
        <p:txBody>
          <a:bodyPr vert="horz" wrap="square" lIns="91440" tIns="45720" rIns="91440" bIns="45720" anchor="t" anchorCtr="0"/>
          <a:p>
            <a:pPr eaLnBrk="1" hangingPunct="1"/>
            <a:r>
              <a:rPr lang="el-GR" altLang="el-GR" dirty="0">
                <a:solidFill>
                  <a:srgbClr val="003399"/>
                </a:solidFill>
              </a:rPr>
              <a:t>Η παθοφυσιολογία της οστικής μετάστασης είναι σύνθετη και εμπλέκει πολλούς διαφορετικούς κυτταρικούς πληθυσμούς (κακοήθη κύτταρα, οστεοβλάστες, οστεοκλάστες και ενδοθηλιακά κύτταρα) και έναν αριθμό ρυθμιστικών πρωτεϊνών (στεροειδείς ορμόνες, κυτοκίνες, αυξητικούς παράγοντες)</a:t>
            </a:r>
            <a:endParaRPr lang="el-GR" altLang="el-GR" dirty="0">
              <a:solidFill>
                <a:srgbClr val="00339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p:cNvSpPr>
          <p:nvPr>
            <p:ph type="title" hasCustomPrompt="1"/>
          </p:nvPr>
        </p:nvSpPr>
        <p:spPr/>
        <p:txBody>
          <a:bodyPr vert="horz" wrap="square" lIns="91440" tIns="45720" rIns="91440" bIns="45720" anchor="ctr" anchorCtr="0"/>
          <a:p>
            <a:pPr algn="ctr" eaLnBrk="1" hangingPunct="1"/>
            <a:r>
              <a:rPr lang="el-GR" altLang="el-GR" b="1" dirty="0">
                <a:solidFill>
                  <a:srgbClr val="990099"/>
                </a:solidFill>
              </a:rPr>
              <a:t>Οστικές Μεταστάσεις</a:t>
            </a:r>
            <a:endParaRPr lang="el-GR" altLang="el-GR" b="1" dirty="0">
              <a:solidFill>
                <a:srgbClr val="990099"/>
              </a:solidFill>
            </a:endParaRPr>
          </a:p>
        </p:txBody>
      </p:sp>
      <p:sp>
        <p:nvSpPr>
          <p:cNvPr id="54275" name="Rectangle 3"/>
          <p:cNvSpPr>
            <a:spLocks noGrp="1"/>
          </p:cNvSpPr>
          <p:nvPr>
            <p:ph idx="1" hasCustomPrompt="1"/>
          </p:nvPr>
        </p:nvSpPr>
        <p:spPr/>
        <p:txBody>
          <a:bodyPr vert="horz" wrap="square" lIns="91440" tIns="45720" rIns="91440" bIns="45720" anchor="t" anchorCtr="0"/>
          <a:p>
            <a:pPr eaLnBrk="1" hangingPunct="1"/>
            <a:r>
              <a:rPr lang="el-GR" altLang="el-GR" sz="2400" dirty="0">
                <a:solidFill>
                  <a:srgbClr val="003399"/>
                </a:solidFill>
              </a:rPr>
              <a:t>Γενετική ταυτότητα των κακοήθων κυττάρων που αποικίζουν τα οστά: </a:t>
            </a:r>
            <a:endParaRPr lang="el-GR" altLang="el-GR" sz="2400" dirty="0">
              <a:solidFill>
                <a:srgbClr val="003399"/>
              </a:solidFill>
            </a:endParaRPr>
          </a:p>
          <a:p>
            <a:pPr eaLnBrk="1" hangingPunct="1"/>
            <a:r>
              <a:rPr lang="el-GR" altLang="el-GR" sz="2400" dirty="0">
                <a:solidFill>
                  <a:srgbClr val="003399"/>
                </a:solidFill>
              </a:rPr>
              <a:t>Εκφράζουν σε στατιστικά σημαντικά υψηλότερο βαθμό (σε σύγκριση με τα κακοήθη κύτταρα του όγκου στην πρωτοπαθή εστία):</a:t>
            </a:r>
            <a:endParaRPr lang="el-GR" altLang="el-GR" sz="2400" dirty="0">
              <a:solidFill>
                <a:srgbClr val="003399"/>
              </a:solidFill>
            </a:endParaRPr>
          </a:p>
          <a:p>
            <a:pPr eaLnBrk="1" hangingPunct="1"/>
            <a:r>
              <a:rPr lang="el-GR" altLang="el-GR" sz="2400" dirty="0">
                <a:solidFill>
                  <a:srgbClr val="990099"/>
                </a:solidFill>
              </a:rPr>
              <a:t>ΜΜ</a:t>
            </a:r>
            <a:r>
              <a:rPr lang="en-US" altLang="el-GR" sz="2400" dirty="0">
                <a:solidFill>
                  <a:srgbClr val="990099"/>
                </a:solidFill>
              </a:rPr>
              <a:t>P-1</a:t>
            </a:r>
            <a:r>
              <a:rPr lang="en-US" altLang="el-GR" sz="2400" dirty="0">
                <a:solidFill>
                  <a:srgbClr val="003399"/>
                </a:solidFill>
              </a:rPr>
              <a:t> , </a:t>
            </a:r>
            <a:r>
              <a:rPr lang="en-US" altLang="el-GR" sz="2400" dirty="0">
                <a:solidFill>
                  <a:srgbClr val="990099"/>
                </a:solidFill>
              </a:rPr>
              <a:t>IL-11</a:t>
            </a:r>
            <a:r>
              <a:rPr lang="en-US" altLang="el-GR" sz="2400" dirty="0">
                <a:solidFill>
                  <a:srgbClr val="003399"/>
                </a:solidFill>
              </a:rPr>
              <a:t>, </a:t>
            </a:r>
            <a:r>
              <a:rPr lang="el-GR" altLang="el-GR" sz="2400" dirty="0">
                <a:solidFill>
                  <a:srgbClr val="990099"/>
                </a:solidFill>
              </a:rPr>
              <a:t>οστεοποντίνη, αυξητικό παράγοντα του συνδετικού ιστού, υποδοχέα χημειοκίνης </a:t>
            </a:r>
            <a:r>
              <a:rPr lang="en-US" altLang="el-GR" sz="2400" dirty="0">
                <a:solidFill>
                  <a:srgbClr val="990099"/>
                </a:solidFill>
              </a:rPr>
              <a:t>CXCR-4</a:t>
            </a:r>
            <a:endParaRPr lang="en-US" altLang="el-GR" sz="2400" dirty="0">
              <a:solidFill>
                <a:srgbClr val="990099"/>
              </a:solidFill>
            </a:endParaRPr>
          </a:p>
          <a:p>
            <a:pPr eaLnBrk="1" hangingPunct="1"/>
            <a:r>
              <a:rPr lang="en-US" altLang="el-GR" sz="2400" dirty="0">
                <a:solidFill>
                  <a:srgbClr val="003399"/>
                </a:solidFill>
              </a:rPr>
              <a:t>H </a:t>
            </a:r>
            <a:r>
              <a:rPr lang="el-GR" altLang="el-GR" sz="2400" dirty="0">
                <a:solidFill>
                  <a:srgbClr val="003399"/>
                </a:solidFill>
              </a:rPr>
              <a:t>συγχρονισμένη έκφραση της ομάδας αυτής γονιδίων  εξηγεί τον τροπισμό προς το οστό και τον αποικισμό αυτού.</a:t>
            </a:r>
            <a:endParaRPr lang="en-US" altLang="el-GR" sz="2400" dirty="0">
              <a:solidFill>
                <a:srgbClr val="003399"/>
              </a:solidFill>
            </a:endParaRPr>
          </a:p>
          <a:p>
            <a:pPr eaLnBrk="1" hangingPunct="1">
              <a:buNone/>
            </a:pPr>
            <a:endParaRPr lang="el-GR" altLang="el-GR" sz="2400" dirty="0">
              <a:solidFill>
                <a:srgbClr val="0033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Τίτλος 1"/>
          <p:cNvSpPr>
            <a:spLocks noGrp="1"/>
          </p:cNvSpPr>
          <p:nvPr>
            <p:ph type="title" hasCustomPrompt="1"/>
          </p:nvPr>
        </p:nvSpPr>
        <p:spPr>
          <a:xfrm>
            <a:off x="685800" y="155575"/>
            <a:ext cx="7772400" cy="1143000"/>
          </a:xfrm>
        </p:spPr>
        <p:txBody>
          <a:bodyPr vert="horz" wrap="square" lIns="91440" tIns="45720" rIns="91440" bIns="45720" anchor="ctr" anchorCtr="0"/>
          <a:p>
            <a:r>
              <a:rPr lang="el-GR" altLang="el-GR" sz="2800" b="1" dirty="0">
                <a:solidFill>
                  <a:srgbClr val="800000"/>
                </a:solidFill>
              </a:rPr>
              <a:t>Διήθηση υπό μορφή κυτταρικών ομάδων [</a:t>
            </a:r>
            <a:r>
              <a:rPr lang="en-US" altLang="el-GR" sz="2800" b="1" dirty="0">
                <a:solidFill>
                  <a:srgbClr val="800000"/>
                </a:solidFill>
              </a:rPr>
              <a:t>collective (group) cell migration</a:t>
            </a:r>
            <a:r>
              <a:rPr lang="el-GR" altLang="el-GR" sz="2800" b="1" dirty="0">
                <a:solidFill>
                  <a:srgbClr val="800000"/>
                </a:solidFill>
              </a:rPr>
              <a:t>]</a:t>
            </a:r>
            <a:endParaRPr lang="el-GR" altLang="el-GR" sz="2800" b="1" dirty="0">
              <a:solidFill>
                <a:srgbClr val="800000"/>
              </a:solidFill>
            </a:endParaRPr>
          </a:p>
        </p:txBody>
      </p:sp>
      <p:sp>
        <p:nvSpPr>
          <p:cNvPr id="10243" name="Θέση περιεχομένου 2"/>
          <p:cNvSpPr>
            <a:spLocks noGrp="1"/>
          </p:cNvSpPr>
          <p:nvPr>
            <p:ph idx="1" hasCustomPrompt="1"/>
          </p:nvPr>
        </p:nvSpPr>
        <p:spPr>
          <a:xfrm>
            <a:off x="685800" y="1600200"/>
            <a:ext cx="8134350" cy="4852988"/>
          </a:xfrm>
        </p:spPr>
        <p:txBody>
          <a:bodyPr vert="horz" wrap="square" lIns="91440" tIns="45720" rIns="91440" bIns="45720" anchor="t" anchorCtr="0"/>
          <a:p>
            <a:r>
              <a:rPr lang="el-GR" altLang="el-GR" sz="1600" dirty="0">
                <a:solidFill>
                  <a:srgbClr val="002060"/>
                </a:solidFill>
              </a:rPr>
              <a:t>Μετανάστευση κυτταρικών αθροίσεων που συνδέονται</a:t>
            </a:r>
            <a:r>
              <a:rPr lang="en-US" altLang="el-GR" sz="1600" dirty="0">
                <a:solidFill>
                  <a:srgbClr val="002060"/>
                </a:solidFill>
              </a:rPr>
              <a:t> </a:t>
            </a:r>
            <a:r>
              <a:rPr lang="el-GR" altLang="el-GR" sz="1600" dirty="0">
                <a:solidFill>
                  <a:srgbClr val="002060"/>
                </a:solidFill>
              </a:rPr>
              <a:t>μεταξύ τους με </a:t>
            </a:r>
            <a:r>
              <a:rPr lang="el-GR" altLang="el-GR" sz="1600" dirty="0">
                <a:solidFill>
                  <a:srgbClr val="800000"/>
                </a:solidFill>
              </a:rPr>
              <a:t>μόρια διακυτταρίου προσκόλλησης (</a:t>
            </a:r>
            <a:r>
              <a:rPr lang="en-US" altLang="el-GR" sz="1600" dirty="0">
                <a:solidFill>
                  <a:srgbClr val="800000"/>
                </a:solidFill>
              </a:rPr>
              <a:t>E-cadherin</a:t>
            </a:r>
            <a:r>
              <a:rPr lang="el-GR" altLang="el-GR" sz="1600" dirty="0">
                <a:solidFill>
                  <a:srgbClr val="800000"/>
                </a:solidFill>
              </a:rPr>
              <a:t>)</a:t>
            </a:r>
            <a:r>
              <a:rPr lang="el-GR" altLang="el-GR" sz="1600" dirty="0">
                <a:solidFill>
                  <a:srgbClr val="002060"/>
                </a:solidFill>
              </a:rPr>
              <a:t> και διακυττάριες χασματικές συνάψεις </a:t>
            </a:r>
            <a:endParaRPr lang="el-GR" altLang="el-GR" sz="1600" dirty="0">
              <a:solidFill>
                <a:srgbClr val="002060"/>
              </a:solidFill>
            </a:endParaRPr>
          </a:p>
          <a:p>
            <a:r>
              <a:rPr lang="el-GR" altLang="el-GR" sz="1600" dirty="0">
                <a:solidFill>
                  <a:srgbClr val="002060"/>
                </a:solidFill>
              </a:rPr>
              <a:t>με «οδηγά κύτταρα» (</a:t>
            </a:r>
            <a:r>
              <a:rPr lang="en-US" altLang="el-GR" sz="1600" dirty="0">
                <a:solidFill>
                  <a:srgbClr val="002060"/>
                </a:solidFill>
              </a:rPr>
              <a:t>leading front</a:t>
            </a:r>
            <a:r>
              <a:rPr lang="el-GR" altLang="el-GR" sz="1600" dirty="0">
                <a:solidFill>
                  <a:srgbClr val="002060"/>
                </a:solidFill>
              </a:rPr>
              <a:t>/</a:t>
            </a:r>
            <a:r>
              <a:rPr lang="en-US" altLang="el-GR" sz="1600" dirty="0">
                <a:solidFill>
                  <a:srgbClr val="002060"/>
                </a:solidFill>
              </a:rPr>
              <a:t> </a:t>
            </a:r>
            <a:r>
              <a:rPr lang="en-US" altLang="el-GR" sz="1600" u="sng" dirty="0">
                <a:solidFill>
                  <a:srgbClr val="002060"/>
                </a:solidFill>
              </a:rPr>
              <a:t>leader cells</a:t>
            </a:r>
            <a:r>
              <a:rPr lang="en-US" altLang="el-GR" sz="1600" dirty="0">
                <a:solidFill>
                  <a:srgbClr val="002060"/>
                </a:solidFill>
              </a:rPr>
              <a:t>)</a:t>
            </a:r>
            <a:r>
              <a:rPr lang="el-GR" altLang="el-GR" sz="1600" dirty="0">
                <a:solidFill>
                  <a:srgbClr val="002060"/>
                </a:solidFill>
              </a:rPr>
              <a:t> που χρησιμοποιούν τις  </a:t>
            </a:r>
            <a:r>
              <a:rPr lang="el-GR" altLang="el-GR" sz="1600" dirty="0">
                <a:solidFill>
                  <a:srgbClr val="800000"/>
                </a:solidFill>
              </a:rPr>
              <a:t>ιντεγκρίνες </a:t>
            </a:r>
            <a:r>
              <a:rPr lang="el-GR" altLang="el-GR" sz="1600" dirty="0">
                <a:solidFill>
                  <a:srgbClr val="002060"/>
                </a:solidFill>
              </a:rPr>
              <a:t>και </a:t>
            </a:r>
            <a:r>
              <a:rPr lang="el-GR" altLang="el-GR" sz="1600" dirty="0">
                <a:solidFill>
                  <a:srgbClr val="800000"/>
                </a:solidFill>
              </a:rPr>
              <a:t>πρωτεάσες</a:t>
            </a:r>
            <a:r>
              <a:rPr lang="el-GR" altLang="el-GR" sz="1600" dirty="0">
                <a:solidFill>
                  <a:srgbClr val="002060"/>
                </a:solidFill>
              </a:rPr>
              <a:t> για να διεισδύσουν στους γύρω ιστούς</a:t>
            </a:r>
            <a:endParaRPr lang="en-US" altLang="el-GR" sz="1600" dirty="0">
              <a:solidFill>
                <a:srgbClr val="002060"/>
              </a:solidFill>
            </a:endParaRPr>
          </a:p>
          <a:p>
            <a:r>
              <a:rPr lang="el-GR" altLang="el-GR" sz="1600" dirty="0">
                <a:solidFill>
                  <a:srgbClr val="002060"/>
                </a:solidFill>
              </a:rPr>
              <a:t>Τα οδηγά κύτταρα :</a:t>
            </a:r>
            <a:endParaRPr lang="el-GR" altLang="el-GR" sz="1600" dirty="0">
              <a:solidFill>
                <a:srgbClr val="002060"/>
              </a:solidFill>
            </a:endParaRPr>
          </a:p>
          <a:p>
            <a:pPr>
              <a:buFont typeface="Wingdings" panose="05000000000000000000" pitchFamily="2" charset="2"/>
              <a:buChar char="ü"/>
            </a:pPr>
            <a:r>
              <a:rPr lang="el-GR" altLang="el-GR" sz="1600" dirty="0">
                <a:solidFill>
                  <a:srgbClr val="002060"/>
                </a:solidFill>
              </a:rPr>
              <a:t>αποκτούν μεσεγχυματικό φαινότυπο και έχουν μικρότερη συνοχή από τα κύτταρα που ακολουθούν (</a:t>
            </a:r>
            <a:r>
              <a:rPr lang="en-US" altLang="el-GR" sz="1600" u="sng" dirty="0">
                <a:solidFill>
                  <a:srgbClr val="002060"/>
                </a:solidFill>
              </a:rPr>
              <a:t>followers</a:t>
            </a:r>
            <a:r>
              <a:rPr lang="en-US" altLang="el-GR" sz="1600" dirty="0">
                <a:solidFill>
                  <a:srgbClr val="002060"/>
                </a:solidFill>
              </a:rPr>
              <a:t>)</a:t>
            </a:r>
            <a:endParaRPr lang="el-GR" altLang="el-GR" sz="1600" dirty="0">
              <a:solidFill>
                <a:srgbClr val="002060"/>
              </a:solidFill>
            </a:endParaRPr>
          </a:p>
          <a:p>
            <a:pPr>
              <a:buFont typeface="Wingdings" panose="05000000000000000000" pitchFamily="2" charset="2"/>
              <a:buChar char="ü"/>
            </a:pPr>
            <a:r>
              <a:rPr lang="el-GR" altLang="el-GR" sz="1600" dirty="0">
                <a:solidFill>
                  <a:srgbClr val="002060"/>
                </a:solidFill>
              </a:rPr>
              <a:t> δημιουργούν προσεκβολές /</a:t>
            </a:r>
            <a:r>
              <a:rPr lang="en-US" altLang="el-GR" sz="1600" dirty="0">
                <a:solidFill>
                  <a:srgbClr val="002060"/>
                </a:solidFill>
              </a:rPr>
              <a:t> </a:t>
            </a:r>
            <a:r>
              <a:rPr lang="el-GR" altLang="el-GR" sz="1600" dirty="0">
                <a:solidFill>
                  <a:srgbClr val="002060"/>
                </a:solidFill>
              </a:rPr>
              <a:t>ψευδοπόδια στο άκρο της άθροισης (</a:t>
            </a:r>
            <a:r>
              <a:rPr lang="en-US" altLang="el-GR" sz="1600" dirty="0">
                <a:solidFill>
                  <a:srgbClr val="002060"/>
                </a:solidFill>
              </a:rPr>
              <a:t>leading edge)</a:t>
            </a:r>
            <a:r>
              <a:rPr lang="el-GR" altLang="el-GR" sz="1600" dirty="0">
                <a:solidFill>
                  <a:srgbClr val="002060"/>
                </a:solidFill>
              </a:rPr>
              <a:t> με τη βοήθεια της έκφρασης ποδοπλανίνης </a:t>
            </a:r>
            <a:endParaRPr lang="el-GR" altLang="el-GR" sz="1600" dirty="0">
              <a:solidFill>
                <a:srgbClr val="002060"/>
              </a:solidFill>
            </a:endParaRPr>
          </a:p>
          <a:p>
            <a:pPr>
              <a:buFont typeface="Wingdings" panose="05000000000000000000" pitchFamily="2" charset="2"/>
              <a:buChar char="ü"/>
            </a:pPr>
            <a:r>
              <a:rPr lang="el-GR" altLang="el-GR" sz="1600" dirty="0">
                <a:solidFill>
                  <a:srgbClr val="002060"/>
                </a:solidFill>
              </a:rPr>
              <a:t> διαταραχή της κυτταρικής πολικότητας→ </a:t>
            </a:r>
            <a:r>
              <a:rPr lang="el-GR" altLang="el-GR" sz="1600" dirty="0">
                <a:solidFill>
                  <a:srgbClr val="800000"/>
                </a:solidFill>
              </a:rPr>
              <a:t>έκφραση υποδοχέων χημειοκινών στα οδηγά κύτταρα (</a:t>
            </a:r>
            <a:r>
              <a:rPr lang="en-US" altLang="el-GR" sz="1600" dirty="0">
                <a:solidFill>
                  <a:srgbClr val="800000"/>
                </a:solidFill>
              </a:rPr>
              <a:t>CXCR4, CXCR7)</a:t>
            </a:r>
            <a:r>
              <a:rPr lang="el-GR" altLang="el-GR" sz="1600" dirty="0">
                <a:solidFill>
                  <a:srgbClr val="800000"/>
                </a:solidFill>
              </a:rPr>
              <a:t> </a:t>
            </a:r>
            <a:r>
              <a:rPr lang="el-GR" altLang="el-GR" sz="1600" dirty="0">
                <a:solidFill>
                  <a:srgbClr val="002060"/>
                </a:solidFill>
              </a:rPr>
              <a:t>που αλληλεπιδρούν με </a:t>
            </a:r>
            <a:r>
              <a:rPr lang="el-GR" altLang="el-GR" sz="1600" dirty="0">
                <a:solidFill>
                  <a:srgbClr val="800000"/>
                </a:solidFill>
              </a:rPr>
              <a:t>χημειοκίνες και αυξητικούς παράγοντες που παράγονται από τα στρωματικά κύτταρα</a:t>
            </a:r>
            <a:r>
              <a:rPr lang="el-GR" altLang="el-GR" sz="1600" dirty="0">
                <a:solidFill>
                  <a:srgbClr val="002060"/>
                </a:solidFill>
              </a:rPr>
              <a:t> (</a:t>
            </a:r>
            <a:r>
              <a:rPr lang="en-US" altLang="el-GR" sz="1600" dirty="0">
                <a:solidFill>
                  <a:srgbClr val="002060"/>
                </a:solidFill>
              </a:rPr>
              <a:t>SDF1/CXCL12, FGF, TGF)</a:t>
            </a:r>
            <a:endParaRPr lang="el-GR" altLang="el-GR" sz="1600" dirty="0">
              <a:solidFill>
                <a:srgbClr val="002060"/>
              </a:solidFill>
            </a:endParaRPr>
          </a:p>
          <a:p>
            <a:endParaRPr lang="el-GR" altLang="el-GR" sz="1800" dirty="0">
              <a:solidFill>
                <a:srgbClr val="00206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p:cNvSpPr>
          <p:nvPr>
            <p:ph type="title" hasCustomPrompt="1"/>
          </p:nvPr>
        </p:nvSpPr>
        <p:spPr/>
        <p:txBody>
          <a:bodyPr vert="horz" wrap="square" lIns="91440" tIns="45720" rIns="91440" bIns="45720" anchor="ctr" anchorCtr="0"/>
          <a:p>
            <a:pPr algn="ctr" eaLnBrk="1" hangingPunct="1"/>
            <a:r>
              <a:rPr lang="el-GR" altLang="el-GR" b="1" dirty="0">
                <a:solidFill>
                  <a:srgbClr val="990099"/>
                </a:solidFill>
              </a:rPr>
              <a:t>Οστικές Μεταστάσεις</a:t>
            </a:r>
            <a:endParaRPr lang="el-GR" altLang="el-GR" b="1" dirty="0">
              <a:solidFill>
                <a:srgbClr val="990099"/>
              </a:solidFill>
            </a:endParaRPr>
          </a:p>
        </p:txBody>
      </p:sp>
      <p:sp>
        <p:nvSpPr>
          <p:cNvPr id="55299" name="Rectangle 3"/>
          <p:cNvSpPr>
            <a:spLocks noGrp="1"/>
          </p:cNvSpPr>
          <p:nvPr>
            <p:ph idx="1" hasCustomPrompt="1"/>
          </p:nvPr>
        </p:nvSpPr>
        <p:spPr/>
        <p:txBody>
          <a:bodyPr vert="horz" wrap="square" lIns="91440" tIns="45720" rIns="91440" bIns="45720" anchor="t" anchorCtr="0"/>
          <a:p>
            <a:pPr eaLnBrk="1" hangingPunct="1"/>
            <a:r>
              <a:rPr lang="el-GR" altLang="el-GR" dirty="0">
                <a:solidFill>
                  <a:srgbClr val="003399"/>
                </a:solidFill>
              </a:rPr>
              <a:t>υποδοχέας χημειοκίνης </a:t>
            </a:r>
            <a:r>
              <a:rPr lang="en-US" altLang="el-GR" dirty="0">
                <a:solidFill>
                  <a:srgbClr val="003399"/>
                </a:solidFill>
              </a:rPr>
              <a:t>CXCR-4</a:t>
            </a:r>
            <a:r>
              <a:rPr lang="en-US" altLang="el-GR" dirty="0">
                <a:solidFill>
                  <a:srgbClr val="003399"/>
                </a:solidFill>
                <a:cs typeface="Arial" panose="020B0604020202020204" pitchFamily="34" charset="0"/>
              </a:rPr>
              <a:t>→</a:t>
            </a:r>
            <a:r>
              <a:rPr lang="el-GR" altLang="el-GR" dirty="0">
                <a:solidFill>
                  <a:srgbClr val="003399"/>
                </a:solidFill>
                <a:cs typeface="Arial" panose="020B0604020202020204" pitchFamily="34" charset="0"/>
              </a:rPr>
              <a:t> αποικισμός</a:t>
            </a:r>
            <a:endParaRPr lang="el-GR" altLang="el-GR" dirty="0">
              <a:solidFill>
                <a:srgbClr val="003399"/>
              </a:solidFill>
              <a:cs typeface="Arial" panose="020B0604020202020204" pitchFamily="34" charset="0"/>
            </a:endParaRPr>
          </a:p>
          <a:p>
            <a:pPr eaLnBrk="1" hangingPunct="1"/>
            <a:r>
              <a:rPr lang="el-GR" altLang="el-GR" dirty="0">
                <a:solidFill>
                  <a:srgbClr val="003399"/>
                </a:solidFill>
              </a:rPr>
              <a:t>ΜΜ</a:t>
            </a:r>
            <a:r>
              <a:rPr lang="en-US" altLang="el-GR" dirty="0">
                <a:solidFill>
                  <a:srgbClr val="003399"/>
                </a:solidFill>
              </a:rPr>
              <a:t>P-1 </a:t>
            </a:r>
            <a:r>
              <a:rPr lang="en-US" altLang="el-GR" dirty="0">
                <a:solidFill>
                  <a:srgbClr val="003399"/>
                </a:solidFill>
                <a:cs typeface="Arial" panose="020B0604020202020204" pitchFamily="34" charset="0"/>
              </a:rPr>
              <a:t>→</a:t>
            </a:r>
            <a:r>
              <a:rPr lang="el-GR" altLang="el-GR" dirty="0">
                <a:solidFill>
                  <a:srgbClr val="003399"/>
                </a:solidFill>
                <a:cs typeface="Arial" panose="020B0604020202020204" pitchFamily="34" charset="0"/>
              </a:rPr>
              <a:t> πρωτεόλυση</a:t>
            </a:r>
            <a:endParaRPr lang="el-GR" altLang="el-GR" dirty="0">
              <a:solidFill>
                <a:srgbClr val="003399"/>
              </a:solidFill>
              <a:cs typeface="Arial" panose="020B0604020202020204" pitchFamily="34" charset="0"/>
            </a:endParaRPr>
          </a:p>
          <a:p>
            <a:pPr eaLnBrk="1" hangingPunct="1"/>
            <a:r>
              <a:rPr lang="el-GR" altLang="el-GR" dirty="0">
                <a:solidFill>
                  <a:srgbClr val="003399"/>
                </a:solidFill>
              </a:rPr>
              <a:t>αυξητικό παράγοντα του συνδετικού ιστού </a:t>
            </a:r>
            <a:r>
              <a:rPr lang="en-US" altLang="el-GR" dirty="0">
                <a:solidFill>
                  <a:srgbClr val="003399"/>
                </a:solidFill>
                <a:cs typeface="Arial" panose="020B0604020202020204" pitchFamily="34" charset="0"/>
              </a:rPr>
              <a:t>→</a:t>
            </a:r>
            <a:r>
              <a:rPr lang="el-GR" altLang="el-GR" dirty="0">
                <a:solidFill>
                  <a:srgbClr val="003399"/>
                </a:solidFill>
                <a:cs typeface="Arial" panose="020B0604020202020204" pitchFamily="34" charset="0"/>
              </a:rPr>
              <a:t> αγγειογένεση</a:t>
            </a:r>
            <a:endParaRPr lang="el-GR" altLang="el-GR" dirty="0">
              <a:solidFill>
                <a:srgbClr val="003399"/>
              </a:solidFill>
              <a:cs typeface="Arial" panose="020B0604020202020204" pitchFamily="34" charset="0"/>
            </a:endParaRPr>
          </a:p>
          <a:p>
            <a:pPr eaLnBrk="1" hangingPunct="1"/>
            <a:r>
              <a:rPr lang="en-US" altLang="el-GR" dirty="0">
                <a:solidFill>
                  <a:srgbClr val="003399"/>
                </a:solidFill>
                <a:cs typeface="Arial" panose="020B0604020202020204" pitchFamily="34" charset="0"/>
              </a:rPr>
              <a:t>IL-11 &amp; o</a:t>
            </a:r>
            <a:r>
              <a:rPr lang="el-GR" altLang="el-GR" dirty="0">
                <a:solidFill>
                  <a:srgbClr val="003399"/>
                </a:solidFill>
                <a:cs typeface="Arial" panose="020B0604020202020204" pitchFamily="34" charset="0"/>
              </a:rPr>
              <a:t>στεοποντίνη </a:t>
            </a:r>
            <a:r>
              <a:rPr lang="en-US" altLang="el-GR" dirty="0">
                <a:solidFill>
                  <a:srgbClr val="003399"/>
                </a:solidFill>
                <a:cs typeface="Arial" panose="020B0604020202020204" pitchFamily="34" charset="0"/>
              </a:rPr>
              <a:t>→</a:t>
            </a:r>
            <a:r>
              <a:rPr lang="el-GR" altLang="el-GR" dirty="0">
                <a:solidFill>
                  <a:srgbClr val="003399"/>
                </a:solidFill>
                <a:cs typeface="Arial" panose="020B0604020202020204" pitchFamily="34" charset="0"/>
              </a:rPr>
              <a:t> οστεοκλαστογένεση</a:t>
            </a:r>
            <a:endParaRPr lang="el-GR" altLang="el-GR" dirty="0">
              <a:solidFill>
                <a:srgbClr val="003399"/>
              </a:solidFill>
              <a:cs typeface="Arial" panose="020B0604020202020204" pitchFamily="34" charset="0"/>
            </a:endParaRPr>
          </a:p>
          <a:p>
            <a:pPr eaLnBrk="1" hangingPunct="1"/>
            <a:endParaRPr lang="el-GR" altLang="el-GR" dirty="0">
              <a:solidFill>
                <a:srgbClr val="003399"/>
              </a:solidFill>
              <a:cs typeface="Arial" panose="020B0604020202020204" pitchFamily="34" charset="0"/>
            </a:endParaRPr>
          </a:p>
          <a:p>
            <a:pPr eaLnBrk="1" hangingPunct="1"/>
            <a:endParaRPr lang="en-US" altLang="el-GR" dirty="0">
              <a:ea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2" name="Picture 4"/>
          <p:cNvPicPr>
            <a:picLocks noChangeAspect="1"/>
          </p:cNvPicPr>
          <p:nvPr/>
        </p:nvPicPr>
        <p:blipFill>
          <a:blip r:embed="rId1"/>
          <a:stretch>
            <a:fillRect/>
          </a:stretch>
        </p:blipFill>
        <p:spPr>
          <a:xfrm>
            <a:off x="684213" y="26988"/>
            <a:ext cx="8459787" cy="6858000"/>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p:cNvSpPr>
          <p:nvPr>
            <p:ph type="title" hasCustomPrompt="1"/>
          </p:nvPr>
        </p:nvSpPr>
        <p:spPr>
          <a:xfrm>
            <a:off x="684213" y="333375"/>
            <a:ext cx="7772400" cy="1143000"/>
          </a:xfrm>
        </p:spPr>
        <p:txBody>
          <a:bodyPr vert="horz" wrap="square" lIns="91440" tIns="45720" rIns="91440" bIns="45720" anchor="ctr" anchorCtr="0"/>
          <a:p>
            <a:pPr eaLnBrk="1" hangingPunct="1"/>
            <a:r>
              <a:rPr lang="el-GR" altLang="el-GR" sz="3800" b="1" dirty="0">
                <a:solidFill>
                  <a:srgbClr val="990099"/>
                </a:solidFill>
              </a:rPr>
              <a:t>Οστικές Μεταστάσεις από </a:t>
            </a:r>
            <a:r>
              <a:rPr lang="en-US" altLang="el-GR" sz="3800" b="1" dirty="0">
                <a:solidFill>
                  <a:srgbClr val="990099"/>
                </a:solidFill>
              </a:rPr>
              <a:t>CA </a:t>
            </a:r>
            <a:r>
              <a:rPr lang="el-GR" altLang="el-GR" sz="3800" b="1" dirty="0">
                <a:solidFill>
                  <a:srgbClr val="990099"/>
                </a:solidFill>
              </a:rPr>
              <a:t>μαστού</a:t>
            </a:r>
            <a:endParaRPr lang="el-GR" altLang="el-GR" sz="3800" b="1" dirty="0">
              <a:solidFill>
                <a:srgbClr val="990099"/>
              </a:solidFill>
            </a:endParaRPr>
          </a:p>
        </p:txBody>
      </p:sp>
      <p:sp>
        <p:nvSpPr>
          <p:cNvPr id="58371" name="Rectangle 3"/>
          <p:cNvSpPr>
            <a:spLocks noGrp="1"/>
          </p:cNvSpPr>
          <p:nvPr>
            <p:ph idx="1" hasCustomPrompt="1"/>
          </p:nvPr>
        </p:nvSpPr>
        <p:spPr/>
        <p:txBody>
          <a:bodyPr vert="horz" wrap="square" lIns="91440" tIns="45720" rIns="91440" bIns="45720" anchor="t" anchorCtr="0"/>
          <a:p>
            <a:pPr eaLnBrk="1" hangingPunct="1"/>
            <a:r>
              <a:rPr lang="el-GR" altLang="el-GR" dirty="0">
                <a:solidFill>
                  <a:srgbClr val="003399"/>
                </a:solidFill>
              </a:rPr>
              <a:t>Καθοριστικός παράγοντας στη δημιουργία οστικών μεταστάσεων στον καρκίνο του μαστού </a:t>
            </a:r>
            <a:r>
              <a:rPr lang="el-GR" altLang="el-GR" dirty="0">
                <a:solidFill>
                  <a:srgbClr val="003399"/>
                </a:solidFill>
                <a:cs typeface="Arial" panose="020B0604020202020204" pitchFamily="34" charset="0"/>
              </a:rPr>
              <a:t>→ </a:t>
            </a:r>
            <a:r>
              <a:rPr lang="en-US" altLang="el-GR" dirty="0">
                <a:solidFill>
                  <a:srgbClr val="003399"/>
                </a:solidFill>
                <a:cs typeface="Arial" panose="020B0604020202020204" pitchFamily="34" charset="0"/>
              </a:rPr>
              <a:t>PTHrP</a:t>
            </a:r>
            <a:endParaRPr lang="en-US" altLang="el-GR" dirty="0">
              <a:solidFill>
                <a:srgbClr val="003399"/>
              </a:solidFill>
              <a:cs typeface="Arial" panose="020B0604020202020204" pitchFamily="34" charset="0"/>
            </a:endParaRPr>
          </a:p>
          <a:p>
            <a:pPr eaLnBrk="1" hangingPunct="1"/>
            <a:r>
              <a:rPr lang="en-US" altLang="el-GR" dirty="0">
                <a:solidFill>
                  <a:srgbClr val="003399"/>
                </a:solidFill>
                <a:cs typeface="Arial" panose="020B0604020202020204" pitchFamily="34" charset="0"/>
              </a:rPr>
              <a:t>PTHrP </a:t>
            </a:r>
            <a:r>
              <a:rPr lang="el-GR" altLang="el-GR" dirty="0">
                <a:solidFill>
                  <a:srgbClr val="003399"/>
                </a:solidFill>
                <a:cs typeface="Arial" panose="020B0604020202020204" pitchFamily="34" charset="0"/>
              </a:rPr>
              <a:t>→</a:t>
            </a:r>
            <a:r>
              <a:rPr lang="en-US" altLang="el-GR" dirty="0">
                <a:solidFill>
                  <a:srgbClr val="003399"/>
                </a:solidFill>
                <a:cs typeface="Arial" panose="020B0604020202020204" pitchFamily="34" charset="0"/>
              </a:rPr>
              <a:t> </a:t>
            </a:r>
            <a:r>
              <a:rPr lang="el-GR" altLang="el-GR" dirty="0">
                <a:solidFill>
                  <a:srgbClr val="003399"/>
                </a:solidFill>
                <a:cs typeface="Arial" panose="020B0604020202020204" pitchFamily="34" charset="0"/>
              </a:rPr>
              <a:t>υπεύθυνη για την οστική καταστροφή</a:t>
            </a:r>
            <a:endParaRPr lang="en-US" altLang="el-GR" dirty="0">
              <a:solidFill>
                <a:srgbClr val="003399"/>
              </a:solidFill>
              <a:cs typeface="Arial" panose="020B0604020202020204" pitchFamily="34" charset="0"/>
            </a:endParaRPr>
          </a:p>
          <a:p>
            <a:pPr eaLnBrk="1" hangingPunct="1"/>
            <a:r>
              <a:rPr lang="en-US" altLang="el-GR" dirty="0">
                <a:solidFill>
                  <a:srgbClr val="003399"/>
                </a:solidFill>
                <a:cs typeface="Arial" panose="020B0604020202020204" pitchFamily="34" charset="0"/>
              </a:rPr>
              <a:t>90% </a:t>
            </a:r>
            <a:r>
              <a:rPr lang="el-GR" altLang="el-GR" dirty="0">
                <a:solidFill>
                  <a:srgbClr val="003399"/>
                </a:solidFill>
                <a:cs typeface="Arial" panose="020B0604020202020204" pitchFamily="34" charset="0"/>
              </a:rPr>
              <a:t>των οστικών μεταστάσεων από καρκίνο του μαστού → </a:t>
            </a:r>
            <a:r>
              <a:rPr lang="en-US" altLang="el-GR" dirty="0">
                <a:solidFill>
                  <a:srgbClr val="003399"/>
                </a:solidFill>
                <a:cs typeface="Arial" panose="020B0604020202020204" pitchFamily="34" charset="0"/>
              </a:rPr>
              <a:t>PTHrP+</a:t>
            </a:r>
            <a:endParaRPr lang="el-GR" altLang="el-GR" dirty="0">
              <a:solidFill>
                <a:srgbClr val="003399"/>
              </a:solidFill>
              <a:ea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p:cNvSpPr>
          <p:nvPr>
            <p:ph type="title" hasCustomPrompt="1"/>
          </p:nvPr>
        </p:nvSpPr>
        <p:spPr>
          <a:xfrm>
            <a:off x="914400" y="277813"/>
            <a:ext cx="7772400" cy="703262"/>
          </a:xfrm>
        </p:spPr>
        <p:txBody>
          <a:bodyPr vert="horz" wrap="square" lIns="91440" tIns="45720" rIns="91440" bIns="45720" anchor="ctr" anchorCtr="0"/>
          <a:p>
            <a:pPr eaLnBrk="1" hangingPunct="1"/>
            <a:r>
              <a:rPr lang="el-GR" altLang="el-GR" sz="3200" b="1" dirty="0">
                <a:solidFill>
                  <a:srgbClr val="990099"/>
                </a:solidFill>
              </a:rPr>
              <a:t>Οστικές Μεταστάσεις από </a:t>
            </a:r>
            <a:r>
              <a:rPr lang="en-US" altLang="el-GR" sz="3200" b="1" dirty="0">
                <a:solidFill>
                  <a:srgbClr val="990099"/>
                </a:solidFill>
              </a:rPr>
              <a:t>CA </a:t>
            </a:r>
            <a:r>
              <a:rPr lang="el-GR" altLang="el-GR" sz="3200" b="1" dirty="0">
                <a:solidFill>
                  <a:srgbClr val="990099"/>
                </a:solidFill>
              </a:rPr>
              <a:t>μαστού</a:t>
            </a:r>
            <a:endParaRPr lang="el-GR" altLang="el-GR" sz="3200" b="1" dirty="0">
              <a:solidFill>
                <a:srgbClr val="990099"/>
              </a:solidFill>
            </a:endParaRPr>
          </a:p>
        </p:txBody>
      </p:sp>
      <p:sp>
        <p:nvSpPr>
          <p:cNvPr id="59395" name="Rectangle 3"/>
          <p:cNvSpPr>
            <a:spLocks noGrp="1"/>
          </p:cNvSpPr>
          <p:nvPr>
            <p:ph idx="1" hasCustomPrompt="1"/>
          </p:nvPr>
        </p:nvSpPr>
        <p:spPr>
          <a:xfrm>
            <a:off x="827088" y="1628775"/>
            <a:ext cx="7772400" cy="4718050"/>
          </a:xfrm>
        </p:spPr>
        <p:txBody>
          <a:bodyPr vert="horz" wrap="square" lIns="91440" tIns="45720" rIns="91440" bIns="45720" anchor="t" anchorCtr="0"/>
          <a:p>
            <a:pPr eaLnBrk="1" hangingPunct="1">
              <a:buNone/>
            </a:pPr>
            <a:endParaRPr lang="el-GR" altLang="el-GR" sz="2400" dirty="0">
              <a:solidFill>
                <a:srgbClr val="003399"/>
              </a:solidFill>
            </a:endParaRPr>
          </a:p>
          <a:p>
            <a:pPr eaLnBrk="1" hangingPunct="1"/>
            <a:r>
              <a:rPr lang="el-GR" altLang="el-GR" sz="2400" dirty="0">
                <a:solidFill>
                  <a:srgbClr val="003399"/>
                </a:solidFill>
              </a:rPr>
              <a:t>Στο φυσιολογικό οστό, η δραστηριότητα και η γένεση οστεοκλαστών ρυθμίζεται από το λόγο</a:t>
            </a:r>
            <a:r>
              <a:rPr lang="en-US" altLang="el-GR" sz="2400" dirty="0"/>
              <a:t> </a:t>
            </a:r>
            <a:r>
              <a:rPr lang="en-US" altLang="el-GR" sz="2400" b="1" dirty="0">
                <a:solidFill>
                  <a:srgbClr val="990099"/>
                </a:solidFill>
              </a:rPr>
              <a:t>RANKL</a:t>
            </a:r>
            <a:r>
              <a:rPr lang="en-US" altLang="el-GR" sz="2400" dirty="0">
                <a:solidFill>
                  <a:srgbClr val="990099"/>
                </a:solidFill>
              </a:rPr>
              <a:t>(cytokine receptor activator of nuclear factorkB) / </a:t>
            </a:r>
            <a:r>
              <a:rPr lang="en-US" altLang="el-GR" sz="2400" b="1" dirty="0">
                <a:solidFill>
                  <a:srgbClr val="990099"/>
                </a:solidFill>
              </a:rPr>
              <a:t>osteoprotegerin</a:t>
            </a:r>
            <a:r>
              <a:rPr lang="en-US" altLang="el-GR" sz="2400" b="1" dirty="0"/>
              <a:t> </a:t>
            </a:r>
            <a:endParaRPr lang="en-US" altLang="el-GR" sz="2400" b="1" dirty="0"/>
          </a:p>
          <a:p>
            <a:pPr eaLnBrk="1" hangingPunct="1"/>
            <a:r>
              <a:rPr lang="el-GR" altLang="el-GR" sz="2400" dirty="0"/>
              <a:t> </a:t>
            </a:r>
            <a:r>
              <a:rPr lang="en-US" altLang="el-GR" sz="2400" dirty="0">
                <a:solidFill>
                  <a:srgbClr val="003399"/>
                </a:solidFill>
              </a:rPr>
              <a:t>osteoprotegerin: </a:t>
            </a:r>
            <a:r>
              <a:rPr lang="el-GR" altLang="el-GR" sz="2400" dirty="0">
                <a:solidFill>
                  <a:srgbClr val="003399"/>
                </a:solidFill>
              </a:rPr>
              <a:t>ανασταλτικός παράγοντας της οστεοκλαστογένεσης</a:t>
            </a:r>
            <a:endParaRPr lang="el-GR" altLang="el-GR" sz="2400" dirty="0">
              <a:solidFill>
                <a:srgbClr val="003399"/>
              </a:solidFill>
            </a:endParaRPr>
          </a:p>
          <a:p>
            <a:pPr eaLnBrk="1" hangingPunct="1"/>
            <a:r>
              <a:rPr lang="el-GR" altLang="el-GR" sz="2400" dirty="0">
                <a:solidFill>
                  <a:srgbClr val="003399"/>
                </a:solidFill>
              </a:rPr>
              <a:t>Η </a:t>
            </a:r>
            <a:r>
              <a:rPr lang="en-US" altLang="el-GR" sz="2400" dirty="0">
                <a:solidFill>
                  <a:srgbClr val="003399"/>
                </a:solidFill>
              </a:rPr>
              <a:t>PTHrP </a:t>
            </a:r>
            <a:r>
              <a:rPr lang="el-GR" altLang="el-GR" sz="2400" dirty="0">
                <a:solidFill>
                  <a:srgbClr val="003399"/>
                </a:solidFill>
              </a:rPr>
              <a:t>διαταράσσει την ισορροπία :</a:t>
            </a:r>
            <a:endParaRPr lang="el-GR" altLang="el-GR" sz="2400" dirty="0">
              <a:solidFill>
                <a:srgbClr val="003399"/>
              </a:solidFill>
            </a:endParaRPr>
          </a:p>
          <a:p>
            <a:pPr eaLnBrk="1" hangingPunct="1">
              <a:buNone/>
            </a:pPr>
            <a:r>
              <a:rPr lang="el-GR" altLang="el-GR" sz="2400" dirty="0"/>
              <a:t>     </a:t>
            </a:r>
            <a:r>
              <a:rPr lang="el-GR" altLang="el-GR" sz="2400" b="1" dirty="0">
                <a:solidFill>
                  <a:srgbClr val="990099"/>
                </a:solidFill>
                <a:cs typeface="Arial" panose="020B0604020202020204" pitchFamily="34" charset="0"/>
              </a:rPr>
              <a:t>⁭ ↑</a:t>
            </a:r>
            <a:r>
              <a:rPr lang="en-US" altLang="el-GR" sz="2400" b="1" dirty="0">
                <a:solidFill>
                  <a:srgbClr val="990099"/>
                </a:solidFill>
                <a:cs typeface="Arial" panose="020B0604020202020204" pitchFamily="34" charset="0"/>
              </a:rPr>
              <a:t>RANKL </a:t>
            </a:r>
            <a:r>
              <a:rPr lang="el-GR" altLang="el-GR" sz="2400" b="1" dirty="0">
                <a:solidFill>
                  <a:srgbClr val="990099"/>
                </a:solidFill>
                <a:cs typeface="Arial" panose="020B0604020202020204" pitchFamily="34" charset="0"/>
              </a:rPr>
              <a:t>στις οστεοβλάστες</a:t>
            </a:r>
            <a:r>
              <a:rPr lang="en-US" altLang="el-GR" sz="2400" b="1" dirty="0">
                <a:solidFill>
                  <a:srgbClr val="990099"/>
                </a:solidFill>
                <a:cs typeface="Arial" panose="020B0604020202020204" pitchFamily="34" charset="0"/>
              </a:rPr>
              <a:t> &amp; ↓osteoprotegerin→</a:t>
            </a:r>
            <a:endParaRPr lang="en-US" altLang="el-GR" sz="2400" b="1" dirty="0">
              <a:solidFill>
                <a:srgbClr val="990099"/>
              </a:solidFill>
              <a:cs typeface="Arial" panose="020B0604020202020204" pitchFamily="34" charset="0"/>
            </a:endParaRPr>
          </a:p>
          <a:p>
            <a:pPr eaLnBrk="1" hangingPunct="1">
              <a:buNone/>
            </a:pPr>
            <a:r>
              <a:rPr lang="en-US" altLang="el-GR" sz="2400" dirty="0">
                <a:cs typeface="Arial" panose="020B0604020202020204" pitchFamily="34" charset="0"/>
              </a:rPr>
              <a:t>    </a:t>
            </a:r>
            <a:r>
              <a:rPr lang="el-GR" altLang="el-GR" sz="2400" dirty="0">
                <a:solidFill>
                  <a:srgbClr val="003399"/>
                </a:solidFill>
                <a:cs typeface="Arial" panose="020B0604020202020204" pitchFamily="34" charset="0"/>
              </a:rPr>
              <a:t>ωρίμανση προοστεοκλαστών σε οστεοκλάστες και αυξημένη οστική καταστροφή</a:t>
            </a:r>
            <a:endParaRPr lang="en-US" altLang="el-GR" sz="2400" dirty="0">
              <a:solidFill>
                <a:srgbClr val="003399"/>
              </a:solidFill>
              <a:cs typeface="Arial" panose="020B0604020202020204" pitchFamily="34" charset="0"/>
            </a:endParaRPr>
          </a:p>
          <a:p>
            <a:pPr eaLnBrk="1" hangingPunct="1"/>
            <a:endParaRPr lang="el-GR" altLang="el-GR" sz="2400" dirty="0">
              <a:solidFill>
                <a:srgbClr val="00339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p:cNvSpPr>
          <p:nvPr>
            <p:ph type="title" hasCustomPrompt="1"/>
          </p:nvPr>
        </p:nvSpPr>
        <p:spPr/>
        <p:txBody>
          <a:bodyPr vert="horz" wrap="square" lIns="91440" tIns="45720" rIns="91440" bIns="45720" anchor="ctr" anchorCtr="0"/>
          <a:p>
            <a:r>
              <a:rPr lang="el-GR" altLang="el-GR" sz="3600" b="1" dirty="0">
                <a:solidFill>
                  <a:srgbClr val="990099"/>
                </a:solidFill>
              </a:rPr>
              <a:t>Οστικές Μεταστάσεις από </a:t>
            </a:r>
            <a:r>
              <a:rPr lang="en-US" altLang="el-GR" sz="3600" b="1" dirty="0">
                <a:solidFill>
                  <a:srgbClr val="990099"/>
                </a:solidFill>
              </a:rPr>
              <a:t>CA </a:t>
            </a:r>
            <a:r>
              <a:rPr lang="el-GR" altLang="el-GR" sz="3600" b="1" dirty="0">
                <a:solidFill>
                  <a:srgbClr val="990099"/>
                </a:solidFill>
              </a:rPr>
              <a:t>μαστού</a:t>
            </a:r>
            <a:endParaRPr lang="el-GR" altLang="el-GR" sz="3600" b="1" dirty="0">
              <a:solidFill>
                <a:srgbClr val="990099"/>
              </a:solidFill>
            </a:endParaRPr>
          </a:p>
        </p:txBody>
      </p:sp>
      <p:sp>
        <p:nvSpPr>
          <p:cNvPr id="60419" name="Rectangle 3"/>
          <p:cNvSpPr>
            <a:spLocks noGrp="1"/>
          </p:cNvSpPr>
          <p:nvPr>
            <p:ph idx="1" hasCustomPrompt="1"/>
          </p:nvPr>
        </p:nvSpPr>
        <p:spPr/>
        <p:txBody>
          <a:bodyPr vert="horz" wrap="square" lIns="91440" tIns="45720" rIns="91440" bIns="45720" anchor="t" anchorCtr="0"/>
          <a:p>
            <a:r>
              <a:rPr lang="en-US" altLang="el-GR" sz="2400" dirty="0">
                <a:solidFill>
                  <a:srgbClr val="003399"/>
                </a:solidFill>
              </a:rPr>
              <a:t>H </a:t>
            </a:r>
            <a:r>
              <a:rPr lang="el-GR" altLang="el-GR" sz="2400" dirty="0">
                <a:solidFill>
                  <a:srgbClr val="003399"/>
                </a:solidFill>
              </a:rPr>
              <a:t>έκκριση PTHrP από τα κύτταρα του όγκου </a:t>
            </a:r>
            <a:r>
              <a:rPr lang="el-GR" altLang="el-GR" sz="2400" dirty="0">
                <a:solidFill>
                  <a:srgbClr val="003399"/>
                </a:solidFill>
                <a:cs typeface="Arial" panose="020B0604020202020204" pitchFamily="34" charset="0"/>
              </a:rPr>
              <a:t>→ ↑ έκφραση </a:t>
            </a:r>
            <a:r>
              <a:rPr lang="en-US" altLang="el-GR" sz="2400" dirty="0">
                <a:solidFill>
                  <a:srgbClr val="003399"/>
                </a:solidFill>
                <a:cs typeface="Arial" panose="020B0604020202020204" pitchFamily="34" charset="0"/>
              </a:rPr>
              <a:t>RANC </a:t>
            </a:r>
            <a:r>
              <a:rPr lang="el-GR" altLang="el-GR" sz="2400" dirty="0">
                <a:solidFill>
                  <a:srgbClr val="003399"/>
                </a:solidFill>
                <a:cs typeface="Arial" panose="020B0604020202020204" pitchFamily="34" charset="0"/>
              </a:rPr>
              <a:t>από τις οστεοβλάστες →  διαφοροποίηση προ-οστεοκλαστών σε οστεοκλάστες</a:t>
            </a:r>
            <a:endParaRPr lang="el-GR" altLang="el-GR" sz="2400" dirty="0">
              <a:solidFill>
                <a:srgbClr val="003399"/>
              </a:solidFill>
            </a:endParaRPr>
          </a:p>
          <a:p>
            <a:r>
              <a:rPr lang="el-GR" altLang="el-GR" sz="2400" dirty="0">
                <a:solidFill>
                  <a:srgbClr val="003399"/>
                </a:solidFill>
              </a:rPr>
              <a:t>Η αποδόμηση της οστικής ουσίας προκαλεί την απελευθέρωση αυξητικών παραγόντων (</a:t>
            </a:r>
            <a:r>
              <a:rPr lang="en-US" altLang="el-GR" sz="2400" dirty="0">
                <a:solidFill>
                  <a:srgbClr val="003399"/>
                </a:solidFill>
              </a:rPr>
              <a:t>TGF, PDGF, IGF, FGF</a:t>
            </a:r>
            <a:r>
              <a:rPr lang="el-GR" altLang="el-GR" sz="2400" dirty="0">
                <a:solidFill>
                  <a:srgbClr val="003399"/>
                </a:solidFill>
              </a:rPr>
              <a:t>κλπ) οι οποίοι προκαλούν </a:t>
            </a:r>
            <a:r>
              <a:rPr lang="el-GR" altLang="el-GR" sz="2400" dirty="0">
                <a:solidFill>
                  <a:srgbClr val="003399"/>
                </a:solidFill>
                <a:cs typeface="Arial" panose="020B0604020202020204" pitchFamily="34" charset="0"/>
              </a:rPr>
              <a:t>↑ έκκριση </a:t>
            </a:r>
            <a:r>
              <a:rPr lang="en-US" altLang="el-GR" sz="2400" dirty="0">
                <a:solidFill>
                  <a:srgbClr val="003399"/>
                </a:solidFill>
                <a:cs typeface="Arial" panose="020B0604020202020204" pitchFamily="34" charset="0"/>
              </a:rPr>
              <a:t>PTHrP </a:t>
            </a:r>
            <a:r>
              <a:rPr lang="el-GR" altLang="el-GR" sz="2400" dirty="0">
                <a:solidFill>
                  <a:srgbClr val="003399"/>
                </a:solidFill>
                <a:cs typeface="Arial" panose="020B0604020202020204" pitchFamily="34" charset="0"/>
              </a:rPr>
              <a:t>από τα κύτταρα του όγκου</a:t>
            </a:r>
            <a:r>
              <a:rPr lang="el-GR" altLang="el-GR" dirty="0">
                <a:solidFill>
                  <a:srgbClr val="003399"/>
                </a:solidFill>
                <a:cs typeface="Arial" panose="020B0604020202020204" pitchFamily="34" charset="0"/>
              </a:rPr>
              <a:t>→</a:t>
            </a:r>
            <a:r>
              <a:rPr lang="en-US" altLang="el-GR" dirty="0">
                <a:solidFill>
                  <a:srgbClr val="003399"/>
                </a:solidFill>
                <a:cs typeface="Arial" panose="020B0604020202020204" pitchFamily="34" charset="0"/>
              </a:rPr>
              <a:t> </a:t>
            </a:r>
            <a:r>
              <a:rPr lang="el-GR" altLang="el-GR" dirty="0">
                <a:solidFill>
                  <a:srgbClr val="003399"/>
                </a:solidFill>
                <a:cs typeface="Arial" panose="020B0604020202020204" pitchFamily="34" charset="0"/>
              </a:rPr>
              <a:t>φαύλος κύκλος…</a:t>
            </a:r>
            <a:endParaRPr lang="el-GR" altLang="el-GR" dirty="0">
              <a:solidFill>
                <a:srgbClr val="003399"/>
              </a:solidFill>
              <a:cs typeface="Arial" panose="020B0604020202020204" pitchFamily="34" charset="0"/>
            </a:endParaRPr>
          </a:p>
          <a:p>
            <a:r>
              <a:rPr lang="el-GR" altLang="el-GR" sz="2400" dirty="0">
                <a:solidFill>
                  <a:srgbClr val="003399"/>
                </a:solidFill>
                <a:cs typeface="Arial" panose="020B0604020202020204" pitchFamily="34" charset="0"/>
              </a:rPr>
              <a:t>  </a:t>
            </a:r>
            <a:endParaRPr lang="el-GR" altLang="el-GR" sz="2400" dirty="0">
              <a:solidFill>
                <a:srgbClr val="003399"/>
              </a:solidFill>
              <a:ea typeface="Arial" panose="020B0604020202020204" pitchFamily="34" charset="0"/>
            </a:endParaRPr>
          </a:p>
        </p:txBody>
      </p:sp>
      <p:sp>
        <p:nvSpPr>
          <p:cNvPr id="60420" name="Rectangle 6"/>
          <p:cNvSpPr/>
          <p:nvPr/>
        </p:nvSpPr>
        <p:spPr>
          <a:xfrm>
            <a:off x="1403350" y="4568825"/>
            <a:ext cx="7489825" cy="22828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r>
              <a:rPr lang="el-GR" altLang="el-GR" sz="1800" i="1" dirty="0">
                <a:solidFill>
                  <a:srgbClr val="990099"/>
                </a:solidFill>
              </a:rPr>
              <a:t>“</a:t>
            </a:r>
            <a:r>
              <a:rPr lang="el-GR" altLang="el-GR" sz="2400" i="1" dirty="0">
                <a:solidFill>
                  <a:srgbClr val="990099"/>
                </a:solidFill>
              </a:rPr>
              <a:t>the vicious cycle ofosteolytic bone metastasis,”</a:t>
            </a:r>
            <a:endParaRPr lang="el-GR" altLang="el-GR" sz="2400" i="1" dirty="0">
              <a:solidFill>
                <a:srgbClr val="990099"/>
              </a:solidFill>
            </a:endParaRPr>
          </a:p>
          <a:p>
            <a:pPr marL="0" lvl="0" indent="0" eaLnBrk="1" hangingPunct="1">
              <a:spcBef>
                <a:spcPct val="0"/>
              </a:spcBef>
              <a:buClrTx/>
              <a:buSzTx/>
              <a:buFontTx/>
              <a:buNone/>
            </a:pPr>
            <a:endParaRPr lang="el-GR" altLang="el-GR" sz="2400" i="1" dirty="0">
              <a:solidFill>
                <a:srgbClr val="990099"/>
              </a:solidFill>
            </a:endParaRPr>
          </a:p>
          <a:p>
            <a:pPr marL="0" lvl="0" indent="0" eaLnBrk="1" hangingPunct="1">
              <a:spcBef>
                <a:spcPct val="0"/>
              </a:spcBef>
              <a:buClrTx/>
              <a:buSzTx/>
              <a:buFontTx/>
              <a:buNone/>
            </a:pPr>
            <a:r>
              <a:rPr lang="el-GR" altLang="el-GR" sz="2400" dirty="0">
                <a:solidFill>
                  <a:srgbClr val="003399"/>
                </a:solidFill>
              </a:rPr>
              <a:t>                           ↓</a:t>
            </a:r>
            <a:endParaRPr lang="el-GR" altLang="el-GR" sz="2400" dirty="0">
              <a:solidFill>
                <a:srgbClr val="003399"/>
              </a:solidFill>
            </a:endParaRPr>
          </a:p>
          <a:p>
            <a:pPr marL="0" lvl="0" indent="0" eaLnBrk="1" hangingPunct="1">
              <a:spcBef>
                <a:spcPct val="0"/>
              </a:spcBef>
              <a:buClrTx/>
              <a:buSzTx/>
              <a:buFontTx/>
              <a:buNone/>
            </a:pPr>
            <a:r>
              <a:rPr lang="el-GR" altLang="el-GR" sz="2400" dirty="0">
                <a:solidFill>
                  <a:srgbClr val="003399"/>
                </a:solidFill>
              </a:rPr>
              <a:t>Οστική καταστροφή, υπερασβεστιαιμία (χαρακτηριστική στις ασθενείς με </a:t>
            </a:r>
            <a:r>
              <a:rPr lang="en-US" altLang="el-GR" sz="2400" dirty="0">
                <a:solidFill>
                  <a:srgbClr val="003399"/>
                </a:solidFill>
              </a:rPr>
              <a:t>CA </a:t>
            </a:r>
            <a:r>
              <a:rPr lang="el-GR" altLang="el-GR" sz="2400" dirty="0">
                <a:solidFill>
                  <a:srgbClr val="003399"/>
                </a:solidFill>
              </a:rPr>
              <a:t>μαστού και εκτεταμένες οστικές μεταστάσεις).</a:t>
            </a:r>
            <a:endParaRPr lang="el-GR" altLang="el-GR" sz="2400" dirty="0">
              <a:solidFill>
                <a:srgbClr val="003399"/>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2" name="Picture 4"/>
          <p:cNvPicPr>
            <a:picLocks noChangeAspect="1"/>
          </p:cNvPicPr>
          <p:nvPr/>
        </p:nvPicPr>
        <p:blipFill>
          <a:blip r:embed="rId1"/>
          <a:srcRect t="44078"/>
          <a:stretch>
            <a:fillRect/>
          </a:stretch>
        </p:blipFill>
        <p:spPr>
          <a:xfrm>
            <a:off x="250825" y="333375"/>
            <a:ext cx="8532813" cy="5832475"/>
          </a:xfrm>
          <a:prstGeom prst="rect">
            <a:avLst/>
          </a:prstGeom>
          <a:noFill/>
          <a:ln w="9525">
            <a:noFill/>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a:spLocks noGrp="1"/>
          </p:cNvSpPr>
          <p:nvPr>
            <p:ph type="title" hasCustomPrompt="1"/>
          </p:nvPr>
        </p:nvSpPr>
        <p:spPr/>
        <p:txBody>
          <a:bodyPr vert="horz" wrap="square" lIns="91440" tIns="45720" rIns="91440" bIns="45720" anchor="ctr" anchorCtr="0"/>
          <a:p>
            <a:pPr eaLnBrk="1" hangingPunct="1"/>
            <a:r>
              <a:rPr lang="el-GR" altLang="el-GR" sz="3200" b="1" dirty="0">
                <a:solidFill>
                  <a:srgbClr val="990099"/>
                </a:solidFill>
              </a:rPr>
              <a:t>Οστεοβλαστικές Μεταστάσεις από </a:t>
            </a:r>
            <a:r>
              <a:rPr lang="en-US" altLang="el-GR" sz="3200" b="1" dirty="0">
                <a:solidFill>
                  <a:srgbClr val="990099"/>
                </a:solidFill>
              </a:rPr>
              <a:t>CA</a:t>
            </a:r>
            <a:r>
              <a:rPr lang="el-GR" altLang="el-GR" sz="3200" b="1" dirty="0">
                <a:solidFill>
                  <a:srgbClr val="990099"/>
                </a:solidFill>
              </a:rPr>
              <a:t>προστάτη</a:t>
            </a:r>
            <a:endParaRPr lang="el-GR" altLang="el-GR" sz="3200" b="1" dirty="0">
              <a:solidFill>
                <a:srgbClr val="990099"/>
              </a:solidFill>
            </a:endParaRPr>
          </a:p>
        </p:txBody>
      </p:sp>
      <p:sp>
        <p:nvSpPr>
          <p:cNvPr id="62467" name="Rectangle 3"/>
          <p:cNvSpPr>
            <a:spLocks noGrp="1"/>
          </p:cNvSpPr>
          <p:nvPr>
            <p:ph idx="1" hasCustomPrompt="1"/>
          </p:nvPr>
        </p:nvSpPr>
        <p:spPr/>
        <p:txBody>
          <a:bodyPr vert="horz" wrap="square" lIns="91440" tIns="45720" rIns="91440" bIns="45720" anchor="t" anchorCtr="0"/>
          <a:p>
            <a:pPr eaLnBrk="1" hangingPunct="1">
              <a:buNone/>
            </a:pPr>
            <a:r>
              <a:rPr lang="el-GR" altLang="el-GR" b="1" dirty="0">
                <a:solidFill>
                  <a:srgbClr val="990099"/>
                </a:solidFill>
                <a:cs typeface="Arial" panose="020B0604020202020204" pitchFamily="34" charset="0"/>
              </a:rPr>
              <a:t> ↓</a:t>
            </a:r>
            <a:r>
              <a:rPr lang="en-US" altLang="el-GR" b="1" dirty="0">
                <a:solidFill>
                  <a:srgbClr val="990099"/>
                </a:solidFill>
                <a:cs typeface="Arial" panose="020B0604020202020204" pitchFamily="34" charset="0"/>
              </a:rPr>
              <a:t>RANKL </a:t>
            </a:r>
            <a:r>
              <a:rPr lang="el-GR" altLang="el-GR" b="1" dirty="0">
                <a:solidFill>
                  <a:srgbClr val="990099"/>
                </a:solidFill>
                <a:cs typeface="Arial" panose="020B0604020202020204" pitchFamily="34" charset="0"/>
              </a:rPr>
              <a:t>στις οστεοβλάστες</a:t>
            </a:r>
            <a:r>
              <a:rPr lang="en-US" altLang="el-GR" b="1" dirty="0">
                <a:solidFill>
                  <a:srgbClr val="990099"/>
                </a:solidFill>
                <a:cs typeface="Arial" panose="020B0604020202020204" pitchFamily="34" charset="0"/>
              </a:rPr>
              <a:t> &amp; </a:t>
            </a:r>
            <a:endParaRPr lang="el-GR" altLang="el-GR" b="1" dirty="0">
              <a:solidFill>
                <a:srgbClr val="990099"/>
              </a:solidFill>
              <a:cs typeface="Arial" panose="020B0604020202020204" pitchFamily="34" charset="0"/>
            </a:endParaRPr>
          </a:p>
          <a:p>
            <a:pPr eaLnBrk="1" hangingPunct="1">
              <a:buNone/>
            </a:pPr>
            <a:r>
              <a:rPr lang="el-GR" altLang="el-GR" dirty="0">
                <a:solidFill>
                  <a:srgbClr val="003399"/>
                </a:solidFill>
                <a:cs typeface="Arial" panose="020B0604020202020204" pitchFamily="34" charset="0"/>
              </a:rPr>
              <a:t>↑</a:t>
            </a:r>
            <a:r>
              <a:rPr lang="el-GR" altLang="el-GR" b="1" dirty="0">
                <a:solidFill>
                  <a:srgbClr val="990099"/>
                </a:solidFill>
                <a:cs typeface="Arial" panose="020B0604020202020204" pitchFamily="34" charset="0"/>
              </a:rPr>
              <a:t> </a:t>
            </a:r>
            <a:r>
              <a:rPr lang="en-US" altLang="el-GR" b="1" dirty="0">
                <a:solidFill>
                  <a:srgbClr val="990099"/>
                </a:solidFill>
                <a:cs typeface="Arial" panose="020B0604020202020204" pitchFamily="34" charset="0"/>
              </a:rPr>
              <a:t>osteoprotegerin→</a:t>
            </a:r>
            <a:endParaRPr lang="en-US" altLang="el-GR" b="1" dirty="0">
              <a:solidFill>
                <a:srgbClr val="990099"/>
              </a:solidFill>
              <a:cs typeface="Arial" panose="020B0604020202020204" pitchFamily="34" charset="0"/>
            </a:endParaRPr>
          </a:p>
          <a:p>
            <a:pPr eaLnBrk="1" hangingPunct="1">
              <a:buNone/>
            </a:pPr>
            <a:r>
              <a:rPr lang="en-US" altLang="el-GR" dirty="0">
                <a:solidFill>
                  <a:srgbClr val="003399"/>
                </a:solidFill>
                <a:cs typeface="Arial" panose="020B0604020202020204" pitchFamily="34" charset="0"/>
              </a:rPr>
              <a:t>    </a:t>
            </a:r>
            <a:r>
              <a:rPr lang="el-GR" altLang="el-GR" dirty="0">
                <a:solidFill>
                  <a:srgbClr val="003399"/>
                </a:solidFill>
                <a:cs typeface="Arial" panose="020B0604020202020204" pitchFamily="34" charset="0"/>
              </a:rPr>
              <a:t>αδυναμία</a:t>
            </a:r>
            <a:r>
              <a:rPr lang="el-GR" altLang="el-GR" dirty="0">
                <a:cs typeface="Arial" panose="020B0604020202020204" pitchFamily="34" charset="0"/>
              </a:rPr>
              <a:t> </a:t>
            </a:r>
            <a:r>
              <a:rPr lang="el-GR" altLang="el-GR" dirty="0">
                <a:solidFill>
                  <a:srgbClr val="003399"/>
                </a:solidFill>
                <a:cs typeface="Arial" panose="020B0604020202020204" pitchFamily="34" charset="0"/>
              </a:rPr>
              <a:t>ωρίμανσης προ-οστεοκλαστών σε οστεοκλάστες και αυξημένη οστική εναπόθεση </a:t>
            </a:r>
            <a:endParaRPr lang="el-GR" altLang="el-GR" dirty="0">
              <a:solidFill>
                <a:srgbClr val="003399"/>
              </a:solidFill>
              <a:ea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p:cNvSpPr>
          <p:nvPr>
            <p:ph type="title" hasCustomPrompt="1"/>
          </p:nvPr>
        </p:nvSpPr>
        <p:spPr/>
        <p:txBody>
          <a:bodyPr vert="horz" wrap="square" lIns="91440" tIns="45720" rIns="91440" bIns="45720" anchor="ctr" anchorCtr="0"/>
          <a:p>
            <a:pPr eaLnBrk="1" hangingPunct="1"/>
            <a:r>
              <a:rPr lang="el-GR" altLang="el-GR" sz="3800" b="1" dirty="0">
                <a:solidFill>
                  <a:srgbClr val="990099"/>
                </a:solidFill>
              </a:rPr>
              <a:t>ΠΝΕΥΜΟΝΙΚΕΣ ΜΕΤΑΣΤΑΣΕΙΣ</a:t>
            </a:r>
            <a:endParaRPr lang="el-GR" altLang="el-GR" sz="3800" b="1" dirty="0">
              <a:solidFill>
                <a:srgbClr val="990099"/>
              </a:solidFill>
            </a:endParaRPr>
          </a:p>
        </p:txBody>
      </p:sp>
      <p:sp>
        <p:nvSpPr>
          <p:cNvPr id="63491" name="Rectangle 3"/>
          <p:cNvSpPr>
            <a:spLocks noGrp="1"/>
          </p:cNvSpPr>
          <p:nvPr>
            <p:ph idx="1" hasCustomPrompt="1"/>
          </p:nvPr>
        </p:nvSpPr>
        <p:spPr/>
        <p:txBody>
          <a:bodyPr vert="horz" wrap="square" lIns="91440" tIns="45720" rIns="91440" bIns="45720" anchor="t" anchorCtr="0"/>
          <a:p>
            <a:pPr eaLnBrk="1" hangingPunct="1">
              <a:lnSpc>
                <a:spcPct val="90000"/>
              </a:lnSpc>
            </a:pPr>
            <a:r>
              <a:rPr lang="el-GR" altLang="el-GR" sz="2400" dirty="0">
                <a:solidFill>
                  <a:srgbClr val="003399"/>
                </a:solidFill>
              </a:rPr>
              <a:t>Πνεύμονας: </a:t>
            </a:r>
            <a:r>
              <a:rPr lang="el-GR" altLang="el-GR" sz="2400" dirty="0">
                <a:solidFill>
                  <a:srgbClr val="990099"/>
                </a:solidFill>
              </a:rPr>
              <a:t>Συνήθης προορισμός μεταστατικής νόσου</a:t>
            </a:r>
            <a:r>
              <a:rPr lang="el-GR" altLang="el-GR" sz="2400" dirty="0">
                <a:solidFill>
                  <a:srgbClr val="003399"/>
                </a:solidFill>
              </a:rPr>
              <a:t> από ποικίλες πρωτοπαθείς εντοπίσεις (π.χ. καρκίνος μαστού, γαστρεντερικού, μελάνωμα, σάρκωμα, καρκίνωμα νεφρού)</a:t>
            </a:r>
            <a:endParaRPr lang="el-GR" altLang="el-GR" sz="2400" dirty="0">
              <a:solidFill>
                <a:srgbClr val="003399"/>
              </a:solidFill>
            </a:endParaRPr>
          </a:p>
          <a:p>
            <a:pPr eaLnBrk="1" hangingPunct="1">
              <a:lnSpc>
                <a:spcPct val="90000"/>
              </a:lnSpc>
            </a:pPr>
            <a:r>
              <a:rPr lang="el-GR" altLang="el-GR" sz="2400" dirty="0">
                <a:solidFill>
                  <a:srgbClr val="003399"/>
                </a:solidFill>
              </a:rPr>
              <a:t>Μερική εξήγηση: όλη η καρδιακή κυκλοφορία διέρχεται από το τριχοειδικό δίκτυο των πνευμόνων</a:t>
            </a:r>
            <a:endParaRPr lang="el-GR" altLang="el-GR" sz="2400" dirty="0">
              <a:solidFill>
                <a:srgbClr val="003399"/>
              </a:solidFill>
            </a:endParaRPr>
          </a:p>
          <a:p>
            <a:pPr eaLnBrk="1" hangingPunct="1">
              <a:lnSpc>
                <a:spcPct val="90000"/>
              </a:lnSpc>
            </a:pPr>
            <a:r>
              <a:rPr lang="el-GR" altLang="el-GR" sz="2400" dirty="0">
                <a:solidFill>
                  <a:srgbClr val="003399"/>
                </a:solidFill>
              </a:rPr>
              <a:t>Οι πνευμονικές μεταστάσεις αρχίζουν συνήθως στο επίπεδο των μικρών πνευμονικών αρτηριολίων από όπου ή θα προχωρήσουν παραπέρα ή θα διαπεράσουν τις στενές ενδοθηλιακές συνάψεις των πνευμονικών αιμοφόρων αγγείων και των υποκείμενων βασικών τους μεμβρανών.</a:t>
            </a:r>
            <a:endParaRPr lang="el-GR" altLang="el-GR" sz="2400" dirty="0">
              <a:solidFill>
                <a:srgbClr val="003399"/>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p:cNvSpPr>
          <p:nvPr>
            <p:ph type="title" hasCustomPrompt="1"/>
          </p:nvPr>
        </p:nvSpPr>
        <p:spPr/>
        <p:txBody>
          <a:bodyPr vert="horz" wrap="square" lIns="91440" tIns="45720" rIns="91440" bIns="45720" anchor="ctr" anchorCtr="0"/>
          <a:p>
            <a:pPr eaLnBrk="1" hangingPunct="1"/>
            <a:r>
              <a:rPr lang="el-GR" altLang="el-GR" sz="3800" b="1" dirty="0">
                <a:solidFill>
                  <a:srgbClr val="990099"/>
                </a:solidFill>
              </a:rPr>
              <a:t>ΠΝΕΥΜΟΝΙΚΕΣ ΜΕΤΑΣΤΑΣΕΙΣ</a:t>
            </a:r>
            <a:endParaRPr lang="el-GR" altLang="el-GR" sz="3800" b="1" dirty="0">
              <a:solidFill>
                <a:srgbClr val="990099"/>
              </a:solidFill>
            </a:endParaRPr>
          </a:p>
        </p:txBody>
      </p:sp>
      <p:sp>
        <p:nvSpPr>
          <p:cNvPr id="64515" name="Rectangle 3"/>
          <p:cNvSpPr>
            <a:spLocks noGrp="1"/>
          </p:cNvSpPr>
          <p:nvPr>
            <p:ph idx="1" hasCustomPrompt="1"/>
          </p:nvPr>
        </p:nvSpPr>
        <p:spPr>
          <a:xfrm>
            <a:off x="914400" y="1600200"/>
            <a:ext cx="8229600" cy="4530725"/>
          </a:xfrm>
        </p:spPr>
        <p:txBody>
          <a:bodyPr vert="horz" wrap="square" lIns="91440" tIns="45720" rIns="91440" bIns="45720" anchor="t" anchorCtr="0"/>
          <a:p>
            <a:pPr eaLnBrk="1" hangingPunct="1"/>
            <a:r>
              <a:rPr lang="el-GR" altLang="el-GR" dirty="0">
                <a:solidFill>
                  <a:srgbClr val="003399"/>
                </a:solidFill>
              </a:rPr>
              <a:t>Εντός του πνευμονικού παρεγχύματος:</a:t>
            </a:r>
            <a:endParaRPr lang="el-GR" altLang="el-GR" dirty="0">
              <a:solidFill>
                <a:srgbClr val="003399"/>
              </a:solidFill>
            </a:endParaRPr>
          </a:p>
          <a:p>
            <a:pPr eaLnBrk="1" hangingPunct="1">
              <a:buNone/>
            </a:pPr>
            <a:r>
              <a:rPr lang="el-GR" altLang="el-GR" dirty="0">
                <a:solidFill>
                  <a:srgbClr val="003399"/>
                </a:solidFill>
              </a:rPr>
              <a:t>   τα μεταστατικά κύτταρα πρέπει να επιβιώσουν και να αναπτυχθούν σε ένα μικροπεριβάλλον  το οποίο περιέχει υψηλής οργάνωσης εξωκυττάρια ουσία  και εξειδικευμένους κυτταρικούς τύπους  για την επιτέλεση της αναπνοής.</a:t>
            </a:r>
            <a:endParaRPr lang="el-GR" altLang="el-GR" dirty="0">
              <a:solidFill>
                <a:srgbClr val="003399"/>
              </a:solidFill>
            </a:endParaRPr>
          </a:p>
          <a:p>
            <a:pPr eaLnBrk="1" hangingPunct="1">
              <a:buNone/>
            </a:pPr>
            <a:endParaRPr lang="el-GR" altLang="el-GR" dirty="0">
              <a:solidFill>
                <a:srgbClr val="003399"/>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p:cNvSpPr>
          <p:nvPr>
            <p:ph type="title" hasCustomPrompt="1"/>
          </p:nvPr>
        </p:nvSpPr>
        <p:spPr/>
        <p:txBody>
          <a:bodyPr vert="horz" wrap="square" lIns="91440" tIns="45720" rIns="91440" bIns="45720" anchor="ctr" anchorCtr="0"/>
          <a:p>
            <a:pPr eaLnBrk="1" hangingPunct="1"/>
            <a:r>
              <a:rPr lang="el-GR" altLang="el-GR" sz="3800" b="1" dirty="0">
                <a:solidFill>
                  <a:srgbClr val="990099"/>
                </a:solidFill>
              </a:rPr>
              <a:t>ΠΝΕΥΜΟΝΙΚΕΣ ΜΕΤΑΣΤΑΣΕΙΣ</a:t>
            </a:r>
            <a:endParaRPr lang="el-GR" altLang="el-GR" sz="3800" b="1" dirty="0">
              <a:solidFill>
                <a:srgbClr val="990099"/>
              </a:solidFill>
            </a:endParaRPr>
          </a:p>
        </p:txBody>
      </p:sp>
      <p:sp>
        <p:nvSpPr>
          <p:cNvPr id="65539" name="Rectangle 3"/>
          <p:cNvSpPr>
            <a:spLocks noGrp="1"/>
          </p:cNvSpPr>
          <p:nvPr>
            <p:ph idx="1" hasCustomPrompt="1"/>
          </p:nvPr>
        </p:nvSpPr>
        <p:spPr/>
        <p:txBody>
          <a:bodyPr vert="horz" wrap="square" lIns="91440" tIns="45720" rIns="91440" bIns="45720" anchor="t" anchorCtr="0"/>
          <a:p>
            <a:pPr eaLnBrk="1" hangingPunct="1">
              <a:lnSpc>
                <a:spcPct val="90000"/>
              </a:lnSpc>
            </a:pPr>
            <a:r>
              <a:rPr lang="el-GR" altLang="el-GR" sz="2400" dirty="0">
                <a:solidFill>
                  <a:srgbClr val="003399"/>
                </a:solidFill>
              </a:rPr>
              <a:t>Στα παιδιατρικά σαρκώματα η κυτταροσκελετική πρωτεϊνη</a:t>
            </a:r>
            <a:r>
              <a:rPr lang="en-US" altLang="el-GR" sz="2400" dirty="0">
                <a:solidFill>
                  <a:srgbClr val="003399"/>
                </a:solidFill>
              </a:rPr>
              <a:t> </a:t>
            </a:r>
            <a:r>
              <a:rPr lang="el-GR" altLang="el-GR" sz="2400" dirty="0">
                <a:solidFill>
                  <a:srgbClr val="003399"/>
                </a:solidFill>
              </a:rPr>
              <a:t>αγκυροβόλησης  «</a:t>
            </a:r>
            <a:r>
              <a:rPr lang="en-US" altLang="el-GR" sz="2400" dirty="0">
                <a:solidFill>
                  <a:srgbClr val="003399"/>
                </a:solidFill>
              </a:rPr>
              <a:t>ezrin</a:t>
            </a:r>
            <a:r>
              <a:rPr lang="el-GR" altLang="el-GR" sz="2400" dirty="0">
                <a:solidFill>
                  <a:srgbClr val="003399"/>
                </a:solidFill>
              </a:rPr>
              <a:t>» φαίνεται να διευκολύνει την εξαγγείωση των κακοήθων κυττάρων στο πνευμονικό παρέγχυμα</a:t>
            </a:r>
            <a:endParaRPr lang="el-GR" altLang="el-GR" sz="2400" dirty="0">
              <a:solidFill>
                <a:srgbClr val="003399"/>
              </a:solidFill>
            </a:endParaRPr>
          </a:p>
          <a:p>
            <a:pPr eaLnBrk="1" hangingPunct="1">
              <a:lnSpc>
                <a:spcPct val="90000"/>
              </a:lnSpc>
            </a:pPr>
            <a:r>
              <a:rPr lang="el-GR" altLang="el-GR" sz="2400" dirty="0">
                <a:solidFill>
                  <a:srgbClr val="003399"/>
                </a:solidFill>
              </a:rPr>
              <a:t>Στα μεταστατικά στον πνεύμονα ηπατοκυτταρικά καρκινώματα, η οστεοποντίνη  θεωρείται καθοριστικός μεσολαβητής της ηπατικής μεταστατικής διαδικασίας </a:t>
            </a:r>
            <a:r>
              <a:rPr lang="el-GR" altLang="el-GR" sz="2400" dirty="0">
                <a:solidFill>
                  <a:srgbClr val="990099"/>
                </a:solidFill>
              </a:rPr>
              <a:t>(Ye et al., 2003)</a:t>
            </a:r>
            <a:endParaRPr lang="el-GR" altLang="el-GR" sz="2400" dirty="0">
              <a:solidFill>
                <a:srgbClr val="990099"/>
              </a:solidFill>
            </a:endParaRPr>
          </a:p>
          <a:p>
            <a:pPr eaLnBrk="1" hangingPunct="1">
              <a:lnSpc>
                <a:spcPct val="90000"/>
              </a:lnSpc>
            </a:pPr>
            <a:r>
              <a:rPr lang="el-GR" altLang="el-GR" sz="2400" dirty="0">
                <a:solidFill>
                  <a:srgbClr val="003399"/>
                </a:solidFill>
              </a:rPr>
              <a:t>Στα καρκινώματα μαστού μοριακά μονοπάτια μέσω του</a:t>
            </a:r>
            <a:r>
              <a:rPr lang="el-GR" altLang="el-GR" sz="2400" dirty="0"/>
              <a:t> </a:t>
            </a:r>
            <a:r>
              <a:rPr lang="el-GR" altLang="el-GR" sz="2400" dirty="0">
                <a:solidFill>
                  <a:srgbClr val="990099"/>
                </a:solidFill>
              </a:rPr>
              <a:t>TGFβ</a:t>
            </a:r>
            <a:r>
              <a:rPr lang="el-GR" altLang="el-GR" sz="2400" dirty="0"/>
              <a:t>  </a:t>
            </a:r>
            <a:r>
              <a:rPr lang="el-GR" altLang="el-GR" sz="2400" dirty="0">
                <a:solidFill>
                  <a:srgbClr val="003399"/>
                </a:solidFill>
              </a:rPr>
              <a:t>και </a:t>
            </a:r>
            <a:r>
              <a:rPr lang="el-GR" altLang="el-GR" sz="2400" dirty="0">
                <a:solidFill>
                  <a:srgbClr val="990099"/>
                </a:solidFill>
              </a:rPr>
              <a:t>NF-κB </a:t>
            </a:r>
            <a:r>
              <a:rPr lang="el-GR" altLang="el-GR" sz="2400" dirty="0">
                <a:solidFill>
                  <a:srgbClr val="003399"/>
                </a:solidFill>
              </a:rPr>
              <a:t>εμπλέκονται στην πνευμονική μετάσταση, αν και οι υπόλοιποι μεσολαβητές είναι ακόμη άγνωστοι</a:t>
            </a:r>
            <a:r>
              <a:rPr lang="el-GR" altLang="el-GR" sz="2400" dirty="0"/>
              <a:t> </a:t>
            </a:r>
            <a:r>
              <a:rPr lang="el-GR" altLang="el-GR" sz="2400" dirty="0">
                <a:solidFill>
                  <a:srgbClr val="990099"/>
                </a:solidFill>
              </a:rPr>
              <a:t>(Luo  et al., 2004; Siegel et al., 2003).</a:t>
            </a:r>
            <a:endParaRPr lang="el-GR" altLang="el-GR" sz="2400" dirty="0">
              <a:solidFill>
                <a:srgbClr val="990099"/>
              </a:solidFill>
            </a:endParaRPr>
          </a:p>
          <a:p>
            <a:pPr eaLnBrk="1" hangingPunct="1">
              <a:lnSpc>
                <a:spcPct val="90000"/>
              </a:lnSpc>
            </a:pPr>
            <a:endParaRPr lang="el-GR" altLang="el-GR" sz="2400" dirty="0">
              <a:solidFill>
                <a:srgbClr val="990099"/>
              </a:solidFill>
            </a:endParaRPr>
          </a:p>
          <a:p>
            <a:pPr eaLnBrk="1" hangingPunct="1">
              <a:lnSpc>
                <a:spcPct val="90000"/>
              </a:lnSpc>
            </a:pPr>
            <a:endParaRPr lang="el-GR" altLang="el-GR" sz="2400" dirty="0">
              <a:solidFill>
                <a:srgbClr val="9900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Τίτλος 1"/>
          <p:cNvSpPr>
            <a:spLocks noGrp="1"/>
          </p:cNvSpPr>
          <p:nvPr>
            <p:ph type="title" hasCustomPrompt="1"/>
          </p:nvPr>
        </p:nvSpPr>
        <p:spPr/>
        <p:txBody>
          <a:bodyPr vert="horz" wrap="square" lIns="91440" tIns="45720" rIns="91440" bIns="45720" anchor="ctr" anchorCtr="0"/>
          <a:p>
            <a:endParaRPr lang="el-GR" altLang="el-GR" dirty="0"/>
          </a:p>
        </p:txBody>
      </p:sp>
      <p:sp>
        <p:nvSpPr>
          <p:cNvPr id="11267" name="Θέση περιεχομένου 2"/>
          <p:cNvSpPr>
            <a:spLocks noGrp="1"/>
          </p:cNvSpPr>
          <p:nvPr>
            <p:ph idx="1" hasCustomPrompt="1"/>
          </p:nvPr>
        </p:nvSpPr>
        <p:spPr/>
        <p:txBody>
          <a:bodyPr vert="horz" wrap="square" lIns="91440" tIns="45720" rIns="91440" bIns="45720" anchor="t" anchorCtr="0"/>
          <a:p>
            <a:pPr>
              <a:buFont typeface="Wingdings" panose="05000000000000000000" pitchFamily="2" charset="2"/>
              <a:buChar char="q"/>
            </a:pPr>
            <a:r>
              <a:rPr lang="el-GR" altLang="el-GR" sz="2000" dirty="0">
                <a:solidFill>
                  <a:srgbClr val="002060"/>
                </a:solidFill>
              </a:rPr>
              <a:t>Οι κυτταρικές αθροίσεις χρησιμοποιούν τα γύρω στρωματικά κύτταρα για να αναδομήσουν την εξωκυττάρια ουσία προς όφελός τους</a:t>
            </a:r>
            <a:endParaRPr lang="el-GR" altLang="el-GR" sz="2000" dirty="0">
              <a:solidFill>
                <a:srgbClr val="002060"/>
              </a:solidFill>
            </a:endParaRPr>
          </a:p>
          <a:p>
            <a:pPr>
              <a:buFont typeface="Wingdings" panose="05000000000000000000" pitchFamily="2" charset="2"/>
              <a:buChar char="q"/>
            </a:pPr>
            <a:r>
              <a:rPr lang="en-US" altLang="el-GR" sz="2000" dirty="0">
                <a:solidFill>
                  <a:srgbClr val="800000"/>
                </a:solidFill>
              </a:rPr>
              <a:t>LIM-</a:t>
            </a:r>
            <a:r>
              <a:rPr lang="el-GR" altLang="el-GR" sz="2000" dirty="0">
                <a:solidFill>
                  <a:srgbClr val="800000"/>
                </a:solidFill>
              </a:rPr>
              <a:t>κινάση</a:t>
            </a:r>
            <a:r>
              <a:rPr lang="el-GR" altLang="el-GR" sz="2000" dirty="0">
                <a:solidFill>
                  <a:srgbClr val="002060"/>
                </a:solidFill>
              </a:rPr>
              <a:t>: σημαντική στη ρύθμιση των  διηθητικών ποδοειδών προσεκβολών (</a:t>
            </a:r>
            <a:r>
              <a:rPr lang="en-US" altLang="el-GR" sz="2000" dirty="0">
                <a:solidFill>
                  <a:srgbClr val="002060"/>
                </a:solidFill>
              </a:rPr>
              <a:t>invadopodia) </a:t>
            </a:r>
            <a:r>
              <a:rPr lang="el-GR" altLang="el-GR" sz="2000" dirty="0">
                <a:solidFill>
                  <a:srgbClr val="002060"/>
                </a:solidFill>
              </a:rPr>
              <a:t>τα οποία με τη σειρά τους καταστρέφουν την εξωκυττάρια ουσία</a:t>
            </a:r>
            <a:endParaRPr lang="en-US" altLang="el-GR" sz="2000" dirty="0">
              <a:solidFill>
                <a:srgbClr val="002060"/>
              </a:solidFill>
            </a:endParaRPr>
          </a:p>
          <a:p>
            <a:pPr>
              <a:buFont typeface="Wingdings" panose="05000000000000000000" pitchFamily="2" charset="2"/>
              <a:buChar char="n"/>
            </a:pPr>
            <a:endParaRPr lang="el-GR" altLang="el-GR" dirty="0"/>
          </a:p>
        </p:txBody>
      </p:sp>
      <p:pic>
        <p:nvPicPr>
          <p:cNvPr id="11268" name="Θέση περιεχομένου 4"/>
          <p:cNvPicPr>
            <a:picLocks noChangeAspect="1"/>
          </p:cNvPicPr>
          <p:nvPr/>
        </p:nvPicPr>
        <p:blipFill>
          <a:blip r:embed="rId1"/>
          <a:srcRect l="32236" t="38368" r="27927" b="38573"/>
          <a:stretch>
            <a:fillRect/>
          </a:stretch>
        </p:blipFill>
        <p:spPr>
          <a:xfrm>
            <a:off x="747713" y="3976688"/>
            <a:ext cx="8105775" cy="2638425"/>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p:cNvSpPr>
          <p:nvPr>
            <p:ph type="title" hasCustomPrompt="1"/>
          </p:nvPr>
        </p:nvSpPr>
        <p:spPr/>
        <p:txBody>
          <a:bodyPr vert="horz" wrap="square" lIns="91440" tIns="45720" rIns="91440" bIns="45720" anchor="ctr" anchorCtr="0"/>
          <a:p>
            <a:pPr eaLnBrk="1" hangingPunct="1"/>
            <a:r>
              <a:rPr lang="el-GR" altLang="el-GR" dirty="0">
                <a:solidFill>
                  <a:srgbClr val="990099"/>
                </a:solidFill>
              </a:rPr>
              <a:t>ΗΠΑΤΙΚΕΣ ΜΕΤΑΣΤΑΣΕΙΣ</a:t>
            </a:r>
            <a:endParaRPr lang="el-GR" altLang="el-GR" dirty="0">
              <a:solidFill>
                <a:srgbClr val="990099"/>
              </a:solidFill>
            </a:endParaRPr>
          </a:p>
        </p:txBody>
      </p:sp>
      <p:sp>
        <p:nvSpPr>
          <p:cNvPr id="66563" name="Rectangle 3"/>
          <p:cNvSpPr>
            <a:spLocks noGrp="1"/>
          </p:cNvSpPr>
          <p:nvPr>
            <p:ph idx="1" hasCustomPrompt="1"/>
          </p:nvPr>
        </p:nvSpPr>
        <p:spPr/>
        <p:txBody>
          <a:bodyPr vert="horz" wrap="square" lIns="91440" tIns="45720" rIns="91440" bIns="45720" anchor="t" anchorCtr="0"/>
          <a:p>
            <a:pPr eaLnBrk="1" hangingPunct="1">
              <a:lnSpc>
                <a:spcPct val="90000"/>
              </a:lnSpc>
            </a:pPr>
            <a:r>
              <a:rPr lang="el-GR" altLang="el-GR" dirty="0">
                <a:solidFill>
                  <a:srgbClr val="003399"/>
                </a:solidFill>
              </a:rPr>
              <a:t>Ήπαρ: όργανο με πυκνή αγγείωση που εφοδιάζεται τόσο από την πυλαία όσο και από τη συστηματική κυκλοφορία</a:t>
            </a:r>
            <a:endParaRPr lang="el-GR" altLang="el-GR" dirty="0">
              <a:solidFill>
                <a:srgbClr val="003399"/>
              </a:solidFill>
            </a:endParaRPr>
          </a:p>
          <a:p>
            <a:pPr eaLnBrk="1" hangingPunct="1">
              <a:lnSpc>
                <a:spcPct val="90000"/>
              </a:lnSpc>
            </a:pPr>
            <a:r>
              <a:rPr lang="el-GR" altLang="el-GR" dirty="0">
                <a:solidFill>
                  <a:srgbClr val="003399"/>
                </a:solidFill>
              </a:rPr>
              <a:t>Τα προχωρημένα καρκινώματα του γαστρεντερικού τείνουν να μεθίστανται πρώτα στο ήπαρ λόγω άμεσης πρόσβασης μέσω της πυλαίας κυκλοφοριας</a:t>
            </a:r>
            <a:endParaRPr lang="el-GR" altLang="el-GR" dirty="0">
              <a:solidFill>
                <a:srgbClr val="003399"/>
              </a:solidFill>
            </a:endParaRPr>
          </a:p>
          <a:p>
            <a:pPr eaLnBrk="1" hangingPunct="1">
              <a:lnSpc>
                <a:spcPct val="90000"/>
              </a:lnSpc>
            </a:pPr>
            <a:r>
              <a:rPr lang="el-GR" altLang="el-GR" dirty="0">
                <a:solidFill>
                  <a:srgbClr val="003399"/>
                </a:solidFill>
              </a:rPr>
              <a:t>Καρκινώματα μαστού, πνεύμονα, οφθαλμικό μελάνωμα αποκτούν πρόσβαση στο ήπαρ μέσω της συστηματικής κυκλοφορίας.</a:t>
            </a:r>
            <a:endParaRPr lang="el-GR" altLang="el-GR" dirty="0">
              <a:solidFill>
                <a:srgbClr val="003399"/>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p:cNvSpPr>
          <p:nvPr>
            <p:ph type="title" hasCustomPrompt="1"/>
          </p:nvPr>
        </p:nvSpPr>
        <p:spPr/>
        <p:txBody>
          <a:bodyPr vert="horz" wrap="square" lIns="91440" tIns="45720" rIns="91440" bIns="45720" anchor="ctr" anchorCtr="0"/>
          <a:p>
            <a:r>
              <a:rPr lang="el-GR" altLang="el-GR" dirty="0">
                <a:solidFill>
                  <a:srgbClr val="990099"/>
                </a:solidFill>
              </a:rPr>
              <a:t>ΗΠΑΤΙΚΕΣ ΜΕΤΑΣΤΑΣΕΙΣ</a:t>
            </a:r>
            <a:endParaRPr lang="el-GR" altLang="el-GR" dirty="0">
              <a:solidFill>
                <a:srgbClr val="990099"/>
              </a:solidFill>
            </a:endParaRPr>
          </a:p>
        </p:txBody>
      </p:sp>
      <p:pic>
        <p:nvPicPr>
          <p:cNvPr id="67587" name="Picture 3"/>
          <p:cNvPicPr>
            <a:picLocks noChangeAspect="1"/>
          </p:cNvPicPr>
          <p:nvPr>
            <p:ph idx="1" hasCustomPrompt="1"/>
          </p:nvPr>
        </p:nvPicPr>
        <p:blipFill>
          <a:blip r:embed="rId1"/>
          <a:srcRect/>
          <a:stretch>
            <a:fillRect/>
          </a:stretch>
        </p:blip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p:cNvSpPr>
          <p:nvPr>
            <p:ph type="title" hasCustomPrompt="1"/>
          </p:nvPr>
        </p:nvSpPr>
        <p:spPr/>
        <p:txBody>
          <a:bodyPr vert="horz" wrap="square" lIns="91440" tIns="45720" rIns="91440" bIns="45720" anchor="ctr" anchorCtr="0"/>
          <a:p>
            <a:pPr eaLnBrk="1" hangingPunct="1"/>
            <a:r>
              <a:rPr lang="el-GR" altLang="el-GR" dirty="0">
                <a:solidFill>
                  <a:srgbClr val="990099"/>
                </a:solidFill>
              </a:rPr>
              <a:t>ΗΠΑΤΙΚΕΣ ΜΕΤΑΣΤΑΣΕΙΣ</a:t>
            </a:r>
            <a:endParaRPr lang="el-GR" altLang="el-GR" dirty="0">
              <a:solidFill>
                <a:srgbClr val="990099"/>
              </a:solidFill>
            </a:endParaRPr>
          </a:p>
        </p:txBody>
      </p:sp>
      <p:sp>
        <p:nvSpPr>
          <p:cNvPr id="68611" name="Rectangle 3"/>
          <p:cNvSpPr>
            <a:spLocks noGrp="1"/>
          </p:cNvSpPr>
          <p:nvPr>
            <p:ph idx="1" hasCustomPrompt="1"/>
          </p:nvPr>
        </p:nvSpPr>
        <p:spPr/>
        <p:txBody>
          <a:bodyPr vert="horz" wrap="square" lIns="91440" tIns="45720" rIns="91440" bIns="45720" anchor="t" anchorCtr="0"/>
          <a:p>
            <a:pPr eaLnBrk="1" hangingPunct="1">
              <a:lnSpc>
                <a:spcPct val="90000"/>
              </a:lnSpc>
            </a:pPr>
            <a:r>
              <a:rPr lang="el-GR" altLang="el-GR" sz="2000" dirty="0">
                <a:solidFill>
                  <a:srgbClr val="003399"/>
                </a:solidFill>
              </a:rPr>
              <a:t>Η εξαγγείωση δεν αποτελεί σημαντικό πόβλημα κατά τη μετάσταση  στο ήπαρ (όπως στον εγκέφαλο) λόγω των ασυνεχών ενδοθηλιακών κυττάρων που επενδύουν τα ηπατικά κολπειδή</a:t>
            </a:r>
            <a:endParaRPr lang="el-GR" altLang="el-GR" sz="2000" dirty="0">
              <a:solidFill>
                <a:srgbClr val="003399"/>
              </a:solidFill>
            </a:endParaRPr>
          </a:p>
          <a:p>
            <a:pPr eaLnBrk="1" hangingPunct="1">
              <a:lnSpc>
                <a:spcPct val="90000"/>
              </a:lnSpc>
            </a:pPr>
            <a:r>
              <a:rPr lang="el-GR" altLang="el-GR" sz="2000" dirty="0">
                <a:solidFill>
                  <a:srgbClr val="003399"/>
                </a:solidFill>
              </a:rPr>
              <a:t>Δυσκολότερη είναι η αποφυγή του κυτταρικού θανάτου από τα εγχώρια ανοσολογικά κύτταρα</a:t>
            </a:r>
            <a:endParaRPr lang="el-GR" altLang="el-GR" sz="2000" dirty="0">
              <a:solidFill>
                <a:srgbClr val="003399"/>
              </a:solidFill>
            </a:endParaRPr>
          </a:p>
          <a:p>
            <a:pPr eaLnBrk="1" hangingPunct="1">
              <a:lnSpc>
                <a:spcPct val="90000"/>
              </a:lnSpc>
            </a:pPr>
            <a:r>
              <a:rPr lang="el-GR" altLang="el-GR" sz="2000" dirty="0">
                <a:solidFill>
                  <a:srgbClr val="003399"/>
                </a:solidFill>
              </a:rPr>
              <a:t>Η έκφραση της πρωτεάσης </a:t>
            </a:r>
            <a:r>
              <a:rPr lang="en-US" altLang="el-GR" sz="2000" b="1" i="1" dirty="0">
                <a:solidFill>
                  <a:srgbClr val="003399"/>
                </a:solidFill>
              </a:rPr>
              <a:t>hepsin</a:t>
            </a:r>
            <a:r>
              <a:rPr lang="en-US" altLang="el-GR" sz="2000" dirty="0">
                <a:solidFill>
                  <a:srgbClr val="003399"/>
                </a:solidFill>
              </a:rPr>
              <a:t> </a:t>
            </a:r>
            <a:r>
              <a:rPr lang="el-GR" altLang="el-GR" sz="2000" dirty="0">
                <a:solidFill>
                  <a:srgbClr val="003399"/>
                </a:solidFill>
              </a:rPr>
              <a:t>είναι αρκετή  ώστε να επιτρέψει την ηπατική μετάσταση προστατικών καρκινικών κυττάρων  σε πειραματικά μοντέλα </a:t>
            </a:r>
            <a:r>
              <a:rPr lang="el-GR" altLang="el-GR" sz="2000" i="1" dirty="0">
                <a:solidFill>
                  <a:srgbClr val="003399"/>
                </a:solidFill>
              </a:rPr>
              <a:t>(Klezovitch et al., 2004).</a:t>
            </a:r>
            <a:endParaRPr lang="el-GR" altLang="el-GR" sz="2000" i="1" dirty="0">
              <a:solidFill>
                <a:srgbClr val="003399"/>
              </a:solidFill>
            </a:endParaRPr>
          </a:p>
          <a:p>
            <a:pPr eaLnBrk="1" hangingPunct="1">
              <a:lnSpc>
                <a:spcPct val="90000"/>
              </a:lnSpc>
            </a:pPr>
            <a:r>
              <a:rPr lang="el-GR" altLang="el-GR" sz="2000" dirty="0">
                <a:solidFill>
                  <a:srgbClr val="003399"/>
                </a:solidFill>
              </a:rPr>
              <a:t>Η </a:t>
            </a:r>
            <a:r>
              <a:rPr lang="el-GR" altLang="el-GR" sz="2000" b="1" i="1" dirty="0">
                <a:solidFill>
                  <a:srgbClr val="003399"/>
                </a:solidFill>
              </a:rPr>
              <a:t>εξουδετέρωση της προαποπτωτικής πρωτεϊνης Τ</a:t>
            </a:r>
            <a:r>
              <a:rPr lang="en-US" altLang="el-GR" sz="2000" b="1" i="1" dirty="0">
                <a:solidFill>
                  <a:srgbClr val="003399"/>
                </a:solidFill>
              </a:rPr>
              <a:t>RAIL</a:t>
            </a:r>
            <a:r>
              <a:rPr lang="en-US" altLang="el-GR" sz="2000" dirty="0">
                <a:solidFill>
                  <a:srgbClr val="003399"/>
                </a:solidFill>
              </a:rPr>
              <a:t> </a:t>
            </a:r>
            <a:r>
              <a:rPr lang="el-GR" altLang="el-GR" sz="2000" dirty="0">
                <a:solidFill>
                  <a:srgbClr val="003399"/>
                </a:solidFill>
              </a:rPr>
              <a:t>σε εγχώρια </a:t>
            </a:r>
            <a:r>
              <a:rPr lang="en-US" altLang="el-GR" sz="2000" dirty="0">
                <a:solidFill>
                  <a:srgbClr val="003399"/>
                </a:solidFill>
              </a:rPr>
              <a:t>NK </a:t>
            </a:r>
            <a:r>
              <a:rPr lang="el-GR" altLang="el-GR" sz="2000" dirty="0">
                <a:solidFill>
                  <a:srgbClr val="003399"/>
                </a:solidFill>
              </a:rPr>
              <a:t>κύτταρα  και η </a:t>
            </a:r>
            <a:r>
              <a:rPr lang="el-GR" altLang="el-GR" sz="2000" b="1" i="1" dirty="0">
                <a:solidFill>
                  <a:srgbClr val="003399"/>
                </a:solidFill>
              </a:rPr>
              <a:t>επαγωγή του μονοπατιού </a:t>
            </a:r>
            <a:r>
              <a:rPr lang="en-US" altLang="el-GR" sz="2000" b="1" i="1" dirty="0">
                <a:solidFill>
                  <a:srgbClr val="003399"/>
                </a:solidFill>
              </a:rPr>
              <a:t>Akt</a:t>
            </a:r>
            <a:r>
              <a:rPr lang="en-US" altLang="el-GR" sz="2000" dirty="0">
                <a:solidFill>
                  <a:srgbClr val="003399"/>
                </a:solidFill>
              </a:rPr>
              <a:t> </a:t>
            </a:r>
            <a:r>
              <a:rPr lang="el-GR" altLang="el-GR" sz="2000" dirty="0">
                <a:solidFill>
                  <a:srgbClr val="003399"/>
                </a:solidFill>
              </a:rPr>
              <a:t>και της κυτταρικής επιβίωσης, διευκολύνουν την ηπατική μετάσταση. </a:t>
            </a:r>
            <a:r>
              <a:rPr lang="el-GR" altLang="el-GR" sz="2000" i="1" dirty="0">
                <a:solidFill>
                  <a:srgbClr val="003399"/>
                </a:solidFill>
              </a:rPr>
              <a:t>(Bao et al., 2004)</a:t>
            </a:r>
            <a:endParaRPr lang="el-GR" altLang="el-GR" sz="2000" i="1" dirty="0">
              <a:solidFill>
                <a:srgbClr val="003399"/>
              </a:solidFill>
            </a:endParaRPr>
          </a:p>
          <a:p>
            <a:pPr eaLnBrk="1" hangingPunct="1">
              <a:lnSpc>
                <a:spcPct val="90000"/>
              </a:lnSpc>
            </a:pPr>
            <a:endParaRPr lang="el-GR" altLang="el-GR" sz="2000" i="1" dirty="0">
              <a:solidFill>
                <a:srgbClr val="003399"/>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p:cNvSpPr>
          <p:nvPr>
            <p:ph type="title" hasCustomPrompt="1"/>
          </p:nvPr>
        </p:nvSpPr>
        <p:spPr/>
        <p:txBody>
          <a:bodyPr vert="horz" wrap="square" lIns="91440" tIns="45720" rIns="91440" bIns="45720" anchor="ctr" anchorCtr="0"/>
          <a:p>
            <a:r>
              <a:rPr lang="el-GR" altLang="el-GR" dirty="0">
                <a:solidFill>
                  <a:srgbClr val="990099"/>
                </a:solidFill>
              </a:rPr>
              <a:t>ΗΠΑΤΙΚΕΣ ΜΕΤΑΣΤΑΣΕΙΣ</a:t>
            </a:r>
            <a:endParaRPr lang="el-GR" altLang="el-GR" dirty="0">
              <a:solidFill>
                <a:srgbClr val="990099"/>
              </a:solidFill>
            </a:endParaRPr>
          </a:p>
        </p:txBody>
      </p:sp>
      <p:sp>
        <p:nvSpPr>
          <p:cNvPr id="69635" name="Rectangle 3"/>
          <p:cNvSpPr>
            <a:spLocks noGrp="1"/>
          </p:cNvSpPr>
          <p:nvPr>
            <p:ph idx="1" hasCustomPrompt="1"/>
          </p:nvPr>
        </p:nvSpPr>
        <p:spPr>
          <a:xfrm>
            <a:off x="755650" y="1600200"/>
            <a:ext cx="8137525" cy="4530725"/>
          </a:xfrm>
        </p:spPr>
        <p:txBody>
          <a:bodyPr vert="horz" wrap="square" lIns="91440" tIns="45720" rIns="91440" bIns="45720" anchor="t" anchorCtr="0"/>
          <a:p>
            <a:pPr>
              <a:lnSpc>
                <a:spcPct val="90000"/>
              </a:lnSpc>
            </a:pPr>
            <a:r>
              <a:rPr lang="el-GR" altLang="el-GR" sz="2400" dirty="0">
                <a:solidFill>
                  <a:srgbClr val="003399"/>
                </a:solidFill>
              </a:rPr>
              <a:t>Στη μελέτη των Stessels et al, σε 43/45 καρκινώματα μαστού που έδωσαν μεταστάσεις στο ήπαρ  παρατηρήθηκε το φαινόμενο του «replacement growth», (αύξηση δια της αντικατάστασης)</a:t>
            </a:r>
            <a:endParaRPr lang="el-GR" altLang="el-GR" sz="2400" dirty="0">
              <a:solidFill>
                <a:srgbClr val="003399"/>
              </a:solidFill>
            </a:endParaRPr>
          </a:p>
          <a:p>
            <a:pPr>
              <a:lnSpc>
                <a:spcPct val="90000"/>
              </a:lnSpc>
            </a:pPr>
            <a:r>
              <a:rPr lang="el-GR" altLang="el-GR" sz="2400" dirty="0">
                <a:solidFill>
                  <a:srgbClr val="003399"/>
                </a:solidFill>
              </a:rPr>
              <a:t>Τα κύτταρα του όγκου παρεκτοπίζουν και αντικαθιστούν τα ηπατοκύτταρα πέριξ των κολποειδικών τριχοειδών χωρίς να διαταράσσουν την ηπατική αρχιτεκτονική.</a:t>
            </a:r>
            <a:endParaRPr lang="el-GR" altLang="el-GR" sz="2400" dirty="0">
              <a:solidFill>
                <a:srgbClr val="003399"/>
              </a:solidFill>
            </a:endParaRPr>
          </a:p>
          <a:p>
            <a:pPr>
              <a:lnSpc>
                <a:spcPct val="90000"/>
              </a:lnSpc>
              <a:buNone/>
            </a:pPr>
            <a:r>
              <a:rPr lang="el-GR" altLang="el-GR" sz="1600" i="1" dirty="0">
                <a:solidFill>
                  <a:srgbClr val="990099"/>
                </a:solidFill>
              </a:rPr>
              <a:t>     F. Stessels, G. van den Eynden, I. van der Auwera et al., “Breast adenocarcinoma liver metastases, in contrast to colorectal cancer liver metastases, display a non-angiogenic growthpattern that preserves the stroma and lacks hypoxia, ”  </a:t>
            </a:r>
            <a:endParaRPr lang="el-GR" altLang="el-GR" sz="1600" i="1" dirty="0">
              <a:solidFill>
                <a:srgbClr val="990099"/>
              </a:solidFill>
            </a:endParaRPr>
          </a:p>
          <a:p>
            <a:pPr>
              <a:lnSpc>
                <a:spcPct val="90000"/>
              </a:lnSpc>
              <a:buNone/>
            </a:pPr>
            <a:r>
              <a:rPr lang="el-GR" altLang="el-GR" sz="1600" i="1" dirty="0">
                <a:solidFill>
                  <a:srgbClr val="990099"/>
                </a:solidFill>
              </a:rPr>
              <a:t>                      British Journal of Cancer, vol. 90, no. 7, pp. 1429–1436, 2004.</a:t>
            </a:r>
            <a:endParaRPr lang="el-GR" altLang="el-GR" sz="1600" i="1" dirty="0">
              <a:solidFill>
                <a:srgbClr val="990099"/>
              </a:solidFill>
            </a:endParaRPr>
          </a:p>
          <a:p>
            <a:pPr>
              <a:lnSpc>
                <a:spcPct val="90000"/>
              </a:lnSpc>
            </a:pPr>
            <a:endParaRPr lang="el-GR" altLang="el-GR" sz="1800" i="1" dirty="0">
              <a:solidFill>
                <a:srgbClr val="990099"/>
              </a:solidFill>
            </a:endParaRPr>
          </a:p>
          <a:p>
            <a:pPr>
              <a:lnSpc>
                <a:spcPct val="90000"/>
              </a:lnSpc>
            </a:pPr>
            <a:r>
              <a:rPr lang="el-GR" altLang="el-GR" sz="2400" dirty="0">
                <a:solidFill>
                  <a:srgbClr val="003399"/>
                </a:solidFill>
              </a:rPr>
              <a:t>Η μέθοδος αυτή αποικισμού επιτρέπει στα μεταστατικά κύτταρα να αυξάνονται χωρίς την ανάγκη αγγειογένεσης</a:t>
            </a:r>
            <a:r>
              <a:rPr lang="el-GR" altLang="el-GR" sz="2400" dirty="0"/>
              <a:t> </a:t>
            </a:r>
            <a:endParaRPr lang="el-GR" altLang="el-GR" sz="2400" dirty="0"/>
          </a:p>
          <a:p>
            <a:pPr>
              <a:lnSpc>
                <a:spcPct val="90000"/>
              </a:lnSpc>
            </a:pPr>
            <a:endParaRPr lang="el-GR" altLang="el-GR"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p:cNvSpPr>
          <p:nvPr>
            <p:ph type="title" hasCustomPrompt="1"/>
          </p:nvPr>
        </p:nvSpPr>
        <p:spPr/>
        <p:txBody>
          <a:bodyPr vert="horz" wrap="square" lIns="91440" tIns="45720" rIns="91440" bIns="45720" anchor="ctr" anchorCtr="0"/>
          <a:p>
            <a:pPr eaLnBrk="1" hangingPunct="1"/>
            <a:r>
              <a:rPr lang="el-GR" altLang="el-GR" sz="3200" b="1" dirty="0">
                <a:solidFill>
                  <a:srgbClr val="990099"/>
                </a:solidFill>
              </a:rPr>
              <a:t>ΕΓΚΕΦΑΛΙΚΕΣ ΜΕΤΑΣΤΑΣΕΙΣ</a:t>
            </a:r>
            <a:endParaRPr lang="el-GR" altLang="el-GR" sz="3200" b="1" dirty="0">
              <a:solidFill>
                <a:srgbClr val="990099"/>
              </a:solidFill>
            </a:endParaRPr>
          </a:p>
        </p:txBody>
      </p:sp>
      <p:sp>
        <p:nvSpPr>
          <p:cNvPr id="70659" name="Rectangle 3"/>
          <p:cNvSpPr>
            <a:spLocks noGrp="1"/>
          </p:cNvSpPr>
          <p:nvPr>
            <p:ph idx="1" hasCustomPrompt="1"/>
          </p:nvPr>
        </p:nvSpPr>
        <p:spPr/>
        <p:txBody>
          <a:bodyPr vert="horz" wrap="square" lIns="91440" tIns="45720" rIns="91440" bIns="45720" anchor="t" anchorCtr="0"/>
          <a:p>
            <a:pPr eaLnBrk="1" hangingPunct="1"/>
            <a:r>
              <a:rPr lang="el-GR" altLang="el-GR" sz="2400" dirty="0">
                <a:solidFill>
                  <a:srgbClr val="003399"/>
                </a:solidFill>
              </a:rPr>
              <a:t>Οι εγκεφαλικές μεταστάσεις , αν και λιγότερο συχνές από τις παρατηρούμενες σε άλλα όργανα σημαίνουν μια εξαιρετικά δυσμενή πρόγνωση των ασθενών</a:t>
            </a:r>
            <a:endParaRPr lang="el-GR" altLang="el-GR" sz="2400" dirty="0">
              <a:solidFill>
                <a:srgbClr val="003399"/>
              </a:solidFill>
            </a:endParaRPr>
          </a:p>
          <a:p>
            <a:pPr eaLnBrk="1" hangingPunct="1"/>
            <a:r>
              <a:rPr lang="el-GR" altLang="el-GR" sz="2400" dirty="0">
                <a:solidFill>
                  <a:srgbClr val="003399"/>
                </a:solidFill>
              </a:rPr>
              <a:t>Όγκοι που μεθίστανται στον εγκέφαλο: όγκοι από βλαστικά κύτταρα, μικροκυτταρικά καρκινώματα πνεύμονα, μελάνωμα, καρκινώματα μαστού, νεφρού, παχέος εντέρου.</a:t>
            </a:r>
            <a:endParaRPr lang="el-GR" altLang="el-GR" sz="2400" dirty="0">
              <a:solidFill>
                <a:srgbClr val="003399"/>
              </a:solidFill>
            </a:endParaRPr>
          </a:p>
          <a:p>
            <a:pPr eaLnBrk="1" hangingPunct="1"/>
            <a:r>
              <a:rPr lang="el-GR" altLang="el-GR" sz="2400" dirty="0">
                <a:solidFill>
                  <a:srgbClr val="003399"/>
                </a:solidFill>
              </a:rPr>
              <a:t>Τα μεταστατικά κύτταρα αναπτύσσονται είτε εντός του εγκεφαλικού παρεγχύματος είτε κατά μήκος των λεπτομηνίγγων που αποτελεί την επιθετικότερη μορφή μεταστατικής νόσου</a:t>
            </a:r>
            <a:endParaRPr lang="el-GR" altLang="el-GR" sz="2400" dirty="0">
              <a:solidFill>
                <a:srgbClr val="003399"/>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Picture 3"/>
          <p:cNvPicPr>
            <a:picLocks noChangeAspect="1"/>
          </p:cNvPicPr>
          <p:nvPr>
            <p:ph type="body"/>
          </p:nvPr>
        </p:nvPicPr>
        <p:blipFill>
          <a:blip r:embed="rId1"/>
          <a:srcRect/>
          <a:stretch>
            <a:fillRect/>
          </a:stretch>
        </p:blipFill>
        <p:spPr>
          <a:xfrm>
            <a:off x="827088" y="1628775"/>
            <a:ext cx="7772400" cy="4530725"/>
          </a:xfrm>
        </p:spPr>
      </p:pic>
      <p:sp>
        <p:nvSpPr>
          <p:cNvPr id="71683" name="Rectangle 4"/>
          <p:cNvSpPr/>
          <p:nvPr/>
        </p:nvSpPr>
        <p:spPr>
          <a:xfrm>
            <a:off x="1692275" y="692150"/>
            <a:ext cx="5472113"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r>
              <a:rPr lang="el-GR" altLang="el-GR" b="1" dirty="0">
                <a:solidFill>
                  <a:srgbClr val="990099"/>
                </a:solidFill>
              </a:rPr>
              <a:t>ΕΓΚΕΦΑΛΙΚΕΣ ΜΕΤΑΣΤΑΣΕΙΣ</a:t>
            </a:r>
            <a:endParaRPr lang="el-GR" altLang="el-GR" b="1" dirty="0">
              <a:solidFill>
                <a:srgbClr val="990099"/>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p:cNvSpPr>
          <p:nvPr>
            <p:ph type="title" hasCustomPrompt="1"/>
          </p:nvPr>
        </p:nvSpPr>
        <p:spPr/>
        <p:txBody>
          <a:bodyPr vert="horz" wrap="square" lIns="91440" tIns="45720" rIns="91440" bIns="45720" anchor="ctr" anchorCtr="0"/>
          <a:p>
            <a:pPr eaLnBrk="1" hangingPunct="1"/>
            <a:r>
              <a:rPr lang="el-GR" altLang="el-GR" sz="3200" b="1" dirty="0">
                <a:solidFill>
                  <a:srgbClr val="990099"/>
                </a:solidFill>
              </a:rPr>
              <a:t>ΕΓΚΕΦΑΛΙΚΕΣ ΜΕΤΑΣΤΑΣΕΙΣ</a:t>
            </a:r>
            <a:endParaRPr lang="el-GR" altLang="el-GR" sz="3200" b="1" dirty="0">
              <a:solidFill>
                <a:srgbClr val="990099"/>
              </a:solidFill>
            </a:endParaRPr>
          </a:p>
        </p:txBody>
      </p:sp>
      <p:sp>
        <p:nvSpPr>
          <p:cNvPr id="72707" name="Rectangle 3"/>
          <p:cNvSpPr>
            <a:spLocks noGrp="1"/>
          </p:cNvSpPr>
          <p:nvPr>
            <p:ph idx="1" hasCustomPrompt="1"/>
          </p:nvPr>
        </p:nvSpPr>
        <p:spPr/>
        <p:txBody>
          <a:bodyPr vert="horz" wrap="square" lIns="91440" tIns="45720" rIns="91440" bIns="45720" anchor="t" anchorCtr="0"/>
          <a:p>
            <a:pPr eaLnBrk="1" hangingPunct="1">
              <a:lnSpc>
                <a:spcPct val="80000"/>
              </a:lnSpc>
            </a:pPr>
            <a:r>
              <a:rPr lang="el-GR" altLang="el-GR" sz="2400" dirty="0">
                <a:solidFill>
                  <a:srgbClr val="003399"/>
                </a:solidFill>
              </a:rPr>
              <a:t>Η πρόσβαση των μεταστατικών κυττάρων στον εγκέφαλο προϋποθέτει τη </a:t>
            </a:r>
            <a:r>
              <a:rPr lang="el-GR" altLang="el-GR" sz="2400" dirty="0">
                <a:solidFill>
                  <a:srgbClr val="990099"/>
                </a:solidFill>
              </a:rPr>
              <a:t>διάσπαση του αιματοεγκεφαλικού φραγμού</a:t>
            </a:r>
            <a:endParaRPr lang="el-GR" altLang="el-GR" sz="2400" dirty="0">
              <a:solidFill>
                <a:srgbClr val="990099"/>
              </a:solidFill>
            </a:endParaRPr>
          </a:p>
          <a:p>
            <a:pPr eaLnBrk="1" hangingPunct="1">
              <a:lnSpc>
                <a:spcPct val="80000"/>
              </a:lnSpc>
            </a:pPr>
            <a:r>
              <a:rPr lang="el-GR" altLang="el-GR" sz="2400" dirty="0">
                <a:solidFill>
                  <a:srgbClr val="003399"/>
                </a:solidFill>
              </a:rPr>
              <a:t>Αιματοεγκεφαλικός φραγμός: στενά συνδεδεμένα ενδοθηλιακά κύτταρα, επενδυόμενα από βασική μεμβράνη και αστροκυτταρικές ποδοειδείς προσεκβολές (</a:t>
            </a:r>
            <a:r>
              <a:rPr lang="en-US" altLang="el-GR" sz="2400" dirty="0">
                <a:solidFill>
                  <a:srgbClr val="003399"/>
                </a:solidFill>
              </a:rPr>
              <a:t>Abbott et al, 2006)</a:t>
            </a:r>
            <a:endParaRPr lang="en-US" altLang="el-GR" sz="2400" dirty="0">
              <a:solidFill>
                <a:srgbClr val="003399"/>
              </a:solidFill>
            </a:endParaRPr>
          </a:p>
          <a:p>
            <a:pPr eaLnBrk="1" hangingPunct="1">
              <a:lnSpc>
                <a:spcPct val="80000"/>
              </a:lnSpc>
            </a:pPr>
            <a:r>
              <a:rPr lang="en-US" altLang="el-GR" sz="2400" dirty="0">
                <a:solidFill>
                  <a:srgbClr val="003399"/>
                </a:solidFill>
              </a:rPr>
              <a:t> </a:t>
            </a:r>
            <a:r>
              <a:rPr lang="el-GR" altLang="el-GR" sz="2400" dirty="0">
                <a:solidFill>
                  <a:srgbClr val="003399"/>
                </a:solidFill>
              </a:rPr>
              <a:t>Φυσιολογικά, ο φραγμός αυτός είναι τόσο ισχυρός που είναι αδιαπέραστος ακόμη και από τις πρωτεϊνες του ορού εκτός και μεταφερθούν μέσω διακυττάριας μεταφοράς.</a:t>
            </a:r>
            <a:endParaRPr lang="el-GR" altLang="el-GR" sz="2400" dirty="0">
              <a:solidFill>
                <a:srgbClr val="003399"/>
              </a:solidFill>
            </a:endParaRPr>
          </a:p>
          <a:p>
            <a:pPr eaLnBrk="1" hangingPunct="1">
              <a:lnSpc>
                <a:spcPct val="80000"/>
              </a:lnSpc>
            </a:pPr>
            <a:r>
              <a:rPr lang="el-GR" altLang="el-GR" sz="2400" dirty="0">
                <a:solidFill>
                  <a:srgbClr val="003399"/>
                </a:solidFill>
              </a:rPr>
              <a:t>Λίγα είναι ακόμη γνωστά για τους ειδικούς μεσολαβητές της εγκεφαλικής μετάστασης.</a:t>
            </a:r>
            <a:endParaRPr lang="el-GR" altLang="el-GR" sz="2400" dirty="0">
              <a:solidFill>
                <a:srgbClr val="003399"/>
              </a:solidFill>
            </a:endParaRPr>
          </a:p>
          <a:p>
            <a:pPr eaLnBrk="1" hangingPunct="1">
              <a:lnSpc>
                <a:spcPct val="80000"/>
              </a:lnSpc>
            </a:pPr>
            <a:endParaRPr lang="el-GR" altLang="el-GR" sz="2400" dirty="0">
              <a:solidFill>
                <a:srgbClr val="003399"/>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30" name="Picture 4"/>
          <p:cNvPicPr>
            <a:picLocks noChangeAspect="1"/>
          </p:cNvPicPr>
          <p:nvPr/>
        </p:nvPicPr>
        <p:blipFill>
          <a:blip r:embed="rId1"/>
          <a:stretch>
            <a:fillRect/>
          </a:stretch>
        </p:blipFill>
        <p:spPr>
          <a:xfrm>
            <a:off x="1619250" y="692150"/>
            <a:ext cx="5591175" cy="5534025"/>
          </a:xfrm>
          <a:prstGeom prst="rect">
            <a:avLst/>
          </a:prstGeom>
          <a:noFill/>
          <a:ln w="9525">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a:spLocks noGrp="1"/>
          </p:cNvSpPr>
          <p:nvPr>
            <p:ph type="title" hasCustomPrompt="1"/>
          </p:nvPr>
        </p:nvSpPr>
        <p:spPr/>
        <p:txBody>
          <a:bodyPr vert="horz" wrap="square" lIns="91440" tIns="45720" rIns="91440" bIns="45720" anchor="ctr" anchorCtr="0"/>
          <a:p>
            <a:r>
              <a:rPr lang="el-GR" altLang="el-GR" sz="3600" b="1" dirty="0">
                <a:solidFill>
                  <a:srgbClr val="990099"/>
                </a:solidFill>
              </a:rPr>
              <a:t>ΕΓΚΕΦΑΛΙΚΕΣ ΜΕΤΑΣΤΑΣΕΙΣ</a:t>
            </a:r>
            <a:endParaRPr lang="el-GR" altLang="el-GR" sz="3600" b="1" dirty="0">
              <a:solidFill>
                <a:srgbClr val="990099"/>
              </a:solidFill>
            </a:endParaRPr>
          </a:p>
        </p:txBody>
      </p:sp>
      <p:sp>
        <p:nvSpPr>
          <p:cNvPr id="74755" name="Rectangle 3"/>
          <p:cNvSpPr>
            <a:spLocks noGrp="1"/>
          </p:cNvSpPr>
          <p:nvPr>
            <p:ph idx="1" hasCustomPrompt="1"/>
          </p:nvPr>
        </p:nvSpPr>
        <p:spPr/>
        <p:txBody>
          <a:bodyPr vert="horz" wrap="square" lIns="91440" tIns="45720" rIns="91440" bIns="45720" anchor="t" anchorCtr="0"/>
          <a:p>
            <a:r>
              <a:rPr lang="el-GR" altLang="el-GR" sz="2400" dirty="0">
                <a:solidFill>
                  <a:srgbClr val="003399"/>
                </a:solidFill>
              </a:rPr>
              <a:t>Τα κύτταρα του όγκου προσκολλώνται στο ενδοθήλιο παραμερίζοντας τα ενδοθηλιακά κύτταρα και προκαλώντας αποκάλυψη της βασικής μεμβράνης γεγονός που επιτρέπει τη διήθηση αυτής από τα νεοπλασματικά κύτταρα</a:t>
            </a:r>
            <a:endParaRPr lang="el-GR" altLang="el-GR" sz="2400" dirty="0">
              <a:solidFill>
                <a:srgbClr val="003399"/>
              </a:solidFill>
            </a:endParaRPr>
          </a:p>
          <a:p>
            <a:pPr>
              <a:buNone/>
            </a:pPr>
            <a:endParaRPr lang="el-GR" altLang="el-GR" sz="2400" dirty="0">
              <a:solidFill>
                <a:srgbClr val="003399"/>
              </a:solidFill>
            </a:endParaRPr>
          </a:p>
          <a:p>
            <a:pPr>
              <a:buNone/>
            </a:pPr>
            <a:r>
              <a:rPr lang="el-GR" altLang="el-GR" dirty="0"/>
              <a:t>   </a:t>
            </a:r>
            <a:r>
              <a:rPr lang="el-GR" altLang="el-GR" sz="1800" i="1" dirty="0">
                <a:solidFill>
                  <a:srgbClr val="990099"/>
                </a:solidFill>
              </a:rPr>
              <a:t>F. Arshad, L. Wang, C. Sy, S. Avraham, and H. K. Avraham,“Blood-brain barrier integrity and breast cancer metastasis to the brain,” Pathology Research International, vol. 2011, Article ID 920509, 12 pages, 2011.</a:t>
            </a:r>
            <a:endParaRPr lang="el-GR" altLang="el-GR" sz="1800" i="1" dirty="0">
              <a:solidFill>
                <a:srgbClr val="990099"/>
              </a:solidFill>
            </a:endParaRPr>
          </a:p>
          <a:p>
            <a:endParaRPr lang="el-GR" altLang="el-GR" sz="1800" i="1" dirty="0">
              <a:solidFill>
                <a:srgbClr val="990099"/>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p:cNvSpPr>
          <p:nvPr>
            <p:ph type="title" hasCustomPrompt="1"/>
          </p:nvPr>
        </p:nvSpPr>
        <p:spPr/>
        <p:txBody>
          <a:bodyPr vert="horz" wrap="square" lIns="91440" tIns="45720" rIns="91440" bIns="45720" anchor="ctr" anchorCtr="0"/>
          <a:p>
            <a:r>
              <a:rPr lang="el-GR" altLang="el-GR" sz="3600" b="1" dirty="0">
                <a:solidFill>
                  <a:srgbClr val="990099"/>
                </a:solidFill>
              </a:rPr>
              <a:t>ΕΓΚΕΦΑΛΙΚΕΣ ΜΕΤΑΣΤΑΣΕΙΣ</a:t>
            </a:r>
            <a:endParaRPr lang="el-GR" altLang="el-GR" sz="3600" b="1" dirty="0">
              <a:solidFill>
                <a:srgbClr val="990099"/>
              </a:solidFill>
            </a:endParaRPr>
          </a:p>
        </p:txBody>
      </p:sp>
      <p:sp>
        <p:nvSpPr>
          <p:cNvPr id="75779" name="Rectangle 3"/>
          <p:cNvSpPr>
            <a:spLocks noGrp="1"/>
          </p:cNvSpPr>
          <p:nvPr>
            <p:ph idx="1" hasCustomPrompt="1"/>
          </p:nvPr>
        </p:nvSpPr>
        <p:spPr/>
        <p:txBody>
          <a:bodyPr vert="horz" wrap="square" lIns="91440" tIns="45720" rIns="91440" bIns="45720" anchor="t" anchorCtr="0"/>
          <a:p>
            <a:r>
              <a:rPr lang="el-GR" altLang="el-GR" sz="2400" dirty="0">
                <a:solidFill>
                  <a:srgbClr val="003399"/>
                </a:solidFill>
              </a:rPr>
              <a:t>Αντιπροσωπεύουν το πιο όψιμο στάδιο της νεοπλασματικής νόσου</a:t>
            </a:r>
            <a:endParaRPr lang="el-GR" altLang="el-GR" sz="2400" dirty="0">
              <a:solidFill>
                <a:srgbClr val="003399"/>
              </a:solidFill>
            </a:endParaRPr>
          </a:p>
          <a:p>
            <a:r>
              <a:rPr lang="el-GR" altLang="el-GR" sz="2400" dirty="0">
                <a:solidFill>
                  <a:srgbClr val="003399"/>
                </a:solidFill>
              </a:rPr>
              <a:t>Αφού  έχουν δοθεί μεταστάσεις σε άλλα σπαγχνικά όργανα</a:t>
            </a:r>
            <a:endParaRPr lang="el-GR" altLang="el-GR" sz="2400" dirty="0">
              <a:solidFill>
                <a:srgbClr val="003399"/>
              </a:solidFill>
            </a:endParaRPr>
          </a:p>
          <a:p>
            <a:r>
              <a:rPr lang="el-GR" altLang="el-GR" sz="2400" dirty="0">
                <a:solidFill>
                  <a:srgbClr val="003399"/>
                </a:solidFill>
              </a:rPr>
              <a:t>Συχνά αποτελούν μεταστάσεις άλλων μεταστατικών εντοπίσεων</a:t>
            </a:r>
            <a:endParaRPr lang="el-GR" altLang="el-GR" sz="2400" dirty="0">
              <a:solidFill>
                <a:srgbClr val="003399"/>
              </a:solidFill>
            </a:endParaRPr>
          </a:p>
          <a:p>
            <a:r>
              <a:rPr lang="el-GR" altLang="el-GR" sz="2400" dirty="0">
                <a:solidFill>
                  <a:srgbClr val="003399"/>
                </a:solidFill>
              </a:rPr>
              <a:t>Η μετάσταση των μεταστάσεων</a:t>
            </a:r>
            <a:endParaRPr lang="el-GR" altLang="el-GR" sz="2400" dirty="0">
              <a:solidFill>
                <a:srgbClr val="003399"/>
              </a:solidFill>
            </a:endParaRPr>
          </a:p>
          <a:p>
            <a:pPr>
              <a:buNone/>
            </a:pPr>
            <a:r>
              <a:rPr lang="el-GR" altLang="el-GR" sz="2400" i="1" dirty="0">
                <a:solidFill>
                  <a:srgbClr val="990099"/>
                </a:solidFill>
              </a:rPr>
              <a:t>            metastasis of metastases theory</a:t>
            </a:r>
            <a:endParaRPr lang="el-GR" altLang="el-GR" sz="2400" i="1" dirty="0">
              <a:solidFill>
                <a:srgbClr val="990099"/>
              </a:solidFill>
            </a:endParaRPr>
          </a:p>
          <a:p>
            <a:pPr>
              <a:buNone/>
            </a:pPr>
            <a:endParaRPr lang="el-GR" altLang="el-GR" sz="2400" i="1" dirty="0">
              <a:solidFill>
                <a:srgbClr val="990099"/>
              </a:solidFill>
            </a:endParaRPr>
          </a:p>
          <a:p>
            <a:pPr>
              <a:buNone/>
            </a:pPr>
            <a:r>
              <a:rPr lang="el-GR" altLang="el-GR" sz="1600" i="1" dirty="0"/>
              <a:t>L. Weiss, “Comments on hematogenous metastatic patterns in humans as revealed by autopsy,” Clinical and Experimental Metastasis, vol. 10, no. 3, pp. 191–199, 1992.</a:t>
            </a:r>
            <a:endParaRPr lang="el-GR" altLang="el-GR" sz="1600" i="1" dirty="0"/>
          </a:p>
          <a:p>
            <a:pPr>
              <a:buNone/>
            </a:pPr>
            <a:endParaRPr lang="el-GR" altLang="el-GR" sz="1600" i="1" dirty="0">
              <a:solidFill>
                <a:srgbClr val="990099"/>
              </a:solidFill>
            </a:endParaRPr>
          </a:p>
          <a:p>
            <a:endParaRPr lang="el-GR" altLang="el-GR" sz="2400" i="1" dirty="0">
              <a:solidFill>
                <a:srgbClr val="99009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Τίτλος 1"/>
          <p:cNvSpPr>
            <a:spLocks noGrp="1"/>
          </p:cNvSpPr>
          <p:nvPr>
            <p:ph type="title" hasCustomPrompt="1"/>
          </p:nvPr>
        </p:nvSpPr>
        <p:spPr/>
        <p:txBody>
          <a:bodyPr vert="horz" wrap="square" lIns="91440" tIns="45720" rIns="91440" bIns="45720" anchor="ctr" anchorCtr="0"/>
          <a:p>
            <a:br>
              <a:rPr lang="el-GR" altLang="el-GR" sz="2800" b="1" dirty="0">
                <a:solidFill>
                  <a:srgbClr val="800000"/>
                </a:solidFill>
              </a:rPr>
            </a:br>
            <a:r>
              <a:rPr lang="el-GR" altLang="el-GR" sz="2800" b="1" dirty="0">
                <a:solidFill>
                  <a:srgbClr val="800000"/>
                </a:solidFill>
              </a:rPr>
              <a:t>Διήθηση υπό μορφή μεμονωμένων κυττάρων [</a:t>
            </a:r>
            <a:r>
              <a:rPr lang="en-US" altLang="el-GR" sz="2800" b="1" dirty="0">
                <a:solidFill>
                  <a:srgbClr val="800000"/>
                </a:solidFill>
              </a:rPr>
              <a:t>single cell migration (individual migration</a:t>
            </a:r>
            <a:r>
              <a:rPr lang="el-GR" altLang="el-GR" sz="2800" b="1" dirty="0">
                <a:solidFill>
                  <a:srgbClr val="800000"/>
                </a:solidFill>
              </a:rPr>
              <a:t>)] </a:t>
            </a:r>
            <a:br>
              <a:rPr lang="en-US" altLang="el-GR" dirty="0">
                <a:solidFill>
                  <a:srgbClr val="002060"/>
                </a:solidFill>
              </a:rPr>
            </a:br>
            <a:endParaRPr lang="el-GR" altLang="el-GR" dirty="0"/>
          </a:p>
        </p:txBody>
      </p:sp>
      <p:sp>
        <p:nvSpPr>
          <p:cNvPr id="3" name="Θέση περιεχομένου 2"/>
          <p:cNvSpPr>
            <a:spLocks noGrp="1"/>
          </p:cNvSpPr>
          <p:nvPr>
            <p:ph idx="1" hasCustomPrompt="1"/>
          </p:nvPr>
        </p:nvSpPr>
        <p:spPr/>
        <p:txBody>
          <a:bodyPr vert="horz" wrap="square" lIns="91440" tIns="45720" rIns="91440" bIns="45720" numCol="1" anchor="t" anchorCtr="0" compatLnSpc="1"/>
          <a:p>
            <a:pPr marL="0" indent="0">
              <a:buNone/>
            </a:pPr>
            <a:r>
              <a:rPr dirty="0">
                <a:solidFill>
                  <a:srgbClr val="002060"/>
                </a:solidFill>
              </a:rPr>
              <a:t>Μεμονωμένα κύτταρα διηθούν τους γύρω ιστούς ανεξάρτητα το ένα από το άλλο με δύο επί μέρους μηχανισμούς:</a:t>
            </a:r>
            <a:endParaRPr dirty="0">
              <a:solidFill>
                <a:srgbClr val="002060"/>
              </a:solidFill>
            </a:endParaRPr>
          </a:p>
          <a:p>
            <a:pPr marL="0" indent="0">
              <a:buNone/>
            </a:pPr>
            <a:endParaRPr dirty="0">
              <a:solidFill>
                <a:srgbClr val="002060"/>
              </a:solidFill>
            </a:endParaRPr>
          </a:p>
          <a:p>
            <a:pPr marL="0" indent="0"/>
            <a:r>
              <a:rPr dirty="0">
                <a:solidFill>
                  <a:srgbClr val="002060"/>
                </a:solidFill>
              </a:rPr>
              <a:t>Μεσεγχυματικού (ινοβλαστικού) τύπου</a:t>
            </a:r>
            <a:endParaRPr dirty="0">
              <a:solidFill>
                <a:srgbClr val="002060"/>
              </a:solidFill>
            </a:endParaRPr>
          </a:p>
          <a:p>
            <a:pPr marL="0" indent="0"/>
            <a:r>
              <a:rPr dirty="0">
                <a:solidFill>
                  <a:srgbClr val="002060"/>
                </a:solidFill>
              </a:rPr>
              <a:t>Αμοιβαδοειδούς τύπου</a:t>
            </a:r>
            <a:endParaRPr dirty="0">
              <a:solidFill>
                <a:srgbClr val="002060"/>
              </a:solidFill>
            </a:endParaRPr>
          </a:p>
        </p:txBody>
      </p:sp>
      <p:pic>
        <p:nvPicPr>
          <p:cNvPr id="12292" name="Εικόνα 4"/>
          <p:cNvPicPr>
            <a:picLocks noChangeAspect="1"/>
          </p:cNvPicPr>
          <p:nvPr/>
        </p:nvPicPr>
        <p:blipFill>
          <a:blip r:embed="rId1"/>
          <a:srcRect l="24013" t="19202" r="24802" b="61198"/>
          <a:stretch>
            <a:fillRect/>
          </a:stretch>
        </p:blipFill>
        <p:spPr>
          <a:xfrm>
            <a:off x="1187450" y="4797425"/>
            <a:ext cx="7178675" cy="1546225"/>
          </a:xfrm>
          <a:prstGeom prst="rect">
            <a:avLst/>
          </a:prstGeom>
          <a:noFill/>
          <a:ln w="9525">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p:cNvSpPr>
          <p:nvPr>
            <p:ph type="title" hasCustomPrompt="1"/>
          </p:nvPr>
        </p:nvSpPr>
        <p:spPr/>
        <p:txBody>
          <a:bodyPr vert="horz" wrap="square" lIns="91440" tIns="45720" rIns="91440" bIns="45720" anchor="ctr" anchorCtr="0"/>
          <a:p>
            <a:r>
              <a:rPr lang="el-GR" altLang="el-GR" sz="3600" b="1" dirty="0">
                <a:solidFill>
                  <a:srgbClr val="990099"/>
                </a:solidFill>
              </a:rPr>
              <a:t>ΕΓΚΕΦΑΛΙΚΕΣ ΜΕΤΑΣΤΑΣΕΙΣ</a:t>
            </a:r>
            <a:endParaRPr lang="el-GR" altLang="el-GR" sz="3600" b="1" dirty="0">
              <a:solidFill>
                <a:srgbClr val="990099"/>
              </a:solidFill>
            </a:endParaRPr>
          </a:p>
        </p:txBody>
      </p:sp>
      <p:sp>
        <p:nvSpPr>
          <p:cNvPr id="76803" name="Rectangle 3"/>
          <p:cNvSpPr>
            <a:spLocks noGrp="1"/>
          </p:cNvSpPr>
          <p:nvPr>
            <p:ph idx="1" hasCustomPrompt="1"/>
          </p:nvPr>
        </p:nvSpPr>
        <p:spPr/>
        <p:txBody>
          <a:bodyPr vert="horz" wrap="square" lIns="91440" tIns="45720" rIns="91440" bIns="45720" anchor="t" anchorCtr="0"/>
          <a:p>
            <a:pPr>
              <a:lnSpc>
                <a:spcPct val="80000"/>
              </a:lnSpc>
              <a:buNone/>
            </a:pPr>
            <a:r>
              <a:rPr lang="el-GR" altLang="el-GR" sz="2400" b="1" i="1" dirty="0">
                <a:solidFill>
                  <a:srgbClr val="990099"/>
                </a:solidFill>
              </a:rPr>
              <a:t>metastasis of metastases theory</a:t>
            </a:r>
            <a:r>
              <a:rPr lang="el-GR" altLang="el-GR" sz="2000" i="1" dirty="0">
                <a:solidFill>
                  <a:srgbClr val="990099"/>
                </a:solidFill>
              </a:rPr>
              <a:t>:</a:t>
            </a:r>
            <a:endParaRPr lang="el-GR" altLang="el-GR" sz="2000" i="1" dirty="0">
              <a:solidFill>
                <a:srgbClr val="990099"/>
              </a:solidFill>
            </a:endParaRPr>
          </a:p>
          <a:p>
            <a:pPr>
              <a:lnSpc>
                <a:spcPct val="80000"/>
              </a:lnSpc>
              <a:buNone/>
            </a:pPr>
            <a:endParaRPr lang="el-GR" altLang="el-GR" sz="2000" dirty="0"/>
          </a:p>
          <a:p>
            <a:pPr>
              <a:lnSpc>
                <a:spcPct val="80000"/>
              </a:lnSpc>
            </a:pPr>
            <a:r>
              <a:rPr lang="el-GR" altLang="el-GR" sz="2000" dirty="0">
                <a:solidFill>
                  <a:srgbClr val="003399"/>
                </a:solidFill>
              </a:rPr>
              <a:t>Τα νεοπλασματικά κύτταρα του πρωτοπαθούς όγκου πρέπει πρώτα να αποικίσουν ένα σπλαγχνικό όργανο ή λεμφαδένα  πριν αποκτήσουν τον απαιτούμενο φαινότυπο  για να διασχίσουν επιτυχώς τον αιματοεγκεφαλικό φραγμό και να αλληλεπιδράσουν με το εγκεφαλικό μικροπεριβάλλον.</a:t>
            </a:r>
            <a:endParaRPr lang="el-GR" altLang="el-GR" sz="2000" dirty="0">
              <a:solidFill>
                <a:srgbClr val="003399"/>
              </a:solidFill>
            </a:endParaRPr>
          </a:p>
          <a:p>
            <a:pPr>
              <a:lnSpc>
                <a:spcPct val="80000"/>
              </a:lnSpc>
              <a:buNone/>
            </a:pPr>
            <a:endParaRPr lang="el-GR" altLang="el-GR" sz="2000" dirty="0">
              <a:solidFill>
                <a:srgbClr val="003399"/>
              </a:solidFill>
            </a:endParaRPr>
          </a:p>
          <a:p>
            <a:pPr>
              <a:lnSpc>
                <a:spcPct val="80000"/>
              </a:lnSpc>
            </a:pPr>
            <a:r>
              <a:rPr lang="el-GR" altLang="el-GR" sz="2000" dirty="0">
                <a:solidFill>
                  <a:srgbClr val="003399"/>
                </a:solidFill>
              </a:rPr>
              <a:t>Το εγκεφαλικό μικροπεριβάλλον είναι πλούσιο σε κυτοκίνες και αυξητικούς παράγοντες που παράγονται κυρίως από τα αστροκύτταρα</a:t>
            </a:r>
            <a:endParaRPr lang="el-GR" altLang="el-GR" sz="2000" dirty="0">
              <a:solidFill>
                <a:srgbClr val="003399"/>
              </a:solidFill>
            </a:endParaRPr>
          </a:p>
          <a:p>
            <a:pPr>
              <a:lnSpc>
                <a:spcPct val="80000"/>
              </a:lnSpc>
              <a:buNone/>
            </a:pPr>
            <a:r>
              <a:rPr lang="el-GR" altLang="el-GR" sz="2000" dirty="0">
                <a:solidFill>
                  <a:srgbClr val="003399"/>
                </a:solidFill>
              </a:rPr>
              <a:t>( SDF-1</a:t>
            </a:r>
            <a:r>
              <a:rPr lang="el-GR" altLang="el-GR" sz="2000" i="1" dirty="0">
                <a:solidFill>
                  <a:srgbClr val="003399"/>
                </a:solidFill>
              </a:rPr>
              <a:t>α,</a:t>
            </a:r>
            <a:r>
              <a:rPr lang="el-GR" altLang="el-GR" sz="2000" dirty="0">
                <a:solidFill>
                  <a:srgbClr val="003399"/>
                </a:solidFill>
              </a:rPr>
              <a:t> IL-1, IL-3, IL-6, interferon-</a:t>
            </a:r>
            <a:r>
              <a:rPr lang="el-GR" altLang="el-GR" sz="2000" i="1" dirty="0">
                <a:solidFill>
                  <a:srgbClr val="003399"/>
                </a:solidFill>
              </a:rPr>
              <a:t>γ </a:t>
            </a:r>
            <a:r>
              <a:rPr lang="el-GR" altLang="el-GR" sz="2000" dirty="0">
                <a:solidFill>
                  <a:srgbClr val="003399"/>
                </a:solidFill>
              </a:rPr>
              <a:t>(IFN-</a:t>
            </a:r>
            <a:r>
              <a:rPr lang="el-GR" altLang="el-GR" sz="2000" i="1" dirty="0">
                <a:solidFill>
                  <a:srgbClr val="003399"/>
                </a:solidFill>
              </a:rPr>
              <a:t>γ</a:t>
            </a:r>
            <a:r>
              <a:rPr lang="el-GR" altLang="el-GR" sz="2000" dirty="0">
                <a:solidFill>
                  <a:srgbClr val="003399"/>
                </a:solidFill>
              </a:rPr>
              <a:t>), tumor necrosis factor-</a:t>
            </a:r>
            <a:r>
              <a:rPr lang="el-GR" altLang="el-GR" sz="2000" i="1" dirty="0">
                <a:solidFill>
                  <a:srgbClr val="003399"/>
                </a:solidFill>
              </a:rPr>
              <a:t>α </a:t>
            </a:r>
            <a:r>
              <a:rPr lang="el-GR" altLang="el-GR" sz="2000" dirty="0">
                <a:solidFill>
                  <a:srgbClr val="003399"/>
                </a:solidFill>
              </a:rPr>
              <a:t>(TNF-</a:t>
            </a:r>
            <a:r>
              <a:rPr lang="el-GR" altLang="el-GR" sz="2000" i="1" dirty="0">
                <a:solidFill>
                  <a:srgbClr val="003399"/>
                </a:solidFill>
              </a:rPr>
              <a:t>α</a:t>
            </a:r>
            <a:r>
              <a:rPr lang="el-GR" altLang="el-GR" sz="2000" dirty="0">
                <a:solidFill>
                  <a:srgbClr val="003399"/>
                </a:solidFill>
              </a:rPr>
              <a:t>), TGF-</a:t>
            </a:r>
            <a:r>
              <a:rPr lang="el-GR" altLang="el-GR" sz="2000" i="1" dirty="0">
                <a:solidFill>
                  <a:srgbClr val="003399"/>
                </a:solidFill>
              </a:rPr>
              <a:t>β</a:t>
            </a:r>
            <a:r>
              <a:rPr lang="el-GR" altLang="el-GR" sz="2000" dirty="0">
                <a:solidFill>
                  <a:srgbClr val="003399"/>
                </a:solidFill>
              </a:rPr>
              <a:t>, and PDGF-1)</a:t>
            </a:r>
            <a:endParaRPr lang="el-GR" altLang="el-GR" sz="2000" dirty="0">
              <a:solidFill>
                <a:srgbClr val="003399"/>
              </a:solidFill>
            </a:endParaRPr>
          </a:p>
          <a:p>
            <a:pPr>
              <a:lnSpc>
                <a:spcPct val="80000"/>
              </a:lnSpc>
              <a:buNone/>
            </a:pPr>
            <a:endParaRPr lang="el-GR" altLang="el-GR" sz="2000" dirty="0">
              <a:solidFill>
                <a:srgbClr val="003399"/>
              </a:solidFill>
            </a:endParaRPr>
          </a:p>
          <a:p>
            <a:pPr>
              <a:lnSpc>
                <a:spcPct val="80000"/>
              </a:lnSpc>
            </a:pPr>
            <a:r>
              <a:rPr lang="el-GR" altLang="el-GR" sz="2000" dirty="0">
                <a:solidFill>
                  <a:srgbClr val="003399"/>
                </a:solidFill>
              </a:rPr>
              <a:t>Τα νεοπλασματικά κύτταρα χρησιμοποιούν τους παράγοντες αυτούς για την επιβίωσή τους και τον πολλαπλασιασμό τους</a:t>
            </a:r>
            <a:endParaRPr lang="el-GR" altLang="el-GR" sz="2000" dirty="0">
              <a:solidFill>
                <a:srgbClr val="003399"/>
              </a:solidFill>
            </a:endParaRPr>
          </a:p>
          <a:p>
            <a:pPr>
              <a:lnSpc>
                <a:spcPct val="80000"/>
              </a:lnSpc>
            </a:pPr>
            <a:endParaRPr lang="el-GR" altLang="el-GR" sz="2000" b="1" dirty="0">
              <a:solidFill>
                <a:srgbClr val="003399"/>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p:cNvSpPr>
          <p:nvPr>
            <p:ph type="title" hasCustomPrompt="1"/>
          </p:nvPr>
        </p:nvSpPr>
        <p:spPr/>
        <p:txBody>
          <a:bodyPr vert="horz" wrap="square" lIns="91440" tIns="45720" rIns="91440" bIns="45720" anchor="ctr" anchorCtr="0"/>
          <a:p>
            <a:r>
              <a:rPr lang="el-GR" altLang="el-GR" sz="3600" b="1" dirty="0">
                <a:solidFill>
                  <a:srgbClr val="990099"/>
                </a:solidFill>
              </a:rPr>
              <a:t>ΕΓΚΕΦΑΛΙΚΕΣ ΜΕΤΑΣΤΑΣΕΙΣ</a:t>
            </a:r>
            <a:endParaRPr lang="el-GR" altLang="el-GR" sz="3600" b="1" dirty="0">
              <a:solidFill>
                <a:srgbClr val="990099"/>
              </a:solidFill>
            </a:endParaRPr>
          </a:p>
        </p:txBody>
      </p:sp>
      <p:sp>
        <p:nvSpPr>
          <p:cNvPr id="77827" name="Rectangle 3"/>
          <p:cNvSpPr>
            <a:spLocks noGrp="1"/>
          </p:cNvSpPr>
          <p:nvPr>
            <p:ph idx="1" hasCustomPrompt="1"/>
          </p:nvPr>
        </p:nvSpPr>
        <p:spPr/>
        <p:txBody>
          <a:bodyPr vert="horz" wrap="square" lIns="91440" tIns="45720" rIns="91440" bIns="45720" anchor="t" anchorCtr="0"/>
          <a:p>
            <a:r>
              <a:rPr lang="el-GR" altLang="el-GR" sz="2400" dirty="0">
                <a:solidFill>
                  <a:srgbClr val="003399"/>
                </a:solidFill>
              </a:rPr>
              <a:t>Τα αστροκύτταρα φαίνεται να εξασκούν μια προστατευτική δράση στα κύτταρα του όγκου εναντίον τον χημειοθεραπευτικών  μέσω άμεσης σύνδεσης κυττάρου με κύτταρο</a:t>
            </a:r>
            <a:endParaRPr lang="el-GR" altLang="el-GR" sz="2400" dirty="0">
              <a:solidFill>
                <a:srgbClr val="003399"/>
              </a:solidFill>
            </a:endParaRPr>
          </a:p>
          <a:p>
            <a:pPr>
              <a:buNone/>
            </a:pPr>
            <a:endParaRPr lang="el-GR" altLang="el-GR" sz="2400" dirty="0">
              <a:solidFill>
                <a:srgbClr val="003399"/>
              </a:solidFill>
            </a:endParaRPr>
          </a:p>
          <a:p>
            <a:r>
              <a:rPr lang="el-GR" altLang="el-GR" sz="2400" dirty="0">
                <a:solidFill>
                  <a:srgbClr val="003399"/>
                </a:solidFill>
              </a:rPr>
              <a:t>Πιθανή εξήγηση της ανθεκτικότητας των εγκεφαλικών μεταστάσεων στη θεραπεία</a:t>
            </a:r>
            <a:endParaRPr lang="el-GR" altLang="el-GR" sz="2400" b="1" dirty="0">
              <a:solidFill>
                <a:srgbClr val="003399"/>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Grp="1"/>
          </p:cNvSpPr>
          <p:nvPr>
            <p:ph type="title" hasCustomPrompt="1"/>
          </p:nvPr>
        </p:nvSpPr>
        <p:spPr/>
        <p:txBody>
          <a:bodyPr vert="horz" wrap="square" lIns="91440" tIns="45720" rIns="91440" bIns="45720" anchor="ctr" anchorCtr="0"/>
          <a:p>
            <a:pPr eaLnBrk="1" hangingPunct="1"/>
            <a:r>
              <a:rPr lang="el-GR" altLang="el-GR" sz="3800" dirty="0">
                <a:solidFill>
                  <a:srgbClr val="990099"/>
                </a:solidFill>
              </a:rPr>
              <a:t>Σπορά και επανασπορά</a:t>
            </a:r>
            <a:br>
              <a:rPr lang="el-GR" altLang="el-GR" sz="3800" dirty="0">
                <a:solidFill>
                  <a:srgbClr val="990099"/>
                </a:solidFill>
              </a:rPr>
            </a:br>
            <a:r>
              <a:rPr lang="el-GR" altLang="el-GR" sz="3800" dirty="0">
                <a:solidFill>
                  <a:srgbClr val="990099"/>
                </a:solidFill>
              </a:rPr>
              <a:t>(</a:t>
            </a:r>
            <a:r>
              <a:rPr lang="en-US" altLang="el-GR" sz="3800" dirty="0">
                <a:solidFill>
                  <a:srgbClr val="990099"/>
                </a:solidFill>
              </a:rPr>
              <a:t>Seeding and Reseeding)</a:t>
            </a:r>
            <a:endParaRPr lang="el-GR" altLang="el-GR" sz="3800" dirty="0">
              <a:solidFill>
                <a:srgbClr val="990099"/>
              </a:solidFill>
            </a:endParaRPr>
          </a:p>
        </p:txBody>
      </p:sp>
      <p:sp>
        <p:nvSpPr>
          <p:cNvPr id="78851" name="Rectangle 3"/>
          <p:cNvSpPr>
            <a:spLocks noGrp="1"/>
          </p:cNvSpPr>
          <p:nvPr>
            <p:ph idx="1" hasCustomPrompt="1"/>
          </p:nvPr>
        </p:nvSpPr>
        <p:spPr/>
        <p:txBody>
          <a:bodyPr vert="horz" wrap="square" lIns="91440" tIns="45720" rIns="91440" bIns="45720" anchor="t" anchorCtr="0"/>
          <a:p>
            <a:pPr eaLnBrk="1" hangingPunct="1">
              <a:lnSpc>
                <a:spcPct val="90000"/>
              </a:lnSpc>
            </a:pPr>
            <a:r>
              <a:rPr lang="en-US" altLang="el-GR" sz="2000" dirty="0">
                <a:solidFill>
                  <a:srgbClr val="003399"/>
                </a:solidFill>
              </a:rPr>
              <a:t>M</a:t>
            </a:r>
            <a:r>
              <a:rPr lang="el-GR" altLang="el-GR" sz="2000" dirty="0">
                <a:solidFill>
                  <a:srgbClr val="003399"/>
                </a:solidFill>
              </a:rPr>
              <a:t>ετά τον καθορισμό ορισμένων γονιδιακών </a:t>
            </a:r>
            <a:r>
              <a:rPr lang="en-US" altLang="el-GR" sz="2000" dirty="0">
                <a:solidFill>
                  <a:srgbClr val="003399"/>
                </a:solidFill>
              </a:rPr>
              <a:t>profil </a:t>
            </a:r>
            <a:r>
              <a:rPr lang="el-GR" altLang="el-GR" sz="2000" dirty="0">
                <a:solidFill>
                  <a:srgbClr val="003399"/>
                </a:solidFill>
              </a:rPr>
              <a:t>των μεταστατικών κυττάρων διαπιστώθηκε ότι ορισμένα από τα γονίδια αυτά συνεκφράζονται στον πρωτοπαθή όγκο (</a:t>
            </a:r>
            <a:r>
              <a:rPr lang="en-US" altLang="el-GR" sz="2000" dirty="0">
                <a:solidFill>
                  <a:srgbClr val="003399"/>
                </a:solidFill>
              </a:rPr>
              <a:t>Minn et al 2005)</a:t>
            </a:r>
            <a:endParaRPr lang="en-US" altLang="el-GR" sz="2000" dirty="0">
              <a:solidFill>
                <a:srgbClr val="003399"/>
              </a:solidFill>
            </a:endParaRPr>
          </a:p>
          <a:p>
            <a:pPr eaLnBrk="1" hangingPunct="1">
              <a:lnSpc>
                <a:spcPct val="90000"/>
              </a:lnSpc>
            </a:pPr>
            <a:r>
              <a:rPr lang="en-US" altLang="el-GR" sz="2000" dirty="0">
                <a:solidFill>
                  <a:srgbClr val="003399"/>
                </a:solidFill>
              </a:rPr>
              <a:t> </a:t>
            </a:r>
            <a:r>
              <a:rPr lang="el-GR" altLang="el-GR" sz="2000" dirty="0">
                <a:solidFill>
                  <a:srgbClr val="003399"/>
                </a:solidFill>
              </a:rPr>
              <a:t>Θεωρία: ορισμένα από τα γονίδια που προάγουν τη μετάσταση μπορεί να έχουν διπλό ρόλο: επιλέχθηκαν στον πρωτοπαθή όγκο για την προαγωγή της μεταστατικής διαδικασίας αλλά ταυτόχρονα προσφέρουν πλεονέκτημα επιλεκτικής αύξησης στο μικροπεριβάλλον του πρωτοπαθούς όγκου.</a:t>
            </a:r>
            <a:endParaRPr lang="el-GR" altLang="el-GR" sz="2000" dirty="0">
              <a:solidFill>
                <a:srgbClr val="003399"/>
              </a:solidFill>
            </a:endParaRPr>
          </a:p>
          <a:p>
            <a:pPr eaLnBrk="1" hangingPunct="1">
              <a:lnSpc>
                <a:spcPct val="90000"/>
              </a:lnSpc>
            </a:pPr>
            <a:r>
              <a:rPr lang="el-GR" altLang="el-GR" sz="2000" dirty="0">
                <a:solidFill>
                  <a:srgbClr val="003399"/>
                </a:solidFill>
              </a:rPr>
              <a:t>Εναλλακτικά: τα κύτταρα αυτά μπορεί να αποικίζουν ξανά τον πρωτοπαθή όγκο  επιταχύνοντας την αύξησή του. (</a:t>
            </a:r>
            <a:r>
              <a:rPr lang="en-US" altLang="el-GR" sz="2000" dirty="0">
                <a:solidFill>
                  <a:srgbClr val="003399"/>
                </a:solidFill>
              </a:rPr>
              <a:t>Norton &amp; Massague,2006)</a:t>
            </a:r>
            <a:endParaRPr lang="en-US" altLang="el-GR" sz="2000" dirty="0">
              <a:solidFill>
                <a:srgbClr val="003399"/>
              </a:solidFill>
            </a:endParaRPr>
          </a:p>
          <a:p>
            <a:pPr eaLnBrk="1" hangingPunct="1">
              <a:lnSpc>
                <a:spcPct val="90000"/>
              </a:lnSpc>
            </a:pPr>
            <a:r>
              <a:rPr lang="en-US" altLang="el-GR" sz="2000" dirty="0">
                <a:solidFill>
                  <a:srgbClr val="003399"/>
                </a:solidFill>
              </a:rPr>
              <a:t>(</a:t>
            </a:r>
            <a:r>
              <a:rPr lang="el-GR" altLang="el-GR" sz="2000" dirty="0">
                <a:solidFill>
                  <a:srgbClr val="003399"/>
                </a:solidFill>
              </a:rPr>
              <a:t>Εξήγηση της συσχέτισης μεταξύ μεγέθους, ταχείας αύξησης και μετάστασης στην πλειονότητα των κλινικών περιπτώσεων )</a:t>
            </a:r>
            <a:endParaRPr lang="el-GR" altLang="el-GR" sz="2000" dirty="0">
              <a:solidFill>
                <a:srgbClr val="003399"/>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4" name="Picture 4"/>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p:cNvSpPr>
          <p:nvPr>
            <p:ph type="title" hasCustomPrompt="1"/>
          </p:nvPr>
        </p:nvSpPr>
        <p:spPr/>
        <p:txBody>
          <a:bodyPr vert="horz" wrap="square" lIns="91440" tIns="45720" rIns="91440" bIns="45720" anchor="ctr" anchorCtr="0"/>
          <a:p>
            <a:pPr eaLnBrk="1" hangingPunct="1"/>
            <a:r>
              <a:rPr lang="el-GR" altLang="el-GR" dirty="0">
                <a:solidFill>
                  <a:srgbClr val="990099"/>
                </a:solidFill>
              </a:rPr>
              <a:t>ΣΥΜΠΕΡΑΣΜΑΤΑ</a:t>
            </a:r>
            <a:endParaRPr lang="el-GR" altLang="el-GR" dirty="0">
              <a:solidFill>
                <a:srgbClr val="990099"/>
              </a:solidFill>
            </a:endParaRPr>
          </a:p>
        </p:txBody>
      </p:sp>
      <p:sp>
        <p:nvSpPr>
          <p:cNvPr id="80899" name="Rectangle 3"/>
          <p:cNvSpPr>
            <a:spLocks noGrp="1"/>
          </p:cNvSpPr>
          <p:nvPr>
            <p:ph idx="1" hasCustomPrompt="1"/>
          </p:nvPr>
        </p:nvSpPr>
        <p:spPr/>
        <p:txBody>
          <a:bodyPr vert="horz" wrap="square" lIns="91440" tIns="45720" rIns="91440" bIns="45720" anchor="t" anchorCtr="0"/>
          <a:p>
            <a:pPr eaLnBrk="1" hangingPunct="1">
              <a:lnSpc>
                <a:spcPct val="80000"/>
              </a:lnSpc>
            </a:pPr>
            <a:r>
              <a:rPr lang="el-GR" altLang="el-GR" sz="1800" dirty="0">
                <a:solidFill>
                  <a:srgbClr val="003399"/>
                </a:solidFill>
              </a:rPr>
              <a:t>Παρά τη βελτίωση στη διάγνωση, θεραπεία, στις χειρουργικές τεχνικές, στις συστηματικές επικουρικές θεραπείες, η πλειονότητα των θανάτων από καρκίνους οφείλεται στις μεταστάσεις που είναι ανθεκτικές στις συμβατικές θεραπείες</a:t>
            </a:r>
            <a:endParaRPr lang="el-GR" altLang="el-GR" sz="1800" dirty="0">
              <a:solidFill>
                <a:srgbClr val="003399"/>
              </a:solidFill>
            </a:endParaRPr>
          </a:p>
          <a:p>
            <a:pPr eaLnBrk="1" hangingPunct="1">
              <a:lnSpc>
                <a:spcPct val="80000"/>
              </a:lnSpc>
            </a:pPr>
            <a:r>
              <a:rPr lang="el-GR" altLang="el-GR" sz="1800" dirty="0">
                <a:solidFill>
                  <a:srgbClr val="003399"/>
                </a:solidFill>
              </a:rPr>
              <a:t>Τα κακοήθη κύτταρα είναι </a:t>
            </a:r>
            <a:r>
              <a:rPr lang="el-GR" altLang="el-GR" sz="1800" b="1" dirty="0">
                <a:solidFill>
                  <a:srgbClr val="003399"/>
                </a:solidFill>
              </a:rPr>
              <a:t>γενετικά ασταθή</a:t>
            </a:r>
            <a:r>
              <a:rPr lang="el-GR" altLang="el-GR" sz="1800" dirty="0">
                <a:solidFill>
                  <a:srgbClr val="003399"/>
                </a:solidFill>
              </a:rPr>
              <a:t> και κατά συνέπεια τα νεοπλάσματα εμφανίζουν </a:t>
            </a:r>
            <a:r>
              <a:rPr lang="el-GR" altLang="el-GR" sz="1800" b="1" dirty="0">
                <a:solidFill>
                  <a:srgbClr val="003399"/>
                </a:solidFill>
              </a:rPr>
              <a:t>μεγάλη βιολογική ετερογένεια</a:t>
            </a:r>
            <a:r>
              <a:rPr lang="el-GR" altLang="el-GR" sz="1800" dirty="0">
                <a:solidFill>
                  <a:srgbClr val="003399"/>
                </a:solidFill>
              </a:rPr>
              <a:t> αποτελούμενα από πολλαπλούς </a:t>
            </a:r>
            <a:r>
              <a:rPr lang="el-GR" altLang="el-GR" sz="1800" b="1" dirty="0">
                <a:solidFill>
                  <a:srgbClr val="990099"/>
                </a:solidFill>
              </a:rPr>
              <a:t>κυτταρικούς υποπληθυσμούς με διαφορετικούς φαινότυπους.</a:t>
            </a:r>
            <a:endParaRPr lang="el-GR" altLang="el-GR" sz="1800" b="1" dirty="0">
              <a:solidFill>
                <a:srgbClr val="990099"/>
              </a:solidFill>
            </a:endParaRPr>
          </a:p>
          <a:p>
            <a:pPr eaLnBrk="1" hangingPunct="1">
              <a:lnSpc>
                <a:spcPct val="80000"/>
              </a:lnSpc>
            </a:pPr>
            <a:r>
              <a:rPr lang="el-GR" altLang="el-GR" sz="1800" dirty="0">
                <a:solidFill>
                  <a:srgbClr val="003399"/>
                </a:solidFill>
              </a:rPr>
              <a:t>Η έκβαση της μεταστατικής απόπειρας εξαρτάται από την αλληλεπίδραση σπόρου-εδάφους </a:t>
            </a:r>
            <a:r>
              <a:rPr lang="el-GR" altLang="el-GR" sz="1800" b="1" dirty="0">
                <a:solidFill>
                  <a:srgbClr val="990099"/>
                </a:solidFill>
              </a:rPr>
              <a:t>(cross-talk between the “seed and soil”),</a:t>
            </a:r>
            <a:r>
              <a:rPr lang="el-GR" altLang="el-GR" sz="1800" dirty="0">
                <a:solidFill>
                  <a:srgbClr val="003399"/>
                </a:solidFill>
              </a:rPr>
              <a:t> δηλαδή τις αλληλεπιδράσεις μεταξύ ειδικών υποπληθυσμών μεταστατικών κυττάρων – ομοιοστατικών παραγόντων του ξενιστή στο συγκεκριμένο μικροπεριβάλλον κάθε οργάνου </a:t>
            </a:r>
            <a:endParaRPr lang="el-GR" altLang="el-GR" sz="1800" dirty="0">
              <a:solidFill>
                <a:srgbClr val="003399"/>
              </a:solidFill>
            </a:endParaRPr>
          </a:p>
          <a:p>
            <a:pPr eaLnBrk="1" hangingPunct="1">
              <a:lnSpc>
                <a:spcPct val="80000"/>
              </a:lnSpc>
            </a:pPr>
            <a:r>
              <a:rPr lang="el-GR" altLang="el-GR" sz="1800" dirty="0">
                <a:solidFill>
                  <a:srgbClr val="003399"/>
                </a:solidFill>
              </a:rPr>
              <a:t>Οι </a:t>
            </a:r>
            <a:r>
              <a:rPr lang="el-GR" altLang="el-GR" sz="1800" dirty="0">
                <a:solidFill>
                  <a:srgbClr val="990099"/>
                </a:solidFill>
              </a:rPr>
              <a:t>κλωνικές μεταστάσεις</a:t>
            </a:r>
            <a:r>
              <a:rPr lang="el-GR" altLang="el-GR" sz="1800" dirty="0">
                <a:solidFill>
                  <a:srgbClr val="003399"/>
                </a:solidFill>
              </a:rPr>
              <a:t>  μπορούν να αυξηθούν προοδευτικά σε διαφορετικές περιοχές του ίδιου οργάνου όπου το μικροπεριβάλλον υποστηρίζει την αύξηση και επιβίωση των μεταστατικών κυττάρων.</a:t>
            </a:r>
            <a:endParaRPr lang="el-GR" altLang="el-GR" sz="1800" dirty="0">
              <a:solidFill>
                <a:srgbClr val="003399"/>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p:cNvSpPr>
          <p:nvPr>
            <p:ph type="title" hasCustomPrompt="1"/>
          </p:nvPr>
        </p:nvSpPr>
        <p:spPr/>
        <p:txBody>
          <a:bodyPr vert="horz" wrap="square" lIns="91440" tIns="45720" rIns="91440" bIns="45720" anchor="ctr" anchorCtr="0"/>
          <a:p>
            <a:pPr eaLnBrk="1" hangingPunct="1"/>
            <a:r>
              <a:rPr lang="el-GR" altLang="el-GR" dirty="0">
                <a:solidFill>
                  <a:srgbClr val="990099"/>
                </a:solidFill>
              </a:rPr>
              <a:t>ΣΥΜΠΕΡΑΣΜΑΤΑ</a:t>
            </a:r>
            <a:endParaRPr lang="el-GR" altLang="el-GR" dirty="0">
              <a:solidFill>
                <a:srgbClr val="990099"/>
              </a:solidFill>
            </a:endParaRPr>
          </a:p>
        </p:txBody>
      </p:sp>
      <p:sp>
        <p:nvSpPr>
          <p:cNvPr id="83971" name="Rectangle 3"/>
          <p:cNvSpPr>
            <a:spLocks noGrp="1"/>
          </p:cNvSpPr>
          <p:nvPr>
            <p:ph idx="1" hasCustomPrompt="1"/>
          </p:nvPr>
        </p:nvSpPr>
        <p:spPr/>
        <p:txBody>
          <a:bodyPr vert="horz" wrap="square" lIns="91440" tIns="45720" rIns="91440" bIns="45720" anchor="t" anchorCtr="0"/>
          <a:p>
            <a:pPr eaLnBrk="1" hangingPunct="1">
              <a:lnSpc>
                <a:spcPct val="90000"/>
              </a:lnSpc>
            </a:pPr>
            <a:r>
              <a:rPr lang="el-GR" altLang="el-GR" sz="2400" dirty="0">
                <a:solidFill>
                  <a:srgbClr val="003399"/>
                </a:solidFill>
              </a:rPr>
              <a:t>Η κατανόηση των υπεύθυνων μηχανισμών  για την ανάπτυξη της βιολογικής ετερογένειας στους πρωτοπαθείς καρκίνους και στις μεταστάσεις  καθώς και των μηχανισμών που ρυθμίζουν  τη διασπορά  και υπερπλασία των κακοήθων κυττάρων στις απομακρυσμένες εστίες αποτελεί το ζητούμενο της σύγχρονης έρευνας.</a:t>
            </a:r>
            <a:endParaRPr lang="el-GR" altLang="el-GR" sz="2400" dirty="0">
              <a:solidFill>
                <a:srgbClr val="003399"/>
              </a:solidFill>
            </a:endParaRPr>
          </a:p>
          <a:p>
            <a:pPr eaLnBrk="1" hangingPunct="1">
              <a:lnSpc>
                <a:spcPct val="90000"/>
              </a:lnSpc>
            </a:pPr>
            <a:r>
              <a:rPr lang="el-GR" altLang="el-GR" sz="2400" dirty="0">
                <a:solidFill>
                  <a:srgbClr val="003399"/>
                </a:solidFill>
              </a:rPr>
              <a:t>Η κατανόηση των μηχανισμών αυτών θα οδηγήσει στην ανάπτυξη νέων θεραπειών  εναντίον των μεταστάσεων στοχεύοντας  άμεσα τα μεταστατικά κύτταρα ή /και το ειδικό μικροπεριβάλλον του οργάνου στόχου.</a:t>
            </a:r>
            <a:endParaRPr lang="el-GR" altLang="el-GR" sz="2400" dirty="0">
              <a:solidFill>
                <a:srgbClr val="00339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Τίτλος 1"/>
          <p:cNvSpPr>
            <a:spLocks noGrp="1"/>
          </p:cNvSpPr>
          <p:nvPr>
            <p:ph type="title" hasCustomPrompt="1"/>
          </p:nvPr>
        </p:nvSpPr>
        <p:spPr/>
        <p:txBody>
          <a:bodyPr vert="horz" wrap="square" lIns="91440" tIns="45720" rIns="91440" bIns="45720" anchor="ctr" anchorCtr="0"/>
          <a:p>
            <a:r>
              <a:rPr lang="el-GR" altLang="el-GR" sz="2800" b="1" dirty="0">
                <a:solidFill>
                  <a:srgbClr val="800000"/>
                </a:solidFill>
              </a:rPr>
              <a:t>Διήθηση υπό μορφή μεμονωμένων κυττάρων [</a:t>
            </a:r>
            <a:r>
              <a:rPr lang="en-US" altLang="el-GR" sz="2800" b="1" dirty="0">
                <a:solidFill>
                  <a:srgbClr val="800000"/>
                </a:solidFill>
              </a:rPr>
              <a:t>single cell migration (individual migration</a:t>
            </a:r>
            <a:r>
              <a:rPr lang="el-GR" altLang="el-GR" sz="2800" b="1" dirty="0">
                <a:solidFill>
                  <a:srgbClr val="800000"/>
                </a:solidFill>
              </a:rPr>
              <a:t>)]</a:t>
            </a:r>
            <a:endParaRPr lang="el-GR" altLang="el-GR" dirty="0"/>
          </a:p>
        </p:txBody>
      </p:sp>
      <p:sp>
        <p:nvSpPr>
          <p:cNvPr id="3" name="Θέση περιεχομένου 2"/>
          <p:cNvSpPr>
            <a:spLocks noGrp="1"/>
          </p:cNvSpPr>
          <p:nvPr>
            <p:ph idx="1" hasCustomPrompt="1"/>
          </p:nvPr>
        </p:nvSpPr>
        <p:spPr>
          <a:xfrm>
            <a:off x="914400" y="1600200"/>
            <a:ext cx="7978775" cy="4530725"/>
          </a:xfrm>
        </p:spPr>
        <p:txBody>
          <a:bodyPr vert="horz" wrap="square" lIns="91440" tIns="45720" rIns="91440" bIns="45720" numCol="1" anchor="t" anchorCtr="0" compatLnSpc="1"/>
          <a:p>
            <a:pPr marL="0" indent="0">
              <a:buNone/>
            </a:pPr>
            <a:r>
              <a:rPr sz="1800" dirty="0">
                <a:solidFill>
                  <a:srgbClr val="002060"/>
                </a:solidFill>
              </a:rPr>
              <a:t>Μεσεγχυματικού (ινοβλαστικού) τύπου</a:t>
            </a:r>
            <a:endParaRPr sz="1800" dirty="0">
              <a:solidFill>
                <a:srgbClr val="002060"/>
              </a:solidFill>
            </a:endParaRPr>
          </a:p>
          <a:p>
            <a:pPr marL="0" indent="0"/>
            <a:r>
              <a:rPr sz="1800" dirty="0">
                <a:solidFill>
                  <a:srgbClr val="002060"/>
                </a:solidFill>
              </a:rPr>
              <a:t>Συχνότερη σε μεσεγχυματικούς όγκους και φτωχά διαφοροποιημένους επιθηλιακούς όγκους</a:t>
            </a:r>
            <a:endParaRPr sz="1800" dirty="0">
              <a:solidFill>
                <a:srgbClr val="002060"/>
              </a:solidFill>
            </a:endParaRPr>
          </a:p>
          <a:p>
            <a:pPr marL="0" indent="0"/>
            <a:r>
              <a:rPr sz="1800" dirty="0">
                <a:solidFill>
                  <a:srgbClr val="002060"/>
                </a:solidFill>
              </a:rPr>
              <a:t>5 στάδια:</a:t>
            </a:r>
            <a:endParaRPr sz="1800" dirty="0">
              <a:solidFill>
                <a:srgbClr val="002060"/>
              </a:solidFill>
            </a:endParaRPr>
          </a:p>
          <a:p>
            <a:pPr marL="0" indent="0">
              <a:buFont typeface="Wingdings" panose="05000000000000000000" pitchFamily="2" charset="2"/>
              <a:buAutoNum type="arabicPeriod"/>
            </a:pPr>
            <a:r>
              <a:rPr sz="1800" dirty="0">
                <a:solidFill>
                  <a:srgbClr val="002060"/>
                </a:solidFill>
              </a:rPr>
              <a:t>Δημιουργία προσεκβολών στους κυτταρικούς πόλους (</a:t>
            </a:r>
            <a:r>
              <a:rPr lang="en-US" altLang="x-none" sz="1800" dirty="0">
                <a:solidFill>
                  <a:srgbClr val="002060"/>
                </a:solidFill>
              </a:rPr>
              <a:t>lamellipodia/filopodia)</a:t>
            </a:r>
            <a:r>
              <a:rPr sz="1800" dirty="0">
                <a:solidFill>
                  <a:srgbClr val="002060"/>
                </a:solidFill>
              </a:rPr>
              <a:t> υπό τον έλεγχο μικρών </a:t>
            </a:r>
            <a:r>
              <a:rPr lang="en-US" altLang="x-none" sz="1800" dirty="0">
                <a:solidFill>
                  <a:srgbClr val="002060"/>
                </a:solidFill>
              </a:rPr>
              <a:t>GTP</a:t>
            </a:r>
            <a:r>
              <a:rPr sz="1800" dirty="0">
                <a:solidFill>
                  <a:srgbClr val="002060"/>
                </a:solidFill>
              </a:rPr>
              <a:t>ασών (</a:t>
            </a:r>
            <a:r>
              <a:rPr lang="en-US" altLang="x-none" sz="1800" dirty="0">
                <a:solidFill>
                  <a:srgbClr val="002060"/>
                </a:solidFill>
              </a:rPr>
              <a:t>RAC1, Cdc42) &amp; </a:t>
            </a:r>
            <a:r>
              <a:rPr sz="1800" dirty="0">
                <a:solidFill>
                  <a:srgbClr val="002060"/>
                </a:solidFill>
              </a:rPr>
              <a:t>ιντεγκρινών της β1 οικογένειας.</a:t>
            </a:r>
            <a:endParaRPr sz="1800" dirty="0">
              <a:solidFill>
                <a:srgbClr val="002060"/>
              </a:solidFill>
            </a:endParaRPr>
          </a:p>
          <a:p>
            <a:pPr marL="0" indent="0">
              <a:buFont typeface="Wingdings" panose="05000000000000000000" pitchFamily="2" charset="2"/>
              <a:buAutoNum type="arabicPeriod"/>
            </a:pPr>
            <a:r>
              <a:rPr sz="1800" dirty="0">
                <a:solidFill>
                  <a:srgbClr val="002060"/>
                </a:solidFill>
              </a:rPr>
              <a:t>Εστιακή προσκόλληση στην εξωκυττάρια ουσία (συμμετοχή των ιντεγκρινών β1 &amp; β3)</a:t>
            </a:r>
            <a:endParaRPr sz="1800" dirty="0">
              <a:solidFill>
                <a:srgbClr val="002060"/>
              </a:solidFill>
            </a:endParaRPr>
          </a:p>
          <a:p>
            <a:pPr marL="0" indent="0">
              <a:buFont typeface="Wingdings" panose="05000000000000000000" pitchFamily="2" charset="2"/>
              <a:buAutoNum type="arabicPeriod"/>
            </a:pPr>
            <a:r>
              <a:rPr lang="en-US" altLang="x-none" sz="1800" dirty="0">
                <a:solidFill>
                  <a:srgbClr val="002060"/>
                </a:solidFill>
              </a:rPr>
              <a:t>Integrin mediated interactions </a:t>
            </a:r>
            <a:r>
              <a:rPr sz="1800" dirty="0">
                <a:solidFill>
                  <a:srgbClr val="002060"/>
                </a:solidFill>
              </a:rPr>
              <a:t> </a:t>
            </a:r>
            <a:r>
              <a:rPr lang="en-US" altLang="x-none" sz="1800" dirty="0">
                <a:solidFill>
                  <a:srgbClr val="002060"/>
                </a:solidFill>
              </a:rPr>
              <a:t>&amp; </a:t>
            </a:r>
            <a:r>
              <a:rPr sz="1800" dirty="0">
                <a:solidFill>
                  <a:srgbClr val="002060"/>
                </a:solidFill>
              </a:rPr>
              <a:t>ενεργοποίηση πρωτεολυτικών ενζύμων (μεταλλοπρωτεϊνάσες</a:t>
            </a:r>
            <a:r>
              <a:rPr lang="en-US" altLang="x-none" sz="1800" dirty="0">
                <a:solidFill>
                  <a:srgbClr val="002060"/>
                </a:solidFill>
              </a:rPr>
              <a:t>/</a:t>
            </a:r>
            <a:r>
              <a:rPr sz="1800" dirty="0">
                <a:solidFill>
                  <a:srgbClr val="002060"/>
                </a:solidFill>
              </a:rPr>
              <a:t> </a:t>
            </a:r>
            <a:r>
              <a:rPr lang="en-US" altLang="x-none" sz="1800" dirty="0">
                <a:solidFill>
                  <a:srgbClr val="002060"/>
                </a:solidFill>
              </a:rPr>
              <a:t>MMPs, </a:t>
            </a:r>
            <a:r>
              <a:rPr sz="1800" dirty="0">
                <a:solidFill>
                  <a:srgbClr val="002060"/>
                </a:solidFill>
              </a:rPr>
              <a:t>πρωεάσες σερίνης, θρεονίνης, καθεψίνες)</a:t>
            </a:r>
            <a:endParaRPr sz="1800" dirty="0">
              <a:solidFill>
                <a:srgbClr val="002060"/>
              </a:solidFill>
            </a:endParaRPr>
          </a:p>
          <a:p>
            <a:pPr marL="0" indent="0">
              <a:buFont typeface="Wingdings" panose="05000000000000000000" pitchFamily="2" charset="2"/>
              <a:buAutoNum type="arabicPeriod"/>
            </a:pPr>
            <a:r>
              <a:rPr sz="1800" dirty="0">
                <a:solidFill>
                  <a:srgbClr val="002060"/>
                </a:solidFill>
              </a:rPr>
              <a:t>Αλλαγές στην πολικότητα του κυτταροσκελετού ακτίνης υπό τον έλεγχο της μυοσίνηςΙΙ</a:t>
            </a:r>
            <a:endParaRPr sz="1800" dirty="0">
              <a:solidFill>
                <a:srgbClr val="002060"/>
              </a:solidFill>
            </a:endParaRPr>
          </a:p>
          <a:p>
            <a:pPr marL="0" indent="0">
              <a:buFont typeface="Wingdings" panose="05000000000000000000" pitchFamily="2" charset="2"/>
              <a:buAutoNum type="arabicPeriod"/>
            </a:pPr>
            <a:r>
              <a:rPr sz="1800" dirty="0">
                <a:solidFill>
                  <a:srgbClr val="002060"/>
                </a:solidFill>
              </a:rPr>
              <a:t>Κυτταρική μετακίνηση  δια μέσω της «αναδομημένης» εξωκυττάριας ουσίας.</a:t>
            </a:r>
            <a:endParaRPr sz="1800"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Τίτλος 1"/>
          <p:cNvSpPr>
            <a:spLocks noGrp="1"/>
          </p:cNvSpPr>
          <p:nvPr>
            <p:ph type="title" hasCustomPrompt="1"/>
          </p:nvPr>
        </p:nvSpPr>
        <p:spPr/>
        <p:txBody>
          <a:bodyPr vert="horz" wrap="square" lIns="91440" tIns="45720" rIns="91440" bIns="45720" anchor="ctr" anchorCtr="0"/>
          <a:p>
            <a:r>
              <a:rPr lang="el-GR" altLang="el-GR" sz="3200" b="1" dirty="0">
                <a:solidFill>
                  <a:srgbClr val="800000"/>
                </a:solidFill>
              </a:rPr>
              <a:t>Διήθηση υπό μορφή μεμονωμένων κυττάρων [</a:t>
            </a:r>
            <a:r>
              <a:rPr lang="en-US" altLang="el-GR" sz="3200" b="1" dirty="0">
                <a:solidFill>
                  <a:srgbClr val="800000"/>
                </a:solidFill>
              </a:rPr>
              <a:t>single cell migration (individual migration</a:t>
            </a:r>
            <a:r>
              <a:rPr lang="el-GR" altLang="el-GR" sz="3200" b="1" dirty="0">
                <a:solidFill>
                  <a:srgbClr val="800000"/>
                </a:solidFill>
              </a:rPr>
              <a:t>)]</a:t>
            </a:r>
            <a:endParaRPr lang="el-GR" altLang="el-GR" sz="3200" dirty="0"/>
          </a:p>
        </p:txBody>
      </p:sp>
      <p:sp>
        <p:nvSpPr>
          <p:cNvPr id="3" name="Θέση περιεχομένου 2"/>
          <p:cNvSpPr>
            <a:spLocks noGrp="1"/>
          </p:cNvSpPr>
          <p:nvPr>
            <p:ph idx="1" hasCustomPrompt="1"/>
          </p:nvPr>
        </p:nvSpPr>
        <p:spPr/>
        <p:txBody>
          <a:bodyPr vert="horz" wrap="square" lIns="91440" tIns="45720" rIns="91440" bIns="45720" numCol="1" anchor="t" anchorCtr="0" compatLnSpc="1"/>
          <a:p>
            <a:pPr marL="0" indent="0">
              <a:buNone/>
            </a:pPr>
            <a:r>
              <a:rPr sz="2400" dirty="0">
                <a:solidFill>
                  <a:srgbClr val="800000"/>
                </a:solidFill>
              </a:rPr>
              <a:t>Αμοιβαδοειδούς τύπου</a:t>
            </a:r>
            <a:endParaRPr sz="2400" dirty="0">
              <a:solidFill>
                <a:srgbClr val="800000"/>
              </a:solidFill>
            </a:endParaRPr>
          </a:p>
          <a:p>
            <a:pPr marL="0" indent="0"/>
            <a:r>
              <a:rPr sz="2400" dirty="0">
                <a:solidFill>
                  <a:srgbClr val="002060"/>
                </a:solidFill>
              </a:rPr>
              <a:t>Αρχέγονος τύπος </a:t>
            </a:r>
            <a:endParaRPr sz="2400" dirty="0">
              <a:solidFill>
                <a:srgbClr val="002060"/>
              </a:solidFill>
            </a:endParaRPr>
          </a:p>
          <a:p>
            <a:pPr marL="0" indent="0"/>
            <a:r>
              <a:rPr sz="2400" dirty="0">
                <a:solidFill>
                  <a:srgbClr val="002060"/>
                </a:solidFill>
              </a:rPr>
              <a:t>Κινητοποιείται μετά από αναστολή της δράσης των ιντεγκρινών και των πρωτεασών</a:t>
            </a:r>
            <a:endParaRPr sz="2400" dirty="0">
              <a:solidFill>
                <a:srgbClr val="002060"/>
              </a:solidFill>
            </a:endParaRPr>
          </a:p>
          <a:p>
            <a:pPr marL="0" indent="0"/>
            <a:r>
              <a:rPr sz="2400" dirty="0">
                <a:solidFill>
                  <a:srgbClr val="002060"/>
                </a:solidFill>
              </a:rPr>
              <a:t>Τα νεοπλασματικά κύτταρα είναι υποστρόγγυλα, έχουν εύκολα μεταβαλλόμενο σχήμα προσαρμοζόμενο στο περιβάλλον</a:t>
            </a:r>
            <a:endParaRPr sz="2400" dirty="0">
              <a:solidFill>
                <a:srgbClr val="002060"/>
              </a:solidFill>
            </a:endParaRPr>
          </a:p>
          <a:p>
            <a:pPr marL="0" indent="0"/>
            <a:r>
              <a:rPr sz="2400" dirty="0">
                <a:solidFill>
                  <a:srgbClr val="002060"/>
                </a:solidFill>
              </a:rPr>
              <a:t>Προσεκβολές που ανιχνεύουν τις πιο ευένδοτες θέσεις του στρώματος</a:t>
            </a:r>
            <a:endParaRPr sz="2400" dirty="0">
              <a:solidFill>
                <a:srgbClr val="002060"/>
              </a:solidFill>
            </a:endParaRPr>
          </a:p>
          <a:p>
            <a:pPr marL="0" indent="0"/>
            <a:r>
              <a:rPr sz="2400" dirty="0">
                <a:solidFill>
                  <a:srgbClr val="002060"/>
                </a:solidFill>
              </a:rPr>
              <a:t>Σημαντικός ο ρόλος των </a:t>
            </a:r>
            <a:r>
              <a:rPr lang="en-US" altLang="x-none" sz="2400" dirty="0">
                <a:solidFill>
                  <a:srgbClr val="002060"/>
                </a:solidFill>
              </a:rPr>
              <a:t>Rho</a:t>
            </a:r>
            <a:r>
              <a:rPr sz="2400" dirty="0">
                <a:solidFill>
                  <a:srgbClr val="002060"/>
                </a:solidFill>
              </a:rPr>
              <a:t>Α και </a:t>
            </a:r>
            <a:r>
              <a:rPr lang="en-US" altLang="x-none" sz="2400" dirty="0">
                <a:solidFill>
                  <a:srgbClr val="002060"/>
                </a:solidFill>
              </a:rPr>
              <a:t>Rock </a:t>
            </a:r>
            <a:r>
              <a:rPr sz="2400" dirty="0">
                <a:solidFill>
                  <a:srgbClr val="002060"/>
                </a:solidFill>
              </a:rPr>
              <a:t>κινασών</a:t>
            </a:r>
            <a:endParaRPr sz="2400" dirty="0">
              <a:solidFill>
                <a:srgbClr val="002060"/>
              </a:solidFill>
            </a:endParaRPr>
          </a:p>
        </p:txBody>
      </p:sp>
    </p:spTree>
  </p:cSld>
  <p:clrMapOvr>
    <a:masterClrMapping/>
  </p:clrMapOvr>
</p:sld>
</file>

<file path=ppt/theme/theme1.xml><?xml version="1.0" encoding="utf-8"?>
<a:theme xmlns:a="http://schemas.openxmlformats.org/drawingml/2006/main" name="Στρώσεις">
  <a:themeElements>
    <a:clrScheme name="Στρώσεις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Στρώσεις">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Στρώσεις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Στρώσεις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Στρώσεις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Στρώσεις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Στρώσεις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Στρώσεις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Στρώσεις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Στρώσεις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Στρώσεις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Στρώσεις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25272</Words>
  <Application>WPS Presentation</Application>
  <PresentationFormat>Προβολή στην οθόνη (4:3)</PresentationFormat>
  <Paragraphs>468</Paragraphs>
  <Slides>75</Slides>
  <Notes>3</Notes>
  <HiddenSlides>3</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75</vt:i4>
      </vt:variant>
    </vt:vector>
  </HeadingPairs>
  <TitlesOfParts>
    <vt:vector size="82" baseType="lpstr">
      <vt:lpstr>Arial</vt:lpstr>
      <vt:lpstr>SimSun</vt:lpstr>
      <vt:lpstr>Wingdings</vt:lpstr>
      <vt:lpstr>Times New Roman</vt:lpstr>
      <vt:lpstr>Microsoft YaHei</vt:lpstr>
      <vt:lpstr>Arial Unicode MS</vt:lpstr>
      <vt:lpstr>Στρώσεις</vt:lpstr>
      <vt:lpstr>  Μηχανισμοί διήθησης και μετάστασης Οργανοειδική Μετάσταση   </vt:lpstr>
      <vt:lpstr>PowerPoint 演示文稿</vt:lpstr>
      <vt:lpstr>Πρότυπα διήθησης</vt:lpstr>
      <vt:lpstr>PowerPoint 演示文稿</vt:lpstr>
      <vt:lpstr>Διήθηση υπό μορφή κυτταρικών ομάδων [collective (group) cell migration]</vt:lpstr>
      <vt:lpstr>PowerPoint 演示文稿</vt:lpstr>
      <vt:lpstr> Διήθηση υπό μορφή μεμονωμένων κυττάρων [single cell migration (individual migration)]  </vt:lpstr>
      <vt:lpstr>Διήθηση υπό μορφή μεμονωμένων κυττάρων [single cell migration (individual migration)]</vt:lpstr>
      <vt:lpstr>Διήθηση υπό μορφή μεμονωμένων κυττάρων [single cell migration (individual migration)]</vt:lpstr>
      <vt:lpstr>PowerPoint 演示文稿</vt:lpstr>
      <vt:lpstr>PowerPoint 演示文稿</vt:lpstr>
      <vt:lpstr>ΜΕΤΑΣΤΑΣΗ</vt:lpstr>
      <vt:lpstr>PowerPoint 演示文稿</vt:lpstr>
      <vt:lpstr>PowerPoint 演示文稿</vt:lpstr>
      <vt:lpstr>Οργανοειδική-μετάσταση</vt:lpstr>
      <vt:lpstr>PowerPoint 演示文稿</vt:lpstr>
      <vt:lpstr>Οργανοειδική-μετάσταση Παραδείγματα</vt:lpstr>
      <vt:lpstr>Οργανοειδική-μετάσταση Παραδείγματα</vt:lpstr>
      <vt:lpstr>Οργανοειδική-μετάσταση Παραδείγματα</vt:lpstr>
      <vt:lpstr>Οργανοειδική-μετάσταση Παραδείγματα</vt:lpstr>
      <vt:lpstr>PowerPoint 演示文稿</vt:lpstr>
      <vt:lpstr>Οργανοειδική-μετάσταση</vt:lpstr>
      <vt:lpstr>Οργανοειδική-μετάσταση</vt:lpstr>
      <vt:lpstr>PowerPoint 演示文稿</vt:lpstr>
      <vt:lpstr>Παράγοντες που καθορίζουν την οργανοειδική μετάσταση</vt:lpstr>
      <vt:lpstr>Δημιουργία προ-μεταστατικής φωλιάς (premetastatic niche)</vt:lpstr>
      <vt:lpstr>Αρχέγονα/ ΒλαστικάΚύτταρα</vt:lpstr>
      <vt:lpstr>Είδη βλαστικών/αρχέγονων κυττάρων </vt:lpstr>
      <vt:lpstr>Χαρακτηριστικά βλαστικών /αρχέγονων κυττάρων σχετικών με τη μεταστατική διασπορά του καρκίνου</vt:lpstr>
      <vt:lpstr>PowerPoint 演示文稿</vt:lpstr>
      <vt:lpstr>Δημιουργία προ-μεταστατικής φωλιάς (premetastatic niche)</vt:lpstr>
      <vt:lpstr>Δημιουργία προ-μεταστατικής φωλιάς  (premetastatic niche) -Πειραματικές αποδείξεις για το ρόλο των προγονικών κυττάρων</vt:lpstr>
      <vt:lpstr>Δημιουργία προ-μεταστατικής φωλιάς (premetastatic niche)</vt:lpstr>
      <vt:lpstr>Ιδιότητες του μεταστατικού κυττάρου</vt:lpstr>
      <vt:lpstr>Ιδιότητες του μεταστατικού κυττάρου</vt:lpstr>
      <vt:lpstr>Ιδιότητες του μεταστατικού κυττάρου</vt:lpstr>
      <vt:lpstr>Ιδιότητες του μεταστατικού κυττάρου   Διαφυγή από την κατάσταση ύπνωσης</vt:lpstr>
      <vt:lpstr>Ιδιότητες του μεταστατικού κυττάρου   Διαφυγή από την κατάσταση ύπνωσης</vt:lpstr>
      <vt:lpstr>Ιδιότητες του μεταστατικού κυττάρου   Διαφυγή από την κατάσταση ύπνωσης</vt:lpstr>
      <vt:lpstr>PowerPoint 演示文稿</vt:lpstr>
      <vt:lpstr>Ιδιότητες του μεταστατικού κυττάρου   Διαφυγή από την κατάσταση ύπνωσης</vt:lpstr>
      <vt:lpstr>PowerPoint 演示文稿</vt:lpstr>
      <vt:lpstr>Ιδιότητες του μεταστατικού κυττάρου   Διαφυγή από την κατάσταση ύπνωσης</vt:lpstr>
      <vt:lpstr>Οργανοειδική-μετάσταση</vt:lpstr>
      <vt:lpstr>Οστικές Μεταστάσεις</vt:lpstr>
      <vt:lpstr>Οστικές Μεταστάσεις</vt:lpstr>
      <vt:lpstr>Οστικές Μεταστάσεις</vt:lpstr>
      <vt:lpstr>Οστικές Μεταστάσεις</vt:lpstr>
      <vt:lpstr>Οστικές Μεταστάσεις</vt:lpstr>
      <vt:lpstr>Οστικές Μεταστάσεις</vt:lpstr>
      <vt:lpstr>PowerPoint 演示文稿</vt:lpstr>
      <vt:lpstr>Οστικές Μεταστάσεις από CA μαστού</vt:lpstr>
      <vt:lpstr>Οστικές Μεταστάσεις από CA μαστού</vt:lpstr>
      <vt:lpstr>Οστικές Μεταστάσεις από CA μαστού</vt:lpstr>
      <vt:lpstr>PowerPoint 演示文稿</vt:lpstr>
      <vt:lpstr>Οστεοβλαστικές Μεταστάσεις από CAπροστάτη</vt:lpstr>
      <vt:lpstr>ΠΝΕΥΜΟΝΙΚΕΣ ΜΕΤΑΣΤΑΣΕΙΣ</vt:lpstr>
      <vt:lpstr>ΠΝΕΥΜΟΝΙΚΕΣ ΜΕΤΑΣΤΑΣΕΙΣ</vt:lpstr>
      <vt:lpstr>ΠΝΕΥΜΟΝΙΚΕΣ ΜΕΤΑΣΤΑΣΕΙΣ</vt:lpstr>
      <vt:lpstr>ΗΠΑΤΙΚΕΣ ΜΕΤΑΣΤΑΣΕΙΣ</vt:lpstr>
      <vt:lpstr>ΗΠΑΤΙΚΕΣ ΜΕΤΑΣΤΑΣΕΙΣ</vt:lpstr>
      <vt:lpstr>ΗΠΑΤΙΚΕΣ ΜΕΤΑΣΤΑΣΕΙΣ</vt:lpstr>
      <vt:lpstr>ΗΠΑΤΙΚΕΣ ΜΕΤΑΣΤΑΣΕΙΣ</vt:lpstr>
      <vt:lpstr>ΕΓΚΕΦΑΛΙΚΕΣ ΜΕΤΑΣΤΑΣΕΙΣ</vt:lpstr>
      <vt:lpstr>PowerPoint 演示文稿</vt:lpstr>
      <vt:lpstr>ΕΓΚΕΦΑΛΙΚΕΣ ΜΕΤΑΣΤΑΣΕΙΣ</vt:lpstr>
      <vt:lpstr>PowerPoint 演示文稿</vt:lpstr>
      <vt:lpstr>ΕΓΚΕΦΑΛΙΚΕΣ ΜΕΤΑΣΤΑΣΕΙΣ</vt:lpstr>
      <vt:lpstr>ΕΓΚΕΦΑΛΙΚΕΣ ΜΕΤΑΣΤΑΣΕΙΣ</vt:lpstr>
      <vt:lpstr>ΕΓΚΕΦΑΛΙΚΕΣ ΜΕΤΑΣΤΑΣΕΙΣ</vt:lpstr>
      <vt:lpstr>ΕΓΚΕΦΑΛΙΚΕΣ ΜΕΤΑΣΤΑΣΕΙΣ</vt:lpstr>
      <vt:lpstr>Σπορά και επανασπορά (Seeding and Reseeding)</vt:lpstr>
      <vt:lpstr>PowerPoint 演示文稿</vt:lpstr>
      <vt:lpstr>ΣΥΜΠΕΡΑΣΜΑΤΑ</vt:lpstr>
      <vt:lpstr>ΣΥΜΠΕΡΑΣΜΑΤΑ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xara</dc:creator>
  <cp:lastModifiedBy>marianepheli</cp:lastModifiedBy>
  <cp:revision>177</cp:revision>
  <dcterms:created xsi:type="dcterms:W3CDTF">2009-10-25T10:07:00Z</dcterms:created>
  <dcterms:modified xsi:type="dcterms:W3CDTF">2024-11-06T11:46:36Z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E71D325714834E49BBEADE1EB3F3E787_13</vt:lpwstr>
  </property>
  <property fmtid="{D5CDD505-2E9C-101B-9397-08002B2CF9AE}" pid="3" name="KSOProductBuildVer">
    <vt:lpwstr>1033-12.2.0.18607</vt:lpwstr>
  </property>
</Properties>
</file>