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5" r:id="rId3"/>
    <p:sldId id="269" r:id="rId4"/>
    <p:sldId id="270" r:id="rId5"/>
    <p:sldId id="273" r:id="rId6"/>
    <p:sldId id="298" r:id="rId7"/>
    <p:sldId id="288" r:id="rId8"/>
    <p:sldId id="289" r:id="rId9"/>
    <p:sldId id="290" r:id="rId10"/>
    <p:sldId id="257" r:id="rId11"/>
    <p:sldId id="280" r:id="rId12"/>
    <p:sldId id="266" r:id="rId13"/>
    <p:sldId id="276" r:id="rId14"/>
    <p:sldId id="291" r:id="rId15"/>
    <p:sldId id="292" r:id="rId16"/>
    <p:sldId id="293" r:id="rId17"/>
    <p:sldId id="295" r:id="rId18"/>
    <p:sldId id="296" r:id="rId19"/>
    <p:sldId id="297" r:id="rId20"/>
    <p:sldId id="299" r:id="rId21"/>
    <p:sldId id="300" r:id="rId22"/>
    <p:sldId id="301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 snapToObjects="1"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229-732E-D84D-ACA1-0B2AA0AF200F}" type="datetimeFigureOut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BB30-865D-0146-9C5D-44165CC7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5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229-732E-D84D-ACA1-0B2AA0AF200F}" type="datetimeFigureOut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BB30-865D-0146-9C5D-44165CC7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229-732E-D84D-ACA1-0B2AA0AF200F}" type="datetimeFigureOut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BB30-865D-0146-9C5D-44165CC7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229-732E-D84D-ACA1-0B2AA0AF200F}" type="datetimeFigureOut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BB30-865D-0146-9C5D-44165CC7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9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229-732E-D84D-ACA1-0B2AA0AF200F}" type="datetimeFigureOut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BB30-865D-0146-9C5D-44165CC7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5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229-732E-D84D-ACA1-0B2AA0AF200F}" type="datetimeFigureOut">
              <a:rPr lang="en-US" smtClean="0"/>
              <a:t>11/4/22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BB30-865D-0146-9C5D-44165CC7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5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229-732E-D84D-ACA1-0B2AA0AF200F}" type="datetimeFigureOut">
              <a:rPr lang="en-US" smtClean="0"/>
              <a:t>11/4/22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BB30-865D-0146-9C5D-44165CC7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7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229-732E-D84D-ACA1-0B2AA0AF200F}" type="datetimeFigureOut">
              <a:rPr lang="en-US" smtClean="0"/>
              <a:t>11/4/22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BB30-865D-0146-9C5D-44165CC7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2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229-732E-D84D-ACA1-0B2AA0AF200F}" type="datetimeFigureOut">
              <a:rPr lang="en-US" smtClean="0"/>
              <a:t>11/4/22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BB30-865D-0146-9C5D-44165CC7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6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229-732E-D84D-ACA1-0B2AA0AF200F}" type="datetimeFigureOut">
              <a:rPr lang="en-US" smtClean="0"/>
              <a:t>11/4/22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BB30-865D-0146-9C5D-44165CC7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6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F229-732E-D84D-ACA1-0B2AA0AF200F}" type="datetimeFigureOut">
              <a:rPr lang="en-US" smtClean="0"/>
              <a:t>11/4/22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BB30-865D-0146-9C5D-44165CC7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4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FF229-732E-D84D-ACA1-0B2AA0AF200F}" type="datetimeFigureOut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FBB30-865D-0146-9C5D-44165CC78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9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EXOSOMES and CANCER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/>
              <a:t>Stamatios</a:t>
            </a:r>
            <a:r>
              <a:rPr lang="en-US" b="1" dirty="0"/>
              <a:t> </a:t>
            </a:r>
            <a:r>
              <a:rPr lang="en-US" b="1" dirty="0" err="1"/>
              <a:t>Theocharis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252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Α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30" r="-1383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888117" y="6245092"/>
            <a:ext cx="5545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Wee I, et al., BBA - Reviews on Cancer 2019; 1871:12–19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6264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69" r="-25669"/>
          <a:stretch>
            <a:fillRect/>
          </a:stretch>
        </p:blipFill>
        <p:spPr>
          <a:xfrm>
            <a:off x="-768206" y="326941"/>
            <a:ext cx="10583798" cy="5820681"/>
          </a:xfrm>
        </p:spPr>
      </p:pic>
      <p:sp>
        <p:nvSpPr>
          <p:cNvPr id="5" name="Rectangle 4"/>
          <p:cNvSpPr/>
          <p:nvPr/>
        </p:nvSpPr>
        <p:spPr>
          <a:xfrm>
            <a:off x="2904233" y="6326707"/>
            <a:ext cx="5966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Chulpanova</a:t>
            </a:r>
            <a:r>
              <a:rPr lang="en-US" b="1" dirty="0">
                <a:solidFill>
                  <a:srgbClr val="FF0000"/>
                </a:solidFill>
              </a:rPr>
              <a:t> D, et al.,  Frontiers in Immunology 2018;9:1534</a:t>
            </a:r>
          </a:p>
        </p:txBody>
      </p:sp>
    </p:spTree>
    <p:extLst>
      <p:ext uri="{BB962C8B-B14F-4D97-AF65-F5344CB8AC3E}">
        <p14:creationId xmlns:p14="http://schemas.microsoft.com/office/powerpoint/2010/main" val="4706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" r="-13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740302" y="6213254"/>
            <a:ext cx="482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Hu C, et al., Journal of Cancer 2018; 9:3084-3092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3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Exosomes</a:t>
            </a:r>
            <a:r>
              <a:rPr lang="en-US" dirty="0"/>
              <a:t> and Sarcoma</a:t>
            </a:r>
          </a:p>
        </p:txBody>
      </p:sp>
      <p:pic>
        <p:nvPicPr>
          <p:cNvPr id="5" name="Content Placeholder 4" descr="2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" b="716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3592435" y="6232567"/>
            <a:ext cx="401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Masaoutis</a:t>
            </a:r>
            <a:r>
              <a:rPr lang="en-US" b="1" dirty="0">
                <a:solidFill>
                  <a:srgbClr val="FF0000"/>
                </a:solidFill>
              </a:rPr>
              <a:t> C, et al. Cancer Letters (2019)</a:t>
            </a:r>
          </a:p>
        </p:txBody>
      </p:sp>
    </p:spTree>
    <p:extLst>
      <p:ext uri="{BB962C8B-B14F-4D97-AF65-F5344CB8AC3E}">
        <p14:creationId xmlns:p14="http://schemas.microsoft.com/office/powerpoint/2010/main" val="229872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86" b="-8086"/>
          <a:stretch>
            <a:fillRect/>
          </a:stretch>
        </p:blipFill>
        <p:spPr>
          <a:xfrm>
            <a:off x="87719" y="1000126"/>
            <a:ext cx="9032065" cy="4967288"/>
          </a:xfrm>
        </p:spPr>
      </p:pic>
      <p:sp>
        <p:nvSpPr>
          <p:cNvPr id="5" name="Rectangle 4"/>
          <p:cNvSpPr/>
          <p:nvPr/>
        </p:nvSpPr>
        <p:spPr>
          <a:xfrm>
            <a:off x="2427823" y="6163747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Shao et al. Molecular Cancer (2018) 17:120 </a:t>
            </a:r>
          </a:p>
        </p:txBody>
      </p:sp>
    </p:spTree>
    <p:extLst>
      <p:ext uri="{BB962C8B-B14F-4D97-AF65-F5344CB8AC3E}">
        <p14:creationId xmlns:p14="http://schemas.microsoft.com/office/powerpoint/2010/main" val="2453150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28" r="-25028"/>
          <a:stretch>
            <a:fillRect/>
          </a:stretch>
        </p:blipFill>
        <p:spPr>
          <a:xfrm>
            <a:off x="-788402" y="70042"/>
            <a:ext cx="11011901" cy="6056121"/>
          </a:xfrm>
        </p:spPr>
      </p:pic>
      <p:sp>
        <p:nvSpPr>
          <p:cNvPr id="5" name="Rectangle 4"/>
          <p:cNvSpPr/>
          <p:nvPr/>
        </p:nvSpPr>
        <p:spPr>
          <a:xfrm>
            <a:off x="4062948" y="6324084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Shao et al. Molecular Cancer (2018) 17:120 </a:t>
            </a:r>
          </a:p>
        </p:txBody>
      </p:sp>
    </p:spTree>
    <p:extLst>
      <p:ext uri="{BB962C8B-B14F-4D97-AF65-F5344CB8AC3E}">
        <p14:creationId xmlns:p14="http://schemas.microsoft.com/office/powerpoint/2010/main" val="87402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8" r="-18338"/>
          <a:stretch>
            <a:fillRect/>
          </a:stretch>
        </p:blipFill>
        <p:spPr>
          <a:xfrm>
            <a:off x="-462181" y="328026"/>
            <a:ext cx="10542806" cy="5798137"/>
          </a:xfrm>
        </p:spPr>
      </p:pic>
      <p:sp>
        <p:nvSpPr>
          <p:cNvPr id="5" name="TextBox 4"/>
          <p:cNvSpPr txBox="1"/>
          <p:nvPr/>
        </p:nvSpPr>
        <p:spPr>
          <a:xfrm>
            <a:off x="1143000" y="6397625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Shao et al. Molecular Cancer (2018) 17:120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02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A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10" b="-15110"/>
          <a:stretch>
            <a:fillRect/>
          </a:stretch>
        </p:blipFill>
        <p:spPr>
          <a:xfrm>
            <a:off x="457200" y="158452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87216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A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8" r="-4478"/>
          <a:stretch>
            <a:fillRect/>
          </a:stretch>
        </p:blipFill>
        <p:spPr>
          <a:xfrm>
            <a:off x="-200095" y="730764"/>
            <a:ext cx="9810506" cy="5395400"/>
          </a:xfrm>
        </p:spPr>
      </p:pic>
      <p:sp>
        <p:nvSpPr>
          <p:cNvPr id="5" name="TextBox 4"/>
          <p:cNvSpPr txBox="1"/>
          <p:nvPr/>
        </p:nvSpPr>
        <p:spPr>
          <a:xfrm>
            <a:off x="736850" y="6126164"/>
            <a:ext cx="4144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</a:rPr>
              <a:t>Shojaei</a:t>
            </a:r>
            <a:r>
              <a:rPr lang="sv-SE" b="1" dirty="0">
                <a:solidFill>
                  <a:srgbClr val="FF0000"/>
                </a:solidFill>
              </a:rPr>
              <a:t> S, et al., J Cell </a:t>
            </a:r>
            <a:r>
              <a:rPr lang="sv-SE" b="1" dirty="0" err="1">
                <a:solidFill>
                  <a:srgbClr val="FF0000"/>
                </a:solidFill>
              </a:rPr>
              <a:t>Physiol</a:t>
            </a:r>
            <a:r>
              <a:rPr lang="sv-SE" b="1" dirty="0">
                <a:solidFill>
                  <a:srgbClr val="FF0000"/>
                </a:solidFill>
              </a:rPr>
              <a:t>. 2018;1–16.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18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A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65" r="-5865"/>
          <a:stretch>
            <a:fillRect/>
          </a:stretch>
        </p:blipFill>
        <p:spPr>
          <a:xfrm>
            <a:off x="-228606" y="1059968"/>
            <a:ext cx="9211910" cy="5066196"/>
          </a:xfrm>
        </p:spPr>
      </p:pic>
      <p:sp>
        <p:nvSpPr>
          <p:cNvPr id="5" name="Rectangle 4"/>
          <p:cNvSpPr/>
          <p:nvPr/>
        </p:nvSpPr>
        <p:spPr>
          <a:xfrm>
            <a:off x="514424" y="61261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</a:rPr>
              <a:t>Shojaei</a:t>
            </a:r>
            <a:r>
              <a:rPr lang="sv-SE" b="1" dirty="0">
                <a:solidFill>
                  <a:srgbClr val="FF0000"/>
                </a:solidFill>
              </a:rPr>
              <a:t> S, et al., J Cell </a:t>
            </a:r>
            <a:r>
              <a:rPr lang="sv-SE" b="1" dirty="0" err="1">
                <a:solidFill>
                  <a:srgbClr val="FF0000"/>
                </a:solidFill>
              </a:rPr>
              <a:t>Physiol</a:t>
            </a:r>
            <a:r>
              <a:rPr lang="sv-SE" b="1" dirty="0">
                <a:solidFill>
                  <a:srgbClr val="FF0000"/>
                </a:solidFill>
              </a:rPr>
              <a:t>. 2018;1–16.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2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987" r="-121987"/>
          <a:stretch>
            <a:fillRect/>
          </a:stretch>
        </p:blipFill>
        <p:spPr>
          <a:xfrm>
            <a:off x="-2118507" y="191346"/>
            <a:ext cx="12365006" cy="6409898"/>
          </a:xfrm>
        </p:spPr>
      </p:pic>
      <p:sp>
        <p:nvSpPr>
          <p:cNvPr id="5" name="Rectangle 4"/>
          <p:cNvSpPr/>
          <p:nvPr/>
        </p:nvSpPr>
        <p:spPr>
          <a:xfrm rot="16200000">
            <a:off x="5124670" y="3368184"/>
            <a:ext cx="6096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Chulpanova</a:t>
            </a:r>
            <a:r>
              <a:rPr lang="en-US" b="1" dirty="0">
                <a:solidFill>
                  <a:srgbClr val="FF0000"/>
                </a:solidFill>
              </a:rPr>
              <a:t> D, et al.,  Frontiers in Immunology 2018;9:1534</a:t>
            </a:r>
          </a:p>
        </p:txBody>
      </p:sp>
    </p:spTree>
    <p:extLst>
      <p:ext uri="{BB962C8B-B14F-4D97-AF65-F5344CB8AC3E}">
        <p14:creationId xmlns:p14="http://schemas.microsoft.com/office/powerpoint/2010/main" val="718238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1" b="-191"/>
          <a:stretch>
            <a:fillRect/>
          </a:stretch>
        </p:blipFill>
        <p:spPr>
          <a:xfrm>
            <a:off x="133905" y="304801"/>
            <a:ext cx="9076326" cy="4991630"/>
          </a:xfrm>
        </p:spPr>
      </p:pic>
      <p:sp>
        <p:nvSpPr>
          <p:cNvPr id="5" name="Rectangle 4"/>
          <p:cNvSpPr/>
          <p:nvPr/>
        </p:nvSpPr>
        <p:spPr>
          <a:xfrm>
            <a:off x="1930400" y="6133700"/>
            <a:ext cx="695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Chulpanova</a:t>
            </a:r>
            <a:r>
              <a:rPr lang="en-US" b="1" dirty="0">
                <a:solidFill>
                  <a:srgbClr val="FF0000"/>
                </a:solidFill>
              </a:rPr>
              <a:t> D, et al.,  Frontiers in Immunology 2018;9:1534</a:t>
            </a:r>
          </a:p>
        </p:txBody>
      </p:sp>
    </p:spTree>
    <p:extLst>
      <p:ext uri="{BB962C8B-B14F-4D97-AF65-F5344CB8AC3E}">
        <p14:creationId xmlns:p14="http://schemas.microsoft.com/office/powerpoint/2010/main" val="2474707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58" b="-16958"/>
          <a:stretch>
            <a:fillRect/>
          </a:stretch>
        </p:blipFill>
        <p:spPr>
          <a:xfrm>
            <a:off x="457200" y="592668"/>
            <a:ext cx="8229600" cy="5533496"/>
          </a:xfrm>
        </p:spPr>
      </p:pic>
      <p:sp>
        <p:nvSpPr>
          <p:cNvPr id="5" name="Rectangle 4"/>
          <p:cNvSpPr/>
          <p:nvPr/>
        </p:nvSpPr>
        <p:spPr>
          <a:xfrm>
            <a:off x="2794000" y="5802998"/>
            <a:ext cx="589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Chulpanova</a:t>
            </a:r>
            <a:r>
              <a:rPr lang="en-US" b="1" dirty="0">
                <a:solidFill>
                  <a:srgbClr val="FF0000"/>
                </a:solidFill>
              </a:rPr>
              <a:t> D, et al.,  Frontiers in Immunology 2018;9:1534</a:t>
            </a:r>
          </a:p>
        </p:txBody>
      </p:sp>
    </p:spTree>
    <p:extLst>
      <p:ext uri="{BB962C8B-B14F-4D97-AF65-F5344CB8AC3E}">
        <p14:creationId xmlns:p14="http://schemas.microsoft.com/office/powerpoint/2010/main" val="54681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605" r="-189605"/>
          <a:stretch>
            <a:fillRect/>
          </a:stretch>
        </p:blipFill>
        <p:spPr>
          <a:xfrm rot="5400000">
            <a:off x="-1310226" y="-468319"/>
            <a:ext cx="11904679" cy="7150629"/>
          </a:xfrm>
        </p:spPr>
      </p:pic>
      <p:sp>
        <p:nvSpPr>
          <p:cNvPr id="5" name="Rectangle 4"/>
          <p:cNvSpPr/>
          <p:nvPr/>
        </p:nvSpPr>
        <p:spPr>
          <a:xfrm>
            <a:off x="2048933" y="5679702"/>
            <a:ext cx="6168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Chulpanova</a:t>
            </a:r>
            <a:r>
              <a:rPr lang="en-US" b="1" dirty="0">
                <a:solidFill>
                  <a:srgbClr val="FF0000"/>
                </a:solidFill>
              </a:rPr>
              <a:t> D, et al.,  Frontiers in Immunology 2018;9:1534</a:t>
            </a:r>
          </a:p>
        </p:txBody>
      </p:sp>
    </p:spTree>
    <p:extLst>
      <p:ext uri="{BB962C8B-B14F-4D97-AF65-F5344CB8AC3E}">
        <p14:creationId xmlns:p14="http://schemas.microsoft.com/office/powerpoint/2010/main" val="3985241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FUTURE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Exosomes</a:t>
            </a:r>
            <a:r>
              <a:rPr lang="en-US" dirty="0"/>
              <a:t> and Different Cancer Types</a:t>
            </a:r>
          </a:p>
          <a:p>
            <a:r>
              <a:rPr lang="en-US" dirty="0" err="1"/>
              <a:t>Exosomes</a:t>
            </a:r>
            <a:r>
              <a:rPr lang="en-US" dirty="0"/>
              <a:t> is remission</a:t>
            </a:r>
          </a:p>
          <a:p>
            <a:r>
              <a:rPr lang="en-US" dirty="0" err="1"/>
              <a:t>Exosomes</a:t>
            </a:r>
            <a:r>
              <a:rPr lang="en-US" dirty="0"/>
              <a:t> and drug resistance</a:t>
            </a:r>
          </a:p>
          <a:p>
            <a:r>
              <a:rPr lang="en-US" dirty="0" err="1"/>
              <a:t>Exosomes</a:t>
            </a:r>
            <a:r>
              <a:rPr lang="en-US" dirty="0"/>
              <a:t> originated from different cells of tumor microenvironment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7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EXTRACELLULAR VESICLES (EV)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Exosomes</a:t>
            </a:r>
            <a:endParaRPr lang="en-US" b="1" dirty="0"/>
          </a:p>
          <a:p>
            <a:r>
              <a:rPr lang="en-US" b="1" dirty="0" err="1"/>
              <a:t>Microvesicles</a:t>
            </a:r>
            <a:endParaRPr lang="en-US" b="1" dirty="0"/>
          </a:p>
          <a:p>
            <a:r>
              <a:rPr lang="en-US" b="1" dirty="0"/>
              <a:t>Apoptotic bodies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*differ in terms of biogenesis and largely in terms of composition, but occasionally overlap in size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0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err="1"/>
              <a:t>Microvesicles</a:t>
            </a:r>
            <a:r>
              <a:rPr lang="en-US" sz="2800" b="1" dirty="0"/>
              <a:t>: 50-1000 nm in diameter (formed through direct outward </a:t>
            </a:r>
            <a:r>
              <a:rPr lang="en-US" sz="2800" b="1" dirty="0" err="1"/>
              <a:t>blebbing</a:t>
            </a:r>
            <a:r>
              <a:rPr lang="en-US" sz="2800" b="1" dirty="0"/>
              <a:t> of the plasma membrane)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1" dirty="0"/>
              <a:t>Apoptotic bodies: 500-2000 nm in diameter (formed by the breakdown of recently deceased cells-contain nuclear fragments) 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1" dirty="0" err="1"/>
              <a:t>Exosomes</a:t>
            </a:r>
            <a:r>
              <a:rPr lang="en-US" sz="2800" b="1" dirty="0"/>
              <a:t>: 40-120 nm in diameter (cell-secreted </a:t>
            </a:r>
            <a:r>
              <a:rPr lang="en-US" sz="2800" b="1" dirty="0" err="1"/>
              <a:t>nanovesicles</a:t>
            </a:r>
            <a:r>
              <a:rPr lang="en-US" sz="2800" b="1" dirty="0"/>
              <a:t> of </a:t>
            </a:r>
            <a:r>
              <a:rPr lang="en-US" sz="2800" b="1" dirty="0" err="1"/>
              <a:t>endocytic</a:t>
            </a:r>
            <a:r>
              <a:rPr lang="en-US" sz="2800" b="1" dirty="0"/>
              <a:t> origin)</a:t>
            </a:r>
          </a:p>
        </p:txBody>
      </p:sp>
    </p:spTree>
    <p:extLst>
      <p:ext uri="{BB962C8B-B14F-4D97-AF65-F5344CB8AC3E}">
        <p14:creationId xmlns:p14="http://schemas.microsoft.com/office/powerpoint/2010/main" val="6391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69" b="-16069"/>
          <a:stretch>
            <a:fillRect/>
          </a:stretch>
        </p:blipFill>
        <p:spPr>
          <a:xfrm>
            <a:off x="77258" y="651737"/>
            <a:ext cx="9072961" cy="4989779"/>
          </a:xfrm>
        </p:spPr>
      </p:pic>
      <p:sp>
        <p:nvSpPr>
          <p:cNvPr id="5" name="TextBox 4"/>
          <p:cNvSpPr txBox="1"/>
          <p:nvPr/>
        </p:nvSpPr>
        <p:spPr>
          <a:xfrm>
            <a:off x="2873948" y="5865752"/>
            <a:ext cx="586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Chulpanova</a:t>
            </a:r>
            <a:r>
              <a:rPr lang="en-US" b="1" dirty="0">
                <a:solidFill>
                  <a:srgbClr val="FF0000"/>
                </a:solidFill>
              </a:rPr>
              <a:t> D, et al.,  Frontiers in Immunology 2018;9:1534</a:t>
            </a:r>
          </a:p>
        </p:txBody>
      </p:sp>
    </p:spTree>
    <p:extLst>
      <p:ext uri="{BB962C8B-B14F-4D97-AF65-F5344CB8AC3E}">
        <p14:creationId xmlns:p14="http://schemas.microsoft.com/office/powerpoint/2010/main" val="297046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/>
              <a:t>Exosomes</a:t>
            </a:r>
            <a:r>
              <a:rPr lang="en-US" b="1" dirty="0"/>
              <a:t> benefits: </a:t>
            </a:r>
          </a:p>
          <a:p>
            <a:r>
              <a:rPr lang="en-US" b="1" dirty="0"/>
              <a:t>wide distribution throughout the human body fluids</a:t>
            </a:r>
          </a:p>
          <a:p>
            <a:r>
              <a:rPr lang="en-US" b="1" dirty="0"/>
              <a:t> poor immunogenicity and less toxicity</a:t>
            </a:r>
          </a:p>
          <a:p>
            <a:r>
              <a:rPr lang="en-US" b="1" dirty="0"/>
              <a:t>no mutagenicity as opposed to nanoparticle-based drug delivery systems</a:t>
            </a:r>
          </a:p>
          <a:p>
            <a:r>
              <a:rPr lang="en-US" b="1" dirty="0"/>
              <a:t>ability to transport a variety of substrates across the blood brain barrier and deliver them to cell's lipid bilayer membrane</a:t>
            </a:r>
          </a:p>
          <a:p>
            <a:r>
              <a:rPr lang="en-US" b="1" dirty="0"/>
              <a:t> presence of ligands and peptides on their surface, which enhance their ability to target specific recipient cells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40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01" r="-15501"/>
          <a:stretch>
            <a:fillRect/>
          </a:stretch>
        </p:blipFill>
        <p:spPr>
          <a:xfrm>
            <a:off x="-629252" y="334231"/>
            <a:ext cx="10531524" cy="5791933"/>
          </a:xfrm>
        </p:spPr>
      </p:pic>
      <p:sp>
        <p:nvSpPr>
          <p:cNvPr id="5" name="Rectangle 4"/>
          <p:cNvSpPr/>
          <p:nvPr/>
        </p:nvSpPr>
        <p:spPr>
          <a:xfrm>
            <a:off x="3856645" y="6357619"/>
            <a:ext cx="6686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Masaoutis</a:t>
            </a:r>
            <a:r>
              <a:rPr lang="fr-FR" b="1" dirty="0">
                <a:solidFill>
                  <a:srgbClr val="FF0000"/>
                </a:solidFill>
              </a:rPr>
              <a:t> C, et al. Biochimie 151 (2018) 27e36 </a:t>
            </a:r>
          </a:p>
        </p:txBody>
      </p:sp>
    </p:spTree>
    <p:extLst>
      <p:ext uri="{BB962C8B-B14F-4D97-AF65-F5344CB8AC3E}">
        <p14:creationId xmlns:p14="http://schemas.microsoft.com/office/powerpoint/2010/main" val="53238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89" r="-15089"/>
          <a:stretch>
            <a:fillRect/>
          </a:stretch>
        </p:blipFill>
        <p:spPr>
          <a:xfrm>
            <a:off x="-867838" y="156204"/>
            <a:ext cx="10976783" cy="6036808"/>
          </a:xfrm>
        </p:spPr>
      </p:pic>
      <p:sp>
        <p:nvSpPr>
          <p:cNvPr id="5" name="TextBox 4"/>
          <p:cNvSpPr txBox="1"/>
          <p:nvPr/>
        </p:nvSpPr>
        <p:spPr>
          <a:xfrm>
            <a:off x="685069" y="6193012"/>
            <a:ext cx="4805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C. </a:t>
            </a:r>
            <a:r>
              <a:rPr lang="fr-FR" b="1" dirty="0" err="1">
                <a:solidFill>
                  <a:srgbClr val="FF0000"/>
                </a:solidFill>
              </a:rPr>
              <a:t>Masaoutis</a:t>
            </a:r>
            <a:r>
              <a:rPr lang="fr-FR" b="1" dirty="0">
                <a:solidFill>
                  <a:srgbClr val="FF0000"/>
                </a:solidFill>
              </a:rPr>
              <a:t> et al. / Biochimie 151 (2018) 27e36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2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Exosomes</a:t>
            </a:r>
            <a:r>
              <a:rPr lang="en-US" dirty="0"/>
              <a:t> in Bone Remodeling</a:t>
            </a:r>
          </a:p>
        </p:txBody>
      </p:sp>
      <p:pic>
        <p:nvPicPr>
          <p:cNvPr id="4" name="Content Placeholder 3" descr="3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r="-420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3271830" y="6408588"/>
            <a:ext cx="5650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Masaoutis</a:t>
            </a:r>
            <a:r>
              <a:rPr lang="en-US" b="1" dirty="0">
                <a:solidFill>
                  <a:srgbClr val="FF0000"/>
                </a:solidFill>
              </a:rPr>
              <a:t> and </a:t>
            </a:r>
            <a:r>
              <a:rPr lang="en-US" b="1" dirty="0" err="1">
                <a:solidFill>
                  <a:srgbClr val="FF0000"/>
                </a:solidFill>
              </a:rPr>
              <a:t>Theocharis</a:t>
            </a:r>
            <a:r>
              <a:rPr lang="en-US" b="1" dirty="0">
                <a:solidFill>
                  <a:srgbClr val="FF0000"/>
                </a:solidFill>
              </a:rPr>
              <a:t>. Dis Markers (2019)</a:t>
            </a:r>
          </a:p>
        </p:txBody>
      </p:sp>
    </p:spTree>
    <p:extLst>
      <p:ext uri="{BB962C8B-B14F-4D97-AF65-F5344CB8AC3E}">
        <p14:creationId xmlns:p14="http://schemas.microsoft.com/office/powerpoint/2010/main" val="1064130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359</Words>
  <Application>Microsoft Macintosh PowerPoint</Application>
  <PresentationFormat>Προβολή στην οθόνη (4:3)</PresentationFormat>
  <Paragraphs>43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EXOSOMES and CANCER</vt:lpstr>
      <vt:lpstr>Παρουσίαση του PowerPoint</vt:lpstr>
      <vt:lpstr>EXTRACELLULAR VESICLES (EV)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Exosomes in Bone Remodeling</vt:lpstr>
      <vt:lpstr>Παρουσίαση του PowerPoint</vt:lpstr>
      <vt:lpstr>Παρουσίαση του PowerPoint</vt:lpstr>
      <vt:lpstr>Παρουσίαση του PowerPoint</vt:lpstr>
      <vt:lpstr>Exosomes and Sarcoma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FUTURE RESEARCH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Χρήστης του Microsoft Office</cp:lastModifiedBy>
  <cp:revision>37</cp:revision>
  <dcterms:created xsi:type="dcterms:W3CDTF">2018-12-17T08:03:26Z</dcterms:created>
  <dcterms:modified xsi:type="dcterms:W3CDTF">2022-11-04T09:53:25Z</dcterms:modified>
</cp:coreProperties>
</file>