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4" r:id="rId3"/>
    <p:sldId id="321" r:id="rId4"/>
    <p:sldId id="322" r:id="rId5"/>
    <p:sldId id="295" r:id="rId6"/>
    <p:sldId id="284" r:id="rId7"/>
    <p:sldId id="258" r:id="rId8"/>
    <p:sldId id="259" r:id="rId9"/>
    <p:sldId id="304" r:id="rId10"/>
    <p:sldId id="305" r:id="rId11"/>
    <p:sldId id="306" r:id="rId12"/>
    <p:sldId id="260" r:id="rId13"/>
    <p:sldId id="261" r:id="rId14"/>
    <p:sldId id="307" r:id="rId15"/>
    <p:sldId id="308" r:id="rId16"/>
    <p:sldId id="262" r:id="rId17"/>
    <p:sldId id="301" r:id="rId18"/>
    <p:sldId id="302" r:id="rId19"/>
    <p:sldId id="303" r:id="rId20"/>
    <p:sldId id="263" r:id="rId21"/>
    <p:sldId id="287" r:id="rId22"/>
    <p:sldId id="264" r:id="rId23"/>
    <p:sldId id="285" r:id="rId24"/>
    <p:sldId id="265" r:id="rId25"/>
    <p:sldId id="266" r:id="rId26"/>
    <p:sldId id="267" r:id="rId27"/>
    <p:sldId id="268" r:id="rId28"/>
    <p:sldId id="269" r:id="rId29"/>
    <p:sldId id="277" r:id="rId30"/>
    <p:sldId id="276" r:id="rId31"/>
    <p:sldId id="280" r:id="rId32"/>
    <p:sldId id="300" r:id="rId33"/>
    <p:sldId id="282" r:id="rId34"/>
    <p:sldId id="281" r:id="rId35"/>
    <p:sldId id="289" r:id="rId36"/>
    <p:sldId id="312" r:id="rId37"/>
    <p:sldId id="313" r:id="rId38"/>
    <p:sldId id="314" r:id="rId39"/>
    <p:sldId id="315" r:id="rId40"/>
    <p:sldId id="317" r:id="rId41"/>
    <p:sldId id="318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92C2-CCC0-D44F-B170-2F77AC81108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075-E2C0-374A-ADE8-9B5198D4C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1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92C2-CCC0-D44F-B170-2F77AC81108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075-E2C0-374A-ADE8-9B5198D4C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7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92C2-CCC0-D44F-B170-2F77AC81108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075-E2C0-374A-ADE8-9B5198D4C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6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92C2-CCC0-D44F-B170-2F77AC81108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075-E2C0-374A-ADE8-9B5198D4C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92C2-CCC0-D44F-B170-2F77AC81108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075-E2C0-374A-ADE8-9B5198D4C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8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92C2-CCC0-D44F-B170-2F77AC81108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075-E2C0-374A-ADE8-9B5198D4C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92C2-CCC0-D44F-B170-2F77AC81108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075-E2C0-374A-ADE8-9B5198D4C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3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92C2-CCC0-D44F-B170-2F77AC81108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075-E2C0-374A-ADE8-9B5198D4C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0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92C2-CCC0-D44F-B170-2F77AC81108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075-E2C0-374A-ADE8-9B5198D4C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6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92C2-CCC0-D44F-B170-2F77AC81108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075-E2C0-374A-ADE8-9B5198D4C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3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92C2-CCC0-D44F-B170-2F77AC81108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075-E2C0-374A-ADE8-9B5198D4C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8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B92C2-CCC0-D44F-B170-2F77AC81108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46075-E2C0-374A-ADE8-9B5198D4C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4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80745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/>
              <a:t>WHAT’S NEW IN TUMOR ANGIOGENESIS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91434"/>
            <a:ext cx="8211312" cy="2422397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ΠΜΣ: ΜΥΟΣΚΕΛΕΤΙΚΗ ΟΓΚΟΛΟΓΙΑ: Διάγνωση Θεραπεία και Έρευνα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Στάμος Θεοχάρης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Καθηγητής Παθολογικής Ανατομικής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Ιατρική Σχολή ΕΚΠΑ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4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28050" cy="4525963"/>
          </a:xfrm>
        </p:spPr>
        <p:txBody>
          <a:bodyPr>
            <a:normAutofit/>
          </a:bodyPr>
          <a:lstStyle/>
          <a:p>
            <a:r>
              <a:rPr lang="en-US" sz="3000" b="1" u="sng" dirty="0"/>
              <a:t>Platelets</a:t>
            </a:r>
            <a:r>
              <a:rPr lang="en-US" sz="3000" b="1" dirty="0"/>
              <a:t> are recruited to sites of exposed basement membrane, where they become activated and release their stores of stimulatory factors into the tumor microenvironment </a:t>
            </a:r>
          </a:p>
          <a:p>
            <a:r>
              <a:rPr lang="en-US" sz="3000" b="1" u="sng" dirty="0"/>
              <a:t>Endothelial progenitor cells (EPCs) </a:t>
            </a:r>
            <a:r>
              <a:rPr lang="en-US" sz="3000" b="1" dirty="0"/>
              <a:t>and </a:t>
            </a:r>
            <a:r>
              <a:rPr lang="en-US" sz="3000" b="1" u="sng" dirty="0"/>
              <a:t>myeloid cells</a:t>
            </a:r>
            <a:r>
              <a:rPr lang="en-US" sz="3000" b="1" dirty="0"/>
              <a:t> from the bone marrow move to the perceived wound, where they release</a:t>
            </a:r>
            <a:br>
              <a:rPr lang="en-US" sz="3000" b="1" dirty="0"/>
            </a:br>
            <a:r>
              <a:rPr lang="en-US" sz="3000" b="1" dirty="0"/>
              <a:t>even more soluble factors locally </a:t>
            </a:r>
            <a:br>
              <a:rPr lang="en-US" sz="3000" b="1" dirty="0"/>
            </a:br>
            <a:endParaRPr lang="en-US" sz="3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02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Cancer stem cells </a:t>
            </a:r>
            <a:r>
              <a:rPr lang="en-US" sz="2800" b="1" dirty="0"/>
              <a:t>can differentiate to become bona fide endothelial cells, or tumor cells can physically participate in the formation of new vessels through </a:t>
            </a:r>
            <a:r>
              <a:rPr lang="en-US" sz="2800" b="1" i="1" u="sng" dirty="0"/>
              <a:t>vascular mimicry</a:t>
            </a:r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7080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33" r="-37333"/>
          <a:stretch>
            <a:fillRect/>
          </a:stretch>
        </p:blipFill>
        <p:spPr>
          <a:xfrm>
            <a:off x="-1958531" y="429027"/>
            <a:ext cx="11259023" cy="6192029"/>
          </a:xfrm>
        </p:spPr>
      </p:pic>
      <p:sp>
        <p:nvSpPr>
          <p:cNvPr id="5" name="Rectangle 4"/>
          <p:cNvSpPr/>
          <p:nvPr/>
        </p:nvSpPr>
        <p:spPr>
          <a:xfrm rot="16200000">
            <a:off x="5500524" y="3488762"/>
            <a:ext cx="5895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Weis and </a:t>
            </a:r>
            <a:r>
              <a:rPr lang="en-US" b="1" dirty="0" err="1">
                <a:solidFill>
                  <a:srgbClr val="FF0000"/>
                </a:solidFill>
              </a:rPr>
              <a:t>Cheresh</a:t>
            </a:r>
            <a:r>
              <a:rPr lang="en-US" b="1" dirty="0">
                <a:solidFill>
                  <a:srgbClr val="FF0000"/>
                </a:solidFill>
              </a:rPr>
              <a:t>. Nature Medicine 2011;17:1359-1370 </a:t>
            </a:r>
          </a:p>
        </p:txBody>
      </p:sp>
    </p:spTree>
    <p:extLst>
      <p:ext uri="{BB962C8B-B14F-4D97-AF65-F5344CB8AC3E}">
        <p14:creationId xmlns:p14="http://schemas.microsoft.com/office/powerpoint/2010/main" val="1155388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42" r="-37142"/>
          <a:stretch>
            <a:fillRect/>
          </a:stretch>
        </p:blipFill>
        <p:spPr>
          <a:xfrm>
            <a:off x="-2050433" y="329301"/>
            <a:ext cx="11306037" cy="6217885"/>
          </a:xfrm>
        </p:spPr>
      </p:pic>
      <p:sp>
        <p:nvSpPr>
          <p:cNvPr id="5" name="Rectangle 4"/>
          <p:cNvSpPr/>
          <p:nvPr/>
        </p:nvSpPr>
        <p:spPr>
          <a:xfrm rot="16200000">
            <a:off x="5207563" y="3319864"/>
            <a:ext cx="6085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Weis and </a:t>
            </a:r>
            <a:r>
              <a:rPr lang="en-US" b="1" dirty="0" err="1">
                <a:solidFill>
                  <a:srgbClr val="FF0000"/>
                </a:solidFill>
              </a:rPr>
              <a:t>Cheresh</a:t>
            </a:r>
            <a:r>
              <a:rPr lang="en-US" b="1" dirty="0">
                <a:solidFill>
                  <a:srgbClr val="FF0000"/>
                </a:solidFill>
              </a:rPr>
              <a:t>. Nature Medicine 2011;17:1359-1370 </a:t>
            </a:r>
          </a:p>
        </p:txBody>
      </p:sp>
    </p:spTree>
    <p:extLst>
      <p:ext uri="{BB962C8B-B14F-4D97-AF65-F5344CB8AC3E}">
        <p14:creationId xmlns:p14="http://schemas.microsoft.com/office/powerpoint/2010/main" val="3840382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 dirty="0"/>
              <a:t>Environmental or genetic events transform </a:t>
            </a:r>
            <a:r>
              <a:rPr lang="en-US" sz="3000" b="1" u="sng" dirty="0"/>
              <a:t>normal epithelial cells</a:t>
            </a:r>
            <a:r>
              <a:rPr lang="en-US" sz="3000" b="1" dirty="0"/>
              <a:t> into </a:t>
            </a:r>
            <a:r>
              <a:rPr lang="en-US" sz="3000" b="1" u="sng" dirty="0"/>
              <a:t>tumor cells</a:t>
            </a:r>
            <a:r>
              <a:rPr lang="en-US" sz="3000" b="1" dirty="0"/>
              <a:t>, which grow and divide with little effect on their surroundings until their size exceeds 1–2 mm. At that point, hypoxia and nutrient deprivation trigger the requirement for angiogenesis. </a:t>
            </a:r>
            <a:r>
              <a:rPr lang="en-US" sz="3000" b="1" u="sng" dirty="0"/>
              <a:t>Tumor cells </a:t>
            </a:r>
            <a:r>
              <a:rPr lang="en-US" sz="3000" b="1" dirty="0"/>
              <a:t>release soluble growth factors, </a:t>
            </a:r>
            <a:r>
              <a:rPr lang="en-US" sz="3000" b="1" dirty="0" err="1"/>
              <a:t>chemokines</a:t>
            </a:r>
            <a:r>
              <a:rPr lang="en-US" sz="3000" b="1" dirty="0"/>
              <a:t> and cytokines, which create a concentration gradient that initiates the sprouting and proliferation of formerly quiescent endothelial cells on nearby blood vessels and </a:t>
            </a:r>
            <a:r>
              <a:rPr lang="en-US" sz="3000" b="1" dirty="0" err="1"/>
              <a:t>lymphatics</a:t>
            </a:r>
            <a:r>
              <a:rPr lang="en-US" sz="3000" b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58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These signals also recruit </a:t>
            </a:r>
            <a:r>
              <a:rPr lang="en-US" sz="2800" b="1" u="sng" dirty="0"/>
              <a:t>fibroblasts</a:t>
            </a:r>
            <a:r>
              <a:rPr lang="en-US" sz="2800" b="1" dirty="0"/>
              <a:t> that deposit a repertoire of ECM proteins and enzymes in an attempt to remodel and repair the site </a:t>
            </a:r>
          </a:p>
          <a:p>
            <a:r>
              <a:rPr lang="en-US" sz="2800" b="1" dirty="0"/>
              <a:t>Most tumors elicit an inflammatory response that attracts </a:t>
            </a:r>
            <a:r>
              <a:rPr lang="en-US" sz="2800" b="1" u="sng" dirty="0"/>
              <a:t>myeloid cells </a:t>
            </a:r>
            <a:r>
              <a:rPr lang="en-US" sz="2800" b="1" dirty="0"/>
              <a:t>into the tumor microenvironment, and these cell types release their stores of soluble factors to escalate the </a:t>
            </a:r>
            <a:r>
              <a:rPr lang="en-US" sz="2800" b="1" dirty="0" err="1"/>
              <a:t>angiogenic</a:t>
            </a:r>
            <a:r>
              <a:rPr lang="en-US" sz="2800" b="1" dirty="0"/>
              <a:t> response</a:t>
            </a:r>
          </a:p>
        </p:txBody>
      </p:sp>
    </p:spTree>
    <p:extLst>
      <p:ext uri="{BB962C8B-B14F-4D97-AF65-F5344CB8AC3E}">
        <p14:creationId xmlns:p14="http://schemas.microsoft.com/office/powerpoint/2010/main" val="717558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61" r="-28261"/>
          <a:stretch>
            <a:fillRect/>
          </a:stretch>
        </p:blipFill>
        <p:spPr>
          <a:xfrm>
            <a:off x="-794321" y="308899"/>
            <a:ext cx="10920829" cy="6006035"/>
          </a:xfrm>
        </p:spPr>
      </p:pic>
      <p:sp>
        <p:nvSpPr>
          <p:cNvPr id="5" name="Rectangle 4"/>
          <p:cNvSpPr/>
          <p:nvPr/>
        </p:nvSpPr>
        <p:spPr>
          <a:xfrm rot="5400000">
            <a:off x="5640135" y="3167700"/>
            <a:ext cx="5682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Weis and </a:t>
            </a:r>
            <a:r>
              <a:rPr lang="en-US" b="1" dirty="0" err="1">
                <a:solidFill>
                  <a:srgbClr val="FF0000"/>
                </a:solidFill>
              </a:rPr>
              <a:t>Cheresh</a:t>
            </a:r>
            <a:r>
              <a:rPr lang="en-US" b="1" dirty="0">
                <a:solidFill>
                  <a:srgbClr val="FF0000"/>
                </a:solidFill>
              </a:rPr>
              <a:t>. Nature Medicine 2011;17:1359-1370 </a:t>
            </a:r>
          </a:p>
        </p:txBody>
      </p:sp>
    </p:spTree>
    <p:extLst>
      <p:ext uri="{BB962C8B-B14F-4D97-AF65-F5344CB8AC3E}">
        <p14:creationId xmlns:p14="http://schemas.microsoft.com/office/powerpoint/2010/main" val="2840362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86" b="-8086"/>
          <a:stretch>
            <a:fillRect/>
          </a:stretch>
        </p:blipFill>
        <p:spPr>
          <a:xfrm>
            <a:off x="87719" y="1000126"/>
            <a:ext cx="9032065" cy="4967288"/>
          </a:xfrm>
        </p:spPr>
      </p:pic>
      <p:sp>
        <p:nvSpPr>
          <p:cNvPr id="5" name="Rectangle 4"/>
          <p:cNvSpPr/>
          <p:nvPr/>
        </p:nvSpPr>
        <p:spPr>
          <a:xfrm>
            <a:off x="2427823" y="6163747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Shao et al. Molecular Cancer (2018) 17:120 </a:t>
            </a:r>
          </a:p>
        </p:txBody>
      </p:sp>
    </p:spTree>
    <p:extLst>
      <p:ext uri="{BB962C8B-B14F-4D97-AF65-F5344CB8AC3E}">
        <p14:creationId xmlns:p14="http://schemas.microsoft.com/office/powerpoint/2010/main" val="4074004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28" r="-25028"/>
          <a:stretch>
            <a:fillRect/>
          </a:stretch>
        </p:blipFill>
        <p:spPr>
          <a:xfrm>
            <a:off x="-788402" y="70042"/>
            <a:ext cx="11011901" cy="6056121"/>
          </a:xfrm>
        </p:spPr>
      </p:pic>
      <p:sp>
        <p:nvSpPr>
          <p:cNvPr id="5" name="Rectangle 4"/>
          <p:cNvSpPr/>
          <p:nvPr/>
        </p:nvSpPr>
        <p:spPr>
          <a:xfrm>
            <a:off x="4062948" y="6324084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Shao et al. Molecular Cancer (2018) 17:120 </a:t>
            </a:r>
          </a:p>
        </p:txBody>
      </p:sp>
    </p:spTree>
    <p:extLst>
      <p:ext uri="{BB962C8B-B14F-4D97-AF65-F5344CB8AC3E}">
        <p14:creationId xmlns:p14="http://schemas.microsoft.com/office/powerpoint/2010/main" val="679622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8" r="-18338"/>
          <a:stretch>
            <a:fillRect/>
          </a:stretch>
        </p:blipFill>
        <p:spPr>
          <a:xfrm>
            <a:off x="-462181" y="328026"/>
            <a:ext cx="10542806" cy="5798137"/>
          </a:xfrm>
        </p:spPr>
      </p:pic>
      <p:sp>
        <p:nvSpPr>
          <p:cNvPr id="5" name="TextBox 4"/>
          <p:cNvSpPr txBox="1"/>
          <p:nvPr/>
        </p:nvSpPr>
        <p:spPr>
          <a:xfrm>
            <a:off x="1143000" y="6397625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Shao et al. Molecular Cancer (2018) 17:120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5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14" r="-13414"/>
          <a:stretch>
            <a:fillRect/>
          </a:stretch>
        </p:blipFill>
        <p:spPr>
          <a:xfrm>
            <a:off x="-636829" y="92287"/>
            <a:ext cx="10971453" cy="6033877"/>
          </a:xfrm>
        </p:spPr>
      </p:pic>
      <p:sp>
        <p:nvSpPr>
          <p:cNvPr id="5" name="Rectangle 4"/>
          <p:cNvSpPr/>
          <p:nvPr/>
        </p:nvSpPr>
        <p:spPr>
          <a:xfrm>
            <a:off x="3000374" y="6345793"/>
            <a:ext cx="6175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Zuazo-Gaztelu</a:t>
            </a:r>
            <a:r>
              <a:rPr lang="en-US" b="1" dirty="0">
                <a:solidFill>
                  <a:srgbClr val="FF0000"/>
                </a:solidFill>
              </a:rPr>
              <a:t> and Casanovas. Front </a:t>
            </a:r>
            <a:r>
              <a:rPr lang="en-US" b="1" dirty="0" err="1">
                <a:solidFill>
                  <a:srgbClr val="FF0000"/>
                </a:solidFill>
              </a:rPr>
              <a:t>Oncol</a:t>
            </a:r>
            <a:r>
              <a:rPr lang="en-US" b="1" dirty="0">
                <a:solidFill>
                  <a:srgbClr val="FF0000"/>
                </a:solidFill>
              </a:rPr>
              <a:t> 2018;8:248</a:t>
            </a:r>
          </a:p>
        </p:txBody>
      </p:sp>
    </p:spTree>
    <p:extLst>
      <p:ext uri="{BB962C8B-B14F-4D97-AF65-F5344CB8AC3E}">
        <p14:creationId xmlns:p14="http://schemas.microsoft.com/office/powerpoint/2010/main" val="4130586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f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27" r="-16727"/>
          <a:stretch>
            <a:fillRect/>
          </a:stretch>
        </p:blipFill>
        <p:spPr>
          <a:xfrm>
            <a:off x="-880593" y="259862"/>
            <a:ext cx="11074040" cy="6090296"/>
          </a:xfrm>
        </p:spPr>
      </p:pic>
      <p:sp>
        <p:nvSpPr>
          <p:cNvPr id="5" name="Rectangle 4"/>
          <p:cNvSpPr/>
          <p:nvPr/>
        </p:nvSpPr>
        <p:spPr>
          <a:xfrm>
            <a:off x="3193183" y="6350158"/>
            <a:ext cx="7544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Weis and </a:t>
            </a:r>
            <a:r>
              <a:rPr lang="en-US" b="1" dirty="0" err="1">
                <a:solidFill>
                  <a:srgbClr val="FF0000"/>
                </a:solidFill>
              </a:rPr>
              <a:t>Cheresh</a:t>
            </a:r>
            <a:r>
              <a:rPr lang="en-US" b="1" dirty="0">
                <a:solidFill>
                  <a:srgbClr val="FF0000"/>
                </a:solidFill>
              </a:rPr>
              <a:t>. Nature Medicine 2011;17:1359-1370 </a:t>
            </a:r>
          </a:p>
        </p:txBody>
      </p:sp>
    </p:spTree>
    <p:extLst>
      <p:ext uri="{BB962C8B-B14F-4D97-AF65-F5344CB8AC3E}">
        <p14:creationId xmlns:p14="http://schemas.microsoft.com/office/powerpoint/2010/main" val="601551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q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31" r="-9631"/>
          <a:stretch>
            <a:fillRect/>
          </a:stretch>
        </p:blipFill>
        <p:spPr>
          <a:xfrm>
            <a:off x="-229803" y="901089"/>
            <a:ext cx="9500803" cy="5225075"/>
          </a:xfrm>
        </p:spPr>
      </p:pic>
      <p:sp>
        <p:nvSpPr>
          <p:cNvPr id="5" name="Rectangle 4"/>
          <p:cNvSpPr/>
          <p:nvPr/>
        </p:nvSpPr>
        <p:spPr>
          <a:xfrm>
            <a:off x="2778125" y="6253629"/>
            <a:ext cx="5778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 Palma, et al.,  Nature Reviews Cancer  2017;17:457-474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03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r="-1400"/>
          <a:stretch>
            <a:fillRect/>
          </a:stretch>
        </p:blipFill>
        <p:spPr/>
      </p:pic>
      <p:pic>
        <p:nvPicPr>
          <p:cNvPr id="5" name="Content Placeholder 4" descr="1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7979" b="-257979"/>
          <a:stretch>
            <a:fillRect/>
          </a:stretch>
        </p:blipFill>
        <p:spPr>
          <a:xfrm>
            <a:off x="419100" y="-1025525"/>
            <a:ext cx="8229600" cy="45259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05125" y="6211669"/>
            <a:ext cx="5984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 Palma, et al.,  Nature Reviews Cancer  2017;17:457-474 </a:t>
            </a:r>
          </a:p>
        </p:txBody>
      </p:sp>
    </p:spTree>
    <p:extLst>
      <p:ext uri="{BB962C8B-B14F-4D97-AF65-F5344CB8AC3E}">
        <p14:creationId xmlns:p14="http://schemas.microsoft.com/office/powerpoint/2010/main" val="1865739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q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305" r="-59305"/>
          <a:stretch>
            <a:fillRect/>
          </a:stretch>
        </p:blipFill>
        <p:spPr>
          <a:xfrm>
            <a:off x="-1660747" y="0"/>
            <a:ext cx="12087543" cy="6647683"/>
          </a:xfrm>
        </p:spPr>
      </p:pic>
    </p:spTree>
    <p:extLst>
      <p:ext uri="{BB962C8B-B14F-4D97-AF65-F5344CB8AC3E}">
        <p14:creationId xmlns:p14="http://schemas.microsoft.com/office/powerpoint/2010/main" val="215013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80" r="-28380"/>
          <a:stretch>
            <a:fillRect/>
          </a:stretch>
        </p:blipFill>
        <p:spPr>
          <a:xfrm>
            <a:off x="-616595" y="173260"/>
            <a:ext cx="10824219" cy="5952903"/>
          </a:xfrm>
        </p:spPr>
      </p:pic>
      <p:sp>
        <p:nvSpPr>
          <p:cNvPr id="3" name="Rectangle 2"/>
          <p:cNvSpPr/>
          <p:nvPr/>
        </p:nvSpPr>
        <p:spPr>
          <a:xfrm>
            <a:off x="1809750" y="6269504"/>
            <a:ext cx="6877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 Palma, et al.,  Nature Reviews Cancer  2017;17:457-474 </a:t>
            </a:r>
          </a:p>
        </p:txBody>
      </p:sp>
    </p:spTree>
    <p:extLst>
      <p:ext uri="{BB962C8B-B14F-4D97-AF65-F5344CB8AC3E}">
        <p14:creationId xmlns:p14="http://schemas.microsoft.com/office/powerpoint/2010/main" val="2488768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Myeloid cell regulation of </a:t>
            </a:r>
            <a:r>
              <a:rPr lang="en-US" sz="2800" b="1" dirty="0" err="1"/>
              <a:t>tumour</a:t>
            </a:r>
            <a:r>
              <a:rPr lang="en-US" sz="2800" b="1" dirty="0"/>
              <a:t> angiogenesis 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 descr="2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9" r="-4249"/>
          <a:stretch>
            <a:fillRect/>
          </a:stretch>
        </p:blipFill>
        <p:spPr>
          <a:xfrm>
            <a:off x="-319285" y="685995"/>
            <a:ext cx="9891909" cy="5440169"/>
          </a:xfrm>
        </p:spPr>
      </p:pic>
      <p:sp>
        <p:nvSpPr>
          <p:cNvPr id="3" name="Rectangle 2"/>
          <p:cNvSpPr/>
          <p:nvPr/>
        </p:nvSpPr>
        <p:spPr>
          <a:xfrm>
            <a:off x="1730374" y="6316664"/>
            <a:ext cx="6365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 Palma, et al.,  Nature Reviews Cancer  2017;17:457-474 </a:t>
            </a:r>
          </a:p>
        </p:txBody>
      </p:sp>
    </p:spTree>
    <p:extLst>
      <p:ext uri="{BB962C8B-B14F-4D97-AF65-F5344CB8AC3E}">
        <p14:creationId xmlns:p14="http://schemas.microsoft.com/office/powerpoint/2010/main" val="3156786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/>
              <a:t>Cross-talk between lymphocytes and myeloid cells regulates </a:t>
            </a:r>
            <a:r>
              <a:rPr lang="en-US" sz="3100" b="1" dirty="0" err="1"/>
              <a:t>tumour</a:t>
            </a:r>
            <a:r>
              <a:rPr lang="en-US" sz="3100" b="1" dirty="0"/>
              <a:t> angiogenesis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2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72" r="-7172"/>
          <a:stretch>
            <a:fillRect/>
          </a:stretch>
        </p:blipFill>
        <p:spPr>
          <a:xfrm>
            <a:off x="-137437" y="1034433"/>
            <a:ext cx="9344937" cy="5139355"/>
          </a:xfrm>
        </p:spPr>
      </p:pic>
      <p:sp>
        <p:nvSpPr>
          <p:cNvPr id="3" name="Rectangle 2"/>
          <p:cNvSpPr/>
          <p:nvPr/>
        </p:nvSpPr>
        <p:spPr>
          <a:xfrm>
            <a:off x="1651000" y="6300788"/>
            <a:ext cx="6540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 Palma, et al.,  Nature Reviews Cancer  2017;17:457-474 </a:t>
            </a:r>
          </a:p>
        </p:txBody>
      </p:sp>
    </p:spTree>
    <p:extLst>
      <p:ext uri="{BB962C8B-B14F-4D97-AF65-F5344CB8AC3E}">
        <p14:creationId xmlns:p14="http://schemas.microsoft.com/office/powerpoint/2010/main" val="1805552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638"/>
            <a:ext cx="9017000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Chronic wound-healing response promotes </a:t>
            </a:r>
            <a:r>
              <a:rPr lang="en-US" sz="2800" b="1" dirty="0" err="1"/>
              <a:t>tumour</a:t>
            </a:r>
            <a:r>
              <a:rPr lang="en-US" sz="2800" b="1" dirty="0"/>
              <a:t> angiogenesis 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 descr="2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44" r="-9744"/>
          <a:stretch>
            <a:fillRect/>
          </a:stretch>
        </p:blipFill>
        <p:spPr>
          <a:xfrm>
            <a:off x="-105679" y="936814"/>
            <a:ext cx="9551304" cy="5252850"/>
          </a:xfrm>
        </p:spPr>
      </p:pic>
      <p:sp>
        <p:nvSpPr>
          <p:cNvPr id="3" name="Rectangle 2"/>
          <p:cNvSpPr/>
          <p:nvPr/>
        </p:nvSpPr>
        <p:spPr>
          <a:xfrm>
            <a:off x="1571624" y="6300789"/>
            <a:ext cx="6651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 Palma, et al.,  Nature Reviews Cancer  2017;17:457-474 </a:t>
            </a:r>
          </a:p>
        </p:txBody>
      </p:sp>
    </p:spTree>
    <p:extLst>
      <p:ext uri="{BB962C8B-B14F-4D97-AF65-F5344CB8AC3E}">
        <p14:creationId xmlns:p14="http://schemas.microsoft.com/office/powerpoint/2010/main" val="375396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Metabolic regulation of </a:t>
            </a:r>
            <a:r>
              <a:rPr lang="en-US" sz="3100" b="1" dirty="0" err="1"/>
              <a:t>tumour</a:t>
            </a:r>
            <a:r>
              <a:rPr lang="en-US" sz="3100" b="1" dirty="0"/>
              <a:t> angiogenesis</a:t>
            </a:r>
            <a:r>
              <a:rPr lang="en-US" b="1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2f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27" r="-7427"/>
          <a:stretch>
            <a:fillRect/>
          </a:stretch>
        </p:blipFill>
        <p:spPr>
          <a:xfrm>
            <a:off x="-134545" y="815385"/>
            <a:ext cx="9945295" cy="5469529"/>
          </a:xfrm>
        </p:spPr>
      </p:pic>
      <p:sp>
        <p:nvSpPr>
          <p:cNvPr id="3" name="Rectangle 2"/>
          <p:cNvSpPr/>
          <p:nvPr/>
        </p:nvSpPr>
        <p:spPr>
          <a:xfrm>
            <a:off x="1825624" y="6310829"/>
            <a:ext cx="5984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 Palma, et al.,  Nature Reviews Cancer  2017;17:457-474 </a:t>
            </a:r>
          </a:p>
        </p:txBody>
      </p:sp>
    </p:spTree>
    <p:extLst>
      <p:ext uri="{BB962C8B-B14F-4D97-AF65-F5344CB8AC3E}">
        <p14:creationId xmlns:p14="http://schemas.microsoft.com/office/powerpoint/2010/main" val="2974342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q4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331" b="-87331"/>
          <a:stretch>
            <a:fillRect/>
          </a:stretch>
        </p:blipFill>
        <p:spPr>
          <a:xfrm>
            <a:off x="35066" y="1127126"/>
            <a:ext cx="4460734" cy="4999038"/>
          </a:xfrm>
        </p:spPr>
      </p:pic>
      <p:pic>
        <p:nvPicPr>
          <p:cNvPr id="10" name="Content Placeholder 9" descr="q2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18" b="-71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112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sz="3800" b="1" spc="-5" dirty="0">
                <a:cs typeface="Calibri"/>
              </a:rPr>
              <a:t>Ν</a:t>
            </a:r>
            <a:r>
              <a:rPr lang="en-US" sz="3800" b="1" spc="-5" dirty="0" err="1">
                <a:cs typeface="Calibri"/>
              </a:rPr>
              <a:t>ew</a:t>
            </a:r>
            <a:r>
              <a:rPr lang="en-US" sz="3800" b="1" spc="-5" dirty="0">
                <a:cs typeface="Calibri"/>
              </a:rPr>
              <a:t> blood </a:t>
            </a:r>
            <a:r>
              <a:rPr lang="en-US" sz="3800" b="1" dirty="0">
                <a:cs typeface="Calibri"/>
              </a:rPr>
              <a:t>vessels </a:t>
            </a:r>
            <a:r>
              <a:rPr lang="en-US" sz="3800" b="1" spc="-5" dirty="0">
                <a:cs typeface="Calibri"/>
              </a:rPr>
              <a:t>form from </a:t>
            </a:r>
            <a:r>
              <a:rPr lang="en-US" sz="3800" b="1" spc="-9" dirty="0">
                <a:cs typeface="Calibri"/>
              </a:rPr>
              <a:t>pre-existing</a:t>
            </a:r>
            <a:r>
              <a:rPr lang="en-US" sz="3800" b="1" spc="63" dirty="0">
                <a:cs typeface="Calibri"/>
              </a:rPr>
              <a:t> </a:t>
            </a:r>
            <a:r>
              <a:rPr lang="en-US" sz="3800" b="1" dirty="0">
                <a:cs typeface="Calibri"/>
              </a:rPr>
              <a:t>vessels</a:t>
            </a:r>
            <a:endParaRPr lang="el-GR" sz="3800" b="1" dirty="0">
              <a:cs typeface="Calibri"/>
            </a:endParaRPr>
          </a:p>
          <a:p>
            <a:pPr marL="216508" indent="-204991">
              <a:spcBef>
                <a:spcPts val="363"/>
              </a:spcBef>
              <a:buAutoNum type="arabicPeriod"/>
              <a:tabLst>
                <a:tab pos="216508" algn="l"/>
              </a:tabLst>
            </a:pPr>
            <a:r>
              <a:rPr lang="el-GR" b="1" spc="-14" dirty="0">
                <a:cs typeface="Calibri"/>
              </a:rPr>
              <a:t> </a:t>
            </a:r>
            <a:r>
              <a:rPr lang="en-US" b="1" spc="-14" dirty="0">
                <a:cs typeface="Calibri"/>
              </a:rPr>
              <a:t>secretion </a:t>
            </a:r>
            <a:r>
              <a:rPr lang="en-US" b="1" spc="-5" dirty="0">
                <a:cs typeface="Calibri"/>
              </a:rPr>
              <a:t>of </a:t>
            </a:r>
            <a:r>
              <a:rPr lang="en-US" b="1" spc="-9" dirty="0">
                <a:cs typeface="Calibri"/>
              </a:rPr>
              <a:t>proteases </a:t>
            </a:r>
            <a:r>
              <a:rPr lang="en-US" b="1" spc="-14" dirty="0">
                <a:cs typeface="Calibri"/>
              </a:rPr>
              <a:t>to cleave </a:t>
            </a:r>
            <a:r>
              <a:rPr lang="en-US" b="1" spc="-5" dirty="0">
                <a:cs typeface="Calibri"/>
              </a:rPr>
              <a:t>the basal </a:t>
            </a:r>
            <a:r>
              <a:rPr lang="en-US" b="1" spc="-9" dirty="0">
                <a:cs typeface="Calibri"/>
              </a:rPr>
              <a:t>membrane </a:t>
            </a:r>
            <a:r>
              <a:rPr lang="en-US" b="1" spc="-5" dirty="0">
                <a:cs typeface="Calibri"/>
              </a:rPr>
              <a:t>of the </a:t>
            </a:r>
            <a:r>
              <a:rPr lang="en-US" b="1" spc="-14" dirty="0">
                <a:cs typeface="Calibri"/>
              </a:rPr>
              <a:t>parental</a:t>
            </a:r>
            <a:r>
              <a:rPr lang="en-US" b="1" spc="73" dirty="0">
                <a:cs typeface="Calibri"/>
              </a:rPr>
              <a:t> </a:t>
            </a:r>
            <a:r>
              <a:rPr lang="el-GR" b="1" spc="73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capillary</a:t>
            </a:r>
            <a:endParaRPr lang="en-US" b="1" dirty="0">
              <a:cs typeface="Calibri"/>
            </a:endParaRPr>
          </a:p>
          <a:p>
            <a:pPr marL="216508" indent="-204991">
              <a:spcBef>
                <a:spcPts val="1079"/>
              </a:spcBef>
              <a:buAutoNum type="arabicPeriod"/>
              <a:tabLst>
                <a:tab pos="216508" algn="l"/>
              </a:tabLst>
            </a:pPr>
            <a:r>
              <a:rPr lang="el-GR" b="1" spc="-14" dirty="0">
                <a:cs typeface="Calibri"/>
              </a:rPr>
              <a:t> </a:t>
            </a:r>
            <a:r>
              <a:rPr lang="en-US" b="1" spc="-14" dirty="0">
                <a:cs typeface="Calibri"/>
              </a:rPr>
              <a:t>migration </a:t>
            </a:r>
            <a:r>
              <a:rPr lang="en-US" b="1" spc="-5" dirty="0">
                <a:cs typeface="Calibri"/>
              </a:rPr>
              <a:t>of </a:t>
            </a:r>
            <a:r>
              <a:rPr lang="en-US" b="1" spc="-9" dirty="0">
                <a:cs typeface="Calibri"/>
              </a:rPr>
              <a:t>ECs </a:t>
            </a:r>
            <a:r>
              <a:rPr lang="en-US" b="1" spc="-14" dirty="0">
                <a:cs typeface="Calibri"/>
              </a:rPr>
              <a:t>towards </a:t>
            </a:r>
            <a:r>
              <a:rPr lang="en-US" b="1" spc="-5" dirty="0">
                <a:cs typeface="Calibri"/>
              </a:rPr>
              <a:t>the</a:t>
            </a:r>
            <a:r>
              <a:rPr lang="en-US" b="1" spc="18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signal</a:t>
            </a:r>
            <a:endParaRPr lang="en-US" b="1" dirty="0">
              <a:cs typeface="Calibri"/>
            </a:endParaRPr>
          </a:p>
          <a:p>
            <a:pPr marL="216508" indent="-204991">
              <a:spcBef>
                <a:spcPts val="1088"/>
              </a:spcBef>
              <a:buAutoNum type="arabicPeriod"/>
              <a:tabLst>
                <a:tab pos="216508" algn="l"/>
              </a:tabLst>
            </a:pPr>
            <a:r>
              <a:rPr lang="el-GR" b="1" spc="-18" dirty="0">
                <a:cs typeface="Calibri"/>
              </a:rPr>
              <a:t> </a:t>
            </a:r>
            <a:r>
              <a:rPr lang="en-US" b="1" spc="-18" dirty="0">
                <a:cs typeface="Calibri"/>
              </a:rPr>
              <a:t>proliferation </a:t>
            </a:r>
            <a:r>
              <a:rPr lang="en-US" b="1" spc="-5" dirty="0">
                <a:cs typeface="Calibri"/>
              </a:rPr>
              <a:t>of</a:t>
            </a:r>
            <a:r>
              <a:rPr lang="en-US" b="1" spc="14" dirty="0">
                <a:cs typeface="Calibri"/>
              </a:rPr>
              <a:t> </a:t>
            </a:r>
            <a:r>
              <a:rPr lang="en-US" b="1" spc="-14" dirty="0">
                <a:cs typeface="Calibri"/>
              </a:rPr>
              <a:t>ECs</a:t>
            </a:r>
            <a:endParaRPr lang="en-US" b="1" dirty="0">
              <a:cs typeface="Calibri"/>
            </a:endParaRPr>
          </a:p>
          <a:p>
            <a:pPr marL="216508" indent="-204991">
              <a:spcBef>
                <a:spcPts val="1088"/>
              </a:spcBef>
              <a:buAutoNum type="arabicPeriod"/>
              <a:tabLst>
                <a:tab pos="216508" algn="l"/>
              </a:tabLst>
            </a:pPr>
            <a:r>
              <a:rPr lang="el-GR" b="1" spc="-14" dirty="0">
                <a:cs typeface="Calibri"/>
              </a:rPr>
              <a:t> </a:t>
            </a:r>
            <a:r>
              <a:rPr lang="en-US" b="1" spc="-14" dirty="0">
                <a:cs typeface="Calibri"/>
              </a:rPr>
              <a:t>formation </a:t>
            </a:r>
            <a:r>
              <a:rPr lang="en-US" b="1" spc="-5" dirty="0">
                <a:cs typeface="Calibri"/>
              </a:rPr>
              <a:t>of tubes and </a:t>
            </a:r>
            <a:r>
              <a:rPr lang="en-US" b="1" spc="18" dirty="0" err="1">
                <a:cs typeface="Calibri"/>
              </a:rPr>
              <a:t>diferentiation</a:t>
            </a:r>
            <a:r>
              <a:rPr lang="en-US" b="1" spc="18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of the</a:t>
            </a:r>
            <a:r>
              <a:rPr lang="en-US" b="1" spc="-9" dirty="0">
                <a:cs typeface="Calibri"/>
              </a:rPr>
              <a:t> </a:t>
            </a:r>
            <a:r>
              <a:rPr lang="en-US" b="1" spc="-14" dirty="0" err="1">
                <a:cs typeface="Calibri"/>
              </a:rPr>
              <a:t>Ecs</a:t>
            </a:r>
            <a:endParaRPr lang="el-GR" b="1" spc="-14" dirty="0">
              <a:cs typeface="Calibri"/>
            </a:endParaRPr>
          </a:p>
          <a:p>
            <a:pPr marR="3735906">
              <a:lnSpc>
                <a:spcPct val="140700"/>
              </a:lnSpc>
              <a:spcBef>
                <a:spcPts val="91"/>
              </a:spcBef>
              <a:buFont typeface="Wingdings" charset="2"/>
              <a:buChar char="ü"/>
            </a:pPr>
            <a:r>
              <a:rPr lang="en-US" b="1" spc="-9" dirty="0">
                <a:cs typeface="Calibri"/>
              </a:rPr>
              <a:t>endothelial </a:t>
            </a:r>
            <a:r>
              <a:rPr lang="en-US" b="1" spc="-14" dirty="0">
                <a:cs typeface="Calibri"/>
              </a:rPr>
              <a:t>growth factor </a:t>
            </a:r>
            <a:r>
              <a:rPr lang="en-US" b="1" spc="-9" dirty="0">
                <a:cs typeface="Calibri"/>
              </a:rPr>
              <a:t>(</a:t>
            </a:r>
            <a:r>
              <a:rPr lang="en-US" b="1" spc="-9" dirty="0">
                <a:solidFill>
                  <a:srgbClr val="FF0000"/>
                </a:solidFill>
                <a:cs typeface="Calibri"/>
              </a:rPr>
              <a:t>VEGF</a:t>
            </a:r>
            <a:r>
              <a:rPr lang="en-US" b="1" spc="-9" dirty="0">
                <a:cs typeface="Calibri"/>
              </a:rPr>
              <a:t>)  </a:t>
            </a:r>
            <a:r>
              <a:rPr lang="el-GR" b="1" spc="-9" dirty="0">
                <a:cs typeface="Calibri"/>
              </a:rPr>
              <a:t> </a:t>
            </a:r>
            <a:r>
              <a:rPr lang="en-US" b="1" spc="-9" dirty="0">
                <a:cs typeface="Calibri"/>
              </a:rPr>
              <a:t>hypoxia-inducing </a:t>
            </a:r>
            <a:r>
              <a:rPr lang="en-US" b="1" spc="-14" dirty="0">
                <a:cs typeface="Calibri"/>
              </a:rPr>
              <a:t>factor</a:t>
            </a:r>
            <a:r>
              <a:rPr lang="en-US" b="1" spc="-32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(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HIF-1α</a:t>
            </a:r>
            <a:r>
              <a:rPr lang="en-US" b="1" spc="-5" dirty="0">
                <a:cs typeface="Calibri"/>
              </a:rPr>
              <a:t>)</a:t>
            </a:r>
            <a:endParaRPr lang="en-US" b="1" dirty="0">
              <a:cs typeface="Calibri"/>
            </a:endParaRPr>
          </a:p>
          <a:p>
            <a:pPr marR="2039547">
              <a:lnSpc>
                <a:spcPts val="2766"/>
              </a:lnSpc>
              <a:spcBef>
                <a:spcPts val="218"/>
              </a:spcBef>
              <a:buFont typeface="Wingdings" charset="2"/>
              <a:buChar char="ü"/>
            </a:pPr>
            <a:r>
              <a:rPr lang="en-US" b="1" spc="-5" dirty="0">
                <a:cs typeface="Calibri"/>
              </a:rPr>
              <a:t>acidic </a:t>
            </a:r>
            <a:r>
              <a:rPr lang="en-US" b="1" dirty="0">
                <a:cs typeface="Calibri"/>
              </a:rPr>
              <a:t>and </a:t>
            </a:r>
            <a:r>
              <a:rPr lang="en-US" b="1" spc="-5" dirty="0">
                <a:cs typeface="Calibri"/>
              </a:rPr>
              <a:t>basic </a:t>
            </a:r>
            <a:r>
              <a:rPr lang="en-US" b="1" spc="32" dirty="0" err="1">
                <a:cs typeface="Calibri"/>
              </a:rPr>
              <a:t>fbroblast</a:t>
            </a:r>
            <a:r>
              <a:rPr lang="en-US" b="1" spc="32" dirty="0">
                <a:cs typeface="Calibri"/>
              </a:rPr>
              <a:t> </a:t>
            </a:r>
            <a:r>
              <a:rPr lang="en-US" b="1" spc="-14" dirty="0">
                <a:cs typeface="Calibri"/>
              </a:rPr>
              <a:t>growth factor </a:t>
            </a:r>
            <a:r>
              <a:rPr lang="en-US" b="1" spc="-27" dirty="0">
                <a:cs typeface="Calibri"/>
              </a:rPr>
              <a:t>(</a:t>
            </a:r>
            <a:r>
              <a:rPr lang="en-US" b="1" spc="-27" dirty="0" err="1">
                <a:solidFill>
                  <a:srgbClr val="FF0000"/>
                </a:solidFill>
                <a:cs typeface="Calibri"/>
              </a:rPr>
              <a:t>aFGF</a:t>
            </a:r>
            <a:r>
              <a:rPr lang="en-US" b="1" spc="-27" dirty="0">
                <a:solidFill>
                  <a:srgbClr val="FF0000"/>
                </a:solidFill>
                <a:cs typeface="Calibri"/>
              </a:rPr>
              <a:t>, </a:t>
            </a:r>
            <a:r>
              <a:rPr lang="en-US" b="1" spc="-9" dirty="0" err="1">
                <a:solidFill>
                  <a:srgbClr val="FF0000"/>
                </a:solidFill>
                <a:cs typeface="Calibri"/>
              </a:rPr>
              <a:t>bFGF</a:t>
            </a:r>
            <a:r>
              <a:rPr lang="en-US" b="1" spc="-9" dirty="0">
                <a:cs typeface="Calibri"/>
              </a:rPr>
              <a:t>)  </a:t>
            </a:r>
            <a:r>
              <a:rPr lang="en-US" b="1" spc="-14" dirty="0">
                <a:cs typeface="Calibri"/>
              </a:rPr>
              <a:t>platelet-derived growth factor</a:t>
            </a:r>
            <a:r>
              <a:rPr lang="en-US" b="1" spc="27" dirty="0">
                <a:cs typeface="Calibri"/>
              </a:rPr>
              <a:t> </a:t>
            </a:r>
            <a:r>
              <a:rPr lang="en-US" b="1" spc="-9" dirty="0">
                <a:solidFill>
                  <a:srgbClr val="FF0000"/>
                </a:solidFill>
                <a:cs typeface="Calibri"/>
              </a:rPr>
              <a:t>(PDGF)</a:t>
            </a:r>
            <a:endParaRPr lang="en-US" b="1" dirty="0">
              <a:cs typeface="Calibri"/>
            </a:endParaRPr>
          </a:p>
          <a:p>
            <a:pPr>
              <a:spcBef>
                <a:spcPts val="571"/>
              </a:spcBef>
              <a:buFont typeface="Wingdings" charset="2"/>
              <a:buChar char="ü"/>
            </a:pPr>
            <a:r>
              <a:rPr lang="en-US" b="1" spc="-5" dirty="0">
                <a:cs typeface="Calibri"/>
              </a:rPr>
              <a:t>tumor </a:t>
            </a:r>
            <a:r>
              <a:rPr lang="en-US" b="1" spc="-14" dirty="0">
                <a:cs typeface="Calibri"/>
              </a:rPr>
              <a:t>growth </a:t>
            </a:r>
            <a:r>
              <a:rPr lang="en-US" b="1" spc="-18" dirty="0">
                <a:cs typeface="Calibri"/>
              </a:rPr>
              <a:t>factor-β</a:t>
            </a:r>
            <a:r>
              <a:rPr lang="en-US" b="1" spc="5" dirty="0">
                <a:cs typeface="Calibri"/>
              </a:rPr>
              <a:t> </a:t>
            </a:r>
            <a:r>
              <a:rPr lang="en-US" b="1" spc="-14" dirty="0">
                <a:cs typeface="Calibri"/>
              </a:rPr>
              <a:t>(</a:t>
            </a:r>
            <a:r>
              <a:rPr lang="en-US" b="1" spc="-14" dirty="0">
                <a:solidFill>
                  <a:srgbClr val="FF0000"/>
                </a:solidFill>
                <a:cs typeface="Calibri"/>
              </a:rPr>
              <a:t>TGF-β</a:t>
            </a:r>
            <a:r>
              <a:rPr lang="en-US" b="1" spc="-14" dirty="0">
                <a:cs typeface="Calibri"/>
              </a:rPr>
              <a:t>)</a:t>
            </a:r>
            <a:endParaRPr lang="en-US" b="1" dirty="0">
              <a:cs typeface="Calibri"/>
            </a:endParaRPr>
          </a:p>
          <a:p>
            <a:pPr>
              <a:spcBef>
                <a:spcPts val="798"/>
              </a:spcBef>
              <a:buFont typeface="Wingdings" charset="2"/>
              <a:buChar char="ü"/>
            </a:pPr>
            <a:r>
              <a:rPr lang="en-US" b="1" spc="-9" dirty="0">
                <a:cs typeface="Calibri"/>
              </a:rPr>
              <a:t>Inhibitors: </a:t>
            </a:r>
            <a:r>
              <a:rPr lang="en-US" b="1" spc="-5" dirty="0">
                <a:cs typeface="Calibri"/>
              </a:rPr>
              <a:t>thrombospondin-1, </a:t>
            </a:r>
            <a:r>
              <a:rPr lang="en-US" b="1" spc="-14" dirty="0">
                <a:cs typeface="Calibri"/>
              </a:rPr>
              <a:t>interferon-α, </a:t>
            </a:r>
            <a:r>
              <a:rPr lang="en-US" b="1" spc="-9" dirty="0">
                <a:cs typeface="Calibri"/>
              </a:rPr>
              <a:t>platelet </a:t>
            </a:r>
            <a:r>
              <a:rPr lang="en-US" b="1" spc="-14" dirty="0">
                <a:cs typeface="Calibri"/>
              </a:rPr>
              <a:t>factor-4, </a:t>
            </a:r>
            <a:r>
              <a:rPr lang="en-US" b="1" spc="-5" dirty="0">
                <a:cs typeface="Calibri"/>
              </a:rPr>
              <a:t>and</a:t>
            </a:r>
            <a:r>
              <a:rPr lang="en-US" b="1" spc="23" dirty="0">
                <a:cs typeface="Calibri"/>
              </a:rPr>
              <a:t> </a:t>
            </a:r>
            <a:r>
              <a:rPr lang="en-US" b="1" spc="-9" dirty="0" err="1">
                <a:cs typeface="Calibri"/>
              </a:rPr>
              <a:t>angiostatin</a:t>
            </a:r>
            <a:endParaRPr lang="en-US" b="1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1F5F"/>
          </a:solidFill>
        </p:spPr>
        <p:txBody>
          <a:bodyPr vert="horz" wrap="square" lIns="0" tIns="0" rIns="0" bIns="0" rtlCol="0">
            <a:spAutoFit/>
          </a:bodyPr>
          <a:lstStyle/>
          <a:p>
            <a:pPr marL="658160">
              <a:lnSpc>
                <a:spcPts val="5033"/>
              </a:lnSpc>
            </a:pPr>
            <a:r>
              <a:rPr spc="-9" dirty="0">
                <a:solidFill>
                  <a:schemeClr val="bg1"/>
                </a:solidFill>
              </a:rPr>
              <a:t>Angiogenesis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26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0" r="-1160"/>
          <a:stretch>
            <a:fillRect/>
          </a:stretch>
        </p:blipFill>
        <p:spPr>
          <a:xfrm>
            <a:off x="-85475" y="1000126"/>
            <a:ext cx="9320721" cy="5126038"/>
          </a:xfrm>
        </p:spPr>
      </p:pic>
    </p:spTree>
    <p:extLst>
      <p:ext uri="{BB962C8B-B14F-4D97-AF65-F5344CB8AC3E}">
        <p14:creationId xmlns:p14="http://schemas.microsoft.com/office/powerpoint/2010/main" val="3191559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Α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45" r="-37145"/>
          <a:stretch>
            <a:fillRect/>
          </a:stretch>
        </p:blipFill>
        <p:spPr>
          <a:xfrm>
            <a:off x="-662789" y="269876"/>
            <a:ext cx="10648543" cy="5856288"/>
          </a:xfrm>
        </p:spPr>
      </p:pic>
      <p:sp>
        <p:nvSpPr>
          <p:cNvPr id="5" name="TextBox 4"/>
          <p:cNvSpPr txBox="1"/>
          <p:nvPr/>
        </p:nvSpPr>
        <p:spPr>
          <a:xfrm>
            <a:off x="3063875" y="6211669"/>
            <a:ext cx="4914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Li T, et al., ONCOLOGY LETTERS 2018; 16: 687-702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80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/>
              <a:t>Tumor angiogenesis inhibition strategies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q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5" b="-3975"/>
          <a:stretch>
            <a:fillRect/>
          </a:stretch>
        </p:blipFill>
        <p:spPr>
          <a:xfrm>
            <a:off x="125245" y="1143000"/>
            <a:ext cx="9060931" cy="4983163"/>
          </a:xfrm>
        </p:spPr>
      </p:pic>
      <p:sp>
        <p:nvSpPr>
          <p:cNvPr id="5" name="TextBox 4"/>
          <p:cNvSpPr txBox="1"/>
          <p:nvPr/>
        </p:nvSpPr>
        <p:spPr>
          <a:xfrm>
            <a:off x="1206500" y="6238875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Zuazo-Gaztelu</a:t>
            </a:r>
            <a:r>
              <a:rPr lang="en-US" b="1" dirty="0">
                <a:solidFill>
                  <a:srgbClr val="FF0000"/>
                </a:solidFill>
              </a:rPr>
              <a:t> and Casanovas. Front </a:t>
            </a:r>
            <a:r>
              <a:rPr lang="en-US" b="1" dirty="0" err="1">
                <a:solidFill>
                  <a:srgbClr val="FF0000"/>
                </a:solidFill>
              </a:rPr>
              <a:t>Oncol</a:t>
            </a:r>
            <a:r>
              <a:rPr lang="en-US" b="1" dirty="0">
                <a:solidFill>
                  <a:srgbClr val="FF0000"/>
                </a:solidFill>
              </a:rPr>
              <a:t> 2018;8:248</a:t>
            </a:r>
          </a:p>
        </p:txBody>
      </p:sp>
    </p:spTree>
    <p:extLst>
      <p:ext uri="{BB962C8B-B14F-4D97-AF65-F5344CB8AC3E}">
        <p14:creationId xmlns:p14="http://schemas.microsoft.com/office/powerpoint/2010/main" val="3583338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8" r="-3978"/>
          <a:stretch>
            <a:fillRect/>
          </a:stretch>
        </p:blipFill>
        <p:spPr>
          <a:xfrm>
            <a:off x="-27743" y="904876"/>
            <a:ext cx="9493916" cy="5221288"/>
          </a:xfrm>
        </p:spPr>
      </p:pic>
      <p:sp>
        <p:nvSpPr>
          <p:cNvPr id="5" name="Rectangle 4"/>
          <p:cNvSpPr/>
          <p:nvPr/>
        </p:nvSpPr>
        <p:spPr>
          <a:xfrm>
            <a:off x="2524124" y="6322794"/>
            <a:ext cx="5762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Li T, et al., ONCOLOGY LETTERS 2018; 16: 687-702 </a:t>
            </a:r>
          </a:p>
        </p:txBody>
      </p:sp>
    </p:spTree>
    <p:extLst>
      <p:ext uri="{BB962C8B-B14F-4D97-AF65-F5344CB8AC3E}">
        <p14:creationId xmlns:p14="http://schemas.microsoft.com/office/powerpoint/2010/main" val="3986370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94" r="-15594"/>
          <a:stretch>
            <a:fillRect/>
          </a:stretch>
        </p:blipFill>
        <p:spPr>
          <a:xfrm>
            <a:off x="-720519" y="365126"/>
            <a:ext cx="10475348" cy="5761038"/>
          </a:xfrm>
        </p:spPr>
      </p:pic>
      <p:sp>
        <p:nvSpPr>
          <p:cNvPr id="5" name="Rectangle 4"/>
          <p:cNvSpPr/>
          <p:nvPr/>
        </p:nvSpPr>
        <p:spPr>
          <a:xfrm>
            <a:off x="1825625" y="6152248"/>
            <a:ext cx="5778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Li T, et al., ONCOLOGY LETTERS 2018; 16: 687-702 </a:t>
            </a:r>
          </a:p>
        </p:txBody>
      </p:sp>
    </p:spTree>
    <p:extLst>
      <p:ext uri="{BB962C8B-B14F-4D97-AF65-F5344CB8AC3E}">
        <p14:creationId xmlns:p14="http://schemas.microsoft.com/office/powerpoint/2010/main" val="3801678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Α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9" r="-6389"/>
          <a:stretch>
            <a:fillRect/>
          </a:stretch>
        </p:blipFill>
        <p:spPr>
          <a:xfrm>
            <a:off x="-292899" y="560847"/>
            <a:ext cx="10119467" cy="5565317"/>
          </a:xfrm>
        </p:spPr>
      </p:pic>
      <p:sp>
        <p:nvSpPr>
          <p:cNvPr id="5" name="TextBox 4"/>
          <p:cNvSpPr txBox="1"/>
          <p:nvPr/>
        </p:nvSpPr>
        <p:spPr>
          <a:xfrm>
            <a:off x="3519168" y="6333675"/>
            <a:ext cx="5601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Nuti</a:t>
            </a:r>
            <a:r>
              <a:rPr lang="en-US" b="1" dirty="0">
                <a:solidFill>
                  <a:srgbClr val="FF0000"/>
                </a:solidFill>
              </a:rPr>
              <a:t> m, et al., Cancer Treatment Reviews 2018;70:41–46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80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557" y="96954"/>
            <a:ext cx="8439198" cy="1143576"/>
          </a:xfrm>
          <a:custGeom>
            <a:avLst/>
            <a:gdLst/>
            <a:ahLst/>
            <a:cxnLst/>
            <a:rect l="l" t="t" r="r" b="b"/>
            <a:pathLst>
              <a:path w="9306560" h="1261110">
                <a:moveTo>
                  <a:pt x="9306560" y="0"/>
                </a:moveTo>
                <a:lnTo>
                  <a:pt x="0" y="0"/>
                </a:lnTo>
                <a:lnTo>
                  <a:pt x="0" y="1261109"/>
                </a:lnTo>
                <a:lnTo>
                  <a:pt x="9306560" y="1261109"/>
                </a:lnTo>
                <a:lnTo>
                  <a:pt x="930656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7723" y="438990"/>
            <a:ext cx="6517691" cy="40998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500" spc="-18" dirty="0">
                <a:solidFill>
                  <a:srgbClr val="FFFFFF"/>
                </a:solidFill>
              </a:rPr>
              <a:t>Role </a:t>
            </a:r>
            <a:r>
              <a:rPr sz="2500" spc="-5" dirty="0">
                <a:solidFill>
                  <a:srgbClr val="FFFFFF"/>
                </a:solidFill>
              </a:rPr>
              <a:t>of Eph </a:t>
            </a:r>
            <a:r>
              <a:rPr sz="2500" spc="-23" dirty="0">
                <a:solidFill>
                  <a:srgbClr val="FFFFFF"/>
                </a:solidFill>
              </a:rPr>
              <a:t>Receptors </a:t>
            </a:r>
            <a:r>
              <a:rPr sz="2500" spc="-5" dirty="0">
                <a:solidFill>
                  <a:srgbClr val="FFFFFF"/>
                </a:solidFill>
              </a:rPr>
              <a:t>and Ephrins in</a:t>
            </a:r>
            <a:r>
              <a:rPr sz="2500" spc="45" dirty="0">
                <a:solidFill>
                  <a:srgbClr val="FFFFFF"/>
                </a:solidFill>
              </a:rPr>
              <a:t> </a:t>
            </a:r>
            <a:r>
              <a:rPr sz="2500" spc="-9" dirty="0">
                <a:solidFill>
                  <a:srgbClr val="FFFFFF"/>
                </a:solidFill>
              </a:rPr>
              <a:t>Angiogenesis</a:t>
            </a:r>
            <a:endParaRPr sz="2500" dirty="0">
              <a:solidFill>
                <a:srgbClr val="FFFFFF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01" y="2001762"/>
            <a:ext cx="104223" cy="70249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dirty="0">
                <a:latin typeface="Arial"/>
                <a:cs typeface="Arial"/>
              </a:rPr>
              <a:t>•</a:t>
            </a:r>
            <a:endParaRPr>
              <a:latin typeface="Arial"/>
              <a:cs typeface="Arial"/>
            </a:endParaRPr>
          </a:p>
          <a:p>
            <a:pPr marL="11516">
              <a:spcBef>
                <a:spcPts val="1433"/>
              </a:spcBef>
            </a:pPr>
            <a:r>
              <a:rPr sz="1500" dirty="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85875" y="1876233"/>
            <a:ext cx="3647235" cy="64423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200" b="1" spc="-27" baseline="3472" dirty="0">
                <a:latin typeface="Arial"/>
                <a:cs typeface="Arial"/>
              </a:rPr>
              <a:t>1.Vascular </a:t>
            </a:r>
            <a:r>
              <a:rPr sz="2200" b="1" spc="-20" baseline="1736" dirty="0">
                <a:latin typeface="Arial"/>
                <a:cs typeface="Arial"/>
              </a:rPr>
              <a:t>borders </a:t>
            </a:r>
            <a:r>
              <a:rPr sz="2200" b="1" spc="-14" baseline="1736" dirty="0">
                <a:latin typeface="Arial"/>
                <a:cs typeface="Arial"/>
              </a:rPr>
              <a:t>due to thei</a:t>
            </a:r>
            <a:r>
              <a:rPr sz="1500" b="1" spc="-9" dirty="0">
                <a:latin typeface="Arial"/>
                <a:cs typeface="Arial"/>
              </a:rPr>
              <a:t>r</a:t>
            </a:r>
            <a:r>
              <a:rPr sz="1500" b="1" spc="-18" dirty="0">
                <a:latin typeface="Arial"/>
                <a:cs typeface="Arial"/>
              </a:rPr>
              <a:t> </a:t>
            </a:r>
            <a:r>
              <a:rPr sz="1500" b="1" spc="-9" dirty="0">
                <a:latin typeface="Arial"/>
                <a:cs typeface="Arial"/>
              </a:rPr>
              <a:t>reciprocal</a:t>
            </a:r>
            <a:endParaRPr sz="1500">
              <a:latin typeface="Arial"/>
              <a:cs typeface="Arial"/>
            </a:endParaRPr>
          </a:p>
          <a:p>
            <a:pPr marL="111708">
              <a:spcBef>
                <a:spcPts val="1333"/>
              </a:spcBef>
            </a:pPr>
            <a:r>
              <a:rPr sz="2200" b="1" spc="-20" baseline="1736" dirty="0">
                <a:latin typeface="Arial"/>
                <a:cs typeface="Arial"/>
              </a:rPr>
              <a:t>dis</a:t>
            </a:r>
            <a:r>
              <a:rPr sz="1500" b="1" spc="-14" dirty="0">
                <a:latin typeface="Arial"/>
                <a:cs typeface="Arial"/>
              </a:rPr>
              <a:t>tribution: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81406" y="2673733"/>
            <a:ext cx="3667389" cy="92213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62764">
              <a:spcBef>
                <a:spcPts val="91"/>
              </a:spcBef>
            </a:pPr>
            <a:r>
              <a:rPr sz="2200" b="1" spc="-20" baseline="3472" dirty="0">
                <a:latin typeface="Arial"/>
                <a:cs typeface="Arial"/>
              </a:rPr>
              <a:t>ephrinB2 </a:t>
            </a:r>
            <a:r>
              <a:rPr sz="2200" b="1" spc="-14" baseline="3472" dirty="0">
                <a:latin typeface="Arial"/>
                <a:cs typeface="Arial"/>
              </a:rPr>
              <a:t>on </a:t>
            </a:r>
            <a:r>
              <a:rPr sz="2200" b="1" spc="-14" baseline="1736" dirty="0">
                <a:latin typeface="Arial"/>
                <a:cs typeface="Arial"/>
              </a:rPr>
              <a:t>arteries and EphB</a:t>
            </a:r>
            <a:r>
              <a:rPr sz="1500" b="1" spc="-9" dirty="0">
                <a:latin typeface="Arial"/>
                <a:cs typeface="Arial"/>
              </a:rPr>
              <a:t>4 </a:t>
            </a:r>
            <a:r>
              <a:rPr sz="1500" b="1" spc="-5" dirty="0">
                <a:latin typeface="Arial"/>
                <a:cs typeface="Arial"/>
              </a:rPr>
              <a:t>on</a:t>
            </a:r>
            <a:r>
              <a:rPr sz="1500" b="1" spc="-63" dirty="0">
                <a:latin typeface="Arial"/>
                <a:cs typeface="Arial"/>
              </a:rPr>
              <a:t> </a:t>
            </a:r>
            <a:r>
              <a:rPr sz="1500" b="1" spc="-9" dirty="0">
                <a:latin typeface="Arial"/>
                <a:cs typeface="Arial"/>
              </a:rPr>
              <a:t>veins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 marL="11516">
              <a:spcBef>
                <a:spcPts val="1460"/>
              </a:spcBef>
            </a:pPr>
            <a:r>
              <a:rPr sz="1500" b="1" spc="-5" dirty="0">
                <a:latin typeface="Arial"/>
                <a:cs typeface="Arial"/>
              </a:rPr>
              <a:t>2.Phosphorylation of Akt</a:t>
            </a:r>
            <a:r>
              <a:rPr sz="1500" b="1" spc="-77" dirty="0">
                <a:latin typeface="Arial"/>
                <a:cs typeface="Arial"/>
              </a:rPr>
              <a:t> </a:t>
            </a:r>
            <a:r>
              <a:rPr sz="1500" b="1" spc="-9" dirty="0">
                <a:latin typeface="Arial"/>
                <a:cs typeface="Arial"/>
              </a:rPr>
              <a:t>kinase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81406" y="3715399"/>
            <a:ext cx="3060476" cy="50207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lnSpc>
                <a:spcPct val="106800"/>
              </a:lnSpc>
              <a:spcBef>
                <a:spcPts val="91"/>
              </a:spcBef>
            </a:pPr>
            <a:r>
              <a:rPr sz="1500" b="1" spc="-5" dirty="0">
                <a:latin typeface="Arial"/>
                <a:cs typeface="Arial"/>
              </a:rPr>
              <a:t>3.proliferation and migration </a:t>
            </a:r>
            <a:r>
              <a:rPr sz="1500" b="1" dirty="0">
                <a:latin typeface="Arial"/>
                <a:cs typeface="Arial"/>
              </a:rPr>
              <a:t>of</a:t>
            </a:r>
            <a:r>
              <a:rPr sz="1500" b="1" spc="-109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the  ECs</a:t>
            </a:r>
            <a:r>
              <a:rPr sz="1500" spc="-5" dirty="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5856" y="1556079"/>
            <a:ext cx="4178139" cy="1436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5855" y="1556079"/>
            <a:ext cx="4178140" cy="1436092"/>
          </a:xfrm>
          <a:custGeom>
            <a:avLst/>
            <a:gdLst/>
            <a:ahLst/>
            <a:cxnLst/>
            <a:rect l="l" t="t" r="r" b="b"/>
            <a:pathLst>
              <a:path w="4607560" h="1583689">
                <a:moveTo>
                  <a:pt x="0" y="791210"/>
                </a:moveTo>
                <a:lnTo>
                  <a:pt x="1270" y="770890"/>
                </a:lnTo>
                <a:lnTo>
                  <a:pt x="2540" y="751840"/>
                </a:lnTo>
                <a:lnTo>
                  <a:pt x="6350" y="731520"/>
                </a:lnTo>
                <a:lnTo>
                  <a:pt x="11430" y="711200"/>
                </a:lnTo>
                <a:lnTo>
                  <a:pt x="17779" y="692150"/>
                </a:lnTo>
                <a:lnTo>
                  <a:pt x="26670" y="671830"/>
                </a:lnTo>
                <a:lnTo>
                  <a:pt x="35560" y="651510"/>
                </a:lnTo>
                <a:lnTo>
                  <a:pt x="59690" y="612140"/>
                </a:lnTo>
                <a:lnTo>
                  <a:pt x="88900" y="574040"/>
                </a:lnTo>
                <a:lnTo>
                  <a:pt x="123190" y="535940"/>
                </a:lnTo>
                <a:lnTo>
                  <a:pt x="165100" y="497840"/>
                </a:lnTo>
                <a:lnTo>
                  <a:pt x="210820" y="461010"/>
                </a:lnTo>
                <a:lnTo>
                  <a:pt x="261620" y="424180"/>
                </a:lnTo>
                <a:lnTo>
                  <a:pt x="289560" y="407670"/>
                </a:lnTo>
                <a:lnTo>
                  <a:pt x="318770" y="389890"/>
                </a:lnTo>
                <a:lnTo>
                  <a:pt x="379730" y="355600"/>
                </a:lnTo>
                <a:lnTo>
                  <a:pt x="447039" y="322580"/>
                </a:lnTo>
                <a:lnTo>
                  <a:pt x="482600" y="307340"/>
                </a:lnTo>
                <a:lnTo>
                  <a:pt x="518160" y="290830"/>
                </a:lnTo>
                <a:lnTo>
                  <a:pt x="556260" y="275590"/>
                </a:lnTo>
                <a:lnTo>
                  <a:pt x="594360" y="260350"/>
                </a:lnTo>
                <a:lnTo>
                  <a:pt x="633730" y="246380"/>
                </a:lnTo>
                <a:lnTo>
                  <a:pt x="674370" y="231140"/>
                </a:lnTo>
                <a:lnTo>
                  <a:pt x="716280" y="217170"/>
                </a:lnTo>
                <a:lnTo>
                  <a:pt x="759460" y="204470"/>
                </a:lnTo>
                <a:lnTo>
                  <a:pt x="802640" y="190500"/>
                </a:lnTo>
                <a:lnTo>
                  <a:pt x="848360" y="177800"/>
                </a:lnTo>
                <a:lnTo>
                  <a:pt x="894080" y="165100"/>
                </a:lnTo>
                <a:lnTo>
                  <a:pt x="939800" y="153670"/>
                </a:lnTo>
                <a:lnTo>
                  <a:pt x="988060" y="140970"/>
                </a:lnTo>
                <a:lnTo>
                  <a:pt x="1036319" y="130810"/>
                </a:lnTo>
                <a:lnTo>
                  <a:pt x="1085850" y="119380"/>
                </a:lnTo>
                <a:lnTo>
                  <a:pt x="1135380" y="109220"/>
                </a:lnTo>
                <a:lnTo>
                  <a:pt x="1186180" y="99060"/>
                </a:lnTo>
                <a:lnTo>
                  <a:pt x="1236980" y="90170"/>
                </a:lnTo>
                <a:lnTo>
                  <a:pt x="1289050" y="80010"/>
                </a:lnTo>
                <a:lnTo>
                  <a:pt x="1342389" y="72390"/>
                </a:lnTo>
                <a:lnTo>
                  <a:pt x="1395730" y="63500"/>
                </a:lnTo>
                <a:lnTo>
                  <a:pt x="1449070" y="55880"/>
                </a:lnTo>
                <a:lnTo>
                  <a:pt x="1503680" y="49530"/>
                </a:lnTo>
                <a:lnTo>
                  <a:pt x="1558289" y="41910"/>
                </a:lnTo>
                <a:lnTo>
                  <a:pt x="1614170" y="35560"/>
                </a:lnTo>
                <a:lnTo>
                  <a:pt x="1670050" y="30480"/>
                </a:lnTo>
                <a:lnTo>
                  <a:pt x="1725930" y="25400"/>
                </a:lnTo>
                <a:lnTo>
                  <a:pt x="1783080" y="20320"/>
                </a:lnTo>
                <a:lnTo>
                  <a:pt x="1840230" y="15240"/>
                </a:lnTo>
                <a:lnTo>
                  <a:pt x="1897380" y="12700"/>
                </a:lnTo>
                <a:lnTo>
                  <a:pt x="1954530" y="8890"/>
                </a:lnTo>
                <a:lnTo>
                  <a:pt x="2012950" y="6350"/>
                </a:lnTo>
                <a:lnTo>
                  <a:pt x="2071370" y="3810"/>
                </a:lnTo>
                <a:lnTo>
                  <a:pt x="2128520" y="1270"/>
                </a:lnTo>
                <a:lnTo>
                  <a:pt x="2186940" y="1270"/>
                </a:lnTo>
                <a:lnTo>
                  <a:pt x="2245360" y="0"/>
                </a:lnTo>
                <a:lnTo>
                  <a:pt x="2303780" y="0"/>
                </a:lnTo>
                <a:lnTo>
                  <a:pt x="2362200" y="0"/>
                </a:lnTo>
                <a:lnTo>
                  <a:pt x="2420620" y="1270"/>
                </a:lnTo>
                <a:lnTo>
                  <a:pt x="2479040" y="1270"/>
                </a:lnTo>
                <a:lnTo>
                  <a:pt x="2537460" y="3810"/>
                </a:lnTo>
                <a:lnTo>
                  <a:pt x="2594610" y="6350"/>
                </a:lnTo>
                <a:lnTo>
                  <a:pt x="2653030" y="8890"/>
                </a:lnTo>
                <a:lnTo>
                  <a:pt x="2710180" y="12700"/>
                </a:lnTo>
                <a:lnTo>
                  <a:pt x="2767330" y="15240"/>
                </a:lnTo>
                <a:lnTo>
                  <a:pt x="2824480" y="20320"/>
                </a:lnTo>
                <a:lnTo>
                  <a:pt x="2881630" y="25400"/>
                </a:lnTo>
                <a:lnTo>
                  <a:pt x="2937510" y="30480"/>
                </a:lnTo>
                <a:lnTo>
                  <a:pt x="2993390" y="35560"/>
                </a:lnTo>
                <a:lnTo>
                  <a:pt x="3049270" y="41910"/>
                </a:lnTo>
                <a:lnTo>
                  <a:pt x="3103880" y="49530"/>
                </a:lnTo>
                <a:lnTo>
                  <a:pt x="3158490" y="55880"/>
                </a:lnTo>
                <a:lnTo>
                  <a:pt x="3213099" y="63500"/>
                </a:lnTo>
                <a:lnTo>
                  <a:pt x="3266440" y="72390"/>
                </a:lnTo>
                <a:lnTo>
                  <a:pt x="3318510" y="80010"/>
                </a:lnTo>
                <a:lnTo>
                  <a:pt x="3370580" y="90170"/>
                </a:lnTo>
                <a:lnTo>
                  <a:pt x="3422650" y="99060"/>
                </a:lnTo>
                <a:lnTo>
                  <a:pt x="3473450" y="109220"/>
                </a:lnTo>
                <a:lnTo>
                  <a:pt x="3522980" y="119380"/>
                </a:lnTo>
                <a:lnTo>
                  <a:pt x="3572510" y="130810"/>
                </a:lnTo>
                <a:lnTo>
                  <a:pt x="3619500" y="140970"/>
                </a:lnTo>
                <a:lnTo>
                  <a:pt x="3667760" y="153670"/>
                </a:lnTo>
                <a:lnTo>
                  <a:pt x="3713480" y="165100"/>
                </a:lnTo>
                <a:lnTo>
                  <a:pt x="3759200" y="177800"/>
                </a:lnTo>
                <a:lnTo>
                  <a:pt x="3804920" y="190500"/>
                </a:lnTo>
                <a:lnTo>
                  <a:pt x="3848100" y="204470"/>
                </a:lnTo>
                <a:lnTo>
                  <a:pt x="3891280" y="217170"/>
                </a:lnTo>
                <a:lnTo>
                  <a:pt x="3933190" y="231140"/>
                </a:lnTo>
                <a:lnTo>
                  <a:pt x="3973830" y="246380"/>
                </a:lnTo>
                <a:lnTo>
                  <a:pt x="4013200" y="260350"/>
                </a:lnTo>
                <a:lnTo>
                  <a:pt x="4052570" y="275590"/>
                </a:lnTo>
                <a:lnTo>
                  <a:pt x="4089400" y="290830"/>
                </a:lnTo>
                <a:lnTo>
                  <a:pt x="4126230" y="307340"/>
                </a:lnTo>
                <a:lnTo>
                  <a:pt x="4161790" y="322580"/>
                </a:lnTo>
                <a:lnTo>
                  <a:pt x="4194810" y="339090"/>
                </a:lnTo>
                <a:lnTo>
                  <a:pt x="4227830" y="355600"/>
                </a:lnTo>
                <a:lnTo>
                  <a:pt x="4259580" y="372110"/>
                </a:lnTo>
                <a:lnTo>
                  <a:pt x="4288790" y="389890"/>
                </a:lnTo>
                <a:lnTo>
                  <a:pt x="4318000" y="407670"/>
                </a:lnTo>
                <a:lnTo>
                  <a:pt x="4345940" y="424180"/>
                </a:lnTo>
                <a:lnTo>
                  <a:pt x="4372610" y="443230"/>
                </a:lnTo>
                <a:lnTo>
                  <a:pt x="4420870" y="478790"/>
                </a:lnTo>
                <a:lnTo>
                  <a:pt x="4465320" y="516890"/>
                </a:lnTo>
                <a:lnTo>
                  <a:pt x="4502150" y="554990"/>
                </a:lnTo>
                <a:lnTo>
                  <a:pt x="4533900" y="593090"/>
                </a:lnTo>
                <a:lnTo>
                  <a:pt x="4560570" y="632460"/>
                </a:lnTo>
                <a:lnTo>
                  <a:pt x="4580890" y="671830"/>
                </a:lnTo>
                <a:lnTo>
                  <a:pt x="4596130" y="711200"/>
                </a:lnTo>
                <a:lnTo>
                  <a:pt x="4605020" y="751840"/>
                </a:lnTo>
                <a:lnTo>
                  <a:pt x="4607560" y="770890"/>
                </a:lnTo>
                <a:lnTo>
                  <a:pt x="4607560" y="791210"/>
                </a:lnTo>
                <a:lnTo>
                  <a:pt x="4607560" y="811530"/>
                </a:lnTo>
                <a:lnTo>
                  <a:pt x="4605020" y="831850"/>
                </a:lnTo>
                <a:lnTo>
                  <a:pt x="4596130" y="872490"/>
                </a:lnTo>
                <a:lnTo>
                  <a:pt x="4580890" y="911860"/>
                </a:lnTo>
                <a:lnTo>
                  <a:pt x="4560570" y="951230"/>
                </a:lnTo>
                <a:lnTo>
                  <a:pt x="4533900" y="990600"/>
                </a:lnTo>
                <a:lnTo>
                  <a:pt x="4502150" y="1028700"/>
                </a:lnTo>
                <a:lnTo>
                  <a:pt x="4465320" y="1066800"/>
                </a:lnTo>
                <a:lnTo>
                  <a:pt x="4420870" y="1103630"/>
                </a:lnTo>
                <a:lnTo>
                  <a:pt x="4398010" y="1122680"/>
                </a:lnTo>
                <a:lnTo>
                  <a:pt x="4345940" y="1158240"/>
                </a:lnTo>
                <a:lnTo>
                  <a:pt x="4288790" y="1193800"/>
                </a:lnTo>
                <a:lnTo>
                  <a:pt x="4227830" y="1228090"/>
                </a:lnTo>
                <a:lnTo>
                  <a:pt x="4161790" y="1259840"/>
                </a:lnTo>
                <a:lnTo>
                  <a:pt x="4126230" y="1276350"/>
                </a:lnTo>
                <a:lnTo>
                  <a:pt x="4089400" y="1291590"/>
                </a:lnTo>
                <a:lnTo>
                  <a:pt x="4052570" y="1308100"/>
                </a:lnTo>
                <a:lnTo>
                  <a:pt x="4013200" y="1322070"/>
                </a:lnTo>
                <a:lnTo>
                  <a:pt x="3973830" y="1337310"/>
                </a:lnTo>
                <a:lnTo>
                  <a:pt x="3933190" y="1351280"/>
                </a:lnTo>
                <a:lnTo>
                  <a:pt x="3891280" y="1365250"/>
                </a:lnTo>
                <a:lnTo>
                  <a:pt x="3848100" y="1379220"/>
                </a:lnTo>
                <a:lnTo>
                  <a:pt x="3804920" y="1391920"/>
                </a:lnTo>
                <a:lnTo>
                  <a:pt x="3759200" y="1405890"/>
                </a:lnTo>
                <a:lnTo>
                  <a:pt x="3713480" y="1418590"/>
                </a:lnTo>
                <a:lnTo>
                  <a:pt x="3667760" y="1430020"/>
                </a:lnTo>
                <a:lnTo>
                  <a:pt x="3619500" y="1441450"/>
                </a:lnTo>
                <a:lnTo>
                  <a:pt x="3572510" y="1452880"/>
                </a:lnTo>
                <a:lnTo>
                  <a:pt x="3522980" y="1464310"/>
                </a:lnTo>
                <a:lnTo>
                  <a:pt x="3473450" y="1474470"/>
                </a:lnTo>
                <a:lnTo>
                  <a:pt x="3422650" y="1484630"/>
                </a:lnTo>
                <a:lnTo>
                  <a:pt x="3370580" y="1493520"/>
                </a:lnTo>
                <a:lnTo>
                  <a:pt x="3318510" y="1502410"/>
                </a:lnTo>
                <a:lnTo>
                  <a:pt x="3266440" y="1511300"/>
                </a:lnTo>
                <a:lnTo>
                  <a:pt x="3213099" y="1518920"/>
                </a:lnTo>
                <a:lnTo>
                  <a:pt x="3158490" y="1526540"/>
                </a:lnTo>
                <a:lnTo>
                  <a:pt x="3103880" y="1534160"/>
                </a:lnTo>
                <a:lnTo>
                  <a:pt x="3049270" y="1541780"/>
                </a:lnTo>
                <a:lnTo>
                  <a:pt x="2993390" y="1546860"/>
                </a:lnTo>
                <a:lnTo>
                  <a:pt x="2937510" y="1553210"/>
                </a:lnTo>
                <a:lnTo>
                  <a:pt x="2881630" y="1558290"/>
                </a:lnTo>
                <a:lnTo>
                  <a:pt x="2824480" y="1563370"/>
                </a:lnTo>
                <a:lnTo>
                  <a:pt x="2767330" y="1567180"/>
                </a:lnTo>
                <a:lnTo>
                  <a:pt x="2710180" y="1570990"/>
                </a:lnTo>
                <a:lnTo>
                  <a:pt x="2653030" y="1574800"/>
                </a:lnTo>
                <a:lnTo>
                  <a:pt x="2594610" y="1577340"/>
                </a:lnTo>
                <a:lnTo>
                  <a:pt x="2537460" y="1579880"/>
                </a:lnTo>
                <a:lnTo>
                  <a:pt x="2479040" y="1581150"/>
                </a:lnTo>
                <a:lnTo>
                  <a:pt x="2420620" y="1582420"/>
                </a:lnTo>
                <a:lnTo>
                  <a:pt x="2362200" y="1583690"/>
                </a:lnTo>
                <a:lnTo>
                  <a:pt x="2303780" y="1583690"/>
                </a:lnTo>
                <a:lnTo>
                  <a:pt x="2245360" y="1583690"/>
                </a:lnTo>
                <a:lnTo>
                  <a:pt x="2186940" y="1582420"/>
                </a:lnTo>
                <a:lnTo>
                  <a:pt x="2128520" y="1581150"/>
                </a:lnTo>
                <a:lnTo>
                  <a:pt x="2071370" y="1579880"/>
                </a:lnTo>
                <a:lnTo>
                  <a:pt x="2012950" y="1577340"/>
                </a:lnTo>
                <a:lnTo>
                  <a:pt x="1954530" y="1574800"/>
                </a:lnTo>
                <a:lnTo>
                  <a:pt x="1897380" y="1570990"/>
                </a:lnTo>
                <a:lnTo>
                  <a:pt x="1840230" y="1567180"/>
                </a:lnTo>
                <a:lnTo>
                  <a:pt x="1783080" y="1563370"/>
                </a:lnTo>
                <a:lnTo>
                  <a:pt x="1725930" y="1558290"/>
                </a:lnTo>
                <a:lnTo>
                  <a:pt x="1670050" y="1553210"/>
                </a:lnTo>
                <a:lnTo>
                  <a:pt x="1614170" y="1546860"/>
                </a:lnTo>
                <a:lnTo>
                  <a:pt x="1558289" y="1541780"/>
                </a:lnTo>
                <a:lnTo>
                  <a:pt x="1503680" y="1534160"/>
                </a:lnTo>
                <a:lnTo>
                  <a:pt x="1449070" y="1526540"/>
                </a:lnTo>
                <a:lnTo>
                  <a:pt x="1395730" y="1518920"/>
                </a:lnTo>
                <a:lnTo>
                  <a:pt x="1342389" y="1511300"/>
                </a:lnTo>
                <a:lnTo>
                  <a:pt x="1289050" y="1502410"/>
                </a:lnTo>
                <a:lnTo>
                  <a:pt x="1236980" y="1493520"/>
                </a:lnTo>
                <a:lnTo>
                  <a:pt x="1186180" y="1484630"/>
                </a:lnTo>
                <a:lnTo>
                  <a:pt x="1135380" y="1474470"/>
                </a:lnTo>
                <a:lnTo>
                  <a:pt x="1085850" y="1464310"/>
                </a:lnTo>
                <a:lnTo>
                  <a:pt x="1036319" y="1452880"/>
                </a:lnTo>
                <a:lnTo>
                  <a:pt x="988060" y="1441450"/>
                </a:lnTo>
                <a:lnTo>
                  <a:pt x="939800" y="1430020"/>
                </a:lnTo>
                <a:lnTo>
                  <a:pt x="894080" y="1418590"/>
                </a:lnTo>
                <a:lnTo>
                  <a:pt x="848360" y="1405890"/>
                </a:lnTo>
                <a:lnTo>
                  <a:pt x="802640" y="1391920"/>
                </a:lnTo>
                <a:lnTo>
                  <a:pt x="759460" y="1379220"/>
                </a:lnTo>
                <a:lnTo>
                  <a:pt x="716280" y="1365250"/>
                </a:lnTo>
                <a:lnTo>
                  <a:pt x="674370" y="1351280"/>
                </a:lnTo>
                <a:lnTo>
                  <a:pt x="633730" y="1337310"/>
                </a:lnTo>
                <a:lnTo>
                  <a:pt x="594360" y="1322070"/>
                </a:lnTo>
                <a:lnTo>
                  <a:pt x="556260" y="1308100"/>
                </a:lnTo>
                <a:lnTo>
                  <a:pt x="518160" y="1291590"/>
                </a:lnTo>
                <a:lnTo>
                  <a:pt x="482600" y="1276350"/>
                </a:lnTo>
                <a:lnTo>
                  <a:pt x="447039" y="1259840"/>
                </a:lnTo>
                <a:lnTo>
                  <a:pt x="412750" y="1244600"/>
                </a:lnTo>
                <a:lnTo>
                  <a:pt x="379730" y="1228090"/>
                </a:lnTo>
                <a:lnTo>
                  <a:pt x="349250" y="1210310"/>
                </a:lnTo>
                <a:lnTo>
                  <a:pt x="318770" y="1193800"/>
                </a:lnTo>
                <a:lnTo>
                  <a:pt x="261620" y="1158240"/>
                </a:lnTo>
                <a:lnTo>
                  <a:pt x="210820" y="1122680"/>
                </a:lnTo>
                <a:lnTo>
                  <a:pt x="165100" y="1085850"/>
                </a:lnTo>
                <a:lnTo>
                  <a:pt x="123190" y="1047750"/>
                </a:lnTo>
                <a:lnTo>
                  <a:pt x="88900" y="1009650"/>
                </a:lnTo>
                <a:lnTo>
                  <a:pt x="59690" y="970280"/>
                </a:lnTo>
                <a:lnTo>
                  <a:pt x="35560" y="930910"/>
                </a:lnTo>
                <a:lnTo>
                  <a:pt x="17779" y="891540"/>
                </a:lnTo>
                <a:lnTo>
                  <a:pt x="6350" y="852170"/>
                </a:lnTo>
                <a:lnTo>
                  <a:pt x="1270" y="811530"/>
                </a:lnTo>
                <a:lnTo>
                  <a:pt x="0" y="791210"/>
                </a:lnTo>
                <a:close/>
              </a:path>
            </a:pathLst>
          </a:custGeom>
          <a:ln w="6469">
            <a:solidFill>
              <a:srgbClr val="1C6E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5855" y="1556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469">
            <a:solidFill>
              <a:srgbClr val="1C6E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35147" y="2992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469">
            <a:solidFill>
              <a:srgbClr val="1C6E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75436" y="1955697"/>
            <a:ext cx="2937827" cy="610368"/>
          </a:xfrm>
          <a:prstGeom prst="rect">
            <a:avLst/>
          </a:prstGeom>
        </p:spPr>
        <p:txBody>
          <a:bodyPr vert="horz" wrap="square" lIns="0" tIns="38004" rIns="0" bIns="0" rtlCol="0">
            <a:spAutoFit/>
          </a:bodyPr>
          <a:lstStyle/>
          <a:p>
            <a:pPr marL="11516" marR="4607" indent="473322">
              <a:lnSpc>
                <a:spcPts val="2231"/>
              </a:lnSpc>
              <a:spcBef>
                <a:spcPts val="299"/>
              </a:spcBef>
            </a:pPr>
            <a:r>
              <a:rPr sz="2000" b="1" spc="-5" dirty="0">
                <a:latin typeface="Arial"/>
                <a:cs typeface="Arial"/>
              </a:rPr>
              <a:t>EphB4/ephrinB2  seems to play </a:t>
            </a:r>
            <a:r>
              <a:rPr sz="2000" b="1" dirty="0">
                <a:latin typeface="Arial"/>
                <a:cs typeface="Arial"/>
              </a:rPr>
              <a:t>a </a:t>
            </a:r>
            <a:r>
              <a:rPr sz="2000" b="1" spc="-5" dirty="0">
                <a:latin typeface="Arial"/>
                <a:cs typeface="Arial"/>
              </a:rPr>
              <a:t>key</a:t>
            </a:r>
            <a:r>
              <a:rPr sz="2000" b="1" spc="-54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role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3475" y="3524227"/>
            <a:ext cx="4425742" cy="1322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3474" y="3524227"/>
            <a:ext cx="4425742" cy="1320928"/>
          </a:xfrm>
          <a:custGeom>
            <a:avLst/>
            <a:gdLst/>
            <a:ahLst/>
            <a:cxnLst/>
            <a:rect l="l" t="t" r="r" b="b"/>
            <a:pathLst>
              <a:path w="4880610" h="1456689">
                <a:moveTo>
                  <a:pt x="0" y="720089"/>
                </a:moveTo>
                <a:lnTo>
                  <a:pt x="1269" y="702309"/>
                </a:lnTo>
                <a:lnTo>
                  <a:pt x="3810" y="683259"/>
                </a:lnTo>
                <a:lnTo>
                  <a:pt x="7619" y="665479"/>
                </a:lnTo>
                <a:lnTo>
                  <a:pt x="12700" y="646429"/>
                </a:lnTo>
                <a:lnTo>
                  <a:pt x="20319" y="628650"/>
                </a:lnTo>
                <a:lnTo>
                  <a:pt x="27939" y="610869"/>
                </a:lnTo>
                <a:lnTo>
                  <a:pt x="38100" y="591819"/>
                </a:lnTo>
                <a:lnTo>
                  <a:pt x="50800" y="574039"/>
                </a:lnTo>
                <a:lnTo>
                  <a:pt x="63500" y="556259"/>
                </a:lnTo>
                <a:lnTo>
                  <a:pt x="95250" y="520700"/>
                </a:lnTo>
                <a:lnTo>
                  <a:pt x="132079" y="485139"/>
                </a:lnTo>
                <a:lnTo>
                  <a:pt x="175260" y="450850"/>
                </a:lnTo>
                <a:lnTo>
                  <a:pt x="199390" y="434339"/>
                </a:lnTo>
                <a:lnTo>
                  <a:pt x="223519" y="417829"/>
                </a:lnTo>
                <a:lnTo>
                  <a:pt x="278130" y="383539"/>
                </a:lnTo>
                <a:lnTo>
                  <a:pt x="339090" y="351789"/>
                </a:lnTo>
                <a:lnTo>
                  <a:pt x="403860" y="321310"/>
                </a:lnTo>
                <a:lnTo>
                  <a:pt x="439419" y="306069"/>
                </a:lnTo>
                <a:lnTo>
                  <a:pt x="474980" y="290829"/>
                </a:lnTo>
                <a:lnTo>
                  <a:pt x="511809" y="275589"/>
                </a:lnTo>
                <a:lnTo>
                  <a:pt x="551180" y="261619"/>
                </a:lnTo>
                <a:lnTo>
                  <a:pt x="590550" y="247650"/>
                </a:lnTo>
                <a:lnTo>
                  <a:pt x="631190" y="233679"/>
                </a:lnTo>
                <a:lnTo>
                  <a:pt x="673100" y="220979"/>
                </a:lnTo>
                <a:lnTo>
                  <a:pt x="716280" y="208279"/>
                </a:lnTo>
                <a:lnTo>
                  <a:pt x="760730" y="195579"/>
                </a:lnTo>
                <a:lnTo>
                  <a:pt x="806450" y="182879"/>
                </a:lnTo>
                <a:lnTo>
                  <a:pt x="852170" y="170179"/>
                </a:lnTo>
                <a:lnTo>
                  <a:pt x="900430" y="158750"/>
                </a:lnTo>
                <a:lnTo>
                  <a:pt x="948690" y="147319"/>
                </a:lnTo>
                <a:lnTo>
                  <a:pt x="998220" y="137160"/>
                </a:lnTo>
                <a:lnTo>
                  <a:pt x="1049020" y="125729"/>
                </a:lnTo>
                <a:lnTo>
                  <a:pt x="1099820" y="115569"/>
                </a:lnTo>
                <a:lnTo>
                  <a:pt x="1151890" y="105410"/>
                </a:lnTo>
                <a:lnTo>
                  <a:pt x="1205230" y="96519"/>
                </a:lnTo>
                <a:lnTo>
                  <a:pt x="1258570" y="87629"/>
                </a:lnTo>
                <a:lnTo>
                  <a:pt x="1313180" y="78739"/>
                </a:lnTo>
                <a:lnTo>
                  <a:pt x="1367790" y="71119"/>
                </a:lnTo>
                <a:lnTo>
                  <a:pt x="1423670" y="63500"/>
                </a:lnTo>
                <a:lnTo>
                  <a:pt x="1480820" y="55879"/>
                </a:lnTo>
                <a:lnTo>
                  <a:pt x="1536700" y="49529"/>
                </a:lnTo>
                <a:lnTo>
                  <a:pt x="1595120" y="41910"/>
                </a:lnTo>
                <a:lnTo>
                  <a:pt x="1653539" y="36829"/>
                </a:lnTo>
                <a:lnTo>
                  <a:pt x="1711959" y="30479"/>
                </a:lnTo>
                <a:lnTo>
                  <a:pt x="1771650" y="25400"/>
                </a:lnTo>
                <a:lnTo>
                  <a:pt x="1831339" y="21589"/>
                </a:lnTo>
                <a:lnTo>
                  <a:pt x="1891029" y="16510"/>
                </a:lnTo>
                <a:lnTo>
                  <a:pt x="1951989" y="12700"/>
                </a:lnTo>
                <a:lnTo>
                  <a:pt x="2012950" y="10160"/>
                </a:lnTo>
                <a:lnTo>
                  <a:pt x="2073909" y="7619"/>
                </a:lnTo>
                <a:lnTo>
                  <a:pt x="2134870" y="5079"/>
                </a:lnTo>
                <a:lnTo>
                  <a:pt x="2195829" y="2539"/>
                </a:lnTo>
                <a:lnTo>
                  <a:pt x="2258060" y="1269"/>
                </a:lnTo>
                <a:lnTo>
                  <a:pt x="2319020" y="1269"/>
                </a:lnTo>
                <a:lnTo>
                  <a:pt x="2381250" y="0"/>
                </a:lnTo>
                <a:lnTo>
                  <a:pt x="2443479" y="0"/>
                </a:lnTo>
                <a:lnTo>
                  <a:pt x="2504440" y="1269"/>
                </a:lnTo>
                <a:lnTo>
                  <a:pt x="2566670" y="1269"/>
                </a:lnTo>
                <a:lnTo>
                  <a:pt x="2628900" y="2539"/>
                </a:lnTo>
                <a:lnTo>
                  <a:pt x="2689860" y="3810"/>
                </a:lnTo>
                <a:lnTo>
                  <a:pt x="2750820" y="6350"/>
                </a:lnTo>
                <a:lnTo>
                  <a:pt x="2813050" y="8889"/>
                </a:lnTo>
                <a:lnTo>
                  <a:pt x="2874010" y="12700"/>
                </a:lnTo>
                <a:lnTo>
                  <a:pt x="2934970" y="16510"/>
                </a:lnTo>
                <a:lnTo>
                  <a:pt x="2994660" y="20319"/>
                </a:lnTo>
                <a:lnTo>
                  <a:pt x="3054350" y="25400"/>
                </a:lnTo>
                <a:lnTo>
                  <a:pt x="3114040" y="30479"/>
                </a:lnTo>
                <a:lnTo>
                  <a:pt x="3173729" y="35560"/>
                </a:lnTo>
                <a:lnTo>
                  <a:pt x="3232150" y="41910"/>
                </a:lnTo>
                <a:lnTo>
                  <a:pt x="3290569" y="48260"/>
                </a:lnTo>
                <a:lnTo>
                  <a:pt x="3347719" y="54610"/>
                </a:lnTo>
                <a:lnTo>
                  <a:pt x="3404869" y="62229"/>
                </a:lnTo>
                <a:lnTo>
                  <a:pt x="3462019" y="69850"/>
                </a:lnTo>
                <a:lnTo>
                  <a:pt x="3517900" y="78739"/>
                </a:lnTo>
                <a:lnTo>
                  <a:pt x="3572510" y="86360"/>
                </a:lnTo>
                <a:lnTo>
                  <a:pt x="3627119" y="95250"/>
                </a:lnTo>
                <a:lnTo>
                  <a:pt x="3680460" y="104139"/>
                </a:lnTo>
                <a:lnTo>
                  <a:pt x="3733800" y="114300"/>
                </a:lnTo>
                <a:lnTo>
                  <a:pt x="3785869" y="124460"/>
                </a:lnTo>
                <a:lnTo>
                  <a:pt x="3836669" y="135889"/>
                </a:lnTo>
                <a:lnTo>
                  <a:pt x="3886200" y="146050"/>
                </a:lnTo>
                <a:lnTo>
                  <a:pt x="3935729" y="157479"/>
                </a:lnTo>
                <a:lnTo>
                  <a:pt x="3983990" y="168910"/>
                </a:lnTo>
                <a:lnTo>
                  <a:pt x="4032250" y="181610"/>
                </a:lnTo>
                <a:lnTo>
                  <a:pt x="4077969" y="193039"/>
                </a:lnTo>
                <a:lnTo>
                  <a:pt x="4123690" y="205739"/>
                </a:lnTo>
                <a:lnTo>
                  <a:pt x="4168140" y="219710"/>
                </a:lnTo>
                <a:lnTo>
                  <a:pt x="4211320" y="232410"/>
                </a:lnTo>
                <a:lnTo>
                  <a:pt x="4253230" y="246379"/>
                </a:lnTo>
                <a:lnTo>
                  <a:pt x="4293870" y="260350"/>
                </a:lnTo>
                <a:lnTo>
                  <a:pt x="4333240" y="274319"/>
                </a:lnTo>
                <a:lnTo>
                  <a:pt x="4371340" y="289560"/>
                </a:lnTo>
                <a:lnTo>
                  <a:pt x="4409440" y="303529"/>
                </a:lnTo>
                <a:lnTo>
                  <a:pt x="4445000" y="318769"/>
                </a:lnTo>
                <a:lnTo>
                  <a:pt x="4479290" y="334010"/>
                </a:lnTo>
                <a:lnTo>
                  <a:pt x="4513580" y="350519"/>
                </a:lnTo>
                <a:lnTo>
                  <a:pt x="4545330" y="365760"/>
                </a:lnTo>
                <a:lnTo>
                  <a:pt x="4605020" y="398779"/>
                </a:lnTo>
                <a:lnTo>
                  <a:pt x="4659630" y="431800"/>
                </a:lnTo>
                <a:lnTo>
                  <a:pt x="4707890" y="466089"/>
                </a:lnTo>
                <a:lnTo>
                  <a:pt x="4729480" y="482600"/>
                </a:lnTo>
                <a:lnTo>
                  <a:pt x="4770120" y="518159"/>
                </a:lnTo>
                <a:lnTo>
                  <a:pt x="4804410" y="553719"/>
                </a:lnTo>
                <a:lnTo>
                  <a:pt x="4831080" y="590550"/>
                </a:lnTo>
                <a:lnTo>
                  <a:pt x="4843780" y="608329"/>
                </a:lnTo>
                <a:lnTo>
                  <a:pt x="4852670" y="626109"/>
                </a:lnTo>
                <a:lnTo>
                  <a:pt x="4861560" y="643889"/>
                </a:lnTo>
                <a:lnTo>
                  <a:pt x="4869180" y="662939"/>
                </a:lnTo>
                <a:lnTo>
                  <a:pt x="4874260" y="680719"/>
                </a:lnTo>
                <a:lnTo>
                  <a:pt x="4878070" y="699769"/>
                </a:lnTo>
                <a:lnTo>
                  <a:pt x="4880610" y="718819"/>
                </a:lnTo>
                <a:lnTo>
                  <a:pt x="4880610" y="736600"/>
                </a:lnTo>
                <a:lnTo>
                  <a:pt x="4880610" y="754379"/>
                </a:lnTo>
                <a:lnTo>
                  <a:pt x="4878070" y="773429"/>
                </a:lnTo>
                <a:lnTo>
                  <a:pt x="4874260" y="791209"/>
                </a:lnTo>
                <a:lnTo>
                  <a:pt x="4867910" y="808989"/>
                </a:lnTo>
                <a:lnTo>
                  <a:pt x="4861560" y="826769"/>
                </a:lnTo>
                <a:lnTo>
                  <a:pt x="4843780" y="862329"/>
                </a:lnTo>
                <a:lnTo>
                  <a:pt x="4819650" y="899159"/>
                </a:lnTo>
                <a:lnTo>
                  <a:pt x="4804410" y="915669"/>
                </a:lnTo>
                <a:lnTo>
                  <a:pt x="4789170" y="933450"/>
                </a:lnTo>
                <a:lnTo>
                  <a:pt x="4771390" y="951229"/>
                </a:lnTo>
                <a:lnTo>
                  <a:pt x="4753610" y="969009"/>
                </a:lnTo>
                <a:lnTo>
                  <a:pt x="4733290" y="985519"/>
                </a:lnTo>
                <a:lnTo>
                  <a:pt x="4711700" y="1002029"/>
                </a:lnTo>
                <a:lnTo>
                  <a:pt x="4688840" y="1018539"/>
                </a:lnTo>
                <a:lnTo>
                  <a:pt x="4663440" y="1036319"/>
                </a:lnTo>
                <a:lnTo>
                  <a:pt x="4638040" y="1051559"/>
                </a:lnTo>
                <a:lnTo>
                  <a:pt x="4611370" y="1068070"/>
                </a:lnTo>
                <a:lnTo>
                  <a:pt x="4582160" y="1084579"/>
                </a:lnTo>
                <a:lnTo>
                  <a:pt x="4552950" y="1099820"/>
                </a:lnTo>
                <a:lnTo>
                  <a:pt x="4521200" y="1115059"/>
                </a:lnTo>
                <a:lnTo>
                  <a:pt x="4489450" y="1130300"/>
                </a:lnTo>
                <a:lnTo>
                  <a:pt x="4455160" y="1145539"/>
                </a:lnTo>
                <a:lnTo>
                  <a:pt x="4420870" y="1160779"/>
                </a:lnTo>
                <a:lnTo>
                  <a:pt x="4384040" y="1174750"/>
                </a:lnTo>
                <a:lnTo>
                  <a:pt x="4347210" y="1189989"/>
                </a:lnTo>
                <a:lnTo>
                  <a:pt x="4309110" y="1202689"/>
                </a:lnTo>
                <a:lnTo>
                  <a:pt x="4268470" y="1216659"/>
                </a:lnTo>
                <a:lnTo>
                  <a:pt x="4227830" y="1230629"/>
                </a:lnTo>
                <a:lnTo>
                  <a:pt x="4185919" y="1243329"/>
                </a:lnTo>
                <a:lnTo>
                  <a:pt x="4142740" y="1256029"/>
                </a:lnTo>
                <a:lnTo>
                  <a:pt x="4098290" y="1268729"/>
                </a:lnTo>
                <a:lnTo>
                  <a:pt x="4053840" y="1280159"/>
                </a:lnTo>
                <a:lnTo>
                  <a:pt x="4006850" y="1291589"/>
                </a:lnTo>
                <a:lnTo>
                  <a:pt x="3959860" y="1303020"/>
                </a:lnTo>
                <a:lnTo>
                  <a:pt x="3912869" y="1314450"/>
                </a:lnTo>
                <a:lnTo>
                  <a:pt x="3863340" y="1324609"/>
                </a:lnTo>
                <a:lnTo>
                  <a:pt x="3812540" y="1334770"/>
                </a:lnTo>
                <a:lnTo>
                  <a:pt x="3761740" y="1344929"/>
                </a:lnTo>
                <a:lnTo>
                  <a:pt x="3710940" y="1355089"/>
                </a:lnTo>
                <a:lnTo>
                  <a:pt x="3658869" y="1363979"/>
                </a:lnTo>
                <a:lnTo>
                  <a:pt x="3605529" y="1372870"/>
                </a:lnTo>
                <a:lnTo>
                  <a:pt x="3550919" y="1380489"/>
                </a:lnTo>
                <a:lnTo>
                  <a:pt x="3497579" y="1389379"/>
                </a:lnTo>
                <a:lnTo>
                  <a:pt x="3441700" y="1395729"/>
                </a:lnTo>
                <a:lnTo>
                  <a:pt x="3385819" y="1403350"/>
                </a:lnTo>
                <a:lnTo>
                  <a:pt x="3329940" y="1409700"/>
                </a:lnTo>
                <a:lnTo>
                  <a:pt x="3272790" y="1416050"/>
                </a:lnTo>
                <a:lnTo>
                  <a:pt x="3215640" y="1422400"/>
                </a:lnTo>
                <a:lnTo>
                  <a:pt x="3157219" y="1427479"/>
                </a:lnTo>
                <a:lnTo>
                  <a:pt x="3098800" y="1432559"/>
                </a:lnTo>
                <a:lnTo>
                  <a:pt x="3040379" y="1436370"/>
                </a:lnTo>
                <a:lnTo>
                  <a:pt x="2980690" y="1440179"/>
                </a:lnTo>
                <a:lnTo>
                  <a:pt x="2921000" y="1443989"/>
                </a:lnTo>
                <a:lnTo>
                  <a:pt x="2861310" y="1447800"/>
                </a:lnTo>
                <a:lnTo>
                  <a:pt x="2801620" y="1450339"/>
                </a:lnTo>
                <a:lnTo>
                  <a:pt x="2740660" y="1452879"/>
                </a:lnTo>
                <a:lnTo>
                  <a:pt x="2680970" y="1454150"/>
                </a:lnTo>
                <a:lnTo>
                  <a:pt x="2620010" y="1455420"/>
                </a:lnTo>
                <a:lnTo>
                  <a:pt x="2559050" y="1456689"/>
                </a:lnTo>
                <a:lnTo>
                  <a:pt x="2498090" y="1456689"/>
                </a:lnTo>
                <a:lnTo>
                  <a:pt x="2437129" y="1456689"/>
                </a:lnTo>
                <a:lnTo>
                  <a:pt x="2376170" y="1456689"/>
                </a:lnTo>
                <a:lnTo>
                  <a:pt x="2313940" y="1455420"/>
                </a:lnTo>
                <a:lnTo>
                  <a:pt x="2251710" y="1454150"/>
                </a:lnTo>
                <a:lnTo>
                  <a:pt x="2190750" y="1452879"/>
                </a:lnTo>
                <a:lnTo>
                  <a:pt x="2129790" y="1450339"/>
                </a:lnTo>
                <a:lnTo>
                  <a:pt x="2068829" y="1447800"/>
                </a:lnTo>
                <a:lnTo>
                  <a:pt x="2006600" y="1443989"/>
                </a:lnTo>
                <a:lnTo>
                  <a:pt x="1946909" y="1440179"/>
                </a:lnTo>
                <a:lnTo>
                  <a:pt x="1885950" y="1436370"/>
                </a:lnTo>
                <a:lnTo>
                  <a:pt x="1826259" y="1431289"/>
                </a:lnTo>
                <a:lnTo>
                  <a:pt x="1766570" y="1427479"/>
                </a:lnTo>
                <a:lnTo>
                  <a:pt x="1708150" y="1421129"/>
                </a:lnTo>
                <a:lnTo>
                  <a:pt x="1648459" y="1416050"/>
                </a:lnTo>
                <a:lnTo>
                  <a:pt x="1590040" y="1408429"/>
                </a:lnTo>
                <a:lnTo>
                  <a:pt x="1532890" y="1402079"/>
                </a:lnTo>
                <a:lnTo>
                  <a:pt x="1475740" y="1394459"/>
                </a:lnTo>
                <a:lnTo>
                  <a:pt x="1419860" y="1386839"/>
                </a:lnTo>
                <a:lnTo>
                  <a:pt x="1363980" y="1379220"/>
                </a:lnTo>
                <a:lnTo>
                  <a:pt x="1308100" y="1370329"/>
                </a:lnTo>
                <a:lnTo>
                  <a:pt x="1253490" y="1361439"/>
                </a:lnTo>
                <a:lnTo>
                  <a:pt x="1200150" y="1352550"/>
                </a:lnTo>
                <a:lnTo>
                  <a:pt x="1146810" y="1342389"/>
                </a:lnTo>
                <a:lnTo>
                  <a:pt x="1094740" y="1332229"/>
                </a:lnTo>
                <a:lnTo>
                  <a:pt x="1043940" y="1322070"/>
                </a:lnTo>
                <a:lnTo>
                  <a:pt x="994410" y="1310639"/>
                </a:lnTo>
                <a:lnTo>
                  <a:pt x="944880" y="1299209"/>
                </a:lnTo>
                <a:lnTo>
                  <a:pt x="896620" y="1289050"/>
                </a:lnTo>
                <a:lnTo>
                  <a:pt x="849630" y="1276350"/>
                </a:lnTo>
                <a:lnTo>
                  <a:pt x="802640" y="1263650"/>
                </a:lnTo>
                <a:lnTo>
                  <a:pt x="756920" y="1250950"/>
                </a:lnTo>
                <a:lnTo>
                  <a:pt x="712470" y="1238250"/>
                </a:lnTo>
                <a:lnTo>
                  <a:pt x="669290" y="1224279"/>
                </a:lnTo>
                <a:lnTo>
                  <a:pt x="628650" y="1211579"/>
                </a:lnTo>
                <a:lnTo>
                  <a:pt x="586740" y="1197609"/>
                </a:lnTo>
                <a:lnTo>
                  <a:pt x="547369" y="1182370"/>
                </a:lnTo>
                <a:lnTo>
                  <a:pt x="509269" y="1168400"/>
                </a:lnTo>
                <a:lnTo>
                  <a:pt x="472440" y="1153159"/>
                </a:lnTo>
                <a:lnTo>
                  <a:pt x="435609" y="1137920"/>
                </a:lnTo>
                <a:lnTo>
                  <a:pt x="401320" y="1122679"/>
                </a:lnTo>
                <a:lnTo>
                  <a:pt x="368299" y="1107439"/>
                </a:lnTo>
                <a:lnTo>
                  <a:pt x="336549" y="1090929"/>
                </a:lnTo>
                <a:lnTo>
                  <a:pt x="306070" y="1074420"/>
                </a:lnTo>
                <a:lnTo>
                  <a:pt x="276860" y="1059179"/>
                </a:lnTo>
                <a:lnTo>
                  <a:pt x="222249" y="1026159"/>
                </a:lnTo>
                <a:lnTo>
                  <a:pt x="173990" y="991869"/>
                </a:lnTo>
                <a:lnTo>
                  <a:pt x="130810" y="956309"/>
                </a:lnTo>
                <a:lnTo>
                  <a:pt x="111760" y="939800"/>
                </a:lnTo>
                <a:lnTo>
                  <a:pt x="77469" y="902969"/>
                </a:lnTo>
                <a:lnTo>
                  <a:pt x="49529" y="867409"/>
                </a:lnTo>
                <a:lnTo>
                  <a:pt x="27939" y="830579"/>
                </a:lnTo>
                <a:lnTo>
                  <a:pt x="12700" y="795019"/>
                </a:lnTo>
                <a:lnTo>
                  <a:pt x="1269" y="739139"/>
                </a:lnTo>
                <a:lnTo>
                  <a:pt x="0" y="720089"/>
                </a:lnTo>
                <a:close/>
              </a:path>
            </a:pathLst>
          </a:custGeom>
          <a:ln w="6469">
            <a:solidFill>
              <a:srgbClr val="F09C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778" y="35173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469">
            <a:solidFill>
              <a:srgbClr val="F09C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16913" y="48532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469">
            <a:solidFill>
              <a:srgbClr val="F09C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54421" y="3853911"/>
            <a:ext cx="3103662" cy="610368"/>
          </a:xfrm>
          <a:prstGeom prst="rect">
            <a:avLst/>
          </a:prstGeom>
        </p:spPr>
        <p:txBody>
          <a:bodyPr vert="horz" wrap="square" lIns="0" tIns="38004" rIns="0" bIns="0" rtlCol="0">
            <a:spAutoFit/>
          </a:bodyPr>
          <a:lstStyle/>
          <a:p>
            <a:pPr marL="374857" marR="4607" indent="-363917">
              <a:lnSpc>
                <a:spcPts val="2231"/>
              </a:lnSpc>
              <a:spcBef>
                <a:spcPts val="299"/>
              </a:spcBef>
              <a:tabLst>
                <a:tab pos="951827" algn="l"/>
              </a:tabLst>
            </a:pPr>
            <a:r>
              <a:rPr sz="3000" b="1" spc="-14" baseline="1262" dirty="0">
                <a:latin typeface="Arial"/>
                <a:cs typeface="Arial"/>
              </a:rPr>
              <a:t>TNF-α	</a:t>
            </a:r>
            <a:r>
              <a:rPr sz="3000" b="1" spc="-6" baseline="1262" dirty="0">
                <a:latin typeface="Arial"/>
                <a:cs typeface="Arial"/>
              </a:rPr>
              <a:t>ind</a:t>
            </a:r>
            <a:r>
              <a:rPr sz="2000" b="1" spc="-5" dirty="0">
                <a:latin typeface="Arial"/>
                <a:cs typeface="Arial"/>
              </a:rPr>
              <a:t>uced </a:t>
            </a:r>
            <a:r>
              <a:rPr sz="2000" b="1" spc="-9" dirty="0">
                <a:latin typeface="Arial"/>
                <a:cs typeface="Arial"/>
              </a:rPr>
              <a:t>ephrinA1  </a:t>
            </a:r>
            <a:r>
              <a:rPr sz="3000" b="1" spc="-14" baseline="1262" dirty="0">
                <a:latin typeface="Arial"/>
                <a:cs typeface="Arial"/>
              </a:rPr>
              <a:t>expr</a:t>
            </a:r>
            <a:r>
              <a:rPr sz="2000" b="1" spc="-9" dirty="0">
                <a:latin typeface="Arial"/>
                <a:cs typeface="Arial"/>
              </a:rPr>
              <a:t>ession </a:t>
            </a:r>
            <a:r>
              <a:rPr sz="2000" b="1" dirty="0">
                <a:latin typeface="Arial"/>
                <a:cs typeface="Arial"/>
              </a:rPr>
              <a:t>on</a:t>
            </a:r>
            <a:r>
              <a:rPr sz="2000" b="1" spc="-27" dirty="0">
                <a:latin typeface="Arial"/>
                <a:cs typeface="Arial"/>
              </a:rPr>
              <a:t> </a:t>
            </a:r>
            <a:r>
              <a:rPr sz="2000" b="1" spc="-9" dirty="0">
                <a:latin typeface="Arial"/>
                <a:cs typeface="Arial"/>
              </a:rPr>
              <a:t>ECs.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1557" y="5092757"/>
            <a:ext cx="4243783" cy="15017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1557" y="5092757"/>
            <a:ext cx="4243783" cy="1501735"/>
          </a:xfrm>
          <a:custGeom>
            <a:avLst/>
            <a:gdLst/>
            <a:ahLst/>
            <a:cxnLst/>
            <a:rect l="l" t="t" r="r" b="b"/>
            <a:pathLst>
              <a:path w="4679950" h="1656079">
                <a:moveTo>
                  <a:pt x="0" y="828040"/>
                </a:moveTo>
                <a:lnTo>
                  <a:pt x="1270" y="807719"/>
                </a:lnTo>
                <a:lnTo>
                  <a:pt x="2540" y="786130"/>
                </a:lnTo>
                <a:lnTo>
                  <a:pt x="12700" y="744219"/>
                </a:lnTo>
                <a:lnTo>
                  <a:pt x="26670" y="702310"/>
                </a:lnTo>
                <a:lnTo>
                  <a:pt x="48259" y="661669"/>
                </a:lnTo>
                <a:lnTo>
                  <a:pt x="74929" y="619760"/>
                </a:lnTo>
                <a:lnTo>
                  <a:pt x="107950" y="580390"/>
                </a:lnTo>
                <a:lnTo>
                  <a:pt x="125729" y="560069"/>
                </a:lnTo>
                <a:lnTo>
                  <a:pt x="146050" y="541019"/>
                </a:lnTo>
                <a:lnTo>
                  <a:pt x="167640" y="520700"/>
                </a:lnTo>
                <a:lnTo>
                  <a:pt x="190500" y="501650"/>
                </a:lnTo>
                <a:lnTo>
                  <a:pt x="214629" y="482600"/>
                </a:lnTo>
                <a:lnTo>
                  <a:pt x="238759" y="463550"/>
                </a:lnTo>
                <a:lnTo>
                  <a:pt x="266700" y="444500"/>
                </a:lnTo>
                <a:lnTo>
                  <a:pt x="294640" y="426719"/>
                </a:lnTo>
                <a:lnTo>
                  <a:pt x="323850" y="407669"/>
                </a:lnTo>
                <a:lnTo>
                  <a:pt x="354330" y="389890"/>
                </a:lnTo>
                <a:lnTo>
                  <a:pt x="386080" y="372109"/>
                </a:lnTo>
                <a:lnTo>
                  <a:pt x="419100" y="355600"/>
                </a:lnTo>
                <a:lnTo>
                  <a:pt x="454659" y="337819"/>
                </a:lnTo>
                <a:lnTo>
                  <a:pt x="490219" y="321309"/>
                </a:lnTo>
                <a:lnTo>
                  <a:pt x="527050" y="304800"/>
                </a:lnTo>
                <a:lnTo>
                  <a:pt x="565150" y="288289"/>
                </a:lnTo>
                <a:lnTo>
                  <a:pt x="604519" y="273050"/>
                </a:lnTo>
                <a:lnTo>
                  <a:pt x="643890" y="257810"/>
                </a:lnTo>
                <a:lnTo>
                  <a:pt x="685800" y="242569"/>
                </a:lnTo>
                <a:lnTo>
                  <a:pt x="727710" y="227330"/>
                </a:lnTo>
                <a:lnTo>
                  <a:pt x="770890" y="213360"/>
                </a:lnTo>
                <a:lnTo>
                  <a:pt x="815340" y="199389"/>
                </a:lnTo>
                <a:lnTo>
                  <a:pt x="861060" y="186689"/>
                </a:lnTo>
                <a:lnTo>
                  <a:pt x="908050" y="172719"/>
                </a:lnTo>
                <a:lnTo>
                  <a:pt x="955040" y="160019"/>
                </a:lnTo>
                <a:lnTo>
                  <a:pt x="1003300" y="148589"/>
                </a:lnTo>
                <a:lnTo>
                  <a:pt x="1052830" y="137160"/>
                </a:lnTo>
                <a:lnTo>
                  <a:pt x="1102360" y="125730"/>
                </a:lnTo>
                <a:lnTo>
                  <a:pt x="1153160" y="114300"/>
                </a:lnTo>
                <a:lnTo>
                  <a:pt x="1205230" y="104139"/>
                </a:lnTo>
                <a:lnTo>
                  <a:pt x="1257300" y="93980"/>
                </a:lnTo>
                <a:lnTo>
                  <a:pt x="1309370" y="85089"/>
                </a:lnTo>
                <a:lnTo>
                  <a:pt x="1362710" y="76200"/>
                </a:lnTo>
                <a:lnTo>
                  <a:pt x="1417320" y="67310"/>
                </a:lnTo>
                <a:lnTo>
                  <a:pt x="1471930" y="59689"/>
                </a:lnTo>
                <a:lnTo>
                  <a:pt x="1527810" y="52069"/>
                </a:lnTo>
                <a:lnTo>
                  <a:pt x="1583689" y="44450"/>
                </a:lnTo>
                <a:lnTo>
                  <a:pt x="1639570" y="38100"/>
                </a:lnTo>
                <a:lnTo>
                  <a:pt x="1696720" y="31750"/>
                </a:lnTo>
                <a:lnTo>
                  <a:pt x="1753870" y="26669"/>
                </a:lnTo>
                <a:lnTo>
                  <a:pt x="1811020" y="21589"/>
                </a:lnTo>
                <a:lnTo>
                  <a:pt x="1869439" y="16510"/>
                </a:lnTo>
                <a:lnTo>
                  <a:pt x="1927860" y="12700"/>
                </a:lnTo>
                <a:lnTo>
                  <a:pt x="1986280" y="10160"/>
                </a:lnTo>
                <a:lnTo>
                  <a:pt x="2044700" y="6350"/>
                </a:lnTo>
                <a:lnTo>
                  <a:pt x="2103120" y="3810"/>
                </a:lnTo>
                <a:lnTo>
                  <a:pt x="2162810" y="2539"/>
                </a:lnTo>
                <a:lnTo>
                  <a:pt x="2221230" y="1269"/>
                </a:lnTo>
                <a:lnTo>
                  <a:pt x="2280920" y="0"/>
                </a:lnTo>
                <a:lnTo>
                  <a:pt x="2340610" y="0"/>
                </a:lnTo>
                <a:lnTo>
                  <a:pt x="2399030" y="0"/>
                </a:lnTo>
                <a:lnTo>
                  <a:pt x="2458720" y="1269"/>
                </a:lnTo>
                <a:lnTo>
                  <a:pt x="2518410" y="2539"/>
                </a:lnTo>
                <a:lnTo>
                  <a:pt x="2576830" y="3810"/>
                </a:lnTo>
                <a:lnTo>
                  <a:pt x="2635250" y="6350"/>
                </a:lnTo>
                <a:lnTo>
                  <a:pt x="2694940" y="10160"/>
                </a:lnTo>
                <a:lnTo>
                  <a:pt x="2753360" y="12700"/>
                </a:lnTo>
                <a:lnTo>
                  <a:pt x="2810510" y="16510"/>
                </a:lnTo>
                <a:lnTo>
                  <a:pt x="2868929" y="21589"/>
                </a:lnTo>
                <a:lnTo>
                  <a:pt x="2926079" y="26669"/>
                </a:lnTo>
                <a:lnTo>
                  <a:pt x="2984500" y="31750"/>
                </a:lnTo>
                <a:lnTo>
                  <a:pt x="3040379" y="38100"/>
                </a:lnTo>
                <a:lnTo>
                  <a:pt x="3097529" y="44450"/>
                </a:lnTo>
                <a:lnTo>
                  <a:pt x="3152140" y="52069"/>
                </a:lnTo>
                <a:lnTo>
                  <a:pt x="3208020" y="59689"/>
                </a:lnTo>
                <a:lnTo>
                  <a:pt x="3262629" y="67310"/>
                </a:lnTo>
                <a:lnTo>
                  <a:pt x="3317240" y="76200"/>
                </a:lnTo>
                <a:lnTo>
                  <a:pt x="3370579" y="85089"/>
                </a:lnTo>
                <a:lnTo>
                  <a:pt x="3423920" y="93980"/>
                </a:lnTo>
                <a:lnTo>
                  <a:pt x="3475990" y="104139"/>
                </a:lnTo>
                <a:lnTo>
                  <a:pt x="3526790" y="114300"/>
                </a:lnTo>
                <a:lnTo>
                  <a:pt x="3577590" y="125730"/>
                </a:lnTo>
                <a:lnTo>
                  <a:pt x="3628390" y="137160"/>
                </a:lnTo>
                <a:lnTo>
                  <a:pt x="3676650" y="148589"/>
                </a:lnTo>
                <a:lnTo>
                  <a:pt x="3724910" y="160019"/>
                </a:lnTo>
                <a:lnTo>
                  <a:pt x="3773170" y="172719"/>
                </a:lnTo>
                <a:lnTo>
                  <a:pt x="3818890" y="186689"/>
                </a:lnTo>
                <a:lnTo>
                  <a:pt x="3864610" y="199389"/>
                </a:lnTo>
                <a:lnTo>
                  <a:pt x="3909060" y="213360"/>
                </a:lnTo>
                <a:lnTo>
                  <a:pt x="3952240" y="227330"/>
                </a:lnTo>
                <a:lnTo>
                  <a:pt x="3994150" y="242569"/>
                </a:lnTo>
                <a:lnTo>
                  <a:pt x="4036060" y="257810"/>
                </a:lnTo>
                <a:lnTo>
                  <a:pt x="4076700" y="273050"/>
                </a:lnTo>
                <a:lnTo>
                  <a:pt x="4116070" y="288289"/>
                </a:lnTo>
                <a:lnTo>
                  <a:pt x="4154170" y="304800"/>
                </a:lnTo>
                <a:lnTo>
                  <a:pt x="4191000" y="321309"/>
                </a:lnTo>
                <a:lnTo>
                  <a:pt x="4226560" y="337819"/>
                </a:lnTo>
                <a:lnTo>
                  <a:pt x="4260850" y="355600"/>
                </a:lnTo>
                <a:lnTo>
                  <a:pt x="4293870" y="372109"/>
                </a:lnTo>
                <a:lnTo>
                  <a:pt x="4325620" y="389890"/>
                </a:lnTo>
                <a:lnTo>
                  <a:pt x="4357370" y="407669"/>
                </a:lnTo>
                <a:lnTo>
                  <a:pt x="4386580" y="426719"/>
                </a:lnTo>
                <a:lnTo>
                  <a:pt x="4441190" y="463550"/>
                </a:lnTo>
                <a:lnTo>
                  <a:pt x="4490720" y="501650"/>
                </a:lnTo>
                <a:lnTo>
                  <a:pt x="4533900" y="541019"/>
                </a:lnTo>
                <a:lnTo>
                  <a:pt x="4554220" y="560069"/>
                </a:lnTo>
                <a:lnTo>
                  <a:pt x="4573270" y="580390"/>
                </a:lnTo>
                <a:lnTo>
                  <a:pt x="4589780" y="600710"/>
                </a:lnTo>
                <a:lnTo>
                  <a:pt x="4606290" y="619760"/>
                </a:lnTo>
                <a:lnTo>
                  <a:pt x="4620260" y="641350"/>
                </a:lnTo>
                <a:lnTo>
                  <a:pt x="4631690" y="661669"/>
                </a:lnTo>
                <a:lnTo>
                  <a:pt x="4643120" y="681990"/>
                </a:lnTo>
                <a:lnTo>
                  <a:pt x="4653280" y="702310"/>
                </a:lnTo>
                <a:lnTo>
                  <a:pt x="4660900" y="723900"/>
                </a:lnTo>
                <a:lnTo>
                  <a:pt x="4668520" y="744219"/>
                </a:lnTo>
                <a:lnTo>
                  <a:pt x="4673600" y="764540"/>
                </a:lnTo>
                <a:lnTo>
                  <a:pt x="4677410" y="786130"/>
                </a:lnTo>
                <a:lnTo>
                  <a:pt x="4679950" y="807719"/>
                </a:lnTo>
                <a:lnTo>
                  <a:pt x="4679950" y="828040"/>
                </a:lnTo>
                <a:lnTo>
                  <a:pt x="4679950" y="848360"/>
                </a:lnTo>
                <a:lnTo>
                  <a:pt x="4677410" y="869950"/>
                </a:lnTo>
                <a:lnTo>
                  <a:pt x="4668520" y="911860"/>
                </a:lnTo>
                <a:lnTo>
                  <a:pt x="4653280" y="953769"/>
                </a:lnTo>
                <a:lnTo>
                  <a:pt x="4631690" y="994410"/>
                </a:lnTo>
                <a:lnTo>
                  <a:pt x="4620260" y="1014730"/>
                </a:lnTo>
                <a:lnTo>
                  <a:pt x="4606290" y="1036319"/>
                </a:lnTo>
                <a:lnTo>
                  <a:pt x="4589780" y="1055370"/>
                </a:lnTo>
                <a:lnTo>
                  <a:pt x="4573270" y="1075690"/>
                </a:lnTo>
                <a:lnTo>
                  <a:pt x="4533900" y="1116330"/>
                </a:lnTo>
                <a:lnTo>
                  <a:pt x="4490720" y="1154430"/>
                </a:lnTo>
                <a:lnTo>
                  <a:pt x="4441190" y="1192530"/>
                </a:lnTo>
                <a:lnTo>
                  <a:pt x="4386580" y="1229360"/>
                </a:lnTo>
                <a:lnTo>
                  <a:pt x="4357370" y="1248410"/>
                </a:lnTo>
                <a:lnTo>
                  <a:pt x="4325620" y="1266190"/>
                </a:lnTo>
                <a:lnTo>
                  <a:pt x="4293870" y="1283970"/>
                </a:lnTo>
                <a:lnTo>
                  <a:pt x="4260850" y="1300480"/>
                </a:lnTo>
                <a:lnTo>
                  <a:pt x="4226560" y="1318260"/>
                </a:lnTo>
                <a:lnTo>
                  <a:pt x="4191000" y="1334770"/>
                </a:lnTo>
                <a:lnTo>
                  <a:pt x="4154170" y="1351280"/>
                </a:lnTo>
                <a:lnTo>
                  <a:pt x="4116070" y="1367790"/>
                </a:lnTo>
                <a:lnTo>
                  <a:pt x="4076700" y="1383030"/>
                </a:lnTo>
                <a:lnTo>
                  <a:pt x="4036060" y="1398270"/>
                </a:lnTo>
                <a:lnTo>
                  <a:pt x="3994150" y="1413510"/>
                </a:lnTo>
                <a:lnTo>
                  <a:pt x="3952240" y="1428750"/>
                </a:lnTo>
                <a:lnTo>
                  <a:pt x="3909060" y="1442720"/>
                </a:lnTo>
                <a:lnTo>
                  <a:pt x="3864610" y="1456690"/>
                </a:lnTo>
                <a:lnTo>
                  <a:pt x="3818890" y="1469390"/>
                </a:lnTo>
                <a:lnTo>
                  <a:pt x="3773170" y="1483360"/>
                </a:lnTo>
                <a:lnTo>
                  <a:pt x="3724910" y="1496060"/>
                </a:lnTo>
                <a:lnTo>
                  <a:pt x="3676650" y="1507490"/>
                </a:lnTo>
                <a:lnTo>
                  <a:pt x="3628390" y="1518920"/>
                </a:lnTo>
                <a:lnTo>
                  <a:pt x="3577590" y="1530350"/>
                </a:lnTo>
                <a:lnTo>
                  <a:pt x="3526790" y="1541780"/>
                </a:lnTo>
                <a:lnTo>
                  <a:pt x="3475990" y="1551940"/>
                </a:lnTo>
                <a:lnTo>
                  <a:pt x="3423920" y="1562100"/>
                </a:lnTo>
                <a:lnTo>
                  <a:pt x="3370579" y="1570990"/>
                </a:lnTo>
                <a:lnTo>
                  <a:pt x="3317240" y="1579880"/>
                </a:lnTo>
                <a:lnTo>
                  <a:pt x="3262629" y="1588770"/>
                </a:lnTo>
                <a:lnTo>
                  <a:pt x="3208020" y="1596390"/>
                </a:lnTo>
                <a:lnTo>
                  <a:pt x="3152140" y="1604010"/>
                </a:lnTo>
                <a:lnTo>
                  <a:pt x="3097529" y="1611630"/>
                </a:lnTo>
                <a:lnTo>
                  <a:pt x="3040379" y="1617980"/>
                </a:lnTo>
                <a:lnTo>
                  <a:pt x="2984500" y="1624330"/>
                </a:lnTo>
                <a:lnTo>
                  <a:pt x="2926079" y="1629410"/>
                </a:lnTo>
                <a:lnTo>
                  <a:pt x="2868929" y="1634489"/>
                </a:lnTo>
                <a:lnTo>
                  <a:pt x="2810510" y="1639570"/>
                </a:lnTo>
                <a:lnTo>
                  <a:pt x="2753360" y="1643380"/>
                </a:lnTo>
                <a:lnTo>
                  <a:pt x="2694940" y="1645920"/>
                </a:lnTo>
                <a:lnTo>
                  <a:pt x="2635250" y="1649730"/>
                </a:lnTo>
                <a:lnTo>
                  <a:pt x="2576830" y="1652270"/>
                </a:lnTo>
                <a:lnTo>
                  <a:pt x="2518410" y="1653539"/>
                </a:lnTo>
                <a:lnTo>
                  <a:pt x="2458720" y="1654810"/>
                </a:lnTo>
                <a:lnTo>
                  <a:pt x="2399030" y="1656080"/>
                </a:lnTo>
                <a:lnTo>
                  <a:pt x="2340610" y="1656080"/>
                </a:lnTo>
                <a:lnTo>
                  <a:pt x="2280920" y="1656080"/>
                </a:lnTo>
                <a:lnTo>
                  <a:pt x="2221230" y="1654810"/>
                </a:lnTo>
                <a:lnTo>
                  <a:pt x="2162810" y="1653539"/>
                </a:lnTo>
                <a:lnTo>
                  <a:pt x="2103120" y="1652270"/>
                </a:lnTo>
                <a:lnTo>
                  <a:pt x="2044700" y="1649730"/>
                </a:lnTo>
                <a:lnTo>
                  <a:pt x="1986280" y="1645920"/>
                </a:lnTo>
                <a:lnTo>
                  <a:pt x="1927860" y="1643380"/>
                </a:lnTo>
                <a:lnTo>
                  <a:pt x="1869439" y="1639570"/>
                </a:lnTo>
                <a:lnTo>
                  <a:pt x="1811020" y="1634489"/>
                </a:lnTo>
                <a:lnTo>
                  <a:pt x="1753870" y="1629410"/>
                </a:lnTo>
                <a:lnTo>
                  <a:pt x="1696720" y="1624330"/>
                </a:lnTo>
                <a:lnTo>
                  <a:pt x="1639570" y="1617980"/>
                </a:lnTo>
                <a:lnTo>
                  <a:pt x="1583689" y="1611630"/>
                </a:lnTo>
                <a:lnTo>
                  <a:pt x="1527810" y="1604010"/>
                </a:lnTo>
                <a:lnTo>
                  <a:pt x="1471930" y="1596390"/>
                </a:lnTo>
                <a:lnTo>
                  <a:pt x="1417320" y="1588770"/>
                </a:lnTo>
                <a:lnTo>
                  <a:pt x="1362710" y="1579880"/>
                </a:lnTo>
                <a:lnTo>
                  <a:pt x="1309370" y="1570990"/>
                </a:lnTo>
                <a:lnTo>
                  <a:pt x="1257300" y="1562100"/>
                </a:lnTo>
                <a:lnTo>
                  <a:pt x="1205230" y="1551940"/>
                </a:lnTo>
                <a:lnTo>
                  <a:pt x="1153160" y="1541780"/>
                </a:lnTo>
                <a:lnTo>
                  <a:pt x="1102360" y="1530350"/>
                </a:lnTo>
                <a:lnTo>
                  <a:pt x="1052830" y="1518920"/>
                </a:lnTo>
                <a:lnTo>
                  <a:pt x="1003300" y="1507490"/>
                </a:lnTo>
                <a:lnTo>
                  <a:pt x="955040" y="1496060"/>
                </a:lnTo>
                <a:lnTo>
                  <a:pt x="908050" y="1483360"/>
                </a:lnTo>
                <a:lnTo>
                  <a:pt x="861060" y="1469390"/>
                </a:lnTo>
                <a:lnTo>
                  <a:pt x="815340" y="1456690"/>
                </a:lnTo>
                <a:lnTo>
                  <a:pt x="770890" y="1442720"/>
                </a:lnTo>
                <a:lnTo>
                  <a:pt x="727710" y="1428750"/>
                </a:lnTo>
                <a:lnTo>
                  <a:pt x="685800" y="1413510"/>
                </a:lnTo>
                <a:lnTo>
                  <a:pt x="643890" y="1398270"/>
                </a:lnTo>
                <a:lnTo>
                  <a:pt x="604519" y="1383030"/>
                </a:lnTo>
                <a:lnTo>
                  <a:pt x="565150" y="1367790"/>
                </a:lnTo>
                <a:lnTo>
                  <a:pt x="527050" y="1351280"/>
                </a:lnTo>
                <a:lnTo>
                  <a:pt x="490219" y="1334770"/>
                </a:lnTo>
                <a:lnTo>
                  <a:pt x="454659" y="1318260"/>
                </a:lnTo>
                <a:lnTo>
                  <a:pt x="419100" y="1300480"/>
                </a:lnTo>
                <a:lnTo>
                  <a:pt x="354330" y="1266190"/>
                </a:lnTo>
                <a:lnTo>
                  <a:pt x="294640" y="1229360"/>
                </a:lnTo>
                <a:lnTo>
                  <a:pt x="266700" y="1211580"/>
                </a:lnTo>
                <a:lnTo>
                  <a:pt x="238759" y="1192530"/>
                </a:lnTo>
                <a:lnTo>
                  <a:pt x="214629" y="1173480"/>
                </a:lnTo>
                <a:lnTo>
                  <a:pt x="190500" y="1154430"/>
                </a:lnTo>
                <a:lnTo>
                  <a:pt x="146050" y="1116330"/>
                </a:lnTo>
                <a:lnTo>
                  <a:pt x="107950" y="1075690"/>
                </a:lnTo>
                <a:lnTo>
                  <a:pt x="74929" y="1036319"/>
                </a:lnTo>
                <a:lnTo>
                  <a:pt x="48259" y="994410"/>
                </a:lnTo>
                <a:lnTo>
                  <a:pt x="26670" y="953769"/>
                </a:lnTo>
                <a:lnTo>
                  <a:pt x="12700" y="911860"/>
                </a:lnTo>
                <a:lnTo>
                  <a:pt x="2540" y="869950"/>
                </a:lnTo>
                <a:lnTo>
                  <a:pt x="1270" y="848360"/>
                </a:lnTo>
                <a:lnTo>
                  <a:pt x="0" y="828040"/>
                </a:lnTo>
                <a:close/>
              </a:path>
            </a:pathLst>
          </a:custGeom>
          <a:ln w="6469">
            <a:solidFill>
              <a:srgbClr val="8AC0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1557" y="50927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469">
            <a:solidFill>
              <a:srgbClr val="8AC0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35340" y="65944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469">
            <a:solidFill>
              <a:srgbClr val="8AC0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81769" y="5553412"/>
            <a:ext cx="3659903" cy="556241"/>
          </a:xfrm>
          <a:prstGeom prst="rect">
            <a:avLst/>
          </a:prstGeom>
        </p:spPr>
        <p:txBody>
          <a:bodyPr vert="horz" wrap="square" lIns="0" tIns="36277" rIns="0" bIns="0" rtlCol="0">
            <a:spAutoFit/>
          </a:bodyPr>
          <a:lstStyle/>
          <a:p>
            <a:pPr marL="11516" marR="4607" indent="186565">
              <a:lnSpc>
                <a:spcPts val="2022"/>
              </a:lnSpc>
              <a:spcBef>
                <a:spcPts val="286"/>
              </a:spcBef>
            </a:pPr>
            <a:r>
              <a:rPr b="1" spc="-5" dirty="0">
                <a:latin typeface="Arial"/>
                <a:cs typeface="Arial"/>
              </a:rPr>
              <a:t>ephrinA1 with EphA2 induced  activation of PI3 kinase </a:t>
            </a:r>
            <a:r>
              <a:rPr b="1" dirty="0">
                <a:latin typeface="Arial"/>
                <a:cs typeface="Arial"/>
              </a:rPr>
              <a:t>and</a:t>
            </a:r>
            <a:r>
              <a:rPr b="1" spc="-27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Rac1</a:t>
            </a:r>
            <a:endParaRPr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733229" y="4405229"/>
            <a:ext cx="901732" cy="601155"/>
          </a:xfrm>
          <a:custGeom>
            <a:avLst/>
            <a:gdLst/>
            <a:ahLst/>
            <a:cxnLst/>
            <a:rect l="l" t="t" r="r" b="b"/>
            <a:pathLst>
              <a:path w="994410" h="662939">
                <a:moveTo>
                  <a:pt x="0" y="0"/>
                </a:moveTo>
                <a:lnTo>
                  <a:pt x="994410" y="6629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13079" y="4976442"/>
            <a:ext cx="100192" cy="81766"/>
          </a:xfrm>
          <a:custGeom>
            <a:avLst/>
            <a:gdLst/>
            <a:ahLst/>
            <a:cxnLst/>
            <a:rect l="l" t="t" r="r" b="b"/>
            <a:pathLst>
              <a:path w="110489" h="90170">
                <a:moveTo>
                  <a:pt x="40640" y="0"/>
                </a:moveTo>
                <a:lnTo>
                  <a:pt x="0" y="59690"/>
                </a:lnTo>
                <a:lnTo>
                  <a:pt x="110490" y="90170"/>
                </a:lnTo>
                <a:lnTo>
                  <a:pt x="40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19409" y="5393334"/>
            <a:ext cx="901732" cy="602306"/>
          </a:xfrm>
          <a:custGeom>
            <a:avLst/>
            <a:gdLst/>
            <a:ahLst/>
            <a:cxnLst/>
            <a:rect l="l" t="t" r="r" b="b"/>
            <a:pathLst>
              <a:path w="994410" h="664209">
                <a:moveTo>
                  <a:pt x="0" y="664209"/>
                </a:moveTo>
                <a:lnTo>
                  <a:pt x="9944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00411" y="5341511"/>
            <a:ext cx="99041" cy="81766"/>
          </a:xfrm>
          <a:custGeom>
            <a:avLst/>
            <a:gdLst/>
            <a:ahLst/>
            <a:cxnLst/>
            <a:rect l="l" t="t" r="r" b="b"/>
            <a:pathLst>
              <a:path w="109220" h="90170">
                <a:moveTo>
                  <a:pt x="109219" y="0"/>
                </a:moveTo>
                <a:lnTo>
                  <a:pt x="0" y="30479"/>
                </a:lnTo>
                <a:lnTo>
                  <a:pt x="39369" y="90169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811162" y="4612524"/>
            <a:ext cx="3198097" cy="992421"/>
          </a:xfrm>
          <a:prstGeom prst="rect">
            <a:avLst/>
          </a:prstGeom>
          <a:ln w="76194">
            <a:solidFill>
              <a:srgbClr val="59DFBA"/>
            </a:solidFill>
          </a:ln>
        </p:spPr>
        <p:txBody>
          <a:bodyPr vert="horz" wrap="square" lIns="0" tIns="258542" rIns="0" bIns="0" rtlCol="0">
            <a:spAutoFit/>
          </a:bodyPr>
          <a:lstStyle/>
          <a:p>
            <a:pPr marL="475050" marR="282151" indent="-124377">
              <a:lnSpc>
                <a:spcPts val="2838"/>
              </a:lnSpc>
              <a:spcBef>
                <a:spcPts val="2036"/>
              </a:spcBef>
            </a:pPr>
            <a:r>
              <a:rPr sz="2500" b="1" spc="-9" dirty="0">
                <a:latin typeface="Arial"/>
                <a:cs typeface="Arial"/>
              </a:rPr>
              <a:t>ECs</a:t>
            </a:r>
            <a:r>
              <a:rPr sz="2500" b="1" spc="-86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aggregation  and</a:t>
            </a:r>
            <a:r>
              <a:rPr sz="2500" b="1" spc="-27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migration</a:t>
            </a:r>
            <a:endParaRPr sz="25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3123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245" y="258184"/>
            <a:ext cx="8645341" cy="5476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88111" y="1332661"/>
            <a:ext cx="3140515" cy="503265"/>
          </a:xfrm>
          <a:custGeom>
            <a:avLst/>
            <a:gdLst/>
            <a:ahLst/>
            <a:cxnLst/>
            <a:rect l="l" t="t" r="r" b="b"/>
            <a:pathLst>
              <a:path w="3463290" h="554989">
                <a:moveTo>
                  <a:pt x="0" y="276860"/>
                </a:moveTo>
                <a:lnTo>
                  <a:pt x="2539" y="262889"/>
                </a:lnTo>
                <a:lnTo>
                  <a:pt x="8889" y="250189"/>
                </a:lnTo>
                <a:lnTo>
                  <a:pt x="53339" y="209550"/>
                </a:lnTo>
                <a:lnTo>
                  <a:pt x="102869" y="182879"/>
                </a:lnTo>
                <a:lnTo>
                  <a:pt x="168910" y="157479"/>
                </a:lnTo>
                <a:lnTo>
                  <a:pt x="208280" y="144779"/>
                </a:lnTo>
                <a:lnTo>
                  <a:pt x="251460" y="133350"/>
                </a:lnTo>
                <a:lnTo>
                  <a:pt x="297180" y="121920"/>
                </a:lnTo>
                <a:lnTo>
                  <a:pt x="346710" y="110489"/>
                </a:lnTo>
                <a:lnTo>
                  <a:pt x="400050" y="99060"/>
                </a:lnTo>
                <a:lnTo>
                  <a:pt x="455930" y="88900"/>
                </a:lnTo>
                <a:lnTo>
                  <a:pt x="516889" y="78739"/>
                </a:lnTo>
                <a:lnTo>
                  <a:pt x="579119" y="69850"/>
                </a:lnTo>
                <a:lnTo>
                  <a:pt x="643889" y="60960"/>
                </a:lnTo>
                <a:lnTo>
                  <a:pt x="712469" y="52070"/>
                </a:lnTo>
                <a:lnTo>
                  <a:pt x="783589" y="44450"/>
                </a:lnTo>
                <a:lnTo>
                  <a:pt x="855979" y="38100"/>
                </a:lnTo>
                <a:lnTo>
                  <a:pt x="930910" y="30479"/>
                </a:lnTo>
                <a:lnTo>
                  <a:pt x="1008379" y="25400"/>
                </a:lnTo>
                <a:lnTo>
                  <a:pt x="1087120" y="19050"/>
                </a:lnTo>
                <a:lnTo>
                  <a:pt x="1167129" y="13970"/>
                </a:lnTo>
                <a:lnTo>
                  <a:pt x="1248410" y="10160"/>
                </a:lnTo>
                <a:lnTo>
                  <a:pt x="1332229" y="6350"/>
                </a:lnTo>
                <a:lnTo>
                  <a:pt x="1416050" y="3810"/>
                </a:lnTo>
                <a:lnTo>
                  <a:pt x="1501139" y="2539"/>
                </a:lnTo>
                <a:lnTo>
                  <a:pt x="1586229" y="0"/>
                </a:lnTo>
                <a:lnTo>
                  <a:pt x="1671320" y="0"/>
                </a:lnTo>
                <a:lnTo>
                  <a:pt x="1757679" y="0"/>
                </a:lnTo>
                <a:lnTo>
                  <a:pt x="1842770" y="0"/>
                </a:lnTo>
                <a:lnTo>
                  <a:pt x="1927860" y="1270"/>
                </a:lnTo>
                <a:lnTo>
                  <a:pt x="2012950" y="2539"/>
                </a:lnTo>
                <a:lnTo>
                  <a:pt x="2098040" y="5079"/>
                </a:lnTo>
                <a:lnTo>
                  <a:pt x="2180590" y="8889"/>
                </a:lnTo>
                <a:lnTo>
                  <a:pt x="2263140" y="12700"/>
                </a:lnTo>
                <a:lnTo>
                  <a:pt x="2344420" y="17779"/>
                </a:lnTo>
                <a:lnTo>
                  <a:pt x="2423160" y="22860"/>
                </a:lnTo>
                <a:lnTo>
                  <a:pt x="2501900" y="27939"/>
                </a:lnTo>
                <a:lnTo>
                  <a:pt x="2576829" y="34289"/>
                </a:lnTo>
                <a:lnTo>
                  <a:pt x="2650490" y="41910"/>
                </a:lnTo>
                <a:lnTo>
                  <a:pt x="2722879" y="49529"/>
                </a:lnTo>
                <a:lnTo>
                  <a:pt x="2791460" y="57150"/>
                </a:lnTo>
                <a:lnTo>
                  <a:pt x="2858770" y="66039"/>
                </a:lnTo>
                <a:lnTo>
                  <a:pt x="2922270" y="74929"/>
                </a:lnTo>
                <a:lnTo>
                  <a:pt x="2983229" y="85089"/>
                </a:lnTo>
                <a:lnTo>
                  <a:pt x="3040379" y="95250"/>
                </a:lnTo>
                <a:lnTo>
                  <a:pt x="3094990" y="105410"/>
                </a:lnTo>
                <a:lnTo>
                  <a:pt x="3147060" y="116839"/>
                </a:lnTo>
                <a:lnTo>
                  <a:pt x="3194050" y="128270"/>
                </a:lnTo>
                <a:lnTo>
                  <a:pt x="3238500" y="139700"/>
                </a:lnTo>
                <a:lnTo>
                  <a:pt x="3279140" y="152400"/>
                </a:lnTo>
                <a:lnTo>
                  <a:pt x="3347720" y="177800"/>
                </a:lnTo>
                <a:lnTo>
                  <a:pt x="3402329" y="203200"/>
                </a:lnTo>
                <a:lnTo>
                  <a:pt x="3439160" y="231139"/>
                </a:lnTo>
                <a:lnTo>
                  <a:pt x="3463290" y="271779"/>
                </a:lnTo>
                <a:lnTo>
                  <a:pt x="3462020" y="285750"/>
                </a:lnTo>
                <a:lnTo>
                  <a:pt x="3435350" y="326389"/>
                </a:lnTo>
                <a:lnTo>
                  <a:pt x="3397250" y="353060"/>
                </a:lnTo>
                <a:lnTo>
                  <a:pt x="3341370" y="378460"/>
                </a:lnTo>
                <a:lnTo>
                  <a:pt x="3308350" y="392429"/>
                </a:lnTo>
                <a:lnTo>
                  <a:pt x="3271520" y="403860"/>
                </a:lnTo>
                <a:lnTo>
                  <a:pt x="3229610" y="416560"/>
                </a:lnTo>
                <a:lnTo>
                  <a:pt x="3185160" y="427989"/>
                </a:lnTo>
                <a:lnTo>
                  <a:pt x="3136900" y="439420"/>
                </a:lnTo>
                <a:lnTo>
                  <a:pt x="3084829" y="449579"/>
                </a:lnTo>
                <a:lnTo>
                  <a:pt x="3030220" y="461010"/>
                </a:lnTo>
                <a:lnTo>
                  <a:pt x="2971800" y="471170"/>
                </a:lnTo>
                <a:lnTo>
                  <a:pt x="2909570" y="480060"/>
                </a:lnTo>
                <a:lnTo>
                  <a:pt x="2846070" y="488950"/>
                </a:lnTo>
                <a:lnTo>
                  <a:pt x="2778760" y="497839"/>
                </a:lnTo>
                <a:lnTo>
                  <a:pt x="2708910" y="505460"/>
                </a:lnTo>
                <a:lnTo>
                  <a:pt x="2636520" y="513079"/>
                </a:lnTo>
                <a:lnTo>
                  <a:pt x="2562860" y="520700"/>
                </a:lnTo>
                <a:lnTo>
                  <a:pt x="2486660" y="527050"/>
                </a:lnTo>
                <a:lnTo>
                  <a:pt x="2407920" y="532129"/>
                </a:lnTo>
                <a:lnTo>
                  <a:pt x="2329179" y="537210"/>
                </a:lnTo>
                <a:lnTo>
                  <a:pt x="2247900" y="542289"/>
                </a:lnTo>
                <a:lnTo>
                  <a:pt x="2165350" y="546100"/>
                </a:lnTo>
                <a:lnTo>
                  <a:pt x="2081529" y="548639"/>
                </a:lnTo>
                <a:lnTo>
                  <a:pt x="1996439" y="551179"/>
                </a:lnTo>
                <a:lnTo>
                  <a:pt x="1912620" y="553720"/>
                </a:lnTo>
                <a:lnTo>
                  <a:pt x="1826260" y="553720"/>
                </a:lnTo>
                <a:lnTo>
                  <a:pt x="1741170" y="554989"/>
                </a:lnTo>
                <a:lnTo>
                  <a:pt x="1654810" y="553720"/>
                </a:lnTo>
                <a:lnTo>
                  <a:pt x="1569720" y="553720"/>
                </a:lnTo>
                <a:lnTo>
                  <a:pt x="1484629" y="551179"/>
                </a:lnTo>
                <a:lnTo>
                  <a:pt x="1399539" y="549910"/>
                </a:lnTo>
                <a:lnTo>
                  <a:pt x="1315720" y="546100"/>
                </a:lnTo>
                <a:lnTo>
                  <a:pt x="1233170" y="542289"/>
                </a:lnTo>
                <a:lnTo>
                  <a:pt x="1151889" y="538479"/>
                </a:lnTo>
                <a:lnTo>
                  <a:pt x="1071879" y="533400"/>
                </a:lnTo>
                <a:lnTo>
                  <a:pt x="993139" y="528320"/>
                </a:lnTo>
                <a:lnTo>
                  <a:pt x="915670" y="521970"/>
                </a:lnTo>
                <a:lnTo>
                  <a:pt x="842010" y="514350"/>
                </a:lnTo>
                <a:lnTo>
                  <a:pt x="769619" y="508000"/>
                </a:lnTo>
                <a:lnTo>
                  <a:pt x="699769" y="500379"/>
                </a:lnTo>
                <a:lnTo>
                  <a:pt x="631189" y="491489"/>
                </a:lnTo>
                <a:lnTo>
                  <a:pt x="566419" y="482600"/>
                </a:lnTo>
                <a:lnTo>
                  <a:pt x="504189" y="472439"/>
                </a:lnTo>
                <a:lnTo>
                  <a:pt x="445769" y="462279"/>
                </a:lnTo>
                <a:lnTo>
                  <a:pt x="389889" y="452120"/>
                </a:lnTo>
                <a:lnTo>
                  <a:pt x="337819" y="441960"/>
                </a:lnTo>
                <a:lnTo>
                  <a:pt x="288289" y="430529"/>
                </a:lnTo>
                <a:lnTo>
                  <a:pt x="242569" y="417829"/>
                </a:lnTo>
                <a:lnTo>
                  <a:pt x="200660" y="406400"/>
                </a:lnTo>
                <a:lnTo>
                  <a:pt x="162560" y="393700"/>
                </a:lnTo>
                <a:lnTo>
                  <a:pt x="128269" y="382270"/>
                </a:lnTo>
                <a:lnTo>
                  <a:pt x="97789" y="368300"/>
                </a:lnTo>
                <a:lnTo>
                  <a:pt x="49530" y="342900"/>
                </a:lnTo>
                <a:lnTo>
                  <a:pt x="16510" y="314960"/>
                </a:lnTo>
                <a:lnTo>
                  <a:pt x="6350" y="302260"/>
                </a:lnTo>
                <a:lnTo>
                  <a:pt x="0" y="276860"/>
                </a:lnTo>
                <a:close/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88111" y="13326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28626" y="18359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4498" y="5097363"/>
            <a:ext cx="3370842" cy="0"/>
          </a:xfrm>
          <a:custGeom>
            <a:avLst/>
            <a:gdLst/>
            <a:ahLst/>
            <a:cxnLst/>
            <a:rect l="l" t="t" r="r" b="b"/>
            <a:pathLst>
              <a:path w="3717290">
                <a:moveTo>
                  <a:pt x="0" y="0"/>
                </a:moveTo>
                <a:lnTo>
                  <a:pt x="3717290" y="0"/>
                </a:lnTo>
              </a:path>
            </a:pathLst>
          </a:custGeom>
          <a:ln w="2839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4498" y="5233257"/>
            <a:ext cx="3370842" cy="0"/>
          </a:xfrm>
          <a:custGeom>
            <a:avLst/>
            <a:gdLst/>
            <a:ahLst/>
            <a:cxnLst/>
            <a:rect l="l" t="t" r="r" b="b"/>
            <a:pathLst>
              <a:path w="3717290">
                <a:moveTo>
                  <a:pt x="0" y="0"/>
                </a:moveTo>
                <a:lnTo>
                  <a:pt x="3717290" y="0"/>
                </a:lnTo>
              </a:path>
            </a:pathLst>
          </a:custGeom>
          <a:ln w="2839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4498" y="2338040"/>
            <a:ext cx="2433410" cy="0"/>
          </a:xfrm>
          <a:custGeom>
            <a:avLst/>
            <a:gdLst/>
            <a:ahLst/>
            <a:cxnLst/>
            <a:rect l="l" t="t" r="r" b="b"/>
            <a:pathLst>
              <a:path w="2683510">
                <a:moveTo>
                  <a:pt x="0" y="0"/>
                </a:moveTo>
                <a:lnTo>
                  <a:pt x="2683510" y="0"/>
                </a:lnTo>
              </a:path>
            </a:pathLst>
          </a:custGeom>
          <a:ln w="7619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225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4115" y="495301"/>
            <a:ext cx="7582663" cy="5782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1317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7445" y="352618"/>
            <a:ext cx="7812491" cy="3717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6527" y="319220"/>
            <a:ext cx="8734017" cy="0"/>
          </a:xfrm>
          <a:custGeom>
            <a:avLst/>
            <a:gdLst/>
            <a:ahLst/>
            <a:cxnLst/>
            <a:rect l="l" t="t" r="r" b="b"/>
            <a:pathLst>
              <a:path w="9631680">
                <a:moveTo>
                  <a:pt x="0" y="0"/>
                </a:moveTo>
                <a:lnTo>
                  <a:pt x="9631680" y="0"/>
                </a:lnTo>
              </a:path>
            </a:pathLst>
          </a:custGeom>
          <a:ln w="7619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6527" y="319220"/>
            <a:ext cx="8734017" cy="3901747"/>
          </a:xfrm>
          <a:custGeom>
            <a:avLst/>
            <a:gdLst/>
            <a:ahLst/>
            <a:cxnLst/>
            <a:rect l="l" t="t" r="r" b="b"/>
            <a:pathLst>
              <a:path w="9631680" h="4302760">
                <a:moveTo>
                  <a:pt x="9631680" y="4302760"/>
                </a:moveTo>
                <a:lnTo>
                  <a:pt x="0" y="4302760"/>
                </a:lnTo>
                <a:lnTo>
                  <a:pt x="0" y="0"/>
                </a:lnTo>
              </a:path>
            </a:pathLst>
          </a:custGeom>
          <a:ln w="7619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2208" y="4716171"/>
            <a:ext cx="96162" cy="1142424"/>
          </a:xfrm>
          <a:prstGeom prst="rect">
            <a:avLst/>
          </a:prstGeom>
        </p:spPr>
        <p:txBody>
          <a:bodyPr vert="horz" wrap="square" lIns="0" tIns="135893" rIns="0" bIns="0" rtlCol="0">
            <a:spAutoFit/>
          </a:bodyPr>
          <a:lstStyle/>
          <a:p>
            <a:pPr marL="11516">
              <a:spcBef>
                <a:spcPts val="1070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1516">
              <a:spcBef>
                <a:spcPts val="979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1516">
              <a:spcBef>
                <a:spcPts val="979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208" y="6333070"/>
            <a:ext cx="96162" cy="25785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327" y="4764540"/>
            <a:ext cx="8210598" cy="1888685"/>
          </a:xfrm>
          <a:prstGeom prst="rect">
            <a:avLst/>
          </a:prstGeom>
        </p:spPr>
        <p:txBody>
          <a:bodyPr vert="horz" wrap="square" lIns="0" tIns="135893" rIns="0" bIns="0" rtlCol="0">
            <a:spAutoFit/>
          </a:bodyPr>
          <a:lstStyle/>
          <a:p>
            <a:pPr marL="11516">
              <a:spcBef>
                <a:spcPts val="1070"/>
              </a:spcBef>
            </a:pPr>
            <a:r>
              <a:rPr sz="1600" spc="-5" dirty="0">
                <a:latin typeface="Calibri"/>
                <a:cs typeface="Calibri"/>
              </a:rPr>
              <a:t>High mRNA </a:t>
            </a:r>
            <a:r>
              <a:rPr sz="1600" spc="-9" dirty="0">
                <a:latin typeface="Calibri"/>
                <a:cs typeface="Calibri"/>
              </a:rPr>
              <a:t>expression levels </a:t>
            </a:r>
            <a:r>
              <a:rPr sz="1600" spc="-5" dirty="0">
                <a:latin typeface="Calibri"/>
                <a:cs typeface="Calibri"/>
              </a:rPr>
              <a:t>of EphB2,EphB4,and EphB6 </a:t>
            </a:r>
            <a:r>
              <a:rPr sz="1600" spc="-5" dirty="0">
                <a:latin typeface="Wingdings"/>
                <a:cs typeface="Wingdings"/>
              </a:rPr>
              <a:t></a:t>
            </a:r>
            <a:r>
              <a:rPr sz="1600" i="1" spc="-5" dirty="0">
                <a:latin typeface="Calibri"/>
                <a:cs typeface="Calibri"/>
              </a:rPr>
              <a:t>improved</a:t>
            </a:r>
            <a:r>
              <a:rPr sz="1600" i="1" spc="77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survival</a:t>
            </a:r>
            <a:endParaRPr sz="1600">
              <a:latin typeface="Calibri"/>
              <a:cs typeface="Calibri"/>
            </a:endParaRPr>
          </a:p>
          <a:p>
            <a:pPr marL="11516">
              <a:spcBef>
                <a:spcPts val="979"/>
              </a:spcBef>
            </a:pPr>
            <a:r>
              <a:rPr sz="1600" spc="-5" dirty="0">
                <a:latin typeface="Calibri"/>
                <a:cs typeface="Calibri"/>
              </a:rPr>
              <a:t>High mRNA </a:t>
            </a:r>
            <a:r>
              <a:rPr sz="1600" spc="-9" dirty="0">
                <a:latin typeface="Calibri"/>
                <a:cs typeface="Calibri"/>
              </a:rPr>
              <a:t>expression level </a:t>
            </a:r>
            <a:r>
              <a:rPr sz="1600" spc="-5" dirty="0">
                <a:latin typeface="Calibri"/>
                <a:cs typeface="Calibri"/>
              </a:rPr>
              <a:t>of EphB3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Calibri"/>
                <a:cs typeface="Calibri"/>
              </a:rPr>
              <a:t>worse survival </a:t>
            </a:r>
            <a:r>
              <a:rPr sz="1600" spc="-14" dirty="0">
                <a:latin typeface="Calibri"/>
                <a:cs typeface="Calibri"/>
              </a:rPr>
              <a:t>for </a:t>
            </a:r>
            <a:r>
              <a:rPr sz="1600" spc="-9" dirty="0">
                <a:latin typeface="Calibri"/>
                <a:cs typeface="Calibri"/>
              </a:rPr>
              <a:t>patients </a:t>
            </a:r>
            <a:r>
              <a:rPr sz="1600" spc="-5" dirty="0">
                <a:latin typeface="Calibri"/>
                <a:cs typeface="Calibri"/>
              </a:rPr>
              <a:t>with </a:t>
            </a:r>
            <a:r>
              <a:rPr sz="1600" spc="-9" dirty="0">
                <a:latin typeface="Calibri"/>
                <a:cs typeface="Calibri"/>
              </a:rPr>
              <a:t>breast</a:t>
            </a:r>
            <a:r>
              <a:rPr sz="1600" spc="41" dirty="0">
                <a:latin typeface="Calibri"/>
                <a:cs typeface="Calibri"/>
              </a:rPr>
              <a:t> </a:t>
            </a:r>
            <a:r>
              <a:rPr sz="1600" spc="-32" dirty="0">
                <a:latin typeface="Calibri"/>
                <a:cs typeface="Calibri"/>
              </a:rPr>
              <a:t>cancer.</a:t>
            </a:r>
            <a:endParaRPr sz="1600">
              <a:latin typeface="Calibri"/>
              <a:cs typeface="Calibri"/>
            </a:endParaRPr>
          </a:p>
          <a:p>
            <a:pPr marL="11516">
              <a:spcBef>
                <a:spcPts val="979"/>
              </a:spcBef>
            </a:pPr>
            <a:r>
              <a:rPr sz="1600" spc="-5" dirty="0">
                <a:latin typeface="Calibri"/>
                <a:cs typeface="Calibri"/>
              </a:rPr>
              <a:t>High </a:t>
            </a:r>
            <a:r>
              <a:rPr sz="1600" spc="-9" dirty="0">
                <a:latin typeface="Calibri"/>
                <a:cs typeface="Calibri"/>
              </a:rPr>
              <a:t>expression levels </a:t>
            </a:r>
            <a:r>
              <a:rPr sz="1600" spc="-5" dirty="0">
                <a:latin typeface="Calibri"/>
                <a:cs typeface="Calibri"/>
              </a:rPr>
              <a:t>of all EphB </a:t>
            </a:r>
            <a:r>
              <a:rPr sz="1600" spc="-14" dirty="0">
                <a:latin typeface="Calibri"/>
                <a:cs typeface="Calibri"/>
              </a:rPr>
              <a:t>receptors, </a:t>
            </a:r>
            <a:r>
              <a:rPr sz="1600" spc="-5" dirty="0">
                <a:latin typeface="Calibri"/>
                <a:cs typeface="Calibri"/>
              </a:rPr>
              <a:t>including EphB1, EphB2, EphB3, EphB4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5" dirty="0">
                <a:latin typeface="Calibri"/>
                <a:cs typeface="Calibri"/>
              </a:rPr>
              <a:t>EphB6</a:t>
            </a:r>
            <a:r>
              <a:rPr sz="1600" spc="190" dirty="0">
                <a:latin typeface="Calibri"/>
                <a:cs typeface="Calibri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endParaRPr sz="1600">
              <a:latin typeface="Wingdings"/>
              <a:cs typeface="Wingdings"/>
            </a:endParaRPr>
          </a:p>
          <a:p>
            <a:pPr marL="270634">
              <a:spcBef>
                <a:spcPts val="979"/>
              </a:spcBef>
            </a:pPr>
            <a:r>
              <a:rPr sz="1600" i="1" spc="-5" dirty="0">
                <a:latin typeface="Calibri"/>
                <a:cs typeface="Calibri"/>
              </a:rPr>
              <a:t>increased risk </a:t>
            </a:r>
            <a:r>
              <a:rPr sz="1600" i="1" dirty="0">
                <a:latin typeface="Calibri"/>
                <a:cs typeface="Calibri"/>
              </a:rPr>
              <a:t>of </a:t>
            </a:r>
            <a:r>
              <a:rPr sz="1600" i="1" spc="-9" dirty="0">
                <a:latin typeface="Calibri"/>
                <a:cs typeface="Calibri"/>
              </a:rPr>
              <a:t>mortality </a:t>
            </a:r>
            <a:r>
              <a:rPr sz="1600" spc="-5" dirty="0">
                <a:latin typeface="Calibri"/>
                <a:cs typeface="Calibri"/>
              </a:rPr>
              <a:t>in </a:t>
            </a:r>
            <a:r>
              <a:rPr sz="1600" spc="-9" dirty="0">
                <a:latin typeface="Calibri"/>
                <a:cs typeface="Calibri"/>
              </a:rPr>
              <a:t>patients </a:t>
            </a:r>
            <a:r>
              <a:rPr sz="1600" spc="-5" dirty="0">
                <a:latin typeface="Calibri"/>
                <a:cs typeface="Calibri"/>
              </a:rPr>
              <a:t>with lymph-node-positive </a:t>
            </a:r>
            <a:r>
              <a:rPr sz="1600" spc="-9" dirty="0">
                <a:latin typeface="Calibri"/>
                <a:cs typeface="Calibri"/>
              </a:rPr>
              <a:t>breast</a:t>
            </a:r>
            <a:r>
              <a:rPr sz="1600" spc="23" dirty="0">
                <a:latin typeface="Calibri"/>
                <a:cs typeface="Calibri"/>
              </a:rPr>
              <a:t> </a:t>
            </a:r>
            <a:r>
              <a:rPr sz="1600" spc="-32" dirty="0">
                <a:latin typeface="Calibri"/>
                <a:cs typeface="Calibri"/>
              </a:rPr>
              <a:t>cancer.</a:t>
            </a:r>
            <a:endParaRPr sz="1600">
              <a:latin typeface="Calibri"/>
              <a:cs typeface="Calibri"/>
            </a:endParaRPr>
          </a:p>
          <a:p>
            <a:pPr marL="11516">
              <a:spcBef>
                <a:spcPts val="979"/>
              </a:spcBef>
            </a:pPr>
            <a:r>
              <a:rPr sz="1600" b="1" spc="-5" dirty="0">
                <a:latin typeface="Calibri"/>
                <a:cs typeface="Calibri"/>
              </a:rPr>
              <a:t>Association </a:t>
            </a:r>
            <a:r>
              <a:rPr sz="1600" b="1" spc="-9" dirty="0">
                <a:latin typeface="Calibri"/>
                <a:cs typeface="Calibri"/>
              </a:rPr>
              <a:t>between EphB receptors </a:t>
            </a:r>
            <a:r>
              <a:rPr sz="1600" b="1" spc="-5" dirty="0">
                <a:latin typeface="Calibri"/>
                <a:cs typeface="Calibri"/>
              </a:rPr>
              <a:t>with the clinicopathological </a:t>
            </a:r>
            <a:r>
              <a:rPr sz="1600" b="1" spc="-9" dirty="0">
                <a:latin typeface="Calibri"/>
                <a:cs typeface="Calibri"/>
              </a:rPr>
              <a:t>features </a:t>
            </a:r>
            <a:r>
              <a:rPr sz="1600" b="1" dirty="0">
                <a:latin typeface="Calibri"/>
                <a:cs typeface="Calibri"/>
              </a:rPr>
              <a:t>of </a:t>
            </a:r>
            <a:r>
              <a:rPr sz="1600" b="1" spc="-9" dirty="0">
                <a:latin typeface="Calibri"/>
                <a:cs typeface="Calibri"/>
              </a:rPr>
              <a:t>patients </a:t>
            </a:r>
            <a:r>
              <a:rPr sz="1600" b="1" spc="-5" dirty="0">
                <a:latin typeface="Calibri"/>
                <a:cs typeface="Calibri"/>
              </a:rPr>
              <a:t>with</a:t>
            </a:r>
            <a:r>
              <a:rPr sz="1600" b="1" spc="54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BC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4687" y="1338419"/>
            <a:ext cx="2231873" cy="0"/>
          </a:xfrm>
          <a:custGeom>
            <a:avLst/>
            <a:gdLst/>
            <a:ahLst/>
            <a:cxnLst/>
            <a:rect l="l" t="t" r="r" b="b"/>
            <a:pathLst>
              <a:path w="2461260">
                <a:moveTo>
                  <a:pt x="0" y="0"/>
                </a:moveTo>
                <a:lnTo>
                  <a:pt x="2461260" y="0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96957" y="1004445"/>
            <a:ext cx="1498280" cy="446834"/>
          </a:xfrm>
          <a:custGeom>
            <a:avLst/>
            <a:gdLst/>
            <a:ahLst/>
            <a:cxnLst/>
            <a:rect l="l" t="t" r="r" b="b"/>
            <a:pathLst>
              <a:path w="1652270" h="492759">
                <a:moveTo>
                  <a:pt x="0" y="246379"/>
                </a:moveTo>
                <a:lnTo>
                  <a:pt x="1270" y="233679"/>
                </a:lnTo>
                <a:lnTo>
                  <a:pt x="3810" y="222250"/>
                </a:lnTo>
                <a:lnTo>
                  <a:pt x="25400" y="185420"/>
                </a:lnTo>
                <a:lnTo>
                  <a:pt x="49529" y="162560"/>
                </a:lnTo>
                <a:lnTo>
                  <a:pt x="63500" y="151129"/>
                </a:lnTo>
                <a:lnTo>
                  <a:pt x="99060" y="129539"/>
                </a:lnTo>
                <a:lnTo>
                  <a:pt x="140970" y="109220"/>
                </a:lnTo>
                <a:lnTo>
                  <a:pt x="190500" y="88900"/>
                </a:lnTo>
                <a:lnTo>
                  <a:pt x="246379" y="71120"/>
                </a:lnTo>
                <a:lnTo>
                  <a:pt x="275589" y="63500"/>
                </a:lnTo>
                <a:lnTo>
                  <a:pt x="307339" y="54610"/>
                </a:lnTo>
                <a:lnTo>
                  <a:pt x="339090" y="48260"/>
                </a:lnTo>
                <a:lnTo>
                  <a:pt x="373379" y="40639"/>
                </a:lnTo>
                <a:lnTo>
                  <a:pt x="407670" y="34289"/>
                </a:lnTo>
                <a:lnTo>
                  <a:pt x="443229" y="27939"/>
                </a:lnTo>
                <a:lnTo>
                  <a:pt x="480059" y="22860"/>
                </a:lnTo>
                <a:lnTo>
                  <a:pt x="518159" y="17779"/>
                </a:lnTo>
                <a:lnTo>
                  <a:pt x="556259" y="13970"/>
                </a:lnTo>
                <a:lnTo>
                  <a:pt x="594359" y="10160"/>
                </a:lnTo>
                <a:lnTo>
                  <a:pt x="633729" y="7620"/>
                </a:lnTo>
                <a:lnTo>
                  <a:pt x="674370" y="5079"/>
                </a:lnTo>
                <a:lnTo>
                  <a:pt x="715009" y="2539"/>
                </a:lnTo>
                <a:lnTo>
                  <a:pt x="755650" y="1270"/>
                </a:lnTo>
                <a:lnTo>
                  <a:pt x="796290" y="0"/>
                </a:lnTo>
                <a:lnTo>
                  <a:pt x="836929" y="0"/>
                </a:lnTo>
                <a:lnTo>
                  <a:pt x="877570" y="1270"/>
                </a:lnTo>
                <a:lnTo>
                  <a:pt x="918209" y="1270"/>
                </a:lnTo>
                <a:lnTo>
                  <a:pt x="958850" y="3810"/>
                </a:lnTo>
                <a:lnTo>
                  <a:pt x="999490" y="5079"/>
                </a:lnTo>
                <a:lnTo>
                  <a:pt x="1038859" y="8889"/>
                </a:lnTo>
                <a:lnTo>
                  <a:pt x="1078229" y="12700"/>
                </a:lnTo>
                <a:lnTo>
                  <a:pt x="1117600" y="16510"/>
                </a:lnTo>
                <a:lnTo>
                  <a:pt x="1154429" y="20320"/>
                </a:lnTo>
                <a:lnTo>
                  <a:pt x="1192529" y="25400"/>
                </a:lnTo>
                <a:lnTo>
                  <a:pt x="1228090" y="31750"/>
                </a:lnTo>
                <a:lnTo>
                  <a:pt x="1263650" y="36829"/>
                </a:lnTo>
                <a:lnTo>
                  <a:pt x="1297940" y="44450"/>
                </a:lnTo>
                <a:lnTo>
                  <a:pt x="1330959" y="50800"/>
                </a:lnTo>
                <a:lnTo>
                  <a:pt x="1362709" y="58420"/>
                </a:lnTo>
                <a:lnTo>
                  <a:pt x="1422400" y="76200"/>
                </a:lnTo>
                <a:lnTo>
                  <a:pt x="1475740" y="93979"/>
                </a:lnTo>
                <a:lnTo>
                  <a:pt x="1522729" y="114300"/>
                </a:lnTo>
                <a:lnTo>
                  <a:pt x="1563370" y="135889"/>
                </a:lnTo>
                <a:lnTo>
                  <a:pt x="1581150" y="146050"/>
                </a:lnTo>
                <a:lnTo>
                  <a:pt x="1623059" y="180339"/>
                </a:lnTo>
                <a:lnTo>
                  <a:pt x="1647190" y="215900"/>
                </a:lnTo>
                <a:lnTo>
                  <a:pt x="1652270" y="241300"/>
                </a:lnTo>
                <a:lnTo>
                  <a:pt x="1652270" y="252729"/>
                </a:lnTo>
                <a:lnTo>
                  <a:pt x="1640840" y="289560"/>
                </a:lnTo>
                <a:lnTo>
                  <a:pt x="1610359" y="325120"/>
                </a:lnTo>
                <a:lnTo>
                  <a:pt x="1596390" y="335279"/>
                </a:lnTo>
                <a:lnTo>
                  <a:pt x="1581150" y="346710"/>
                </a:lnTo>
                <a:lnTo>
                  <a:pt x="1563370" y="358139"/>
                </a:lnTo>
                <a:lnTo>
                  <a:pt x="1543050" y="368300"/>
                </a:lnTo>
                <a:lnTo>
                  <a:pt x="1522729" y="379729"/>
                </a:lnTo>
                <a:lnTo>
                  <a:pt x="1499870" y="389889"/>
                </a:lnTo>
                <a:lnTo>
                  <a:pt x="1475740" y="398779"/>
                </a:lnTo>
                <a:lnTo>
                  <a:pt x="1449070" y="408939"/>
                </a:lnTo>
                <a:lnTo>
                  <a:pt x="1391920" y="426720"/>
                </a:lnTo>
                <a:lnTo>
                  <a:pt x="1329690" y="441960"/>
                </a:lnTo>
                <a:lnTo>
                  <a:pt x="1296670" y="448310"/>
                </a:lnTo>
                <a:lnTo>
                  <a:pt x="1262379" y="455929"/>
                </a:lnTo>
                <a:lnTo>
                  <a:pt x="1191259" y="467360"/>
                </a:lnTo>
                <a:lnTo>
                  <a:pt x="1116329" y="477520"/>
                </a:lnTo>
                <a:lnTo>
                  <a:pt x="1076959" y="481329"/>
                </a:lnTo>
                <a:lnTo>
                  <a:pt x="1038859" y="483870"/>
                </a:lnTo>
                <a:lnTo>
                  <a:pt x="998220" y="487679"/>
                </a:lnTo>
                <a:lnTo>
                  <a:pt x="958850" y="488950"/>
                </a:lnTo>
                <a:lnTo>
                  <a:pt x="918209" y="491489"/>
                </a:lnTo>
                <a:lnTo>
                  <a:pt x="877570" y="492760"/>
                </a:lnTo>
                <a:lnTo>
                  <a:pt x="835659" y="492760"/>
                </a:lnTo>
                <a:lnTo>
                  <a:pt x="795020" y="492760"/>
                </a:lnTo>
                <a:lnTo>
                  <a:pt x="754379" y="491489"/>
                </a:lnTo>
                <a:lnTo>
                  <a:pt x="713740" y="490220"/>
                </a:lnTo>
                <a:lnTo>
                  <a:pt x="673100" y="488950"/>
                </a:lnTo>
                <a:lnTo>
                  <a:pt x="633729" y="486410"/>
                </a:lnTo>
                <a:lnTo>
                  <a:pt x="593090" y="482600"/>
                </a:lnTo>
                <a:lnTo>
                  <a:pt x="554990" y="478789"/>
                </a:lnTo>
                <a:lnTo>
                  <a:pt x="516890" y="474979"/>
                </a:lnTo>
                <a:lnTo>
                  <a:pt x="478790" y="469900"/>
                </a:lnTo>
                <a:lnTo>
                  <a:pt x="406400" y="458470"/>
                </a:lnTo>
                <a:lnTo>
                  <a:pt x="337820" y="445770"/>
                </a:lnTo>
                <a:lnTo>
                  <a:pt x="274320" y="429260"/>
                </a:lnTo>
                <a:lnTo>
                  <a:pt x="245110" y="421639"/>
                </a:lnTo>
                <a:lnTo>
                  <a:pt x="217170" y="412750"/>
                </a:lnTo>
                <a:lnTo>
                  <a:pt x="189229" y="403860"/>
                </a:lnTo>
                <a:lnTo>
                  <a:pt x="165100" y="393700"/>
                </a:lnTo>
                <a:lnTo>
                  <a:pt x="119379" y="373379"/>
                </a:lnTo>
                <a:lnTo>
                  <a:pt x="80010" y="351789"/>
                </a:lnTo>
                <a:lnTo>
                  <a:pt x="48260" y="330200"/>
                </a:lnTo>
                <a:lnTo>
                  <a:pt x="25400" y="306070"/>
                </a:lnTo>
                <a:lnTo>
                  <a:pt x="15239" y="294639"/>
                </a:lnTo>
                <a:lnTo>
                  <a:pt x="8889" y="281939"/>
                </a:lnTo>
                <a:lnTo>
                  <a:pt x="3810" y="270510"/>
                </a:lnTo>
                <a:lnTo>
                  <a:pt x="1270" y="257810"/>
                </a:lnTo>
                <a:lnTo>
                  <a:pt x="0" y="246379"/>
                </a:lnTo>
                <a:close/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96957" y="10044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96389" y="14512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6812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843" y="353769"/>
            <a:ext cx="7965875" cy="5457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200" y="5875870"/>
            <a:ext cx="7965875" cy="275293"/>
          </a:xfrm>
          <a:prstGeom prst="rect">
            <a:avLst/>
          </a:prstGeom>
          <a:ln w="3175">
            <a:solidFill>
              <a:srgbClr val="7F7F7F"/>
            </a:solidFill>
          </a:ln>
        </p:spPr>
        <p:txBody>
          <a:bodyPr vert="horz" wrap="square" lIns="0" tIns="28791" rIns="0" bIns="0" rtlCol="0">
            <a:spAutoFit/>
          </a:bodyPr>
          <a:lstStyle/>
          <a:p>
            <a:pPr algn="ctr">
              <a:spcBef>
                <a:spcPts val="227"/>
              </a:spcBef>
            </a:pPr>
            <a:r>
              <a:rPr sz="1100" spc="-5" dirty="0">
                <a:latin typeface="Arial"/>
                <a:cs typeface="Arial"/>
              </a:rPr>
              <a:t>Figure showing </a:t>
            </a:r>
            <a:r>
              <a:rPr sz="1100" dirty="0">
                <a:latin typeface="Arial"/>
                <a:cs typeface="Arial"/>
              </a:rPr>
              <a:t>angiogenesis steps </a:t>
            </a:r>
            <a:r>
              <a:rPr sz="1100" spc="-5" dirty="0">
                <a:latin typeface="Arial"/>
                <a:cs typeface="Arial"/>
              </a:rPr>
              <a:t>in tumor</a:t>
            </a:r>
            <a:r>
              <a:rPr sz="1100" spc="32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vascularization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27815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741" y="328433"/>
            <a:ext cx="8730562" cy="641462"/>
          </a:xfrm>
          <a:custGeom>
            <a:avLst/>
            <a:gdLst/>
            <a:ahLst/>
            <a:cxnLst/>
            <a:rect l="l" t="t" r="r" b="b"/>
            <a:pathLst>
              <a:path w="9627870" h="707390">
                <a:moveTo>
                  <a:pt x="9627869" y="0"/>
                </a:moveTo>
                <a:lnTo>
                  <a:pt x="0" y="0"/>
                </a:lnTo>
                <a:lnTo>
                  <a:pt x="0" y="707390"/>
                </a:lnTo>
                <a:lnTo>
                  <a:pt x="9627869" y="707390"/>
                </a:lnTo>
                <a:lnTo>
                  <a:pt x="962786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9534" y="358376"/>
            <a:ext cx="2896368" cy="57581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3600" b="1" i="1" dirty="0">
                <a:solidFill>
                  <a:schemeClr val="bg1"/>
                </a:solidFill>
                <a:latin typeface="Calibri"/>
                <a:cs typeface="Calibri"/>
              </a:rPr>
              <a:t>H i g h l i g h t</a:t>
            </a:r>
            <a:r>
              <a:rPr sz="3600" b="1" i="1" spc="-177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600" b="1" i="1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endParaRPr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741" y="1731128"/>
            <a:ext cx="4877184" cy="1228797"/>
          </a:xfrm>
          <a:prstGeom prst="rect">
            <a:avLst/>
          </a:prstGeom>
          <a:ln w="57146">
            <a:solidFill>
              <a:srgbClr val="006FBF"/>
            </a:solidFill>
          </a:ln>
        </p:spPr>
        <p:txBody>
          <a:bodyPr vert="horz" wrap="square" lIns="0" tIns="41459" rIns="0" bIns="0" rtlCol="0">
            <a:spAutoFit/>
          </a:bodyPr>
          <a:lstStyle/>
          <a:p>
            <a:pPr marL="82342">
              <a:spcBef>
                <a:spcPts val="326"/>
              </a:spcBef>
            </a:pPr>
            <a:r>
              <a:rPr sz="1600" b="1" spc="-5" dirty="0">
                <a:latin typeface="Calibri"/>
                <a:cs typeface="Calibri"/>
              </a:rPr>
              <a:t>EPHA1</a:t>
            </a:r>
            <a:endParaRPr sz="1600">
              <a:latin typeface="Calibri"/>
              <a:cs typeface="Calibri"/>
            </a:endParaRPr>
          </a:p>
          <a:p>
            <a:pPr marL="341460" marR="251632" indent="-341460">
              <a:buFont typeface="Arial"/>
              <a:buChar char="•"/>
              <a:tabLst>
                <a:tab pos="341460" algn="l"/>
                <a:tab pos="342036" algn="l"/>
                <a:tab pos="1745880" algn="l"/>
              </a:tabLst>
            </a:pPr>
            <a:r>
              <a:rPr sz="1500" spc="-9" dirty="0">
                <a:latin typeface="Calibri"/>
                <a:cs typeface="Calibri"/>
              </a:rPr>
              <a:t>down-regulation	</a:t>
            </a:r>
            <a:r>
              <a:rPr sz="1500" spc="-5" dirty="0">
                <a:latin typeface="Calibri"/>
                <a:cs typeface="Calibri"/>
              </a:rPr>
              <a:t>poor survival </a:t>
            </a:r>
            <a:r>
              <a:rPr sz="1500" spc="-9" dirty="0">
                <a:latin typeface="Calibri"/>
                <a:cs typeface="Calibri"/>
              </a:rPr>
              <a:t>outcome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9" dirty="0">
                <a:latin typeface="Calibri"/>
                <a:cs typeface="Calibri"/>
              </a:rPr>
              <a:t>patients </a:t>
            </a:r>
            <a:r>
              <a:rPr sz="1500" spc="-5" dirty="0">
                <a:latin typeface="Calibri"/>
                <a:cs typeface="Calibri"/>
              </a:rPr>
              <a:t>with  </a:t>
            </a:r>
            <a:r>
              <a:rPr sz="1500" spc="-9" dirty="0">
                <a:latin typeface="Calibri"/>
                <a:cs typeface="Calibri"/>
              </a:rPr>
              <a:t>colorectal cancer</a:t>
            </a:r>
            <a:endParaRPr sz="1500">
              <a:latin typeface="Calibri"/>
              <a:cs typeface="Calibri"/>
            </a:endParaRPr>
          </a:p>
          <a:p>
            <a:pPr marL="341460" marR="249905" indent="-341460">
              <a:lnSpc>
                <a:spcPts val="1732"/>
              </a:lnSpc>
              <a:spcBef>
                <a:spcPts val="63"/>
              </a:spcBef>
              <a:buFont typeface="Arial"/>
              <a:buChar char="•"/>
              <a:tabLst>
                <a:tab pos="341460" algn="l"/>
                <a:tab pos="342036" algn="l"/>
                <a:tab pos="1503461" algn="l"/>
              </a:tabLst>
            </a:pPr>
            <a:r>
              <a:rPr sz="1500" spc="-9" dirty="0">
                <a:latin typeface="Calibri"/>
                <a:cs typeface="Calibri"/>
              </a:rPr>
              <a:t>upregulation	</a:t>
            </a:r>
            <a:r>
              <a:rPr sz="1500" spc="-5" dirty="0">
                <a:latin typeface="Calibri"/>
                <a:cs typeface="Calibri"/>
              </a:rPr>
              <a:t>poor survival </a:t>
            </a:r>
            <a:r>
              <a:rPr sz="1500" spc="-9" dirty="0">
                <a:latin typeface="Calibri"/>
                <a:cs typeface="Calibri"/>
              </a:rPr>
              <a:t>outcome </a:t>
            </a:r>
            <a:r>
              <a:rPr sz="1500" spc="-5" dirty="0">
                <a:latin typeface="Calibri"/>
                <a:cs typeface="Calibri"/>
              </a:rPr>
              <a:t>and the </a:t>
            </a:r>
            <a:r>
              <a:rPr sz="1500" spc="-9" dirty="0">
                <a:latin typeface="Calibri"/>
                <a:cs typeface="Calibri"/>
              </a:rPr>
              <a:t>metastasis  </a:t>
            </a:r>
            <a:r>
              <a:rPr sz="1500" spc="-5" dirty="0">
                <a:latin typeface="Calibri"/>
                <a:cs typeface="Calibri"/>
              </a:rPr>
              <a:t>of </a:t>
            </a:r>
            <a:r>
              <a:rPr sz="1500" spc="-9" dirty="0">
                <a:latin typeface="Calibri"/>
                <a:cs typeface="Calibri"/>
              </a:rPr>
              <a:t>gastric</a:t>
            </a:r>
            <a:r>
              <a:rPr sz="1500" spc="-14" dirty="0">
                <a:latin typeface="Calibri"/>
                <a:cs typeface="Calibri"/>
              </a:rPr>
              <a:t> </a:t>
            </a:r>
            <a:r>
              <a:rPr sz="1500" spc="-27" dirty="0">
                <a:latin typeface="Calibri"/>
                <a:cs typeface="Calibri"/>
              </a:rPr>
              <a:t>cancer.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67763" y="2145717"/>
            <a:ext cx="40307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50" y="0"/>
                </a:lnTo>
              </a:path>
            </a:pathLst>
          </a:custGeom>
          <a:ln w="6469">
            <a:solidFill>
              <a:srgbClr val="1C9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4615" y="2113471"/>
            <a:ext cx="97889" cy="65643"/>
          </a:xfrm>
          <a:custGeom>
            <a:avLst/>
            <a:gdLst/>
            <a:ahLst/>
            <a:cxnLst/>
            <a:rect l="l" t="t" r="r" b="b"/>
            <a:pathLst>
              <a:path w="107950" h="72389">
                <a:moveTo>
                  <a:pt x="0" y="0"/>
                </a:moveTo>
                <a:lnTo>
                  <a:pt x="0" y="72389"/>
                </a:lnTo>
                <a:lnTo>
                  <a:pt x="107950" y="35560"/>
                </a:lnTo>
                <a:lnTo>
                  <a:pt x="0" y="0"/>
                </a:lnTo>
                <a:close/>
              </a:path>
            </a:pathLst>
          </a:custGeom>
          <a:solidFill>
            <a:srgbClr val="1C9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4211" y="2572974"/>
            <a:ext cx="101344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759" y="0"/>
                </a:lnTo>
              </a:path>
            </a:pathLst>
          </a:custGeom>
          <a:ln w="6469">
            <a:solidFill>
              <a:srgbClr val="1C9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12100" y="2540728"/>
            <a:ext cx="97889" cy="64492"/>
          </a:xfrm>
          <a:custGeom>
            <a:avLst/>
            <a:gdLst/>
            <a:ahLst/>
            <a:cxnLst/>
            <a:rect l="l" t="t" r="r" b="b"/>
            <a:pathLst>
              <a:path w="107950" h="71119">
                <a:moveTo>
                  <a:pt x="0" y="0"/>
                </a:moveTo>
                <a:lnTo>
                  <a:pt x="0" y="71120"/>
                </a:lnTo>
                <a:lnTo>
                  <a:pt x="107950" y="35560"/>
                </a:lnTo>
                <a:lnTo>
                  <a:pt x="0" y="0"/>
                </a:lnTo>
                <a:close/>
              </a:path>
            </a:pathLst>
          </a:custGeom>
          <a:solidFill>
            <a:srgbClr val="1C9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33998" y="1695427"/>
            <a:ext cx="3890231" cy="1227645"/>
          </a:xfrm>
          <a:prstGeom prst="rect">
            <a:avLst/>
          </a:prstGeom>
          <a:ln w="57146">
            <a:solidFill>
              <a:srgbClr val="59DFBA"/>
            </a:solidFill>
          </a:ln>
        </p:spPr>
        <p:txBody>
          <a:bodyPr vert="horz" wrap="square" lIns="0" tIns="41459" rIns="0" bIns="0" rtlCol="0">
            <a:spAutoFit/>
          </a:bodyPr>
          <a:lstStyle/>
          <a:p>
            <a:pPr marL="82342">
              <a:spcBef>
                <a:spcPts val="326"/>
              </a:spcBef>
            </a:pPr>
            <a:r>
              <a:rPr sz="1600" b="1" spc="-5" dirty="0">
                <a:latin typeface="Calibri"/>
                <a:cs typeface="Calibri"/>
              </a:rPr>
              <a:t>EPHA2</a:t>
            </a:r>
            <a:endParaRPr sz="1600">
              <a:latin typeface="Calibri"/>
              <a:cs typeface="Calibri"/>
            </a:endParaRPr>
          </a:p>
          <a:p>
            <a:pPr marL="342036" indent="-259694">
              <a:lnSpc>
                <a:spcPts val="1736"/>
              </a:lnSpc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spc="-5" dirty="0">
                <a:latin typeface="Calibri"/>
                <a:cs typeface="Calibri"/>
              </a:rPr>
              <a:t>EFNA1-EPHA2 </a:t>
            </a:r>
            <a:r>
              <a:rPr sz="1500" spc="-9" dirty="0">
                <a:latin typeface="Calibri"/>
                <a:cs typeface="Calibri"/>
              </a:rPr>
              <a:t>interaction: </a:t>
            </a:r>
            <a:r>
              <a:rPr sz="1500" spc="-5" dirty="0">
                <a:latin typeface="Calibri"/>
                <a:cs typeface="Calibri"/>
              </a:rPr>
              <a:t>tumor</a:t>
            </a:r>
            <a:r>
              <a:rPr sz="1500" spc="-54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angiogenesis</a:t>
            </a:r>
            <a:endParaRPr sz="1500">
              <a:latin typeface="Calibri"/>
              <a:cs typeface="Calibri"/>
            </a:endParaRPr>
          </a:p>
          <a:p>
            <a:pPr marL="341460" marR="366220" indent="-341460">
              <a:lnSpc>
                <a:spcPts val="1741"/>
              </a:lnSpc>
              <a:spcBef>
                <a:spcPts val="50"/>
              </a:spcBef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spc="-14" dirty="0">
                <a:latin typeface="Calibri"/>
                <a:cs typeface="Calibri"/>
              </a:rPr>
              <a:t>activation </a:t>
            </a:r>
            <a:r>
              <a:rPr sz="1500" dirty="0">
                <a:latin typeface="Calibri"/>
                <a:cs typeface="Calibri"/>
              </a:rPr>
              <a:t>of </a:t>
            </a:r>
            <a:r>
              <a:rPr sz="1500" spc="-5" dirty="0">
                <a:latin typeface="Calibri"/>
                <a:cs typeface="Calibri"/>
              </a:rPr>
              <a:t>EPHA2 inhibits the Ras/MAPK  </a:t>
            </a:r>
            <a:r>
              <a:rPr sz="1500" spc="-14" dirty="0">
                <a:latin typeface="Calibri"/>
                <a:cs typeface="Calibri"/>
              </a:rPr>
              <a:t>pathway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4741" y="3341117"/>
            <a:ext cx="3620747" cy="518918"/>
          </a:xfrm>
          <a:prstGeom prst="rect">
            <a:avLst/>
          </a:prstGeom>
          <a:ln w="57146">
            <a:solidFill>
              <a:srgbClr val="757070"/>
            </a:solidFill>
          </a:ln>
        </p:spPr>
        <p:txBody>
          <a:bodyPr vert="horz" wrap="square" lIns="0" tIns="41459" rIns="0" bIns="0" rtlCol="0">
            <a:spAutoFit/>
          </a:bodyPr>
          <a:lstStyle/>
          <a:p>
            <a:pPr marL="82342">
              <a:spcBef>
                <a:spcPts val="326"/>
              </a:spcBef>
            </a:pPr>
            <a:r>
              <a:rPr sz="1600" b="1" spc="-5" dirty="0">
                <a:latin typeface="Calibri"/>
                <a:cs typeface="Calibri"/>
              </a:rPr>
              <a:t>EPHA3</a:t>
            </a:r>
            <a:endParaRPr sz="1600">
              <a:latin typeface="Calibri"/>
              <a:cs typeface="Calibri"/>
            </a:endParaRPr>
          </a:p>
          <a:p>
            <a:pPr marL="82342"/>
            <a:r>
              <a:rPr sz="1500" spc="-5" dirty="0">
                <a:latin typeface="Calibri"/>
                <a:cs typeface="Calibri"/>
              </a:rPr>
              <a:t>No </a:t>
            </a:r>
            <a:r>
              <a:rPr sz="1500" spc="-14" dirty="0">
                <a:latin typeface="Calibri"/>
                <a:cs typeface="Calibri"/>
              </a:rPr>
              <a:t>correlation </a:t>
            </a:r>
            <a:r>
              <a:rPr sz="1500" spc="-5" dirty="0">
                <a:latin typeface="Calibri"/>
                <a:cs typeface="Calibri"/>
              </a:rPr>
              <a:t>has </a:t>
            </a:r>
            <a:r>
              <a:rPr sz="1500" spc="-14" dirty="0">
                <a:latin typeface="Calibri"/>
                <a:cs typeface="Calibri"/>
              </a:rPr>
              <a:t>yet </a:t>
            </a:r>
            <a:r>
              <a:rPr sz="1500" spc="-9" dirty="0">
                <a:latin typeface="Calibri"/>
                <a:cs typeface="Calibri"/>
              </a:rPr>
              <a:t>been</a:t>
            </a:r>
            <a:r>
              <a:rPr sz="1500" spc="27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described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70079" y="3341116"/>
            <a:ext cx="4695225" cy="518918"/>
          </a:xfrm>
          <a:prstGeom prst="rect">
            <a:avLst/>
          </a:prstGeom>
          <a:ln w="57146">
            <a:solidFill>
              <a:srgbClr val="87015A"/>
            </a:solidFill>
          </a:ln>
        </p:spPr>
        <p:txBody>
          <a:bodyPr vert="horz" wrap="square" lIns="0" tIns="41459" rIns="0" bIns="0" rtlCol="0">
            <a:spAutoFit/>
          </a:bodyPr>
          <a:lstStyle/>
          <a:p>
            <a:pPr marL="82342" marR="438197">
              <a:spcBef>
                <a:spcPts val="326"/>
              </a:spcBef>
              <a:tabLst>
                <a:tab pos="2241659" algn="l"/>
              </a:tabLst>
            </a:pPr>
            <a:r>
              <a:rPr sz="1500" spc="-14" dirty="0">
                <a:latin typeface="Calibri"/>
                <a:cs typeface="Calibri"/>
              </a:rPr>
              <a:t>over-expression</a:t>
            </a:r>
            <a:r>
              <a:rPr sz="1500" spc="14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of</a:t>
            </a:r>
            <a:r>
              <a:rPr sz="1500" spc="32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EPHA4	</a:t>
            </a:r>
            <a:r>
              <a:rPr sz="1500" spc="-9" dirty="0">
                <a:latin typeface="Calibri"/>
                <a:cs typeface="Calibri"/>
              </a:rPr>
              <a:t>shorter </a:t>
            </a:r>
            <a:r>
              <a:rPr sz="1500" spc="-5" dirty="0">
                <a:latin typeface="Calibri"/>
                <a:cs typeface="Calibri"/>
              </a:rPr>
              <a:t>survival period and  </a:t>
            </a:r>
            <a:r>
              <a:rPr sz="1500" spc="-9" dirty="0">
                <a:latin typeface="Calibri"/>
                <a:cs typeface="Calibri"/>
              </a:rPr>
              <a:t>frequent </a:t>
            </a:r>
            <a:r>
              <a:rPr sz="1500" spc="-5" dirty="0">
                <a:latin typeface="Calibri"/>
                <a:cs typeface="Calibri"/>
              </a:rPr>
              <a:t>liver </a:t>
            </a:r>
            <a:r>
              <a:rPr sz="1500" spc="-9" dirty="0">
                <a:latin typeface="Calibri"/>
                <a:cs typeface="Calibri"/>
              </a:rPr>
              <a:t>metastasis.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55694" y="3500042"/>
            <a:ext cx="64492" cy="4607"/>
          </a:xfrm>
          <a:custGeom>
            <a:avLst/>
            <a:gdLst/>
            <a:ahLst/>
            <a:cxnLst/>
            <a:rect l="l" t="t" r="r" b="b"/>
            <a:pathLst>
              <a:path w="71120" h="5079">
                <a:moveTo>
                  <a:pt x="-3234" y="2539"/>
                </a:moveTo>
                <a:lnTo>
                  <a:pt x="74354" y="2539"/>
                </a:lnTo>
              </a:path>
            </a:pathLst>
          </a:custGeom>
          <a:ln w="11549">
            <a:solidFill>
              <a:srgbClr val="1C9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13276" y="3472403"/>
            <a:ext cx="101344" cy="64492"/>
          </a:xfrm>
          <a:custGeom>
            <a:avLst/>
            <a:gdLst/>
            <a:ahLst/>
            <a:cxnLst/>
            <a:rect l="l" t="t" r="r" b="b"/>
            <a:pathLst>
              <a:path w="111759" h="71120">
                <a:moveTo>
                  <a:pt x="6350" y="0"/>
                </a:moveTo>
                <a:lnTo>
                  <a:pt x="0" y="71119"/>
                </a:lnTo>
                <a:lnTo>
                  <a:pt x="111759" y="44450"/>
                </a:lnTo>
                <a:lnTo>
                  <a:pt x="6350" y="0"/>
                </a:lnTo>
                <a:close/>
              </a:path>
            </a:pathLst>
          </a:custGeom>
          <a:solidFill>
            <a:srgbClr val="1C9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4741" y="4316553"/>
            <a:ext cx="3620747" cy="749749"/>
          </a:xfrm>
          <a:prstGeom prst="rect">
            <a:avLst/>
          </a:prstGeom>
          <a:ln w="57146">
            <a:solidFill>
              <a:srgbClr val="E8885F"/>
            </a:solidFill>
          </a:ln>
        </p:spPr>
        <p:txBody>
          <a:bodyPr vert="horz" wrap="square" lIns="0" tIns="41458" rIns="0" bIns="0" rtlCol="0">
            <a:spAutoFit/>
          </a:bodyPr>
          <a:lstStyle/>
          <a:p>
            <a:pPr marL="82342">
              <a:spcBef>
                <a:spcPts val="326"/>
              </a:spcBef>
            </a:pPr>
            <a:r>
              <a:rPr sz="1600" b="1" spc="-5" dirty="0">
                <a:latin typeface="Calibri"/>
                <a:cs typeface="Calibri"/>
              </a:rPr>
              <a:t>EPHA5</a:t>
            </a:r>
            <a:endParaRPr sz="1600">
              <a:latin typeface="Calibri"/>
              <a:cs typeface="Calibri"/>
            </a:endParaRPr>
          </a:p>
          <a:p>
            <a:pPr marL="82342" marR="480232"/>
            <a:r>
              <a:rPr sz="1500" spc="-9" dirty="0">
                <a:latin typeface="Calibri"/>
                <a:cs typeface="Calibri"/>
              </a:rPr>
              <a:t>no </a:t>
            </a:r>
            <a:r>
              <a:rPr sz="1500" spc="-14" dirty="0">
                <a:latin typeface="Calibri"/>
                <a:cs typeface="Calibri"/>
              </a:rPr>
              <a:t>information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5" dirty="0">
                <a:latin typeface="Calibri"/>
                <a:cs typeface="Calibri"/>
              </a:rPr>
              <a:t>human </a:t>
            </a:r>
            <a:r>
              <a:rPr sz="1500" spc="-14" dirty="0">
                <a:latin typeface="Calibri"/>
                <a:cs typeface="Calibri"/>
              </a:rPr>
              <a:t>gastrointestinal  cancers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70078" y="4316552"/>
            <a:ext cx="4852999" cy="749750"/>
          </a:xfrm>
          <a:prstGeom prst="rect">
            <a:avLst/>
          </a:prstGeom>
          <a:ln w="57146">
            <a:solidFill>
              <a:srgbClr val="689230"/>
            </a:solidFill>
          </a:ln>
        </p:spPr>
        <p:txBody>
          <a:bodyPr vert="horz" wrap="square" lIns="0" tIns="41459" rIns="0" bIns="0" rtlCol="0">
            <a:spAutoFit/>
          </a:bodyPr>
          <a:lstStyle/>
          <a:p>
            <a:pPr marL="82342" marR="458350">
              <a:spcBef>
                <a:spcPts val="326"/>
              </a:spcBef>
            </a:pPr>
            <a:r>
              <a:rPr sz="1500" spc="-14" dirty="0">
                <a:latin typeface="Calibri"/>
                <a:cs typeface="Calibri"/>
              </a:rPr>
              <a:t>Research </a:t>
            </a:r>
            <a:r>
              <a:rPr sz="1500" spc="-5" dirty="0">
                <a:latin typeface="Calibri"/>
                <a:cs typeface="Calibri"/>
              </a:rPr>
              <a:t>on </a:t>
            </a:r>
            <a:r>
              <a:rPr sz="1600" b="1" spc="-5" dirty="0">
                <a:latin typeface="Calibri"/>
                <a:cs typeface="Calibri"/>
              </a:rPr>
              <a:t>EPHA6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5" dirty="0">
                <a:latin typeface="Calibri"/>
                <a:cs typeface="Calibri"/>
              </a:rPr>
              <a:t>the </a:t>
            </a:r>
            <a:r>
              <a:rPr sz="1500" spc="-14" dirty="0">
                <a:latin typeface="Calibri"/>
                <a:cs typeface="Calibri"/>
              </a:rPr>
              <a:t>gastrointestinal </a:t>
            </a:r>
            <a:r>
              <a:rPr sz="1500" spc="-9" dirty="0">
                <a:latin typeface="Calibri"/>
                <a:cs typeface="Calibri"/>
              </a:rPr>
              <a:t>tract </a:t>
            </a:r>
            <a:r>
              <a:rPr sz="1500" dirty="0">
                <a:latin typeface="Calibri"/>
                <a:cs typeface="Calibri"/>
              </a:rPr>
              <a:t>is </a:t>
            </a:r>
            <a:r>
              <a:rPr sz="1500" spc="-9" dirty="0">
                <a:latin typeface="Calibri"/>
                <a:cs typeface="Calibri"/>
              </a:rPr>
              <a:t>sparse.  </a:t>
            </a:r>
            <a:r>
              <a:rPr sz="1500" spc="-5" dirty="0">
                <a:latin typeface="Calibri"/>
                <a:cs typeface="Calibri"/>
              </a:rPr>
              <a:t>EPHA6 </a:t>
            </a:r>
            <a:r>
              <a:rPr sz="1500" spc="5" dirty="0">
                <a:latin typeface="Calibri"/>
                <a:cs typeface="Calibri"/>
              </a:rPr>
              <a:t>is </a:t>
            </a:r>
            <a:r>
              <a:rPr sz="1500" spc="-9" dirty="0">
                <a:latin typeface="Calibri"/>
                <a:cs typeface="Calibri"/>
              </a:rPr>
              <a:t>commonly expressed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5" dirty="0">
                <a:latin typeface="Calibri"/>
                <a:cs typeface="Calibri"/>
              </a:rPr>
              <a:t>the </a:t>
            </a:r>
            <a:r>
              <a:rPr sz="1500" spc="-14" dirty="0">
                <a:latin typeface="Calibri"/>
                <a:cs typeface="Calibri"/>
              </a:rPr>
              <a:t>testis </a:t>
            </a:r>
            <a:r>
              <a:rPr sz="1500" spc="-5" dirty="0">
                <a:latin typeface="Calibri"/>
                <a:cs typeface="Calibri"/>
              </a:rPr>
              <a:t>and</a:t>
            </a:r>
            <a:r>
              <a:rPr sz="1500" spc="-18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brain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4741" y="5524621"/>
            <a:ext cx="4035337" cy="780810"/>
          </a:xfrm>
          <a:custGeom>
            <a:avLst/>
            <a:gdLst/>
            <a:ahLst/>
            <a:cxnLst/>
            <a:rect l="l" t="t" r="r" b="b"/>
            <a:pathLst>
              <a:path w="4450080" h="861059">
                <a:moveTo>
                  <a:pt x="2225040" y="861060"/>
                </a:moveTo>
                <a:lnTo>
                  <a:pt x="0" y="861060"/>
                </a:lnTo>
                <a:lnTo>
                  <a:pt x="0" y="0"/>
                </a:lnTo>
                <a:lnTo>
                  <a:pt x="4450080" y="0"/>
                </a:lnTo>
                <a:lnTo>
                  <a:pt x="4450080" y="861060"/>
                </a:lnTo>
                <a:lnTo>
                  <a:pt x="2225040" y="861060"/>
                </a:lnTo>
                <a:close/>
              </a:path>
            </a:pathLst>
          </a:custGeom>
          <a:ln w="57146">
            <a:solidFill>
              <a:srgbClr val="59DF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17659" y="5543047"/>
            <a:ext cx="76584" cy="501225"/>
          </a:xfrm>
          <a:prstGeom prst="rect">
            <a:avLst/>
          </a:prstGeom>
        </p:spPr>
        <p:txBody>
          <a:bodyPr vert="horz" wrap="square" lIns="0" tIns="25335" rIns="0" bIns="0" rtlCol="0">
            <a:spAutoFit/>
          </a:bodyPr>
          <a:lstStyle/>
          <a:p>
            <a:pPr>
              <a:spcBef>
                <a:spcPts val="199"/>
              </a:spcBef>
            </a:pPr>
            <a:r>
              <a:rPr sz="1500" dirty="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spcBef>
                <a:spcPts val="109"/>
              </a:spcBef>
            </a:pPr>
            <a:r>
              <a:rPr sz="1500" dirty="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6778" y="5554564"/>
            <a:ext cx="3600593" cy="95034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R="4607">
              <a:spcBef>
                <a:spcPts val="91"/>
              </a:spcBef>
            </a:pPr>
            <a:r>
              <a:rPr sz="1500" spc="-9" dirty="0">
                <a:latin typeface="Calibri"/>
                <a:cs typeface="Calibri"/>
              </a:rPr>
              <a:t>down-regulation </a:t>
            </a:r>
            <a:r>
              <a:rPr sz="1500" spc="-5" dirty="0">
                <a:latin typeface="Calibri"/>
                <a:cs typeface="Calibri"/>
              </a:rPr>
              <a:t>of </a:t>
            </a:r>
            <a:r>
              <a:rPr sz="1600" b="1" spc="-5" dirty="0">
                <a:latin typeface="Calibri"/>
                <a:cs typeface="Calibri"/>
              </a:rPr>
              <a:t>EPHA7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9" dirty="0">
                <a:latin typeface="Calibri"/>
                <a:cs typeface="Calibri"/>
              </a:rPr>
              <a:t>colorectal cancer  Correlation </a:t>
            </a:r>
            <a:r>
              <a:rPr sz="1500" spc="-5" dirty="0">
                <a:latin typeface="Calibri"/>
                <a:cs typeface="Calibri"/>
              </a:rPr>
              <a:t>with </a:t>
            </a:r>
            <a:r>
              <a:rPr sz="1500" spc="-14" dirty="0">
                <a:latin typeface="Calibri"/>
                <a:cs typeface="Calibri"/>
              </a:rPr>
              <a:t>gastrointestinal </a:t>
            </a:r>
            <a:r>
              <a:rPr sz="1500" spc="-9" dirty="0">
                <a:latin typeface="Calibri"/>
                <a:cs typeface="Calibri"/>
              </a:rPr>
              <a:t>tumors,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huma</a:t>
            </a:r>
            <a:r>
              <a:rPr lang="en-US" sz="1500" spc="-5" dirty="0">
                <a:latin typeface="Calibri"/>
                <a:cs typeface="Calibri"/>
              </a:rPr>
              <a:t>n </a:t>
            </a:r>
            <a:r>
              <a:rPr sz="1500" spc="-5" dirty="0">
                <a:latin typeface="Calibri"/>
                <a:cs typeface="Calibri"/>
              </a:rPr>
              <a:t>lung </a:t>
            </a:r>
            <a:r>
              <a:rPr sz="1500" spc="-9" dirty="0">
                <a:latin typeface="Calibri"/>
                <a:cs typeface="Calibri"/>
              </a:rPr>
              <a:t>cancer </a:t>
            </a:r>
            <a:r>
              <a:rPr sz="1500" spc="-5" dirty="0">
                <a:latin typeface="Calibri"/>
                <a:cs typeface="Calibri"/>
              </a:rPr>
              <a:t>and </a:t>
            </a:r>
            <a:r>
              <a:rPr sz="1500" spc="-18" dirty="0">
                <a:latin typeface="Calibri"/>
                <a:cs typeface="Calibri"/>
              </a:rPr>
              <a:t>prostate</a:t>
            </a:r>
            <a:r>
              <a:rPr sz="1500" spc="-14" dirty="0">
                <a:latin typeface="Calibri"/>
                <a:cs typeface="Calibri"/>
              </a:rPr>
              <a:t> </a:t>
            </a:r>
            <a:r>
              <a:rPr sz="1500" spc="-27" dirty="0">
                <a:latin typeface="Calibri"/>
                <a:cs typeface="Calibri"/>
              </a:rPr>
              <a:t>cancer.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25741" y="5328843"/>
            <a:ext cx="4597336" cy="1227645"/>
          </a:xfrm>
          <a:prstGeom prst="rect">
            <a:avLst/>
          </a:prstGeom>
          <a:ln w="57146">
            <a:solidFill>
              <a:srgbClr val="25849C"/>
            </a:solidFill>
          </a:ln>
        </p:spPr>
        <p:txBody>
          <a:bodyPr vert="horz" wrap="square" lIns="0" tIns="41458" rIns="0" bIns="0" rtlCol="0">
            <a:spAutoFit/>
          </a:bodyPr>
          <a:lstStyle/>
          <a:p>
            <a:pPr marL="342612" marR="231479" indent="-342612">
              <a:spcBef>
                <a:spcPts val="326"/>
              </a:spcBef>
              <a:buFont typeface="Arial"/>
              <a:buChar char="•"/>
              <a:tabLst>
                <a:tab pos="342612" algn="l"/>
                <a:tab pos="343188" algn="l"/>
              </a:tabLst>
            </a:pPr>
            <a:r>
              <a:rPr sz="1600" b="1" spc="-5" dirty="0">
                <a:latin typeface="Calibri"/>
                <a:cs typeface="Calibri"/>
              </a:rPr>
              <a:t>EPHA8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Calibri"/>
                <a:cs typeface="Calibri"/>
              </a:rPr>
              <a:t>up-regulation </a:t>
            </a:r>
            <a:r>
              <a:rPr sz="1500" spc="-5" dirty="0">
                <a:latin typeface="Calibri"/>
                <a:cs typeface="Calibri"/>
              </a:rPr>
              <a:t>of MAP kinase </a:t>
            </a:r>
            <a:r>
              <a:rPr sz="1500" dirty="0">
                <a:latin typeface="Wingdings"/>
                <a:cs typeface="Wingdings"/>
              </a:rPr>
              <a:t>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Calibri"/>
                <a:cs typeface="Calibri"/>
              </a:rPr>
              <a:t>tumor cell  </a:t>
            </a:r>
            <a:r>
              <a:rPr sz="1500" spc="-9" dirty="0">
                <a:latin typeface="Calibri"/>
                <a:cs typeface="Calibri"/>
              </a:rPr>
              <a:t>growth </a:t>
            </a:r>
            <a:r>
              <a:rPr sz="1500" spc="-5" dirty="0">
                <a:latin typeface="Calibri"/>
                <a:cs typeface="Calibri"/>
              </a:rPr>
              <a:t>and </a:t>
            </a:r>
            <a:r>
              <a:rPr sz="1500" spc="-14" dirty="0">
                <a:latin typeface="Calibri"/>
                <a:cs typeface="Calibri"/>
              </a:rPr>
              <a:t>proliferation</a:t>
            </a:r>
            <a:endParaRPr sz="1500">
              <a:latin typeface="Calibri"/>
              <a:cs typeface="Calibri"/>
            </a:endParaRPr>
          </a:p>
          <a:p>
            <a:pPr marL="342612" marR="138772" indent="-342612">
              <a:lnSpc>
                <a:spcPts val="1741"/>
              </a:lnSpc>
              <a:spcBef>
                <a:spcPts val="50"/>
              </a:spcBef>
              <a:buFont typeface="Arial"/>
              <a:buChar char="•"/>
              <a:tabLst>
                <a:tab pos="342612" algn="l"/>
                <a:tab pos="343188" algn="l"/>
              </a:tabLst>
            </a:pPr>
            <a:r>
              <a:rPr sz="1500" spc="-9" dirty="0">
                <a:latin typeface="Calibri"/>
                <a:cs typeface="Calibri"/>
              </a:rPr>
              <a:t>expressed </a:t>
            </a:r>
            <a:r>
              <a:rPr sz="1500" spc="-5" dirty="0">
                <a:latin typeface="Calibri"/>
                <a:cs typeface="Calibri"/>
              </a:rPr>
              <a:t>during the </a:t>
            </a:r>
            <a:r>
              <a:rPr sz="1500" spc="-18" dirty="0">
                <a:latin typeface="Calibri"/>
                <a:cs typeface="Calibri"/>
              </a:rPr>
              <a:t>fetal </a:t>
            </a:r>
            <a:r>
              <a:rPr sz="1500" spc="-5" dirty="0">
                <a:latin typeface="Calibri"/>
                <a:cs typeface="Calibri"/>
              </a:rPr>
              <a:t>period of </a:t>
            </a:r>
            <a:r>
              <a:rPr sz="1500" spc="-9" dirty="0">
                <a:latin typeface="Calibri"/>
                <a:cs typeface="Calibri"/>
              </a:rPr>
              <a:t>intestinal  morphogenesis </a:t>
            </a:r>
            <a:r>
              <a:rPr sz="1500" spc="-5" dirty="0">
                <a:latin typeface="Calibri"/>
                <a:cs typeface="Calibri"/>
              </a:rPr>
              <a:t>and missense </a:t>
            </a:r>
            <a:r>
              <a:rPr sz="1500" spc="-14" dirty="0">
                <a:latin typeface="Calibri"/>
                <a:cs typeface="Calibri"/>
              </a:rPr>
              <a:t>mutations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9" dirty="0">
                <a:latin typeface="Calibri"/>
                <a:cs typeface="Calibri"/>
              </a:rPr>
              <a:t>stomach  cancer </a:t>
            </a:r>
            <a:r>
              <a:rPr sz="1500" spc="-5" dirty="0">
                <a:latin typeface="Calibri"/>
                <a:cs typeface="Calibri"/>
              </a:rPr>
              <a:t>and </a:t>
            </a:r>
            <a:r>
              <a:rPr sz="1500" spc="-9" dirty="0">
                <a:latin typeface="Calibri"/>
                <a:cs typeface="Calibri"/>
              </a:rPr>
              <a:t>colon cancer are known</a:t>
            </a:r>
            <a:endParaRPr sz="15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851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09" y="817879"/>
            <a:ext cx="4547816" cy="1227645"/>
          </a:xfrm>
          <a:prstGeom prst="rect">
            <a:avLst/>
          </a:prstGeom>
          <a:ln w="57146">
            <a:solidFill>
              <a:srgbClr val="FFFF00"/>
            </a:solidFill>
          </a:ln>
        </p:spPr>
        <p:txBody>
          <a:bodyPr vert="horz" wrap="square" lIns="0" tIns="41458" rIns="0" bIns="0" rtlCol="0">
            <a:spAutoFit/>
          </a:bodyPr>
          <a:lstStyle/>
          <a:p>
            <a:pPr marL="82918">
              <a:lnSpc>
                <a:spcPts val="1954"/>
              </a:lnSpc>
              <a:spcBef>
                <a:spcPts val="326"/>
              </a:spcBef>
            </a:pPr>
            <a:r>
              <a:rPr sz="1600" b="1" spc="-5" dirty="0">
                <a:latin typeface="Calibri"/>
                <a:cs typeface="Calibri"/>
              </a:rPr>
              <a:t>EPHB1</a:t>
            </a:r>
            <a:endParaRPr sz="1600">
              <a:latin typeface="Calibri"/>
              <a:cs typeface="Calibri"/>
            </a:endParaRPr>
          </a:p>
          <a:p>
            <a:pPr marL="342036" indent="-259118">
              <a:lnSpc>
                <a:spcPts val="1736"/>
              </a:lnSpc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spc="-14" dirty="0">
                <a:latin typeface="Calibri"/>
                <a:cs typeface="Calibri"/>
              </a:rPr>
              <a:t>little information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5" dirty="0">
                <a:latin typeface="Calibri"/>
                <a:cs typeface="Calibri"/>
              </a:rPr>
              <a:t>human clinical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27" dirty="0">
                <a:latin typeface="Calibri"/>
                <a:cs typeface="Calibri"/>
              </a:rPr>
              <a:t>cancer.</a:t>
            </a:r>
            <a:endParaRPr sz="1500">
              <a:latin typeface="Calibri"/>
              <a:cs typeface="Calibri"/>
            </a:endParaRPr>
          </a:p>
          <a:p>
            <a:pPr marL="341460" marR="226872" indent="-341460"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spc="-5" dirty="0">
                <a:latin typeface="Calibri"/>
                <a:cs typeface="Calibri"/>
              </a:rPr>
              <a:t>An EPHB1 </a:t>
            </a:r>
            <a:r>
              <a:rPr sz="1500" spc="-14" dirty="0">
                <a:latin typeface="Calibri"/>
                <a:cs typeface="Calibri"/>
              </a:rPr>
              <a:t>mutation </a:t>
            </a:r>
            <a:r>
              <a:rPr sz="1500" spc="-5" dirty="0">
                <a:latin typeface="Calibri"/>
                <a:cs typeface="Calibri"/>
              </a:rPr>
              <a:t>was </a:t>
            </a:r>
            <a:r>
              <a:rPr sz="1500" spc="-9" dirty="0">
                <a:latin typeface="Calibri"/>
                <a:cs typeface="Calibri"/>
              </a:rPr>
              <a:t>recently </a:t>
            </a:r>
            <a:r>
              <a:rPr sz="1500" spc="27" dirty="0">
                <a:latin typeface="Calibri"/>
                <a:cs typeface="Calibri"/>
              </a:rPr>
              <a:t>identifed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9" dirty="0">
                <a:latin typeface="Calibri"/>
                <a:cs typeface="Calibri"/>
              </a:rPr>
              <a:t>ovarian  cancer </a:t>
            </a:r>
            <a:r>
              <a:rPr sz="1500" spc="-5" dirty="0">
                <a:latin typeface="Calibri"/>
                <a:cs typeface="Calibri"/>
              </a:rPr>
              <a:t>and missense </a:t>
            </a:r>
            <a:r>
              <a:rPr sz="1500" spc="-9" dirty="0">
                <a:latin typeface="Calibri"/>
                <a:cs typeface="Calibri"/>
              </a:rPr>
              <a:t>mutations </a:t>
            </a:r>
            <a:r>
              <a:rPr sz="1500" spc="-14" dirty="0">
                <a:latin typeface="Calibri"/>
                <a:cs typeface="Calibri"/>
              </a:rPr>
              <a:t>have </a:t>
            </a:r>
            <a:r>
              <a:rPr sz="1500" spc="-5" dirty="0">
                <a:latin typeface="Calibri"/>
                <a:cs typeface="Calibri"/>
              </a:rPr>
              <a:t>also been  </a:t>
            </a:r>
            <a:r>
              <a:rPr sz="1500" spc="-9" dirty="0">
                <a:latin typeface="Calibri"/>
                <a:cs typeface="Calibri"/>
              </a:rPr>
              <a:t>found </a:t>
            </a:r>
            <a:r>
              <a:rPr sz="1500" spc="5" dirty="0">
                <a:latin typeface="Calibri"/>
                <a:cs typeface="Calibri"/>
              </a:rPr>
              <a:t>in </a:t>
            </a:r>
            <a:r>
              <a:rPr sz="1500" spc="-9" dirty="0">
                <a:latin typeface="Calibri"/>
                <a:cs typeface="Calibri"/>
              </a:rPr>
              <a:t>gastric</a:t>
            </a:r>
            <a:r>
              <a:rPr sz="1500" spc="-27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cancer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95610" y="1431702"/>
            <a:ext cx="4036489" cy="3460670"/>
          </a:xfrm>
          <a:prstGeom prst="rect">
            <a:avLst/>
          </a:prstGeom>
          <a:ln w="57146">
            <a:solidFill>
              <a:srgbClr val="59DFBA"/>
            </a:solidFill>
          </a:ln>
        </p:spPr>
        <p:txBody>
          <a:bodyPr vert="horz" wrap="square" lIns="0" tIns="41459" rIns="0" bIns="0" rtlCol="0">
            <a:spAutoFit/>
          </a:bodyPr>
          <a:lstStyle/>
          <a:p>
            <a:pPr marL="82342">
              <a:spcBef>
                <a:spcPts val="326"/>
              </a:spcBef>
            </a:pPr>
            <a:r>
              <a:rPr sz="1600" b="1" spc="-5" dirty="0">
                <a:latin typeface="Calibri"/>
                <a:cs typeface="Calibri"/>
              </a:rPr>
              <a:t>EPHB2</a:t>
            </a:r>
            <a:endParaRPr sz="1600">
              <a:latin typeface="Calibri"/>
              <a:cs typeface="Calibri"/>
            </a:endParaRPr>
          </a:p>
          <a:p>
            <a:pPr marL="342036" indent="-259694">
              <a:lnSpc>
                <a:spcPts val="1736"/>
              </a:lnSpc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dirty="0">
                <a:latin typeface="Calibri"/>
                <a:cs typeface="Calibri"/>
              </a:rPr>
              <a:t>is </a:t>
            </a:r>
            <a:r>
              <a:rPr sz="1500" spc="-5" dirty="0">
                <a:latin typeface="Calibri"/>
                <a:cs typeface="Calibri"/>
              </a:rPr>
              <a:t>the </a:t>
            </a:r>
            <a:r>
              <a:rPr sz="1500" spc="-9" dirty="0">
                <a:latin typeface="Calibri"/>
                <a:cs typeface="Calibri"/>
              </a:rPr>
              <a:t>most extensively</a:t>
            </a:r>
            <a:r>
              <a:rPr sz="1500" spc="-14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studied</a:t>
            </a:r>
            <a:endParaRPr sz="1500">
              <a:latin typeface="Calibri"/>
              <a:cs typeface="Calibri"/>
            </a:endParaRPr>
          </a:p>
          <a:p>
            <a:pPr marL="341460" marR="456048" indent="-341460">
              <a:lnSpc>
                <a:spcPts val="1741"/>
              </a:lnSpc>
              <a:spcBef>
                <a:spcPts val="54"/>
              </a:spcBef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spc="-5" dirty="0">
                <a:latin typeface="Calibri"/>
                <a:cs typeface="Calibri"/>
              </a:rPr>
              <a:t>loss of </a:t>
            </a:r>
            <a:r>
              <a:rPr sz="1500" spc="-14" dirty="0">
                <a:latin typeface="Calibri"/>
                <a:cs typeface="Calibri"/>
              </a:rPr>
              <a:t>heterozygosity </a:t>
            </a:r>
            <a:r>
              <a:rPr sz="1500" spc="-5" dirty="0">
                <a:latin typeface="Calibri"/>
                <a:cs typeface="Calibri"/>
              </a:rPr>
              <a:t>of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5" dirty="0">
                <a:latin typeface="Calibri"/>
                <a:cs typeface="Calibri"/>
              </a:rPr>
              <a:t>EPHB2 locus </a:t>
            </a:r>
            <a:r>
              <a:rPr sz="1500" dirty="0">
                <a:latin typeface="Calibri"/>
                <a:cs typeface="Calibri"/>
              </a:rPr>
              <a:t>in  </a:t>
            </a:r>
            <a:r>
              <a:rPr sz="1500" spc="-5" dirty="0">
                <a:latin typeface="Calibri"/>
                <a:cs typeface="Calibri"/>
              </a:rPr>
              <a:t>human </a:t>
            </a:r>
            <a:r>
              <a:rPr sz="1500" spc="-9" dirty="0">
                <a:latin typeface="Calibri"/>
                <a:cs typeface="Calibri"/>
              </a:rPr>
              <a:t>colorectal cancer</a:t>
            </a:r>
            <a:endParaRPr sz="1500">
              <a:latin typeface="Calibri"/>
              <a:cs typeface="Calibri"/>
            </a:endParaRPr>
          </a:p>
          <a:p>
            <a:pPr marL="342036" indent="-259694">
              <a:lnSpc>
                <a:spcPts val="1673"/>
              </a:lnSpc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spc="-5" dirty="0">
                <a:latin typeface="Calibri"/>
                <a:cs typeface="Calibri"/>
              </a:rPr>
              <a:t>tumor</a:t>
            </a:r>
            <a:r>
              <a:rPr sz="1500" spc="-14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suppressor</a:t>
            </a:r>
            <a:endParaRPr sz="1500">
              <a:latin typeface="Calibri"/>
              <a:cs typeface="Calibri"/>
            </a:endParaRPr>
          </a:p>
          <a:p>
            <a:pPr marL="341460" marR="314972" indent="-341460"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spc="-5" dirty="0">
                <a:latin typeface="Calibri"/>
                <a:cs typeface="Calibri"/>
              </a:rPr>
              <a:t>EPHB2/EPHRINB1</a:t>
            </a:r>
            <a:r>
              <a:rPr sz="1500" spc="-5" dirty="0">
                <a:latin typeface="Wingdings"/>
                <a:cs typeface="Wingdings"/>
              </a:rPr>
              <a:t>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Calibri"/>
                <a:cs typeface="Calibri"/>
              </a:rPr>
              <a:t>important role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5" dirty="0">
                <a:latin typeface="Calibri"/>
                <a:cs typeface="Calibri"/>
              </a:rPr>
              <a:t>cell  positioning </a:t>
            </a:r>
            <a:r>
              <a:rPr sz="1500" dirty="0">
                <a:latin typeface="Calibri"/>
                <a:cs typeface="Calibri"/>
              </a:rPr>
              <a:t>&amp; </a:t>
            </a:r>
            <a:r>
              <a:rPr sz="1500" spc="-9" dirty="0">
                <a:latin typeface="Calibri"/>
                <a:cs typeface="Calibri"/>
              </a:rPr>
              <a:t>developmental </a:t>
            </a:r>
            <a:r>
              <a:rPr sz="1500" spc="-14" dirty="0">
                <a:latin typeface="Calibri"/>
                <a:cs typeface="Calibri"/>
              </a:rPr>
              <a:t>migration </a:t>
            </a:r>
            <a:r>
              <a:rPr sz="1500" spc="-9" dirty="0">
                <a:latin typeface="Calibri"/>
                <a:cs typeface="Calibri"/>
              </a:rPr>
              <a:t>of  intestinal </a:t>
            </a:r>
            <a:r>
              <a:rPr sz="1500" spc="-5" dirty="0">
                <a:latin typeface="Calibri"/>
                <a:cs typeface="Calibri"/>
              </a:rPr>
              <a:t>cells</a:t>
            </a:r>
            <a:endParaRPr sz="1500">
              <a:latin typeface="Calibri"/>
              <a:cs typeface="Calibri"/>
            </a:endParaRPr>
          </a:p>
          <a:p>
            <a:pPr marL="342036" indent="-259694">
              <a:lnSpc>
                <a:spcPts val="1732"/>
              </a:lnSpc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dirty="0">
                <a:latin typeface="Calibri"/>
                <a:cs typeface="Calibri"/>
              </a:rPr>
              <a:t>as a </a:t>
            </a:r>
            <a:r>
              <a:rPr sz="1500" spc="-9" dirty="0">
                <a:latin typeface="Calibri"/>
                <a:cs typeface="Calibri"/>
              </a:rPr>
              <a:t>therapeutic antibody</a:t>
            </a:r>
            <a:r>
              <a:rPr sz="1500" spc="-27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drug</a:t>
            </a:r>
            <a:endParaRPr sz="1500">
              <a:latin typeface="Calibri"/>
              <a:cs typeface="Calibri"/>
            </a:endParaRPr>
          </a:p>
          <a:p>
            <a:pPr marL="342036" indent="-259694">
              <a:lnSpc>
                <a:spcPts val="1736"/>
              </a:lnSpc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spc="-9" dirty="0">
                <a:latin typeface="Calibri"/>
                <a:cs typeface="Calibri"/>
              </a:rPr>
              <a:t>mutations reported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127" dirty="0">
                <a:latin typeface="Calibri"/>
                <a:cs typeface="Calibri"/>
              </a:rPr>
              <a:t>GII </a:t>
            </a:r>
            <a:r>
              <a:rPr sz="1500" spc="-9" dirty="0">
                <a:latin typeface="Calibri"/>
                <a:cs typeface="Calibri"/>
              </a:rPr>
              <a:t>tract</a:t>
            </a:r>
            <a:r>
              <a:rPr sz="1500" spc="-82" dirty="0">
                <a:latin typeface="Calibri"/>
                <a:cs typeface="Calibri"/>
              </a:rPr>
              <a:t> </a:t>
            </a:r>
            <a:r>
              <a:rPr sz="1500" spc="-14" dirty="0">
                <a:latin typeface="Calibri"/>
                <a:cs typeface="Calibri"/>
              </a:rPr>
              <a:t>cancers</a:t>
            </a:r>
            <a:endParaRPr sz="1500">
              <a:latin typeface="Calibri"/>
              <a:cs typeface="Calibri"/>
            </a:endParaRPr>
          </a:p>
          <a:p>
            <a:pPr marL="342036" indent="-259694">
              <a:lnSpc>
                <a:spcPts val="1736"/>
              </a:lnSpc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spc="-9" dirty="0">
                <a:latin typeface="Calibri"/>
                <a:cs typeface="Calibri"/>
              </a:rPr>
              <a:t>tumors </a:t>
            </a:r>
            <a:r>
              <a:rPr sz="1500" spc="-5" dirty="0">
                <a:latin typeface="Calibri"/>
                <a:cs typeface="Calibri"/>
              </a:rPr>
              <a:t>with </a:t>
            </a:r>
            <a:r>
              <a:rPr sz="1500" spc="-9" dirty="0">
                <a:latin typeface="Calibri"/>
                <a:cs typeface="Calibri"/>
              </a:rPr>
              <a:t>microsatellite </a:t>
            </a:r>
            <a:r>
              <a:rPr sz="1500" spc="-5" dirty="0">
                <a:latin typeface="Calibri"/>
                <a:cs typeface="Calibri"/>
              </a:rPr>
              <a:t>instability</a:t>
            </a:r>
            <a:endParaRPr sz="1500">
              <a:latin typeface="Calibri"/>
              <a:cs typeface="Calibri"/>
            </a:endParaRPr>
          </a:p>
          <a:p>
            <a:pPr marL="341460" marR="108254" indent="-341460"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spc="-5" dirty="0">
                <a:latin typeface="Calibri"/>
                <a:cs typeface="Calibri"/>
              </a:rPr>
              <a:t>C-terminal </a:t>
            </a:r>
            <a:r>
              <a:rPr sz="1500" spc="-9" dirty="0">
                <a:latin typeface="Calibri"/>
                <a:cs typeface="Calibri"/>
              </a:rPr>
              <a:t>EFNB1 </a:t>
            </a:r>
            <a:r>
              <a:rPr sz="1500" spc="-9" dirty="0">
                <a:latin typeface="Wingdings"/>
                <a:cs typeface="Wingdings"/>
              </a:rPr>
              <a:t></a:t>
            </a:r>
            <a:r>
              <a:rPr sz="1500" spc="-9" dirty="0">
                <a:latin typeface="Calibri"/>
                <a:cs typeface="Calibri"/>
              </a:rPr>
              <a:t>metalloproteinase  secretion </a:t>
            </a:r>
            <a:r>
              <a:rPr sz="1500" dirty="0">
                <a:latin typeface="Wingdings"/>
                <a:cs typeface="Wingdings"/>
              </a:rPr>
              <a:t>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Calibri"/>
                <a:cs typeface="Calibri"/>
              </a:rPr>
              <a:t>phosphorylation </a:t>
            </a:r>
            <a:r>
              <a:rPr sz="1500" spc="-5" dirty="0">
                <a:latin typeface="Calibri"/>
                <a:cs typeface="Calibri"/>
              </a:rPr>
              <a:t>of </a:t>
            </a:r>
            <a:r>
              <a:rPr sz="1500" spc="-9" dirty="0">
                <a:latin typeface="Calibri"/>
                <a:cs typeface="Calibri"/>
              </a:rPr>
              <a:t>EFNB1  regulates </a:t>
            </a:r>
            <a:r>
              <a:rPr sz="1500" spc="-5" dirty="0">
                <a:latin typeface="Calibri"/>
                <a:cs typeface="Calibri"/>
              </a:rPr>
              <a:t>the </a:t>
            </a:r>
            <a:r>
              <a:rPr sz="1500" spc="-9" dirty="0">
                <a:latin typeface="Calibri"/>
                <a:cs typeface="Calibri"/>
              </a:rPr>
              <a:t>dissemination </a:t>
            </a:r>
            <a:r>
              <a:rPr sz="1500" dirty="0">
                <a:latin typeface="Calibri"/>
                <a:cs typeface="Calibri"/>
              </a:rPr>
              <a:t>of </a:t>
            </a:r>
            <a:r>
              <a:rPr sz="1500" spc="-9" dirty="0">
                <a:latin typeface="Calibri"/>
                <a:cs typeface="Calibri"/>
              </a:rPr>
              <a:t>gastric cancer  </a:t>
            </a:r>
            <a:r>
              <a:rPr sz="1500" spc="-5" dirty="0">
                <a:latin typeface="Calibri"/>
                <a:cs typeface="Calibri"/>
              </a:rPr>
              <a:t>cells </a:t>
            </a:r>
            <a:r>
              <a:rPr sz="1500" dirty="0">
                <a:latin typeface="Calibri"/>
                <a:cs typeface="Calibri"/>
              </a:rPr>
              <a:t>in an </a:t>
            </a:r>
            <a:r>
              <a:rPr sz="1500" spc="-5" dirty="0">
                <a:latin typeface="Calibri"/>
                <a:cs typeface="Calibri"/>
              </a:rPr>
              <a:t>animal</a:t>
            </a:r>
            <a:r>
              <a:rPr sz="1500" spc="-27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model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109" y="2602917"/>
            <a:ext cx="3962784" cy="518917"/>
          </a:xfrm>
          <a:prstGeom prst="rect">
            <a:avLst/>
          </a:prstGeom>
          <a:ln w="57146">
            <a:solidFill>
              <a:srgbClr val="435369"/>
            </a:solidFill>
          </a:ln>
        </p:spPr>
        <p:txBody>
          <a:bodyPr vert="horz" wrap="square" lIns="0" tIns="41458" rIns="0" bIns="0" rtlCol="0">
            <a:spAutoFit/>
          </a:bodyPr>
          <a:lstStyle/>
          <a:p>
            <a:pPr marL="82918" marR="142803">
              <a:spcBef>
                <a:spcPts val="326"/>
              </a:spcBef>
            </a:pPr>
            <a:r>
              <a:rPr sz="1500" spc="-14" dirty="0">
                <a:latin typeface="Calibri"/>
                <a:cs typeface="Calibri"/>
              </a:rPr>
              <a:t>over-expression </a:t>
            </a:r>
            <a:r>
              <a:rPr sz="1500" spc="-5" dirty="0">
                <a:latin typeface="Calibri"/>
                <a:cs typeface="Calibri"/>
              </a:rPr>
              <a:t>of </a:t>
            </a:r>
            <a:r>
              <a:rPr sz="1600" b="1" spc="-5" dirty="0">
                <a:latin typeface="Calibri"/>
                <a:cs typeface="Calibri"/>
              </a:rPr>
              <a:t>EPHB3 </a:t>
            </a:r>
            <a:r>
              <a:rPr sz="1500" dirty="0">
                <a:latin typeface="Wingdings"/>
                <a:cs typeface="Wingdings"/>
              </a:rPr>
              <a:t>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Calibri"/>
                <a:cs typeface="Calibri"/>
              </a:rPr>
              <a:t>cell-cell </a:t>
            </a:r>
            <a:r>
              <a:rPr sz="1500" spc="-14" dirty="0">
                <a:latin typeface="Calibri"/>
                <a:cs typeface="Calibri"/>
              </a:rPr>
              <a:t>contact </a:t>
            </a:r>
            <a:r>
              <a:rPr sz="1500" spc="-5" dirty="0">
                <a:latin typeface="Calibri"/>
                <a:cs typeface="Calibri"/>
              </a:rPr>
              <a:t>and  tumor </a:t>
            </a:r>
            <a:r>
              <a:rPr sz="1500" spc="-9" dirty="0">
                <a:latin typeface="Calibri"/>
                <a:cs typeface="Calibri"/>
              </a:rPr>
              <a:t>growth</a:t>
            </a:r>
            <a:r>
              <a:rPr sz="1500" spc="-14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supression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42" y="4194480"/>
            <a:ext cx="4267968" cy="1228797"/>
          </a:xfrm>
          <a:prstGeom prst="rect">
            <a:avLst/>
          </a:prstGeom>
          <a:ln w="57146">
            <a:solidFill>
              <a:srgbClr val="25849C"/>
            </a:solidFill>
          </a:ln>
        </p:spPr>
        <p:txBody>
          <a:bodyPr vert="horz" wrap="square" lIns="0" tIns="41459" rIns="0" bIns="0" rtlCol="0">
            <a:spAutoFit/>
          </a:bodyPr>
          <a:lstStyle/>
          <a:p>
            <a:pPr marL="82918">
              <a:spcBef>
                <a:spcPts val="326"/>
              </a:spcBef>
            </a:pPr>
            <a:r>
              <a:rPr sz="1600" b="1" spc="-5" dirty="0">
                <a:latin typeface="Calibri"/>
                <a:cs typeface="Calibri"/>
              </a:rPr>
              <a:t>EPHB6</a:t>
            </a:r>
            <a:endParaRPr sz="1600">
              <a:latin typeface="Calibri"/>
              <a:cs typeface="Calibri"/>
            </a:endParaRPr>
          </a:p>
          <a:p>
            <a:pPr marL="342036" indent="-259118"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spc="-5" dirty="0">
                <a:latin typeface="Calibri"/>
                <a:cs typeface="Calibri"/>
              </a:rPr>
              <a:t>no kinase</a:t>
            </a:r>
            <a:r>
              <a:rPr sz="1500" spc="-9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activity</a:t>
            </a:r>
            <a:endParaRPr sz="1500">
              <a:latin typeface="Calibri"/>
              <a:cs typeface="Calibri"/>
            </a:endParaRPr>
          </a:p>
          <a:p>
            <a:pPr marL="342036" indent="-259118">
              <a:lnSpc>
                <a:spcPts val="1736"/>
              </a:lnSpc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spc="-14" dirty="0">
                <a:latin typeface="Calibri"/>
                <a:cs typeface="Calibri"/>
              </a:rPr>
              <a:t>over-expression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14" dirty="0">
                <a:latin typeface="Calibri"/>
                <a:cs typeface="Calibri"/>
              </a:rPr>
              <a:t>leukemic</a:t>
            </a:r>
            <a:r>
              <a:rPr sz="1500" spc="-5" dirty="0">
                <a:latin typeface="Calibri"/>
                <a:cs typeface="Calibri"/>
              </a:rPr>
              <a:t> cells</a:t>
            </a:r>
            <a:endParaRPr sz="1500">
              <a:latin typeface="Calibri"/>
              <a:cs typeface="Calibri"/>
            </a:endParaRPr>
          </a:p>
          <a:p>
            <a:pPr marL="342036" indent="-259118">
              <a:lnSpc>
                <a:spcPts val="1736"/>
              </a:lnSpc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spc="-5" dirty="0">
                <a:latin typeface="Calibri"/>
                <a:cs typeface="Calibri"/>
              </a:rPr>
              <a:t>missense </a:t>
            </a:r>
            <a:r>
              <a:rPr sz="1500" spc="-9" dirty="0">
                <a:latin typeface="Calibri"/>
                <a:cs typeface="Calibri"/>
              </a:rPr>
              <a:t>variants </a:t>
            </a:r>
            <a:r>
              <a:rPr sz="1500" spc="-14" dirty="0">
                <a:latin typeface="Calibri"/>
                <a:cs typeface="Calibri"/>
              </a:rPr>
              <a:t>have</a:t>
            </a:r>
            <a:r>
              <a:rPr sz="1500" spc="-9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been</a:t>
            </a:r>
            <a:endParaRPr sz="1500">
              <a:latin typeface="Calibri"/>
              <a:cs typeface="Calibri"/>
            </a:endParaRPr>
          </a:p>
          <a:p>
            <a:pPr marL="342036" indent="-259118"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spc="-9" dirty="0">
                <a:latin typeface="Calibri"/>
                <a:cs typeface="Calibri"/>
              </a:rPr>
              <a:t>reported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5" dirty="0">
                <a:latin typeface="Calibri"/>
                <a:cs typeface="Calibri"/>
              </a:rPr>
              <a:t>familial </a:t>
            </a:r>
            <a:r>
              <a:rPr sz="1500" spc="-9" dirty="0">
                <a:latin typeface="Calibri"/>
                <a:cs typeface="Calibri"/>
              </a:rPr>
              <a:t>colorectal</a:t>
            </a:r>
            <a:r>
              <a:rPr sz="1500" spc="-14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cancer</a:t>
            </a:r>
            <a:endParaRPr sz="15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154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/>
              <a:t>Mechanisms implicated in blood vessel formation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q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4" b="5804"/>
          <a:stretch>
            <a:fillRect/>
          </a:stretch>
        </p:blipFill>
        <p:spPr>
          <a:xfrm>
            <a:off x="125245" y="1079500"/>
            <a:ext cx="9003199" cy="4951413"/>
          </a:xfrm>
        </p:spPr>
      </p:pic>
      <p:sp>
        <p:nvSpPr>
          <p:cNvPr id="5" name="Rectangle 4"/>
          <p:cNvSpPr/>
          <p:nvPr/>
        </p:nvSpPr>
        <p:spPr>
          <a:xfrm>
            <a:off x="3190875" y="6370419"/>
            <a:ext cx="6064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Zuazo-Gaztelu</a:t>
            </a:r>
            <a:r>
              <a:rPr lang="en-US" b="1" dirty="0">
                <a:solidFill>
                  <a:srgbClr val="FF0000"/>
                </a:solidFill>
              </a:rPr>
              <a:t> and Casanovas. Front </a:t>
            </a:r>
            <a:r>
              <a:rPr lang="en-US" b="1" dirty="0" err="1">
                <a:solidFill>
                  <a:srgbClr val="FF0000"/>
                </a:solidFill>
              </a:rPr>
              <a:t>Oncol</a:t>
            </a:r>
            <a:r>
              <a:rPr lang="en-US" b="1" dirty="0">
                <a:solidFill>
                  <a:srgbClr val="FF0000"/>
                </a:solidFill>
              </a:rPr>
              <a:t> 2018;8:248</a:t>
            </a:r>
          </a:p>
        </p:txBody>
      </p:sp>
    </p:spTree>
    <p:extLst>
      <p:ext uri="{BB962C8B-B14F-4D97-AF65-F5344CB8AC3E}">
        <p14:creationId xmlns:p14="http://schemas.microsoft.com/office/powerpoint/2010/main" val="54338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q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12" b="-18512"/>
          <a:stretch>
            <a:fillRect/>
          </a:stretch>
        </p:blipFill>
        <p:spPr>
          <a:xfrm>
            <a:off x="457200" y="653705"/>
            <a:ext cx="8229600" cy="3764752"/>
          </a:xfrm>
        </p:spPr>
      </p:pic>
      <p:pic>
        <p:nvPicPr>
          <p:cNvPr id="5" name="Content Placeholder 3" descr="1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38" b="-15838"/>
          <a:stretch>
            <a:fillRect/>
          </a:stretch>
        </p:blipFill>
        <p:spPr>
          <a:xfrm>
            <a:off x="457200" y="3489850"/>
            <a:ext cx="5896650" cy="32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5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223" r="-48223"/>
          <a:stretch>
            <a:fillRect/>
          </a:stretch>
        </p:blipFill>
        <p:spPr>
          <a:xfrm>
            <a:off x="-1834450" y="339882"/>
            <a:ext cx="10521250" cy="5786282"/>
          </a:xfrm>
        </p:spPr>
      </p:pic>
      <p:sp>
        <p:nvSpPr>
          <p:cNvPr id="5" name="TextBox 4"/>
          <p:cNvSpPr txBox="1"/>
          <p:nvPr/>
        </p:nvSpPr>
        <p:spPr>
          <a:xfrm>
            <a:off x="489857" y="6126164"/>
            <a:ext cx="5519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Weis and </a:t>
            </a:r>
            <a:r>
              <a:rPr lang="en-US" b="1" dirty="0" err="1">
                <a:solidFill>
                  <a:srgbClr val="FF0000"/>
                </a:solidFill>
              </a:rPr>
              <a:t>Cheresh</a:t>
            </a:r>
            <a:r>
              <a:rPr lang="en-US" b="1" dirty="0">
                <a:solidFill>
                  <a:srgbClr val="FF0000"/>
                </a:solidFill>
              </a:rPr>
              <a:t>. Nature Medicine 2011;17:1359-1370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35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39" r="-48039"/>
          <a:stretch>
            <a:fillRect/>
          </a:stretch>
        </p:blipFill>
        <p:spPr>
          <a:xfrm>
            <a:off x="-2396546" y="394705"/>
            <a:ext cx="11410859" cy="6275533"/>
          </a:xfrm>
        </p:spPr>
      </p:pic>
      <p:sp>
        <p:nvSpPr>
          <p:cNvPr id="5" name="Rectangle 4"/>
          <p:cNvSpPr/>
          <p:nvPr/>
        </p:nvSpPr>
        <p:spPr>
          <a:xfrm rot="16200000">
            <a:off x="5231710" y="3520257"/>
            <a:ext cx="5930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Weis and </a:t>
            </a:r>
            <a:r>
              <a:rPr lang="en-US" b="1" dirty="0" err="1">
                <a:solidFill>
                  <a:srgbClr val="FF0000"/>
                </a:solidFill>
              </a:rPr>
              <a:t>Cheresh</a:t>
            </a:r>
            <a:r>
              <a:rPr lang="en-US" b="1" dirty="0">
                <a:solidFill>
                  <a:srgbClr val="FF0000"/>
                </a:solidFill>
              </a:rPr>
              <a:t>. Nature Medicine 2011;17:1359-1370 </a:t>
            </a:r>
          </a:p>
        </p:txBody>
      </p:sp>
    </p:spTree>
    <p:extLst>
      <p:ext uri="{BB962C8B-B14F-4D97-AF65-F5344CB8AC3E}">
        <p14:creationId xmlns:p14="http://schemas.microsoft.com/office/powerpoint/2010/main" val="1468844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8675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The combination of stimulatory signals within the tumor microenvironment prompts changes in multiple cell types: </a:t>
            </a:r>
          </a:p>
          <a:p>
            <a:r>
              <a:rPr lang="en-US" sz="2800" b="1" u="sng" dirty="0"/>
              <a:t>Perivascular cells </a:t>
            </a:r>
            <a:r>
              <a:rPr lang="en-US" sz="2800" b="1" dirty="0"/>
              <a:t>detach from the mature blood vessels, compromising their integrity, permitting their remodeling and promoting an activated phenotype</a:t>
            </a:r>
          </a:p>
          <a:p>
            <a:r>
              <a:rPr lang="en-US" sz="2800" b="1" dirty="0"/>
              <a:t>Once the vascular barrier is disrupted, </a:t>
            </a:r>
            <a:r>
              <a:rPr lang="en-US" sz="2800" b="1" i="1" dirty="0"/>
              <a:t>multiple cell types </a:t>
            </a:r>
            <a:r>
              <a:rPr lang="en-US" sz="2800" b="1" dirty="0"/>
              <a:t>are exposed to </a:t>
            </a:r>
            <a:r>
              <a:rPr lang="en-US" sz="2800" b="1" dirty="0" err="1"/>
              <a:t>angiogenic</a:t>
            </a:r>
            <a:r>
              <a:rPr lang="en-US" sz="2800" b="1" dirty="0"/>
              <a:t> and inflammatory stimuli to escalate the response</a:t>
            </a:r>
            <a:br>
              <a:rPr lang="en-US" sz="2800" b="1" dirty="0"/>
            </a:b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46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5258</TotalTime>
  <Words>1056</Words>
  <Application>Microsoft Office PowerPoint</Application>
  <PresentationFormat>Προβολή στην οθόνη (4:3)</PresentationFormat>
  <Paragraphs>114</Paragraphs>
  <Slides>41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Wingdings</vt:lpstr>
      <vt:lpstr>Office Theme</vt:lpstr>
      <vt:lpstr>WHAT’S NEW IN TUMOR ANGIOGENESIS</vt:lpstr>
      <vt:lpstr>Παρουσίαση του PowerPoint</vt:lpstr>
      <vt:lpstr>Angiogenesis</vt:lpstr>
      <vt:lpstr>Παρουσίαση του PowerPoint</vt:lpstr>
      <vt:lpstr>Mechanisms implicated in blood vessel formation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Myeloid cell regulation of tumour angiogenesis  </vt:lpstr>
      <vt:lpstr>Cross-talk between lymphocytes and myeloid cells regulates tumour angiogenesis  </vt:lpstr>
      <vt:lpstr>Chronic wound-healing response promotes tumour angiogenesis  </vt:lpstr>
      <vt:lpstr>Metabolic regulation of tumour angiogenesis  </vt:lpstr>
      <vt:lpstr>Παρουσίαση του PowerPoint</vt:lpstr>
      <vt:lpstr>Παρουσίαση του PowerPoint</vt:lpstr>
      <vt:lpstr>Παρουσίαση του PowerPoint</vt:lpstr>
      <vt:lpstr>Tumor angiogenesis inhibition strategies  </vt:lpstr>
      <vt:lpstr>Παρουσίαση του PowerPoint</vt:lpstr>
      <vt:lpstr>Παρουσίαση του PowerPoint</vt:lpstr>
      <vt:lpstr>Παρουσίαση του PowerPoint</vt:lpstr>
      <vt:lpstr>Role of Eph Receptors and Ephrins in Angiogenesis</vt:lpstr>
      <vt:lpstr>Παρουσίαση του PowerPoint</vt:lpstr>
      <vt:lpstr>Παρουσίαση του PowerPoint</vt:lpstr>
      <vt:lpstr>Παρουσίαση του PowerPoint</vt:lpstr>
      <vt:lpstr>H i g h l i g h t s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Stamatis Theocharis</cp:lastModifiedBy>
  <cp:revision>65</cp:revision>
  <dcterms:created xsi:type="dcterms:W3CDTF">2018-12-13T14:30:28Z</dcterms:created>
  <dcterms:modified xsi:type="dcterms:W3CDTF">2024-12-09T08:10:41Z</dcterms:modified>
</cp:coreProperties>
</file>