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4"/>
  </p:notesMasterIdLst>
  <p:sldIdLst>
    <p:sldId id="256" r:id="rId2"/>
    <p:sldId id="257" r:id="rId3"/>
    <p:sldId id="258" r:id="rId4"/>
    <p:sldId id="259" r:id="rId5"/>
    <p:sldId id="260" r:id="rId6"/>
    <p:sldId id="275" r:id="rId7"/>
    <p:sldId id="264" r:id="rId8"/>
    <p:sldId id="261" r:id="rId9"/>
    <p:sldId id="262" r:id="rId10"/>
    <p:sldId id="273" r:id="rId11"/>
    <p:sldId id="265" r:id="rId12"/>
    <p:sldId id="266" r:id="rId13"/>
    <p:sldId id="267" r:id="rId14"/>
    <p:sldId id="268" r:id="rId15"/>
    <p:sldId id="269" r:id="rId16"/>
    <p:sldId id="270" r:id="rId17"/>
    <p:sldId id="271" r:id="rId18"/>
    <p:sldId id="263" r:id="rId19"/>
    <p:sldId id="276" r:id="rId20"/>
    <p:sldId id="277" r:id="rId21"/>
    <p:sldId id="274" r:id="rId22"/>
    <p:sldId id="272"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8499" autoAdjust="0"/>
  </p:normalViewPr>
  <p:slideViewPr>
    <p:cSldViewPr>
      <p:cViewPr varScale="1">
        <p:scale>
          <a:sx n="85" d="100"/>
          <a:sy n="85" d="100"/>
        </p:scale>
        <p:origin x="-1301"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32718D-3AEB-4AB0-83CE-C00530E452A7}" type="datetimeFigureOut">
              <a:rPr lang="en-US" smtClean="0"/>
              <a:t>11/10/2021</a:t>
            </a:fld>
            <a:endParaRPr lang="en-US"/>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012A0C-013F-4C81-AB50-59ECB4982762}"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dirty="0" smtClean="0"/>
              <a:t>For example, consider two people with high polygenic risk scores for having coronary heart disease. The first person is 22 years old, while the latter is 98. Although they have the same polygenic risk score, they will have different lifetime risks of the disease. Polygenic risk scores only show correlations, not causations.</a:t>
            </a:r>
            <a:endParaRPr lang="en-US" dirty="0"/>
          </a:p>
        </p:txBody>
      </p:sp>
      <p:sp>
        <p:nvSpPr>
          <p:cNvPr id="4" name="3 - Θέση αριθμού διαφάνειας"/>
          <p:cNvSpPr>
            <a:spLocks noGrp="1"/>
          </p:cNvSpPr>
          <p:nvPr>
            <p:ph type="sldNum" sz="quarter" idx="10"/>
          </p:nvPr>
        </p:nvSpPr>
        <p:spPr/>
        <p:txBody>
          <a:bodyPr/>
          <a:lstStyle/>
          <a:p>
            <a:fld id="{DC012A0C-013F-4C81-AB50-59ECB4982762}" type="slidenum">
              <a:rPr lang="en-US" smtClean="0"/>
              <a:t>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dirty="0" smtClean="0"/>
              <a:t>Each polygenic risk score can be put on a bell curve distribution. Most people will find their scores to be in the middle, indicating average risk for developing a disease. Others may find themselves on the tail ends, putting them at either low or high risk. People with scores on the high-risk portion of the spectrum may benefit from discussions about this risk with their physicians and genetic counselors for further health assessments.</a:t>
            </a:r>
            <a:endParaRPr lang="en-US" dirty="0"/>
          </a:p>
        </p:txBody>
      </p:sp>
      <p:sp>
        <p:nvSpPr>
          <p:cNvPr id="4" name="3 - Θέση αριθμού διαφάνειας"/>
          <p:cNvSpPr>
            <a:spLocks noGrp="1"/>
          </p:cNvSpPr>
          <p:nvPr>
            <p:ph type="sldNum" sz="quarter" idx="10"/>
          </p:nvPr>
        </p:nvSpPr>
        <p:spPr/>
        <p:txBody>
          <a:bodyPr/>
          <a:lstStyle/>
          <a:p>
            <a:fld id="{DC012A0C-013F-4C81-AB50-59ECB4982762}" type="slidenum">
              <a:rPr lang="en-US" smtClean="0"/>
              <a:t>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dirty="0" smtClean="0"/>
              <a:t>The majority of genomic studies to date have examined individuals of European ancestry. Because of this issue, there may not be adequate data about genomic variants from other populations for calculating a polygenic risk score in those populations. This historic lack of diversity in genomic studies is also a concern for other genomics-related research areas and contributes to a widespread concern about increasing health disparities beyond polygenic risk scores. At this point in time, the accuracy of polygenic risk scores may only be valid and useful for European ancestry populations. More research is needed to derive the data for making polygenic risk scores useful for other populations.</a:t>
            </a:r>
            <a:endParaRPr lang="en-US" dirty="0"/>
          </a:p>
        </p:txBody>
      </p:sp>
      <p:sp>
        <p:nvSpPr>
          <p:cNvPr id="4" name="3 - Θέση αριθμού διαφάνειας"/>
          <p:cNvSpPr>
            <a:spLocks noGrp="1"/>
          </p:cNvSpPr>
          <p:nvPr>
            <p:ph type="sldNum" sz="quarter" idx="10"/>
          </p:nvPr>
        </p:nvSpPr>
        <p:spPr/>
        <p:txBody>
          <a:bodyPr/>
          <a:lstStyle/>
          <a:p>
            <a:fld id="{DC012A0C-013F-4C81-AB50-59ECB4982762}" type="slidenum">
              <a:rPr lang="en-US" smtClean="0"/>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2">
        <a:schemeClr val="bg1"/>
      </p:bgRef>
    </p:bg>
    <p:spTree>
      <p:nvGrpSpPr>
        <p:cNvPr id="1" name=""/>
        <p:cNvGrpSpPr/>
        <p:nvPr/>
      </p:nvGrpSpPr>
      <p:grpSpPr>
        <a:xfrm>
          <a:off x="0" y="0"/>
          <a:ext cx="0" cy="0"/>
          <a:chOff x="0" y="0"/>
          <a:chExt cx="0" cy="0"/>
        </a:xfrm>
      </p:grpSpPr>
      <p:sp>
        <p:nvSpPr>
          <p:cNvPr id="8" name="7 - Ορθογώνιο"/>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 Ευθεία γραμμή σύνδεσης"/>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 Τίτλος"/>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l-GR" smtClean="0"/>
              <a:t>Kλικ για επεξεργασία του τίτλου</a:t>
            </a:r>
            <a:endParaRPr kumimoji="0" lang="en-US"/>
          </a:p>
        </p:txBody>
      </p:sp>
      <p:sp>
        <p:nvSpPr>
          <p:cNvPr id="25" name="24 - Υπότιτλος"/>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sp>
        <p:nvSpPr>
          <p:cNvPr id="31" name="30 - Θέση ημερομηνίας"/>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D5B0E1C5-81A3-4CBA-A71B-E2C074EBBEC1}" type="datetimeFigureOut">
              <a:rPr lang="en-US" smtClean="0"/>
              <a:pPr/>
              <a:t>11/10/2021</a:t>
            </a:fld>
            <a:endParaRPr lang="en-US"/>
          </a:p>
        </p:txBody>
      </p:sp>
      <p:sp>
        <p:nvSpPr>
          <p:cNvPr id="18" name="17 - Θέση υποσέλιδου"/>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28 - Θέση αριθμού διαφάνειας"/>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C215BB77-90FE-433E-B072-596B86AECCA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D5B0E1C5-81A3-4CBA-A71B-E2C074EBBEC1}" type="datetimeFigureOut">
              <a:rPr lang="en-US" smtClean="0"/>
              <a:pPr/>
              <a:t>11/10/2021</a:t>
            </a:fld>
            <a:endParaRPr lang="en-US"/>
          </a:p>
        </p:txBody>
      </p:sp>
      <p:sp>
        <p:nvSpPr>
          <p:cNvPr id="5" name="4 - Θέση υποσέλιδου"/>
          <p:cNvSpPr>
            <a:spLocks noGrp="1"/>
          </p:cNvSpPr>
          <p:nvPr>
            <p:ph type="ftr" sz="quarter" idx="11"/>
          </p:nvPr>
        </p:nvSpPr>
        <p:spPr/>
        <p:txBody>
          <a:bodyPr/>
          <a:lstStyle>
            <a:extLst/>
          </a:lstStyle>
          <a:p>
            <a:endParaRPr lang="en-US"/>
          </a:p>
        </p:txBody>
      </p:sp>
      <p:sp>
        <p:nvSpPr>
          <p:cNvPr id="6" name="5 - Θέση αριθμού διαφάνειας"/>
          <p:cNvSpPr>
            <a:spLocks noGrp="1"/>
          </p:cNvSpPr>
          <p:nvPr>
            <p:ph type="sldNum" sz="quarter" idx="12"/>
          </p:nvPr>
        </p:nvSpPr>
        <p:spPr/>
        <p:txBody>
          <a:bodyPr/>
          <a:lstStyle>
            <a:extLst/>
          </a:lstStyle>
          <a:p>
            <a:fld id="{C215BB77-90FE-433E-B072-596B86AECCA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553200" y="274955"/>
            <a:ext cx="1524000" cy="5851525"/>
          </a:xfrm>
        </p:spPr>
        <p:txBody>
          <a:bodyPr vert="eaVert" ancho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42"/>
            <a:ext cx="6019800" cy="5851525"/>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a:xfrm>
            <a:off x="4242816" y="6557946"/>
            <a:ext cx="2002464" cy="226902"/>
          </a:xfrm>
        </p:spPr>
        <p:txBody>
          <a:bodyPr/>
          <a:lstStyle>
            <a:extLst/>
          </a:lstStyle>
          <a:p>
            <a:fld id="{D5B0E1C5-81A3-4CBA-A71B-E2C074EBBEC1}" type="datetimeFigureOut">
              <a:rPr lang="en-US" smtClean="0"/>
              <a:pPr/>
              <a:t>11/10/2021</a:t>
            </a:fld>
            <a:endParaRPr lang="en-US"/>
          </a:p>
        </p:txBody>
      </p:sp>
      <p:sp>
        <p:nvSpPr>
          <p:cNvPr id="5" name="4 - Θέση υποσέλιδου"/>
          <p:cNvSpPr>
            <a:spLocks noGrp="1"/>
          </p:cNvSpPr>
          <p:nvPr>
            <p:ph type="ftr" sz="quarter" idx="11"/>
          </p:nvPr>
        </p:nvSpPr>
        <p:spPr>
          <a:xfrm>
            <a:off x="457200" y="6556248"/>
            <a:ext cx="3657600" cy="228600"/>
          </a:xfrm>
        </p:spPr>
        <p:txBody>
          <a:bodyPr/>
          <a:lstStyle>
            <a:extLst/>
          </a:lstStyle>
          <a:p>
            <a:endParaRPr lang="en-US"/>
          </a:p>
        </p:txBody>
      </p:sp>
      <p:sp>
        <p:nvSpPr>
          <p:cNvPr id="6" name="5 - Θέση αριθμού διαφάνειας"/>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C215BB77-90FE-433E-B072-596B86AECCA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D5B0E1C5-81A3-4CBA-A71B-E2C074EBBEC1}" type="datetimeFigureOut">
              <a:rPr lang="en-US" smtClean="0"/>
              <a:pPr/>
              <a:t>11/10/2021</a:t>
            </a:fld>
            <a:endParaRPr lang="en-US"/>
          </a:p>
        </p:txBody>
      </p:sp>
      <p:sp>
        <p:nvSpPr>
          <p:cNvPr id="5" name="4 - Θέση υποσέλιδου"/>
          <p:cNvSpPr>
            <a:spLocks noGrp="1"/>
          </p:cNvSpPr>
          <p:nvPr>
            <p:ph type="ftr" sz="quarter" idx="11"/>
          </p:nvPr>
        </p:nvSpPr>
        <p:spPr/>
        <p:txBody>
          <a:bodyPr/>
          <a:lstStyle>
            <a:extLst/>
          </a:lstStyle>
          <a:p>
            <a:endParaRPr lang="en-US"/>
          </a:p>
        </p:txBody>
      </p:sp>
      <p:sp>
        <p:nvSpPr>
          <p:cNvPr id="6" name="5 - Θέση αριθμού διαφάνειας"/>
          <p:cNvSpPr>
            <a:spLocks noGrp="1"/>
          </p:cNvSpPr>
          <p:nvPr>
            <p:ph type="sldNum" sz="quarter" idx="12"/>
          </p:nvPr>
        </p:nvSpPr>
        <p:spPr/>
        <p:txBody>
          <a:bodyPr/>
          <a:lstStyle>
            <a:extLst/>
          </a:lstStyle>
          <a:p>
            <a:fld id="{C215BB77-90FE-433E-B072-596B86AECCA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1">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D5B0E1C5-81A3-4CBA-A71B-E2C074EBBEC1}" type="datetimeFigureOut">
              <a:rPr lang="en-US" smtClean="0"/>
              <a:pPr/>
              <a:t>11/10/2021</a:t>
            </a:fld>
            <a:endParaRPr lang="en-US"/>
          </a:p>
        </p:txBody>
      </p:sp>
      <p:sp>
        <p:nvSpPr>
          <p:cNvPr id="5" name="4 - Θέση υποσέλιδου"/>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5 - Θέση αριθμού διαφάνειας"/>
          <p:cNvSpPr>
            <a:spLocks noGrp="1"/>
          </p:cNvSpPr>
          <p:nvPr>
            <p:ph type="sldNum" sz="quarter" idx="12"/>
          </p:nvPr>
        </p:nvSpPr>
        <p:spPr>
          <a:xfrm>
            <a:off x="6733952" y="6555112"/>
            <a:ext cx="588336" cy="228600"/>
          </a:xfrm>
        </p:spPr>
        <p:txBody>
          <a:bodyPr/>
          <a:lstStyle>
            <a:extLst/>
          </a:lstStyle>
          <a:p>
            <a:fld id="{C215BB77-90FE-433E-B072-596B86AECCA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20040"/>
            <a:ext cx="7242048" cy="1143000"/>
          </a:xfrm>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D5B0E1C5-81A3-4CBA-A71B-E2C074EBBEC1}" type="datetimeFigureOut">
              <a:rPr lang="en-US" smtClean="0"/>
              <a:pPr/>
              <a:t>11/10/2021</a:t>
            </a:fld>
            <a:endParaRPr lang="en-US"/>
          </a:p>
        </p:txBody>
      </p:sp>
      <p:sp>
        <p:nvSpPr>
          <p:cNvPr id="6" name="5 - Θέση υποσέλιδου"/>
          <p:cNvSpPr>
            <a:spLocks noGrp="1"/>
          </p:cNvSpPr>
          <p:nvPr>
            <p:ph type="ftr" sz="quarter" idx="11"/>
          </p:nvPr>
        </p:nvSpPr>
        <p:spPr/>
        <p:txBody>
          <a:bodyPr/>
          <a:lstStyle>
            <a:extLst/>
          </a:lstStyle>
          <a:p>
            <a:endParaRPr lang="en-US"/>
          </a:p>
        </p:txBody>
      </p:sp>
      <p:sp>
        <p:nvSpPr>
          <p:cNvPr id="7" name="6 - Θέση αριθμού διαφάνειας"/>
          <p:cNvSpPr>
            <a:spLocks noGrp="1"/>
          </p:cNvSpPr>
          <p:nvPr>
            <p:ph type="sldNum" sz="quarter" idx="12"/>
          </p:nvPr>
        </p:nvSpPr>
        <p:spPr/>
        <p:txBody>
          <a:bodyPr/>
          <a:lstStyle>
            <a:extLst/>
          </a:lstStyle>
          <a:p>
            <a:fld id="{C215BB77-90FE-433E-B072-596B86AECCA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20040"/>
            <a:ext cx="7242048" cy="1143000"/>
          </a:xfrm>
        </p:spPr>
        <p:txBody>
          <a:bodyPr anchor="b"/>
          <a:lstStyle>
            <a:lvl1pPr>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D5B0E1C5-81A3-4CBA-A71B-E2C074EBBEC1}" type="datetimeFigureOut">
              <a:rPr lang="en-US" smtClean="0"/>
              <a:pPr/>
              <a:t>11/10/2021</a:t>
            </a:fld>
            <a:endParaRPr lang="en-US"/>
          </a:p>
        </p:txBody>
      </p:sp>
      <p:sp>
        <p:nvSpPr>
          <p:cNvPr id="8" name="7 - Θέση υποσέλιδου"/>
          <p:cNvSpPr>
            <a:spLocks noGrp="1"/>
          </p:cNvSpPr>
          <p:nvPr>
            <p:ph type="ftr" sz="quarter" idx="11"/>
          </p:nvPr>
        </p:nvSpPr>
        <p:spPr/>
        <p:txBody>
          <a:bodyPr/>
          <a:lstStyle>
            <a:extLst/>
          </a:lstStyle>
          <a:p>
            <a:endParaRPr lang="en-US"/>
          </a:p>
        </p:txBody>
      </p:sp>
      <p:sp>
        <p:nvSpPr>
          <p:cNvPr id="9" name="8 - Θέση αριθμού διαφάνειας"/>
          <p:cNvSpPr>
            <a:spLocks noGrp="1"/>
          </p:cNvSpPr>
          <p:nvPr>
            <p:ph type="sldNum" sz="quarter" idx="12"/>
          </p:nvPr>
        </p:nvSpPr>
        <p:spPr/>
        <p:txBody>
          <a:bodyPr/>
          <a:lstStyle>
            <a:extLst/>
          </a:lstStyle>
          <a:p>
            <a:fld id="{C215BB77-90FE-433E-B072-596B86AECCA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20040"/>
            <a:ext cx="7242048" cy="1143000"/>
          </a:xfrm>
        </p:spPr>
        <p:txBody>
          <a:bodyPr/>
          <a:lstStyle>
            <a:extLst/>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extLst/>
          </a:lstStyle>
          <a:p>
            <a:fld id="{D5B0E1C5-81A3-4CBA-A71B-E2C074EBBEC1}" type="datetimeFigureOut">
              <a:rPr lang="en-US" smtClean="0"/>
              <a:pPr/>
              <a:t>11/10/2021</a:t>
            </a:fld>
            <a:endParaRPr lang="en-US"/>
          </a:p>
        </p:txBody>
      </p:sp>
      <p:sp>
        <p:nvSpPr>
          <p:cNvPr id="4" name="3 - Θέση υποσέλιδου"/>
          <p:cNvSpPr>
            <a:spLocks noGrp="1"/>
          </p:cNvSpPr>
          <p:nvPr>
            <p:ph type="ftr" sz="quarter" idx="11"/>
          </p:nvPr>
        </p:nvSpPr>
        <p:spPr/>
        <p:txBody>
          <a:bodyPr/>
          <a:lstStyle>
            <a:extLst/>
          </a:lstStyle>
          <a:p>
            <a:endParaRPr lang="en-US"/>
          </a:p>
        </p:txBody>
      </p:sp>
      <p:sp>
        <p:nvSpPr>
          <p:cNvPr id="5" name="4 - Θέση αριθμού διαφάνειας"/>
          <p:cNvSpPr>
            <a:spLocks noGrp="1"/>
          </p:cNvSpPr>
          <p:nvPr>
            <p:ph type="sldNum" sz="quarter" idx="12"/>
          </p:nvPr>
        </p:nvSpPr>
        <p:spPr/>
        <p:txBody>
          <a:bodyPr/>
          <a:lstStyle>
            <a:extLst/>
          </a:lstStyle>
          <a:p>
            <a:fld id="{C215BB77-90FE-433E-B072-596B86AECCA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solidFill>
                  <a:schemeClr val="tx2"/>
                </a:solidFill>
              </a:defRPr>
            </a:lvl1pPr>
            <a:extLst/>
          </a:lstStyle>
          <a:p>
            <a:fld id="{D5B0E1C5-81A3-4CBA-A71B-E2C074EBBEC1}" type="datetimeFigureOut">
              <a:rPr lang="en-US" smtClean="0"/>
              <a:pPr/>
              <a:t>11/10/2021</a:t>
            </a:fld>
            <a:endParaRPr lang="en-US"/>
          </a:p>
        </p:txBody>
      </p:sp>
      <p:sp>
        <p:nvSpPr>
          <p:cNvPr id="3" name="2 - Θέση υποσέλιδου"/>
          <p:cNvSpPr>
            <a:spLocks noGrp="1"/>
          </p:cNvSpPr>
          <p:nvPr>
            <p:ph type="ftr" sz="quarter" idx="11"/>
          </p:nvPr>
        </p:nvSpPr>
        <p:spPr/>
        <p:txBody>
          <a:bodyPr/>
          <a:lstStyle>
            <a:lvl1pPr>
              <a:defRPr>
                <a:solidFill>
                  <a:schemeClr val="tx2"/>
                </a:solidFill>
              </a:defRPr>
            </a:lvl1pPr>
            <a:extLst/>
          </a:lstStyle>
          <a:p>
            <a:endParaRPr lang="en-US"/>
          </a:p>
        </p:txBody>
      </p:sp>
      <p:sp>
        <p:nvSpPr>
          <p:cNvPr id="4" name="3 - Θέση αριθμού διαφάνειας"/>
          <p:cNvSpPr>
            <a:spLocks noGrp="1"/>
          </p:cNvSpPr>
          <p:nvPr>
            <p:ph type="sldNum" sz="quarter" idx="12"/>
          </p:nvPr>
        </p:nvSpPr>
        <p:spPr/>
        <p:txBody>
          <a:bodyPr/>
          <a:lstStyle>
            <a:extLst/>
          </a:lstStyle>
          <a:p>
            <a:fld id="{C215BB77-90FE-433E-B072-596B86AECCA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D5B0E1C5-81A3-4CBA-A71B-E2C074EBBEC1}" type="datetimeFigureOut">
              <a:rPr lang="en-US" smtClean="0"/>
              <a:pPr/>
              <a:t>11/10/2021</a:t>
            </a:fld>
            <a:endParaRPr lang="en-US"/>
          </a:p>
        </p:txBody>
      </p:sp>
      <p:sp>
        <p:nvSpPr>
          <p:cNvPr id="6" name="5 - Θέση υποσέλιδου"/>
          <p:cNvSpPr>
            <a:spLocks noGrp="1"/>
          </p:cNvSpPr>
          <p:nvPr>
            <p:ph type="ftr" sz="quarter" idx="11"/>
          </p:nvPr>
        </p:nvSpPr>
        <p:spPr/>
        <p:txBody>
          <a:bodyPr/>
          <a:lstStyle>
            <a:extLst/>
          </a:lstStyle>
          <a:p>
            <a:endParaRPr lang="en-US"/>
          </a:p>
        </p:txBody>
      </p:sp>
      <p:sp>
        <p:nvSpPr>
          <p:cNvPr id="7" name="6 - Θέση αριθμού διαφάνειας"/>
          <p:cNvSpPr>
            <a:spLocks noGrp="1"/>
          </p:cNvSpPr>
          <p:nvPr>
            <p:ph type="sldNum" sz="quarter" idx="12"/>
          </p:nvPr>
        </p:nvSpPr>
        <p:spPr/>
        <p:txBody>
          <a:bodyPr/>
          <a:lstStyle>
            <a:extLst/>
          </a:lstStyle>
          <a:p>
            <a:fld id="{C215BB77-90FE-433E-B072-596B86AECCA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2">
        <a:schemeClr val="bg2"/>
      </p:bgRef>
    </p:bg>
    <p:spTree>
      <p:nvGrpSpPr>
        <p:cNvPr id="1" name=""/>
        <p:cNvGrpSpPr/>
        <p:nvPr/>
      </p:nvGrpSpPr>
      <p:grpSpPr>
        <a:xfrm>
          <a:off x="0" y="0"/>
          <a:ext cx="0" cy="0"/>
          <a:chOff x="0" y="0"/>
          <a:chExt cx="0" cy="0"/>
        </a:xfrm>
      </p:grpSpPr>
      <p:sp>
        <p:nvSpPr>
          <p:cNvPr id="8" name="7 - Ορθογώνιο"/>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 Ορθογώνιο"/>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 Τίτλος"/>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l-GR" smtClean="0"/>
              <a:t>Kλικ για επεξεργασία του τίτλου</a:t>
            </a:r>
            <a:endParaRPr kumimoji="0" lang="en-US" dirty="0"/>
          </a:p>
        </p:txBody>
      </p:sp>
      <p:sp>
        <p:nvSpPr>
          <p:cNvPr id="4" name="3 - Θέση κειμένου"/>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extLst/>
          </a:lstStyle>
          <a:p>
            <a:fld id="{D5B0E1C5-81A3-4CBA-A71B-E2C074EBBEC1}" type="datetimeFigureOut">
              <a:rPr lang="en-US" smtClean="0"/>
              <a:pPr/>
              <a:t>11/10/2021</a:t>
            </a:fld>
            <a:endParaRPr lang="en-US"/>
          </a:p>
        </p:txBody>
      </p:sp>
      <p:sp>
        <p:nvSpPr>
          <p:cNvPr id="6" name="5 - Θέση υποσέλιδου"/>
          <p:cNvSpPr>
            <a:spLocks noGrp="1"/>
          </p:cNvSpPr>
          <p:nvPr>
            <p:ph type="ftr" sz="quarter" idx="11"/>
          </p:nvPr>
        </p:nvSpPr>
        <p:spPr/>
        <p:txBody>
          <a:bodyPr/>
          <a:lstStyle>
            <a:extLst/>
          </a:lstStyle>
          <a:p>
            <a:endParaRPr lang="en-US"/>
          </a:p>
        </p:txBody>
      </p:sp>
      <p:sp>
        <p:nvSpPr>
          <p:cNvPr id="7" name="6 - Θέση αριθμού διαφάνειας"/>
          <p:cNvSpPr>
            <a:spLocks noGrp="1"/>
          </p:cNvSpPr>
          <p:nvPr>
            <p:ph type="sldNum" sz="quarter" idx="12"/>
          </p:nvPr>
        </p:nvSpPr>
        <p:spPr/>
        <p:txBody>
          <a:bodyPr/>
          <a:lstStyle>
            <a:extLst/>
          </a:lstStyle>
          <a:p>
            <a:fld id="{C215BB77-90FE-433E-B072-596B86AECCA6}" type="slidenum">
              <a:rPr lang="en-US" smtClean="0"/>
              <a:pPr/>
              <a:t>‹#›</a:t>
            </a:fld>
            <a:endParaRPr lang="en-US"/>
          </a:p>
        </p:txBody>
      </p:sp>
      <p:sp>
        <p:nvSpPr>
          <p:cNvPr id="10" name="9 - Θέση εικόνας"/>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l-GR" smtClean="0"/>
              <a:t>Κάντε κλικ στο εικονίδιο για να προσθέσετε μια εικόνα</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 Ορθογώνιο"/>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 Θέση τίτλου"/>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l-GR" smtClean="0"/>
              <a:t>Kλικ για επεξεργασία του τίτλου</a:t>
            </a:r>
            <a:endParaRPr kumimoji="0" lang="en-US"/>
          </a:p>
        </p:txBody>
      </p:sp>
      <p:sp>
        <p:nvSpPr>
          <p:cNvPr id="31" name="30 - Θέση κειμένου"/>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7" name="26 - Θέση ημερομηνίας"/>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D5B0E1C5-81A3-4CBA-A71B-E2C074EBBEC1}" type="datetimeFigureOut">
              <a:rPr lang="en-US" smtClean="0"/>
              <a:pPr/>
              <a:t>11/10/2021</a:t>
            </a:fld>
            <a:endParaRPr lang="en-US"/>
          </a:p>
        </p:txBody>
      </p:sp>
      <p:sp>
        <p:nvSpPr>
          <p:cNvPr id="4" name="3 - Θέση υποσέλιδου"/>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15 - Θέση αριθμού διαφάνειας"/>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C215BB77-90FE-433E-B072-596B86AECCA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n-US" sz="4000" dirty="0" smtClean="0">
                <a:effectLst>
                  <a:outerShdw blurRad="38100" dist="38100" dir="2700000" algn="tl">
                    <a:srgbClr val="000000">
                      <a:alpha val="43137"/>
                    </a:srgbClr>
                  </a:outerShdw>
                </a:effectLst>
              </a:rPr>
              <a:t>Polygenic risk scores</a:t>
            </a:r>
            <a:r>
              <a:rPr lang="en-US" dirty="0" smtClean="0"/>
              <a:t/>
            </a:r>
            <a:br>
              <a:rPr lang="en-US" dirty="0" smtClean="0"/>
            </a:br>
            <a:endParaRPr lang="en-US" dirty="0"/>
          </a:p>
        </p:txBody>
      </p:sp>
      <p:sp>
        <p:nvSpPr>
          <p:cNvPr id="3" name="2 - Υπότιτλος"/>
          <p:cNvSpPr>
            <a:spLocks noGrp="1"/>
          </p:cNvSpPr>
          <p:nvPr>
            <p:ph type="subTitle" idx="1"/>
          </p:nvPr>
        </p:nvSpPr>
        <p:spPr/>
        <p:txBody>
          <a:bodyPr/>
          <a:lstStyle/>
          <a:p>
            <a:r>
              <a:rPr lang="el-GR" b="1" dirty="0" smtClean="0"/>
              <a:t>Μαρία </a:t>
            </a:r>
            <a:r>
              <a:rPr lang="el-GR" b="1" dirty="0" err="1" smtClean="0"/>
              <a:t>Γαζούλη</a:t>
            </a:r>
            <a:r>
              <a:rPr lang="el-GR" b="1" dirty="0" smtClean="0"/>
              <a:t>, </a:t>
            </a:r>
          </a:p>
          <a:p>
            <a:r>
              <a:rPr lang="el-GR" b="1" dirty="0" smtClean="0"/>
              <a:t>Καθηγήτρια Βιολογίας – </a:t>
            </a:r>
            <a:r>
              <a:rPr lang="el-GR" b="1" dirty="0" err="1" smtClean="0"/>
              <a:t>Νανοϊατρικής</a:t>
            </a:r>
            <a:r>
              <a:rPr lang="el-GR" b="1" dirty="0" smtClean="0"/>
              <a:t>, Ιατρική Σχολή, ΕΚΠΑ</a:t>
            </a:r>
            <a:endParaRPr 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Grp="1" noChangeAspect="1" noChangeArrowheads="1"/>
          </p:cNvPicPr>
          <p:nvPr>
            <p:ph idx="1"/>
          </p:nvPr>
        </p:nvPicPr>
        <p:blipFill>
          <a:blip r:embed="rId2" cstate="print"/>
          <a:srcRect l="29474" t="18324" r="6316" b="6823"/>
          <a:stretch>
            <a:fillRect/>
          </a:stretch>
        </p:blipFill>
        <p:spPr bwMode="auto">
          <a:xfrm>
            <a:off x="1143000" y="762000"/>
            <a:ext cx="6324600" cy="54864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685800"/>
            <a:ext cx="7239000" cy="1143000"/>
          </a:xfrm>
        </p:spPr>
        <p:txBody>
          <a:bodyPr>
            <a:noAutofit/>
          </a:bodyPr>
          <a:lstStyle/>
          <a:p>
            <a:r>
              <a:rPr lang="en-US" sz="1800" b="0" dirty="0" smtClean="0">
                <a:solidFill>
                  <a:schemeClr val="tx1">
                    <a:lumMod val="95000"/>
                    <a:lumOff val="5000"/>
                  </a:schemeClr>
                </a:solidFill>
              </a:rPr>
              <a:t>Distribution of standardized PRS between case patients and </a:t>
            </a:r>
            <a:r>
              <a:rPr lang="en-US" sz="1800" b="0" dirty="0" err="1" smtClean="0">
                <a:solidFill>
                  <a:schemeClr val="tx1">
                    <a:lumMod val="95000"/>
                    <a:lumOff val="5000"/>
                  </a:schemeClr>
                </a:solidFill>
              </a:rPr>
              <a:t>noncase</a:t>
            </a:r>
            <a:r>
              <a:rPr lang="en-US" sz="1800" b="0" dirty="0" smtClean="0">
                <a:solidFill>
                  <a:schemeClr val="tx1">
                    <a:lumMod val="95000"/>
                    <a:lumOff val="5000"/>
                  </a:schemeClr>
                </a:solidFill>
              </a:rPr>
              <a:t> patients. Distribution of standardized PRS was displayed for cancer of the (A) prostate, (B) breast, (C) colorectal, (D) and lung. Case patients (solid line) have a higher PRS value compared with </a:t>
            </a:r>
            <a:r>
              <a:rPr lang="en-US" sz="1800" b="0" dirty="0" err="1" smtClean="0">
                <a:solidFill>
                  <a:schemeClr val="tx1">
                    <a:lumMod val="95000"/>
                    <a:lumOff val="5000"/>
                  </a:schemeClr>
                </a:solidFill>
              </a:rPr>
              <a:t>noncase</a:t>
            </a:r>
            <a:r>
              <a:rPr lang="en-US" sz="1800" b="0" dirty="0" smtClean="0">
                <a:solidFill>
                  <a:schemeClr val="tx1">
                    <a:lumMod val="95000"/>
                    <a:lumOff val="5000"/>
                  </a:schemeClr>
                </a:solidFill>
              </a:rPr>
              <a:t> patients (dashed line) for all four cancers.</a:t>
            </a:r>
            <a:endParaRPr lang="en-US" sz="1800" b="0" dirty="0">
              <a:solidFill>
                <a:schemeClr val="tx1">
                  <a:lumMod val="95000"/>
                  <a:lumOff val="5000"/>
                </a:schemeClr>
              </a:solidFill>
            </a:endParaRPr>
          </a:p>
        </p:txBody>
      </p:sp>
      <p:pic>
        <p:nvPicPr>
          <p:cNvPr id="6146" name="Picture 2" descr="Distribution of standardized PRS between case patients and noncase patients. Distribution of standardized PRS was displayed for cancer of the (A) prostate, (B) breast, (C) colorectal, (D) and lung. Case patients (solid line) have a higher PRS value compared with noncase patients (dashed line) for all four cancers. PRS was standardized by subtracting the mean and dividing by the standard deviation. PRS = polygenic risk score."/>
          <p:cNvPicPr>
            <a:picLocks noChangeAspect="1" noChangeArrowheads="1"/>
          </p:cNvPicPr>
          <p:nvPr/>
        </p:nvPicPr>
        <p:blipFill>
          <a:blip r:embed="rId2" cstate="print"/>
          <a:srcRect/>
          <a:stretch>
            <a:fillRect/>
          </a:stretch>
        </p:blipFill>
        <p:spPr bwMode="auto">
          <a:xfrm>
            <a:off x="990600" y="2209800"/>
            <a:ext cx="6705600" cy="448627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do </a:t>
            </a:r>
            <a:r>
              <a:rPr lang="en-US" dirty="0" smtClean="0"/>
              <a:t>PRS </a:t>
            </a:r>
            <a:r>
              <a:rPr lang="en-US" dirty="0" smtClean="0"/>
              <a:t>have clinical utility?</a:t>
            </a:r>
            <a:endParaRPr lang="en-US" dirty="0"/>
          </a:p>
        </p:txBody>
      </p:sp>
      <p:sp>
        <p:nvSpPr>
          <p:cNvPr id="3" name="2 - Θέση περιεχομένου"/>
          <p:cNvSpPr>
            <a:spLocks noGrp="1"/>
          </p:cNvSpPr>
          <p:nvPr>
            <p:ph idx="1"/>
          </p:nvPr>
        </p:nvSpPr>
        <p:spPr/>
        <p:txBody>
          <a:bodyPr/>
          <a:lstStyle/>
          <a:p>
            <a:r>
              <a:rPr lang="en-US" dirty="0" smtClean="0"/>
              <a:t>2 </a:t>
            </a:r>
            <a:r>
              <a:rPr lang="en-US" dirty="0" smtClean="0"/>
              <a:t>considerations: </a:t>
            </a:r>
            <a:endParaRPr lang="en-US" dirty="0" smtClean="0"/>
          </a:p>
          <a:p>
            <a:pPr marL="514350" indent="-514350">
              <a:buAutoNum type="arabicPeriod"/>
            </a:pPr>
            <a:r>
              <a:rPr lang="en-US" dirty="0" smtClean="0"/>
              <a:t>do </a:t>
            </a:r>
            <a:r>
              <a:rPr lang="en-US" dirty="0" smtClean="0"/>
              <a:t>PRSs for breast cancer provide meaningful risk estimates; </a:t>
            </a:r>
            <a:endParaRPr lang="en-US" dirty="0" smtClean="0"/>
          </a:p>
          <a:p>
            <a:pPr marL="514350" indent="-514350">
              <a:buAutoNum type="arabicPeriod"/>
            </a:pPr>
            <a:r>
              <a:rPr lang="en-US" dirty="0" smtClean="0"/>
              <a:t>in </a:t>
            </a:r>
            <a:r>
              <a:rPr lang="en-US" dirty="0" smtClean="0"/>
              <a:t>what contexts are we applying these scores?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609600"/>
            <a:ext cx="7239000" cy="5846136"/>
          </a:xfrm>
        </p:spPr>
        <p:txBody>
          <a:bodyPr>
            <a:normAutofit fontScale="85000" lnSpcReduction="20000"/>
          </a:bodyPr>
          <a:lstStyle/>
          <a:p>
            <a:r>
              <a:rPr lang="en-US" dirty="0" smtClean="0"/>
              <a:t>PRS frequencies are often depicted as bell curves of those with and without the disease. Most PRSs lie near the mean—they confer an overall neutral effect in breast cancer risk estimates. A minority of individuals have scores in the extremes of the PRS distribution where the </a:t>
            </a:r>
            <a:r>
              <a:rPr lang="en-US" dirty="0" smtClean="0"/>
              <a:t>cancer </a:t>
            </a:r>
            <a:r>
              <a:rPr lang="en-US" dirty="0" smtClean="0"/>
              <a:t>risk association is largest. A small percentage of individuals will be classified by PRS alone as having an absolute breast cancer lifetime risk of 20</a:t>
            </a:r>
            <a:r>
              <a:rPr lang="en-US" dirty="0" smtClean="0"/>
              <a:t>% (the </a:t>
            </a:r>
            <a:r>
              <a:rPr lang="en-US" dirty="0" smtClean="0"/>
              <a:t>usual threshold </a:t>
            </a:r>
            <a:r>
              <a:rPr lang="en-US" dirty="0" smtClean="0"/>
              <a:t>to </a:t>
            </a:r>
            <a:r>
              <a:rPr lang="en-US" dirty="0" smtClean="0"/>
              <a:t>initiate breast magnetic resonance imaging (MRI). </a:t>
            </a:r>
            <a:endParaRPr lang="en-US" dirty="0" smtClean="0"/>
          </a:p>
          <a:p>
            <a:r>
              <a:rPr lang="en-US" dirty="0" smtClean="0"/>
              <a:t>Discriminatory </a:t>
            </a:r>
            <a:r>
              <a:rPr lang="en-US" dirty="0" smtClean="0"/>
              <a:t>capacities of PRSs are often presented as AUCs. Consistent with the literature, AUCs presented for PRSs in the 3 </a:t>
            </a:r>
            <a:r>
              <a:rPr lang="en-US" dirty="0" smtClean="0"/>
              <a:t>groups </a:t>
            </a:r>
            <a:r>
              <a:rPr lang="en-US" dirty="0" smtClean="0"/>
              <a:t>range from 0.48 to 0.61. Although the threshold for meaningful discrimination depends on the specific context, an AUC &lt; 0.7 is generally not considered to reflect substantial discrimination. These AUCs are acceptable because PRSs do not inform risk in isolation. This brings us to the second, and perhaps larger, issue central to PRS clinical utility: </a:t>
            </a:r>
            <a:r>
              <a:rPr lang="en-US" dirty="0" smtClean="0"/>
              <a:t>context</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PRSs can be applied in 3 overarching clinical scenarios</a:t>
            </a:r>
            <a:endParaRPr lang="en-US" dirty="0"/>
          </a:p>
        </p:txBody>
      </p:sp>
      <p:sp>
        <p:nvSpPr>
          <p:cNvPr id="3" name="2 - Θέση περιεχομένου"/>
          <p:cNvSpPr>
            <a:spLocks noGrp="1"/>
          </p:cNvSpPr>
          <p:nvPr>
            <p:ph idx="1"/>
          </p:nvPr>
        </p:nvSpPr>
        <p:spPr/>
        <p:txBody>
          <a:bodyPr/>
          <a:lstStyle/>
          <a:p>
            <a:pPr marL="514350" indent="-514350">
              <a:buAutoNum type="arabicParenBoth"/>
            </a:pPr>
            <a:r>
              <a:rPr lang="en-US" dirty="0" smtClean="0"/>
              <a:t>individuals </a:t>
            </a:r>
            <a:r>
              <a:rPr lang="en-US" dirty="0" smtClean="0"/>
              <a:t>deemed to be at population risk for breast cancer based on clinical factors and monogenic </a:t>
            </a:r>
            <a:r>
              <a:rPr lang="en-US" dirty="0" err="1" smtClean="0"/>
              <a:t>germline</a:t>
            </a:r>
            <a:r>
              <a:rPr lang="en-US" dirty="0" smtClean="0"/>
              <a:t> testing; </a:t>
            </a:r>
            <a:endParaRPr lang="en-US" dirty="0" smtClean="0"/>
          </a:p>
          <a:p>
            <a:pPr marL="514350" indent="-514350">
              <a:buAutoNum type="arabicParenBoth"/>
            </a:pPr>
            <a:r>
              <a:rPr lang="en-US" dirty="0" smtClean="0"/>
              <a:t>those </a:t>
            </a:r>
            <a:r>
              <a:rPr lang="en-US" dirty="0" smtClean="0"/>
              <a:t>at elevated risk based on personal or family history, but with no pathogenic variants (PV) in breast cancer susceptibility genes; </a:t>
            </a:r>
            <a:endParaRPr lang="en-US" dirty="0" smtClean="0"/>
          </a:p>
          <a:p>
            <a:pPr marL="514350" indent="-514350">
              <a:buAutoNum type="arabicParenBoth"/>
            </a:pPr>
            <a:r>
              <a:rPr lang="en-US" dirty="0" smtClean="0"/>
              <a:t>those </a:t>
            </a:r>
            <a:r>
              <a:rPr lang="en-US" dirty="0" smtClean="0"/>
              <a:t>with PVs in breast cancer </a:t>
            </a:r>
            <a:r>
              <a:rPr lang="en-US" dirty="0" smtClean="0"/>
              <a:t>susceptibility </a:t>
            </a:r>
            <a:r>
              <a:rPr lang="en-US" dirty="0" smtClean="0"/>
              <a:t>genes</a:t>
            </a:r>
            <a:r>
              <a:rPr lang="en-US" dirty="0" smtClean="0"/>
              <a:t>.</a:t>
            </a:r>
          </a:p>
          <a:p>
            <a:pPr marL="514350" indent="-514350">
              <a:buNone/>
            </a:pP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0"/>
            <a:ext cx="7239000" cy="1143000"/>
          </a:xfrm>
        </p:spPr>
        <p:txBody>
          <a:bodyPr/>
          <a:lstStyle/>
          <a:p>
            <a:r>
              <a:rPr lang="en-US" dirty="0" smtClean="0"/>
              <a:t>1. scenario</a:t>
            </a:r>
            <a:endParaRPr lang="en-US" dirty="0"/>
          </a:p>
        </p:txBody>
      </p:sp>
      <p:sp>
        <p:nvSpPr>
          <p:cNvPr id="3" name="2 - Θέση περιεχομένου"/>
          <p:cNvSpPr>
            <a:spLocks noGrp="1"/>
          </p:cNvSpPr>
          <p:nvPr>
            <p:ph idx="1"/>
          </p:nvPr>
        </p:nvSpPr>
        <p:spPr>
          <a:xfrm>
            <a:off x="457200" y="1219200"/>
            <a:ext cx="7239000" cy="5236536"/>
          </a:xfrm>
        </p:spPr>
        <p:txBody>
          <a:bodyPr>
            <a:normAutofit fontScale="85000" lnSpcReduction="10000"/>
          </a:bodyPr>
          <a:lstStyle/>
          <a:p>
            <a:r>
              <a:rPr lang="en-US" dirty="0" smtClean="0"/>
              <a:t>A </a:t>
            </a:r>
            <a:r>
              <a:rPr lang="en-US" dirty="0" smtClean="0"/>
              <a:t>high PRS might reclassify overall risk and affect </a:t>
            </a:r>
            <a:r>
              <a:rPr lang="en-US" dirty="0" smtClean="0"/>
              <a:t>management; </a:t>
            </a:r>
            <a:r>
              <a:rPr lang="en-US" dirty="0" smtClean="0"/>
              <a:t>this likely pertains to a small proportion of patients, given that the majority of PRSs are within 2 standard deviations of the mean. </a:t>
            </a:r>
            <a:endParaRPr lang="en-US" dirty="0" smtClean="0"/>
          </a:p>
          <a:p>
            <a:r>
              <a:rPr lang="en-US" dirty="0" smtClean="0"/>
              <a:t>If </a:t>
            </a:r>
            <a:r>
              <a:rPr lang="en-US" dirty="0" smtClean="0"/>
              <a:t>an ER-positive PRS is elevated, this may inform </a:t>
            </a:r>
            <a:r>
              <a:rPr lang="en-US" dirty="0" err="1" smtClean="0"/>
              <a:t>antiestrogen</a:t>
            </a:r>
            <a:r>
              <a:rPr lang="en-US" dirty="0" smtClean="0"/>
              <a:t> chemoprevention strategies. </a:t>
            </a:r>
            <a:endParaRPr lang="en-US" dirty="0" smtClean="0"/>
          </a:p>
          <a:p>
            <a:pPr algn="just"/>
            <a:r>
              <a:rPr lang="en-US" dirty="0" smtClean="0"/>
              <a:t>PRSs </a:t>
            </a:r>
            <a:r>
              <a:rPr lang="en-US" dirty="0" smtClean="0"/>
              <a:t>may modify the age at which screening should begin or factor into </a:t>
            </a:r>
            <a:r>
              <a:rPr lang="en-US" dirty="0" smtClean="0"/>
              <a:t>the recommendation </a:t>
            </a:r>
            <a:r>
              <a:rPr lang="en-US" dirty="0" smtClean="0"/>
              <a:t>for surveillance breast MRI</a:t>
            </a:r>
            <a:r>
              <a:rPr lang="en-US" dirty="0" smtClean="0"/>
              <a:t>.</a:t>
            </a:r>
          </a:p>
          <a:p>
            <a:pPr algn="just"/>
            <a:r>
              <a:rPr lang="en-US" dirty="0" smtClean="0"/>
              <a:t>The WISDOM trial (NCT02620852) compares risk-based breast cancer screening with annual screening and includes use of a 96-variant SNV panel to inform elevated </a:t>
            </a:r>
            <a:r>
              <a:rPr lang="en-US" dirty="0" smtClean="0"/>
              <a:t>risk; </a:t>
            </a:r>
            <a:r>
              <a:rPr lang="en-US" dirty="0" smtClean="0"/>
              <a:t>this study may shed light on PRS clinical utility. If PRSs are to be applied to the general population, they must perform well in all ancestry groups to ensure equitable health </a:t>
            </a:r>
            <a:r>
              <a:rPr lang="en-US" dirty="0" smtClean="0"/>
              <a:t>care.</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2. Scenario</a:t>
            </a:r>
            <a:endParaRPr lang="en-US" dirty="0"/>
          </a:p>
        </p:txBody>
      </p:sp>
      <p:sp>
        <p:nvSpPr>
          <p:cNvPr id="3" name="2 - Θέση περιεχομένου"/>
          <p:cNvSpPr>
            <a:spLocks noGrp="1"/>
          </p:cNvSpPr>
          <p:nvPr>
            <p:ph idx="1"/>
          </p:nvPr>
        </p:nvSpPr>
        <p:spPr/>
        <p:txBody>
          <a:bodyPr>
            <a:normAutofit fontScale="92500" lnSpcReduction="10000"/>
          </a:bodyPr>
          <a:lstStyle/>
          <a:p>
            <a:r>
              <a:rPr lang="en-US" dirty="0" smtClean="0"/>
              <a:t>PRSs are interpreted in the context of patients’ personal and family histories</a:t>
            </a:r>
            <a:r>
              <a:rPr lang="en-US" dirty="0" smtClean="0"/>
              <a:t>.</a:t>
            </a:r>
          </a:p>
          <a:p>
            <a:r>
              <a:rPr lang="en-US" dirty="0" smtClean="0"/>
              <a:t>because a standalone PRS is not reported, the </a:t>
            </a:r>
            <a:r>
              <a:rPr lang="en-US" dirty="0" smtClean="0"/>
              <a:t>SNP-based </a:t>
            </a:r>
            <a:r>
              <a:rPr lang="en-US" dirty="0" smtClean="0"/>
              <a:t>and clinical risk estimates cannot be considered individually. If both PRS and clinical risk are high when considered as separate estimates, PRS is likely to confirm but not alter recommended risk mitigation strategies. </a:t>
            </a:r>
            <a:endParaRPr lang="en-US" dirty="0" smtClean="0"/>
          </a:p>
          <a:p>
            <a:r>
              <a:rPr lang="en-US" dirty="0" smtClean="0"/>
              <a:t>If </a:t>
            </a:r>
            <a:r>
              <a:rPr lang="en-US" dirty="0" smtClean="0"/>
              <a:t>PRS is low and clinical risk is high, it is unlikely that either patient or clinician will feel comfortable scaling down on risk mitigation strategies given a concerning phenotype that contradicts the low PRS.</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3. scenario</a:t>
            </a:r>
            <a:endParaRPr lang="en-US" dirty="0"/>
          </a:p>
        </p:txBody>
      </p:sp>
      <p:sp>
        <p:nvSpPr>
          <p:cNvPr id="3" name="2 - Θέση περιεχομένου"/>
          <p:cNvSpPr>
            <a:spLocks noGrp="1"/>
          </p:cNvSpPr>
          <p:nvPr>
            <p:ph idx="1"/>
          </p:nvPr>
        </p:nvSpPr>
        <p:spPr/>
        <p:txBody>
          <a:bodyPr>
            <a:normAutofit lnSpcReduction="10000"/>
          </a:bodyPr>
          <a:lstStyle/>
          <a:p>
            <a:r>
              <a:rPr lang="en-US" dirty="0" smtClean="0"/>
              <a:t>PRSs can provide more precise estimates of </a:t>
            </a:r>
            <a:r>
              <a:rPr lang="en-US" dirty="0" smtClean="0"/>
              <a:t>risk </a:t>
            </a:r>
            <a:r>
              <a:rPr lang="en-US" dirty="0" smtClean="0"/>
              <a:t>and inform management discussions. </a:t>
            </a:r>
            <a:r>
              <a:rPr lang="en-US" dirty="0" smtClean="0"/>
              <a:t>Recent data suggested that </a:t>
            </a:r>
            <a:r>
              <a:rPr lang="en-US" dirty="0" smtClean="0"/>
              <a:t>PRSs may help reclassify more than 30% of </a:t>
            </a:r>
            <a:r>
              <a:rPr lang="en-US" i="1" dirty="0" smtClean="0"/>
              <a:t>CHEK2</a:t>
            </a:r>
            <a:r>
              <a:rPr lang="en-US" dirty="0" smtClean="0"/>
              <a:t> and approximately 50% of </a:t>
            </a:r>
            <a:r>
              <a:rPr lang="en-US" i="1" dirty="0" smtClean="0"/>
              <a:t>ATM</a:t>
            </a:r>
            <a:r>
              <a:rPr lang="en-US" dirty="0" smtClean="0"/>
              <a:t> PV carriers as having a lifetime risk of breast cancer below 20%; these individuals may not, </a:t>
            </a:r>
            <a:r>
              <a:rPr lang="en-US" dirty="0" smtClean="0"/>
              <a:t>need </a:t>
            </a:r>
            <a:r>
              <a:rPr lang="en-US" dirty="0" smtClean="0"/>
              <a:t>breast MRI surveillance, especially if phenotype is discordant with monogenic </a:t>
            </a:r>
            <a:r>
              <a:rPr lang="en-US" dirty="0" err="1" smtClean="0"/>
              <a:t>germline</a:t>
            </a:r>
            <a:r>
              <a:rPr lang="en-US" dirty="0" smtClean="0"/>
              <a:t> testing</a:t>
            </a:r>
            <a:r>
              <a:rPr lang="en-US" dirty="0" smtClean="0"/>
              <a:t>.</a:t>
            </a:r>
          </a:p>
          <a:p>
            <a:r>
              <a:rPr lang="en-US" dirty="0" smtClean="0"/>
              <a:t> </a:t>
            </a:r>
            <a:r>
              <a:rPr lang="en-US" dirty="0" smtClean="0"/>
              <a:t>PRSs may also be able to help modify the age at which an individual should begin breast MRI.</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685800"/>
            <a:ext cx="7239000" cy="1143000"/>
          </a:xfrm>
        </p:spPr>
        <p:txBody>
          <a:bodyPr>
            <a:normAutofit fontScale="90000"/>
          </a:bodyPr>
          <a:lstStyle/>
          <a:p>
            <a:r>
              <a:rPr lang="en-US" dirty="0" smtClean="0"/>
              <a:t>Who benefits from a polygenic risk score?</a:t>
            </a:r>
            <a:br>
              <a:rPr lang="en-US" dirty="0" smtClean="0"/>
            </a:br>
            <a:endParaRPr lang="en-US" dirty="0"/>
          </a:p>
        </p:txBody>
      </p:sp>
      <p:pic>
        <p:nvPicPr>
          <p:cNvPr id="5122" name="Picture 2"/>
          <p:cNvPicPr>
            <a:picLocks noGrp="1" noChangeAspect="1" noChangeArrowheads="1"/>
          </p:cNvPicPr>
          <p:nvPr>
            <p:ph idx="1"/>
          </p:nvPr>
        </p:nvPicPr>
        <p:blipFill>
          <a:blip r:embed="rId3" cstate="print"/>
          <a:srcRect l="33684" t="31423" r="15789" b="12437"/>
          <a:stretch>
            <a:fillRect/>
          </a:stretch>
        </p:blipFill>
        <p:spPr bwMode="auto">
          <a:xfrm>
            <a:off x="762000" y="1752600"/>
            <a:ext cx="6705600" cy="38862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Grp="1" noChangeAspect="1" noChangeArrowheads="1"/>
          </p:cNvPicPr>
          <p:nvPr>
            <p:ph idx="1"/>
          </p:nvPr>
        </p:nvPicPr>
        <p:blipFill>
          <a:blip r:embed="rId2" cstate="print"/>
          <a:srcRect l="23158" t="14971" r="21053" b="13918"/>
          <a:stretch>
            <a:fillRect/>
          </a:stretch>
        </p:blipFill>
        <p:spPr bwMode="auto">
          <a:xfrm>
            <a:off x="762000" y="838200"/>
            <a:ext cx="6553200" cy="51816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5400" dirty="0" smtClean="0">
                <a:latin typeface="Arial Black" pitchFamily="34" charset="0"/>
              </a:rPr>
              <a:t>SNP</a:t>
            </a:r>
            <a:r>
              <a:rPr lang="en-US" sz="5400" cap="none" dirty="0" smtClean="0">
                <a:latin typeface="Arial Black" pitchFamily="34" charset="0"/>
              </a:rPr>
              <a:t>s</a:t>
            </a:r>
            <a:endParaRPr lang="en-US" sz="5400" dirty="0">
              <a:latin typeface="Arial Black" pitchFamily="34" charset="0"/>
            </a:endParaRPr>
          </a:p>
        </p:txBody>
      </p:sp>
      <p:pic>
        <p:nvPicPr>
          <p:cNvPr id="1026" name="Picture 2"/>
          <p:cNvPicPr>
            <a:picLocks noGrp="1" noChangeAspect="1" noChangeArrowheads="1"/>
          </p:cNvPicPr>
          <p:nvPr>
            <p:ph idx="1"/>
          </p:nvPr>
        </p:nvPicPr>
        <p:blipFill>
          <a:blip r:embed="rId2" cstate="print"/>
          <a:srcRect l="34737" t="40780" r="10526" b="10565"/>
          <a:stretch>
            <a:fillRect/>
          </a:stretch>
        </p:blipFill>
        <p:spPr bwMode="auto">
          <a:xfrm>
            <a:off x="1143000" y="2514600"/>
            <a:ext cx="6096000" cy="30480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Grp="1" noChangeAspect="1" noChangeArrowheads="1"/>
          </p:cNvPicPr>
          <p:nvPr>
            <p:ph idx="1"/>
          </p:nvPr>
        </p:nvPicPr>
        <p:blipFill>
          <a:blip r:embed="rId2" cstate="print"/>
          <a:srcRect l="23158" t="14581" r="18947" b="6823"/>
          <a:stretch>
            <a:fillRect/>
          </a:stretch>
        </p:blipFill>
        <p:spPr bwMode="auto">
          <a:xfrm>
            <a:off x="1295400" y="838200"/>
            <a:ext cx="6781800" cy="4953000"/>
          </a:xfrm>
          <a:prstGeom prst="rect">
            <a:avLst/>
          </a:prstGeom>
          <a:noFill/>
          <a:ln w="9525">
            <a:noFill/>
            <a:miter lim="800000"/>
            <a:headEnd/>
            <a:tailEnd/>
          </a:ln>
        </p:spPr>
      </p:pic>
      <p:sp>
        <p:nvSpPr>
          <p:cNvPr id="5" name="4 - Ορθογώνιο"/>
          <p:cNvSpPr/>
          <p:nvPr/>
        </p:nvSpPr>
        <p:spPr>
          <a:xfrm>
            <a:off x="3810000" y="5562600"/>
            <a:ext cx="34290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p:cNvPicPr>
            <a:picLocks noGrp="1" noChangeAspect="1" noChangeArrowheads="1"/>
          </p:cNvPicPr>
          <p:nvPr>
            <p:ph idx="1"/>
          </p:nvPr>
        </p:nvPicPr>
        <p:blipFill>
          <a:blip r:embed="rId2" cstate="print"/>
          <a:srcRect l="27369" t="14581" r="15789" b="43472"/>
          <a:stretch>
            <a:fillRect/>
          </a:stretch>
        </p:blipFill>
        <p:spPr bwMode="auto">
          <a:xfrm>
            <a:off x="381000" y="914400"/>
            <a:ext cx="7467600" cy="41148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914400"/>
            <a:ext cx="7239000" cy="5541336"/>
          </a:xfrm>
        </p:spPr>
        <p:txBody>
          <a:bodyPr>
            <a:normAutofit fontScale="92500" lnSpcReduction="10000"/>
          </a:bodyPr>
          <a:lstStyle/>
          <a:p>
            <a:r>
              <a:rPr lang="en-US" dirty="0" smtClean="0"/>
              <a:t>National Comprehensive Cancer Network guidelines advise </a:t>
            </a:r>
            <a:r>
              <a:rPr lang="en-US" b="1" dirty="0" smtClean="0"/>
              <a:t>against</a:t>
            </a:r>
            <a:r>
              <a:rPr lang="en-US" dirty="0" smtClean="0"/>
              <a:t> the clinical use of PRSs due to limitations in interpretation and encourage further research</a:t>
            </a:r>
            <a:r>
              <a:rPr lang="en-US" dirty="0" smtClean="0"/>
              <a:t>.</a:t>
            </a:r>
          </a:p>
          <a:p>
            <a:r>
              <a:rPr lang="en-US" dirty="0" smtClean="0"/>
              <a:t> </a:t>
            </a:r>
            <a:r>
              <a:rPr lang="en-US" dirty="0" smtClean="0"/>
              <a:t>Essential objectives of this research must be to examine if, when, and in whom PRSs are useful. </a:t>
            </a:r>
            <a:endParaRPr lang="en-US" dirty="0" smtClean="0"/>
          </a:p>
          <a:p>
            <a:r>
              <a:rPr lang="en-US" dirty="0" smtClean="0"/>
              <a:t>Studies </a:t>
            </a:r>
            <a:r>
              <a:rPr lang="en-US" dirty="0" smtClean="0"/>
              <a:t>will need to not only consider discriminatory capacity, equity, and clinical utility, but also psychosocial impact and cost-effectiveness, each in context. </a:t>
            </a:r>
            <a:endParaRPr lang="en-US" dirty="0" smtClean="0"/>
          </a:p>
          <a:p>
            <a:r>
              <a:rPr lang="en-US" dirty="0" smtClean="0"/>
              <a:t>Polygenic </a:t>
            </a:r>
            <a:r>
              <a:rPr lang="en-US" dirty="0" smtClean="0"/>
              <a:t>risk scores may well personalize cancer risk management and improve patient outcomes, but we will need to further investigate these critical issues before determining whether they can fully deliver.</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2400" dirty="0" smtClean="0"/>
              <a:t>How do these genomic variants influence the risk for specific diseases?</a:t>
            </a:r>
            <a:endParaRPr lang="en-US" sz="2400" dirty="0"/>
          </a:p>
        </p:txBody>
      </p:sp>
      <p:pic>
        <p:nvPicPr>
          <p:cNvPr id="2050" name="Picture 2"/>
          <p:cNvPicPr>
            <a:picLocks noGrp="1" noChangeAspect="1" noChangeArrowheads="1"/>
          </p:cNvPicPr>
          <p:nvPr>
            <p:ph idx="1"/>
          </p:nvPr>
        </p:nvPicPr>
        <p:blipFill>
          <a:blip r:embed="rId2" cstate="print"/>
          <a:srcRect l="35790" t="40780" r="10526" b="6823"/>
          <a:stretch>
            <a:fillRect/>
          </a:stretch>
        </p:blipFill>
        <p:spPr bwMode="auto">
          <a:xfrm>
            <a:off x="381000" y="1752600"/>
            <a:ext cx="7543800" cy="43434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
            </a:r>
            <a:br>
              <a:rPr lang="en-US" dirty="0" smtClean="0"/>
            </a:br>
            <a:r>
              <a:rPr lang="en-US" dirty="0" smtClean="0"/>
              <a:t>single-gene </a:t>
            </a:r>
            <a:r>
              <a:rPr lang="en-US" i="1" dirty="0" smtClean="0"/>
              <a:t>vs.</a:t>
            </a:r>
            <a:r>
              <a:rPr lang="en-US" dirty="0" smtClean="0"/>
              <a:t> complex disease</a:t>
            </a:r>
            <a:endParaRPr lang="en-US" dirty="0"/>
          </a:p>
        </p:txBody>
      </p:sp>
      <p:pic>
        <p:nvPicPr>
          <p:cNvPr id="3074" name="Picture 2"/>
          <p:cNvPicPr>
            <a:picLocks noGrp="1" noChangeAspect="1" noChangeArrowheads="1"/>
          </p:cNvPicPr>
          <p:nvPr>
            <p:ph idx="1"/>
          </p:nvPr>
        </p:nvPicPr>
        <p:blipFill>
          <a:blip r:embed="rId2" cstate="print"/>
          <a:srcRect l="43158" t="27680" r="2105" b="19922"/>
          <a:stretch>
            <a:fillRect/>
          </a:stretch>
        </p:blipFill>
        <p:spPr bwMode="auto">
          <a:xfrm>
            <a:off x="685800" y="1981200"/>
            <a:ext cx="6934200" cy="37338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609600"/>
            <a:ext cx="7239000" cy="1143000"/>
          </a:xfrm>
        </p:spPr>
        <p:txBody>
          <a:bodyPr>
            <a:normAutofit fontScale="90000"/>
          </a:bodyPr>
          <a:lstStyle/>
          <a:p>
            <a:r>
              <a:rPr lang="en-US" dirty="0" smtClean="0"/>
              <a:t>Calculating polygenic risk score</a:t>
            </a:r>
            <a:br>
              <a:rPr lang="en-US" dirty="0" smtClean="0"/>
            </a:br>
            <a:endParaRPr lang="en-US" dirty="0"/>
          </a:p>
        </p:txBody>
      </p:sp>
      <p:sp>
        <p:nvSpPr>
          <p:cNvPr id="3" name="2 - Θέση περιεχομένου"/>
          <p:cNvSpPr>
            <a:spLocks noGrp="1"/>
          </p:cNvSpPr>
          <p:nvPr>
            <p:ph idx="1"/>
          </p:nvPr>
        </p:nvSpPr>
        <p:spPr/>
        <p:txBody>
          <a:bodyPr/>
          <a:lstStyle/>
          <a:p>
            <a:pPr>
              <a:buNone/>
            </a:pPr>
            <a:r>
              <a:rPr lang="en-US" dirty="0" smtClean="0"/>
              <a:t>   </a:t>
            </a:r>
            <a:r>
              <a:rPr lang="en-US" b="1" dirty="0" smtClean="0"/>
              <a:t>How </a:t>
            </a:r>
            <a:r>
              <a:rPr lang="en-US" b="1" dirty="0" smtClean="0"/>
              <a:t>the collection of a person’s variants </a:t>
            </a:r>
            <a:r>
              <a:rPr lang="en-US" b="1" dirty="0" smtClean="0"/>
              <a:t>affect their </a:t>
            </a:r>
            <a:r>
              <a:rPr lang="en-US" b="1" dirty="0" smtClean="0"/>
              <a:t>risk for a certain </a:t>
            </a:r>
            <a:r>
              <a:rPr lang="en-US" b="1" dirty="0" smtClean="0"/>
              <a:t>disease?</a:t>
            </a:r>
          </a:p>
          <a:p>
            <a:pPr>
              <a:buNone/>
            </a:pPr>
            <a:endParaRPr lang="en-US" dirty="0" smtClean="0"/>
          </a:p>
          <a:p>
            <a:r>
              <a:rPr lang="en-US" dirty="0" smtClean="0"/>
              <a:t>This yields </a:t>
            </a:r>
            <a:r>
              <a:rPr lang="en-US" b="1" dirty="0" smtClean="0"/>
              <a:t>polygenic risk scores</a:t>
            </a:r>
            <a:r>
              <a:rPr lang="en-US" dirty="0" smtClean="0"/>
              <a:t>.</a:t>
            </a:r>
          </a:p>
          <a:p>
            <a:pPr>
              <a:buNone/>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Grp="1" noChangeAspect="1" noChangeArrowheads="1"/>
          </p:cNvPicPr>
          <p:nvPr>
            <p:ph idx="1"/>
          </p:nvPr>
        </p:nvPicPr>
        <p:blipFill>
          <a:blip r:embed="rId2" cstate="print"/>
          <a:srcRect l="23158" t="25809" r="23158" b="16179"/>
          <a:stretch>
            <a:fillRect/>
          </a:stretch>
        </p:blipFill>
        <p:spPr bwMode="auto">
          <a:xfrm>
            <a:off x="685800" y="1066800"/>
            <a:ext cx="6858000" cy="50292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228600"/>
            <a:ext cx="7239000" cy="6227136"/>
          </a:xfrm>
        </p:spPr>
        <p:txBody>
          <a:bodyPr>
            <a:normAutofit fontScale="85000" lnSpcReduction="10000"/>
          </a:bodyPr>
          <a:lstStyle/>
          <a:p>
            <a:pPr algn="just"/>
            <a:r>
              <a:rPr lang="en-US" dirty="0" smtClean="0"/>
              <a:t>By combining variants into scores that summarize genetic susceptibility, PRS typically explain a larger proportion of disease risk than single low-</a:t>
            </a:r>
            <a:r>
              <a:rPr lang="en-US" dirty="0" err="1" smtClean="0"/>
              <a:t>penetrance</a:t>
            </a:r>
            <a:r>
              <a:rPr lang="en-US" dirty="0" smtClean="0"/>
              <a:t> variants. </a:t>
            </a:r>
            <a:endParaRPr lang="en-US" dirty="0" smtClean="0"/>
          </a:p>
          <a:p>
            <a:pPr algn="just"/>
            <a:r>
              <a:rPr lang="en-US" dirty="0" smtClean="0"/>
              <a:t>Relative </a:t>
            </a:r>
            <a:r>
              <a:rPr lang="en-US" dirty="0" smtClean="0"/>
              <a:t>to genetic correlations, PRS offer greater specificity by selecting a refined set of disease-specific risk variants. </a:t>
            </a:r>
            <a:endParaRPr lang="en-US" dirty="0" smtClean="0"/>
          </a:p>
          <a:p>
            <a:pPr algn="just"/>
            <a:r>
              <a:rPr lang="en-US" dirty="0" smtClean="0"/>
              <a:t>PRS </a:t>
            </a:r>
            <a:r>
              <a:rPr lang="en-US" dirty="0" smtClean="0"/>
              <a:t>analyses therefore have the potential to enhance clinical risk assessment; given diagnosis with the first of two cancers with known shared genetic susceptibility, it could prove prudent to more aggressively consider primary prevention and screening efforts for second cancer in the pair</a:t>
            </a:r>
            <a:r>
              <a:rPr lang="en-US" dirty="0" smtClean="0"/>
              <a:t>.</a:t>
            </a:r>
          </a:p>
          <a:p>
            <a:pPr algn="just"/>
            <a:r>
              <a:rPr lang="en-US" dirty="0" smtClean="0"/>
              <a:t>Beyond </a:t>
            </a:r>
            <a:r>
              <a:rPr lang="en-US" dirty="0" smtClean="0"/>
              <a:t>prediction, biological insights into underlying etiologic mechanisms may be gained by investigating the functionality of shared variants. Although PRS have been extensively investigated for individual cancers, the cross-cancer portability of PRS has been less well studied.</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3400" y="685800"/>
            <a:ext cx="7239000" cy="1143000"/>
          </a:xfrm>
        </p:spPr>
        <p:txBody>
          <a:bodyPr>
            <a:normAutofit fontScale="90000"/>
          </a:bodyPr>
          <a:lstStyle/>
          <a:p>
            <a:r>
              <a:rPr lang="en-US" dirty="0" smtClean="0"/>
              <a:t>How to interpret a polygenic risk score</a:t>
            </a:r>
            <a:br>
              <a:rPr lang="en-US" dirty="0" smtClean="0"/>
            </a:br>
            <a:endParaRPr lang="en-US" dirty="0"/>
          </a:p>
        </p:txBody>
      </p:sp>
      <p:sp>
        <p:nvSpPr>
          <p:cNvPr id="3" name="2 - Θέση περιεχομένου"/>
          <p:cNvSpPr>
            <a:spLocks noGrp="1"/>
          </p:cNvSpPr>
          <p:nvPr>
            <p:ph idx="1"/>
          </p:nvPr>
        </p:nvSpPr>
        <p:spPr>
          <a:xfrm>
            <a:off x="457200" y="1609416"/>
            <a:ext cx="7620000" cy="4846320"/>
          </a:xfrm>
        </p:spPr>
        <p:txBody>
          <a:bodyPr>
            <a:normAutofit lnSpcReduction="10000"/>
          </a:bodyPr>
          <a:lstStyle/>
          <a:p>
            <a:r>
              <a:rPr lang="en-US" dirty="0" smtClean="0"/>
              <a:t>A polygenic risk score can only explain the </a:t>
            </a:r>
            <a:r>
              <a:rPr lang="en-US" b="1" dirty="0" smtClean="0"/>
              <a:t>relative</a:t>
            </a:r>
            <a:r>
              <a:rPr lang="en-US" dirty="0" smtClean="0"/>
              <a:t> risk for a disease. Why relative? The data used for generating a polygenic risk score comes from large scale genomic studies. These studies find genomic variants by comparing groups with a certain disease to a group without the disease</a:t>
            </a:r>
            <a:r>
              <a:rPr lang="en-US" dirty="0" smtClean="0"/>
              <a:t>.</a:t>
            </a:r>
          </a:p>
          <a:p>
            <a:r>
              <a:rPr lang="en-US" dirty="0" smtClean="0"/>
              <a:t>A polygenic risk score tells you how a person’s risk compares to others with a different genetic constitution. However, polygenic scores do not provide a baseline or timeframe for the progression of a disease.</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81000" y="381000"/>
            <a:ext cx="7239000" cy="2743200"/>
          </a:xfrm>
        </p:spPr>
        <p:txBody>
          <a:bodyPr/>
          <a:lstStyle/>
          <a:p>
            <a:pPr algn="just"/>
            <a:r>
              <a:rPr lang="en-US" b="1" dirty="0" smtClean="0"/>
              <a:t>Absolute</a:t>
            </a:r>
            <a:r>
              <a:rPr lang="en-US" dirty="0" smtClean="0"/>
              <a:t> risk is different. Absolute risk shows the likelihood of a disease occurring. Women who carry a </a:t>
            </a:r>
            <a:r>
              <a:rPr lang="en-US" i="1" dirty="0" smtClean="0"/>
              <a:t>BRCA1</a:t>
            </a:r>
            <a:r>
              <a:rPr lang="en-US" dirty="0" smtClean="0"/>
              <a:t> mutation have a 60-80% absolute risk of breast cancer. This would be true even without any comparison to any groups of people.</a:t>
            </a:r>
            <a:endParaRPr lang="en-US" dirty="0"/>
          </a:p>
        </p:txBody>
      </p:sp>
      <p:pic>
        <p:nvPicPr>
          <p:cNvPr id="4098" name="Picture 2"/>
          <p:cNvPicPr>
            <a:picLocks noChangeAspect="1" noChangeArrowheads="1"/>
          </p:cNvPicPr>
          <p:nvPr/>
        </p:nvPicPr>
        <p:blipFill>
          <a:blip r:embed="rId3" cstate="print"/>
          <a:srcRect l="35625" t="45556" r="12500" b="8889"/>
          <a:stretch>
            <a:fillRect/>
          </a:stretch>
        </p:blipFill>
        <p:spPr bwMode="auto">
          <a:xfrm>
            <a:off x="914400" y="3124200"/>
            <a:ext cx="6324600" cy="312420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φθονία">
  <a:themeElements>
    <a:clrScheme name="Αφθονί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Αφθονία">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Αφθονία">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156</TotalTime>
  <Words>1303</Words>
  <Application>Microsoft Office PowerPoint</Application>
  <PresentationFormat>Προβολή στην οθόνη (4:3)</PresentationFormat>
  <Paragraphs>52</Paragraphs>
  <Slides>22</Slides>
  <Notes>3</Notes>
  <HiddenSlides>0</HiddenSlides>
  <MMClips>0</MMClips>
  <ScaleCrop>false</ScaleCrop>
  <HeadingPairs>
    <vt:vector size="4" baseType="variant">
      <vt:variant>
        <vt:lpstr>Θέμα</vt:lpstr>
      </vt:variant>
      <vt:variant>
        <vt:i4>1</vt:i4>
      </vt:variant>
      <vt:variant>
        <vt:lpstr>Τίτλοι διαφανειών</vt:lpstr>
      </vt:variant>
      <vt:variant>
        <vt:i4>22</vt:i4>
      </vt:variant>
    </vt:vector>
  </HeadingPairs>
  <TitlesOfParts>
    <vt:vector size="23" baseType="lpstr">
      <vt:lpstr>Αφθονία</vt:lpstr>
      <vt:lpstr>Polygenic risk scores </vt:lpstr>
      <vt:lpstr>SNPs</vt:lpstr>
      <vt:lpstr>How do these genomic variants influence the risk for specific diseases?</vt:lpstr>
      <vt:lpstr> single-gene vs. complex disease</vt:lpstr>
      <vt:lpstr>Calculating polygenic risk score </vt:lpstr>
      <vt:lpstr>Διαφάνεια 6</vt:lpstr>
      <vt:lpstr>Διαφάνεια 7</vt:lpstr>
      <vt:lpstr>How to interpret a polygenic risk score </vt:lpstr>
      <vt:lpstr>Διαφάνεια 9</vt:lpstr>
      <vt:lpstr>Διαφάνεια 10</vt:lpstr>
      <vt:lpstr>Distribution of standardized PRS between case patients and noncase patients. Distribution of standardized PRS was displayed for cancer of the (A) prostate, (B) breast, (C) colorectal, (D) and lung. Case patients (solid line) have a higher PRS value compared with noncase patients (dashed line) for all four cancers.</vt:lpstr>
      <vt:lpstr>do PRS have clinical utility?</vt:lpstr>
      <vt:lpstr>Διαφάνεια 13</vt:lpstr>
      <vt:lpstr>PRSs can be applied in 3 overarching clinical scenarios</vt:lpstr>
      <vt:lpstr>1. scenario</vt:lpstr>
      <vt:lpstr>2. Scenario</vt:lpstr>
      <vt:lpstr>3. scenario</vt:lpstr>
      <vt:lpstr>Who benefits from a polygenic risk score? </vt:lpstr>
      <vt:lpstr>Διαφάνεια 19</vt:lpstr>
      <vt:lpstr>Διαφάνεια 20</vt:lpstr>
      <vt:lpstr>Διαφάνεια 21</vt:lpstr>
      <vt:lpstr>Διαφάνεια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Polygenic risk scores</dc:title>
  <dc:creator>MG</dc:creator>
  <cp:lastModifiedBy>MG</cp:lastModifiedBy>
  <cp:revision>38</cp:revision>
  <dcterms:created xsi:type="dcterms:W3CDTF">2021-11-07T16:11:40Z</dcterms:created>
  <dcterms:modified xsi:type="dcterms:W3CDTF">2021-11-10T16:00:23Z</dcterms:modified>
</cp:coreProperties>
</file>