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9" r:id="rId3"/>
    <p:sldId id="273" r:id="rId4"/>
    <p:sldId id="277" r:id="rId5"/>
    <p:sldId id="275" r:id="rId6"/>
    <p:sldId id="281" r:id="rId7"/>
    <p:sldId id="305" r:id="rId8"/>
    <p:sldId id="290" r:id="rId9"/>
    <p:sldId id="268" r:id="rId10"/>
    <p:sldId id="274" r:id="rId11"/>
    <p:sldId id="260" r:id="rId12"/>
    <p:sldId id="280" r:id="rId13"/>
    <p:sldId id="307" r:id="rId14"/>
    <p:sldId id="308" r:id="rId15"/>
    <p:sldId id="309" r:id="rId16"/>
    <p:sldId id="257" r:id="rId17"/>
    <p:sldId id="297" r:id="rId18"/>
    <p:sldId id="289" r:id="rId19"/>
    <p:sldId id="263" r:id="rId20"/>
    <p:sldId id="296" r:id="rId21"/>
    <p:sldId id="292" r:id="rId22"/>
    <p:sldId id="295" r:id="rId23"/>
    <p:sldId id="258" r:id="rId24"/>
    <p:sldId id="285" r:id="rId25"/>
    <p:sldId id="283" r:id="rId26"/>
    <p:sldId id="284" r:id="rId27"/>
    <p:sldId id="262" r:id="rId28"/>
    <p:sldId id="310" r:id="rId29"/>
    <p:sldId id="288" r:id="rId30"/>
    <p:sldId id="311" r:id="rId31"/>
    <p:sldId id="319" r:id="rId32"/>
    <p:sldId id="302" r:id="rId33"/>
    <p:sldId id="265" r:id="rId34"/>
    <p:sldId id="264" r:id="rId35"/>
    <p:sldId id="266" r:id="rId36"/>
    <p:sldId id="272" r:id="rId37"/>
    <p:sldId id="348" r:id="rId38"/>
    <p:sldId id="343" r:id="rId39"/>
    <p:sldId id="321" r:id="rId40"/>
    <p:sldId id="323" r:id="rId41"/>
    <p:sldId id="342" r:id="rId42"/>
    <p:sldId id="320" r:id="rId43"/>
    <p:sldId id="282" r:id="rId44"/>
    <p:sldId id="344" r:id="rId45"/>
    <p:sldId id="345" r:id="rId46"/>
    <p:sldId id="346" r:id="rId47"/>
    <p:sldId id="299" r:id="rId48"/>
    <p:sldId id="300" r:id="rId49"/>
    <p:sldId id="301" r:id="rId50"/>
    <p:sldId id="350" r:id="rId51"/>
    <p:sldId id="347" r:id="rId52"/>
    <p:sldId id="351" r:id="rId53"/>
    <p:sldId id="35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 autoAdjust="0"/>
    <p:restoredTop sz="88351" autoAdjust="0"/>
  </p:normalViewPr>
  <p:slideViewPr>
    <p:cSldViewPr snapToGrid="0">
      <p:cViewPr varScale="1">
        <p:scale>
          <a:sx n="98" d="100"/>
          <a:sy n="98" d="100"/>
        </p:scale>
        <p:origin x="12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0C38E-5B2D-4BB1-9B10-2452AF2CE7A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731B2-E13C-4DFD-8EFE-36CFB870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7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8D8AB-BC7F-4B2E-9C1E-5126D837E4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830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6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400" dirty="0"/>
              <a:t>Πρώτος χαρακτηρισμός στη Λευχαιμία</a:t>
            </a:r>
            <a:r>
              <a:rPr lang="en-US" sz="2400" dirty="0"/>
              <a:t> (</a:t>
            </a:r>
            <a:r>
              <a:rPr lang="en-US" sz="2400" dirty="0" err="1"/>
              <a:t>Lapidot</a:t>
            </a:r>
            <a:r>
              <a:rPr lang="en-US" sz="2400" dirty="0"/>
              <a:t> T. et. Al. </a:t>
            </a:r>
            <a:r>
              <a:rPr lang="en-US" sz="2400" i="1" dirty="0"/>
              <a:t>Nature</a:t>
            </a:r>
            <a:r>
              <a:rPr lang="en-US" sz="2400" dirty="0"/>
              <a:t> </a:t>
            </a:r>
            <a:r>
              <a:rPr lang="en-US" sz="2400" b="1" dirty="0"/>
              <a:t>367, </a:t>
            </a:r>
            <a:r>
              <a:rPr lang="en-US" sz="2400" dirty="0"/>
              <a:t>645–648 (1994))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65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F0456-43BB-4906-84CB-DDFC0498635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582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14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1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4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4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7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7967D-A0A4-44EA-AD01-10BC6628FCD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2788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7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B8B71-612C-4850-8961-F762CCC9CE8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8405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92F44-E4E3-4053-A34E-DAEE4B7E3FDD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479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4D4A1-FEEE-4711-8C6E-740FC3919A1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1728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9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0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8341-3B19-324D-9F5E-69099D7035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5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2A61A-0CE0-4D29-807E-7B2B4F22D29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716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31B2-E13C-4DFD-8EFE-36CFB870AC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1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3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9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8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4E41-F495-48BC-A4CD-71046072BA29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B2E6-97E7-43AB-949E-874CB5DB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95300" y="2131661"/>
            <a:ext cx="1231192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/>
              <a:t>“</a:t>
            </a:r>
            <a:r>
              <a:rPr lang="el-GR" sz="4000" b="1" dirty="0"/>
              <a:t>ΚΑΡΚΙΝΙΚΑ ΑΡΧΕΓΟΝΑ ΚΥΤΤΑΡΑ</a:t>
            </a:r>
            <a:r>
              <a:rPr lang="en-US" sz="4000" b="1" dirty="0"/>
              <a:t>” </a:t>
            </a:r>
            <a:endParaRPr lang="el-GR" sz="4000" b="1" dirty="0"/>
          </a:p>
          <a:p>
            <a:pPr algn="ctr">
              <a:spcAft>
                <a:spcPts val="600"/>
              </a:spcAft>
            </a:pPr>
            <a:endParaRPr lang="el-GR" sz="2800" b="1" dirty="0"/>
          </a:p>
          <a:p>
            <a:pPr algn="ctr">
              <a:spcAft>
                <a:spcPts val="600"/>
              </a:spcAft>
            </a:pPr>
            <a:r>
              <a:rPr lang="el-GR" sz="2800" b="1" dirty="0"/>
              <a:t>ΠΜΣ: ΜΥΟΣΚΕΛΕΤΙΚΗ ΟΓΚΟΛΟΓΙΑ: Διάγνωση Θεραπεία και Έρευνα </a:t>
            </a:r>
          </a:p>
          <a:p>
            <a:pPr algn="ctr">
              <a:spcAft>
                <a:spcPts val="600"/>
              </a:spcAft>
            </a:pPr>
            <a:endParaRPr lang="el-GR" sz="2400" b="1" dirty="0"/>
          </a:p>
          <a:p>
            <a:pPr algn="ctr">
              <a:spcAft>
                <a:spcPts val="600"/>
              </a:spcAft>
            </a:pPr>
            <a:r>
              <a:rPr lang="el-GR" sz="2400" b="1" dirty="0"/>
              <a:t>Στάμος Θεοχάρης</a:t>
            </a:r>
          </a:p>
          <a:p>
            <a:pPr algn="ctr">
              <a:spcAft>
                <a:spcPts val="600"/>
              </a:spcAft>
            </a:pPr>
            <a:r>
              <a:rPr lang="el-GR" sz="2400" b="1" dirty="0"/>
              <a:t>Καθηγητής Παθολογικής Ανατομικής</a:t>
            </a:r>
          </a:p>
          <a:p>
            <a:pPr algn="ctr">
              <a:spcAft>
                <a:spcPts val="600"/>
              </a:spcAft>
            </a:pPr>
            <a:r>
              <a:rPr lang="el-GR" sz="2400" b="1" dirty="0"/>
              <a:t>Ιατρική Σχολή ΕΚΠΑ</a:t>
            </a:r>
          </a:p>
        </p:txBody>
      </p:sp>
    </p:spTree>
    <p:extLst>
      <p:ext uri="{BB962C8B-B14F-4D97-AF65-F5344CB8AC3E}">
        <p14:creationId xmlns:p14="http://schemas.microsoft.com/office/powerpoint/2010/main" val="298044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Κατηγορίες Βλαστικών Κυττάρων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829" y="1380149"/>
            <a:ext cx="1130883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9000"/>
              </a:spcAft>
              <a:buFont typeface="Wingdings" pitchFamily="2" charset="2"/>
              <a:buChar char="q"/>
            </a:pPr>
            <a:r>
              <a:rPr lang="el-GR" sz="2400" b="1" dirty="0">
                <a:solidFill>
                  <a:srgbClr val="002060"/>
                </a:solidFill>
              </a:rPr>
              <a:t>Επαγόμενα Πολυδύναμα Βλαστικά Κύτταρα</a:t>
            </a:r>
            <a:r>
              <a:rPr lang="en-US" sz="2400" b="1" dirty="0">
                <a:solidFill>
                  <a:srgbClr val="002060"/>
                </a:solidFill>
              </a:rPr>
              <a:t> (induced pluripotent stem cells</a:t>
            </a:r>
            <a:r>
              <a:rPr lang="el-GR" sz="2400" b="1" dirty="0">
                <a:solidFill>
                  <a:srgbClr val="002060"/>
                </a:solidFill>
              </a:rPr>
              <a:t>,</a:t>
            </a:r>
            <a:r>
              <a:rPr lang="en-US" sz="2400" b="1" dirty="0">
                <a:solidFill>
                  <a:srgbClr val="002060"/>
                </a:solidFill>
              </a:rPr>
              <a:t>iPSCs): </a:t>
            </a:r>
            <a:r>
              <a:rPr lang="el-GR" sz="2000" b="1" dirty="0"/>
              <a:t>	        </a:t>
            </a:r>
            <a:r>
              <a:rPr lang="en-US" sz="2000" dirty="0"/>
              <a:t>Nobel Prize in Physiology or Medicine 2012 (Gurdon &amp; Yamanaka), </a:t>
            </a:r>
            <a:r>
              <a:rPr lang="el-GR" sz="2000" dirty="0"/>
              <a:t>μετασχηματισμός των σωματικών ενήλικων κυττάρων (συνήθως </a:t>
            </a:r>
            <a:r>
              <a:rPr lang="el-GR" sz="2000" dirty="0" err="1"/>
              <a:t>ινοβλάστες</a:t>
            </a:r>
            <a:r>
              <a:rPr lang="el-GR" sz="2000" dirty="0"/>
              <a:t>) σε πολυδύναμα βλαστικά κύτταρα μέσω γενετικού </a:t>
            </a:r>
            <a:r>
              <a:rPr lang="el-GR" sz="2000" dirty="0" err="1"/>
              <a:t>επαναπρογραμματισμού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dirty="0"/>
              <a:t>πλεονεκτούν έναντι των εμβρυϊκών βλαστικών κυττάρων διότι δεν απορρίπτονται από το ανοσοποιητικό σύστημα του ασθενούς</a:t>
            </a:r>
            <a:endParaRPr lang="en-US" sz="2000" dirty="0"/>
          </a:p>
          <a:p>
            <a:pPr marL="342900" indent="-342900">
              <a:spcAft>
                <a:spcPts val="9000"/>
              </a:spcAft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 algn="just">
              <a:spcAft>
                <a:spcPts val="9000"/>
              </a:spcAft>
              <a:buFont typeface="Wingdings" pitchFamily="2" charset="2"/>
              <a:buChar char="q"/>
            </a:pPr>
            <a:r>
              <a:rPr lang="el-GR" sz="2400" b="1" dirty="0" err="1">
                <a:solidFill>
                  <a:srgbClr val="002060"/>
                </a:solidFill>
              </a:rPr>
              <a:t>Περιγεννητικά</a:t>
            </a:r>
            <a:r>
              <a:rPr lang="el-GR" sz="2400" b="1" dirty="0">
                <a:solidFill>
                  <a:srgbClr val="002060"/>
                </a:solidFill>
              </a:rPr>
              <a:t> Βλαστικά Κύτταρα (</a:t>
            </a:r>
            <a:r>
              <a:rPr lang="en-US" sz="2400" b="1" dirty="0">
                <a:solidFill>
                  <a:srgbClr val="002060"/>
                </a:solidFill>
              </a:rPr>
              <a:t>Perinatal stem cells</a:t>
            </a:r>
            <a:r>
              <a:rPr lang="el-GR" sz="2400" b="1" dirty="0">
                <a:solidFill>
                  <a:srgbClr val="002060"/>
                </a:solidFill>
              </a:rPr>
              <a:t>)</a:t>
            </a:r>
            <a:r>
              <a:rPr lang="en-US" sz="2400" b="1" dirty="0">
                <a:solidFill>
                  <a:srgbClr val="002060"/>
                </a:solidFill>
              </a:rPr>
              <a:t>: </a:t>
            </a:r>
            <a:r>
              <a:rPr lang="el-GR" sz="2000" dirty="0"/>
              <a:t>Εντοπίζονται στο αμνιακό υγρό και στο αίμα του ομφάλιου λώρου, έχουν την ικανότητα να διαφοροποιούνται σε εξειδικευμένα κύτταρα. </a:t>
            </a:r>
            <a:endParaRPr lang="en-US" sz="2000" dirty="0"/>
          </a:p>
        </p:txBody>
      </p:sp>
      <p:pic>
        <p:nvPicPr>
          <p:cNvPr id="4" name="Picture 2" descr="Starter guide to induced pluripotent stem cells (iPSCs) part 1: A  renaissance in regenerative medic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66133" r="3013" b="10923"/>
          <a:stretch/>
        </p:blipFill>
        <p:spPr bwMode="auto">
          <a:xfrm>
            <a:off x="1515985" y="3245355"/>
            <a:ext cx="8786517" cy="1611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3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0" name="Picture 22" descr="BloodStem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4619625"/>
            <a:ext cx="1549400" cy="180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9" name="Picture 21" descr="neuralC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5" y="765177"/>
            <a:ext cx="2192337" cy="3221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 descr="Bo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002349"/>
            <a:ext cx="2382838" cy="5564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2141792" y="111420"/>
            <a:ext cx="9746105" cy="530225"/>
          </a:xfrm>
          <a:noFill/>
          <a:ln/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002060"/>
                </a:solidFill>
                <a:latin typeface="+mn-lt"/>
              </a:rPr>
              <a:t>Ενήλικα Βλαστικά Κύτταρα (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ASCs)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4635500" y="1855788"/>
            <a:ext cx="736600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662488" y="2524126"/>
            <a:ext cx="558800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4622800" y="5076826"/>
            <a:ext cx="36830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4622801" y="5486400"/>
            <a:ext cx="436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554539" y="5649914"/>
            <a:ext cx="395287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2928938" y="1350963"/>
            <a:ext cx="1243012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3189288" y="5540375"/>
            <a:ext cx="92710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024314" y="2720976"/>
            <a:ext cx="941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Neural Stem Cell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790950" y="5646739"/>
            <a:ext cx="9413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Blood Stem Cell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699100" y="1348800"/>
            <a:ext cx="535148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l-GR" altLang="en-US" sz="2800" b="1" dirty="0">
                <a:solidFill>
                  <a:srgbClr val="002060"/>
                </a:solidFill>
              </a:rPr>
              <a:t>Ενεργοποιούνται</a:t>
            </a:r>
            <a:r>
              <a:rPr lang="el-GR" altLang="en-US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n-US" sz="2800" dirty="0"/>
              <a:t>σε καταστάσεις που απαιτείται αναγέννηση ιστού και αντικατάσταση κυττάρων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l-GR" altLang="en-US" sz="2800" b="1" dirty="0">
                <a:solidFill>
                  <a:srgbClr val="002060"/>
                </a:solidFill>
              </a:rPr>
              <a:t>Διαιρούνται</a:t>
            </a:r>
            <a:r>
              <a:rPr lang="el-GR" alt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altLang="en-US" sz="2800" dirty="0"/>
              <a:t>μόνο όταν είναι απαραίτητο (διατηρούν σταθερό τον αριθμό τους)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altLang="en-US" sz="2800" b="1" dirty="0"/>
              <a:t> </a:t>
            </a:r>
            <a:r>
              <a:rPr lang="el-GR" altLang="en-US" sz="2800" b="1" dirty="0">
                <a:solidFill>
                  <a:srgbClr val="002060"/>
                </a:solidFill>
              </a:rPr>
              <a:t>Συμμετέχουν στην </a:t>
            </a:r>
            <a:r>
              <a:rPr lang="el-GR" altLang="en-US" sz="2800" b="1" u="sng" dirty="0">
                <a:solidFill>
                  <a:srgbClr val="002060"/>
                </a:solidFill>
              </a:rPr>
              <a:t>ομοιόσταση</a:t>
            </a:r>
            <a:r>
              <a:rPr lang="el-GR" altLang="en-US" sz="2800" b="1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spcBef>
                <a:spcPct val="500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7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Ενήλικα Βλαστικά Κύτταρα (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ASCs)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825625"/>
            <a:ext cx="10873740" cy="4351338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l-GR" sz="3200" b="1" u="sng" dirty="0">
                <a:solidFill>
                  <a:srgbClr val="002060"/>
                </a:solidFill>
              </a:rPr>
              <a:t>Κύρια χαρακτηριστικά</a:t>
            </a:r>
            <a:r>
              <a:rPr lang="en-US" sz="3200" b="1" u="sng" dirty="0">
                <a:solidFill>
                  <a:srgbClr val="002060"/>
                </a:solidFill>
              </a:rPr>
              <a:t>:</a:t>
            </a:r>
            <a:endParaRPr lang="el-GR" sz="3200" b="1" u="sng" dirty="0">
              <a:solidFill>
                <a:srgbClr val="002060"/>
              </a:solidFill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dirty="0"/>
              <a:t>Αυστηρός και ακριβής έλεγχος του αριθμού τους (~1% στον ιστό)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dirty="0"/>
              <a:t>Ανανεώνονται και διαφοροποιούνται σε ορισμένους τύπους εξειδικευμένων κυττάρων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dirty="0"/>
              <a:t>Αναπλήρωση νεκρών κυττάρων και αναδημιουργία κατεστραμμένων τμημάτων ιστού, από τον οποίο προέρχονται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dirty="0"/>
              <a:t>Εντοπίζονται σχεδόν σε όλα τα όργανα, κυρίως σε αυτά που χρήζουν συνεχή ανανέωση των κυττάρων τους (πχ. αίμα, δέρμα </a:t>
            </a:r>
            <a:r>
              <a:rPr lang="el-GR" dirty="0" err="1"/>
              <a:t>κλπ</a:t>
            </a:r>
            <a:r>
              <a:rPr lang="el-GR" dirty="0"/>
              <a:t>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6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667000" y="1"/>
            <a:ext cx="6750050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l-G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Παραδείγματα «φωλεών» αρχέγονων </a:t>
            </a:r>
          </a:p>
          <a:p>
            <a:pPr algn="ctr" eaLnBrk="1" hangingPunct="1">
              <a:defRPr/>
            </a:pPr>
            <a:r>
              <a:rPr lang="el-G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κυττάρων </a:t>
            </a:r>
          </a:p>
        </p:txBody>
      </p:sp>
      <p:grpSp>
        <p:nvGrpSpPr>
          <p:cNvPr id="2" name="6 - Ομάδα"/>
          <p:cNvGrpSpPr>
            <a:grpSpLocks/>
          </p:cNvGrpSpPr>
          <p:nvPr/>
        </p:nvGrpSpPr>
        <p:grpSpPr bwMode="auto">
          <a:xfrm>
            <a:off x="1295400" y="1371600"/>
            <a:ext cx="4343400" cy="5371338"/>
            <a:chOff x="-228600" y="1371600"/>
            <a:chExt cx="4343400" cy="5372056"/>
          </a:xfrm>
        </p:grpSpPr>
        <p:pic>
          <p:nvPicPr>
            <p:cNvPr id="33798" name="Picture 2" descr="F:\ΟΜΙΛΙΕΣ ΝΑΚ\ΠΡΟΓΟΝΙΚΑ ΚΥΤΤΑΡΑ\σάρωση003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371600"/>
              <a:ext cx="33528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4 - TextBox"/>
            <p:cNvSpPr txBox="1">
              <a:spLocks noChangeArrowheads="1"/>
            </p:cNvSpPr>
            <p:nvPr/>
          </p:nvSpPr>
          <p:spPr bwMode="auto">
            <a:xfrm>
              <a:off x="-228600" y="6035675"/>
              <a:ext cx="4343400" cy="7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l-GR" sz="2000" b="1" dirty="0">
                  <a:solidFill>
                    <a:srgbClr val="002060"/>
                  </a:solidFill>
                  <a:latin typeface="+mn-lt"/>
                </a:rPr>
                <a:t>«</a:t>
              </a:r>
              <a:r>
                <a:rPr lang="el-GR" sz="2000" b="1" dirty="0" err="1">
                  <a:solidFill>
                    <a:srgbClr val="002060"/>
                  </a:solidFill>
                  <a:latin typeface="+mn-lt"/>
                </a:rPr>
                <a:t>Φωλεά</a:t>
              </a:r>
              <a:r>
                <a:rPr lang="el-GR" sz="2000" b="1" dirty="0">
                  <a:solidFill>
                    <a:srgbClr val="002060"/>
                  </a:solidFill>
                  <a:latin typeface="+mn-lt"/>
                </a:rPr>
                <a:t>» στον θύλακα </a:t>
              </a:r>
            </a:p>
            <a:p>
              <a:pPr algn="ctr" eaLnBrk="1" hangingPunct="1"/>
              <a:r>
                <a:rPr lang="el-GR" sz="2000" b="1" dirty="0">
                  <a:solidFill>
                    <a:srgbClr val="002060"/>
                  </a:solidFill>
                  <a:latin typeface="+mn-lt"/>
                </a:rPr>
                <a:t>της τρίχας</a:t>
              </a:r>
            </a:p>
          </p:txBody>
        </p:sp>
      </p:grpSp>
      <p:grpSp>
        <p:nvGrpSpPr>
          <p:cNvPr id="3" name="7 - Ομάδα"/>
          <p:cNvGrpSpPr>
            <a:grpSpLocks/>
          </p:cNvGrpSpPr>
          <p:nvPr/>
        </p:nvGrpSpPr>
        <p:grpSpPr bwMode="auto">
          <a:xfrm>
            <a:off x="5638800" y="2133600"/>
            <a:ext cx="5029200" cy="4609961"/>
            <a:chOff x="4114800" y="2133600"/>
            <a:chExt cx="5029200" cy="4609961"/>
          </a:xfrm>
        </p:grpSpPr>
        <p:pic>
          <p:nvPicPr>
            <p:cNvPr id="33796" name="Picture 2" descr="F:\ΟΜΙΛΙΕΣ ΝΑΚ\ΠΡΟΓΟΝΙΚΑ ΚΥΤΤΑΡΑ\σάρωση003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133600"/>
              <a:ext cx="50292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5 - TextBox"/>
            <p:cNvSpPr txBox="1">
              <a:spLocks noChangeArrowheads="1"/>
            </p:cNvSpPr>
            <p:nvPr/>
          </p:nvSpPr>
          <p:spPr bwMode="auto">
            <a:xfrm>
              <a:off x="5044318" y="6035675"/>
              <a:ext cx="340670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l-GR" sz="2000" b="1" dirty="0" err="1">
                  <a:solidFill>
                    <a:srgbClr val="002060"/>
                  </a:solidFill>
                  <a:latin typeface="Calibri" charset="0"/>
                </a:rPr>
                <a:t>Φωλεές</a:t>
              </a:r>
              <a:r>
                <a:rPr lang="el-GR" sz="2000" b="1" dirty="0">
                  <a:solidFill>
                    <a:srgbClr val="002060"/>
                  </a:solidFill>
                  <a:latin typeface="Calibri" charset="0"/>
                </a:rPr>
                <a:t> αρχέγονων κυττάρων</a:t>
              </a:r>
            </a:p>
            <a:p>
              <a:pPr algn="ctr" eaLnBrk="1" hangingPunct="1"/>
              <a:r>
                <a:rPr lang="el-GR" sz="2000" b="1" dirty="0">
                  <a:solidFill>
                    <a:srgbClr val="002060"/>
                  </a:solidFill>
                  <a:latin typeface="Calibri" charset="0"/>
                </a:rPr>
                <a:t>στην επιδερμίδα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6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</a:br>
            <a:r>
              <a:rPr lang="el-GR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Παραδείγματα «φωλεών» αρχέγονων </a:t>
            </a:r>
            <a:br>
              <a:rPr lang="el-GR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l-GR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κυττάρων </a:t>
            </a:r>
            <a:b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</a:br>
            <a:endParaRPr lang="en-US" sz="3600" dirty="0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35842" name="Content Placeholder 3" descr="Untitled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r="8049"/>
          <a:stretch>
            <a:fillRect/>
          </a:stretch>
        </p:blipFill>
        <p:spPr/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235701" y="6311900"/>
            <a:ext cx="634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Jaworska</a:t>
            </a:r>
            <a:r>
              <a:rPr lang="en-US" b="1" dirty="0">
                <a:solidFill>
                  <a:srgbClr val="002060"/>
                </a:solidFill>
              </a:rPr>
              <a:t> D, et al. </a:t>
            </a:r>
            <a:r>
              <a:rPr lang="en-US" b="1" dirty="0" err="1">
                <a:solidFill>
                  <a:srgbClr val="002060"/>
                </a:solidFill>
              </a:rPr>
              <a:t>Int</a:t>
            </a:r>
            <a:r>
              <a:rPr lang="en-US" b="1" dirty="0">
                <a:solidFill>
                  <a:srgbClr val="002060"/>
                </a:solidFill>
              </a:rPr>
              <a:t> J </a:t>
            </a:r>
            <a:r>
              <a:rPr lang="en-US" b="1" dirty="0" err="1">
                <a:solidFill>
                  <a:srgbClr val="002060"/>
                </a:solidFill>
              </a:rPr>
              <a:t>Mol</a:t>
            </a:r>
            <a:r>
              <a:rPr lang="en-US" b="1" dirty="0">
                <a:solidFill>
                  <a:srgbClr val="002060"/>
                </a:solidFill>
              </a:rPr>
              <a:t> Sci. 2015; 16: 27433–27449 </a:t>
            </a:r>
          </a:p>
        </p:txBody>
      </p:sp>
    </p:spTree>
    <p:extLst>
      <p:ext uri="{BB962C8B-B14F-4D97-AF65-F5344CB8AC3E}">
        <p14:creationId xmlns:p14="http://schemas.microsoft.com/office/powerpoint/2010/main" val="290341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3" descr="Untitled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68" r="-44868"/>
          <a:stretch>
            <a:fillRect/>
          </a:stretch>
        </p:blipFill>
        <p:spPr>
          <a:xfrm>
            <a:off x="147638" y="1066800"/>
            <a:ext cx="11510963" cy="5715000"/>
          </a:xfrm>
        </p:spPr>
      </p:pic>
      <p:sp>
        <p:nvSpPr>
          <p:cNvPr id="36866" name="TextBox 4"/>
          <p:cNvSpPr txBox="1">
            <a:spLocks noChangeArrowheads="1"/>
          </p:cNvSpPr>
          <p:nvPr/>
        </p:nvSpPr>
        <p:spPr bwMode="auto">
          <a:xfrm rot="-5400000">
            <a:off x="6792119" y="3072606"/>
            <a:ext cx="6496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2060"/>
                </a:solidFill>
              </a:rPr>
              <a:t>Lei-Bo Xu, Chao Liu. </a:t>
            </a:r>
          </a:p>
          <a:p>
            <a:pPr eaLnBrk="1" hangingPunct="1"/>
            <a:r>
              <a:rPr lang="en-US" sz="1800" b="1" i="1" dirty="0">
                <a:solidFill>
                  <a:srgbClr val="002060"/>
                </a:solidFill>
              </a:rPr>
              <a:t>World J Stem Cells </a:t>
            </a:r>
            <a:r>
              <a:rPr lang="en-US" sz="1800" b="1" dirty="0">
                <a:solidFill>
                  <a:srgbClr val="002060"/>
                </a:solidFill>
              </a:rPr>
              <a:t>2014; 6(5): 579-590 </a:t>
            </a:r>
          </a:p>
          <a:p>
            <a:pPr eaLnBrk="1" hangingPunct="1"/>
            <a:endParaRPr lang="en-US" sz="1800" dirty="0"/>
          </a:p>
        </p:txBody>
      </p:sp>
      <p:sp>
        <p:nvSpPr>
          <p:cNvPr id="4" name="5 - TextBox"/>
          <p:cNvSpPr txBox="1"/>
          <p:nvPr/>
        </p:nvSpPr>
        <p:spPr>
          <a:xfrm>
            <a:off x="2667000" y="1"/>
            <a:ext cx="6750050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Παραδείγματα «φωλεών» αρχέγονων </a:t>
            </a:r>
          </a:p>
          <a:p>
            <a:pPr algn="ctr" eaLnBrk="1" hangingPunct="1">
              <a:defRPr/>
            </a:pP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κυττάρων </a:t>
            </a:r>
          </a:p>
        </p:txBody>
      </p:sp>
    </p:spTree>
    <p:extLst>
      <p:ext uri="{BB962C8B-B14F-4D97-AF65-F5344CB8AC3E}">
        <p14:creationId xmlns:p14="http://schemas.microsoft.com/office/powerpoint/2010/main" val="397746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Καρκινικά Βλαστικά Κύτταρα (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23" y="1344529"/>
            <a:ext cx="11392525" cy="4872797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Wingdings" pitchFamily="2" charset="2"/>
              <a:buChar char="q"/>
            </a:pPr>
            <a:r>
              <a:rPr lang="el-GR" sz="2400" b="1" dirty="0"/>
              <a:t> Κ</a:t>
            </a:r>
            <a:r>
              <a:rPr lang="el-GR" sz="2400" dirty="0"/>
              <a:t>ύτταρα που εντοπίζονται μέσα σε όγκους (</a:t>
            </a:r>
            <a:r>
              <a:rPr lang="el-GR" sz="2400" dirty="0" err="1"/>
              <a:t>υποπληθυσμός</a:t>
            </a:r>
            <a:r>
              <a:rPr lang="el-GR" sz="2400" dirty="0"/>
              <a:t>) και έχουν την ικανότητα να </a:t>
            </a:r>
            <a:r>
              <a:rPr lang="el-GR" sz="2400" b="1" u="sng" dirty="0">
                <a:solidFill>
                  <a:srgbClr val="002060"/>
                </a:solidFill>
              </a:rPr>
              <a:t>αυτό-ανανεώνονται</a:t>
            </a:r>
            <a:r>
              <a:rPr lang="el-GR" sz="2400" dirty="0"/>
              <a:t> και να παράγουν τις </a:t>
            </a:r>
            <a:r>
              <a:rPr lang="el-GR" sz="2400" b="1" u="sng" dirty="0">
                <a:solidFill>
                  <a:srgbClr val="002060"/>
                </a:solidFill>
              </a:rPr>
              <a:t>ετερογενείς γενεαλογίες </a:t>
            </a:r>
            <a:r>
              <a:rPr lang="el-GR" sz="2400" dirty="0"/>
              <a:t>καρκινικών κυττάρων που συγκροτούν τον όγκο </a:t>
            </a:r>
            <a:r>
              <a:rPr lang="en-US" sz="2400" dirty="0"/>
              <a:t>(Clarke et al, 2006) </a:t>
            </a:r>
            <a:endParaRPr lang="el-GR" sz="2400" dirty="0"/>
          </a:p>
          <a:p>
            <a:pPr algn="just">
              <a:spcAft>
                <a:spcPts val="1800"/>
              </a:spcAft>
              <a:buFont typeface="Wingdings" pitchFamily="2" charset="2"/>
              <a:buChar char="q"/>
            </a:pPr>
            <a:r>
              <a:rPr lang="el-GR" sz="2400" dirty="0"/>
              <a:t>Συμβάλουν στην έναρξη</a:t>
            </a:r>
            <a:r>
              <a:rPr lang="en-US" sz="2400" dirty="0"/>
              <a:t>/</a:t>
            </a:r>
            <a:r>
              <a:rPr lang="el-GR" sz="2400" dirty="0"/>
              <a:t>ανάπτυξη του όγκου και στην υποτροπή (</a:t>
            </a:r>
            <a:r>
              <a:rPr lang="en-US" sz="2400" dirty="0"/>
              <a:t>initiation and relapse)</a:t>
            </a:r>
            <a:r>
              <a:rPr lang="el-GR" sz="2400" dirty="0"/>
              <a:t> 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q"/>
            </a:pPr>
            <a:r>
              <a:rPr lang="el-GR" sz="2400" dirty="0"/>
              <a:t>Διαιρούνται είτε </a:t>
            </a:r>
            <a:r>
              <a:rPr lang="el-GR" sz="2400" b="1" u="sng" dirty="0">
                <a:solidFill>
                  <a:srgbClr val="002060"/>
                </a:solidFill>
              </a:rPr>
              <a:t>συμμετρικά </a:t>
            </a:r>
            <a:r>
              <a:rPr lang="el-GR" sz="2400" dirty="0"/>
              <a:t>(2 καρκινικά βλαστικά κύτταρα) ή </a:t>
            </a:r>
            <a:r>
              <a:rPr lang="el-GR" sz="2400" b="1" u="sng" dirty="0">
                <a:solidFill>
                  <a:srgbClr val="002060"/>
                </a:solidFill>
              </a:rPr>
              <a:t>ασύμμετρα</a:t>
            </a:r>
            <a:r>
              <a:rPr lang="el-GR" sz="2400" dirty="0"/>
              <a:t> (1 καρκινικό βλαστικό κύτταρο και 1 θυγατρικό)</a:t>
            </a:r>
          </a:p>
          <a:p>
            <a:pPr algn="just">
              <a:buFont typeface="Wingdings" pitchFamily="2" charset="2"/>
              <a:buChar char="q"/>
            </a:pPr>
            <a:r>
              <a:rPr lang="el-GR" sz="2400" dirty="0"/>
              <a:t>Η </a:t>
            </a:r>
            <a:r>
              <a:rPr lang="el-GR" sz="2400" u="sng" dirty="0">
                <a:solidFill>
                  <a:srgbClr val="002060"/>
                </a:solidFill>
              </a:rPr>
              <a:t>βλαστικότητα</a:t>
            </a:r>
            <a:r>
              <a:rPr lang="en-US" sz="2400" u="sng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(stemness)</a:t>
            </a:r>
            <a:r>
              <a:rPr lang="el-GR" sz="2400" dirty="0"/>
              <a:t> των </a:t>
            </a:r>
            <a:r>
              <a:rPr lang="en-US" sz="2400" dirty="0"/>
              <a:t>CSCs </a:t>
            </a:r>
            <a:r>
              <a:rPr lang="el-GR" sz="2400" dirty="0"/>
              <a:t>σχετίζεται με την ικανότητα έναρξης του όγκου, τη μετάσταση και την αντοχή στη θεραπεία. Επομένως, η μελέτη του μηχανισμού ρύθμισης της βλαστικότητας των </a:t>
            </a:r>
            <a:r>
              <a:rPr lang="en-US" sz="2400" dirty="0"/>
              <a:t>CSCs </a:t>
            </a:r>
            <a:r>
              <a:rPr lang="el-GR" sz="2400" dirty="0"/>
              <a:t>είναι </a:t>
            </a:r>
            <a:r>
              <a:rPr lang="el-GR" sz="2400" b="1" u="sng" dirty="0"/>
              <a:t>απαραίτητη</a:t>
            </a:r>
            <a:r>
              <a:rPr lang="el-GR" sz="2400" dirty="0"/>
              <a:t> για την καλύτερη θεραπευτική προσέγγιση στον καρκίνο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40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275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Καρκινικά Βλαστικά Κύτταρα (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CSC)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6556" y="6220918"/>
            <a:ext cx="692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Jing N, Gao WQ, Fang YX. Regulation of Formation, </a:t>
            </a:r>
            <a:r>
              <a:rPr lang="en-US" dirty="0" err="1"/>
              <a:t>Stemness</a:t>
            </a:r>
            <a:r>
              <a:rPr lang="en-US" dirty="0"/>
              <a:t> and Therapeutic Resistance of Cancer Stem Cells. </a:t>
            </a:r>
            <a:r>
              <a:rPr lang="en-US" i="1" dirty="0"/>
              <a:t>Front Cell Dev Biol</a:t>
            </a:r>
            <a:r>
              <a:rPr lang="en-US" dirty="0"/>
              <a:t>. 2021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93" y="1272437"/>
            <a:ext cx="8931813" cy="45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Καρκινικά Βλαστικά Κύτταρα (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03" y="1975524"/>
            <a:ext cx="11392525" cy="4712335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el-GR" sz="2400" b="1" u="sng" dirty="0"/>
              <a:t>Επιπλέον χαρακτηριστικά</a:t>
            </a:r>
            <a:r>
              <a:rPr lang="en-US" sz="2400" dirty="0"/>
              <a:t>:</a:t>
            </a:r>
            <a:endParaRPr lang="el-GR" sz="2400" dirty="0"/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400" dirty="0"/>
              <a:t>Τα </a:t>
            </a:r>
            <a:r>
              <a:rPr lang="en-US" sz="2400" dirty="0"/>
              <a:t>CSCs</a:t>
            </a:r>
            <a:r>
              <a:rPr lang="el-GR" sz="2400" dirty="0"/>
              <a:t> δεν έχουν έλεγχο του αριθμού των κυττάρων. Πολλαπλασιάζονται ανεξέλεγκτα, συμβάλλοντας μέσω διαφοροποίησης στην κυτταρική αύξηση που οδηγεί στον σχηματισμό του όγκου</a:t>
            </a:r>
          </a:p>
          <a:p>
            <a:pPr algn="just">
              <a:spcAft>
                <a:spcPts val="1800"/>
              </a:spcAft>
              <a:buFont typeface="Wingdings" charset="2"/>
              <a:buChar char="ü"/>
            </a:pPr>
            <a:r>
              <a:rPr lang="el-GR" sz="2400" dirty="0"/>
              <a:t>Όμοια </a:t>
            </a:r>
            <a:r>
              <a:rPr lang="el-GR" sz="2400" dirty="0" err="1"/>
              <a:t>σηματοδοτικά</a:t>
            </a:r>
            <a:r>
              <a:rPr lang="el-GR" sz="2400" dirty="0"/>
              <a:t> μονοπάτια</a:t>
            </a:r>
            <a:r>
              <a:rPr lang="en-US" sz="2400" dirty="0"/>
              <a:t> </a:t>
            </a:r>
            <a:r>
              <a:rPr lang="el-GR" sz="2400" dirty="0"/>
              <a:t>αυτό-ανανέωσης με τα φυσιολογικά βλαστικά κύτταρα (</a:t>
            </a:r>
            <a:r>
              <a:rPr lang="en-US" sz="2400" dirty="0" err="1"/>
              <a:t>Wnt</a:t>
            </a:r>
            <a:r>
              <a:rPr lang="en-US" sz="2400" dirty="0"/>
              <a:t>/</a:t>
            </a:r>
            <a:r>
              <a:rPr lang="el-GR" sz="2400" dirty="0"/>
              <a:t>β-</a:t>
            </a:r>
            <a:r>
              <a:rPr lang="en-US" sz="2400" dirty="0"/>
              <a:t>catenin, Sonic Hedgehog (</a:t>
            </a:r>
            <a:r>
              <a:rPr lang="en-US" sz="2400" dirty="0" err="1"/>
              <a:t>Hh</a:t>
            </a:r>
            <a:r>
              <a:rPr lang="en-US" sz="2400" dirty="0"/>
              <a:t>), Notch, NF-</a:t>
            </a:r>
            <a:r>
              <a:rPr lang="el-GR" sz="2400" dirty="0" err="1"/>
              <a:t>κΒ</a:t>
            </a:r>
            <a:r>
              <a:rPr lang="en-US" sz="2400" dirty="0"/>
              <a:t>)</a:t>
            </a:r>
            <a:endParaRPr lang="el-GR" sz="2400" dirty="0"/>
          </a:p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400" dirty="0"/>
              <a:t>Τα απομονωμένα καρκινικά βλαστικά κύτταρα από όγκους μπορούν να σχηματίσουν νέους όγκους έπειτα από μεταμόσχευση σε </a:t>
            </a:r>
            <a:r>
              <a:rPr lang="el-GR" sz="2400" dirty="0" err="1"/>
              <a:t>ανοσοκατεσταλμένα</a:t>
            </a:r>
            <a:r>
              <a:rPr lang="el-GR" sz="2400" dirty="0"/>
              <a:t> ποντίκια (</a:t>
            </a:r>
            <a:r>
              <a:rPr lang="en-US" sz="2400" dirty="0"/>
              <a:t>SCID)</a:t>
            </a:r>
            <a:endParaRPr lang="el-GR" sz="2400" dirty="0"/>
          </a:p>
          <a:p>
            <a:pPr marL="0" indent="0">
              <a:spcAft>
                <a:spcPts val="18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90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CancerStemCe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1666876"/>
            <a:ext cx="7419975" cy="4849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71" y="221105"/>
            <a:ext cx="10564163" cy="1143000"/>
          </a:xfrm>
        </p:spPr>
        <p:txBody>
          <a:bodyPr>
            <a:normAutofit/>
          </a:bodyPr>
          <a:lstStyle/>
          <a:p>
            <a:pPr algn="ctr"/>
            <a:r>
              <a:rPr lang="el-GR" altLang="en-US" sz="3200" b="1" dirty="0" err="1">
                <a:solidFill>
                  <a:srgbClr val="002060"/>
                </a:solidFill>
                <a:latin typeface="+mn-lt"/>
              </a:rPr>
              <a:t>Απ</a:t>
            </a:r>
            <a:r>
              <a:rPr lang="en-US" altLang="en-US" sz="3200" b="1" dirty="0" err="1">
                <a:solidFill>
                  <a:srgbClr val="002060"/>
                </a:solidFill>
                <a:latin typeface="+mn-lt"/>
              </a:rPr>
              <a:t>ό</a:t>
            </a:r>
            <a:r>
              <a:rPr lang="el-GR" altLang="en-US" sz="3200" b="1" dirty="0">
                <a:solidFill>
                  <a:srgbClr val="002060"/>
                </a:solidFill>
                <a:latin typeface="+mn-lt"/>
              </a:rPr>
              <a:t> που προέρχονται τα αρχέγονα καρκινικά κύτταρα</a:t>
            </a:r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;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77233" y="4041558"/>
            <a:ext cx="578882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C00000"/>
                </a:solidFill>
              </a:rPr>
              <a:t>Μεταλλάξεις</a:t>
            </a:r>
            <a:r>
              <a:rPr lang="el-GR" dirty="0"/>
              <a:t> που συσσωρεύονται σε ενήλικα βλαστικά κύτταρα και </a:t>
            </a:r>
            <a:r>
              <a:rPr lang="el-GR" b="1" dirty="0" err="1">
                <a:solidFill>
                  <a:srgbClr val="C00000"/>
                </a:solidFill>
              </a:rPr>
              <a:t>επιγενετικοί</a:t>
            </a:r>
            <a:r>
              <a:rPr lang="el-GR" b="1" dirty="0">
                <a:solidFill>
                  <a:srgbClr val="C00000"/>
                </a:solidFill>
              </a:rPr>
              <a:t> παράγοντες </a:t>
            </a:r>
            <a:r>
              <a:rPr lang="el-GR" dirty="0"/>
              <a:t>(πχ </a:t>
            </a:r>
            <a:r>
              <a:rPr lang="el-GR" dirty="0" err="1"/>
              <a:t>μεθυλίωση</a:t>
            </a:r>
            <a:r>
              <a:rPr lang="el-GR" dirty="0"/>
              <a:t> του </a:t>
            </a:r>
            <a:r>
              <a:rPr lang="en-US" dirty="0"/>
              <a:t>DNA)</a:t>
            </a:r>
            <a:r>
              <a:rPr lang="el-GR" dirty="0"/>
              <a:t> μπορούν να τα οδηγήσουν σε καρκινικά βλαστικά κύτταρα, που θα προκαλέσουν την έναρξη και την ανάπτυξη καρκίνου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8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BloodStem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60" y="990601"/>
            <a:ext cx="6565900" cy="532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5726"/>
            <a:ext cx="8229600" cy="904875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n-US" b="1" dirty="0">
                <a:latin typeface="+mn-lt"/>
              </a:rPr>
              <a:t>Αρχέγονα κύτταρα (Βλαστοκύτταρα)</a:t>
            </a:r>
            <a:endParaRPr lang="en-US" altLang="en-US" b="1" dirty="0">
              <a:latin typeface="+mn-lt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47750" y="3300413"/>
            <a:ext cx="11613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Stem Cell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962650" y="1635125"/>
            <a:ext cx="11613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Stem Cell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961063" y="3429000"/>
            <a:ext cx="1727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Progenitor Cell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143250" y="6238875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i="1"/>
              <a:t>Red Blood Cell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972050" y="6238875"/>
            <a:ext cx="884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i="1"/>
              <a:t>Platelet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115050" y="6238875"/>
            <a:ext cx="1733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i="1"/>
              <a:t>White Blood Cell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687639" y="1203325"/>
            <a:ext cx="1546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solidFill>
                  <a:srgbClr val="FF0000"/>
                </a:solidFill>
              </a:rPr>
              <a:t>Self Renewal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96913" y="3641725"/>
            <a:ext cx="1953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solidFill>
                  <a:srgbClr val="FF0000"/>
                </a:solidFill>
              </a:rPr>
              <a:t>Undifferentiated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572251" y="4191001"/>
            <a:ext cx="2214563" cy="7016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Cell division and differentiation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56625" y="2159000"/>
            <a:ext cx="3480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u="sng" dirty="0">
                <a:solidFill>
                  <a:srgbClr val="FF0000"/>
                </a:solidFill>
              </a:rPr>
              <a:t>Βασικά χαρακτηριστικά</a:t>
            </a:r>
          </a:p>
          <a:p>
            <a:pPr marL="342900" indent="-342900">
              <a:buAutoNum type="arabicParenR"/>
            </a:pPr>
            <a:r>
              <a:rPr lang="el-GR" sz="2000" b="1" dirty="0"/>
              <a:t>Ικανότητα </a:t>
            </a:r>
            <a:r>
              <a:rPr lang="el-GR" sz="2000" b="1" dirty="0" err="1"/>
              <a:t>αυτο</a:t>
            </a:r>
            <a:r>
              <a:rPr lang="el-GR" sz="2000" b="1" dirty="0"/>
              <a:t>-ανανέωσης</a:t>
            </a:r>
          </a:p>
          <a:p>
            <a:pPr marL="342900" indent="-342900">
              <a:buAutoNum type="arabicParenR"/>
            </a:pPr>
            <a:r>
              <a:rPr lang="el-GR" sz="2000" b="1" dirty="0"/>
              <a:t>Ικανότητα διαφοροποίησης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452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9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altLang="en-US" sz="3200" b="1" dirty="0" err="1">
                <a:solidFill>
                  <a:srgbClr val="002060"/>
                </a:solidFill>
                <a:latin typeface="+mn-lt"/>
              </a:rPr>
              <a:t>Απο</a:t>
            </a:r>
            <a:r>
              <a:rPr lang="el-GR" altLang="en-US" sz="3200" b="1" dirty="0">
                <a:solidFill>
                  <a:srgbClr val="002060"/>
                </a:solidFill>
                <a:latin typeface="+mn-lt"/>
              </a:rPr>
              <a:t> που προέρχονται τα αρχέγονα καρκινικά κύτταρα</a:t>
            </a:r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;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78" y="1965819"/>
            <a:ext cx="10487843" cy="3860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1566" y="6190938"/>
            <a:ext cx="692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Jing N, Gao WQ, Fang YX. Regulation of Formation, </a:t>
            </a:r>
            <a:r>
              <a:rPr lang="en-US" dirty="0" err="1"/>
              <a:t>Stemness</a:t>
            </a:r>
            <a:r>
              <a:rPr lang="en-US" dirty="0"/>
              <a:t> and Therapeutic Resistance of Cancer Stem Cells. </a:t>
            </a:r>
            <a:r>
              <a:rPr lang="en-US" i="1" dirty="0"/>
              <a:t>Front Cell Dev Biol</a:t>
            </a:r>
            <a:r>
              <a:rPr lang="en-US" dirty="0"/>
              <a:t>. 2021 </a:t>
            </a:r>
          </a:p>
        </p:txBody>
      </p:sp>
    </p:spTree>
    <p:extLst>
      <p:ext uri="{BB962C8B-B14F-4D97-AF65-F5344CB8AC3E}">
        <p14:creationId xmlns:p14="http://schemas.microsoft.com/office/powerpoint/2010/main" val="117064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708514"/>
            <a:ext cx="10965180" cy="435133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Τα καρκινικά αρχέγονα κύτταρα δημιουργούν όγκους δια μέσου της πορείας της </a:t>
            </a:r>
            <a:r>
              <a:rPr lang="el-GR" sz="2400" b="1" dirty="0">
                <a:solidFill>
                  <a:srgbClr val="BF9000"/>
                </a:solidFill>
              </a:rPr>
              <a:t>αυτό-ανανέωσης και διαφοροποίησης </a:t>
            </a:r>
            <a:r>
              <a:rPr lang="el-GR" sz="2400" dirty="0"/>
              <a:t>σε πολλαπλούς κυτταρικούς τύπους και παράγουν όλους τους τύπους των κυττάρων που βρίσκονται σε κάθε είδος καρκίνου.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</a:t>
            </a:r>
            <a:r>
              <a:rPr lang="el-GR" sz="2400" dirty="0" err="1"/>
              <a:t>πιζούν</a:t>
            </a:r>
            <a:r>
              <a:rPr lang="el-GR" sz="2400" dirty="0"/>
              <a:t> στους όγκους σαν ένας διαφορετικός πληθυσμός και συχνά προκαλούν </a:t>
            </a:r>
            <a:r>
              <a:rPr lang="el-GR" sz="2400" b="1" dirty="0">
                <a:solidFill>
                  <a:srgbClr val="BF9000"/>
                </a:solidFill>
              </a:rPr>
              <a:t>υποτροπή</a:t>
            </a:r>
            <a:r>
              <a:rPr lang="el-GR" sz="2400" dirty="0"/>
              <a:t> μετά </a:t>
            </a:r>
            <a:r>
              <a:rPr lang="el-GR" sz="2400" dirty="0" err="1"/>
              <a:t>απο</a:t>
            </a:r>
            <a:r>
              <a:rPr lang="el-GR" sz="2400" dirty="0"/>
              <a:t> θεραπευτική αγωγή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Συμβάλλουν στη </a:t>
            </a:r>
            <a:r>
              <a:rPr lang="el-GR" sz="2400" b="1" dirty="0">
                <a:solidFill>
                  <a:srgbClr val="BF9000"/>
                </a:solidFill>
              </a:rPr>
              <a:t>μετάσταση</a:t>
            </a:r>
            <a:r>
              <a:rPr lang="el-GR" sz="2400" dirty="0"/>
              <a:t>, αναπτύσσοντας νέους όγκους σε απομακρυσμένα σημεία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Τείνουν να είναι </a:t>
            </a:r>
            <a:r>
              <a:rPr lang="el-GR" sz="2400" b="1" dirty="0">
                <a:solidFill>
                  <a:srgbClr val="BF9000"/>
                </a:solidFill>
              </a:rPr>
              <a:t>ανθεκτικά</a:t>
            </a:r>
            <a:r>
              <a:rPr lang="el-GR" sz="2400" dirty="0"/>
              <a:t> σε χημειοθεραπεία και ραδιοθεραπεία</a:t>
            </a:r>
            <a:endParaRPr lang="en-US" sz="2400" dirty="0"/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15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Καρκινικά Βλαστικά Κύτταρα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(CSC)</a:t>
            </a:r>
          </a:p>
        </p:txBody>
      </p:sp>
    </p:spTree>
    <p:extLst>
      <p:ext uri="{BB962C8B-B14F-4D97-AF65-F5344CB8AC3E}">
        <p14:creationId xmlns:p14="http://schemas.microsoft.com/office/powerpoint/2010/main" val="1727401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 err="1">
                <a:solidFill>
                  <a:srgbClr val="002060"/>
                </a:solidFill>
                <a:latin typeface="+mn-lt"/>
              </a:rPr>
              <a:t>Μικροπεριβάλλον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 του όγκου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TME)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55" y="1903785"/>
            <a:ext cx="10709223" cy="4351338"/>
          </a:xfrm>
        </p:spPr>
        <p:txBody>
          <a:bodyPr/>
          <a:lstStyle/>
          <a:p>
            <a:pPr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l-GR" dirty="0"/>
              <a:t>Ιδανικός χώρος για την αυτό-ανανέωση και την διαφοροποίηση των καρκινικών βλαστικών κυττάρων</a:t>
            </a:r>
          </a:p>
          <a:p>
            <a:pPr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l-GR" dirty="0"/>
              <a:t>Προστατεύει τα </a:t>
            </a:r>
            <a:r>
              <a:rPr lang="en-US" dirty="0"/>
              <a:t>CSCs </a:t>
            </a:r>
            <a:r>
              <a:rPr lang="el-GR" dirty="0"/>
              <a:t>από </a:t>
            </a:r>
            <a:r>
              <a:rPr lang="el-GR" dirty="0" err="1"/>
              <a:t>γενοτοξικότητα</a:t>
            </a:r>
            <a:r>
              <a:rPr lang="el-GR" dirty="0"/>
              <a:t> (</a:t>
            </a:r>
            <a:r>
              <a:rPr lang="en-US" dirty="0" err="1"/>
              <a:t>genotoxicity</a:t>
            </a:r>
            <a:r>
              <a:rPr lang="en-US" dirty="0"/>
              <a:t>)</a:t>
            </a:r>
            <a:endParaRPr lang="el-GR" dirty="0"/>
          </a:p>
          <a:p>
            <a:pPr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l-GR" dirty="0"/>
              <a:t>Αυξάνει την αντοχή των κυττάρων σε χημικά και ακτινοβολία</a:t>
            </a:r>
          </a:p>
          <a:p>
            <a:pPr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l-GR" dirty="0"/>
              <a:t>Χώρος επικοινωνίας των </a:t>
            </a:r>
            <a:r>
              <a:rPr lang="en-US" dirty="0"/>
              <a:t>CSCs</a:t>
            </a:r>
            <a:r>
              <a:rPr lang="el-GR" dirty="0"/>
              <a:t> με γειτονικά κύτταρα (ενδοθηλιακά, </a:t>
            </a:r>
            <a:r>
              <a:rPr lang="el-GR" dirty="0" err="1"/>
              <a:t>μακροφάγα</a:t>
            </a:r>
            <a:r>
              <a:rPr lang="el-GR" dirty="0"/>
              <a:t>, </a:t>
            </a:r>
            <a:r>
              <a:rPr lang="el-GR" dirty="0" err="1"/>
              <a:t>ινοβλάστες</a:t>
            </a:r>
            <a:r>
              <a:rPr lang="el-GR" dirty="0"/>
              <a:t>) που εκκρίνουν </a:t>
            </a:r>
            <a:r>
              <a:rPr lang="el-GR" dirty="0" err="1"/>
              <a:t>κυτταροκίνες</a:t>
            </a:r>
            <a:r>
              <a:rPr lang="el-GR" dirty="0"/>
              <a:t>/</a:t>
            </a:r>
            <a:r>
              <a:rPr lang="el-GR" dirty="0" err="1"/>
              <a:t>χυμιοκίνες</a:t>
            </a:r>
            <a:endParaRPr lang="el-GR" dirty="0"/>
          </a:p>
          <a:p>
            <a:pPr>
              <a:spcAft>
                <a:spcPts val="1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7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Α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24" r="-11224"/>
          <a:stretch>
            <a:fillRect/>
          </a:stretch>
        </p:blipFill>
        <p:spPr>
          <a:xfrm>
            <a:off x="788476" y="260482"/>
            <a:ext cx="10665623" cy="5865682"/>
          </a:xfrm>
        </p:spPr>
      </p:pic>
      <p:sp>
        <p:nvSpPr>
          <p:cNvPr id="5" name="Rectangle 4"/>
          <p:cNvSpPr/>
          <p:nvPr/>
        </p:nvSpPr>
        <p:spPr>
          <a:xfrm>
            <a:off x="5766054" y="6429932"/>
            <a:ext cx="7089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Yadav</a:t>
            </a:r>
            <a:r>
              <a:rPr lang="en-US" b="1" dirty="0">
                <a:solidFill>
                  <a:srgbClr val="002060"/>
                </a:solidFill>
              </a:rPr>
              <a:t> AK and Desai NS. Stem Cell Rev and Rep (2019) 15:331–355 </a:t>
            </a:r>
          </a:p>
        </p:txBody>
      </p:sp>
    </p:spTree>
    <p:extLst>
      <p:ext uri="{BB962C8B-B14F-4D97-AF65-F5344CB8AC3E}">
        <p14:creationId xmlns:p14="http://schemas.microsoft.com/office/powerpoint/2010/main" val="144177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71168" y="51544"/>
            <a:ext cx="11086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CSC 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και Ετερογένεια του όγκου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8350" y="2073554"/>
            <a:ext cx="5790327" cy="3400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l-GR" sz="3200" b="1" u="sng" dirty="0" err="1">
                <a:solidFill>
                  <a:srgbClr val="002060"/>
                </a:solidFill>
              </a:rPr>
              <a:t>Κλωνική</a:t>
            </a:r>
            <a:r>
              <a:rPr lang="el-GR" sz="3200" b="1" u="sng" dirty="0">
                <a:solidFill>
                  <a:srgbClr val="002060"/>
                </a:solidFill>
              </a:rPr>
              <a:t> ανάπτυξη όγκου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l-GR" dirty="0">
                <a:solidFill>
                  <a:srgbClr val="002060"/>
                </a:solidFill>
              </a:rPr>
              <a:t>Ένα φυσιολογικό κύτταρο (μπλε) του οργανισμού υπόκειται </a:t>
            </a:r>
            <a:r>
              <a:rPr lang="el-GR" b="1" dirty="0">
                <a:solidFill>
                  <a:srgbClr val="002060"/>
                </a:solidFill>
              </a:rPr>
              <a:t>σε σειρά διαδοχικών μεταλλάξεων </a:t>
            </a:r>
            <a:r>
              <a:rPr lang="el-GR" dirty="0">
                <a:solidFill>
                  <a:srgbClr val="002060"/>
                </a:solidFill>
              </a:rPr>
              <a:t>(γενετικές ή </a:t>
            </a:r>
            <a:r>
              <a:rPr lang="el-GR" dirty="0" err="1">
                <a:solidFill>
                  <a:srgbClr val="002060"/>
                </a:solidFill>
              </a:rPr>
              <a:t>επιγενετικές</a:t>
            </a:r>
            <a:r>
              <a:rPr lang="el-GR" dirty="0">
                <a:solidFill>
                  <a:srgbClr val="002060"/>
                </a:solidFill>
              </a:rPr>
              <a:t> ) και σχηματίζεται τελικά ένα καρκινικό κύτταρο (πορτοκαλί) που </a:t>
            </a:r>
            <a:r>
              <a:rPr lang="el-GR" b="1" dirty="0" err="1">
                <a:solidFill>
                  <a:srgbClr val="002060"/>
                </a:solidFill>
              </a:rPr>
              <a:t>κλωνικά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l-GR" b="1" dirty="0">
                <a:solidFill>
                  <a:srgbClr val="002060"/>
                </a:solidFill>
              </a:rPr>
              <a:t>πολλαπλασιάζεται </a:t>
            </a:r>
            <a:r>
              <a:rPr lang="el-GR" dirty="0">
                <a:solidFill>
                  <a:srgbClr val="002060"/>
                </a:solidFill>
              </a:rPr>
              <a:t>και δημιουργεί τον όγκο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55AA481-E983-44F1-A000-4389AD95C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9010" r="8784" b="1866"/>
          <a:stretch/>
        </p:blipFill>
        <p:spPr>
          <a:xfrm>
            <a:off x="6777053" y="1742615"/>
            <a:ext cx="5254017" cy="4196681"/>
          </a:xfrm>
        </p:spPr>
      </p:pic>
    </p:spTree>
    <p:extLst>
      <p:ext uri="{BB962C8B-B14F-4D97-AF65-F5344CB8AC3E}">
        <p14:creationId xmlns:p14="http://schemas.microsoft.com/office/powerpoint/2010/main" val="1008293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969" y="1603701"/>
            <a:ext cx="4737368" cy="4661439"/>
          </a:xfrm>
        </p:spPr>
        <p:txBody>
          <a:bodyPr>
            <a:normAutofit lnSpcReduction="10000"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l-GR" sz="2800" b="1" u="sng" dirty="0">
                <a:solidFill>
                  <a:srgbClr val="C00000"/>
                </a:solidFill>
              </a:rPr>
              <a:t>Στοχαστικό Μοντέλο (</a:t>
            </a:r>
            <a:r>
              <a:rPr lang="en-US" sz="2800" b="1" u="sng" dirty="0">
                <a:solidFill>
                  <a:srgbClr val="C00000"/>
                </a:solidFill>
              </a:rPr>
              <a:t>Stochastic model</a:t>
            </a:r>
            <a:r>
              <a:rPr lang="el-GR" sz="2800" b="1" u="sng" dirty="0">
                <a:solidFill>
                  <a:srgbClr val="C00000"/>
                </a:solidFill>
              </a:rPr>
              <a:t>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6"/>
                </a:solidFill>
              </a:rPr>
              <a:t>Ό</a:t>
            </a:r>
            <a:r>
              <a:rPr lang="el-GR" b="1" i="0" dirty="0">
                <a:solidFill>
                  <a:schemeClr val="accent6"/>
                </a:solidFill>
                <a:effectLst/>
              </a:rPr>
              <a:t>λα τα κύτταρα του όγκου είναι </a:t>
            </a:r>
            <a:r>
              <a:rPr lang="el-GR" b="1" i="1" dirty="0">
                <a:solidFill>
                  <a:schemeClr val="accent6"/>
                </a:solidFill>
                <a:effectLst/>
              </a:rPr>
              <a:t>βιολογικά ισότιμα</a:t>
            </a:r>
            <a:r>
              <a:rPr lang="el-GR" b="1" i="0" dirty="0">
                <a:solidFill>
                  <a:schemeClr val="accent6"/>
                </a:solidFill>
                <a:effectLst/>
              </a:rPr>
              <a:t>, και έχουν την ικανότητα να είναι </a:t>
            </a:r>
            <a:r>
              <a:rPr lang="el-GR" b="1" i="0" dirty="0" err="1">
                <a:solidFill>
                  <a:schemeClr val="accent6"/>
                </a:solidFill>
                <a:effectLst/>
              </a:rPr>
              <a:t>ογκογονικά</a:t>
            </a:r>
            <a:r>
              <a:rPr lang="el-GR" dirty="0">
                <a:solidFill>
                  <a:srgbClr val="333333"/>
                </a:solidFill>
              </a:rPr>
              <a:t>. </a:t>
            </a:r>
            <a:endParaRPr lang="en-US" dirty="0">
              <a:solidFill>
                <a:srgbClr val="333333"/>
              </a:solidFill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333333"/>
                </a:solidFill>
              </a:rPr>
              <a:t>Συσσώρευση μεταλλάξεων και </a:t>
            </a:r>
            <a:r>
              <a:rPr lang="el-GR" dirty="0" err="1">
                <a:solidFill>
                  <a:srgbClr val="333333"/>
                </a:solidFill>
              </a:rPr>
              <a:t>επιγενετικών</a:t>
            </a:r>
            <a:r>
              <a:rPr lang="el-GR" dirty="0">
                <a:solidFill>
                  <a:srgbClr val="333333"/>
                </a:solidFill>
              </a:rPr>
              <a:t> αλλαγών σε κάθε γενιά, μεταβάλλουν τα χαρακτηριστικά των κυττάρων, προκαλώντας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l-GR" dirty="0">
                <a:solidFill>
                  <a:srgbClr val="333333"/>
                </a:solidFill>
              </a:rPr>
              <a:t>την </a:t>
            </a:r>
            <a:r>
              <a:rPr lang="el-GR" dirty="0">
                <a:solidFill>
                  <a:srgbClr val="008000"/>
                </a:solidFill>
              </a:rPr>
              <a:t>ετερογένεια</a:t>
            </a:r>
            <a:r>
              <a:rPr lang="el-GR" dirty="0">
                <a:solidFill>
                  <a:srgbClr val="333333"/>
                </a:solidFill>
              </a:rPr>
              <a:t> του όγκου.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168" y="51544"/>
            <a:ext cx="11086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CSC 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και Ετερογένεια του όγκου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4" y="1999606"/>
            <a:ext cx="72898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885" y="5098064"/>
            <a:ext cx="565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“All cells within the tumor are tumorigenic”</a:t>
            </a:r>
          </a:p>
        </p:txBody>
      </p:sp>
    </p:spTree>
    <p:extLst>
      <p:ext uri="{BB962C8B-B14F-4D97-AF65-F5344CB8AC3E}">
        <p14:creationId xmlns:p14="http://schemas.microsoft.com/office/powerpoint/2010/main" val="358559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93695"/>
            <a:ext cx="4925866" cy="5098732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l-GR" sz="3000" b="1" u="sng" dirty="0">
                <a:solidFill>
                  <a:srgbClr val="C00000"/>
                </a:solidFill>
              </a:rPr>
              <a:t>Ιεραρχικό Μοντέλο (</a:t>
            </a:r>
            <a:r>
              <a:rPr lang="en-US" sz="3000" b="1" u="sng" dirty="0">
                <a:solidFill>
                  <a:srgbClr val="C00000"/>
                </a:solidFill>
              </a:rPr>
              <a:t>Hierarchy model</a:t>
            </a:r>
            <a:r>
              <a:rPr lang="el-GR" sz="3000" b="1" u="sng" dirty="0">
                <a:solidFill>
                  <a:srgbClr val="C00000"/>
                </a:solidFill>
              </a:rPr>
              <a:t>)</a:t>
            </a:r>
            <a:r>
              <a:rPr lang="el-GR" sz="3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2600" b="1" i="0" dirty="0">
                <a:solidFill>
                  <a:schemeClr val="accent6"/>
                </a:solidFill>
                <a:effectLst/>
              </a:rPr>
              <a:t>Εντός του καρκινικού πληθυσμού των όγκων υπάρχει </a:t>
            </a:r>
            <a:r>
              <a:rPr lang="el-GR" sz="2600" b="1" i="1" dirty="0">
                <a:solidFill>
                  <a:schemeClr val="accent6"/>
                </a:solidFill>
                <a:effectLst/>
              </a:rPr>
              <a:t>ο βιολογικά διακριτός </a:t>
            </a:r>
            <a:r>
              <a:rPr lang="el-GR" sz="2600" b="1" i="0" dirty="0" err="1">
                <a:solidFill>
                  <a:schemeClr val="accent6"/>
                </a:solidFill>
                <a:effectLst/>
              </a:rPr>
              <a:t>υποπληθυσμός</a:t>
            </a:r>
            <a:r>
              <a:rPr lang="el-GR" sz="2600" b="1" i="0" dirty="0">
                <a:solidFill>
                  <a:schemeClr val="accent6"/>
                </a:solidFill>
                <a:effectLst/>
              </a:rPr>
              <a:t> </a:t>
            </a:r>
            <a:r>
              <a:rPr lang="el-GR" sz="2600" b="1" dirty="0">
                <a:solidFill>
                  <a:schemeClr val="accent6"/>
                </a:solidFill>
              </a:rPr>
              <a:t>των </a:t>
            </a:r>
            <a:r>
              <a:rPr lang="en-US" sz="2600" b="1" dirty="0">
                <a:solidFill>
                  <a:schemeClr val="accent6"/>
                </a:solidFill>
              </a:rPr>
              <a:t>CSCs</a:t>
            </a:r>
            <a:endParaRPr lang="el-GR" sz="2600" b="1" i="0" dirty="0">
              <a:solidFill>
                <a:schemeClr val="accent6"/>
              </a:solidFill>
              <a:effectLst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333333"/>
                </a:solidFill>
              </a:rPr>
              <a:t>H</a:t>
            </a:r>
            <a:r>
              <a:rPr lang="el-GR" sz="2600" b="0" i="0" dirty="0">
                <a:solidFill>
                  <a:srgbClr val="333333"/>
                </a:solidFill>
                <a:effectLst/>
              </a:rPr>
              <a:t> μακροπρόθεσμη ικανότητά</a:t>
            </a:r>
            <a:r>
              <a:rPr lang="en-US" sz="2600" b="0" i="0" dirty="0">
                <a:solidFill>
                  <a:srgbClr val="333333"/>
                </a:solidFill>
                <a:effectLst/>
              </a:rPr>
              <a:t> </a:t>
            </a:r>
            <a:r>
              <a:rPr lang="el-GR" sz="2600" b="0" i="0" dirty="0">
                <a:solidFill>
                  <a:srgbClr val="333333"/>
                </a:solidFill>
                <a:effectLst/>
              </a:rPr>
              <a:t>των </a:t>
            </a:r>
            <a:r>
              <a:rPr lang="en-US" sz="2600" b="0" i="0" dirty="0">
                <a:solidFill>
                  <a:srgbClr val="333333"/>
                </a:solidFill>
                <a:effectLst/>
              </a:rPr>
              <a:t>CSCs</a:t>
            </a:r>
            <a:r>
              <a:rPr lang="en-US" sz="2600" dirty="0">
                <a:solidFill>
                  <a:srgbClr val="333333"/>
                </a:solidFill>
              </a:rPr>
              <a:t>:</a:t>
            </a:r>
            <a:r>
              <a:rPr lang="el-GR" sz="2600" b="0" i="0" dirty="0">
                <a:solidFill>
                  <a:srgbClr val="333333"/>
                </a:solidFill>
                <a:effectLst/>
              </a:rPr>
              <a:t> </a:t>
            </a:r>
            <a:r>
              <a:rPr lang="el-GR" sz="2600" dirty="0">
                <a:solidFill>
                  <a:srgbClr val="333333"/>
                </a:solidFill>
              </a:rPr>
              <a:t>α) </a:t>
            </a:r>
            <a:r>
              <a:rPr lang="el-GR" sz="2600" b="0" i="0" dirty="0">
                <a:solidFill>
                  <a:srgbClr val="333333"/>
                </a:solidFill>
                <a:effectLst/>
              </a:rPr>
              <a:t>να </a:t>
            </a:r>
            <a:r>
              <a:rPr lang="el-GR" sz="2600" b="1" i="0" dirty="0">
                <a:solidFill>
                  <a:schemeClr val="accent6"/>
                </a:solidFill>
                <a:effectLst/>
              </a:rPr>
              <a:t>αυτό-ανανεώνονται</a:t>
            </a:r>
            <a:r>
              <a:rPr lang="el-GR" sz="2600" b="0" i="0" dirty="0">
                <a:solidFill>
                  <a:srgbClr val="333333"/>
                </a:solidFill>
                <a:effectLst/>
              </a:rPr>
              <a:t> και β) να παράγουν πολλά είδη</a:t>
            </a:r>
            <a:r>
              <a:rPr lang="el-GR" sz="2600" b="1" i="0" dirty="0">
                <a:solidFill>
                  <a:srgbClr val="70AD47"/>
                </a:solidFill>
                <a:effectLst/>
              </a:rPr>
              <a:t> τελικώς </a:t>
            </a:r>
            <a:r>
              <a:rPr lang="el-GR" sz="2600" b="1" i="0" dirty="0" err="1">
                <a:solidFill>
                  <a:srgbClr val="70AD47"/>
                </a:solidFill>
                <a:effectLst/>
              </a:rPr>
              <a:t>διαφοροποιημέν</a:t>
            </a:r>
            <a:r>
              <a:rPr lang="en-US" sz="2600" b="1" i="0" dirty="0" err="1">
                <a:solidFill>
                  <a:srgbClr val="70AD47"/>
                </a:solidFill>
                <a:effectLst/>
              </a:rPr>
              <a:t>vn</a:t>
            </a:r>
            <a:r>
              <a:rPr lang="el-GR" sz="2600" b="1" i="0" dirty="0">
                <a:solidFill>
                  <a:srgbClr val="70AD47"/>
                </a:solidFill>
                <a:effectLst/>
              </a:rPr>
              <a:t> </a:t>
            </a:r>
            <a:r>
              <a:rPr lang="el-GR" sz="2600" b="0" i="0" dirty="0">
                <a:solidFill>
                  <a:srgbClr val="333333"/>
                </a:solidFill>
                <a:effectLst/>
              </a:rPr>
              <a:t>(μη-</a:t>
            </a:r>
            <a:r>
              <a:rPr lang="el-GR" sz="2600" b="0" i="0" dirty="0" err="1">
                <a:solidFill>
                  <a:srgbClr val="333333"/>
                </a:solidFill>
                <a:effectLst/>
              </a:rPr>
              <a:t>ογκογονικ</a:t>
            </a:r>
            <a:r>
              <a:rPr lang="el-GR" sz="2600" dirty="0" err="1">
                <a:solidFill>
                  <a:srgbClr val="333333"/>
                </a:solidFill>
              </a:rPr>
              <a:t>ών</a:t>
            </a:r>
            <a:r>
              <a:rPr lang="el-GR" sz="2600" b="0" i="0" dirty="0">
                <a:solidFill>
                  <a:srgbClr val="333333"/>
                </a:solidFill>
                <a:effectLst/>
              </a:rPr>
              <a:t>) θυγατρικών κυττάρων (μέσω ενδιάμεσων προγονικών σταδίων), είναι που τελικά οδηγεί στην </a:t>
            </a:r>
            <a:r>
              <a:rPr lang="el-GR" sz="2600" b="1" i="0" dirty="0">
                <a:solidFill>
                  <a:srgbClr val="70AD47"/>
                </a:solidFill>
                <a:effectLst/>
              </a:rPr>
              <a:t>ετερογένεια</a:t>
            </a:r>
            <a:r>
              <a:rPr lang="el-GR" sz="2600" b="0" i="0" dirty="0">
                <a:solidFill>
                  <a:srgbClr val="70AD47"/>
                </a:solidFill>
                <a:effectLst/>
              </a:rPr>
              <a:t> </a:t>
            </a:r>
            <a:r>
              <a:rPr lang="el-GR" sz="2600" b="0" i="0" dirty="0">
                <a:solidFill>
                  <a:srgbClr val="333333"/>
                </a:solidFill>
                <a:effectLst/>
              </a:rPr>
              <a:t>του όγκου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168" y="51544"/>
            <a:ext cx="11086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CSC 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και Ετερογένεια του όγκου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419" y="2072473"/>
            <a:ext cx="6832600" cy="330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6012" y="5447751"/>
            <a:ext cx="595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“Only CSCs within the tumor are tumorigenic”</a:t>
            </a:r>
          </a:p>
        </p:txBody>
      </p:sp>
    </p:spTree>
    <p:extLst>
      <p:ext uri="{BB962C8B-B14F-4D97-AF65-F5344CB8AC3E}">
        <p14:creationId xmlns:p14="http://schemas.microsoft.com/office/powerpoint/2010/main" val="289320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SC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6" y="2694144"/>
            <a:ext cx="4760913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81040" y="1187853"/>
            <a:ext cx="1123713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n-US" sz="2400" dirty="0"/>
              <a:t>Το </a:t>
            </a:r>
            <a:r>
              <a:rPr lang="el-GR" altLang="en-US" sz="2400" b="1" dirty="0">
                <a:solidFill>
                  <a:srgbClr val="FF0000"/>
                </a:solidFill>
              </a:rPr>
              <a:t>ιεραρχικό</a:t>
            </a:r>
            <a:r>
              <a:rPr lang="el-GR" altLang="en-US" sz="2400" dirty="0">
                <a:solidFill>
                  <a:srgbClr val="FF0000"/>
                </a:solidFill>
              </a:rPr>
              <a:t> </a:t>
            </a:r>
            <a:r>
              <a:rPr lang="el-GR" altLang="en-US" sz="2400" dirty="0"/>
              <a:t>μοντέλο προβλέπει </a:t>
            </a:r>
            <a:r>
              <a:rPr lang="el-GR" altLang="en-US" sz="2400" dirty="0" err="1"/>
              <a:t>οτι</a:t>
            </a:r>
            <a:r>
              <a:rPr lang="el-GR" altLang="en-US" sz="2400" dirty="0"/>
              <a:t> οι χαρακτηριστικές ιδιότητες των </a:t>
            </a:r>
            <a:r>
              <a:rPr lang="en-US" altLang="en-US" sz="2400" dirty="0"/>
              <a:t>CSC </a:t>
            </a:r>
            <a:r>
              <a:rPr lang="el-GR" altLang="en-US" sz="2400" dirty="0"/>
              <a:t>μπορούν να χρησιμοποιηθούν για την ταυτοποίηση και απομόνωση των κυττάρων αυτών από τον συνολικό κυτταρικό πληθυσμό του όγκου</a:t>
            </a:r>
            <a:endParaRPr lang="en-US" altLang="en-US" sz="24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787218" y="2846545"/>
            <a:ext cx="2197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9900"/>
                </a:solidFill>
              </a:rPr>
              <a:t>Most of the tumor cells end up dying…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756525" y="4618195"/>
            <a:ext cx="27447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But a rare few go on to grow a new tumor…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Cancer Stem Cells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748464" y="2573338"/>
            <a:ext cx="549275" cy="220821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704014" y="5861050"/>
            <a:ext cx="549275" cy="73183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43101" y="4049869"/>
            <a:ext cx="858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Tumor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1168" y="-109045"/>
            <a:ext cx="11086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CSC 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και Ετερογένεια του όγκου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3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Α2α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84" r="-53684"/>
          <a:stretch>
            <a:fillRect/>
          </a:stretch>
        </p:blipFill>
        <p:spPr>
          <a:xfrm>
            <a:off x="1524001" y="165632"/>
            <a:ext cx="10838090" cy="5960532"/>
          </a:xfrm>
        </p:spPr>
      </p:pic>
      <p:pic>
        <p:nvPicPr>
          <p:cNvPr id="5" name="Content Placeholder 3" descr="Α2β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230" b="-241230"/>
          <a:stretch>
            <a:fillRect/>
          </a:stretch>
        </p:blipFill>
        <p:spPr>
          <a:xfrm>
            <a:off x="5068811" y="5234790"/>
            <a:ext cx="4895559" cy="2692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894498" y="3452871"/>
            <a:ext cx="644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Yadav</a:t>
            </a:r>
            <a:r>
              <a:rPr lang="en-US" b="1" dirty="0">
                <a:solidFill>
                  <a:srgbClr val="002060"/>
                </a:solidFill>
              </a:rPr>
              <a:t> AK and Desai NS. Stem Cell Rev and Rep (2019) 15:331–355 </a:t>
            </a:r>
          </a:p>
        </p:txBody>
      </p:sp>
    </p:spTree>
    <p:extLst>
      <p:ext uri="{BB962C8B-B14F-4D97-AF65-F5344CB8AC3E}">
        <p14:creationId xmlns:p14="http://schemas.microsoft.com/office/powerpoint/2010/main" val="207967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l-GR" sz="3200" b="1" dirty="0" err="1">
                <a:solidFill>
                  <a:srgbClr val="002060"/>
                </a:solidFill>
                <a:latin typeface="+mn-lt"/>
              </a:rPr>
              <a:t>Βιοδείκτες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 καρκινικών βλαστικών κυττάρων</a:t>
            </a:r>
            <a:br>
              <a:rPr lang="el-GR" sz="3200" b="1" dirty="0">
                <a:solidFill>
                  <a:srgbClr val="002060"/>
                </a:solidFill>
                <a:latin typeface="+mn-lt"/>
              </a:rPr>
            </a:br>
            <a:r>
              <a:rPr lang="el-GR" sz="32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CSCs biomarkers)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83" y="2136367"/>
            <a:ext cx="10899216" cy="435133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dirty="0" err="1"/>
              <a:t>Πρωτεϊνες</a:t>
            </a:r>
            <a:r>
              <a:rPr lang="el-GR" dirty="0"/>
              <a:t> που εντοπίζονται συνήθως στην επιφάνεια των κυττάρων και χρησιμοποιούνται για τον προσδιορισμό των καρκινικών βλαστικών κυττάρων ανάλογα με τον ιστό προέλευσης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dirty="0"/>
              <a:t>Χρησιμοποιήθηκαν πρώτη φορά για την ταυτοποίηση και τον διαχωρισμό των αρχέγονων αιμοποιητικών κυττάρων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dirty="0"/>
              <a:t>Σκοπός των </a:t>
            </a:r>
            <a:r>
              <a:rPr lang="el-GR" dirty="0" err="1"/>
              <a:t>βιοδεικτών</a:t>
            </a:r>
            <a:r>
              <a:rPr lang="el-GR" dirty="0"/>
              <a:t> είναι η ακριβής διερεύνηση των ποσοστών των κυτταρικών πληθυσμών (συμπεριλαμβανομένων των </a:t>
            </a:r>
            <a:r>
              <a:rPr lang="en-US" dirty="0"/>
              <a:t>CSC) </a:t>
            </a:r>
            <a:r>
              <a:rPr lang="el-GR" dirty="0"/>
              <a:t>στον όγκο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dirty="0"/>
              <a:t>Μέθοδοι διαχωρισμού: </a:t>
            </a:r>
            <a:r>
              <a:rPr lang="en-US" dirty="0"/>
              <a:t>fluorescence-activated cell</a:t>
            </a:r>
            <a:r>
              <a:rPr lang="el-GR" dirty="0"/>
              <a:t> </a:t>
            </a:r>
            <a:r>
              <a:rPr lang="en-US" dirty="0"/>
              <a:t>sorting (FACS) </a:t>
            </a:r>
            <a:r>
              <a:rPr lang="el-GR" dirty="0"/>
              <a:t>και</a:t>
            </a:r>
            <a:r>
              <a:rPr lang="en-US" dirty="0"/>
              <a:t> magnetic-activated cell sorting (MACS)</a:t>
            </a:r>
            <a:endParaRPr lang="el-GR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2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3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err="1">
                <a:solidFill>
                  <a:srgbClr val="002060"/>
                </a:solidFill>
                <a:latin typeface="+mn-lt"/>
              </a:rPr>
              <a:t>Αρχεγονα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 κύτταρα - Ορισμοί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078" y="1690687"/>
            <a:ext cx="11611131" cy="4785063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dirty="0">
                <a:solidFill>
                  <a:srgbClr val="000000"/>
                </a:solidFill>
              </a:rPr>
              <a:t>Μη διαφοροποιημένα κύτταρα που έχουν την ικανότητα να πολλαπλασιάζονται και να σχηματίζουν διαφορετικές μορφές εξειδικευμένων κυττάρων του σώματος.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dirty="0">
                <a:solidFill>
                  <a:srgbClr val="000000"/>
                </a:solidFill>
              </a:rPr>
              <a:t>Τα βλαστοκύτταρα όταν βρεθούν σε κατάλληλες συνθήκες (είτε στο σώμα είστε στο εργαστήριο) διαιρούνται και σχηματίζουν </a:t>
            </a:r>
            <a:r>
              <a:rPr lang="el-GR" b="1" dirty="0">
                <a:solidFill>
                  <a:srgbClr val="FF0000"/>
                </a:solidFill>
              </a:rPr>
              <a:t>τα θυγατρικά κύτταρα</a:t>
            </a:r>
            <a:r>
              <a:rPr lang="el-GR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dirty="0"/>
              <a:t>Τα θυγατρικά κύτταρα μπορούν να δώσουν είτε νέα βλαστικά κύτταρα (</a:t>
            </a:r>
            <a:r>
              <a:rPr lang="el-GR" b="1" dirty="0">
                <a:solidFill>
                  <a:srgbClr val="C00000"/>
                </a:solidFill>
              </a:rPr>
              <a:t>αυτό-ανανέωση, </a:t>
            </a:r>
            <a:r>
              <a:rPr lang="en-US" b="1" i="1" dirty="0">
                <a:solidFill>
                  <a:srgbClr val="C00000"/>
                </a:solidFill>
              </a:rPr>
              <a:t>self-renewal</a:t>
            </a:r>
            <a:r>
              <a:rPr lang="en-US" dirty="0"/>
              <a:t>) </a:t>
            </a:r>
            <a:r>
              <a:rPr lang="el-GR" dirty="0"/>
              <a:t>ή να διαφοροποιηθούν σε εξειδικευμένα κύτταρα </a:t>
            </a:r>
            <a:r>
              <a:rPr lang="en-US" dirty="0"/>
              <a:t>(</a:t>
            </a:r>
            <a:r>
              <a:rPr lang="en-US" b="1" i="1" dirty="0">
                <a:solidFill>
                  <a:srgbClr val="C00000"/>
                </a:solidFill>
              </a:rPr>
              <a:t>differentiation</a:t>
            </a:r>
            <a:r>
              <a:rPr lang="en-US" dirty="0"/>
              <a:t>)</a:t>
            </a:r>
            <a:r>
              <a:rPr lang="el-GR" dirty="0"/>
              <a:t>, με συγκεκριμένες λειτουργίες, όπως τα κύτταρα αίματος, τα νευρικά κύτταρα κλπ.</a:t>
            </a:r>
            <a:r>
              <a:rPr lang="en-US" dirty="0"/>
              <a:t> 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6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Α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93" r="-19593"/>
          <a:stretch>
            <a:fillRect/>
          </a:stretch>
        </p:blipFill>
        <p:spPr>
          <a:xfrm>
            <a:off x="581258" y="260483"/>
            <a:ext cx="10665622" cy="5865681"/>
          </a:xfrm>
        </p:spPr>
      </p:pic>
      <p:sp>
        <p:nvSpPr>
          <p:cNvPr id="5" name="Rectangle 4"/>
          <p:cNvSpPr/>
          <p:nvPr/>
        </p:nvSpPr>
        <p:spPr>
          <a:xfrm>
            <a:off x="5464509" y="6335233"/>
            <a:ext cx="7070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Yadav</a:t>
            </a:r>
            <a:r>
              <a:rPr lang="en-US" b="1" dirty="0">
                <a:solidFill>
                  <a:srgbClr val="002060"/>
                </a:solidFill>
              </a:rPr>
              <a:t> AK and Desai NS. Stem Cell Rev and Rep (2019) 15:331–355 </a:t>
            </a:r>
          </a:p>
        </p:txBody>
      </p:sp>
    </p:spTree>
    <p:extLst>
      <p:ext uri="{BB962C8B-B14F-4D97-AF65-F5344CB8AC3E}">
        <p14:creationId xmlns:p14="http://schemas.microsoft.com/office/powerpoint/2010/main" val="289042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7" b="-3687"/>
          <a:stretch>
            <a:fillRect/>
          </a:stretch>
        </p:blipFill>
        <p:spPr/>
      </p:pic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6438900" y="6176963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Krishnamurthy &amp; </a:t>
            </a:r>
            <a:r>
              <a:rPr lang="en-US" b="1" dirty="0" err="1">
                <a:solidFill>
                  <a:srgbClr val="002060"/>
                </a:solidFill>
              </a:rPr>
              <a:t>Nör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fr-FR" b="1" dirty="0">
                <a:solidFill>
                  <a:srgbClr val="002060"/>
                </a:solidFill>
              </a:rPr>
              <a:t>J Dent </a:t>
            </a:r>
            <a:r>
              <a:rPr lang="fr-FR" b="1" dirty="0" err="1">
                <a:solidFill>
                  <a:srgbClr val="002060"/>
                </a:solidFill>
              </a:rPr>
              <a:t>Res</a:t>
            </a:r>
            <a:r>
              <a:rPr lang="fr-FR" b="1" dirty="0">
                <a:solidFill>
                  <a:srgbClr val="002060"/>
                </a:solidFill>
              </a:rPr>
              <a:t> 2012; 91(4):334-340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97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65422"/>
            <a:ext cx="5059951" cy="592164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8160" y="65326"/>
            <a:ext cx="10835640" cy="83214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 err="1">
                <a:solidFill>
                  <a:srgbClr val="002060"/>
                </a:solidFill>
                <a:latin typeface="+mn-lt"/>
              </a:rPr>
              <a:t>Βιοδείκτες</a:t>
            </a:r>
            <a:r>
              <a:rPr lang="el-GR" sz="3200" b="1" dirty="0">
                <a:solidFill>
                  <a:srgbClr val="002060"/>
                </a:solidFill>
                <a:latin typeface="+mn-lt"/>
              </a:rPr>
              <a:t> Καρκινικών Βλαστικών Κυττάρων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533" y="1799167"/>
            <a:ext cx="5884333" cy="36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02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cancertrea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62" y="2403230"/>
            <a:ext cx="8123309" cy="1446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199" y="0"/>
            <a:ext cx="8229217" cy="1325563"/>
          </a:xfrm>
        </p:spPr>
        <p:txBody>
          <a:bodyPr>
            <a:normAutofit/>
          </a:bodyPr>
          <a:lstStyle/>
          <a:p>
            <a:pPr algn="ctr"/>
            <a:r>
              <a:rPr lang="el-GR" altLang="en-US" sz="3200" b="1" dirty="0">
                <a:solidFill>
                  <a:srgbClr val="002060"/>
                </a:solidFill>
                <a:latin typeface="+mn-lt"/>
              </a:rPr>
              <a:t>Τα </a:t>
            </a:r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CSC</a:t>
            </a:r>
            <a:r>
              <a:rPr lang="el-GR" altLang="en-US" sz="3200" b="1" dirty="0">
                <a:solidFill>
                  <a:srgbClr val="002060"/>
                </a:solidFill>
                <a:latin typeface="+mn-lt"/>
              </a:rPr>
              <a:t> στη χημειοθεραπεία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229600" y="4084032"/>
            <a:ext cx="23860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</a:rPr>
              <a:t>The stem cell survives conventional chemotherapy and divides to form a new tumor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810000" y="453084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</a:rPr>
              <a:t>Cancer Stem Cell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3429000" y="3663950"/>
            <a:ext cx="381000" cy="7699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5867400" y="3744914"/>
            <a:ext cx="304800" cy="6889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90FC4AE-638B-3547-B9D1-043CFB17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1325563"/>
            <a:ext cx="4533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</a:rPr>
              <a:t>Tumor treated with chemotherapy</a:t>
            </a:r>
          </a:p>
        </p:txBody>
      </p:sp>
    </p:spTree>
    <p:extLst>
      <p:ext uri="{BB962C8B-B14F-4D97-AF65-F5344CB8AC3E}">
        <p14:creationId xmlns:p14="http://schemas.microsoft.com/office/powerpoint/2010/main" val="2634259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ancerStemCel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66876"/>
            <a:ext cx="6858000" cy="4849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358" y="0"/>
            <a:ext cx="8282202" cy="1325563"/>
          </a:xfrm>
        </p:spPr>
        <p:txBody>
          <a:bodyPr>
            <a:normAutofit/>
          </a:bodyPr>
          <a:lstStyle/>
          <a:p>
            <a:pPr algn="ctr"/>
            <a:r>
              <a:rPr lang="el-GR" altLang="en-US" sz="3200" b="1" dirty="0">
                <a:solidFill>
                  <a:srgbClr val="002060"/>
                </a:solidFill>
                <a:latin typeface="+mn-lt"/>
              </a:rPr>
              <a:t>Τα </a:t>
            </a:r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CSC</a:t>
            </a:r>
            <a:r>
              <a:rPr lang="el-GR" altLang="en-US" sz="3200" b="1" dirty="0">
                <a:solidFill>
                  <a:srgbClr val="002060"/>
                </a:solidFill>
                <a:latin typeface="+mn-lt"/>
              </a:rPr>
              <a:t> στη χημειοθεραπεία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334000" y="4530726"/>
            <a:ext cx="3505200" cy="2244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4714875" y="5664200"/>
            <a:ext cx="6048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4344" y="5252462"/>
            <a:ext cx="417433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</a:rPr>
              <a:t>Conventional chemotherapy targets rapidly dividing cells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586664" y="2036972"/>
            <a:ext cx="4122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</a:rPr>
              <a:t>Stem cells do not divide rapidly, so are not targeted by chemotherapy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86400" y="5486401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781800" y="5851526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077200" y="5486401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27194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6347" y="181080"/>
            <a:ext cx="8733176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CSC </a:t>
            </a:r>
            <a:r>
              <a:rPr lang="el-GR" altLang="en-US" sz="3200" b="1" dirty="0">
                <a:solidFill>
                  <a:srgbClr val="002060"/>
                </a:solidFill>
                <a:latin typeface="+mn-lt"/>
              </a:rPr>
              <a:t>- Νέοι θεραπευτικοί στόχοι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32549" y="3858812"/>
            <a:ext cx="30146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660066"/>
                </a:solidFill>
              </a:rPr>
              <a:t>New targeted drugs that specifically kill cancer stem cells without harming normal stem cells should remove the “root” of the cancer.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05837" y="3925665"/>
            <a:ext cx="30908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</a:rPr>
              <a:t>The rest of the cancer cells should die on their own, or conventional chemotherapy drugs can be used to kill these cells</a:t>
            </a:r>
          </a:p>
        </p:txBody>
      </p:sp>
      <p:pic>
        <p:nvPicPr>
          <p:cNvPr id="6" name="Picture 7" descr="Cancertre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57" y="1803888"/>
            <a:ext cx="10127101" cy="1791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80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0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Διαχωρισμός κυττάρων με επιφανειακούς δείκτες 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0498" y="5650492"/>
            <a:ext cx="279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Bonnet D, Dick JE. Human acute myeloid leukemia is organized as a hierarchy that originates from a primitive hematopoietic cell. </a:t>
            </a:r>
            <a:r>
              <a:rPr lang="en-US" sz="1200" i="1" dirty="0"/>
              <a:t>Nat Med.</a:t>
            </a:r>
            <a:r>
              <a:rPr lang="en-US" sz="1200" dirty="0"/>
              <a:t> 1997 Jul;3(7):730-7.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3470" y="1767927"/>
            <a:ext cx="213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BF9000"/>
                </a:solidFill>
              </a:rPr>
              <a:t>Βιοδείκτες</a:t>
            </a:r>
            <a:r>
              <a:rPr lang="en-US" sz="2400" b="1" dirty="0">
                <a:solidFill>
                  <a:srgbClr val="BF9000"/>
                </a:solidFill>
              </a:rPr>
              <a:t>:</a:t>
            </a:r>
            <a:endParaRPr lang="el-GR" sz="2400" b="1" dirty="0">
              <a:solidFill>
                <a:srgbClr val="BF9000"/>
              </a:solidFill>
            </a:endParaRPr>
          </a:p>
          <a:p>
            <a:pPr algn="ctr"/>
            <a:r>
              <a:rPr lang="en-US" sz="2400" b="1" dirty="0">
                <a:solidFill>
                  <a:srgbClr val="BF9000"/>
                </a:solidFill>
              </a:rPr>
              <a:t> CD34</a:t>
            </a:r>
            <a:r>
              <a:rPr lang="en-US" sz="2400" b="1" baseline="30000" dirty="0">
                <a:solidFill>
                  <a:srgbClr val="BF9000"/>
                </a:solidFill>
              </a:rPr>
              <a:t>++</a:t>
            </a:r>
            <a:r>
              <a:rPr lang="en-US" sz="2400" b="1" dirty="0">
                <a:solidFill>
                  <a:srgbClr val="BF9000"/>
                </a:solidFill>
              </a:rPr>
              <a:t> CD38</a:t>
            </a:r>
            <a:r>
              <a:rPr lang="en-US" sz="2400" b="1" baseline="30000" dirty="0">
                <a:solidFill>
                  <a:srgbClr val="BF9000"/>
                </a:solidFill>
              </a:rPr>
              <a:t>-</a:t>
            </a:r>
            <a:r>
              <a:rPr lang="en-US" sz="2400" b="1" dirty="0">
                <a:solidFill>
                  <a:srgbClr val="BF9000"/>
                </a:solidFill>
              </a:rPr>
              <a:t> </a:t>
            </a:r>
            <a:endParaRPr lang="en-US" sz="2400" dirty="0">
              <a:solidFill>
                <a:srgbClr val="BF9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17" y="875187"/>
            <a:ext cx="8608022" cy="5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90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FB717-C155-354A-AA6D-FE31183C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23717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l-GR" altLang="en-US" sz="4000" b="1" dirty="0">
                <a:solidFill>
                  <a:srgbClr val="002060"/>
                </a:solidFill>
              </a:rPr>
            </a:br>
            <a:br>
              <a:rPr lang="el-GR" altLang="en-US" sz="4000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CSC</a:t>
            </a:r>
            <a:r>
              <a:rPr lang="el-GR" altLang="en-US" b="1" dirty="0">
                <a:solidFill>
                  <a:srgbClr val="002060"/>
                </a:solidFill>
                <a:latin typeface="+mn-lt"/>
              </a:rPr>
              <a:t> ΠΡΟΟΠΤΙΚΕΣ…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497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84" r="-4308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907486" y="6329363"/>
            <a:ext cx="6282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Miyoshi N, et al., </a:t>
            </a:r>
            <a:r>
              <a:rPr lang="en-US" b="1" dirty="0" err="1">
                <a:solidFill>
                  <a:srgbClr val="002060"/>
                </a:solidFill>
              </a:rPr>
              <a:t>Jpn</a:t>
            </a:r>
            <a:r>
              <a:rPr lang="en-US" b="1" dirty="0">
                <a:solidFill>
                  <a:srgbClr val="002060"/>
                </a:solidFill>
              </a:rPr>
              <a:t> J </a:t>
            </a:r>
            <a:r>
              <a:rPr lang="en-US" b="1" dirty="0" err="1">
                <a:solidFill>
                  <a:srgbClr val="002060"/>
                </a:solidFill>
              </a:rPr>
              <a:t>Clin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Oncol</a:t>
            </a:r>
            <a:r>
              <a:rPr lang="en-US" b="1" dirty="0">
                <a:solidFill>
                  <a:srgbClr val="002060"/>
                </a:solidFill>
              </a:rPr>
              <a:t>, 2019; 49:232-237 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45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" b="602"/>
          <a:stretch>
            <a:fillRect/>
          </a:stretch>
        </p:blipFill>
        <p:spPr>
          <a:xfrm>
            <a:off x="1553470" y="1200834"/>
            <a:ext cx="8955772" cy="4925330"/>
          </a:xfrm>
        </p:spPr>
      </p:pic>
      <p:sp>
        <p:nvSpPr>
          <p:cNvPr id="5" name="Rectangle 4"/>
          <p:cNvSpPr/>
          <p:nvPr/>
        </p:nvSpPr>
        <p:spPr>
          <a:xfrm>
            <a:off x="2966913" y="6363333"/>
            <a:ext cx="887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Makena</a:t>
            </a:r>
            <a:r>
              <a:rPr lang="en-US" b="1" dirty="0">
                <a:solidFill>
                  <a:srgbClr val="FF0000"/>
                </a:solidFill>
              </a:rPr>
              <a:t> MR, et al., BBA - Molecular Basis of Disease 1866 (2020) 165339 </a:t>
            </a:r>
          </a:p>
        </p:txBody>
      </p:sp>
    </p:spTree>
    <p:extLst>
      <p:ext uri="{BB962C8B-B14F-4D97-AF65-F5344CB8AC3E}">
        <p14:creationId xmlns:p14="http://schemas.microsoft.com/office/powerpoint/2010/main" val="408482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3" y="1825625"/>
            <a:ext cx="11527436" cy="4351338"/>
          </a:xfrm>
        </p:spPr>
        <p:txBody>
          <a:bodyPr/>
          <a:lstStyle/>
          <a:p>
            <a:pPr algn="just">
              <a:spcAft>
                <a:spcPts val="1800"/>
              </a:spcAft>
              <a:buFont typeface="Wingdings" pitchFamily="2" charset="2"/>
              <a:buChar char="q"/>
            </a:pPr>
            <a:r>
              <a:rPr lang="el-GR" b="1" dirty="0">
                <a:solidFill>
                  <a:srgbClr val="002060"/>
                </a:solidFill>
              </a:rPr>
              <a:t>Συμμετρική Διαίρεση</a:t>
            </a:r>
            <a:r>
              <a:rPr lang="el-GR" dirty="0">
                <a:solidFill>
                  <a:srgbClr val="002060"/>
                </a:solidFill>
              </a:rPr>
              <a:t>: </a:t>
            </a:r>
            <a:r>
              <a:rPr lang="el-GR" dirty="0"/>
              <a:t>2 ίδια θυγατρικά κύτταρα με τις ιδιότητες των βλαστικών κυττάρων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q"/>
            </a:pPr>
            <a:r>
              <a:rPr lang="el-GR" b="1" dirty="0">
                <a:solidFill>
                  <a:srgbClr val="002060"/>
                </a:solidFill>
              </a:rPr>
              <a:t>Ασύμμετρη Διαίρεση</a:t>
            </a:r>
            <a:r>
              <a:rPr lang="el-GR" dirty="0">
                <a:solidFill>
                  <a:srgbClr val="002060"/>
                </a:solidFill>
              </a:rPr>
              <a:t>: </a:t>
            </a:r>
            <a:r>
              <a:rPr lang="el-GR" dirty="0"/>
              <a:t>1 βλαστικό κύτταρο και 1 προγονικό κύτταρο με περιορισμένη δυνατότητα αυτό-ανανέωσης</a:t>
            </a:r>
          </a:p>
          <a:p>
            <a:pPr algn="just">
              <a:spcAft>
                <a:spcPts val="1800"/>
              </a:spcAft>
              <a:buFont typeface="Wingdings" pitchFamily="2" charset="2"/>
              <a:buChar char="q"/>
            </a:pPr>
            <a:r>
              <a:rPr lang="el-GR" b="1" dirty="0">
                <a:solidFill>
                  <a:srgbClr val="002060"/>
                </a:solidFill>
              </a:rPr>
              <a:t>Τ</a:t>
            </a:r>
            <a:r>
              <a:rPr lang="el-GR" dirty="0">
                <a:solidFill>
                  <a:srgbClr val="002060"/>
                </a:solidFill>
              </a:rPr>
              <a:t>α προγονικά βλαστικά κύτταρα μπορούν να περάσουν από διάφορους κύκλους διαίρεσης πριν την οριστική διαφοροποίησή τους σε ώριμα κύτταρα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6210" y="295865"/>
            <a:ext cx="10061637" cy="796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Αρχέγονα κύτταρα - Ορισμοί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794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93" r="-27293"/>
          <a:stretch>
            <a:fillRect/>
          </a:stretch>
        </p:blipFill>
        <p:spPr>
          <a:xfrm>
            <a:off x="610860" y="99291"/>
            <a:ext cx="10958718" cy="6026873"/>
          </a:xfrm>
        </p:spPr>
      </p:pic>
      <p:sp>
        <p:nvSpPr>
          <p:cNvPr id="5" name="TextBox 4"/>
          <p:cNvSpPr txBox="1"/>
          <p:nvPr/>
        </p:nvSpPr>
        <p:spPr>
          <a:xfrm>
            <a:off x="5082361" y="6395459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Makena</a:t>
            </a:r>
            <a:r>
              <a:rPr lang="en-US" b="1" dirty="0">
                <a:solidFill>
                  <a:srgbClr val="002060"/>
                </a:solidFill>
              </a:rPr>
              <a:t> MR, et al., BBA - Molecular Basis of Disease 1866 (2020) 165339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66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Calibri" charset="0"/>
            </a:endParaRPr>
          </a:p>
        </p:txBody>
      </p:sp>
      <p:pic>
        <p:nvPicPr>
          <p:cNvPr id="87042" name="Content Placeholder 3" descr="Untitled 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4" r="-18954"/>
          <a:stretch>
            <a:fillRect/>
          </a:stretch>
        </p:blipFill>
        <p:spPr>
          <a:xfrm>
            <a:off x="117476" y="381000"/>
            <a:ext cx="11776075" cy="6477000"/>
          </a:xfrm>
        </p:spPr>
      </p:pic>
      <p:sp>
        <p:nvSpPr>
          <p:cNvPr id="87043" name="TextBox 1"/>
          <p:cNvSpPr txBox="1">
            <a:spLocks noChangeArrowheads="1"/>
          </p:cNvSpPr>
          <p:nvPr/>
        </p:nvSpPr>
        <p:spPr bwMode="auto">
          <a:xfrm>
            <a:off x="8142203" y="6373704"/>
            <a:ext cx="3751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2060"/>
                </a:solidFill>
                <a:latin typeface="+mn-lt"/>
              </a:rPr>
              <a:t>World J Stem Cells 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2015;7:1185-1201 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5483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Α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4" r="-940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449832" y="6352774"/>
            <a:ext cx="745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Yadav</a:t>
            </a:r>
            <a:r>
              <a:rPr lang="en-US" b="1" dirty="0">
                <a:solidFill>
                  <a:srgbClr val="FF0000"/>
                </a:solidFill>
              </a:rPr>
              <a:t> AK and Desai NS. Stem Cell Rev and Rep (2019) 15:331–355 </a:t>
            </a:r>
          </a:p>
        </p:txBody>
      </p:sp>
    </p:spTree>
    <p:extLst>
      <p:ext uri="{BB962C8B-B14F-4D97-AF65-F5344CB8AC3E}">
        <p14:creationId xmlns:p14="http://schemas.microsoft.com/office/powerpoint/2010/main" val="1864192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Πειραματικές Προσεγγίσεις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8" r="-257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7058762" y="6311900"/>
            <a:ext cx="6211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Miyoshi N, et al., </a:t>
            </a:r>
            <a:r>
              <a:rPr lang="en-US" b="1" dirty="0" err="1">
                <a:solidFill>
                  <a:srgbClr val="002060"/>
                </a:solidFill>
              </a:rPr>
              <a:t>Jpn</a:t>
            </a:r>
            <a:r>
              <a:rPr lang="en-US" b="1" dirty="0">
                <a:solidFill>
                  <a:srgbClr val="002060"/>
                </a:solidFill>
              </a:rPr>
              <a:t> J </a:t>
            </a:r>
            <a:r>
              <a:rPr lang="en-US" b="1" dirty="0" err="1">
                <a:solidFill>
                  <a:srgbClr val="002060"/>
                </a:solidFill>
              </a:rPr>
              <a:t>Clin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Oncol</a:t>
            </a:r>
            <a:r>
              <a:rPr lang="en-US" b="1" dirty="0">
                <a:solidFill>
                  <a:srgbClr val="002060"/>
                </a:solidFill>
              </a:rPr>
              <a:t>, 2019; 49:232-237 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99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6" b="-36406"/>
          <a:stretch>
            <a:fillRect/>
          </a:stretch>
        </p:blipFill>
        <p:spPr>
          <a:xfrm>
            <a:off x="1558134" y="1139609"/>
            <a:ext cx="9067099" cy="4986555"/>
          </a:xfrm>
        </p:spPr>
      </p:pic>
      <p:sp>
        <p:nvSpPr>
          <p:cNvPr id="5" name="Rectangle 4"/>
          <p:cNvSpPr/>
          <p:nvPr/>
        </p:nvSpPr>
        <p:spPr>
          <a:xfrm>
            <a:off x="4549292" y="5934671"/>
            <a:ext cx="5846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Miyoshi N, et al., </a:t>
            </a:r>
            <a:r>
              <a:rPr lang="en-US" b="1" dirty="0" err="1">
                <a:solidFill>
                  <a:srgbClr val="FF0000"/>
                </a:solidFill>
              </a:rPr>
              <a:t>Jpn</a:t>
            </a:r>
            <a:r>
              <a:rPr lang="en-US" b="1" dirty="0">
                <a:solidFill>
                  <a:srgbClr val="FF0000"/>
                </a:solidFill>
              </a:rPr>
              <a:t> J </a:t>
            </a:r>
            <a:r>
              <a:rPr lang="en-US" b="1" dirty="0" err="1">
                <a:solidFill>
                  <a:srgbClr val="FF0000"/>
                </a:solidFill>
              </a:rPr>
              <a:t>Clin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, 2019; 49:232-237 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32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05" b="-41905"/>
          <a:stretch>
            <a:fillRect/>
          </a:stretch>
        </p:blipFill>
        <p:spPr>
          <a:xfrm>
            <a:off x="1587736" y="1139609"/>
            <a:ext cx="9067099" cy="4986555"/>
          </a:xfrm>
        </p:spPr>
      </p:pic>
      <p:sp>
        <p:nvSpPr>
          <p:cNvPr id="5" name="Rectangle 4"/>
          <p:cNvSpPr/>
          <p:nvPr/>
        </p:nvSpPr>
        <p:spPr>
          <a:xfrm>
            <a:off x="3658350" y="6126164"/>
            <a:ext cx="6737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Miyoshi N, et al., </a:t>
            </a:r>
            <a:r>
              <a:rPr lang="en-US" b="1" dirty="0" err="1">
                <a:solidFill>
                  <a:srgbClr val="FF0000"/>
                </a:solidFill>
              </a:rPr>
              <a:t>Jpn</a:t>
            </a:r>
            <a:r>
              <a:rPr lang="en-US" b="1" dirty="0">
                <a:solidFill>
                  <a:srgbClr val="FF0000"/>
                </a:solidFill>
              </a:rPr>
              <a:t> J </a:t>
            </a:r>
            <a:r>
              <a:rPr lang="en-US" b="1" dirty="0" err="1">
                <a:solidFill>
                  <a:srgbClr val="FF0000"/>
                </a:solidFill>
              </a:rPr>
              <a:t>Clin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, 2019; 49:232-237 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30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823" b="-9482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981201" y="6126164"/>
            <a:ext cx="5197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Miyoshi N, et al., </a:t>
            </a:r>
            <a:r>
              <a:rPr lang="en-US" b="1" dirty="0" err="1">
                <a:solidFill>
                  <a:srgbClr val="FF0000"/>
                </a:solidFill>
              </a:rPr>
              <a:t>Jpn</a:t>
            </a:r>
            <a:r>
              <a:rPr lang="en-US" b="1" dirty="0">
                <a:solidFill>
                  <a:srgbClr val="FF0000"/>
                </a:solidFill>
              </a:rPr>
              <a:t> J </a:t>
            </a:r>
            <a:r>
              <a:rPr lang="en-US" b="1" dirty="0" err="1">
                <a:solidFill>
                  <a:srgbClr val="FF0000"/>
                </a:solidFill>
              </a:rPr>
              <a:t>Clin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Oncol</a:t>
            </a:r>
            <a:r>
              <a:rPr lang="en-US" b="1" dirty="0">
                <a:solidFill>
                  <a:srgbClr val="FF0000"/>
                </a:solidFill>
              </a:rPr>
              <a:t>, 2019; 49:232-237 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95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751" y="1066180"/>
            <a:ext cx="1057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Τα </a:t>
            </a:r>
            <a:r>
              <a:rPr lang="el-GR" sz="2400" b="1" u="sng" dirty="0">
                <a:solidFill>
                  <a:srgbClr val="002060"/>
                </a:solidFill>
              </a:rPr>
              <a:t>Οργανοειδή</a:t>
            </a:r>
            <a:r>
              <a:rPr lang="el-GR" sz="2400" dirty="0"/>
              <a:t> είναι τρισδιάστατες «</a:t>
            </a:r>
            <a:r>
              <a:rPr lang="el-GR" sz="2400" dirty="0" err="1"/>
              <a:t>μινιατουρες</a:t>
            </a:r>
            <a:r>
              <a:rPr lang="el-GR" sz="2400" dirty="0"/>
              <a:t> ιστών» σε καλλιέργεια.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Προέρχονται</a:t>
            </a:r>
            <a:r>
              <a:rPr lang="en-US" sz="2400" dirty="0"/>
              <a:t> </a:t>
            </a:r>
            <a:r>
              <a:rPr lang="el-GR" sz="2400" dirty="0"/>
              <a:t>από μεμονωμένα ενήλικα βλαστοκύτταρα και μιμούνται τόσο δομικά όσο και λειτουργικά, τα </a:t>
            </a:r>
            <a:r>
              <a:rPr lang="el-GR" sz="2400" dirty="0" err="1"/>
              <a:t>χαρακτηρηστικά</a:t>
            </a:r>
            <a:r>
              <a:rPr lang="el-GR" sz="2400" dirty="0"/>
              <a:t> του ιστού προέλευσης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01613" y="321759"/>
            <a:ext cx="452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Τι είναι τα </a:t>
            </a:r>
            <a:r>
              <a:rPr lang="en-US" sz="3200" b="1" dirty="0">
                <a:solidFill>
                  <a:srgbClr val="002060"/>
                </a:solidFill>
              </a:rPr>
              <a:t>“</a:t>
            </a:r>
            <a:r>
              <a:rPr lang="el-GR" sz="3200" b="1" dirty="0">
                <a:solidFill>
                  <a:srgbClr val="002060"/>
                </a:solidFill>
              </a:rPr>
              <a:t>οργανοειδή</a:t>
            </a:r>
            <a:r>
              <a:rPr lang="en-US" sz="3200" b="1" dirty="0">
                <a:solidFill>
                  <a:srgbClr val="002060"/>
                </a:solidFill>
              </a:rPr>
              <a:t>”;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330" y="6131468"/>
            <a:ext cx="28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Instestinal</a:t>
            </a:r>
            <a:r>
              <a:rPr lang="en-US" dirty="0"/>
              <a:t> </a:t>
            </a:r>
            <a:r>
              <a:rPr lang="en-US" dirty="0" err="1"/>
              <a:t>organoid</a:t>
            </a:r>
            <a:r>
              <a:rPr lang="en-US" dirty="0"/>
              <a:t>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46" y="2585800"/>
            <a:ext cx="6893734" cy="35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8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39" y="2380237"/>
            <a:ext cx="7281332" cy="4288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999" y="936571"/>
            <a:ext cx="11192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Τα </a:t>
            </a:r>
            <a:r>
              <a:rPr lang="el-GR" sz="2400" b="1" u="sng" dirty="0">
                <a:solidFill>
                  <a:srgbClr val="002060"/>
                </a:solidFill>
              </a:rPr>
              <a:t>Καρκινικά</a:t>
            </a:r>
            <a:r>
              <a:rPr lang="el-GR" sz="2400" u="sng" dirty="0">
                <a:solidFill>
                  <a:srgbClr val="002060"/>
                </a:solidFill>
              </a:rPr>
              <a:t> </a:t>
            </a:r>
            <a:r>
              <a:rPr lang="el-GR" sz="2400" b="1" u="sng" dirty="0">
                <a:solidFill>
                  <a:srgbClr val="002060"/>
                </a:solidFill>
              </a:rPr>
              <a:t>οργανοειδή</a:t>
            </a:r>
            <a:r>
              <a:rPr lang="el-GR" sz="2400" u="sng" dirty="0">
                <a:solidFill>
                  <a:srgbClr val="002060"/>
                </a:solidFill>
              </a:rPr>
              <a:t> </a:t>
            </a:r>
            <a:r>
              <a:rPr lang="el-GR" sz="2400" dirty="0"/>
              <a:t>προέρχονται</a:t>
            </a:r>
            <a:r>
              <a:rPr lang="en-US" sz="2400" dirty="0"/>
              <a:t> </a:t>
            </a:r>
            <a:r>
              <a:rPr lang="el-GR" sz="2400" dirty="0"/>
              <a:t>από καρκινικά βλαστοκύτταρα που απομονώνονται από όγκους, και αποτελούν τρισδιάστατες δομές που προσομοιάζουν τα χαρακτηριστικά (συμπεριλαμβανομένης και της ετερογένειας) του όγκου προέλευσης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14697" y="210704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Τι είναι τα καρκινικά οργανοειδή</a:t>
            </a:r>
            <a:r>
              <a:rPr lang="en-US" sz="3200" b="1" dirty="0">
                <a:solidFill>
                  <a:srgbClr val="002060"/>
                </a:solidFill>
              </a:rPr>
              <a:t>;</a:t>
            </a:r>
            <a:endParaRPr lang="el-G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9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6534" y="148951"/>
            <a:ext cx="10888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Τα καρκινικά οργανοειδή στη δοκιμή φαρμάκων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0502" y="6446396"/>
            <a:ext cx="6998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Frappart</a:t>
            </a:r>
            <a:r>
              <a:rPr lang="en-US" sz="1200" dirty="0"/>
              <a:t> and Hofmann (2020); Cancers (</a:t>
            </a:r>
            <a:r>
              <a:rPr lang="cs-CZ" sz="1200" dirty="0"/>
              <a:t>10.3390/10.3390/)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229" y="996460"/>
            <a:ext cx="2090542" cy="5309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039" y="969234"/>
            <a:ext cx="2178346" cy="5336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790" y="1008386"/>
            <a:ext cx="2062903" cy="52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Δραστικότητα Βλαστικών Κυττάρων</a:t>
            </a:r>
            <a:br>
              <a:rPr lang="el-GR" sz="3200" b="1" dirty="0">
                <a:solidFill>
                  <a:srgbClr val="002060"/>
                </a:solidFill>
                <a:latin typeface="+mn-lt"/>
              </a:rPr>
            </a:br>
            <a:r>
              <a:rPr lang="el-GR" sz="3200" b="1" dirty="0">
                <a:solidFill>
                  <a:srgbClr val="002060"/>
                </a:solidFill>
                <a:latin typeface="+mn-lt"/>
              </a:rPr>
              <a:t>(κατηγορίες δυναμικότητας)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39" y="1825624"/>
            <a:ext cx="11570335" cy="5032376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>
                <a:solidFill>
                  <a:srgbClr val="002060"/>
                </a:solidFill>
              </a:rPr>
              <a:t>Παντοδύναμα (</a:t>
            </a:r>
            <a:r>
              <a:rPr lang="en-US" sz="2400" b="1" dirty="0">
                <a:solidFill>
                  <a:srgbClr val="002060"/>
                </a:solidFill>
              </a:rPr>
              <a:t>Totipotent)</a:t>
            </a:r>
            <a:r>
              <a:rPr lang="el-GR" sz="2400" dirty="0">
                <a:solidFill>
                  <a:srgbClr val="002060"/>
                </a:solidFill>
              </a:rPr>
              <a:t>: </a:t>
            </a:r>
            <a:r>
              <a:rPr lang="el-GR" sz="2400" dirty="0"/>
              <a:t>διαφοροποιούνται σε εμβρυϊκούς και </a:t>
            </a:r>
            <a:r>
              <a:rPr lang="el-GR" sz="2400" dirty="0" err="1"/>
              <a:t>εξω</a:t>
            </a:r>
            <a:r>
              <a:rPr lang="en-US" sz="2400" dirty="0"/>
              <a:t>-</a:t>
            </a:r>
            <a:r>
              <a:rPr lang="el-GR" sz="2400" dirty="0"/>
              <a:t>εμβρυϊκούς τύπους κυττάρων, μπορούν να δημιουργήσουν ένα ζωντανό οργανισμό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 err="1">
                <a:solidFill>
                  <a:srgbClr val="002060"/>
                </a:solidFill>
              </a:rPr>
              <a:t>Ολοδύναμα</a:t>
            </a:r>
            <a:r>
              <a:rPr lang="el-GR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>
                <a:solidFill>
                  <a:srgbClr val="002060"/>
                </a:solidFill>
              </a:rPr>
              <a:t>Pluripotent)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dirty="0"/>
              <a:t>απόγονοι των παντοδύναμων και διαφοροποιούνται σχεδόν σε όλα τα κύτταρα του </a:t>
            </a:r>
            <a:r>
              <a:rPr lang="el-GR" sz="2400" dirty="0" err="1"/>
              <a:t>εμβρυου</a:t>
            </a:r>
            <a:r>
              <a:rPr lang="el-GR" sz="2400" dirty="0"/>
              <a:t> / οργανισμού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>
                <a:solidFill>
                  <a:srgbClr val="002060"/>
                </a:solidFill>
              </a:rPr>
              <a:t>Πολυδύναμα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Multipotent</a:t>
            </a:r>
            <a:r>
              <a:rPr lang="en-US" sz="2400" b="1" dirty="0">
                <a:solidFill>
                  <a:srgbClr val="002060"/>
                </a:solidFill>
              </a:rPr>
              <a:t>):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dirty="0"/>
              <a:t>διαφοροποιούνται σε κύτταρα πολύ σχετιζόμενων οικογενειών κυττάρων (π.χ. τα αιμοποιητικά βλαστικά κύτταρα διαφοροποιούνται σε </a:t>
            </a:r>
            <a:r>
              <a:rPr lang="el-GR" sz="2400" dirty="0" err="1"/>
              <a:t>ερυθροκύτταρα</a:t>
            </a:r>
            <a:r>
              <a:rPr lang="el-GR" sz="2400" dirty="0"/>
              <a:t>, λευκοκύτταρα, αιμοπετάλια </a:t>
            </a:r>
            <a:r>
              <a:rPr lang="el-GR" sz="2400" dirty="0" err="1"/>
              <a:t>κλπ</a:t>
            </a:r>
            <a:r>
              <a:rPr lang="el-GR" sz="2400" dirty="0"/>
              <a:t>)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>
                <a:solidFill>
                  <a:srgbClr val="002060"/>
                </a:solidFill>
              </a:rPr>
              <a:t>Ολιγοδύναμα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Oligopotent</a:t>
            </a:r>
            <a:r>
              <a:rPr lang="en-US" sz="2400" b="1" dirty="0">
                <a:solidFill>
                  <a:srgbClr val="002060"/>
                </a:solidFill>
              </a:rPr>
              <a:t>):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dirty="0"/>
              <a:t>διαφοροποιούνται μόνο σε λίγες κατηγορίες κυττάρων (</a:t>
            </a:r>
            <a:r>
              <a:rPr lang="el-GR" sz="2400" dirty="0" err="1"/>
              <a:t>π.χ</a:t>
            </a:r>
            <a:r>
              <a:rPr lang="el-GR" sz="2400" dirty="0"/>
              <a:t>. Τα αρχέγονα κύτταρα του παγκρέατος δίνουν μόνο ενδοκρινή και εξωκρινή κύτταρα)</a:t>
            </a:r>
            <a:endParaRPr lang="en-US" sz="2400" dirty="0"/>
          </a:p>
          <a:p>
            <a:pPr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 err="1">
                <a:solidFill>
                  <a:srgbClr val="002060"/>
                </a:solidFill>
              </a:rPr>
              <a:t>Μονοδύναμα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(</a:t>
            </a:r>
            <a:r>
              <a:rPr lang="en-US" sz="2400" b="1" dirty="0" err="1">
                <a:solidFill>
                  <a:srgbClr val="002060"/>
                </a:solidFill>
              </a:rPr>
              <a:t>Unipotent</a:t>
            </a:r>
            <a:r>
              <a:rPr lang="en-US" sz="2400" b="1" dirty="0">
                <a:solidFill>
                  <a:srgbClr val="002060"/>
                </a:solidFill>
              </a:rPr>
              <a:t>):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dirty="0"/>
              <a:t>παράγουν μόνο έναν τύπο κυττάρων (π.χ. μυϊκά βλαστικά κύτταρα)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088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latin typeface="Calibri" charset="0"/>
              </a:rPr>
              <a:t>ΑΠΟΜΟΝΩΣΗ </a:t>
            </a:r>
            <a:r>
              <a:rPr lang="en-US" sz="3600" b="1" dirty="0">
                <a:latin typeface="Calibri" charset="0"/>
              </a:rPr>
              <a:t>CSC</a:t>
            </a:r>
            <a:r>
              <a:rPr lang="el-GR" sz="3600" b="1" dirty="0">
                <a:latin typeface="Calibri" charset="0"/>
              </a:rPr>
              <a:t>   </a:t>
            </a:r>
            <a:endParaRPr lang="en-US" sz="3600" b="1" dirty="0">
              <a:latin typeface="Calibri" charset="0"/>
            </a:endParaRPr>
          </a:p>
        </p:txBody>
      </p:sp>
      <p:pic>
        <p:nvPicPr>
          <p:cNvPr id="88066" name="Content Placeholder 6" descr="H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594" b="-122594"/>
          <a:stretch>
            <a:fillRect/>
          </a:stretch>
        </p:blipFill>
        <p:spPr>
          <a:xfrm>
            <a:off x="1676400" y="1258889"/>
            <a:ext cx="4343400" cy="4867275"/>
          </a:xfrm>
        </p:spPr>
      </p:pic>
      <p:pic>
        <p:nvPicPr>
          <p:cNvPr id="88067" name="Content Placeholder 7" descr="H1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09" b="-52209"/>
          <a:stretch>
            <a:fillRect/>
          </a:stretch>
        </p:blipFill>
        <p:spPr>
          <a:xfrm>
            <a:off x="6172200" y="1258889"/>
            <a:ext cx="4343400" cy="4867275"/>
          </a:xfrm>
        </p:spPr>
      </p:pic>
      <p:sp>
        <p:nvSpPr>
          <p:cNvPr id="88068" name="TextBox 8"/>
          <p:cNvSpPr txBox="1">
            <a:spLocks noChangeArrowheads="1"/>
          </p:cNvSpPr>
          <p:nvPr/>
        </p:nvSpPr>
        <p:spPr bwMode="auto">
          <a:xfrm>
            <a:off x="6692900" y="6126164"/>
            <a:ext cx="5267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2060"/>
                </a:solidFill>
                <a:latin typeface="+mn-lt"/>
              </a:rPr>
              <a:t>Kim H, et al., Methods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Mol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Biol. 2016 ;1395:241–249 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6410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Content Placeholder 3" descr="J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627" r="-97627"/>
          <a:stretch>
            <a:fillRect/>
          </a:stretch>
        </p:blipFill>
        <p:spPr>
          <a:xfrm>
            <a:off x="-1905000" y="152400"/>
            <a:ext cx="11777663" cy="6477000"/>
          </a:xfrm>
        </p:spPr>
      </p:pic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6796287" y="5983287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Steinbichler</a:t>
            </a:r>
            <a:r>
              <a:rPr lang="en-US" b="1" dirty="0">
                <a:solidFill>
                  <a:srgbClr val="002060"/>
                </a:solidFill>
              </a:rPr>
              <a:t> TB, et al.,  Seminars in Cancer Biology2018;53;156–167 </a:t>
            </a:r>
          </a:p>
        </p:txBody>
      </p:sp>
      <p:sp>
        <p:nvSpPr>
          <p:cNvPr id="89091" name="TextBox 1"/>
          <p:cNvSpPr txBox="1">
            <a:spLocks noChangeArrowheads="1"/>
          </p:cNvSpPr>
          <p:nvPr/>
        </p:nvSpPr>
        <p:spPr bwMode="auto">
          <a:xfrm>
            <a:off x="6705600" y="762001"/>
            <a:ext cx="3826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3600" b="1" dirty="0">
                <a:solidFill>
                  <a:srgbClr val="002060"/>
                </a:solidFill>
                <a:latin typeface="Calibri" charset="0"/>
              </a:rPr>
              <a:t>ΑΠΟΜΟΝΩΣΗ </a:t>
            </a:r>
            <a:r>
              <a:rPr lang="en-US" sz="3600" b="1" dirty="0">
                <a:solidFill>
                  <a:srgbClr val="002060"/>
                </a:solidFill>
                <a:latin typeface="Calibri" charset="0"/>
              </a:rPr>
              <a:t>CSC</a:t>
            </a:r>
            <a:r>
              <a:rPr lang="el-GR" sz="3600" b="1" dirty="0">
                <a:solidFill>
                  <a:srgbClr val="002060"/>
                </a:solidFill>
                <a:latin typeface="Calibri" charset="0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32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Content Placeholder 3" descr="Untitled 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31" b="-20531"/>
          <a:stretch>
            <a:fillRect/>
          </a:stretch>
        </p:blipFill>
        <p:spPr>
          <a:xfrm>
            <a:off x="1758950" y="1584326"/>
            <a:ext cx="8756650" cy="4816475"/>
          </a:xfrm>
        </p:spPr>
      </p:pic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b="1" dirty="0">
                <a:solidFill>
                  <a:srgbClr val="FFFF00"/>
                </a:solidFill>
                <a:latin typeface="Calibri" charset="0"/>
              </a:rPr>
            </a:br>
            <a:r>
              <a:rPr lang="el-GR" sz="3600" b="1" dirty="0">
                <a:solidFill>
                  <a:srgbClr val="002060"/>
                </a:solidFill>
                <a:latin typeface="Calibri" charset="0"/>
              </a:rPr>
              <a:t>ΚΥΚΛΟΦΟΡΟΥΝΤΑ </a:t>
            </a:r>
            <a:r>
              <a:rPr lang="en-US" sz="3600" b="1" dirty="0">
                <a:solidFill>
                  <a:srgbClr val="002060"/>
                </a:solidFill>
                <a:latin typeface="Calibri" charset="0"/>
              </a:rPr>
              <a:t>CSC</a:t>
            </a:r>
            <a:r>
              <a:rPr lang="el-GR" sz="3600" b="1" dirty="0">
                <a:solidFill>
                  <a:srgbClr val="002060"/>
                </a:solidFill>
                <a:latin typeface="Calibri" charset="0"/>
              </a:rPr>
              <a:t>-ΕΡΕΥΝΑ</a:t>
            </a:r>
            <a:r>
              <a:rPr lang="en-US" sz="3600" b="1" dirty="0">
                <a:solidFill>
                  <a:srgbClr val="002060"/>
                </a:solidFill>
                <a:latin typeface="Calibri" charset="0"/>
              </a:rPr>
              <a:t>…</a:t>
            </a:r>
            <a:br>
              <a:rPr lang="el-GR" sz="4000" b="1" dirty="0">
                <a:solidFill>
                  <a:srgbClr val="000000"/>
                </a:solidFill>
                <a:latin typeface="Calibri" charset="0"/>
              </a:rPr>
            </a:br>
            <a:r>
              <a:rPr lang="el-GR" sz="3600" b="1" dirty="0">
                <a:solidFill>
                  <a:srgbClr val="FFFF00"/>
                </a:solidFill>
                <a:latin typeface="Calibri" charset="0"/>
              </a:rPr>
              <a:t> </a:t>
            </a:r>
            <a:br>
              <a:rPr lang="el-GR" sz="3600" b="1" dirty="0">
                <a:solidFill>
                  <a:srgbClr val="FFFF00"/>
                </a:solidFill>
                <a:latin typeface="Calibri" charset="0"/>
              </a:rPr>
            </a:br>
            <a:r>
              <a:rPr lang="el-GR" b="1" dirty="0">
                <a:solidFill>
                  <a:srgbClr val="FFFF00"/>
                </a:solidFill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90115" name="TextBox 5"/>
          <p:cNvSpPr txBox="1">
            <a:spLocks noChangeArrowheads="1"/>
          </p:cNvSpPr>
          <p:nvPr/>
        </p:nvSpPr>
        <p:spPr bwMode="auto">
          <a:xfrm>
            <a:off x="6870701" y="6400801"/>
            <a:ext cx="572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2060"/>
                </a:solidFill>
                <a:latin typeface="+mn-lt"/>
              </a:rPr>
              <a:t>Yang et al. </a:t>
            </a:r>
            <a:r>
              <a:rPr lang="de-DE" sz="1800" b="1" dirty="0">
                <a:solidFill>
                  <a:srgbClr val="002060"/>
                </a:solidFill>
                <a:latin typeface="+mn-lt"/>
              </a:rPr>
              <a:t>Chin J Cancer Res 2015;27:437-449 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9176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30925F-9F55-ED47-81CA-16C434CA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4000" b="1" dirty="0"/>
          </a:p>
          <a:p>
            <a:pPr marL="0" indent="0">
              <a:buNone/>
            </a:pPr>
            <a:endParaRPr lang="el-GR" sz="4000" b="1" dirty="0"/>
          </a:p>
          <a:p>
            <a:pPr marL="0" indent="0">
              <a:buNone/>
            </a:pPr>
            <a:r>
              <a:rPr lang="el-GR" sz="4000" b="1" dirty="0"/>
              <a:t>ΕΥΧΑΡΙΣΤΩ ΓΙΑ ΤΗ ΠΡΟΣΟΧΗ ΣΑΣ</a:t>
            </a:r>
          </a:p>
        </p:txBody>
      </p:sp>
    </p:spTree>
    <p:extLst>
      <p:ext uri="{BB962C8B-B14F-4D97-AF65-F5344CB8AC3E}">
        <p14:creationId xmlns:p14="http://schemas.microsoft.com/office/powerpoint/2010/main" val="12137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87" y="1583561"/>
            <a:ext cx="6193691" cy="46536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130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Δραστικότητα Βλαστικών Κυττάρων</a:t>
            </a:r>
            <a:br>
              <a:rPr lang="el-GR" sz="3200" b="1" dirty="0">
                <a:solidFill>
                  <a:srgbClr val="002060"/>
                </a:solidFill>
                <a:latin typeface="+mn-lt"/>
              </a:rPr>
            </a:br>
            <a:r>
              <a:rPr lang="el-GR" sz="3200" b="1" dirty="0">
                <a:solidFill>
                  <a:srgbClr val="002060"/>
                </a:solidFill>
                <a:latin typeface="+mn-lt"/>
              </a:rPr>
              <a:t>(δυνατότητα διαφοροποίησης</a:t>
            </a:r>
            <a:r>
              <a:rPr lang="el-GR" b="1" dirty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84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 descr="Untitled 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88" r="-17488"/>
          <a:stretch>
            <a:fillRect/>
          </a:stretch>
        </p:blipFill>
        <p:spPr>
          <a:xfrm>
            <a:off x="1031876" y="457201"/>
            <a:ext cx="10169525" cy="5592763"/>
          </a:xfrm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7823200" y="6313489"/>
            <a:ext cx="4232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 err="1">
                <a:solidFill>
                  <a:srgbClr val="002060"/>
                </a:solidFill>
              </a:rPr>
              <a:t>Seno</a:t>
            </a:r>
            <a:r>
              <a:rPr lang="fr-FR" sz="1800" b="1" dirty="0">
                <a:solidFill>
                  <a:srgbClr val="002060"/>
                </a:solidFill>
              </a:rPr>
              <a:t> M et al. JSRM/Vol10 No.1, 2014 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02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58" y="1425420"/>
            <a:ext cx="4614347" cy="5437132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l-GR" b="1" dirty="0" err="1">
                <a:solidFill>
                  <a:srgbClr val="002060"/>
                </a:solidFill>
              </a:rPr>
              <a:t>Σηματοδοτικά</a:t>
            </a:r>
            <a:r>
              <a:rPr lang="el-GR" b="1" dirty="0">
                <a:solidFill>
                  <a:srgbClr val="002060"/>
                </a:solidFill>
              </a:rPr>
              <a:t> μονοπάτια: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Wnt/</a:t>
            </a:r>
            <a:r>
              <a:rPr lang="el-GR" dirty="0"/>
              <a:t>β-</a:t>
            </a:r>
            <a:r>
              <a:rPr lang="en-US" dirty="0"/>
              <a:t>catenin</a:t>
            </a:r>
            <a:endParaRPr lang="el-GR" dirty="0"/>
          </a:p>
          <a:p>
            <a:pPr lvl="1">
              <a:spcAft>
                <a:spcPts val="1800"/>
              </a:spcAft>
            </a:pPr>
            <a:r>
              <a:rPr lang="en-US" dirty="0"/>
              <a:t>TGF-b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JAK/STAT</a:t>
            </a:r>
            <a:endParaRPr lang="el-GR" dirty="0"/>
          </a:p>
          <a:p>
            <a:pPr lvl="1">
              <a:spcAft>
                <a:spcPts val="1800"/>
              </a:spcAft>
            </a:pPr>
            <a:r>
              <a:rPr lang="en-US" dirty="0"/>
              <a:t>PI3K</a:t>
            </a:r>
            <a:r>
              <a:rPr lang="el-GR" dirty="0"/>
              <a:t>/ΑΚΤ</a:t>
            </a:r>
            <a:r>
              <a:rPr lang="en-US" dirty="0"/>
              <a:t> and PTEN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FGF (ERK/MAPK)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Sonic Hedgehog (</a:t>
            </a:r>
            <a:r>
              <a:rPr lang="en-US" dirty="0" err="1"/>
              <a:t>Hh</a:t>
            </a:r>
            <a:r>
              <a:rPr lang="en-US" dirty="0"/>
              <a:t>)</a:t>
            </a:r>
            <a:endParaRPr lang="el-GR" dirty="0"/>
          </a:p>
          <a:p>
            <a:pPr lvl="1">
              <a:spcAft>
                <a:spcPts val="1800"/>
              </a:spcAft>
            </a:pPr>
            <a:r>
              <a:rPr lang="en-US" dirty="0"/>
              <a:t>Notch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NF-</a:t>
            </a:r>
            <a:r>
              <a:rPr lang="el-GR" dirty="0" err="1"/>
              <a:t>κΒ</a:t>
            </a:r>
            <a:endParaRPr lang="el-GR" dirty="0"/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l-GR" dirty="0"/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953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Διατήρηση δυναμικότητας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AutoShape 2" descr="Several kinase pathways (e.g., WNT and TGF-beta) modulate core pluripotency factors OCT4, SOX2 and Nanog to ensure the maintenance of stem cell pluripotency and self-renewal capacity."/>
          <p:cNvSpPr>
            <a:spLocks noChangeAspect="1" noChangeArrowheads="1"/>
          </p:cNvSpPr>
          <p:nvPr/>
        </p:nvSpPr>
        <p:spPr bwMode="auto">
          <a:xfrm>
            <a:off x="0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605" y="1406326"/>
            <a:ext cx="7047865" cy="5034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3360" y="6515100"/>
            <a:ext cx="8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https://www.novusbio.com/research-areas/stem-cells/stem-cell-signaling-pathway</a:t>
            </a:r>
          </a:p>
        </p:txBody>
      </p:sp>
    </p:spTree>
    <p:extLst>
      <p:ext uri="{BB962C8B-B14F-4D97-AF65-F5344CB8AC3E}">
        <p14:creationId xmlns:p14="http://schemas.microsoft.com/office/powerpoint/2010/main" val="391247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4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+mn-lt"/>
              </a:rPr>
              <a:t>Κατηγορίες Βλαστικών Κυττάρων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Stem cells as the body's master cell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048" y="1388614"/>
            <a:ext cx="5443523" cy="4967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949" y="1889819"/>
            <a:ext cx="64607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>
                <a:solidFill>
                  <a:srgbClr val="002060"/>
                </a:solidFill>
              </a:rPr>
              <a:t>Εμβρυϊκά Βλαστικά Κύτταρα (</a:t>
            </a:r>
            <a:r>
              <a:rPr lang="en-US" sz="2400" b="1" dirty="0">
                <a:solidFill>
                  <a:srgbClr val="002060"/>
                </a:solidFill>
              </a:rPr>
              <a:t>Embryonic stem cells</a:t>
            </a:r>
            <a:r>
              <a:rPr lang="el-GR" sz="2400" b="1" dirty="0">
                <a:solidFill>
                  <a:srgbClr val="002060"/>
                </a:solidFill>
              </a:rPr>
              <a:t>)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000" dirty="0"/>
              <a:t>προέρχονται από έμβρυα 3-5 ημερών (μορφή </a:t>
            </a:r>
            <a:r>
              <a:rPr lang="el-GR" sz="2000" dirty="0" err="1"/>
              <a:t>βλαστοκύστης</a:t>
            </a:r>
            <a:r>
              <a:rPr lang="el-GR" sz="2000" dirty="0"/>
              <a:t>, η οποία αποτελείται περίπου από 150 κύτταρα</a:t>
            </a:r>
            <a:r>
              <a:rPr lang="en-US" sz="2000" dirty="0"/>
              <a:t>)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q"/>
            </a:pPr>
            <a:endParaRPr lang="en-US" sz="2000" dirty="0"/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b="1" dirty="0">
                <a:solidFill>
                  <a:srgbClr val="002060"/>
                </a:solidFill>
              </a:rPr>
              <a:t>Ενήλικα Βλαστικά Κύτταρα (</a:t>
            </a:r>
            <a:r>
              <a:rPr lang="en-US" sz="2400" b="1" dirty="0">
                <a:solidFill>
                  <a:srgbClr val="002060"/>
                </a:solidFill>
              </a:rPr>
              <a:t>Adult stem cells</a:t>
            </a:r>
            <a:r>
              <a:rPr lang="el-GR" sz="2400" b="1" dirty="0">
                <a:solidFill>
                  <a:srgbClr val="002060"/>
                </a:solidFill>
              </a:rPr>
              <a:t>)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l-GR" sz="2000" dirty="0"/>
              <a:t>εντοπίζεται μικρός αριθμός κυττάρων στους περισσότερους ιστούς ενήλικου οργανισμού, διαφοροποιούνται κυρίως σε κύτταρα του ιστού από τον οποίον προέρχονται, (πχ. αιμοποιητικά βλαστικά κύτταρα)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768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7037</TotalTime>
  <Words>1972</Words>
  <Application>Microsoft Office PowerPoint</Application>
  <PresentationFormat>Ευρεία οθόνη</PresentationFormat>
  <Paragraphs>207</Paragraphs>
  <Slides>53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Roboto</vt:lpstr>
      <vt:lpstr>Wingdings</vt:lpstr>
      <vt:lpstr>Office Theme</vt:lpstr>
      <vt:lpstr>Παρουσίαση του PowerPoint</vt:lpstr>
      <vt:lpstr>Αρχέγονα κύτταρα (Βλαστοκύτταρα)</vt:lpstr>
      <vt:lpstr>Αρχεγονα κύτταρα - Ορισμοί</vt:lpstr>
      <vt:lpstr>Παρουσίαση του PowerPoint</vt:lpstr>
      <vt:lpstr>Δραστικότητα Βλαστικών Κυττάρων (κατηγορίες δυναμικότητας)</vt:lpstr>
      <vt:lpstr>Παρουσίαση του PowerPoint</vt:lpstr>
      <vt:lpstr>Παρουσίαση του PowerPoint</vt:lpstr>
      <vt:lpstr>Παρουσίαση του PowerPoint</vt:lpstr>
      <vt:lpstr>Κατηγορίες Βλαστικών Κυττάρων</vt:lpstr>
      <vt:lpstr>Κατηγορίες Βλαστικών Κυττάρων</vt:lpstr>
      <vt:lpstr>Ενήλικα Βλαστικά Κύτταρα (ASCs)</vt:lpstr>
      <vt:lpstr>Ενήλικα Βλαστικά Κύτταρα (ASCs)</vt:lpstr>
      <vt:lpstr>Παρουσίαση του PowerPoint</vt:lpstr>
      <vt:lpstr> Παραδείγματα «φωλεών» αρχέγονων  κυττάρων  </vt:lpstr>
      <vt:lpstr>Παρουσίαση του PowerPoint</vt:lpstr>
      <vt:lpstr>Καρκινικά Βλαστικά Κύτταρα (CSC)</vt:lpstr>
      <vt:lpstr>Καρκινικά Βλαστικά Κύτταρα (CSC)</vt:lpstr>
      <vt:lpstr>Καρκινικά Βλαστικά Κύτταρα (CSC)</vt:lpstr>
      <vt:lpstr>Από που προέρχονται τα αρχέγονα καρκινικά κύτταρα;</vt:lpstr>
      <vt:lpstr>Απο που προέρχονται τα αρχέγονα καρκινικά κύτταρα;</vt:lpstr>
      <vt:lpstr>Καρκινικά Βλαστικά Κύτταρα (CSC)</vt:lpstr>
      <vt:lpstr>Μικροπεριβάλλον του όγκου (TME)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Βιοδείκτες καρκινικών βλαστικών κυττάρων (CSCs biomarkers)</vt:lpstr>
      <vt:lpstr>Παρουσίαση του PowerPoint</vt:lpstr>
      <vt:lpstr>Παρουσίαση του PowerPoint</vt:lpstr>
      <vt:lpstr>Παρουσίαση του PowerPoint</vt:lpstr>
      <vt:lpstr>Τα CSC στη χημειοθεραπεία</vt:lpstr>
      <vt:lpstr>Τα CSC στη χημειοθεραπεία</vt:lpstr>
      <vt:lpstr>CSC - Νέοι θεραπευτικοί στόχοι</vt:lpstr>
      <vt:lpstr>Διαχωρισμός κυττάρων με επιφανειακούς δείκτες </vt:lpstr>
      <vt:lpstr>  CSC ΠΡΟΟΠΤΙΚΕΣ…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Πειραματικές Προσεγγίσεις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ΑΠΟΜΟΝΩΣΗ CSC   </vt:lpstr>
      <vt:lpstr>Παρουσίαση του PowerPoint</vt:lpstr>
      <vt:lpstr> ΚΥΚΛΟΦΟΡΟΥΝΤΑ CSC-ΕΡΕΥΝΑ…   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Stem Cells</dc:title>
  <dc:creator>Xrysanti</dc:creator>
  <cp:lastModifiedBy>Stamatis Theocharis</cp:lastModifiedBy>
  <cp:revision>230</cp:revision>
  <dcterms:created xsi:type="dcterms:W3CDTF">2021-11-02T11:49:14Z</dcterms:created>
  <dcterms:modified xsi:type="dcterms:W3CDTF">2024-12-09T08:10:57Z</dcterms:modified>
</cp:coreProperties>
</file>