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6"/>
  </p:notesMasterIdLst>
  <p:sldIdLst>
    <p:sldId id="360" r:id="rId2"/>
    <p:sldId id="362" r:id="rId3"/>
    <p:sldId id="363" r:id="rId4"/>
    <p:sldId id="364" r:id="rId5"/>
    <p:sldId id="365" r:id="rId6"/>
    <p:sldId id="366" r:id="rId7"/>
    <p:sldId id="367" r:id="rId8"/>
    <p:sldId id="368" r:id="rId9"/>
    <p:sldId id="369" r:id="rId10"/>
    <p:sldId id="370" r:id="rId11"/>
    <p:sldId id="371" r:id="rId12"/>
    <p:sldId id="372" r:id="rId13"/>
    <p:sldId id="374" r:id="rId14"/>
    <p:sldId id="375" r:id="rId15"/>
    <p:sldId id="376" r:id="rId16"/>
    <p:sldId id="377" r:id="rId17"/>
    <p:sldId id="379" r:id="rId18"/>
    <p:sldId id="381" r:id="rId19"/>
    <p:sldId id="383" r:id="rId20"/>
    <p:sldId id="384" r:id="rId21"/>
    <p:sldId id="385" r:id="rId22"/>
    <p:sldId id="386" r:id="rId23"/>
    <p:sldId id="387" r:id="rId24"/>
    <p:sldId id="388" r:id="rId25"/>
    <p:sldId id="389" r:id="rId26"/>
    <p:sldId id="390" r:id="rId27"/>
    <p:sldId id="391" r:id="rId28"/>
    <p:sldId id="392" r:id="rId29"/>
    <p:sldId id="393" r:id="rId30"/>
    <p:sldId id="394" r:id="rId31"/>
    <p:sldId id="395" r:id="rId32"/>
    <p:sldId id="396" r:id="rId33"/>
    <p:sldId id="397" r:id="rId34"/>
    <p:sldId id="398" r:id="rId35"/>
    <p:sldId id="399" r:id="rId36"/>
    <p:sldId id="400" r:id="rId37"/>
    <p:sldId id="401" r:id="rId38"/>
    <p:sldId id="402" r:id="rId39"/>
    <p:sldId id="403" r:id="rId40"/>
    <p:sldId id="404" r:id="rId41"/>
    <p:sldId id="405" r:id="rId42"/>
    <p:sldId id="406" r:id="rId43"/>
    <p:sldId id="407" r:id="rId44"/>
    <p:sldId id="408" r:id="rId45"/>
    <p:sldId id="409" r:id="rId46"/>
    <p:sldId id="410" r:id="rId47"/>
    <p:sldId id="411" r:id="rId48"/>
    <p:sldId id="412" r:id="rId49"/>
    <p:sldId id="413" r:id="rId50"/>
    <p:sldId id="414" r:id="rId51"/>
    <p:sldId id="415" r:id="rId52"/>
    <p:sldId id="416" r:id="rId53"/>
    <p:sldId id="417" r:id="rId54"/>
    <p:sldId id="418" r:id="rId55"/>
    <p:sldId id="419" r:id="rId56"/>
    <p:sldId id="420" r:id="rId57"/>
    <p:sldId id="421" r:id="rId58"/>
    <p:sldId id="422" r:id="rId59"/>
    <p:sldId id="423" r:id="rId60"/>
    <p:sldId id="424" r:id="rId61"/>
    <p:sldId id="425" r:id="rId62"/>
    <p:sldId id="426" r:id="rId63"/>
    <p:sldId id="427" r:id="rId64"/>
    <p:sldId id="429" r:id="rId65"/>
    <p:sldId id="430" r:id="rId66"/>
    <p:sldId id="431" r:id="rId67"/>
    <p:sldId id="432" r:id="rId68"/>
    <p:sldId id="433" r:id="rId69"/>
    <p:sldId id="434" r:id="rId70"/>
    <p:sldId id="435" r:id="rId71"/>
    <p:sldId id="436" r:id="rId72"/>
    <p:sldId id="437" r:id="rId73"/>
    <p:sldId id="438" r:id="rId74"/>
    <p:sldId id="439" r:id="rId75"/>
    <p:sldId id="440" r:id="rId76"/>
    <p:sldId id="441" r:id="rId77"/>
    <p:sldId id="442" r:id="rId78"/>
    <p:sldId id="443" r:id="rId79"/>
    <p:sldId id="444" r:id="rId80"/>
    <p:sldId id="445" r:id="rId81"/>
    <p:sldId id="446" r:id="rId82"/>
    <p:sldId id="447" r:id="rId83"/>
    <p:sldId id="448" r:id="rId84"/>
    <p:sldId id="449" r:id="rId85"/>
    <p:sldId id="450" r:id="rId86"/>
    <p:sldId id="451" r:id="rId87"/>
    <p:sldId id="452" r:id="rId88"/>
    <p:sldId id="453" r:id="rId89"/>
    <p:sldId id="454" r:id="rId90"/>
    <p:sldId id="455" r:id="rId91"/>
    <p:sldId id="456" r:id="rId92"/>
    <p:sldId id="457" r:id="rId93"/>
    <p:sldId id="458" r:id="rId94"/>
    <p:sldId id="459" r:id="rId95"/>
    <p:sldId id="460" r:id="rId96"/>
    <p:sldId id="461" r:id="rId97"/>
    <p:sldId id="462" r:id="rId98"/>
    <p:sldId id="463" r:id="rId99"/>
    <p:sldId id="464" r:id="rId100"/>
    <p:sldId id="465" r:id="rId101"/>
    <p:sldId id="466" r:id="rId102"/>
    <p:sldId id="467" r:id="rId103"/>
    <p:sldId id="468" r:id="rId104"/>
    <p:sldId id="469" r:id="rId105"/>
    <p:sldId id="470" r:id="rId106"/>
    <p:sldId id="471" r:id="rId107"/>
    <p:sldId id="472" r:id="rId108"/>
    <p:sldId id="473" r:id="rId109"/>
    <p:sldId id="474" r:id="rId110"/>
    <p:sldId id="475" r:id="rId111"/>
    <p:sldId id="476" r:id="rId112"/>
    <p:sldId id="477" r:id="rId113"/>
    <p:sldId id="478" r:id="rId114"/>
    <p:sldId id="479" r:id="rId115"/>
    <p:sldId id="480" r:id="rId116"/>
    <p:sldId id="481" r:id="rId117"/>
    <p:sldId id="482" r:id="rId118"/>
    <p:sldId id="483" r:id="rId119"/>
    <p:sldId id="484" r:id="rId120"/>
    <p:sldId id="485" r:id="rId121"/>
    <p:sldId id="490" r:id="rId122"/>
    <p:sldId id="491" r:id="rId123"/>
    <p:sldId id="492" r:id="rId124"/>
    <p:sldId id="493" r:id="rId125"/>
    <p:sldId id="494" r:id="rId126"/>
    <p:sldId id="495" r:id="rId127"/>
    <p:sldId id="496" r:id="rId128"/>
    <p:sldId id="498" r:id="rId129"/>
    <p:sldId id="499" r:id="rId130"/>
    <p:sldId id="500" r:id="rId131"/>
    <p:sldId id="501" r:id="rId132"/>
    <p:sldId id="502" r:id="rId133"/>
    <p:sldId id="503" r:id="rId134"/>
    <p:sldId id="504" r:id="rId1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91"/>
    <p:restoredTop sz="94636"/>
  </p:normalViewPr>
  <p:slideViewPr>
    <p:cSldViewPr snapToGrid="0" snapToObjects="1">
      <p:cViewPr>
        <p:scale>
          <a:sx n="81" d="100"/>
          <a:sy n="81" d="100"/>
        </p:scale>
        <p:origin x="-1302" y="-642"/>
      </p:cViewPr>
      <p:guideLst>
        <p:guide orient="horz" pos="2160"/>
        <p:guide pos="3840"/>
      </p:guideLst>
    </p:cSldViewPr>
  </p:slideViewPr>
  <p:outlineViewPr>
    <p:cViewPr>
      <p:scale>
        <a:sx n="33" d="100"/>
        <a:sy n="33" d="100"/>
      </p:scale>
      <p:origin x="0" y="-1088"/>
    </p:cViewPr>
    <p:sldLst>
      <p:sld r:id="rId1" collapse="1"/>
    </p:sldLst>
  </p:outlineViewPr>
  <p:notesTextViewPr>
    <p:cViewPr>
      <p:scale>
        <a:sx n="1" d="1"/>
        <a:sy n="1" d="1"/>
      </p:scale>
      <p:origin x="0" y="0"/>
    </p:cViewPr>
  </p:notesTextViewPr>
  <p:sorterViewPr>
    <p:cViewPr>
      <p:scale>
        <a:sx n="88" d="100"/>
        <a:sy n="88"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_rels/viewProps.xml.rels><?xml version="1.0" encoding="UTF-8" standalone="yes"?>
<Relationships xmlns="http://schemas.openxmlformats.org/package/2006/relationships"><Relationship Id="rId1" Type="http://schemas.openxmlformats.org/officeDocument/2006/relationships/slide" Target="slides/slide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2.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2.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7.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0.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15.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51.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2CA224-E51A-3841-B3FA-94C111D681A2}" type="datetimeFigureOut">
              <a:rPr lang="en-US" smtClean="0"/>
              <a:t>10/21/2021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2D3EC-DD83-3C4F-AC07-684201164D96}" type="slidenum">
              <a:rPr lang="en-US" smtClean="0"/>
              <a:t>‹#›</a:t>
            </a:fld>
            <a:endParaRPr lang="en-US"/>
          </a:p>
        </p:txBody>
      </p:sp>
    </p:spTree>
    <p:extLst>
      <p:ext uri="{BB962C8B-B14F-4D97-AF65-F5344CB8AC3E}">
        <p14:creationId xmlns:p14="http://schemas.microsoft.com/office/powerpoint/2010/main" val="204858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3"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ltLang="en-US"/>
          </a:p>
        </p:txBody>
      </p:sp>
    </p:spTree>
    <p:extLst>
      <p:ext uri="{BB962C8B-B14F-4D97-AF65-F5344CB8AC3E}">
        <p14:creationId xmlns:p14="http://schemas.microsoft.com/office/powerpoint/2010/main" val="571998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2C5D036B-B875-5842-A441-198C0F479D62}" type="slidenum">
              <a:rPr lang="el-GR" altLang="x-none" sz="1200"/>
              <a:pPr eaLnBrk="1" hangingPunct="1"/>
              <a:t>86</a:t>
            </a:fld>
            <a:endParaRPr lang="el-GR" altLang="x-none" sz="1200"/>
          </a:p>
        </p:txBody>
      </p:sp>
      <p:sp>
        <p:nvSpPr>
          <p:cNvPr id="62467" name="Rectangle 2"/>
          <p:cNvSpPr>
            <a:spLocks noGrp="1" noRot="1" noChangeAspect="1" noChangeArrowheads="1" noTextEdit="1"/>
          </p:cNvSpPr>
          <p:nvPr>
            <p:ph type="sldImg"/>
          </p:nvPr>
        </p:nvSpPr>
        <p:spPr>
          <a:xfrm>
            <a:off x="381000" y="711200"/>
            <a:ext cx="6097588" cy="3430588"/>
          </a:xfrm>
          <a:ln w="12700" cap="flat">
            <a:solidFill>
              <a:schemeClr val="tx1"/>
            </a:solidFill>
          </a:ln>
        </p:spPr>
      </p:sp>
      <p:sp>
        <p:nvSpPr>
          <p:cNvPr id="62468" name="Rectangle 3"/>
          <p:cNvSpPr>
            <a:spLocks noGrp="1" noChangeArrowheads="1"/>
          </p:cNvSpPr>
          <p:nvPr>
            <p:ph type="body" idx="1"/>
          </p:nvPr>
        </p:nvSpPr>
        <p:spPr>
          <a:xfrm>
            <a:off x="914400" y="4368800"/>
            <a:ext cx="5029200" cy="4065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543" tIns="45773" rIns="91543" bIns="45773"/>
          <a:lstStyle/>
          <a:p>
            <a:pPr eaLnBrk="1" hangingPunct="1"/>
            <a:endParaRPr lang="x-none" altLang="x-none"/>
          </a:p>
        </p:txBody>
      </p:sp>
    </p:spTree>
    <p:extLst>
      <p:ext uri="{BB962C8B-B14F-4D97-AF65-F5344CB8AC3E}">
        <p14:creationId xmlns:p14="http://schemas.microsoft.com/office/powerpoint/2010/main" val="863045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14BBA-7EB8-8548-A115-484DDFDAF605}"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082F3-E391-2240-A96D-790265D52428}" type="slidenum">
              <a:rPr lang="en-US" smtClean="0"/>
              <a:t>‹#›</a:t>
            </a:fld>
            <a:endParaRPr lang="en-US"/>
          </a:p>
        </p:txBody>
      </p:sp>
    </p:spTree>
    <p:extLst>
      <p:ext uri="{BB962C8B-B14F-4D97-AF65-F5344CB8AC3E}">
        <p14:creationId xmlns:p14="http://schemas.microsoft.com/office/powerpoint/2010/main" val="1953759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14BBA-7EB8-8548-A115-484DDFDAF605}"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082F3-E391-2240-A96D-790265D52428}" type="slidenum">
              <a:rPr lang="en-US" smtClean="0"/>
              <a:t>‹#›</a:t>
            </a:fld>
            <a:endParaRPr lang="en-US"/>
          </a:p>
        </p:txBody>
      </p:sp>
    </p:spTree>
    <p:extLst>
      <p:ext uri="{BB962C8B-B14F-4D97-AF65-F5344CB8AC3E}">
        <p14:creationId xmlns:p14="http://schemas.microsoft.com/office/powerpoint/2010/main" val="78353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14BBA-7EB8-8548-A115-484DDFDAF605}"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082F3-E391-2240-A96D-790265D52428}" type="slidenum">
              <a:rPr lang="en-US" smtClean="0"/>
              <a:t>‹#›</a:t>
            </a:fld>
            <a:endParaRPr lang="en-US"/>
          </a:p>
        </p:txBody>
      </p:sp>
    </p:spTree>
    <p:extLst>
      <p:ext uri="{BB962C8B-B14F-4D97-AF65-F5344CB8AC3E}">
        <p14:creationId xmlns:p14="http://schemas.microsoft.com/office/powerpoint/2010/main" val="477479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24300"/>
            <a:ext cx="53848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dt" sz="half" idx="10"/>
          </p:nvPr>
        </p:nvSpPr>
        <p:spPr/>
        <p:txBody>
          <a:bodyPr/>
          <a:lstStyle>
            <a:lvl1pPr>
              <a:defRPr/>
            </a:lvl1pPr>
          </a:lstStyle>
          <a:p>
            <a:pPr>
              <a:defRPr/>
            </a:pPr>
            <a:endParaRPr lang="en-US"/>
          </a:p>
        </p:txBody>
      </p:sp>
      <p:sp>
        <p:nvSpPr>
          <p:cNvPr id="7" name="Rectangle 8"/>
          <p:cNvSpPr>
            <a:spLocks noGrp="1" noChangeArrowheads="1"/>
          </p:cNvSpPr>
          <p:nvPr>
            <p:ph type="ftr" sz="quarter" idx="11"/>
          </p:nvPr>
        </p:nvSpPr>
        <p:spPr/>
        <p:txBody>
          <a:bodyPr/>
          <a:lstStyle>
            <a:lvl1pPr>
              <a:defRPr/>
            </a:lvl1pPr>
          </a:lstStyle>
          <a:p>
            <a:pPr>
              <a:defRPr/>
            </a:pPr>
            <a:endParaRPr lang="en-US"/>
          </a:p>
        </p:txBody>
      </p:sp>
      <p:sp>
        <p:nvSpPr>
          <p:cNvPr id="8" name="Rectangle 9"/>
          <p:cNvSpPr>
            <a:spLocks noGrp="1" noChangeArrowheads="1"/>
          </p:cNvSpPr>
          <p:nvPr>
            <p:ph type="sldNum" sz="quarter" idx="12"/>
          </p:nvPr>
        </p:nvSpPr>
        <p:spPr/>
        <p:txBody>
          <a:bodyPr/>
          <a:lstStyle>
            <a:lvl1pPr>
              <a:defRPr/>
            </a:lvl1pPr>
          </a:lstStyle>
          <a:p>
            <a:pPr>
              <a:defRPr/>
            </a:pPr>
            <a:fld id="{50F5E0DD-E93F-7647-B680-018BBDC91059}" type="slidenum">
              <a:rPr lang="en-US"/>
              <a:pPr>
                <a:defRPr/>
              </a:pPr>
              <a:t>‹#›</a:t>
            </a:fld>
            <a:endParaRPr lang="en-US"/>
          </a:p>
        </p:txBody>
      </p:sp>
    </p:spTree>
    <p:extLst>
      <p:ext uri="{BB962C8B-B14F-4D97-AF65-F5344CB8AC3E}">
        <p14:creationId xmlns:p14="http://schemas.microsoft.com/office/powerpoint/2010/main" val="1872987396"/>
      </p:ext>
    </p:extLst>
  </p:cSld>
  <p:clrMapOvr>
    <a:masterClrMapping/>
  </p:clrMapOvr>
  <p:transition>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14BBA-7EB8-8548-A115-484DDFDAF605}"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082F3-E391-2240-A96D-790265D52428}" type="slidenum">
              <a:rPr lang="en-US" smtClean="0"/>
              <a:t>‹#›</a:t>
            </a:fld>
            <a:endParaRPr lang="en-US"/>
          </a:p>
        </p:txBody>
      </p:sp>
    </p:spTree>
    <p:extLst>
      <p:ext uri="{BB962C8B-B14F-4D97-AF65-F5344CB8AC3E}">
        <p14:creationId xmlns:p14="http://schemas.microsoft.com/office/powerpoint/2010/main" val="1819138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14BBA-7EB8-8548-A115-484DDFDAF605}"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082F3-E391-2240-A96D-790265D52428}" type="slidenum">
              <a:rPr lang="en-US" smtClean="0"/>
              <a:t>‹#›</a:t>
            </a:fld>
            <a:endParaRPr lang="en-US"/>
          </a:p>
        </p:txBody>
      </p:sp>
    </p:spTree>
    <p:extLst>
      <p:ext uri="{BB962C8B-B14F-4D97-AF65-F5344CB8AC3E}">
        <p14:creationId xmlns:p14="http://schemas.microsoft.com/office/powerpoint/2010/main" val="542457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14BBA-7EB8-8548-A115-484DDFDAF605}" type="datetimeFigureOut">
              <a:rPr lang="en-US" smtClean="0"/>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082F3-E391-2240-A96D-790265D52428}" type="slidenum">
              <a:rPr lang="en-US" smtClean="0"/>
              <a:t>‹#›</a:t>
            </a:fld>
            <a:endParaRPr lang="en-US"/>
          </a:p>
        </p:txBody>
      </p:sp>
    </p:spTree>
    <p:extLst>
      <p:ext uri="{BB962C8B-B14F-4D97-AF65-F5344CB8AC3E}">
        <p14:creationId xmlns:p14="http://schemas.microsoft.com/office/powerpoint/2010/main" val="1006952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14BBA-7EB8-8548-A115-484DDFDAF605}" type="datetimeFigureOut">
              <a:rPr lang="en-US" smtClean="0"/>
              <a:t>10/21/2021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3082F3-E391-2240-A96D-790265D52428}" type="slidenum">
              <a:rPr lang="en-US" smtClean="0"/>
              <a:t>‹#›</a:t>
            </a:fld>
            <a:endParaRPr lang="en-US"/>
          </a:p>
        </p:txBody>
      </p:sp>
    </p:spTree>
    <p:extLst>
      <p:ext uri="{BB962C8B-B14F-4D97-AF65-F5344CB8AC3E}">
        <p14:creationId xmlns:p14="http://schemas.microsoft.com/office/powerpoint/2010/main" val="1684285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14BBA-7EB8-8548-A115-484DDFDAF605}" type="datetimeFigureOut">
              <a:rPr lang="en-US" smtClean="0"/>
              <a:t>10/21/2021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3082F3-E391-2240-A96D-790265D52428}" type="slidenum">
              <a:rPr lang="en-US" smtClean="0"/>
              <a:t>‹#›</a:t>
            </a:fld>
            <a:endParaRPr lang="en-US"/>
          </a:p>
        </p:txBody>
      </p:sp>
    </p:spTree>
    <p:extLst>
      <p:ext uri="{BB962C8B-B14F-4D97-AF65-F5344CB8AC3E}">
        <p14:creationId xmlns:p14="http://schemas.microsoft.com/office/powerpoint/2010/main" val="1804800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14BBA-7EB8-8548-A115-484DDFDAF605}" type="datetimeFigureOut">
              <a:rPr lang="en-US" smtClean="0"/>
              <a:t>10/21/2021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3082F3-E391-2240-A96D-790265D52428}" type="slidenum">
              <a:rPr lang="en-US" smtClean="0"/>
              <a:t>‹#›</a:t>
            </a:fld>
            <a:endParaRPr lang="en-US"/>
          </a:p>
        </p:txBody>
      </p:sp>
    </p:spTree>
    <p:extLst>
      <p:ext uri="{BB962C8B-B14F-4D97-AF65-F5344CB8AC3E}">
        <p14:creationId xmlns:p14="http://schemas.microsoft.com/office/powerpoint/2010/main" val="72800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14BBA-7EB8-8548-A115-484DDFDAF605}" type="datetimeFigureOut">
              <a:rPr lang="en-US" smtClean="0"/>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082F3-E391-2240-A96D-790265D52428}" type="slidenum">
              <a:rPr lang="en-US" smtClean="0"/>
              <a:t>‹#›</a:t>
            </a:fld>
            <a:endParaRPr lang="en-US"/>
          </a:p>
        </p:txBody>
      </p:sp>
    </p:spTree>
    <p:extLst>
      <p:ext uri="{BB962C8B-B14F-4D97-AF65-F5344CB8AC3E}">
        <p14:creationId xmlns:p14="http://schemas.microsoft.com/office/powerpoint/2010/main" val="1639892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14BBA-7EB8-8548-A115-484DDFDAF605}" type="datetimeFigureOut">
              <a:rPr lang="en-US" smtClean="0"/>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082F3-E391-2240-A96D-790265D52428}" type="slidenum">
              <a:rPr lang="en-US" smtClean="0"/>
              <a:t>‹#›</a:t>
            </a:fld>
            <a:endParaRPr lang="en-US"/>
          </a:p>
        </p:txBody>
      </p:sp>
    </p:spTree>
    <p:extLst>
      <p:ext uri="{BB962C8B-B14F-4D97-AF65-F5344CB8AC3E}">
        <p14:creationId xmlns:p14="http://schemas.microsoft.com/office/powerpoint/2010/main" val="866306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14BBA-7EB8-8548-A115-484DDFDAF605}" type="datetimeFigureOut">
              <a:rPr lang="en-US" smtClean="0"/>
              <a:t>10/21/2021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3082F3-E391-2240-A96D-790265D52428}" type="slidenum">
              <a:rPr lang="en-US" smtClean="0"/>
              <a:t>‹#›</a:t>
            </a:fld>
            <a:endParaRPr lang="en-US"/>
          </a:p>
        </p:txBody>
      </p:sp>
    </p:spTree>
    <p:extLst>
      <p:ext uri="{BB962C8B-B14F-4D97-AF65-F5344CB8AC3E}">
        <p14:creationId xmlns:p14="http://schemas.microsoft.com/office/powerpoint/2010/main" val="680252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png"/><Relationship Id="rId1" Type="http://schemas.openxmlformats.org/officeDocument/2006/relationships/slideLayout" Target="../slideLayouts/slideLayout7.xml"/><Relationship Id="rId5" Type="http://schemas.openxmlformats.org/officeDocument/2006/relationships/image" Target="../media/image201.jpeg"/><Relationship Id="rId4" Type="http://schemas.openxmlformats.org/officeDocument/2006/relationships/image" Target="../media/image200.jpeg"/></Relationships>
</file>

<file path=ppt/slides/_rels/slide129.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oleObject" Target="../embeddings/oleObject1.bin"/></Relationships>
</file>

<file path=ppt/slides/_rels/slide13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2.png"/><Relationship Id="rId1" Type="http://schemas.openxmlformats.org/officeDocument/2006/relationships/slideLayout" Target="../slideLayouts/slideLayout7.xml"/><Relationship Id="rId4" Type="http://schemas.openxmlformats.org/officeDocument/2006/relationships/image" Target="../media/image205.jpeg"/></Relationships>
</file>

<file path=ppt/slides/_rels/slide131.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5.png"/><Relationship Id="rId5" Type="http://schemas.openxmlformats.org/officeDocument/2006/relationships/oleObject" Target="../embeddings/oleObject4.bin"/><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41.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44.png"/><Relationship Id="rId4" Type="http://schemas.openxmlformats.org/officeDocument/2006/relationships/oleObject" Target="../embeddings/oleObject10.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48.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90.png"/><Relationship Id="rId4" Type="http://schemas.openxmlformats.org/officeDocument/2006/relationships/oleObject" Target="../embeddings/oleObject14.bin"/></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92.png"/><Relationship Id="rId4" Type="http://schemas.openxmlformats.org/officeDocument/2006/relationships/oleObject" Target="../embeddings/oleObject15.bin"/></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92.png"/><Relationship Id="rId4" Type="http://schemas.openxmlformats.org/officeDocument/2006/relationships/oleObject" Target="../embeddings/oleObject16.bin"/></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image" Target="../media/image96.png"/><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image" Target="../media/image97.png"/><Relationship Id="rId4" Type="http://schemas.openxmlformats.org/officeDocument/2006/relationships/oleObject" Target="../embeddings/oleObject18.bin"/></Relationships>
</file>

<file path=ppt/slides/_rels/slide5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image" Target="../media/image111.png"/><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114.png"/><Relationship Id="rId5" Type="http://schemas.openxmlformats.org/officeDocument/2006/relationships/image" Target="../media/image112.png"/><Relationship Id="rId4" Type="http://schemas.openxmlformats.org/officeDocument/2006/relationships/oleObject" Target="../embeddings/oleObject21.bin"/></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7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7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8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5.jpeg"/></Relationships>
</file>

<file path=ppt/slides/_rels/slide8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151.png"/><Relationship Id="rId4" Type="http://schemas.openxmlformats.org/officeDocument/2006/relationships/oleObject" Target="../embeddings/oleObject23.bin"/></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95839" y="490522"/>
            <a:ext cx="4849804" cy="1186175"/>
          </a:xfrm>
          <a:prstGeom prst="rect">
            <a:avLst/>
          </a:prstGeom>
        </p:spPr>
      </p:pic>
      <p:pic>
        <p:nvPicPr>
          <p:cNvPr id="7" name="Picture 6"/>
          <p:cNvPicPr>
            <a:picLocks noChangeAspect="1"/>
          </p:cNvPicPr>
          <p:nvPr/>
        </p:nvPicPr>
        <p:blipFill>
          <a:blip r:embed="rId3"/>
          <a:stretch>
            <a:fillRect/>
          </a:stretch>
        </p:blipFill>
        <p:spPr>
          <a:xfrm>
            <a:off x="8679050" y="4804597"/>
            <a:ext cx="3337339" cy="1207884"/>
          </a:xfrm>
          <a:prstGeom prst="rect">
            <a:avLst/>
          </a:prstGeom>
        </p:spPr>
      </p:pic>
      <p:sp>
        <p:nvSpPr>
          <p:cNvPr id="8" name="Rectangle 7"/>
          <p:cNvSpPr/>
          <p:nvPr/>
        </p:nvSpPr>
        <p:spPr>
          <a:xfrm>
            <a:off x="1580828" y="2130427"/>
            <a:ext cx="8989016" cy="1697068"/>
          </a:xfrm>
          <a:prstGeom prst="rect">
            <a:avLst/>
          </a:prstGeom>
        </p:spPr>
        <p:txBody>
          <a:bodyPr wrap="square">
            <a:spAutoFit/>
          </a:bodyPr>
          <a:lstStyle/>
          <a:p>
            <a:pPr algn="ctr">
              <a:lnSpc>
                <a:spcPct val="150000"/>
              </a:lnSpc>
            </a:pPr>
            <a:r>
              <a:rPr lang="en-US" sz="2400" dirty="0">
                <a:solidFill>
                  <a:srgbClr val="FF0000"/>
                </a:solidFill>
              </a:rPr>
              <a:t>ΠΡΟΓΡΑΜΜΑ ΜΕΤΑΠΤΥΧΙΑΚΩΝ </a:t>
            </a:r>
            <a:r>
              <a:rPr lang="en-US" sz="2400" dirty="0" smtClean="0">
                <a:solidFill>
                  <a:srgbClr val="FF0000"/>
                </a:solidFill>
              </a:rPr>
              <a:t>ΣΠΟΥΔΩΝ</a:t>
            </a:r>
          </a:p>
          <a:p>
            <a:pPr algn="ctr">
              <a:lnSpc>
                <a:spcPct val="150000"/>
              </a:lnSpc>
            </a:pPr>
            <a:r>
              <a:rPr lang="en-US" sz="2400" dirty="0" smtClean="0">
                <a:solidFill>
                  <a:srgbClr val="FF0000"/>
                </a:solidFill>
              </a:rPr>
              <a:t> «</a:t>
            </a:r>
            <a:r>
              <a:rPr lang="en-US" sz="2400" dirty="0" err="1">
                <a:solidFill>
                  <a:srgbClr val="FF0000"/>
                </a:solidFill>
              </a:rPr>
              <a:t>Μυοσκελετική</a:t>
            </a:r>
            <a:r>
              <a:rPr lang="en-US" sz="2400" dirty="0">
                <a:solidFill>
                  <a:srgbClr val="FF0000"/>
                </a:solidFill>
              </a:rPr>
              <a:t> </a:t>
            </a:r>
            <a:r>
              <a:rPr lang="en-US" sz="2400" dirty="0" err="1">
                <a:solidFill>
                  <a:srgbClr val="FF0000"/>
                </a:solidFill>
              </a:rPr>
              <a:t>Ογκολογί</a:t>
            </a:r>
            <a:r>
              <a:rPr lang="en-US" sz="2400" dirty="0">
                <a:solidFill>
                  <a:srgbClr val="FF0000"/>
                </a:solidFill>
              </a:rPr>
              <a:t>α: </a:t>
            </a:r>
            <a:r>
              <a:rPr lang="en-US" sz="2400" dirty="0" err="1">
                <a:solidFill>
                  <a:srgbClr val="FF0000"/>
                </a:solidFill>
              </a:rPr>
              <a:t>Διάγνωση-Θερ</a:t>
            </a:r>
            <a:r>
              <a:rPr lang="en-US" sz="2400" dirty="0">
                <a:solidFill>
                  <a:srgbClr val="FF0000"/>
                </a:solidFill>
              </a:rPr>
              <a:t>απ</a:t>
            </a:r>
            <a:r>
              <a:rPr lang="en-US" sz="2400" dirty="0" err="1">
                <a:solidFill>
                  <a:srgbClr val="FF0000"/>
                </a:solidFill>
              </a:rPr>
              <a:t>εί</a:t>
            </a:r>
            <a:r>
              <a:rPr lang="en-US" sz="2400" dirty="0">
                <a:solidFill>
                  <a:srgbClr val="FF0000"/>
                </a:solidFill>
              </a:rPr>
              <a:t>α-</a:t>
            </a:r>
            <a:r>
              <a:rPr lang="en-US" sz="2400" dirty="0" err="1">
                <a:solidFill>
                  <a:srgbClr val="FF0000"/>
                </a:solidFill>
              </a:rPr>
              <a:t>Έρευν</a:t>
            </a:r>
            <a:r>
              <a:rPr lang="en-US" sz="2400" dirty="0">
                <a:solidFill>
                  <a:srgbClr val="FF0000"/>
                </a:solidFill>
              </a:rPr>
              <a:t>α</a:t>
            </a:r>
            <a:r>
              <a:rPr lang="en-US" sz="2400" dirty="0" smtClean="0">
                <a:solidFill>
                  <a:srgbClr val="FF0000"/>
                </a:solidFill>
              </a:rPr>
              <a:t>»</a:t>
            </a:r>
          </a:p>
          <a:p>
            <a:pPr algn="ctr">
              <a:lnSpc>
                <a:spcPct val="150000"/>
              </a:lnSpc>
            </a:pPr>
            <a:r>
              <a:rPr lang="en-US" sz="2000" dirty="0" err="1" smtClean="0">
                <a:solidFill>
                  <a:srgbClr val="FF0000"/>
                </a:solidFill>
              </a:rPr>
              <a:t>Διευθύντρι</a:t>
            </a:r>
            <a:r>
              <a:rPr lang="en-US" sz="2000" dirty="0" smtClean="0">
                <a:solidFill>
                  <a:srgbClr val="FF0000"/>
                </a:solidFill>
              </a:rPr>
              <a:t>α Π.Μ.Σ: Kα</a:t>
            </a:r>
            <a:r>
              <a:rPr lang="en-US" sz="2000" dirty="0" err="1" smtClean="0">
                <a:solidFill>
                  <a:srgbClr val="FF0000"/>
                </a:solidFill>
              </a:rPr>
              <a:t>θ</a:t>
            </a:r>
            <a:r>
              <a:rPr lang="en-US" sz="2000" dirty="0">
                <a:solidFill>
                  <a:srgbClr val="FF0000"/>
                </a:solidFill>
              </a:rPr>
              <a:t>. </a:t>
            </a:r>
            <a:r>
              <a:rPr lang="en-US" sz="2000" dirty="0" err="1">
                <a:solidFill>
                  <a:srgbClr val="FF0000"/>
                </a:solidFill>
              </a:rPr>
              <a:t>Πηνελό</a:t>
            </a:r>
            <a:r>
              <a:rPr lang="en-US" sz="2000" dirty="0">
                <a:solidFill>
                  <a:srgbClr val="FF0000"/>
                </a:solidFill>
              </a:rPr>
              <a:t>π</a:t>
            </a:r>
            <a:r>
              <a:rPr lang="en-US" sz="2000" dirty="0" err="1">
                <a:solidFill>
                  <a:srgbClr val="FF0000"/>
                </a:solidFill>
              </a:rPr>
              <a:t>η</a:t>
            </a:r>
            <a:r>
              <a:rPr lang="en-US" sz="2000" dirty="0">
                <a:solidFill>
                  <a:srgbClr val="FF0000"/>
                </a:solidFill>
              </a:rPr>
              <a:t> </a:t>
            </a:r>
            <a:r>
              <a:rPr lang="en-US" sz="2000" dirty="0" err="1">
                <a:solidFill>
                  <a:srgbClr val="FF0000"/>
                </a:solidFill>
              </a:rPr>
              <a:t>Κορκολο</a:t>
            </a:r>
            <a:r>
              <a:rPr lang="en-US" sz="2000" dirty="0">
                <a:solidFill>
                  <a:srgbClr val="FF0000"/>
                </a:solidFill>
              </a:rPr>
              <a:t>π</a:t>
            </a:r>
            <a:r>
              <a:rPr lang="en-US" sz="2000" dirty="0" err="1">
                <a:solidFill>
                  <a:srgbClr val="FF0000"/>
                </a:solidFill>
              </a:rPr>
              <a:t>ούλου</a:t>
            </a:r>
            <a:endParaRPr lang="en-US" sz="2000" dirty="0">
              <a:solidFill>
                <a:srgbClr val="FF0000"/>
              </a:solidFill>
            </a:endParaRPr>
          </a:p>
        </p:txBody>
      </p:sp>
      <p:sp>
        <p:nvSpPr>
          <p:cNvPr id="9" name="Subtitle 2"/>
          <p:cNvSpPr>
            <a:spLocks noGrp="1"/>
          </p:cNvSpPr>
          <p:nvPr>
            <p:ph type="subTitle" idx="4294967295"/>
          </p:nvPr>
        </p:nvSpPr>
        <p:spPr>
          <a:xfrm>
            <a:off x="2513327" y="4769469"/>
            <a:ext cx="6858000" cy="1243012"/>
          </a:xfrm>
        </p:spPr>
        <p:txBody>
          <a:bodyPr>
            <a:noAutofit/>
          </a:bodyPr>
          <a:lstStyle/>
          <a:p>
            <a:pPr marL="0" indent="0" algn="ctr" eaLnBrk="1" hangingPunct="1">
              <a:buFontTx/>
              <a:buNone/>
            </a:pPr>
            <a:r>
              <a:rPr lang="el-GR" altLang="x-none" sz="1600" dirty="0"/>
              <a:t>Σπύρος Α. Σύγγελος</a:t>
            </a:r>
          </a:p>
          <a:p>
            <a:pPr marL="0" indent="0" algn="ctr" eaLnBrk="1" hangingPunct="1">
              <a:buFontTx/>
              <a:buNone/>
            </a:pPr>
            <a:r>
              <a:rPr lang="el-GR" altLang="x-none" sz="1600" dirty="0" err="1"/>
              <a:t>Ορθοπαιδικός</a:t>
            </a:r>
            <a:r>
              <a:rPr lang="el-GR" altLang="x-none" sz="1600" dirty="0"/>
              <a:t> Χειρουργός</a:t>
            </a:r>
          </a:p>
          <a:p>
            <a:pPr marL="0" indent="0" algn="ctr" eaLnBrk="1" hangingPunct="1">
              <a:buFontTx/>
              <a:buNone/>
            </a:pPr>
            <a:r>
              <a:rPr lang="el-GR" altLang="x-none" sz="1600" dirty="0"/>
              <a:t>Επίκουρος Καθηγητής Ανατομίας</a:t>
            </a:r>
          </a:p>
          <a:p>
            <a:pPr marL="0" indent="0" algn="ctr" eaLnBrk="1" hangingPunct="1">
              <a:buFontTx/>
              <a:buNone/>
            </a:pPr>
            <a:r>
              <a:rPr lang="el-GR" altLang="x-none" sz="1600" dirty="0"/>
              <a:t>Ιατρική Σχολή Παν/</a:t>
            </a:r>
            <a:r>
              <a:rPr lang="el-GR" altLang="x-none" sz="1600" dirty="0" err="1"/>
              <a:t>μίου</a:t>
            </a:r>
            <a:r>
              <a:rPr lang="el-GR" altLang="x-none" sz="1600" dirty="0"/>
              <a:t> Πατρών </a:t>
            </a:r>
            <a:endParaRPr lang="en-US" altLang="x-none" sz="1600" dirty="0"/>
          </a:p>
        </p:txBody>
      </p:sp>
    </p:spTree>
    <p:extLst>
      <p:ext uri="{BB962C8B-B14F-4D97-AF65-F5344CB8AC3E}">
        <p14:creationId xmlns:p14="http://schemas.microsoft.com/office/powerpoint/2010/main" val="17995791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2209800" y="304800"/>
            <a:ext cx="7772400" cy="1143000"/>
          </a:xfrm>
        </p:spPr>
        <p:txBody>
          <a:bodyPr/>
          <a:lstStyle/>
          <a:p>
            <a:r>
              <a:rPr lang="en-US" altLang="x-none"/>
              <a:t>Angle of Anteversion</a:t>
            </a:r>
          </a:p>
        </p:txBody>
      </p:sp>
      <p:pic>
        <p:nvPicPr>
          <p:cNvPr id="25602" name="Picture 5"/>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378075" y="1143000"/>
            <a:ext cx="1660525" cy="5257800"/>
          </a:xfrm>
        </p:spPr>
      </p:pic>
      <p:sp>
        <p:nvSpPr>
          <p:cNvPr id="62470" name="Text Box 6"/>
          <p:cNvSpPr txBox="1">
            <a:spLocks noChangeArrowheads="1"/>
          </p:cNvSpPr>
          <p:nvPr/>
        </p:nvSpPr>
        <p:spPr bwMode="auto">
          <a:xfrm>
            <a:off x="5486400" y="2057400"/>
            <a:ext cx="4724400" cy="372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06363" indent="-106363">
              <a:defRPr sz="2400">
                <a:solidFill>
                  <a:schemeClr val="tx1"/>
                </a:solidFill>
                <a:latin typeface="Times New Roman" charset="-95"/>
              </a:defRPr>
            </a:lvl1pPr>
            <a:lvl2pPr marL="571500">
              <a:defRPr sz="2400">
                <a:solidFill>
                  <a:schemeClr val="tx1"/>
                </a:solidFill>
                <a:latin typeface="Times New Roman" charset="-95"/>
              </a:defRPr>
            </a:lvl2pPr>
            <a:lvl3pPr marL="1143000">
              <a:defRPr sz="2400">
                <a:solidFill>
                  <a:schemeClr val="tx1"/>
                </a:solidFill>
                <a:latin typeface="Times New Roman" charset="-95"/>
              </a:defRPr>
            </a:lvl3pPr>
            <a:lvl4pPr marL="1714500">
              <a:defRPr sz="2400">
                <a:solidFill>
                  <a:schemeClr val="tx1"/>
                </a:solidFill>
                <a:latin typeface="Times New Roman" charset="-95"/>
              </a:defRPr>
            </a:lvl4pPr>
            <a:lvl5pPr marL="2286000">
              <a:defRPr sz="2400">
                <a:solidFill>
                  <a:schemeClr val="tx1"/>
                </a:solidFill>
                <a:latin typeface="Times New Roman" charset="-95"/>
              </a:defRPr>
            </a:lvl5pPr>
            <a:lvl6pPr marL="2743200" eaLnBrk="0" fontAlgn="base" hangingPunct="0">
              <a:spcBef>
                <a:spcPct val="0"/>
              </a:spcBef>
              <a:spcAft>
                <a:spcPct val="0"/>
              </a:spcAft>
              <a:defRPr sz="2400">
                <a:solidFill>
                  <a:schemeClr val="tx1"/>
                </a:solidFill>
                <a:latin typeface="Times New Roman" charset="-95"/>
              </a:defRPr>
            </a:lvl6pPr>
            <a:lvl7pPr marL="3200400" eaLnBrk="0" fontAlgn="base" hangingPunct="0">
              <a:spcBef>
                <a:spcPct val="0"/>
              </a:spcBef>
              <a:spcAft>
                <a:spcPct val="0"/>
              </a:spcAft>
              <a:defRPr sz="2400">
                <a:solidFill>
                  <a:schemeClr val="tx1"/>
                </a:solidFill>
                <a:latin typeface="Times New Roman" charset="-95"/>
              </a:defRPr>
            </a:lvl7pPr>
            <a:lvl8pPr marL="3657600" eaLnBrk="0" fontAlgn="base" hangingPunct="0">
              <a:spcBef>
                <a:spcPct val="0"/>
              </a:spcBef>
              <a:spcAft>
                <a:spcPct val="0"/>
              </a:spcAft>
              <a:defRPr sz="2400">
                <a:solidFill>
                  <a:schemeClr val="tx1"/>
                </a:solidFill>
                <a:latin typeface="Times New Roman" charset="-95"/>
              </a:defRPr>
            </a:lvl8pPr>
            <a:lvl9pPr marL="4114800" eaLnBrk="0" fontAlgn="base" hangingPunct="0">
              <a:spcBef>
                <a:spcPct val="0"/>
              </a:spcBef>
              <a:spcAft>
                <a:spcPct val="0"/>
              </a:spcAft>
              <a:defRPr sz="2400">
                <a:solidFill>
                  <a:schemeClr val="tx1"/>
                </a:solidFill>
                <a:latin typeface="Times New Roman" charset="-95"/>
              </a:defRPr>
            </a:lvl9pPr>
          </a:lstStyle>
          <a:p>
            <a:pPr>
              <a:spcBef>
                <a:spcPct val="50000"/>
              </a:spcBef>
              <a:buFontTx/>
              <a:buChar char="•"/>
              <a:defRPr/>
            </a:pPr>
            <a:r>
              <a:rPr lang="en-US" altLang="x-none" sz="2800" dirty="0" smtClean="0"/>
              <a:t>The angle of the femoral neck in the transverse plane is termed the </a:t>
            </a:r>
            <a:r>
              <a:rPr lang="en-US" altLang="x-none" sz="2800" b="1" dirty="0" smtClean="0"/>
              <a:t>angle of </a:t>
            </a:r>
            <a:r>
              <a:rPr lang="en-US" altLang="x-none" sz="2800" b="1" dirty="0" err="1" smtClean="0"/>
              <a:t>anteversion</a:t>
            </a:r>
            <a:r>
              <a:rPr lang="en-US" altLang="x-none" sz="2800" dirty="0" smtClean="0"/>
              <a:t>.</a:t>
            </a:r>
          </a:p>
          <a:p>
            <a:pPr>
              <a:spcBef>
                <a:spcPct val="50000"/>
              </a:spcBef>
              <a:buFontTx/>
              <a:buChar char="•"/>
              <a:defRPr/>
            </a:pPr>
            <a:r>
              <a:rPr lang="en-US" altLang="x-none" sz="2800" dirty="0" smtClean="0"/>
              <a:t>Normally the femoral neck is rotated anteriorly </a:t>
            </a:r>
            <a:r>
              <a:rPr lang="en-US" altLang="x-none" sz="2800" dirty="0" smtClean="0">
                <a:solidFill>
                  <a:srgbClr val="FF0000"/>
                </a:solidFill>
              </a:rPr>
              <a:t>12 to 14 </a:t>
            </a:r>
            <a:r>
              <a:rPr lang="en-US" altLang="x-none" sz="2800" dirty="0" smtClean="0"/>
              <a:t>degrees with respect to the femur.</a:t>
            </a:r>
          </a:p>
        </p:txBody>
      </p:sp>
    </p:spTree>
    <p:extLst>
      <p:ext uri="{BB962C8B-B14F-4D97-AF65-F5344CB8AC3E}">
        <p14:creationId xmlns:p14="http://schemas.microsoft.com/office/powerpoint/2010/main" val="25797445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064" y="862014"/>
            <a:ext cx="7381875"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83850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hapter 002 Figure 031"/>
          <p:cNvPicPr>
            <a:picLocks noChangeAspect="1" noChangeArrowheads="1"/>
          </p:cNvPicPr>
          <p:nvPr/>
        </p:nvPicPr>
        <p:blipFill>
          <a:blip r:embed="rId2">
            <a:extLst>
              <a:ext uri="{28A0092B-C50C-407E-A947-70E740481C1C}">
                <a14:useLocalDpi xmlns:a14="http://schemas.microsoft.com/office/drawing/2010/main" val="0"/>
              </a:ext>
            </a:extLst>
          </a:blip>
          <a:srcRect t="52255" b="2632"/>
          <a:stretch>
            <a:fillRect/>
          </a:stretch>
        </p:blipFill>
        <p:spPr bwMode="auto">
          <a:xfrm>
            <a:off x="1828800" y="1447801"/>
            <a:ext cx="47244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l="7813" r="39844" b="56250"/>
          <a:stretch>
            <a:fillRect/>
          </a:stretch>
        </p:blipFill>
        <p:spPr bwMode="auto">
          <a:xfrm>
            <a:off x="6096000" y="1524001"/>
            <a:ext cx="4038600"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21508" name="Text Box 4"/>
          <p:cNvSpPr txBox="1">
            <a:spLocks noChangeArrowheads="1"/>
          </p:cNvSpPr>
          <p:nvPr/>
        </p:nvSpPr>
        <p:spPr bwMode="auto">
          <a:xfrm>
            <a:off x="3124200" y="4572001"/>
            <a:ext cx="54414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l-GR" altLang="x-none" b="1"/>
              <a:t>Απορρόφηση κραδασμών </a:t>
            </a:r>
          </a:p>
          <a:p>
            <a:pPr eaLnBrk="1" hangingPunct="1"/>
            <a:r>
              <a:rPr lang="el-GR" altLang="x-none" b="1"/>
              <a:t>Παχύτεροι στην ΑΜΣΣ και ΟΜΣΣ</a:t>
            </a:r>
          </a:p>
          <a:p>
            <a:pPr eaLnBrk="1" hangingPunct="1"/>
            <a:r>
              <a:rPr lang="el-GR" altLang="x-none" b="1"/>
              <a:t>Δεν υπάρχουν Α1-Α2, ιερό και κόκκυγας</a:t>
            </a:r>
          </a:p>
        </p:txBody>
      </p:sp>
    </p:spTree>
    <p:extLst>
      <p:ext uri="{BB962C8B-B14F-4D97-AF65-F5344CB8AC3E}">
        <p14:creationId xmlns:p14="http://schemas.microsoft.com/office/powerpoint/2010/main" val="4875860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hapter 002 Figure 008"/>
          <p:cNvPicPr>
            <a:picLocks noChangeAspect="1" noChangeArrowheads="1"/>
          </p:cNvPicPr>
          <p:nvPr/>
        </p:nvPicPr>
        <p:blipFill>
          <a:blip r:embed="rId2">
            <a:extLst>
              <a:ext uri="{28A0092B-C50C-407E-A947-70E740481C1C}">
                <a14:useLocalDpi xmlns:a14="http://schemas.microsoft.com/office/drawing/2010/main" val="0"/>
              </a:ext>
            </a:extLst>
          </a:blip>
          <a:srcRect b="2663"/>
          <a:stretch>
            <a:fillRect/>
          </a:stretch>
        </p:blipFill>
        <p:spPr bwMode="auto">
          <a:xfrm>
            <a:off x="3581400" y="2133601"/>
            <a:ext cx="50292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3429001" y="762000"/>
            <a:ext cx="5191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l-GR" altLang="x-none" b="1"/>
              <a:t>Σπονδυλικό </a:t>
            </a:r>
            <a:r>
              <a:rPr lang="en-US" altLang="x-none" b="1"/>
              <a:t>vs </a:t>
            </a:r>
            <a:r>
              <a:rPr lang="el-GR" altLang="x-none" b="1"/>
              <a:t>Μεσοσπονδύλιο τρήμα </a:t>
            </a:r>
          </a:p>
        </p:txBody>
      </p:sp>
    </p:spTree>
    <p:extLst>
      <p:ext uri="{BB962C8B-B14F-4D97-AF65-F5344CB8AC3E}">
        <p14:creationId xmlns:p14="http://schemas.microsoft.com/office/powerpoint/2010/main" val="619353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828675"/>
            <a:ext cx="74676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9557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3" descr="mk:@MSITStore:D:\ΒΙΒΛΙΑ%20ΟΡΘΟΠΑΙΔΙΚΗΣ\ΑΠΕΙΚΟΝΙΣΗ%20-%20ΑΝΑΤΟΜΙΑ\Clinical%20Anatomy%20by%20Regions%20-%208th%20Ed.CHM::/12_files/C12FF2.png"/>
          <p:cNvSpPr>
            <a:spLocks noChangeAspect="1" noChangeArrowheads="1"/>
          </p:cNvSpPr>
          <p:nvPr/>
        </p:nvSpPr>
        <p:spPr bwMode="auto">
          <a:xfrm>
            <a:off x="2701925" y="-1131888"/>
            <a:ext cx="6789738" cy="912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endParaRPr lang="x-none" altLang="x-none"/>
          </a:p>
        </p:txBody>
      </p:sp>
      <p:pic>
        <p:nvPicPr>
          <p:cNvPr id="245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76" y="381000"/>
            <a:ext cx="43735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9141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564" y="623889"/>
            <a:ext cx="7000875"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13485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825" y="681039"/>
            <a:ext cx="661035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1718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925" y="1600200"/>
            <a:ext cx="57721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4589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4419601" y="304800"/>
            <a:ext cx="33194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l-GR" altLang="x-none" sz="3200" b="1"/>
              <a:t>ΣΥΝΔΕΣΜΟΙ ΣΣ</a:t>
            </a:r>
          </a:p>
        </p:txBody>
      </p:sp>
      <p:pic>
        <p:nvPicPr>
          <p:cNvPr id="28675" name="Picture 5"/>
          <p:cNvPicPr>
            <a:picLocks noChangeAspect="1" noChangeArrowheads="1"/>
          </p:cNvPicPr>
          <p:nvPr/>
        </p:nvPicPr>
        <p:blipFill>
          <a:blip r:embed="rId2">
            <a:extLst>
              <a:ext uri="{28A0092B-C50C-407E-A947-70E740481C1C}">
                <a14:useLocalDpi xmlns:a14="http://schemas.microsoft.com/office/drawing/2010/main" val="0"/>
              </a:ext>
            </a:extLst>
          </a:blip>
          <a:srcRect l="10938" r="39844" b="41667"/>
          <a:stretch>
            <a:fillRect/>
          </a:stretch>
        </p:blipFill>
        <p:spPr bwMode="auto">
          <a:xfrm>
            <a:off x="2057400" y="1524001"/>
            <a:ext cx="3505200"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28676" name="Picture 6" descr="Chapter 002 Figure 034"/>
          <p:cNvPicPr>
            <a:picLocks noChangeAspect="1" noChangeArrowheads="1"/>
          </p:cNvPicPr>
          <p:nvPr/>
        </p:nvPicPr>
        <p:blipFill>
          <a:blip r:embed="rId3">
            <a:extLst>
              <a:ext uri="{28A0092B-C50C-407E-A947-70E740481C1C}">
                <a14:useLocalDpi xmlns:a14="http://schemas.microsoft.com/office/drawing/2010/main" val="0"/>
              </a:ext>
            </a:extLst>
          </a:blip>
          <a:srcRect l="10527" r="14473" b="4485"/>
          <a:stretch>
            <a:fillRect/>
          </a:stretch>
        </p:blipFill>
        <p:spPr bwMode="auto">
          <a:xfrm>
            <a:off x="6858001" y="1066800"/>
            <a:ext cx="28749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7"/>
          <p:cNvSpPr txBox="1">
            <a:spLocks noChangeArrowheads="1"/>
          </p:cNvSpPr>
          <p:nvPr/>
        </p:nvSpPr>
        <p:spPr bwMode="auto">
          <a:xfrm>
            <a:off x="2686051" y="5273676"/>
            <a:ext cx="63634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l-GR" altLang="x-none"/>
              <a:t>Πρόσθιος επιμήκης (κρανίο – ιερό): ισχυρότατος</a:t>
            </a:r>
          </a:p>
          <a:p>
            <a:pPr eaLnBrk="1" hangingPunct="1"/>
            <a:r>
              <a:rPr lang="el-GR" altLang="x-none"/>
              <a:t>Οπίσθιος επιμήκης: στενότερος και ασθενέστερος</a:t>
            </a:r>
          </a:p>
        </p:txBody>
      </p:sp>
    </p:spTree>
    <p:extLst>
      <p:ext uri="{BB962C8B-B14F-4D97-AF65-F5344CB8AC3E}">
        <p14:creationId xmlns:p14="http://schemas.microsoft.com/office/powerpoint/2010/main" val="17284756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450" y="1485900"/>
            <a:ext cx="57531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259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2209800" y="304800"/>
            <a:ext cx="7772400" cy="1143000"/>
          </a:xfrm>
        </p:spPr>
        <p:txBody>
          <a:bodyPr/>
          <a:lstStyle/>
          <a:p>
            <a:r>
              <a:rPr lang="en-US" altLang="x-none"/>
              <a:t>Excessive Anteversion</a:t>
            </a:r>
          </a:p>
        </p:txBody>
      </p:sp>
      <p:pic>
        <p:nvPicPr>
          <p:cNvPr id="634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76400"/>
            <a:ext cx="2338388"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3493" name="Text Box 5"/>
          <p:cNvSpPr txBox="1">
            <a:spLocks noChangeArrowheads="1"/>
          </p:cNvSpPr>
          <p:nvPr/>
        </p:nvSpPr>
        <p:spPr bwMode="auto">
          <a:xfrm>
            <a:off x="5486400" y="2057400"/>
            <a:ext cx="472440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06363" indent="-106363">
              <a:defRPr sz="2400">
                <a:solidFill>
                  <a:schemeClr val="tx1"/>
                </a:solidFill>
                <a:latin typeface="Times New Roman" charset="-95"/>
              </a:defRPr>
            </a:lvl1pPr>
            <a:lvl2pPr marL="571500">
              <a:defRPr sz="2400">
                <a:solidFill>
                  <a:schemeClr val="tx1"/>
                </a:solidFill>
                <a:latin typeface="Times New Roman" charset="-95"/>
              </a:defRPr>
            </a:lvl2pPr>
            <a:lvl3pPr marL="1143000">
              <a:defRPr sz="2400">
                <a:solidFill>
                  <a:schemeClr val="tx1"/>
                </a:solidFill>
                <a:latin typeface="Times New Roman" charset="-95"/>
              </a:defRPr>
            </a:lvl3pPr>
            <a:lvl4pPr marL="1714500">
              <a:defRPr sz="2400">
                <a:solidFill>
                  <a:schemeClr val="tx1"/>
                </a:solidFill>
                <a:latin typeface="Times New Roman" charset="-95"/>
              </a:defRPr>
            </a:lvl4pPr>
            <a:lvl5pPr marL="2286000">
              <a:defRPr sz="2400">
                <a:solidFill>
                  <a:schemeClr val="tx1"/>
                </a:solidFill>
                <a:latin typeface="Times New Roman" charset="-95"/>
              </a:defRPr>
            </a:lvl5pPr>
            <a:lvl6pPr marL="2743200" eaLnBrk="0" fontAlgn="base" hangingPunct="0">
              <a:spcBef>
                <a:spcPct val="0"/>
              </a:spcBef>
              <a:spcAft>
                <a:spcPct val="0"/>
              </a:spcAft>
              <a:defRPr sz="2400">
                <a:solidFill>
                  <a:schemeClr val="tx1"/>
                </a:solidFill>
                <a:latin typeface="Times New Roman" charset="-95"/>
              </a:defRPr>
            </a:lvl6pPr>
            <a:lvl7pPr marL="3200400" eaLnBrk="0" fontAlgn="base" hangingPunct="0">
              <a:spcBef>
                <a:spcPct val="0"/>
              </a:spcBef>
              <a:spcAft>
                <a:spcPct val="0"/>
              </a:spcAft>
              <a:defRPr sz="2400">
                <a:solidFill>
                  <a:schemeClr val="tx1"/>
                </a:solidFill>
                <a:latin typeface="Times New Roman" charset="-95"/>
              </a:defRPr>
            </a:lvl7pPr>
            <a:lvl8pPr marL="3657600" eaLnBrk="0" fontAlgn="base" hangingPunct="0">
              <a:spcBef>
                <a:spcPct val="0"/>
              </a:spcBef>
              <a:spcAft>
                <a:spcPct val="0"/>
              </a:spcAft>
              <a:defRPr sz="2400">
                <a:solidFill>
                  <a:schemeClr val="tx1"/>
                </a:solidFill>
                <a:latin typeface="Times New Roman" charset="-95"/>
              </a:defRPr>
            </a:lvl8pPr>
            <a:lvl9pPr marL="4114800" eaLnBrk="0" fontAlgn="base" hangingPunct="0">
              <a:spcBef>
                <a:spcPct val="0"/>
              </a:spcBef>
              <a:spcAft>
                <a:spcPct val="0"/>
              </a:spcAft>
              <a:defRPr sz="2400">
                <a:solidFill>
                  <a:schemeClr val="tx1"/>
                </a:solidFill>
                <a:latin typeface="Times New Roman" charset="-95"/>
              </a:defRPr>
            </a:lvl9pPr>
          </a:lstStyle>
          <a:p>
            <a:pPr>
              <a:spcBef>
                <a:spcPct val="50000"/>
              </a:spcBef>
              <a:buFontTx/>
              <a:buChar char="•"/>
              <a:defRPr/>
            </a:pPr>
            <a:r>
              <a:rPr lang="en-US" altLang="x-none" sz="2800" dirty="0" smtClean="0"/>
              <a:t>Excessive </a:t>
            </a:r>
            <a:r>
              <a:rPr lang="en-US" altLang="x-none" sz="2800" dirty="0" err="1" smtClean="0"/>
              <a:t>anteversion</a:t>
            </a:r>
            <a:r>
              <a:rPr lang="en-US" altLang="x-none" sz="2800" dirty="0" smtClean="0"/>
              <a:t> beyond 14 degrees causes the head of the femur become uncovered.</a:t>
            </a:r>
          </a:p>
          <a:p>
            <a:pPr>
              <a:spcBef>
                <a:spcPct val="50000"/>
              </a:spcBef>
              <a:buFontTx/>
              <a:buChar char="•"/>
              <a:defRPr/>
            </a:pPr>
            <a:r>
              <a:rPr lang="en-US" altLang="x-none" sz="2800" dirty="0" smtClean="0">
                <a:solidFill>
                  <a:srgbClr val="FF0000"/>
                </a:solidFill>
              </a:rPr>
              <a:t>In order to keep the head of the femur within the acetabulum a person must internally rotate the femur</a:t>
            </a:r>
            <a:r>
              <a:rPr lang="en-US" altLang="x-none" sz="2800" dirty="0" smtClean="0"/>
              <a:t>.</a:t>
            </a:r>
          </a:p>
        </p:txBody>
      </p:sp>
    </p:spTree>
    <p:extLst>
      <p:ext uri="{BB962C8B-B14F-4D97-AF65-F5344CB8AC3E}">
        <p14:creationId xmlns:p14="http://schemas.microsoft.com/office/powerpoint/2010/main" val="713147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hapter 002 Figure 036"/>
          <p:cNvPicPr>
            <a:picLocks noChangeAspect="1" noChangeArrowheads="1"/>
          </p:cNvPicPr>
          <p:nvPr/>
        </p:nvPicPr>
        <p:blipFill>
          <a:blip r:embed="rId2">
            <a:extLst>
              <a:ext uri="{28A0092B-C50C-407E-A947-70E740481C1C}">
                <a14:useLocalDpi xmlns:a14="http://schemas.microsoft.com/office/drawing/2010/main" val="0"/>
              </a:ext>
            </a:extLst>
          </a:blip>
          <a:srcRect l="13158" r="13158" b="4794"/>
          <a:stretch>
            <a:fillRect/>
          </a:stretch>
        </p:blipFill>
        <p:spPr bwMode="auto">
          <a:xfrm>
            <a:off x="2057400" y="762000"/>
            <a:ext cx="42672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ChangeArrowheads="1"/>
          </p:cNvSpPr>
          <p:nvPr/>
        </p:nvSpPr>
        <p:spPr bwMode="auto">
          <a:xfrm>
            <a:off x="5791200" y="685800"/>
            <a:ext cx="4724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20000"/>
              </a:spcBef>
              <a:buFontTx/>
              <a:buChar char="•"/>
            </a:pPr>
            <a:r>
              <a:rPr lang="el-GR" altLang="x-none" sz="3200" b="1"/>
              <a:t>Επακάνθιος</a:t>
            </a:r>
            <a:endParaRPr lang="en-US" altLang="x-none" sz="3200" b="1"/>
          </a:p>
          <a:p>
            <a:pPr lvl="1" eaLnBrk="1" hangingPunct="1">
              <a:spcBef>
                <a:spcPct val="20000"/>
              </a:spcBef>
              <a:buFontTx/>
              <a:buChar char="–"/>
            </a:pPr>
            <a:r>
              <a:rPr lang="el-GR" altLang="x-none" sz="2800"/>
              <a:t>Κορυφφή ακανθωδών αποφύσεων</a:t>
            </a:r>
            <a:endParaRPr lang="en-US" altLang="x-none" sz="2800"/>
          </a:p>
          <a:p>
            <a:pPr lvl="1" eaLnBrk="1" hangingPunct="1">
              <a:spcBef>
                <a:spcPct val="20000"/>
              </a:spcBef>
              <a:buFontTx/>
              <a:buChar char="–"/>
            </a:pPr>
            <a:r>
              <a:rPr lang="el-GR" altLang="x-none" sz="2800"/>
              <a:t>Α7-ιερό</a:t>
            </a:r>
            <a:endParaRPr lang="en-US" altLang="x-none" sz="2800"/>
          </a:p>
          <a:p>
            <a:pPr eaLnBrk="1" hangingPunct="1">
              <a:spcBef>
                <a:spcPct val="20000"/>
              </a:spcBef>
              <a:buFontTx/>
              <a:buChar char="•"/>
            </a:pPr>
            <a:r>
              <a:rPr lang="el-GR" altLang="x-none" sz="3200"/>
              <a:t>Περιορίζει την κάμψη</a:t>
            </a:r>
            <a:endParaRPr lang="en-US" altLang="x-none" sz="3200"/>
          </a:p>
          <a:p>
            <a:pPr eaLnBrk="1" hangingPunct="1">
              <a:spcBef>
                <a:spcPct val="20000"/>
              </a:spcBef>
              <a:buFontTx/>
              <a:buChar char="•"/>
            </a:pPr>
            <a:r>
              <a:rPr lang="el-GR" altLang="x-none" sz="3200"/>
              <a:t>Στην ΑΜΣΣ παχύτερος – αυχενικός σύνδεσμος που εκτείνεται μέχρι το ινιακό όγκωμα</a:t>
            </a:r>
            <a:endParaRPr lang="en-US" altLang="x-none" sz="3200" b="1"/>
          </a:p>
        </p:txBody>
      </p:sp>
    </p:spTree>
    <p:extLst>
      <p:ext uri="{BB962C8B-B14F-4D97-AF65-F5344CB8AC3E}">
        <p14:creationId xmlns:p14="http://schemas.microsoft.com/office/powerpoint/2010/main" val="4896300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l="7813" r="37500" b="36458"/>
          <a:stretch>
            <a:fillRect/>
          </a:stretch>
        </p:blipFill>
        <p:spPr bwMode="auto">
          <a:xfrm>
            <a:off x="2895600" y="533400"/>
            <a:ext cx="6858000"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545789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6"/>
          <p:cNvSpPr txBox="1">
            <a:spLocks noChangeArrowheads="1"/>
          </p:cNvSpPr>
          <p:nvPr/>
        </p:nvSpPr>
        <p:spPr bwMode="auto">
          <a:xfrm>
            <a:off x="4343400" y="4953000"/>
            <a:ext cx="381793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l-GR" altLang="x-none" sz="2800"/>
              <a:t>Μεσακάνθιος Σύνδεσμος</a:t>
            </a:r>
          </a:p>
          <a:p>
            <a:pPr eaLnBrk="1" hangingPunct="1"/>
            <a:endParaRPr lang="el-GR" altLang="x-none" sz="2800"/>
          </a:p>
          <a:p>
            <a:pPr eaLnBrk="1" hangingPunct="1"/>
            <a:r>
              <a:rPr lang="el-GR" altLang="x-none" sz="2800"/>
              <a:t>Ισχυρότερος στην ΟΜΣΣ</a:t>
            </a:r>
          </a:p>
        </p:txBody>
      </p:sp>
      <p:pic>
        <p:nvPicPr>
          <p:cNvPr id="32771" name="Picture 7"/>
          <p:cNvPicPr>
            <a:picLocks noChangeAspect="1" noChangeArrowheads="1"/>
          </p:cNvPicPr>
          <p:nvPr/>
        </p:nvPicPr>
        <p:blipFill>
          <a:blip r:embed="rId2">
            <a:extLst>
              <a:ext uri="{28A0092B-C50C-407E-A947-70E740481C1C}">
                <a14:useLocalDpi xmlns:a14="http://schemas.microsoft.com/office/drawing/2010/main" val="0"/>
              </a:ext>
            </a:extLst>
          </a:blip>
          <a:srcRect l="7031" r="37500" b="37500"/>
          <a:stretch>
            <a:fillRect/>
          </a:stretch>
        </p:blipFill>
        <p:spPr bwMode="auto">
          <a:xfrm>
            <a:off x="1676400" y="304800"/>
            <a:ext cx="502920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32772" name="Picture 8" descr="Chapter 002 Figure 037"/>
          <p:cNvPicPr>
            <a:picLocks noChangeAspect="1" noChangeArrowheads="1"/>
          </p:cNvPicPr>
          <p:nvPr/>
        </p:nvPicPr>
        <p:blipFill>
          <a:blip r:embed="rId3">
            <a:extLst>
              <a:ext uri="{28A0092B-C50C-407E-A947-70E740481C1C}">
                <a14:useLocalDpi xmlns:a14="http://schemas.microsoft.com/office/drawing/2010/main" val="0"/>
              </a:ext>
            </a:extLst>
          </a:blip>
          <a:srcRect r="19737" b="3917"/>
          <a:stretch>
            <a:fillRect/>
          </a:stretch>
        </p:blipFill>
        <p:spPr bwMode="auto">
          <a:xfrm>
            <a:off x="7467600" y="457201"/>
            <a:ext cx="2686050"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558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7031" r="37500" b="36458"/>
          <a:stretch>
            <a:fillRect/>
          </a:stretch>
        </p:blipFill>
        <p:spPr>
          <a:xfrm>
            <a:off x="1676400" y="1905001"/>
            <a:ext cx="4572000" cy="3927475"/>
          </a:xfrm>
          <a:noFill/>
        </p:spPr>
      </p:pic>
      <p:sp>
        <p:nvSpPr>
          <p:cNvPr id="33795" name="Rectangle 6"/>
          <p:cNvSpPr>
            <a:spLocks noGrp="1" noChangeArrowheads="1"/>
          </p:cNvSpPr>
          <p:nvPr>
            <p:ph type="title"/>
          </p:nvPr>
        </p:nvSpPr>
        <p:spPr/>
        <p:txBody>
          <a:bodyPr/>
          <a:lstStyle/>
          <a:p>
            <a:pPr eaLnBrk="1" hangingPunct="1"/>
            <a:r>
              <a:rPr lang="el-GR" altLang="x-none"/>
              <a:t>Ανώτερη ΑΜΣΣ</a:t>
            </a:r>
          </a:p>
        </p:txBody>
      </p:sp>
      <p:sp>
        <p:nvSpPr>
          <p:cNvPr id="33796" name="Text Box 7"/>
          <p:cNvSpPr txBox="1">
            <a:spLocks noChangeArrowheads="1"/>
          </p:cNvSpPr>
          <p:nvPr/>
        </p:nvSpPr>
        <p:spPr bwMode="auto">
          <a:xfrm>
            <a:off x="6324600" y="2487613"/>
            <a:ext cx="3811588"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130000"/>
              </a:lnSpc>
            </a:pPr>
            <a:r>
              <a:rPr lang="el-GR" altLang="x-none" sz="2800"/>
              <a:t>Καλυπτήριος Υμένας</a:t>
            </a:r>
          </a:p>
          <a:p>
            <a:pPr eaLnBrk="1" hangingPunct="1">
              <a:lnSpc>
                <a:spcPct val="130000"/>
              </a:lnSpc>
            </a:pPr>
            <a:r>
              <a:rPr lang="el-GR" altLang="x-none" sz="2800"/>
              <a:t>(Οπίσθιος επιμήκης)</a:t>
            </a:r>
          </a:p>
          <a:p>
            <a:pPr eaLnBrk="1" hangingPunct="1">
              <a:lnSpc>
                <a:spcPct val="130000"/>
              </a:lnSpc>
            </a:pPr>
            <a:r>
              <a:rPr lang="el-GR" altLang="x-none" sz="2800"/>
              <a:t>Σταυρωτός σύνδεσμος</a:t>
            </a:r>
          </a:p>
          <a:p>
            <a:pPr eaLnBrk="1" hangingPunct="1">
              <a:lnSpc>
                <a:spcPct val="130000"/>
              </a:lnSpc>
            </a:pPr>
            <a:r>
              <a:rPr lang="el-GR" altLang="x-none" sz="2800"/>
              <a:t>Κορυφαίος σύνδεσμος</a:t>
            </a:r>
          </a:p>
          <a:p>
            <a:pPr eaLnBrk="1" hangingPunct="1">
              <a:lnSpc>
                <a:spcPct val="130000"/>
              </a:lnSpc>
            </a:pPr>
            <a:r>
              <a:rPr lang="el-GR" altLang="x-none" sz="2800"/>
              <a:t>Πτερυγοειδείς σύνδεσμοι</a:t>
            </a:r>
          </a:p>
        </p:txBody>
      </p:sp>
    </p:spTree>
    <p:extLst>
      <p:ext uri="{BB962C8B-B14F-4D97-AF65-F5344CB8AC3E}">
        <p14:creationId xmlns:p14="http://schemas.microsoft.com/office/powerpoint/2010/main" val="123375895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9" y="1162050"/>
            <a:ext cx="785812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219532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362200" y="457200"/>
            <a:ext cx="7772400" cy="1143000"/>
          </a:xfrm>
        </p:spPr>
        <p:txBody>
          <a:bodyPr/>
          <a:lstStyle/>
          <a:p>
            <a:pPr eaLnBrk="1" hangingPunct="1"/>
            <a:r>
              <a:rPr lang="el-GR" altLang="x-none"/>
              <a:t>Ωχρός ή μεσοτόξιος σύνδεσμος</a:t>
            </a:r>
            <a:endParaRPr lang="en-US" altLang="x-none"/>
          </a:p>
        </p:txBody>
      </p:sp>
      <p:pic>
        <p:nvPicPr>
          <p:cNvPr id="35843" name="Picture 4"/>
          <p:cNvPicPr>
            <a:picLocks noChangeAspect="1" noChangeArrowheads="1"/>
          </p:cNvPicPr>
          <p:nvPr/>
        </p:nvPicPr>
        <p:blipFill>
          <a:blip r:embed="rId2">
            <a:extLst>
              <a:ext uri="{28A0092B-C50C-407E-A947-70E740481C1C}">
                <a14:useLocalDpi xmlns:a14="http://schemas.microsoft.com/office/drawing/2010/main" val="0"/>
              </a:ext>
            </a:extLst>
          </a:blip>
          <a:srcRect l="7813" r="37500" b="37500"/>
          <a:stretch>
            <a:fillRect/>
          </a:stretch>
        </p:blipFill>
        <p:spPr bwMode="auto">
          <a:xfrm>
            <a:off x="1828800" y="2057401"/>
            <a:ext cx="441960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35844" name="Picture 5"/>
          <p:cNvPicPr>
            <a:picLocks noChangeAspect="1" noChangeArrowheads="1"/>
          </p:cNvPicPr>
          <p:nvPr/>
        </p:nvPicPr>
        <p:blipFill>
          <a:blip r:embed="rId3">
            <a:extLst>
              <a:ext uri="{28A0092B-C50C-407E-A947-70E740481C1C}">
                <a14:useLocalDpi xmlns:a14="http://schemas.microsoft.com/office/drawing/2010/main" val="0"/>
              </a:ext>
            </a:extLst>
          </a:blip>
          <a:srcRect l="7031" r="37500" b="37500"/>
          <a:stretch>
            <a:fillRect/>
          </a:stretch>
        </p:blipFill>
        <p:spPr bwMode="auto">
          <a:xfrm>
            <a:off x="6248400" y="2133601"/>
            <a:ext cx="403860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93874571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l-GR" altLang="x-none"/>
              <a:t>Παθολογία ΣΣ</a:t>
            </a:r>
          </a:p>
        </p:txBody>
      </p:sp>
      <p:sp>
        <p:nvSpPr>
          <p:cNvPr id="36867" name="Content Placeholder 2"/>
          <p:cNvSpPr>
            <a:spLocks noGrp="1"/>
          </p:cNvSpPr>
          <p:nvPr>
            <p:ph idx="1"/>
          </p:nvPr>
        </p:nvSpPr>
        <p:spPr/>
        <p:txBody>
          <a:bodyPr/>
          <a:lstStyle/>
          <a:p>
            <a:pPr eaLnBrk="1" hangingPunct="1"/>
            <a:r>
              <a:rPr lang="el-GR" altLang="x-none" sz="2400"/>
              <a:t>Διαταραχές φυσιολογικού σχήματος- παραμορφώσεις</a:t>
            </a:r>
          </a:p>
          <a:p>
            <a:pPr eaLnBrk="1" hangingPunct="1"/>
            <a:r>
              <a:rPr lang="el-GR" altLang="x-none" sz="2400"/>
              <a:t>Εκφυλιστική νόσος</a:t>
            </a:r>
          </a:p>
          <a:p>
            <a:pPr eaLnBrk="1" hangingPunct="1"/>
            <a:r>
              <a:rPr lang="el-GR" altLang="x-none" sz="2400"/>
              <a:t>Δισκική νόσος</a:t>
            </a:r>
          </a:p>
          <a:p>
            <a:pPr eaLnBrk="1" hangingPunct="1"/>
            <a:r>
              <a:rPr lang="el-GR" altLang="x-none" sz="2400"/>
              <a:t>Κατάγματα </a:t>
            </a:r>
          </a:p>
          <a:p>
            <a:pPr eaLnBrk="1" hangingPunct="1"/>
            <a:r>
              <a:rPr lang="el-GR" altLang="x-none" sz="2400"/>
              <a:t>Άλλα </a:t>
            </a:r>
          </a:p>
        </p:txBody>
      </p:sp>
      <p:sp>
        <p:nvSpPr>
          <p:cNvPr id="36868" name="TextBox 3"/>
          <p:cNvSpPr txBox="1">
            <a:spLocks noChangeArrowheads="1"/>
          </p:cNvSpPr>
          <p:nvPr/>
        </p:nvSpPr>
        <p:spPr bwMode="auto">
          <a:xfrm>
            <a:off x="4079876" y="5084763"/>
            <a:ext cx="5357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l-GR" altLang="x-none">
                <a:solidFill>
                  <a:srgbClr val="FF0000"/>
                </a:solidFill>
              </a:rPr>
              <a:t>Προσοχή πάντα στην νευρολογική εικόνα</a:t>
            </a:r>
          </a:p>
        </p:txBody>
      </p:sp>
    </p:spTree>
    <p:extLst>
      <p:ext uri="{BB962C8B-B14F-4D97-AF65-F5344CB8AC3E}">
        <p14:creationId xmlns:p14="http://schemas.microsoft.com/office/powerpoint/2010/main" val="20843443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71691848-712D-6F47-B44A-A4AAA5023FB0}" type="slidenum">
              <a:rPr lang="el-GR" altLang="x-none" sz="1400"/>
              <a:pPr eaLnBrk="1" hangingPunct="1"/>
              <a:t>117</a:t>
            </a:fld>
            <a:endParaRPr lang="el-GR" altLang="x-none" sz="1400"/>
          </a:p>
        </p:txBody>
      </p:sp>
      <p:sp>
        <p:nvSpPr>
          <p:cNvPr id="37891" name="Rectangle 2"/>
          <p:cNvSpPr>
            <a:spLocks noGrp="1" noChangeArrowheads="1"/>
          </p:cNvSpPr>
          <p:nvPr>
            <p:ph type="title"/>
          </p:nvPr>
        </p:nvSpPr>
        <p:spPr>
          <a:xfrm>
            <a:off x="1524000" y="495300"/>
            <a:ext cx="3943350" cy="1143000"/>
          </a:xfrm>
          <a:noFill/>
        </p:spPr>
        <p:txBody>
          <a:bodyPr vert="horz" lIns="92075" tIns="46038" rIns="92075" bIns="46038" rtlCol="0" anchor="ctr">
            <a:normAutofit fontScale="90000"/>
          </a:bodyPr>
          <a:lstStyle/>
          <a:p>
            <a:pPr eaLnBrk="1" hangingPunct="1"/>
            <a:r>
              <a:rPr lang="en-US" altLang="x-none"/>
              <a:t>Spinal Movement</a:t>
            </a:r>
          </a:p>
        </p:txBody>
      </p:sp>
      <p:sp>
        <p:nvSpPr>
          <p:cNvPr id="37892" name="Rectangle 3"/>
          <p:cNvSpPr>
            <a:spLocks noGrp="1" noChangeArrowheads="1"/>
          </p:cNvSpPr>
          <p:nvPr>
            <p:ph type="body" idx="1"/>
          </p:nvPr>
        </p:nvSpPr>
        <p:spPr>
          <a:xfrm>
            <a:off x="1905000" y="1752600"/>
            <a:ext cx="7772400" cy="4114800"/>
          </a:xfrm>
          <a:noFill/>
        </p:spPr>
        <p:txBody>
          <a:bodyPr vert="horz" lIns="92075" tIns="46038" rIns="92075" bIns="46038" rtlCol="0">
            <a:normAutofit/>
          </a:bodyPr>
          <a:lstStyle/>
          <a:p>
            <a:pPr eaLnBrk="1" hangingPunct="1"/>
            <a:r>
              <a:rPr lang="en-US" altLang="x-none" sz="2400">
                <a:latin typeface="Arial Narrow" charset="0"/>
              </a:rPr>
              <a:t>collectively -- LARGE ROM</a:t>
            </a:r>
          </a:p>
          <a:p>
            <a:pPr eaLnBrk="1" hangingPunct="1"/>
            <a:r>
              <a:rPr lang="en-US" altLang="x-none" sz="2400">
                <a:latin typeface="Arial Narrow" charset="0"/>
              </a:rPr>
              <a:t>flex/ext</a:t>
            </a:r>
          </a:p>
          <a:p>
            <a:pPr eaLnBrk="1" hangingPunct="1"/>
            <a:r>
              <a:rPr lang="en-US" altLang="x-none" sz="2400">
                <a:latin typeface="Arial Narrow" charset="0"/>
              </a:rPr>
              <a:t>L-R rotation</a:t>
            </a:r>
          </a:p>
          <a:p>
            <a:pPr eaLnBrk="1" hangingPunct="1"/>
            <a:r>
              <a:rPr lang="en-US" altLang="x-none" sz="2400">
                <a:latin typeface="Arial Narrow" charset="0"/>
              </a:rPr>
              <a:t>L-R lateral flexion</a:t>
            </a:r>
          </a:p>
        </p:txBody>
      </p:sp>
      <p:pic>
        <p:nvPicPr>
          <p:cNvPr id="37893" name="Picture 4" descr="D:\My Documents\pe355\LECTURES\PHASE_2\7-8.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300" y="173039"/>
            <a:ext cx="5075238" cy="635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005288"/>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CF97A834-B2C9-3E4E-92E3-26076678709F}" type="slidenum">
              <a:rPr lang="el-GR" altLang="x-none" sz="1400"/>
              <a:pPr eaLnBrk="1" hangingPunct="1"/>
              <a:t>118</a:t>
            </a:fld>
            <a:endParaRPr lang="el-GR" altLang="x-none" sz="1400"/>
          </a:p>
        </p:txBody>
      </p:sp>
      <p:sp>
        <p:nvSpPr>
          <p:cNvPr id="38915" name="Rectangle 2"/>
          <p:cNvSpPr>
            <a:spLocks noChangeArrowheads="1"/>
          </p:cNvSpPr>
          <p:nvPr/>
        </p:nvSpPr>
        <p:spPr bwMode="auto">
          <a:xfrm>
            <a:off x="3520254" y="381001"/>
            <a:ext cx="5337230" cy="83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altLang="x-none">
                <a:latin typeface="Arial" charset="0"/>
              </a:rPr>
              <a:t>MOVEMENTS OF THE SPINE</a:t>
            </a:r>
          </a:p>
          <a:p>
            <a:pPr algn="ctr"/>
            <a:r>
              <a:rPr lang="en-US" altLang="x-none">
                <a:latin typeface="Arial" charset="0"/>
              </a:rPr>
              <a:t>ACCOMPANIED BY PELVIC TILTING</a:t>
            </a:r>
          </a:p>
        </p:txBody>
      </p:sp>
      <p:pic>
        <p:nvPicPr>
          <p:cNvPr id="38916" name="Picture 3"/>
          <p:cNvPicPr>
            <a:picLocks noChangeArrowheads="1"/>
          </p:cNvPicPr>
          <p:nvPr/>
        </p:nvPicPr>
        <p:blipFill>
          <a:blip r:embed="rId2">
            <a:extLst>
              <a:ext uri="{28A0092B-C50C-407E-A947-70E740481C1C}">
                <a14:useLocalDpi xmlns:a14="http://schemas.microsoft.com/office/drawing/2010/main" val="0"/>
              </a:ext>
            </a:extLst>
          </a:blip>
          <a:srcRect r="1231"/>
          <a:stretch>
            <a:fillRect/>
          </a:stretch>
        </p:blipFill>
        <p:spPr bwMode="auto">
          <a:xfrm>
            <a:off x="2279650" y="1258889"/>
            <a:ext cx="7640638"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4"/>
          <p:cNvSpPr txBox="1">
            <a:spLocks noChangeArrowheads="1"/>
          </p:cNvSpPr>
          <p:nvPr/>
        </p:nvSpPr>
        <p:spPr bwMode="auto">
          <a:xfrm>
            <a:off x="5032375" y="5078414"/>
            <a:ext cx="17589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altLang="x-none" sz="2000">
                <a:latin typeface="Arial Narrow" charset="0"/>
              </a:rPr>
              <a:t>1st 50-60º in </a:t>
            </a:r>
          </a:p>
          <a:p>
            <a:pPr algn="ctr"/>
            <a:r>
              <a:rPr lang="en-US" altLang="x-none" sz="2000">
                <a:latin typeface="Arial Narrow" charset="0"/>
              </a:rPr>
              <a:t>lumbar vertebrae</a:t>
            </a:r>
          </a:p>
        </p:txBody>
      </p:sp>
      <p:sp>
        <p:nvSpPr>
          <p:cNvPr id="38918" name="Text Box 5"/>
          <p:cNvSpPr txBox="1">
            <a:spLocks noChangeArrowheads="1"/>
          </p:cNvSpPr>
          <p:nvPr/>
        </p:nvSpPr>
        <p:spPr bwMode="auto">
          <a:xfrm>
            <a:off x="7947025" y="5173664"/>
            <a:ext cx="20193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altLang="x-none" sz="2000">
                <a:latin typeface="Arial Narrow" charset="0"/>
              </a:rPr>
              <a:t>Flexion beyond 50º </a:t>
            </a:r>
          </a:p>
          <a:p>
            <a:pPr algn="ctr"/>
            <a:r>
              <a:rPr lang="en-US" altLang="x-none" sz="2000">
                <a:latin typeface="Arial Narrow" charset="0"/>
              </a:rPr>
              <a:t>due to anterior </a:t>
            </a:r>
          </a:p>
          <a:p>
            <a:pPr algn="ctr"/>
            <a:r>
              <a:rPr lang="en-US" altLang="x-none" sz="2000">
                <a:latin typeface="Arial Narrow" charset="0"/>
              </a:rPr>
              <a:t>pelvic tilting</a:t>
            </a:r>
          </a:p>
        </p:txBody>
      </p:sp>
    </p:spTree>
    <p:extLst>
      <p:ext uri="{BB962C8B-B14F-4D97-AF65-F5344CB8AC3E}">
        <p14:creationId xmlns:p14="http://schemas.microsoft.com/office/powerpoint/2010/main" val="1473552843"/>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C0C68AB8-6B64-E645-BA5A-70725C7589FA}" type="slidenum">
              <a:rPr lang="el-GR" altLang="x-none" sz="1400"/>
              <a:pPr eaLnBrk="1" hangingPunct="1"/>
              <a:t>119</a:t>
            </a:fld>
            <a:endParaRPr lang="el-GR" altLang="x-none" sz="1400"/>
          </a:p>
        </p:txBody>
      </p:sp>
      <p:sp>
        <p:nvSpPr>
          <p:cNvPr id="39939" name="Rectangle 2"/>
          <p:cNvSpPr>
            <a:spLocks noGrp="1" noChangeArrowheads="1"/>
          </p:cNvSpPr>
          <p:nvPr>
            <p:ph type="title"/>
          </p:nvPr>
        </p:nvSpPr>
        <p:spPr>
          <a:xfrm>
            <a:off x="3267076" y="609600"/>
            <a:ext cx="3871913" cy="1143000"/>
          </a:xfrm>
          <a:noFill/>
        </p:spPr>
        <p:txBody>
          <a:bodyPr vert="horz" lIns="92075" tIns="46038" rIns="92075" bIns="46038" rtlCol="0" anchor="ctr">
            <a:normAutofit fontScale="90000"/>
          </a:bodyPr>
          <a:lstStyle/>
          <a:p>
            <a:pPr eaLnBrk="1" hangingPunct="1"/>
            <a:r>
              <a:rPr lang="en-US" altLang="x-none"/>
              <a:t>Postural Alignment</a:t>
            </a:r>
          </a:p>
        </p:txBody>
      </p:sp>
      <p:sp>
        <p:nvSpPr>
          <p:cNvPr id="39940" name="Rectangle 3"/>
          <p:cNvSpPr>
            <a:spLocks noGrp="1" noChangeArrowheads="1"/>
          </p:cNvSpPr>
          <p:nvPr>
            <p:ph type="body" idx="1"/>
          </p:nvPr>
        </p:nvSpPr>
        <p:spPr>
          <a:xfrm>
            <a:off x="2209800" y="1981200"/>
            <a:ext cx="5500688" cy="4114800"/>
          </a:xfrm>
          <a:noFill/>
        </p:spPr>
        <p:txBody>
          <a:bodyPr vert="horz" lIns="92075" tIns="46038" rIns="92075" bIns="46038" rtlCol="0">
            <a:normAutofit/>
          </a:bodyPr>
          <a:lstStyle/>
          <a:p>
            <a:pPr eaLnBrk="1" hangingPunct="1"/>
            <a:r>
              <a:rPr lang="en-US" altLang="x-none"/>
              <a:t>2 naturally occurring curves</a:t>
            </a:r>
          </a:p>
          <a:p>
            <a:pPr lvl="1" eaLnBrk="1" hangingPunct="1"/>
            <a:r>
              <a:rPr lang="en-US" altLang="x-none"/>
              <a:t>LORDOTIC (in lumbar region)</a:t>
            </a:r>
          </a:p>
          <a:p>
            <a:pPr lvl="1" eaLnBrk="1" hangingPunct="1"/>
            <a:r>
              <a:rPr lang="en-US" altLang="x-none"/>
              <a:t>KYPHOTIC (in upper thoracic lower cervical regions)</a:t>
            </a:r>
          </a:p>
          <a:p>
            <a:pPr lvl="1" eaLnBrk="1" hangingPunct="1"/>
            <a:r>
              <a:rPr lang="en-US" altLang="x-none"/>
              <a:t>Abnormalities -- accentuated vertebral curves</a:t>
            </a:r>
          </a:p>
        </p:txBody>
      </p:sp>
      <p:pic>
        <p:nvPicPr>
          <p:cNvPr id="39941"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3439" y="706438"/>
            <a:ext cx="1271587"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21509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2209800" y="228600"/>
            <a:ext cx="7772400" cy="1143000"/>
          </a:xfrm>
        </p:spPr>
        <p:txBody>
          <a:bodyPr/>
          <a:lstStyle/>
          <a:p>
            <a:r>
              <a:rPr lang="en-US" altLang="x-none"/>
              <a:t>Retroversion</a:t>
            </a:r>
          </a:p>
        </p:txBody>
      </p:sp>
      <p:pic>
        <p:nvPicPr>
          <p:cNvPr id="645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475" y="1447800"/>
            <a:ext cx="234632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4517" name="Text Box 5"/>
          <p:cNvSpPr txBox="1">
            <a:spLocks noChangeArrowheads="1"/>
          </p:cNvSpPr>
          <p:nvPr/>
        </p:nvSpPr>
        <p:spPr bwMode="auto">
          <a:xfrm>
            <a:off x="5486400" y="2057400"/>
            <a:ext cx="472440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06363" indent="-106363">
              <a:defRPr sz="2400">
                <a:solidFill>
                  <a:schemeClr val="tx1"/>
                </a:solidFill>
                <a:latin typeface="Times New Roman" charset="-95"/>
              </a:defRPr>
            </a:lvl1pPr>
            <a:lvl2pPr marL="571500">
              <a:defRPr sz="2400">
                <a:solidFill>
                  <a:schemeClr val="tx1"/>
                </a:solidFill>
                <a:latin typeface="Times New Roman" charset="-95"/>
              </a:defRPr>
            </a:lvl2pPr>
            <a:lvl3pPr marL="1143000">
              <a:defRPr sz="2400">
                <a:solidFill>
                  <a:schemeClr val="tx1"/>
                </a:solidFill>
                <a:latin typeface="Times New Roman" charset="-95"/>
              </a:defRPr>
            </a:lvl3pPr>
            <a:lvl4pPr marL="1714500">
              <a:defRPr sz="2400">
                <a:solidFill>
                  <a:schemeClr val="tx1"/>
                </a:solidFill>
                <a:latin typeface="Times New Roman" charset="-95"/>
              </a:defRPr>
            </a:lvl4pPr>
            <a:lvl5pPr marL="2286000">
              <a:defRPr sz="2400">
                <a:solidFill>
                  <a:schemeClr val="tx1"/>
                </a:solidFill>
                <a:latin typeface="Times New Roman" charset="-95"/>
              </a:defRPr>
            </a:lvl5pPr>
            <a:lvl6pPr marL="2743200" eaLnBrk="0" fontAlgn="base" hangingPunct="0">
              <a:spcBef>
                <a:spcPct val="0"/>
              </a:spcBef>
              <a:spcAft>
                <a:spcPct val="0"/>
              </a:spcAft>
              <a:defRPr sz="2400">
                <a:solidFill>
                  <a:schemeClr val="tx1"/>
                </a:solidFill>
                <a:latin typeface="Times New Roman" charset="-95"/>
              </a:defRPr>
            </a:lvl6pPr>
            <a:lvl7pPr marL="3200400" eaLnBrk="0" fontAlgn="base" hangingPunct="0">
              <a:spcBef>
                <a:spcPct val="0"/>
              </a:spcBef>
              <a:spcAft>
                <a:spcPct val="0"/>
              </a:spcAft>
              <a:defRPr sz="2400">
                <a:solidFill>
                  <a:schemeClr val="tx1"/>
                </a:solidFill>
                <a:latin typeface="Times New Roman" charset="-95"/>
              </a:defRPr>
            </a:lvl7pPr>
            <a:lvl8pPr marL="3657600" eaLnBrk="0" fontAlgn="base" hangingPunct="0">
              <a:spcBef>
                <a:spcPct val="0"/>
              </a:spcBef>
              <a:spcAft>
                <a:spcPct val="0"/>
              </a:spcAft>
              <a:defRPr sz="2400">
                <a:solidFill>
                  <a:schemeClr val="tx1"/>
                </a:solidFill>
                <a:latin typeface="Times New Roman" charset="-95"/>
              </a:defRPr>
            </a:lvl8pPr>
            <a:lvl9pPr marL="4114800" eaLnBrk="0" fontAlgn="base" hangingPunct="0">
              <a:spcBef>
                <a:spcPct val="0"/>
              </a:spcBef>
              <a:spcAft>
                <a:spcPct val="0"/>
              </a:spcAft>
              <a:defRPr sz="2400">
                <a:solidFill>
                  <a:schemeClr val="tx1"/>
                </a:solidFill>
                <a:latin typeface="Times New Roman" charset="-95"/>
              </a:defRPr>
            </a:lvl9pPr>
          </a:lstStyle>
          <a:p>
            <a:pPr>
              <a:spcBef>
                <a:spcPct val="50000"/>
              </a:spcBef>
              <a:buFontTx/>
              <a:buChar char="•"/>
              <a:defRPr/>
            </a:pPr>
            <a:r>
              <a:rPr lang="en-US" altLang="x-none" sz="2800" dirty="0" smtClean="0"/>
              <a:t>If the angle of </a:t>
            </a:r>
            <a:r>
              <a:rPr lang="en-US" altLang="x-none" sz="2800" dirty="0" err="1" smtClean="0"/>
              <a:t>anteversion</a:t>
            </a:r>
            <a:r>
              <a:rPr lang="en-US" altLang="x-none" sz="2800" dirty="0" smtClean="0"/>
              <a:t> is reversed so that it moves posteriorly, it is termed </a:t>
            </a:r>
            <a:r>
              <a:rPr lang="en-US" altLang="x-none" sz="2800" b="1" dirty="0" smtClean="0"/>
              <a:t>retroversion</a:t>
            </a:r>
            <a:r>
              <a:rPr lang="en-US" altLang="x-none" sz="2800" dirty="0" smtClean="0"/>
              <a:t>.</a:t>
            </a:r>
          </a:p>
          <a:p>
            <a:pPr>
              <a:spcBef>
                <a:spcPct val="50000"/>
              </a:spcBef>
              <a:buFontTx/>
              <a:buChar char="•"/>
              <a:defRPr/>
            </a:pPr>
            <a:r>
              <a:rPr lang="en-US" altLang="x-none" sz="2800" dirty="0" smtClean="0">
                <a:solidFill>
                  <a:srgbClr val="FF0000"/>
                </a:solidFill>
              </a:rPr>
              <a:t>This condition causes the person to externally rotate the femur.</a:t>
            </a:r>
          </a:p>
        </p:txBody>
      </p:sp>
    </p:spTree>
    <p:extLst>
      <p:ext uri="{BB962C8B-B14F-4D97-AF65-F5344CB8AC3E}">
        <p14:creationId xmlns:p14="http://schemas.microsoft.com/office/powerpoint/2010/main" val="174703251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x-none"/>
              <a:t>Spinal Deviations</a:t>
            </a:r>
          </a:p>
        </p:txBody>
      </p:sp>
      <p:sp>
        <p:nvSpPr>
          <p:cNvPr id="40963" name="Rectangle 3"/>
          <p:cNvSpPr>
            <a:spLocks noGrp="1" noChangeArrowheads="1"/>
          </p:cNvSpPr>
          <p:nvPr>
            <p:ph type="body" idx="1"/>
          </p:nvPr>
        </p:nvSpPr>
        <p:spPr/>
        <p:txBody>
          <a:bodyPr/>
          <a:lstStyle/>
          <a:p>
            <a:pPr eaLnBrk="1" hangingPunct="1"/>
            <a:r>
              <a:rPr lang="en-US" altLang="x-none"/>
              <a:t>Lordosis</a:t>
            </a:r>
          </a:p>
          <a:p>
            <a:pPr eaLnBrk="1" hangingPunct="1"/>
            <a:r>
              <a:rPr lang="en-US" altLang="x-none"/>
              <a:t>Kyphosis</a:t>
            </a:r>
          </a:p>
          <a:p>
            <a:pPr eaLnBrk="1" hangingPunct="1"/>
            <a:r>
              <a:rPr lang="en-US" altLang="x-none"/>
              <a:t>Scoliosis</a:t>
            </a:r>
          </a:p>
        </p:txBody>
      </p:sp>
      <p:pic>
        <p:nvPicPr>
          <p:cNvPr id="40964" name="Picture 4" descr="&#10;Spine3.jpg                                                     000BB6F6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962400"/>
            <a:ext cx="42037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092090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D4319881-DBA7-374F-8F9C-D8D276193AC5}" type="slidenum">
              <a:rPr lang="el-GR" altLang="x-none" sz="1400"/>
              <a:pPr eaLnBrk="1" hangingPunct="1"/>
              <a:t>121</a:t>
            </a:fld>
            <a:endParaRPr lang="el-GR" altLang="x-none" sz="1400"/>
          </a:p>
        </p:txBody>
      </p:sp>
      <p:sp>
        <p:nvSpPr>
          <p:cNvPr id="46083" name="Rectangle 2"/>
          <p:cNvSpPr>
            <a:spLocks noGrp="1" noChangeArrowheads="1"/>
          </p:cNvSpPr>
          <p:nvPr>
            <p:ph type="title"/>
          </p:nvPr>
        </p:nvSpPr>
        <p:spPr>
          <a:xfrm>
            <a:off x="2209800" y="609600"/>
            <a:ext cx="4986338" cy="1143000"/>
          </a:xfrm>
          <a:noFill/>
        </p:spPr>
        <p:txBody>
          <a:bodyPr vert="horz" lIns="92075" tIns="46038" rIns="92075" bIns="46038" rtlCol="0" anchor="ctr">
            <a:normAutofit/>
          </a:bodyPr>
          <a:lstStyle/>
          <a:p>
            <a:pPr eaLnBrk="1" hangingPunct="1"/>
            <a:r>
              <a:rPr lang="en-US" altLang="x-none"/>
              <a:t>Scoliosis</a:t>
            </a:r>
          </a:p>
        </p:txBody>
      </p:sp>
      <p:sp>
        <p:nvSpPr>
          <p:cNvPr id="46084" name="Rectangle 3"/>
          <p:cNvSpPr>
            <a:spLocks noGrp="1" noChangeArrowheads="1"/>
          </p:cNvSpPr>
          <p:nvPr>
            <p:ph type="body" idx="1"/>
          </p:nvPr>
        </p:nvSpPr>
        <p:spPr>
          <a:xfrm>
            <a:off x="2209801" y="1981200"/>
            <a:ext cx="5072063" cy="4114800"/>
          </a:xfrm>
          <a:noFill/>
        </p:spPr>
        <p:txBody>
          <a:bodyPr vert="horz" lIns="92075" tIns="46038" rIns="92075" bIns="46038" rtlCol="0">
            <a:normAutofit/>
          </a:bodyPr>
          <a:lstStyle/>
          <a:p>
            <a:pPr eaLnBrk="1" hangingPunct="1"/>
            <a:r>
              <a:rPr lang="en-US" altLang="x-none"/>
              <a:t>more prevalent in females</a:t>
            </a:r>
          </a:p>
          <a:p>
            <a:pPr eaLnBrk="1" hangingPunct="1"/>
            <a:r>
              <a:rPr lang="en-US" altLang="x-none"/>
              <a:t>cases range from mild to severe</a:t>
            </a:r>
          </a:p>
          <a:p>
            <a:pPr lvl="1" eaLnBrk="1" hangingPunct="1"/>
            <a:r>
              <a:rPr lang="en-US" altLang="x-none"/>
              <a:t>small deviations may result from repeated unilateral loading (e.g. carrying books on one shoulder)</a:t>
            </a:r>
          </a:p>
        </p:txBody>
      </p:sp>
      <p:pic>
        <p:nvPicPr>
          <p:cNvPr id="46085"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1889" y="742950"/>
            <a:ext cx="2300287"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9064803"/>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24000"/>
            <a:ext cx="3632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524000"/>
            <a:ext cx="257968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250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My Classes\pe356\lectures\spine pics\degenerative xray pi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6025" y="3363913"/>
            <a:ext cx="67691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D:\My Classes\pe356\lectures\spine pics\degenerative xra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8413" y="271463"/>
            <a:ext cx="6115050"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4797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36638"/>
            <a:ext cx="80772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9522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6096000" y="3429001"/>
            <a:ext cx="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endParaRPr lang="x-none" altLang="x-none"/>
          </a:p>
        </p:txBody>
      </p:sp>
      <p:sp>
        <p:nvSpPr>
          <p:cNvPr id="50179" name="Rectangle 3"/>
          <p:cNvSpPr>
            <a:spLocks noChangeArrowheads="1"/>
          </p:cNvSpPr>
          <p:nvPr/>
        </p:nvSpPr>
        <p:spPr bwMode="auto">
          <a:xfrm>
            <a:off x="6096000" y="3429001"/>
            <a:ext cx="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endParaRPr lang="x-none" altLang="x-none"/>
          </a:p>
        </p:txBody>
      </p:sp>
      <p:pic>
        <p:nvPicPr>
          <p:cNvPr id="501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3275" y="1052514"/>
            <a:ext cx="550545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2663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D:\My Classes\pe356\lectures\spine pics\herniated disk - cross se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6800" y="3379788"/>
            <a:ext cx="49530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D:\My Classes\pe356\lectures\spine pics\herniated disk sag view.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6176" y="366714"/>
            <a:ext cx="4365625"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646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790575"/>
            <a:ext cx="72009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0367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r="30083" b="36812"/>
          <a:stretch>
            <a:fillRect/>
          </a:stretch>
        </p:blipFill>
        <p:spPr bwMode="auto">
          <a:xfrm>
            <a:off x="1662113" y="404813"/>
            <a:ext cx="861060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descr="http://images.radiopaedia.org/images/21543/56b8249f45b245e38e00558583af0f_thu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4365626"/>
            <a:ext cx="230505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6" descr="http://images.radiopaedia.org/images/445705/eca319f8eab1ec3c499a0aac33d201_big_gallery.jpeg"/>
          <p:cNvPicPr>
            <a:picLocks noChangeAspect="1" noChangeArrowheads="1"/>
          </p:cNvPicPr>
          <p:nvPr/>
        </p:nvPicPr>
        <p:blipFill>
          <a:blip r:embed="rId4">
            <a:extLst>
              <a:ext uri="{28A0092B-C50C-407E-A947-70E740481C1C}">
                <a14:useLocalDpi xmlns:a14="http://schemas.microsoft.com/office/drawing/2010/main" val="0"/>
              </a:ext>
            </a:extLst>
          </a:blip>
          <a:srcRect t="15921" b="16856"/>
          <a:stretch>
            <a:fillRect/>
          </a:stretch>
        </p:blipFill>
        <p:spPr bwMode="auto">
          <a:xfrm>
            <a:off x="4151313" y="4581525"/>
            <a:ext cx="2881312"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8" descr="http://www.virtualmedstudent.com/images/axis_CT_hangman_fractu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8526" y="4778376"/>
            <a:ext cx="2951163"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27845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b="57974"/>
          <a:stretch>
            <a:fillRect/>
          </a:stretch>
        </p:blipFill>
        <p:spPr bwMode="auto">
          <a:xfrm>
            <a:off x="3216276" y="1196976"/>
            <a:ext cx="564832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4" descr="http://boneandspine.com/wp-content/uploads/2011/01/chance-fracture-reconstruc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3141664"/>
            <a:ext cx="3024188"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5"/>
          <p:cNvSpPr txBox="1">
            <a:spLocks noChangeArrowheads="1"/>
          </p:cNvSpPr>
          <p:nvPr/>
        </p:nvSpPr>
        <p:spPr bwMode="auto">
          <a:xfrm>
            <a:off x="3935413" y="260350"/>
            <a:ext cx="44561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l-GR" altLang="x-none"/>
              <a:t>Διαχωριστικό κάταγμα σπονδύλου</a:t>
            </a:r>
          </a:p>
          <a:p>
            <a:pPr eaLnBrk="1" hangingPunct="1"/>
            <a:endParaRPr lang="el-GR" altLang="x-none"/>
          </a:p>
        </p:txBody>
      </p:sp>
    </p:spTree>
    <p:extLst>
      <p:ext uri="{BB962C8B-B14F-4D97-AF65-F5344CB8AC3E}">
        <p14:creationId xmlns:p14="http://schemas.microsoft.com/office/powerpoint/2010/main" val="21146686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0" descr="Αποτέλεσμα εικόνας για femoral 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288" y="1889125"/>
            <a:ext cx="3389312"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698" name="Object 3"/>
          <p:cNvGraphicFramePr>
            <a:graphicFrameLocks noChangeAspect="1"/>
          </p:cNvGraphicFramePr>
          <p:nvPr/>
        </p:nvGraphicFramePr>
        <p:xfrm>
          <a:off x="6061075" y="1363663"/>
          <a:ext cx="4602163" cy="4214812"/>
        </p:xfrm>
        <a:graphic>
          <a:graphicData uri="http://schemas.openxmlformats.org/presentationml/2006/ole">
            <mc:AlternateContent xmlns:mc="http://schemas.openxmlformats.org/markup-compatibility/2006">
              <mc:Choice xmlns:v="urn:schemas-microsoft-com:vml" Requires="v">
                <p:oleObj spid="_x0000_s119816" name="Φωτογραφία του Photo Editor" r:id="rId4" imgW="2715004" imgH="2486372" progId="MSPhotoEd.3">
                  <p:embed/>
                </p:oleObj>
              </mc:Choice>
              <mc:Fallback>
                <p:oleObj name="Φωτογραφία του Photo Editor" r:id="rId4" imgW="2715004" imgH="2486372"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1075" y="1363663"/>
                        <a:ext cx="4602163" cy="42148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699" name="TextBox 1"/>
          <p:cNvSpPr txBox="1">
            <a:spLocks noChangeArrowheads="1"/>
          </p:cNvSpPr>
          <p:nvPr/>
        </p:nvSpPr>
        <p:spPr bwMode="auto">
          <a:xfrm>
            <a:off x="3216275" y="457200"/>
            <a:ext cx="5318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el-GR" altLang="x-none" sz="2000">
                <a:solidFill>
                  <a:srgbClr val="FF0000"/>
                </a:solidFill>
              </a:rPr>
              <a:t>ΚΑΤΑΓΜΑΤΑ ΑΝΩ ΠΕΡΑΤΟΣ ΜΗΡΙΑΙΟΥ / ΚΕΦΑΛΗΣ</a:t>
            </a:r>
            <a:endParaRPr lang="en-US" altLang="x-none" sz="2000">
              <a:solidFill>
                <a:srgbClr val="FF0000"/>
              </a:solidFill>
            </a:endParaRPr>
          </a:p>
        </p:txBody>
      </p:sp>
    </p:spTree>
    <p:extLst>
      <p:ext uri="{BB962C8B-B14F-4D97-AF65-F5344CB8AC3E}">
        <p14:creationId xmlns:p14="http://schemas.microsoft.com/office/powerpoint/2010/main" val="95064706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l="46175" t="43620" b="5342"/>
          <a:stretch>
            <a:fillRect/>
          </a:stretch>
        </p:blipFill>
        <p:spPr bwMode="auto">
          <a:xfrm>
            <a:off x="1524001" y="1196976"/>
            <a:ext cx="304006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2" descr="http://static.spineuniverse.com/sites/default/files/images/2011/11/02/fig-3-sekhon-pre-op-sagittal-ct-scan-showing-complex-t3-burst-frac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864" y="1412876"/>
            <a:ext cx="287337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http://img.medscapestatic.com/pi/meds/ckb/13/33013t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9" y="3429000"/>
            <a:ext cx="29479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4"/>
          <p:cNvSpPr>
            <a:spLocks noChangeArrowheads="1"/>
          </p:cNvSpPr>
          <p:nvPr/>
        </p:nvSpPr>
        <p:spPr bwMode="auto">
          <a:xfrm>
            <a:off x="3792539" y="404813"/>
            <a:ext cx="4090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l-GR" altLang="x-none"/>
              <a:t>Εκρηκτικό κάταγμα σπονδύλου</a:t>
            </a:r>
          </a:p>
        </p:txBody>
      </p:sp>
    </p:spTree>
    <p:extLst>
      <p:ext uri="{BB962C8B-B14F-4D97-AF65-F5344CB8AC3E}">
        <p14:creationId xmlns:p14="http://schemas.microsoft.com/office/powerpoint/2010/main" val="38091999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r="40053" b="14227"/>
          <a:stretch>
            <a:fillRect/>
          </a:stretch>
        </p:blipFill>
        <p:spPr bwMode="auto">
          <a:xfrm>
            <a:off x="1919288" y="1341438"/>
            <a:ext cx="5207000"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4" descr="http://www.massgeneral.org/ortho/assets/images/pediatrics/spondylolysis-xray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7238" y="1412875"/>
            <a:ext cx="302101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6"/>
          <p:cNvSpPr>
            <a:spLocks noChangeArrowheads="1"/>
          </p:cNvSpPr>
          <p:nvPr/>
        </p:nvSpPr>
        <p:spPr bwMode="auto">
          <a:xfrm>
            <a:off x="5016501" y="333376"/>
            <a:ext cx="2035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l-GR" altLang="x-none"/>
              <a:t>Σπονδυλόλυση</a:t>
            </a:r>
          </a:p>
        </p:txBody>
      </p:sp>
    </p:spTree>
    <p:extLst>
      <p:ext uri="{BB962C8B-B14F-4D97-AF65-F5344CB8AC3E}">
        <p14:creationId xmlns:p14="http://schemas.microsoft.com/office/powerpoint/2010/main" val="47367148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r="41685" b="21368"/>
          <a:stretch>
            <a:fillRect/>
          </a:stretch>
        </p:blipFill>
        <p:spPr bwMode="auto">
          <a:xfrm>
            <a:off x="2141539" y="1557339"/>
            <a:ext cx="4675187"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2" descr="http://images.radiopaedia.org/images/580226/7a9e0a26a3b8674a9e87debe55ef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364" y="1628776"/>
            <a:ext cx="3095625"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5"/>
          <p:cNvSpPr>
            <a:spLocks noChangeArrowheads="1"/>
          </p:cNvSpPr>
          <p:nvPr/>
        </p:nvSpPr>
        <p:spPr bwMode="auto">
          <a:xfrm>
            <a:off x="2711451" y="404813"/>
            <a:ext cx="6931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l-GR" altLang="x-none"/>
              <a:t>Σπονδυλόλυση αμφοτερόπλευρη με σπονδυλολίσθηση</a:t>
            </a:r>
          </a:p>
        </p:txBody>
      </p:sp>
    </p:spTree>
    <p:extLst>
      <p:ext uri="{BB962C8B-B14F-4D97-AF65-F5344CB8AC3E}">
        <p14:creationId xmlns:p14="http://schemas.microsoft.com/office/powerpoint/2010/main" val="27478577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ww.spinemd.com/cache/images/discitis_450_395_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412876"/>
            <a:ext cx="5005388"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4" descr="https://s-media-cache-ak0.pinimg.com/736x/d3/db/5d/d3db5d7d6ad03a216ec1e4264488ac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1" y="1989139"/>
            <a:ext cx="3141663"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3"/>
          <p:cNvSpPr txBox="1">
            <a:spLocks noChangeArrowheads="1"/>
          </p:cNvSpPr>
          <p:nvPr/>
        </p:nvSpPr>
        <p:spPr bwMode="auto">
          <a:xfrm>
            <a:off x="5448301" y="476251"/>
            <a:ext cx="1484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l-GR" altLang="x-none"/>
              <a:t>Λοιμώξεις</a:t>
            </a:r>
          </a:p>
        </p:txBody>
      </p:sp>
    </p:spTree>
    <p:extLst>
      <p:ext uri="{BB962C8B-B14F-4D97-AF65-F5344CB8AC3E}">
        <p14:creationId xmlns:p14="http://schemas.microsoft.com/office/powerpoint/2010/main" val="123464576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cdn.webservices.ufhealth.org/wp-content/blogs.dir/413/files/2012/04/spinal-tum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1700214"/>
            <a:ext cx="281463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4" descr="http://www.stritch.luc.edu/lumen/MedEd/Radio/Weekly_cases/Neurology/case22_labelled.jpg"/>
          <p:cNvPicPr>
            <a:picLocks noChangeAspect="1" noChangeArrowheads="1"/>
          </p:cNvPicPr>
          <p:nvPr/>
        </p:nvPicPr>
        <p:blipFill>
          <a:blip r:embed="rId3">
            <a:extLst>
              <a:ext uri="{28A0092B-C50C-407E-A947-70E740481C1C}">
                <a14:useLocalDpi xmlns:a14="http://schemas.microsoft.com/office/drawing/2010/main" val="0"/>
              </a:ext>
            </a:extLst>
          </a:blip>
          <a:srcRect t="15939" r="13304" b="24857"/>
          <a:stretch>
            <a:fillRect/>
          </a:stretch>
        </p:blipFill>
        <p:spPr bwMode="auto">
          <a:xfrm>
            <a:off x="4727576" y="2781301"/>
            <a:ext cx="540067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Box 3"/>
          <p:cNvSpPr txBox="1">
            <a:spLocks noChangeArrowheads="1"/>
          </p:cNvSpPr>
          <p:nvPr/>
        </p:nvSpPr>
        <p:spPr bwMode="auto">
          <a:xfrm>
            <a:off x="5588001" y="620713"/>
            <a:ext cx="1084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l-GR" altLang="x-none"/>
              <a:t>Όγκοι  </a:t>
            </a:r>
          </a:p>
        </p:txBody>
      </p:sp>
    </p:spTree>
    <p:extLst>
      <p:ext uri="{BB962C8B-B14F-4D97-AF65-F5344CB8AC3E}">
        <p14:creationId xmlns:p14="http://schemas.microsoft.com/office/powerpoint/2010/main" val="17043078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2925"/>
            <a:ext cx="6726238" cy="5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2925" y="741363"/>
            <a:ext cx="6283325"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709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5" name="Object 2"/>
          <p:cNvGraphicFramePr>
            <a:graphicFrameLocks noChangeAspect="1"/>
          </p:cNvGraphicFramePr>
          <p:nvPr/>
        </p:nvGraphicFramePr>
        <p:xfrm>
          <a:off x="538163" y="957263"/>
          <a:ext cx="5805487" cy="5300662"/>
        </p:xfrm>
        <a:graphic>
          <a:graphicData uri="http://schemas.openxmlformats.org/presentationml/2006/ole">
            <mc:AlternateContent xmlns:mc="http://schemas.openxmlformats.org/markup-compatibility/2006">
              <mc:Choice xmlns:v="urn:schemas-microsoft-com:vml" Requires="v">
                <p:oleObj spid="_x0000_s121864" name="Image" r:id="rId3" imgW="5863867" imgH="5229936" progId="Photoshop.Image.6">
                  <p:embed/>
                </p:oleObj>
              </mc:Choice>
              <mc:Fallback>
                <p:oleObj name="Image" r:id="rId3" imgW="5863867" imgH="5229936"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3" y="957263"/>
                        <a:ext cx="5805487"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46" name="Rectangle 3"/>
          <p:cNvSpPr>
            <a:spLocks noChangeArrowheads="1"/>
          </p:cNvSpPr>
          <p:nvPr/>
        </p:nvSpPr>
        <p:spPr bwMode="auto">
          <a:xfrm>
            <a:off x="2363788" y="242888"/>
            <a:ext cx="2657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l-GR" altLang="x-none" sz="2400">
                <a:solidFill>
                  <a:srgbClr val="FF0000"/>
                </a:solidFill>
                <a:latin typeface="Comic Sans MS" charset="0"/>
              </a:rPr>
              <a:t>ΜΥΕΣ ΓΛΟΥΤΟΥ</a:t>
            </a:r>
          </a:p>
        </p:txBody>
      </p:sp>
      <p:pic>
        <p:nvPicPr>
          <p:cNvPr id="317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3594" b="33932"/>
          <a:stretch/>
        </p:blipFill>
        <p:spPr bwMode="auto">
          <a:xfrm>
            <a:off x="6049963" y="3907139"/>
            <a:ext cx="6099175" cy="271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9963" y="358775"/>
            <a:ext cx="36639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04325" y="746125"/>
            <a:ext cx="2944813"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531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3"/>
          <p:cNvSpPr>
            <a:spLocks noChangeArrowheads="1"/>
          </p:cNvSpPr>
          <p:nvPr/>
        </p:nvSpPr>
        <p:spPr bwMode="auto">
          <a:xfrm>
            <a:off x="2667000" y="1349375"/>
            <a:ext cx="6858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32770" name="Rectangle 6"/>
          <p:cNvSpPr>
            <a:spLocks noChangeArrowheads="1"/>
          </p:cNvSpPr>
          <p:nvPr/>
        </p:nvSpPr>
        <p:spPr bwMode="auto">
          <a:xfrm>
            <a:off x="2495550" y="3021013"/>
            <a:ext cx="68580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200" b="1"/>
          </a:p>
          <a:p>
            <a:pPr>
              <a:lnSpc>
                <a:spcPct val="100000"/>
              </a:lnSpc>
              <a:spcBef>
                <a:spcPct val="0"/>
              </a:spcBef>
              <a:buFontTx/>
              <a:buNone/>
            </a:pPr>
            <a:endParaRPr lang="el-GR" altLang="x-none" sz="1300"/>
          </a:p>
        </p:txBody>
      </p:sp>
      <p:sp>
        <p:nvSpPr>
          <p:cNvPr id="32771" name="Rectangle 7"/>
          <p:cNvSpPr>
            <a:spLocks noChangeArrowheads="1"/>
          </p:cNvSpPr>
          <p:nvPr/>
        </p:nvSpPr>
        <p:spPr bwMode="auto">
          <a:xfrm>
            <a:off x="2667000" y="3417888"/>
            <a:ext cx="68580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000" b="1"/>
          </a:p>
          <a:p>
            <a:pPr>
              <a:lnSpc>
                <a:spcPct val="100000"/>
              </a:lnSpc>
              <a:spcBef>
                <a:spcPct val="0"/>
              </a:spcBef>
              <a:buFontTx/>
              <a:buNone/>
            </a:pPr>
            <a:endParaRPr lang="el-GR" altLang="x-none" sz="1300"/>
          </a:p>
        </p:txBody>
      </p:sp>
      <p:sp>
        <p:nvSpPr>
          <p:cNvPr id="32772" name="Rectangle 8"/>
          <p:cNvSpPr>
            <a:spLocks noChangeArrowheads="1"/>
          </p:cNvSpPr>
          <p:nvPr/>
        </p:nvSpPr>
        <p:spPr bwMode="auto">
          <a:xfrm>
            <a:off x="2667000" y="3921125"/>
            <a:ext cx="6858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200" b="1"/>
          </a:p>
          <a:p>
            <a:pPr>
              <a:lnSpc>
                <a:spcPct val="100000"/>
              </a:lnSpc>
              <a:spcBef>
                <a:spcPct val="0"/>
              </a:spcBef>
              <a:buFontTx/>
              <a:buNone/>
            </a:pPr>
            <a:endParaRPr lang="el-GR" altLang="x-none" sz="1300"/>
          </a:p>
        </p:txBody>
      </p:sp>
      <p:sp>
        <p:nvSpPr>
          <p:cNvPr id="32773" name="Rectangle 9"/>
          <p:cNvSpPr>
            <a:spLocks noChangeArrowheads="1"/>
          </p:cNvSpPr>
          <p:nvPr/>
        </p:nvSpPr>
        <p:spPr bwMode="auto">
          <a:xfrm>
            <a:off x="2667000" y="4446588"/>
            <a:ext cx="68580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000" b="1"/>
          </a:p>
          <a:p>
            <a:pPr>
              <a:lnSpc>
                <a:spcPct val="100000"/>
              </a:lnSpc>
              <a:spcBef>
                <a:spcPct val="0"/>
              </a:spcBef>
              <a:buFontTx/>
              <a:buNone/>
            </a:pPr>
            <a:endParaRPr lang="el-GR" altLang="x-none" sz="1300"/>
          </a:p>
        </p:txBody>
      </p:sp>
      <p:sp>
        <p:nvSpPr>
          <p:cNvPr id="32774" name="Rectangle 10"/>
          <p:cNvSpPr>
            <a:spLocks noChangeArrowheads="1"/>
          </p:cNvSpPr>
          <p:nvPr/>
        </p:nvSpPr>
        <p:spPr bwMode="auto">
          <a:xfrm>
            <a:off x="2667000" y="4949825"/>
            <a:ext cx="6858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200" b="1"/>
          </a:p>
          <a:p>
            <a:pPr>
              <a:lnSpc>
                <a:spcPct val="100000"/>
              </a:lnSpc>
              <a:spcBef>
                <a:spcPct val="0"/>
              </a:spcBef>
              <a:buFontTx/>
              <a:buNone/>
            </a:pPr>
            <a:endParaRPr lang="el-GR" altLang="x-none" sz="1300"/>
          </a:p>
        </p:txBody>
      </p:sp>
      <p:pic>
        <p:nvPicPr>
          <p:cNvPr id="32775" name="Picture 5" descr="http://moon.ouhsc.edu/dthompso/NAMICS/gifiles/hipfrn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0" y="1314450"/>
            <a:ext cx="17716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Rectangle 11"/>
          <p:cNvSpPr>
            <a:spLocks noChangeArrowheads="1"/>
          </p:cNvSpPr>
          <p:nvPr/>
        </p:nvSpPr>
        <p:spPr bwMode="auto">
          <a:xfrm>
            <a:off x="2667000" y="1349375"/>
            <a:ext cx="6858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32777" name="Rectangle 14"/>
          <p:cNvSpPr>
            <a:spLocks noChangeArrowheads="1"/>
          </p:cNvSpPr>
          <p:nvPr/>
        </p:nvSpPr>
        <p:spPr bwMode="auto">
          <a:xfrm>
            <a:off x="2667000" y="2892425"/>
            <a:ext cx="6858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200" b="1"/>
          </a:p>
          <a:p>
            <a:pPr>
              <a:lnSpc>
                <a:spcPct val="100000"/>
              </a:lnSpc>
              <a:spcBef>
                <a:spcPct val="0"/>
              </a:spcBef>
              <a:buFontTx/>
              <a:buNone/>
            </a:pPr>
            <a:endParaRPr lang="el-GR" altLang="x-none" sz="1300"/>
          </a:p>
        </p:txBody>
      </p:sp>
      <p:sp>
        <p:nvSpPr>
          <p:cNvPr id="32778" name="Rectangle 15"/>
          <p:cNvSpPr>
            <a:spLocks noChangeArrowheads="1"/>
          </p:cNvSpPr>
          <p:nvPr/>
        </p:nvSpPr>
        <p:spPr bwMode="auto">
          <a:xfrm>
            <a:off x="2667000" y="3417888"/>
            <a:ext cx="68580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000" b="1"/>
          </a:p>
          <a:p>
            <a:pPr>
              <a:lnSpc>
                <a:spcPct val="100000"/>
              </a:lnSpc>
              <a:spcBef>
                <a:spcPct val="0"/>
              </a:spcBef>
              <a:buFontTx/>
              <a:buNone/>
            </a:pPr>
            <a:endParaRPr lang="el-GR" altLang="x-none" sz="1300"/>
          </a:p>
        </p:txBody>
      </p:sp>
      <p:sp>
        <p:nvSpPr>
          <p:cNvPr id="32779" name="Rectangle 16"/>
          <p:cNvSpPr>
            <a:spLocks noChangeArrowheads="1"/>
          </p:cNvSpPr>
          <p:nvPr/>
        </p:nvSpPr>
        <p:spPr bwMode="auto">
          <a:xfrm>
            <a:off x="2667000" y="3921125"/>
            <a:ext cx="6858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200" b="1"/>
          </a:p>
          <a:p>
            <a:pPr>
              <a:lnSpc>
                <a:spcPct val="100000"/>
              </a:lnSpc>
              <a:spcBef>
                <a:spcPct val="0"/>
              </a:spcBef>
              <a:buFontTx/>
              <a:buNone/>
            </a:pPr>
            <a:endParaRPr lang="el-GR" altLang="x-none" sz="1300"/>
          </a:p>
        </p:txBody>
      </p:sp>
      <p:sp>
        <p:nvSpPr>
          <p:cNvPr id="32780" name="Rectangle 17"/>
          <p:cNvSpPr>
            <a:spLocks noChangeArrowheads="1"/>
          </p:cNvSpPr>
          <p:nvPr/>
        </p:nvSpPr>
        <p:spPr bwMode="auto">
          <a:xfrm>
            <a:off x="2667000" y="4446588"/>
            <a:ext cx="68580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000" b="1"/>
          </a:p>
          <a:p>
            <a:pPr>
              <a:lnSpc>
                <a:spcPct val="100000"/>
              </a:lnSpc>
              <a:spcBef>
                <a:spcPct val="0"/>
              </a:spcBef>
              <a:buFontTx/>
              <a:buNone/>
            </a:pPr>
            <a:endParaRPr lang="el-GR" altLang="x-none" sz="1300"/>
          </a:p>
        </p:txBody>
      </p:sp>
      <p:sp>
        <p:nvSpPr>
          <p:cNvPr id="32781" name="Rectangle 18"/>
          <p:cNvSpPr>
            <a:spLocks noChangeArrowheads="1"/>
          </p:cNvSpPr>
          <p:nvPr/>
        </p:nvSpPr>
        <p:spPr bwMode="auto">
          <a:xfrm>
            <a:off x="2667000" y="4949825"/>
            <a:ext cx="6858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200" b="1"/>
          </a:p>
          <a:p>
            <a:pPr>
              <a:lnSpc>
                <a:spcPct val="100000"/>
              </a:lnSpc>
              <a:spcBef>
                <a:spcPct val="0"/>
              </a:spcBef>
              <a:buFontTx/>
              <a:buNone/>
            </a:pPr>
            <a:endParaRPr lang="el-GR" altLang="x-none" sz="1300"/>
          </a:p>
        </p:txBody>
      </p:sp>
      <p:pic>
        <p:nvPicPr>
          <p:cNvPr id="2" name="Picture 13" descr="http://moon.ouhsc.edu/dthompso/NAMICS/gifiles/hipfrnt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37185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Rectangle 19"/>
          <p:cNvSpPr>
            <a:spLocks noChangeArrowheads="1"/>
          </p:cNvSpPr>
          <p:nvPr/>
        </p:nvSpPr>
        <p:spPr bwMode="auto">
          <a:xfrm>
            <a:off x="2667000" y="1085850"/>
            <a:ext cx="6858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32784" name="Rectangle 22"/>
          <p:cNvSpPr>
            <a:spLocks noChangeArrowheads="1"/>
          </p:cNvSpPr>
          <p:nvPr/>
        </p:nvSpPr>
        <p:spPr bwMode="auto">
          <a:xfrm>
            <a:off x="2667000" y="2628900"/>
            <a:ext cx="6858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200" b="1"/>
          </a:p>
          <a:p>
            <a:pPr>
              <a:lnSpc>
                <a:spcPct val="100000"/>
              </a:lnSpc>
              <a:spcBef>
                <a:spcPct val="0"/>
              </a:spcBef>
              <a:buFontTx/>
              <a:buNone/>
            </a:pPr>
            <a:endParaRPr lang="el-GR" altLang="x-none" sz="1300"/>
          </a:p>
        </p:txBody>
      </p:sp>
      <p:sp>
        <p:nvSpPr>
          <p:cNvPr id="32785" name="Rectangle 23"/>
          <p:cNvSpPr>
            <a:spLocks noChangeArrowheads="1"/>
          </p:cNvSpPr>
          <p:nvPr/>
        </p:nvSpPr>
        <p:spPr bwMode="auto">
          <a:xfrm>
            <a:off x="2667000" y="3155950"/>
            <a:ext cx="6858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200" b="1"/>
          </a:p>
          <a:p>
            <a:pPr>
              <a:lnSpc>
                <a:spcPct val="100000"/>
              </a:lnSpc>
              <a:spcBef>
                <a:spcPct val="0"/>
              </a:spcBef>
              <a:buFontTx/>
              <a:buNone/>
            </a:pPr>
            <a:endParaRPr lang="el-GR" altLang="x-none" sz="1300"/>
          </a:p>
        </p:txBody>
      </p:sp>
      <p:sp>
        <p:nvSpPr>
          <p:cNvPr id="32786" name="Rectangle 25"/>
          <p:cNvSpPr>
            <a:spLocks noChangeArrowheads="1"/>
          </p:cNvSpPr>
          <p:nvPr/>
        </p:nvSpPr>
        <p:spPr bwMode="auto">
          <a:xfrm>
            <a:off x="2667000" y="4184650"/>
            <a:ext cx="6858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200" b="1"/>
          </a:p>
          <a:p>
            <a:pPr>
              <a:lnSpc>
                <a:spcPct val="100000"/>
              </a:lnSpc>
              <a:spcBef>
                <a:spcPct val="0"/>
              </a:spcBef>
              <a:buFontTx/>
              <a:buNone/>
            </a:pPr>
            <a:endParaRPr lang="el-GR" altLang="x-none" sz="1300"/>
          </a:p>
        </p:txBody>
      </p:sp>
      <p:sp>
        <p:nvSpPr>
          <p:cNvPr id="32787" name="Rectangle 26"/>
          <p:cNvSpPr>
            <a:spLocks noChangeArrowheads="1"/>
          </p:cNvSpPr>
          <p:nvPr/>
        </p:nvSpPr>
        <p:spPr bwMode="auto">
          <a:xfrm>
            <a:off x="2667000" y="4710113"/>
            <a:ext cx="68580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000" b="1"/>
          </a:p>
          <a:p>
            <a:pPr>
              <a:lnSpc>
                <a:spcPct val="100000"/>
              </a:lnSpc>
              <a:spcBef>
                <a:spcPct val="0"/>
              </a:spcBef>
              <a:buFontTx/>
              <a:buNone/>
            </a:pPr>
            <a:endParaRPr lang="el-GR" altLang="x-none" sz="1300"/>
          </a:p>
        </p:txBody>
      </p:sp>
      <p:sp>
        <p:nvSpPr>
          <p:cNvPr id="32788" name="Rectangle 27"/>
          <p:cNvSpPr>
            <a:spLocks noChangeArrowheads="1"/>
          </p:cNvSpPr>
          <p:nvPr/>
        </p:nvSpPr>
        <p:spPr bwMode="auto">
          <a:xfrm>
            <a:off x="2667000" y="5213350"/>
            <a:ext cx="6858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200" b="1"/>
          </a:p>
          <a:p>
            <a:pPr>
              <a:lnSpc>
                <a:spcPct val="100000"/>
              </a:lnSpc>
              <a:spcBef>
                <a:spcPct val="0"/>
              </a:spcBef>
              <a:buFontTx/>
              <a:buNone/>
            </a:pPr>
            <a:endParaRPr lang="el-GR" altLang="x-none" sz="1300"/>
          </a:p>
        </p:txBody>
      </p:sp>
      <p:pic>
        <p:nvPicPr>
          <p:cNvPr id="29725" name="Picture 29" descr="http://www.ilizarov.com/images/z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7225" y="1257300"/>
            <a:ext cx="1825625" cy="405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66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9725"/>
                                        </p:tgtEl>
                                        <p:attrNameLst>
                                          <p:attrName>style.visibility</p:attrName>
                                        </p:attrNameLst>
                                      </p:cBhvr>
                                      <p:to>
                                        <p:strVal val="visible"/>
                                      </p:to>
                                    </p:set>
                                    <p:anim calcmode="lin" valueType="num">
                                      <p:cBhvr additive="base">
                                        <p:cTn id="13" dur="500" fill="hold"/>
                                        <p:tgtEl>
                                          <p:spTgt spid="29725"/>
                                        </p:tgtEl>
                                        <p:attrNameLst>
                                          <p:attrName>ppt_x</p:attrName>
                                        </p:attrNameLst>
                                      </p:cBhvr>
                                      <p:tavLst>
                                        <p:tav tm="0">
                                          <p:val>
                                            <p:strVal val="0-#ppt_w/2"/>
                                          </p:val>
                                        </p:tav>
                                        <p:tav tm="100000">
                                          <p:val>
                                            <p:strVal val="#ppt_x"/>
                                          </p:val>
                                        </p:tav>
                                      </p:tavLst>
                                    </p:anim>
                                    <p:anim calcmode="lin" valueType="num">
                                      <p:cBhvr additive="base">
                                        <p:cTn id="14" dur="500" fill="hold"/>
                                        <p:tgtEl>
                                          <p:spTgt spid="297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600200"/>
            <a:ext cx="3971925"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Line 3"/>
          <p:cNvSpPr>
            <a:spLocks noChangeShapeType="1"/>
          </p:cNvSpPr>
          <p:nvPr/>
        </p:nvSpPr>
        <p:spPr bwMode="auto">
          <a:xfrm>
            <a:off x="5181600" y="2057400"/>
            <a:ext cx="0" cy="2171700"/>
          </a:xfrm>
          <a:prstGeom prst="line">
            <a:avLst/>
          </a:prstGeom>
          <a:noFill/>
          <a:ln w="38100">
            <a:solidFill>
              <a:schemeClr val="accent1"/>
            </a:solidFill>
            <a:round/>
            <a:headEnd/>
            <a:tailEnd/>
          </a:ln>
          <a:effectLst/>
          <a:extLst/>
        </p:spPr>
        <p:txBody>
          <a:bodyPr/>
          <a:lstStyle/>
          <a:p>
            <a:pPr eaLnBrk="1" fontAlgn="auto" hangingPunct="1">
              <a:spcBef>
                <a:spcPts val="0"/>
              </a:spcBef>
              <a:spcAft>
                <a:spcPts val="0"/>
              </a:spcAft>
              <a:defRPr/>
            </a:pPr>
            <a:endParaRPr lang="en-US" sz="1350">
              <a:latin typeface="+mn-lt"/>
            </a:endParaRPr>
          </a:p>
        </p:txBody>
      </p:sp>
      <p:sp>
        <p:nvSpPr>
          <p:cNvPr id="27652" name="Line 4"/>
          <p:cNvSpPr>
            <a:spLocks noChangeShapeType="1"/>
          </p:cNvSpPr>
          <p:nvPr/>
        </p:nvSpPr>
        <p:spPr bwMode="auto">
          <a:xfrm>
            <a:off x="3981450" y="3086100"/>
            <a:ext cx="2114550" cy="0"/>
          </a:xfrm>
          <a:prstGeom prst="line">
            <a:avLst/>
          </a:prstGeom>
          <a:noFill/>
          <a:ln w="38100">
            <a:solidFill>
              <a:schemeClr val="accent1"/>
            </a:solidFill>
            <a:round/>
            <a:headEnd/>
            <a:tailEnd/>
          </a:ln>
          <a:effectLst/>
          <a:extLst/>
        </p:spPr>
        <p:txBody>
          <a:bodyPr/>
          <a:lstStyle/>
          <a:p>
            <a:pPr eaLnBrk="1" fontAlgn="auto" hangingPunct="1">
              <a:spcBef>
                <a:spcPts val="0"/>
              </a:spcBef>
              <a:spcAft>
                <a:spcPts val="0"/>
              </a:spcAft>
              <a:defRPr/>
            </a:pPr>
            <a:endParaRPr lang="en-US" sz="1350">
              <a:latin typeface="+mn-lt"/>
            </a:endParaRPr>
          </a:p>
        </p:txBody>
      </p:sp>
      <p:sp>
        <p:nvSpPr>
          <p:cNvPr id="27653" name="Oval 5"/>
          <p:cNvSpPr>
            <a:spLocks noChangeArrowheads="1"/>
          </p:cNvSpPr>
          <p:nvPr/>
        </p:nvSpPr>
        <p:spPr bwMode="auto">
          <a:xfrm>
            <a:off x="4381500" y="3314700"/>
            <a:ext cx="742950" cy="400050"/>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34821" name="Text Box 6"/>
          <p:cNvSpPr txBox="1">
            <a:spLocks noChangeArrowheads="1"/>
          </p:cNvSpPr>
          <p:nvPr/>
        </p:nvSpPr>
        <p:spPr bwMode="auto">
          <a:xfrm>
            <a:off x="6884988" y="1573213"/>
            <a:ext cx="17033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l-GR" altLang="x-none" sz="1300">
                <a:latin typeface="Arial" charset="0"/>
              </a:rPr>
              <a:t>Ενδομυϊκές εγχύσεις</a:t>
            </a:r>
          </a:p>
          <a:p>
            <a:pPr eaLnBrk="1" hangingPunct="1">
              <a:lnSpc>
                <a:spcPct val="100000"/>
              </a:lnSpc>
              <a:spcBef>
                <a:spcPct val="0"/>
              </a:spcBef>
              <a:buFontTx/>
              <a:buNone/>
            </a:pPr>
            <a:endParaRPr lang="el-GR" altLang="x-none" sz="1300">
              <a:latin typeface="Arial" charset="0"/>
            </a:endParaRPr>
          </a:p>
          <a:p>
            <a:pPr eaLnBrk="1" hangingPunct="1">
              <a:lnSpc>
                <a:spcPct val="160000"/>
              </a:lnSpc>
              <a:spcBef>
                <a:spcPct val="0"/>
              </a:spcBef>
              <a:buFontTx/>
              <a:buNone/>
            </a:pPr>
            <a:r>
              <a:rPr lang="el-GR" altLang="x-none" sz="1500">
                <a:latin typeface="Arial" charset="0"/>
              </a:rPr>
              <a:t>Που γίνονται?</a:t>
            </a:r>
          </a:p>
          <a:p>
            <a:pPr eaLnBrk="1" hangingPunct="1">
              <a:lnSpc>
                <a:spcPct val="160000"/>
              </a:lnSpc>
              <a:spcBef>
                <a:spcPct val="0"/>
              </a:spcBef>
              <a:buFontTx/>
              <a:buNone/>
            </a:pPr>
            <a:r>
              <a:rPr lang="el-GR" altLang="x-none" sz="1500">
                <a:latin typeface="Arial" charset="0"/>
              </a:rPr>
              <a:t>Ποιος Μυς?</a:t>
            </a:r>
          </a:p>
          <a:p>
            <a:pPr eaLnBrk="1" hangingPunct="1">
              <a:lnSpc>
                <a:spcPct val="160000"/>
              </a:lnSpc>
              <a:spcBef>
                <a:spcPct val="0"/>
              </a:spcBef>
              <a:buFontTx/>
              <a:buNone/>
            </a:pPr>
            <a:r>
              <a:rPr lang="el-GR" altLang="x-none" sz="1500">
                <a:latin typeface="Arial" charset="0"/>
              </a:rPr>
              <a:t>Κίνδυνοι?</a:t>
            </a:r>
          </a:p>
        </p:txBody>
      </p:sp>
    </p:spTree>
    <p:extLst>
      <p:ext uri="{BB962C8B-B14F-4D97-AF65-F5344CB8AC3E}">
        <p14:creationId xmlns:p14="http://schemas.microsoft.com/office/powerpoint/2010/main" val="88625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additive="base">
                                        <p:cTn id="7" dur="500" fill="hold"/>
                                        <p:tgtEl>
                                          <p:spTgt spid="27651"/>
                                        </p:tgtEl>
                                        <p:attrNameLst>
                                          <p:attrName>ppt_x</p:attrName>
                                        </p:attrNameLst>
                                      </p:cBhvr>
                                      <p:tavLst>
                                        <p:tav tm="0">
                                          <p:val>
                                            <p:strVal val="0-#ppt_w/2"/>
                                          </p:val>
                                        </p:tav>
                                        <p:tav tm="100000">
                                          <p:val>
                                            <p:strVal val="#ppt_x"/>
                                          </p:val>
                                        </p:tav>
                                      </p:tavLst>
                                    </p:anim>
                                    <p:anim calcmode="lin" valueType="num">
                                      <p:cBhvr additive="base">
                                        <p:cTn id="8" dur="500" fill="hold"/>
                                        <p:tgtEl>
                                          <p:spTgt spid="2765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7652"/>
                                        </p:tgtEl>
                                        <p:attrNameLst>
                                          <p:attrName>style.visibility</p:attrName>
                                        </p:attrNameLst>
                                      </p:cBhvr>
                                      <p:to>
                                        <p:strVal val="visible"/>
                                      </p:to>
                                    </p:set>
                                    <p:anim calcmode="lin" valueType="num">
                                      <p:cBhvr additive="base">
                                        <p:cTn id="13" dur="500" fill="hold"/>
                                        <p:tgtEl>
                                          <p:spTgt spid="27652"/>
                                        </p:tgtEl>
                                        <p:attrNameLst>
                                          <p:attrName>ppt_x</p:attrName>
                                        </p:attrNameLst>
                                      </p:cBhvr>
                                      <p:tavLst>
                                        <p:tav tm="0">
                                          <p:val>
                                            <p:strVal val="0-#ppt_w/2"/>
                                          </p:val>
                                        </p:tav>
                                        <p:tav tm="100000">
                                          <p:val>
                                            <p:strVal val="#ppt_x"/>
                                          </p:val>
                                        </p:tav>
                                      </p:tavLst>
                                    </p:anim>
                                    <p:anim calcmode="lin" valueType="num">
                                      <p:cBhvr additive="base">
                                        <p:cTn id="14" dur="500" fill="hold"/>
                                        <p:tgtEl>
                                          <p:spTgt spid="2765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3"/>
                                        </p:tgtEl>
                                        <p:attrNameLst>
                                          <p:attrName>style.visibility</p:attrName>
                                        </p:attrNameLst>
                                      </p:cBhvr>
                                      <p:to>
                                        <p:strVal val="visible"/>
                                      </p:to>
                                    </p:set>
                                    <p:anim calcmode="lin" valueType="num">
                                      <p:cBhvr additive="base">
                                        <p:cTn id="19" dur="500" fill="hold"/>
                                        <p:tgtEl>
                                          <p:spTgt spid="27653"/>
                                        </p:tgtEl>
                                        <p:attrNameLst>
                                          <p:attrName>ppt_x</p:attrName>
                                        </p:attrNameLst>
                                      </p:cBhvr>
                                      <p:tavLst>
                                        <p:tav tm="0">
                                          <p:val>
                                            <p:strVal val="0-#ppt_w/2"/>
                                          </p:val>
                                        </p:tav>
                                        <p:tav tm="100000">
                                          <p:val>
                                            <p:strVal val="#ppt_x"/>
                                          </p:val>
                                        </p:tav>
                                      </p:tavLst>
                                    </p:anim>
                                    <p:anim calcmode="lin" valueType="num">
                                      <p:cBhvr additive="base">
                                        <p:cTn id="20" dur="500" fill="hold"/>
                                        <p:tgtEl>
                                          <p:spTgt spid="276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3652838" y="403225"/>
            <a:ext cx="609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FontTx/>
              <a:buNone/>
            </a:pPr>
            <a:r>
              <a:rPr lang="en-US" altLang="x-none">
                <a:solidFill>
                  <a:srgbClr val="FF0000"/>
                </a:solidFill>
              </a:rPr>
              <a:t>Femoroacetabular impingement or FAI</a:t>
            </a:r>
            <a:endParaRPr lang="el-GR" altLang="x-none">
              <a:solidFill>
                <a:srgbClr val="FF0000"/>
              </a:solidFill>
            </a:endParaRPr>
          </a:p>
        </p:txBody>
      </p:sp>
      <p:pic>
        <p:nvPicPr>
          <p:cNvPr id="3584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488" y="3103563"/>
            <a:ext cx="30194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388" y="1108075"/>
            <a:ext cx="30861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4962525"/>
            <a:ext cx="307657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1779588"/>
            <a:ext cx="21336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41043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5" name="Object 3"/>
          <p:cNvGraphicFramePr>
            <a:graphicFrameLocks noChangeAspect="1"/>
          </p:cNvGraphicFramePr>
          <p:nvPr/>
        </p:nvGraphicFramePr>
        <p:xfrm>
          <a:off x="1165225" y="928688"/>
          <a:ext cx="3530600" cy="4743450"/>
        </p:xfrm>
        <a:graphic>
          <a:graphicData uri="http://schemas.openxmlformats.org/presentationml/2006/ole">
            <mc:AlternateContent xmlns:mc="http://schemas.openxmlformats.org/markup-compatibility/2006">
              <mc:Choice xmlns:v="urn:schemas-microsoft-com:vml" Requires="v">
                <p:oleObj spid="_x0000_s129042" name="Φωτογραφία του Photo Editor" r:id="rId3" imgW="2133898" imgH="2866667" progId="MSPhotoEd.3">
                  <p:embed/>
                </p:oleObj>
              </mc:Choice>
              <mc:Fallback>
                <p:oleObj name="Φωτογραφία του Photo Editor" r:id="rId3" imgW="2133898" imgH="286666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225" y="928688"/>
                        <a:ext cx="3530600"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6866" name="Object 2"/>
          <p:cNvGraphicFramePr>
            <a:graphicFrameLocks noChangeAspect="1"/>
          </p:cNvGraphicFramePr>
          <p:nvPr/>
        </p:nvGraphicFramePr>
        <p:xfrm>
          <a:off x="6207125" y="1087438"/>
          <a:ext cx="3817938" cy="2722562"/>
        </p:xfrm>
        <a:graphic>
          <a:graphicData uri="http://schemas.openxmlformats.org/presentationml/2006/ole">
            <mc:AlternateContent xmlns:mc="http://schemas.openxmlformats.org/markup-compatibility/2006">
              <mc:Choice xmlns:v="urn:schemas-microsoft-com:vml" Requires="v">
                <p:oleObj spid="_x0000_s129043" name="Φωτογραφία του Photo Editor" r:id="rId5" imgW="3780952" imgH="2695951" progId="MSPhotoEd.3">
                  <p:embed/>
                </p:oleObj>
              </mc:Choice>
              <mc:Fallback>
                <p:oleObj name="Φωτογραφία του Photo Editor" r:id="rId5" imgW="3780952" imgH="2695951"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7125" y="1087438"/>
                        <a:ext cx="3817938" cy="27225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 name="Object 3"/>
          <p:cNvGraphicFramePr>
            <a:graphicFrameLocks noChangeAspect="1"/>
          </p:cNvGraphicFramePr>
          <p:nvPr/>
        </p:nvGraphicFramePr>
        <p:xfrm>
          <a:off x="6310313" y="3944938"/>
          <a:ext cx="3600450" cy="1727200"/>
        </p:xfrm>
        <a:graphic>
          <a:graphicData uri="http://schemas.openxmlformats.org/presentationml/2006/ole">
            <mc:AlternateContent xmlns:mc="http://schemas.openxmlformats.org/markup-compatibility/2006">
              <mc:Choice xmlns:v="urn:schemas-microsoft-com:vml" Requires="v">
                <p:oleObj spid="_x0000_s129044" name="Φωτογραφία του Photo Editor" r:id="rId7" imgW="3790476" imgH="1819529" progId="MSPhotoEd.3">
                  <p:embed/>
                </p:oleObj>
              </mc:Choice>
              <mc:Fallback>
                <p:oleObj name="Φωτογραφία του Photo Editor" r:id="rId7" imgW="3790476" imgH="1819529"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0313" y="3944938"/>
                        <a:ext cx="3600450" cy="1727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705806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1063" y="1511300"/>
            <a:ext cx="4600575"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Box 2"/>
          <p:cNvSpPr txBox="1">
            <a:spLocks noChangeArrowheads="1"/>
          </p:cNvSpPr>
          <p:nvPr/>
        </p:nvSpPr>
        <p:spPr bwMode="auto">
          <a:xfrm>
            <a:off x="2132013" y="404813"/>
            <a:ext cx="1206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FontTx/>
              <a:buNone/>
            </a:pPr>
            <a:r>
              <a:rPr lang="en-US" altLang="x-none" sz="2000"/>
              <a:t>HIP JOINT</a:t>
            </a:r>
          </a:p>
        </p:txBody>
      </p:sp>
      <p:pic>
        <p:nvPicPr>
          <p:cNvPr id="174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72138" y="1096963"/>
            <a:ext cx="6040437"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2"/>
          <p:cNvSpPr txBox="1">
            <a:spLocks noChangeArrowheads="1"/>
          </p:cNvSpPr>
          <p:nvPr/>
        </p:nvSpPr>
        <p:spPr bwMode="auto">
          <a:xfrm>
            <a:off x="7680325" y="434975"/>
            <a:ext cx="2490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en-US" altLang="x-none"/>
              <a:t>BALL AND SOCKET JOINT</a:t>
            </a:r>
          </a:p>
        </p:txBody>
      </p:sp>
    </p:spTree>
    <p:extLst>
      <p:ext uri="{BB962C8B-B14F-4D97-AF65-F5344CB8AC3E}">
        <p14:creationId xmlns:p14="http://schemas.microsoft.com/office/powerpoint/2010/main" val="4616932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89" name="Object 2"/>
          <p:cNvGraphicFramePr>
            <a:graphicFrameLocks noChangeAspect="1"/>
          </p:cNvGraphicFramePr>
          <p:nvPr/>
        </p:nvGraphicFramePr>
        <p:xfrm>
          <a:off x="3524250" y="1428750"/>
          <a:ext cx="5226050" cy="3721100"/>
        </p:xfrm>
        <a:graphic>
          <a:graphicData uri="http://schemas.openxmlformats.org/presentationml/2006/ole">
            <mc:AlternateContent xmlns:mc="http://schemas.openxmlformats.org/markup-compatibility/2006">
              <mc:Choice xmlns:v="urn:schemas-microsoft-com:vml" Requires="v">
                <p:oleObj spid="_x0000_s130056" name="Φωτογραφία του Photo Editor" r:id="rId3" imgW="3572374" imgH="2542857" progId="MSPhotoEd.3">
                  <p:embed/>
                </p:oleObj>
              </mc:Choice>
              <mc:Fallback>
                <p:oleObj name="Φωτογραφία του Photo Editor" r:id="rId3" imgW="3572374" imgH="254285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1428750"/>
                        <a:ext cx="5226050"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7"/>
          <p:cNvGrpSpPr>
            <a:grpSpLocks/>
          </p:cNvGrpSpPr>
          <p:nvPr/>
        </p:nvGrpSpPr>
        <p:grpSpPr bwMode="auto">
          <a:xfrm>
            <a:off x="4667250" y="1314450"/>
            <a:ext cx="2800350" cy="3657600"/>
            <a:chOff x="1680" y="384"/>
            <a:chExt cx="2352" cy="3072"/>
          </a:xfrm>
        </p:grpSpPr>
        <p:sp>
          <p:nvSpPr>
            <p:cNvPr id="30723" name="Line 3"/>
            <p:cNvSpPr>
              <a:spLocks noChangeShapeType="1"/>
            </p:cNvSpPr>
            <p:nvPr/>
          </p:nvSpPr>
          <p:spPr bwMode="auto">
            <a:xfrm>
              <a:off x="2208" y="384"/>
              <a:ext cx="432" cy="960"/>
            </a:xfrm>
            <a:prstGeom prst="line">
              <a:avLst/>
            </a:prstGeom>
            <a:noFill/>
            <a:ln w="9525">
              <a:solidFill>
                <a:srgbClr val="FF0000"/>
              </a:solidFill>
              <a:round/>
              <a:headEnd/>
              <a:tailEnd type="triangle" w="med" len="med"/>
            </a:ln>
            <a:effectLst/>
            <a:extLst/>
          </p:spPr>
          <p:txBody>
            <a:bodyPr/>
            <a:lstStyle/>
            <a:p>
              <a:pPr eaLnBrk="1" fontAlgn="auto" hangingPunct="1">
                <a:spcBef>
                  <a:spcPts val="0"/>
                </a:spcBef>
                <a:spcAft>
                  <a:spcPts val="0"/>
                </a:spcAft>
                <a:defRPr/>
              </a:pPr>
              <a:endParaRPr lang="en-US" sz="1350">
                <a:latin typeface="+mn-lt"/>
              </a:endParaRPr>
            </a:p>
          </p:txBody>
        </p:sp>
        <p:sp>
          <p:nvSpPr>
            <p:cNvPr id="30724" name="Line 4"/>
            <p:cNvSpPr>
              <a:spLocks noChangeShapeType="1"/>
            </p:cNvSpPr>
            <p:nvPr/>
          </p:nvSpPr>
          <p:spPr bwMode="auto">
            <a:xfrm flipV="1">
              <a:off x="1680" y="3264"/>
              <a:ext cx="720" cy="192"/>
            </a:xfrm>
            <a:prstGeom prst="line">
              <a:avLst/>
            </a:prstGeom>
            <a:noFill/>
            <a:ln w="9525">
              <a:solidFill>
                <a:srgbClr val="FF0000"/>
              </a:solidFill>
              <a:round/>
              <a:headEnd/>
              <a:tailEnd type="triangle" w="med" len="med"/>
            </a:ln>
            <a:effectLst/>
            <a:extLst/>
          </p:spPr>
          <p:txBody>
            <a:bodyPr/>
            <a:lstStyle/>
            <a:p>
              <a:pPr eaLnBrk="1" fontAlgn="auto" hangingPunct="1">
                <a:spcBef>
                  <a:spcPts val="0"/>
                </a:spcBef>
                <a:spcAft>
                  <a:spcPts val="0"/>
                </a:spcAft>
                <a:defRPr/>
              </a:pPr>
              <a:endParaRPr lang="en-US" sz="1350">
                <a:latin typeface="+mn-lt"/>
              </a:endParaRPr>
            </a:p>
          </p:txBody>
        </p:sp>
        <p:sp>
          <p:nvSpPr>
            <p:cNvPr id="30725" name="Line 5"/>
            <p:cNvSpPr>
              <a:spLocks noChangeShapeType="1"/>
            </p:cNvSpPr>
            <p:nvPr/>
          </p:nvSpPr>
          <p:spPr bwMode="auto">
            <a:xfrm flipH="1">
              <a:off x="3696" y="1872"/>
              <a:ext cx="336" cy="960"/>
            </a:xfrm>
            <a:prstGeom prst="line">
              <a:avLst/>
            </a:prstGeom>
            <a:noFill/>
            <a:ln w="9525">
              <a:solidFill>
                <a:srgbClr val="FF0000"/>
              </a:solidFill>
              <a:round/>
              <a:headEnd/>
              <a:tailEnd type="triangle" w="med" len="med"/>
            </a:ln>
            <a:effectLst/>
            <a:extLst/>
          </p:spPr>
          <p:txBody>
            <a:bodyPr/>
            <a:lstStyle/>
            <a:p>
              <a:pPr eaLnBrk="1" fontAlgn="auto" hangingPunct="1">
                <a:spcBef>
                  <a:spcPts val="0"/>
                </a:spcBef>
                <a:spcAft>
                  <a:spcPts val="0"/>
                </a:spcAft>
                <a:defRPr/>
              </a:pPr>
              <a:endParaRPr lang="en-US" sz="1350">
                <a:latin typeface="+mn-lt"/>
              </a:endParaRPr>
            </a:p>
          </p:txBody>
        </p:sp>
        <p:sp>
          <p:nvSpPr>
            <p:cNvPr id="30726" name="Line 6"/>
            <p:cNvSpPr>
              <a:spLocks noChangeShapeType="1"/>
            </p:cNvSpPr>
            <p:nvPr/>
          </p:nvSpPr>
          <p:spPr bwMode="auto">
            <a:xfrm flipH="1">
              <a:off x="3600" y="1872"/>
              <a:ext cx="432" cy="1584"/>
            </a:xfrm>
            <a:prstGeom prst="line">
              <a:avLst/>
            </a:prstGeom>
            <a:noFill/>
            <a:ln w="9525">
              <a:solidFill>
                <a:srgbClr val="FF0000"/>
              </a:solidFill>
              <a:round/>
              <a:headEnd/>
              <a:tailEnd type="triangle" w="med" len="med"/>
            </a:ln>
            <a:effectLst/>
            <a:extLst/>
          </p:spPr>
          <p:txBody>
            <a:bodyPr/>
            <a:lstStyle/>
            <a:p>
              <a:pPr eaLnBrk="1" fontAlgn="auto" hangingPunct="1">
                <a:spcBef>
                  <a:spcPts val="0"/>
                </a:spcBef>
                <a:spcAft>
                  <a:spcPts val="0"/>
                </a:spcAft>
                <a:defRPr/>
              </a:pPr>
              <a:endParaRPr lang="en-US" sz="1350">
                <a:latin typeface="+mn-lt"/>
              </a:endParaRPr>
            </a:p>
          </p:txBody>
        </p:sp>
      </p:grpSp>
    </p:spTree>
    <p:extLst>
      <p:ext uri="{BB962C8B-B14F-4D97-AF65-F5344CB8AC3E}">
        <p14:creationId xmlns:p14="http://schemas.microsoft.com/office/powerpoint/2010/main" val="575107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3" name="Object 2"/>
          <p:cNvGraphicFramePr>
            <a:graphicFrameLocks noChangeAspect="1"/>
          </p:cNvGraphicFramePr>
          <p:nvPr/>
        </p:nvGraphicFramePr>
        <p:xfrm>
          <a:off x="3643313" y="1296988"/>
          <a:ext cx="4906962" cy="4265612"/>
        </p:xfrm>
        <a:graphic>
          <a:graphicData uri="http://schemas.openxmlformats.org/presentationml/2006/ole">
            <mc:AlternateContent xmlns:mc="http://schemas.openxmlformats.org/markup-compatibility/2006">
              <mc:Choice xmlns:v="urn:schemas-microsoft-com:vml" Requires="v">
                <p:oleObj spid="_x0000_s131080" name="Φωτογραφία του Photo Editor" r:id="rId3" imgW="6542857" imgH="5687219" progId="MSPhotoEd.3">
                  <p:embed/>
                </p:oleObj>
              </mc:Choice>
              <mc:Fallback>
                <p:oleObj name="Φωτογραφία του Photo Editor" r:id="rId3" imgW="6542857" imgH="5687219" progId="MSPhotoEd.3">
                  <p:embed/>
                  <p:pic>
                    <p:nvPicPr>
                      <p:cNvPr id="0" name=""/>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3643313" y="1296988"/>
                        <a:ext cx="4906962" cy="426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4579" name="Line 3"/>
          <p:cNvSpPr>
            <a:spLocks noChangeShapeType="1"/>
          </p:cNvSpPr>
          <p:nvPr/>
        </p:nvSpPr>
        <p:spPr bwMode="auto">
          <a:xfrm>
            <a:off x="5753100" y="5314950"/>
            <a:ext cx="800100" cy="0"/>
          </a:xfrm>
          <a:prstGeom prst="line">
            <a:avLst/>
          </a:prstGeom>
          <a:noFill/>
          <a:ln w="28575">
            <a:solidFill>
              <a:srgbClr val="FF0000"/>
            </a:solidFill>
            <a:round/>
            <a:headEnd/>
            <a:tailEnd type="triangle" w="med" len="med"/>
          </a:ln>
          <a:effectLst/>
          <a:extLst/>
        </p:spPr>
        <p:txBody>
          <a:bodyPr/>
          <a:lstStyle/>
          <a:p>
            <a:pPr eaLnBrk="1" fontAlgn="auto" hangingPunct="1">
              <a:spcBef>
                <a:spcPts val="0"/>
              </a:spcBef>
              <a:spcAft>
                <a:spcPts val="0"/>
              </a:spcAft>
              <a:defRPr/>
            </a:pPr>
            <a:endParaRPr lang="en-US" sz="1350">
              <a:latin typeface="+mn-lt"/>
            </a:endParaRPr>
          </a:p>
        </p:txBody>
      </p:sp>
    </p:spTree>
    <p:extLst>
      <p:ext uri="{BB962C8B-B14F-4D97-AF65-F5344CB8AC3E}">
        <p14:creationId xmlns:p14="http://schemas.microsoft.com/office/powerpoint/2010/main" val="78069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7" name="Object 2"/>
          <p:cNvGraphicFramePr>
            <a:graphicFrameLocks noChangeAspect="1"/>
          </p:cNvGraphicFramePr>
          <p:nvPr/>
        </p:nvGraphicFramePr>
        <p:xfrm>
          <a:off x="336550" y="857250"/>
          <a:ext cx="5800725" cy="5575300"/>
        </p:xfrm>
        <a:graphic>
          <a:graphicData uri="http://schemas.openxmlformats.org/presentationml/2006/ole">
            <mc:AlternateContent xmlns:mc="http://schemas.openxmlformats.org/markup-compatibility/2006">
              <mc:Choice xmlns:v="urn:schemas-microsoft-com:vml" Requires="v">
                <p:oleObj spid="_x0000_s132104" name="Image" r:id="rId3" imgW="5888748" imgH="5657099" progId="Photoshop.Image.6">
                  <p:embed/>
                </p:oleObj>
              </mc:Choice>
              <mc:Fallback>
                <p:oleObj name="Image" r:id="rId3" imgW="5888748" imgH="5657099"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50" y="857250"/>
                        <a:ext cx="5800725"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938" name="Text Box 3"/>
          <p:cNvSpPr txBox="1">
            <a:spLocks noChangeArrowheads="1"/>
          </p:cNvSpPr>
          <p:nvPr/>
        </p:nvSpPr>
        <p:spPr bwMode="auto">
          <a:xfrm>
            <a:off x="336550" y="228600"/>
            <a:ext cx="4449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l-GR" altLang="x-none" sz="1800">
                <a:solidFill>
                  <a:srgbClr val="FF0000"/>
                </a:solidFill>
                <a:latin typeface="Comic Sans MS" charset="0"/>
              </a:rPr>
              <a:t>ΜΥΕΣ ΠΡΟΣΘΙΟΥ ΔΙΑΜΕΡΙΣΜΑΤΟΣ</a:t>
            </a:r>
          </a:p>
        </p:txBody>
      </p:sp>
      <p:pic>
        <p:nvPicPr>
          <p:cNvPr id="3993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8350" y="857250"/>
            <a:ext cx="6219825"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036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1" name="Object 2"/>
          <p:cNvGraphicFramePr>
            <a:graphicFrameLocks noChangeAspect="1"/>
          </p:cNvGraphicFramePr>
          <p:nvPr/>
        </p:nvGraphicFramePr>
        <p:xfrm>
          <a:off x="336550" y="857250"/>
          <a:ext cx="5800725" cy="5575300"/>
        </p:xfrm>
        <a:graphic>
          <a:graphicData uri="http://schemas.openxmlformats.org/presentationml/2006/ole">
            <mc:AlternateContent xmlns:mc="http://schemas.openxmlformats.org/markup-compatibility/2006">
              <mc:Choice xmlns:v="urn:schemas-microsoft-com:vml" Requires="v">
                <p:oleObj spid="_x0000_s133128" name="Image" r:id="rId3" imgW="5888748" imgH="5657099" progId="Photoshop.Image.6">
                  <p:embed/>
                </p:oleObj>
              </mc:Choice>
              <mc:Fallback>
                <p:oleObj name="Image" r:id="rId3" imgW="5888748" imgH="5657099"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50" y="857250"/>
                        <a:ext cx="5800725"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09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750" y="1074738"/>
            <a:ext cx="601345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6198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3" y="982663"/>
            <a:ext cx="577215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3" y="982663"/>
            <a:ext cx="5819775"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28825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3"/>
          <p:cNvSpPr txBox="1">
            <a:spLocks noChangeArrowheads="1"/>
          </p:cNvSpPr>
          <p:nvPr/>
        </p:nvSpPr>
        <p:spPr bwMode="auto">
          <a:xfrm>
            <a:off x="560388" y="315913"/>
            <a:ext cx="4881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l-GR" altLang="x-none" sz="2400" b="1">
                <a:solidFill>
                  <a:srgbClr val="FF0000"/>
                </a:solidFill>
                <a:latin typeface="Comic Sans MS" charset="0"/>
              </a:rPr>
              <a:t>ΜΥΕΣ ΕΣΩ ΔΙΑΜΕΡΙΣΜΑΤΟΣ</a:t>
            </a: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25" y="203200"/>
            <a:ext cx="6937375"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3011" name="Object 2"/>
          <p:cNvGraphicFramePr>
            <a:graphicFrameLocks noChangeAspect="1"/>
          </p:cNvGraphicFramePr>
          <p:nvPr/>
        </p:nvGraphicFramePr>
        <p:xfrm>
          <a:off x="284163" y="1220788"/>
          <a:ext cx="5430837" cy="2736850"/>
        </p:xfrm>
        <a:graphic>
          <a:graphicData uri="http://schemas.openxmlformats.org/presentationml/2006/ole">
            <mc:AlternateContent xmlns:mc="http://schemas.openxmlformats.org/markup-compatibility/2006">
              <mc:Choice xmlns:v="urn:schemas-microsoft-com:vml" Requires="v">
                <p:oleObj spid="_x0000_s135176" name="Image" r:id="rId4" imgW="5477267" imgH="2761260" progId="Photoshop.Image.6">
                  <p:embed/>
                </p:oleObj>
              </mc:Choice>
              <mc:Fallback>
                <p:oleObj name="Image" r:id="rId4" imgW="5477267" imgH="2761260"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163" y="1220788"/>
                        <a:ext cx="543083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412067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3" name="Object 2"/>
          <p:cNvGraphicFramePr>
            <a:graphicFrameLocks noChangeAspect="1"/>
          </p:cNvGraphicFramePr>
          <p:nvPr/>
        </p:nvGraphicFramePr>
        <p:xfrm>
          <a:off x="212725" y="1708150"/>
          <a:ext cx="5202238" cy="2620963"/>
        </p:xfrm>
        <a:graphic>
          <a:graphicData uri="http://schemas.openxmlformats.org/presentationml/2006/ole">
            <mc:AlternateContent xmlns:mc="http://schemas.openxmlformats.org/markup-compatibility/2006">
              <mc:Choice xmlns:v="urn:schemas-microsoft-com:vml" Requires="v">
                <p:oleObj spid="_x0000_s136200" name="Image" r:id="rId3" imgW="5477267" imgH="2761260" progId="Photoshop.Image.6">
                  <p:embed/>
                </p:oleObj>
              </mc:Choice>
              <mc:Fallback>
                <p:oleObj name="Image" r:id="rId3" imgW="5477267" imgH="2761260"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 y="1708150"/>
                        <a:ext cx="5202238"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40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642938"/>
            <a:ext cx="6396037" cy="55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62595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7" name="Object 2"/>
          <p:cNvGraphicFramePr>
            <a:graphicFrameLocks noChangeAspect="1"/>
          </p:cNvGraphicFramePr>
          <p:nvPr/>
        </p:nvGraphicFramePr>
        <p:xfrm>
          <a:off x="0" y="1871663"/>
          <a:ext cx="6092825" cy="3032125"/>
        </p:xfrm>
        <a:graphic>
          <a:graphicData uri="http://schemas.openxmlformats.org/presentationml/2006/ole">
            <mc:AlternateContent xmlns:mc="http://schemas.openxmlformats.org/markup-compatibility/2006">
              <mc:Choice xmlns:v="urn:schemas-microsoft-com:vml" Requires="v">
                <p:oleObj spid="_x0000_s137224" name="Image" r:id="rId3" imgW="5623571" imgH="2797833" progId="Photoshop.Image.6">
                  <p:embed/>
                </p:oleObj>
              </mc:Choice>
              <mc:Fallback>
                <p:oleObj name="Image" r:id="rId3" imgW="5623571" imgH="2797833"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71663"/>
                        <a:ext cx="609282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58" name="Text Box 3"/>
          <p:cNvSpPr txBox="1">
            <a:spLocks noChangeArrowheads="1"/>
          </p:cNvSpPr>
          <p:nvPr/>
        </p:nvSpPr>
        <p:spPr bwMode="auto">
          <a:xfrm>
            <a:off x="581025" y="403225"/>
            <a:ext cx="3981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l-GR" altLang="x-none" sz="1600">
                <a:solidFill>
                  <a:srgbClr val="FF0000"/>
                </a:solidFill>
                <a:latin typeface="Comic Sans MS" charset="0"/>
              </a:rPr>
              <a:t>ΜΥΕΣ ΟΠΙΣΘΙΟΥ ΔΙΑΜΕΡΙΣΜΑΤΟΣ</a:t>
            </a:r>
          </a:p>
        </p:txBody>
      </p:sp>
      <p:pic>
        <p:nvPicPr>
          <p:cNvPr id="45059" name="Picture 2"/>
          <p:cNvPicPr>
            <a:picLocks noChangeAspect="1" noChangeArrowheads="1"/>
          </p:cNvPicPr>
          <p:nvPr/>
        </p:nvPicPr>
        <p:blipFill>
          <a:blip r:embed="rId5">
            <a:extLst>
              <a:ext uri="{28A0092B-C50C-407E-A947-70E740481C1C}">
                <a14:useLocalDpi xmlns:a14="http://schemas.microsoft.com/office/drawing/2010/main" val="0"/>
              </a:ext>
            </a:extLst>
          </a:blip>
          <a:srcRect l="9348"/>
          <a:stretch>
            <a:fillRect/>
          </a:stretch>
        </p:blipFill>
        <p:spPr bwMode="auto">
          <a:xfrm>
            <a:off x="6083300" y="463550"/>
            <a:ext cx="6072188"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4393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1" name="Object 2"/>
          <p:cNvGraphicFramePr>
            <a:graphicFrameLocks noChangeAspect="1"/>
          </p:cNvGraphicFramePr>
          <p:nvPr/>
        </p:nvGraphicFramePr>
        <p:xfrm>
          <a:off x="228600" y="2100263"/>
          <a:ext cx="5461000" cy="2717800"/>
        </p:xfrm>
        <a:graphic>
          <a:graphicData uri="http://schemas.openxmlformats.org/presentationml/2006/ole">
            <mc:AlternateContent xmlns:mc="http://schemas.openxmlformats.org/markup-compatibility/2006">
              <mc:Choice xmlns:v="urn:schemas-microsoft-com:vml" Requires="v">
                <p:oleObj spid="_x0000_s138248" name="Image" r:id="rId3" imgW="5623571" imgH="2797833" progId="Photoshop.Image.6">
                  <p:embed/>
                </p:oleObj>
              </mc:Choice>
              <mc:Fallback>
                <p:oleObj name="Image" r:id="rId3" imgW="5623571" imgH="2797833"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100263"/>
                        <a:ext cx="54610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60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5450" y="728663"/>
            <a:ext cx="6686550"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1667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ChangeAspect="1" noChangeArrowheads="1"/>
          </p:cNvPicPr>
          <p:nvPr/>
        </p:nvPicPr>
        <p:blipFill>
          <a:blip r:embed="rId2">
            <a:extLst>
              <a:ext uri="{28A0092B-C50C-407E-A947-70E740481C1C}">
                <a14:useLocalDpi xmlns:a14="http://schemas.microsoft.com/office/drawing/2010/main" val="0"/>
              </a:ext>
            </a:extLst>
          </a:blip>
          <a:srcRect l="-2" r="443"/>
          <a:stretch>
            <a:fillRect/>
          </a:stretch>
        </p:blipFill>
        <p:spPr bwMode="auto">
          <a:xfrm>
            <a:off x="1147763" y="233363"/>
            <a:ext cx="7497762"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1333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728663"/>
            <a:ext cx="5780087"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575" y="611188"/>
            <a:ext cx="58864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0529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563" y="228600"/>
            <a:ext cx="7524750"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5188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263" y="260350"/>
            <a:ext cx="7602537"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6970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931863"/>
            <a:ext cx="5772150" cy="494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 Box 10"/>
          <p:cNvSpPr txBox="1">
            <a:spLocks noChangeArrowheads="1"/>
          </p:cNvSpPr>
          <p:nvPr/>
        </p:nvSpPr>
        <p:spPr bwMode="auto">
          <a:xfrm>
            <a:off x="5324475" y="3028950"/>
            <a:ext cx="574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l-GR" altLang="x-none" sz="1000" b="1">
                <a:solidFill>
                  <a:srgbClr val="FFFF00"/>
                </a:solidFill>
                <a:latin typeface="Comic Sans MS" charset="0"/>
              </a:rPr>
              <a:t>Ν Α Φ</a:t>
            </a:r>
          </a:p>
        </p:txBody>
      </p:sp>
      <p:sp>
        <p:nvSpPr>
          <p:cNvPr id="15374" name="Freeform 14"/>
          <p:cNvSpPr>
            <a:spLocks/>
          </p:cNvSpPr>
          <p:nvPr/>
        </p:nvSpPr>
        <p:spPr bwMode="auto">
          <a:xfrm>
            <a:off x="4953000" y="2514600"/>
            <a:ext cx="1143000" cy="1771650"/>
          </a:xfrm>
          <a:custGeom>
            <a:avLst/>
            <a:gdLst>
              <a:gd name="T0" fmla="*/ 0 w 960"/>
              <a:gd name="T1" fmla="*/ 0 h 1488"/>
              <a:gd name="T2" fmla="*/ 2147483646 w 960"/>
              <a:gd name="T3" fmla="*/ 2147483646 h 1488"/>
              <a:gd name="T4" fmla="*/ 2147483646 w 960"/>
              <a:gd name="T5" fmla="*/ 2147483646 h 1488"/>
              <a:gd name="T6" fmla="*/ 0 w 960"/>
              <a:gd name="T7" fmla="*/ 0 h 1488"/>
              <a:gd name="T8" fmla="*/ 0 60000 65536"/>
              <a:gd name="T9" fmla="*/ 0 60000 65536"/>
              <a:gd name="T10" fmla="*/ 0 60000 65536"/>
              <a:gd name="T11" fmla="*/ 0 60000 65536"/>
              <a:gd name="T12" fmla="*/ 0 w 960"/>
              <a:gd name="T13" fmla="*/ 0 h 1488"/>
              <a:gd name="T14" fmla="*/ 960 w 960"/>
              <a:gd name="T15" fmla="*/ 1488 h 1488"/>
            </a:gdLst>
            <a:ahLst/>
            <a:cxnLst>
              <a:cxn ang="T8">
                <a:pos x="T0" y="T1"/>
              </a:cxn>
              <a:cxn ang="T9">
                <a:pos x="T2" y="T3"/>
              </a:cxn>
              <a:cxn ang="T10">
                <a:pos x="T4" y="T5"/>
              </a:cxn>
              <a:cxn ang="T11">
                <a:pos x="T6" y="T7"/>
              </a:cxn>
            </a:cxnLst>
            <a:rect l="T12" t="T13" r="T14" b="T15"/>
            <a:pathLst>
              <a:path w="960" h="1488">
                <a:moveTo>
                  <a:pt x="0" y="0"/>
                </a:moveTo>
                <a:lnTo>
                  <a:pt x="864" y="1488"/>
                </a:lnTo>
                <a:lnTo>
                  <a:pt x="960" y="480"/>
                </a:lnTo>
                <a:lnTo>
                  <a:pt x="0" y="0"/>
                </a:lnTo>
                <a:close/>
              </a:path>
            </a:pathLst>
          </a:custGeom>
          <a:noFill/>
          <a:ln w="381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0" name="Oval 15"/>
          <p:cNvSpPr>
            <a:spLocks noChangeArrowheads="1"/>
          </p:cNvSpPr>
          <p:nvPr/>
        </p:nvSpPr>
        <p:spPr bwMode="auto">
          <a:xfrm>
            <a:off x="3581400" y="2743200"/>
            <a:ext cx="857250" cy="28575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endParaRPr lang="el-GR" altLang="x-none" sz="1300">
              <a:solidFill>
                <a:srgbClr val="FF0000"/>
              </a:solidFill>
            </a:endParaRPr>
          </a:p>
        </p:txBody>
      </p:sp>
      <p:sp>
        <p:nvSpPr>
          <p:cNvPr id="50181" name="Oval 16"/>
          <p:cNvSpPr>
            <a:spLocks noChangeArrowheads="1"/>
          </p:cNvSpPr>
          <p:nvPr/>
        </p:nvSpPr>
        <p:spPr bwMode="auto">
          <a:xfrm>
            <a:off x="6438900" y="3600450"/>
            <a:ext cx="971550" cy="28575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endParaRPr lang="el-GR" altLang="x-none" sz="1300">
              <a:solidFill>
                <a:srgbClr val="FF0000"/>
              </a:solidFill>
            </a:endParaRPr>
          </a:p>
        </p:txBody>
      </p:sp>
      <p:sp>
        <p:nvSpPr>
          <p:cNvPr id="50182" name="Oval 17"/>
          <p:cNvSpPr>
            <a:spLocks noChangeArrowheads="1"/>
          </p:cNvSpPr>
          <p:nvPr/>
        </p:nvSpPr>
        <p:spPr bwMode="auto">
          <a:xfrm>
            <a:off x="6438900" y="4343400"/>
            <a:ext cx="1257300" cy="28575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endParaRPr lang="el-GR" altLang="x-none" sz="1300">
              <a:solidFill>
                <a:srgbClr val="FF0000"/>
              </a:solidFill>
            </a:endParaRPr>
          </a:p>
        </p:txBody>
      </p:sp>
    </p:spTree>
    <p:extLst>
      <p:ext uri="{BB962C8B-B14F-4D97-AF65-F5344CB8AC3E}">
        <p14:creationId xmlns:p14="http://schemas.microsoft.com/office/powerpoint/2010/main" val="1376154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74"/>
                                        </p:tgtEl>
                                        <p:attrNameLst>
                                          <p:attrName>style.visibility</p:attrName>
                                        </p:attrNameLst>
                                      </p:cBhvr>
                                      <p:to>
                                        <p:strVal val="visible"/>
                                      </p:to>
                                    </p:set>
                                    <p:anim calcmode="lin" valueType="num">
                                      <p:cBhvr additive="base">
                                        <p:cTn id="7" dur="500" fill="hold"/>
                                        <p:tgtEl>
                                          <p:spTgt spid="15374"/>
                                        </p:tgtEl>
                                        <p:attrNameLst>
                                          <p:attrName>ppt_x</p:attrName>
                                        </p:attrNameLst>
                                      </p:cBhvr>
                                      <p:tavLst>
                                        <p:tav tm="0">
                                          <p:val>
                                            <p:strVal val="0-#ppt_w/2"/>
                                          </p:val>
                                        </p:tav>
                                        <p:tav tm="100000">
                                          <p:val>
                                            <p:strVal val="#ppt_x"/>
                                          </p:val>
                                        </p:tav>
                                      </p:tavLst>
                                    </p:anim>
                                    <p:anim calcmode="lin" valueType="num">
                                      <p:cBhvr additive="base">
                                        <p:cTn id="8" dur="500" fill="hold"/>
                                        <p:tgtEl>
                                          <p:spTgt spid="153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5" fill="hold" grpId="0" nodeType="clickEffect">
                                  <p:stCondLst>
                                    <p:cond delay="0"/>
                                  </p:stCondLst>
                                  <p:childTnLst>
                                    <p:set>
                                      <p:cBhvr>
                                        <p:cTn id="12" dur="1" fill="hold">
                                          <p:stCondLst>
                                            <p:cond delay="0"/>
                                          </p:stCondLst>
                                        </p:cTn>
                                        <p:tgtEl>
                                          <p:spTgt spid="15370"/>
                                        </p:tgtEl>
                                        <p:attrNameLst>
                                          <p:attrName>style.visibility</p:attrName>
                                        </p:attrNameLst>
                                      </p:cBhvr>
                                      <p:to>
                                        <p:strVal val="visible"/>
                                      </p:to>
                                    </p:set>
                                    <p:animEffect transition="in" filter="checkerboard(down)">
                                      <p:cBhvr>
                                        <p:cTn id="13" dur="500"/>
                                        <p:tgtEl>
                                          <p:spTgt spid="15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autoUpdateAnimBg="0"/>
      <p:bldP spid="1537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Αποτέλεσμα εικόνας για femoral trian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454150"/>
            <a:ext cx="3913188"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4" descr="chapter 5: lower limb essay | medicine and health articles | page 9, Musc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163" y="1936750"/>
            <a:ext cx="6348412"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5597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2">
            <a:extLst>
              <a:ext uri="{28A0092B-C50C-407E-A947-70E740481C1C}">
                <a14:useLocalDpi xmlns:a14="http://schemas.microsoft.com/office/drawing/2010/main" val="0"/>
              </a:ext>
            </a:extLst>
          </a:blip>
          <a:srcRect l="671"/>
          <a:stretch>
            <a:fillRect/>
          </a:stretch>
        </p:blipFill>
        <p:spPr bwMode="auto">
          <a:xfrm>
            <a:off x="238125" y="1030288"/>
            <a:ext cx="5543550"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1030288"/>
            <a:ext cx="5681662"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32355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650" y="1028700"/>
            <a:ext cx="56007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745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879475"/>
            <a:ext cx="5715000"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l="1338"/>
          <a:stretch>
            <a:fillRect/>
          </a:stretch>
        </p:blipFill>
        <p:spPr bwMode="auto">
          <a:xfrm>
            <a:off x="6084888" y="879475"/>
            <a:ext cx="5832475"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3338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350" y="935038"/>
            <a:ext cx="577215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69913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350" y="941388"/>
            <a:ext cx="577215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56475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acl-inju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663" y="1884363"/>
            <a:ext cx="3678237"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ext Box 6"/>
          <p:cNvSpPr txBox="1">
            <a:spLocks noChangeArrowheads="1"/>
          </p:cNvSpPr>
          <p:nvPr/>
        </p:nvSpPr>
        <p:spPr bwMode="auto">
          <a:xfrm>
            <a:off x="8116888" y="803275"/>
            <a:ext cx="1092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sz="1800">
                <a:latin typeface="Comic Sans MS" charset="0"/>
              </a:rPr>
              <a:t>Twisting</a:t>
            </a:r>
            <a:endParaRPr lang="el-GR" altLang="x-none" sz="1300">
              <a:latin typeface="Comic Sans MS" charset="0"/>
            </a:endParaRPr>
          </a:p>
        </p:txBody>
      </p:sp>
      <p:sp>
        <p:nvSpPr>
          <p:cNvPr id="57347" name="Text Box 7"/>
          <p:cNvSpPr txBox="1">
            <a:spLocks noChangeArrowheads="1"/>
          </p:cNvSpPr>
          <p:nvPr/>
        </p:nvSpPr>
        <p:spPr bwMode="auto">
          <a:xfrm>
            <a:off x="3038475" y="801688"/>
            <a:ext cx="1566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x-none" sz="1800">
                <a:latin typeface="Comic Sans MS" charset="0"/>
              </a:rPr>
              <a:t>Direct Force</a:t>
            </a:r>
            <a:endParaRPr lang="el-GR" altLang="x-none" sz="1800">
              <a:latin typeface="Comic Sans MS" charset="0"/>
            </a:endParaRPr>
          </a:p>
        </p:txBody>
      </p:sp>
      <p:pic>
        <p:nvPicPr>
          <p:cNvPr id="57348" name="Picture 3" descr="Αποτέλεσμα εικόνας για terrible triad kn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638300"/>
            <a:ext cx="5743575"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44443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914400"/>
            <a:ext cx="577215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14400"/>
            <a:ext cx="5772150"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169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7" descr="http://www.qub.ac.uk/cskills/Knee_examination/medial_colate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714500"/>
            <a:ext cx="17716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0" name="Picture 11" descr="http://www.qub.ac.uk/cskills/Knee_examination/lateral_colater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714500"/>
            <a:ext cx="18542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15" descr="http://www.qub.ac.uk/cskills/Knee_examination/ant_post_dra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2900" y="3829050"/>
            <a:ext cx="2357438"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19" descr="http://www.qub.ac.uk/cskills/Knee_examination/apleysgrin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9588" y="3657600"/>
            <a:ext cx="168751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22"/>
          <p:cNvSpPr txBox="1">
            <a:spLocks noChangeArrowheads="1"/>
          </p:cNvSpPr>
          <p:nvPr/>
        </p:nvSpPr>
        <p:spPr bwMode="auto">
          <a:xfrm>
            <a:off x="5108575" y="984250"/>
            <a:ext cx="2259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l-GR" altLang="x-none" sz="1500">
                <a:latin typeface="Comic Sans MS" charset="0"/>
              </a:rPr>
              <a:t>ΦΥΣΙΚΗ ΕΞΕΤΑΣΗ – </a:t>
            </a:r>
            <a:endParaRPr lang="en-US" altLang="x-none" sz="1500">
              <a:latin typeface="Comic Sans MS" charset="0"/>
            </a:endParaRPr>
          </a:p>
          <a:p>
            <a:pPr algn="ctr" eaLnBrk="1" hangingPunct="1">
              <a:lnSpc>
                <a:spcPct val="100000"/>
              </a:lnSpc>
              <a:spcBef>
                <a:spcPct val="0"/>
              </a:spcBef>
              <a:buFontTx/>
              <a:buNone/>
            </a:pPr>
            <a:r>
              <a:rPr lang="en-US" altLang="x-none" sz="1500">
                <a:latin typeface="Comic Sans MS" charset="0"/>
              </a:rPr>
              <a:t>knee examination tests</a:t>
            </a:r>
            <a:endParaRPr lang="el-GR" altLang="x-none" sz="1500">
              <a:latin typeface="Comic Sans MS" charset="0"/>
            </a:endParaRPr>
          </a:p>
        </p:txBody>
      </p:sp>
    </p:spTree>
    <p:extLst>
      <p:ext uri="{BB962C8B-B14F-4D97-AF65-F5344CB8AC3E}">
        <p14:creationId xmlns:p14="http://schemas.microsoft.com/office/powerpoint/2010/main" val="19610374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3463" y="1316038"/>
            <a:ext cx="7037387"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505080"/>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33425"/>
            <a:ext cx="5535613"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Picture 4" descr="orthopedic/Knee arthros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600" y="2147888"/>
            <a:ext cx="2820988"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5796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Αποτέλεσμα εικόνας για acl tendon gra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5350" y="1081088"/>
            <a:ext cx="522922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72597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0388" y="1276350"/>
            <a:ext cx="5008562"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Picture 4" descr="Αποτέλεσμα εικόνας για hamstrings gr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4713" y="530225"/>
            <a:ext cx="3875087"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2880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026"/>
          <p:cNvPicPr>
            <a:picLocks noChangeAspect="1" noChangeArrowheads="1"/>
          </p:cNvPicPr>
          <p:nvPr/>
        </p:nvPicPr>
        <p:blipFill>
          <a:blip r:embed="rId2">
            <a:extLst>
              <a:ext uri="{28A0092B-C50C-407E-A947-70E740481C1C}">
                <a14:useLocalDpi xmlns:a14="http://schemas.microsoft.com/office/drawing/2010/main" val="0"/>
              </a:ext>
            </a:extLst>
          </a:blip>
          <a:srcRect l="671"/>
          <a:stretch>
            <a:fillRect/>
          </a:stretch>
        </p:blipFill>
        <p:spPr bwMode="auto">
          <a:xfrm>
            <a:off x="309563" y="887413"/>
            <a:ext cx="577215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3" y="830263"/>
            <a:ext cx="58293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48967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1016000"/>
            <a:ext cx="5446713"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009650"/>
            <a:ext cx="542925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9882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413" y="727075"/>
            <a:ext cx="4713287"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263" y="1822450"/>
            <a:ext cx="5235575"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4" descr="Αποτέλεσμα εικόνας για foot par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413" y="4840288"/>
            <a:ext cx="28321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8945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1196975"/>
            <a:ext cx="503237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763" y="998538"/>
            <a:ext cx="5457825"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7112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Grp="1" noChangeArrowheads="1"/>
          </p:cNvSpPr>
          <p:nvPr>
            <p:ph type="body" sz="half" idx="1"/>
          </p:nvPr>
        </p:nvSpPr>
        <p:spPr/>
        <p:txBody>
          <a:bodyPr/>
          <a:lstStyle/>
          <a:p>
            <a:pPr eaLnBrk="1" hangingPunct="1"/>
            <a:r>
              <a:rPr lang="en-US" altLang="en-US" sz="2100"/>
              <a:t>Bony mortise- quadrilateral shape</a:t>
            </a:r>
          </a:p>
          <a:p>
            <a:pPr eaLnBrk="1" hangingPunct="1"/>
            <a:r>
              <a:rPr lang="en-US" altLang="en-US" sz="2100"/>
              <a:t>Posterolateral position of fibula</a:t>
            </a:r>
          </a:p>
          <a:p>
            <a:pPr eaLnBrk="1" hangingPunct="1"/>
            <a:r>
              <a:rPr lang="en-US" altLang="en-US" sz="2100"/>
              <a:t>Ligaments</a:t>
            </a:r>
          </a:p>
          <a:p>
            <a:pPr eaLnBrk="1" hangingPunct="1">
              <a:buFont typeface="Wingdings" charset="2"/>
              <a:buNone/>
            </a:pPr>
            <a:r>
              <a:rPr lang="en-US" altLang="en-US" sz="2100"/>
              <a:t>	3 groups</a:t>
            </a:r>
          </a:p>
          <a:p>
            <a:pPr eaLnBrk="1" hangingPunct="1">
              <a:buFont typeface="Wingdings" charset="2"/>
              <a:buNone/>
            </a:pPr>
            <a:r>
              <a:rPr lang="en-US" altLang="en-US" sz="2100"/>
              <a:t>		-Lateral</a:t>
            </a:r>
          </a:p>
          <a:p>
            <a:pPr eaLnBrk="1" hangingPunct="1">
              <a:buFont typeface="Wingdings" charset="2"/>
              <a:buNone/>
            </a:pPr>
            <a:r>
              <a:rPr lang="en-US" altLang="en-US" sz="2100"/>
              <a:t>		-Medial</a:t>
            </a:r>
          </a:p>
          <a:p>
            <a:pPr eaLnBrk="1" hangingPunct="1">
              <a:buFont typeface="Wingdings" charset="2"/>
              <a:buNone/>
            </a:pPr>
            <a:r>
              <a:rPr lang="en-US" altLang="en-US" sz="2100"/>
              <a:t>		-Syndesmotic</a:t>
            </a:r>
          </a:p>
        </p:txBody>
      </p:sp>
      <p:pic>
        <p:nvPicPr>
          <p:cNvPr id="67586" name="Picture 6" descr="Picture 005"/>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924550" y="1143000"/>
            <a:ext cx="3200400" cy="1960563"/>
          </a:xfrm>
          <a:noFill/>
        </p:spPr>
      </p:pic>
      <p:pic>
        <p:nvPicPr>
          <p:cNvPr id="67587" name="Picture 10" descr="Picture 013"/>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981700" y="3429000"/>
            <a:ext cx="3200400" cy="2065338"/>
          </a:xfrm>
          <a:noFill/>
        </p:spPr>
      </p:pic>
    </p:spTree>
    <p:extLst>
      <p:ext uri="{BB962C8B-B14F-4D97-AF65-F5344CB8AC3E}">
        <p14:creationId xmlns:p14="http://schemas.microsoft.com/office/powerpoint/2010/main" val="1483866846"/>
      </p:ext>
    </p:extLst>
  </p:cSld>
  <p:clrMapOvr>
    <a:masterClrMapping/>
  </p:clrMapOvr>
  <p:transition>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950" y="1020763"/>
            <a:ext cx="5657850"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1199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pPr eaLnBrk="1" hangingPunct="1"/>
            <a:r>
              <a:rPr lang="en-US" altLang="en-US" sz="3000"/>
              <a:t>ANKLE JOINT IS SUPPORTED BY</a:t>
            </a:r>
          </a:p>
        </p:txBody>
      </p:sp>
      <p:sp>
        <p:nvSpPr>
          <p:cNvPr id="16388" name="Rectangle 4"/>
          <p:cNvSpPr>
            <a:spLocks noGrp="1" noChangeArrowheads="1"/>
          </p:cNvSpPr>
          <p:nvPr>
            <p:ph type="body" sz="half" idx="1"/>
          </p:nvPr>
        </p:nvSpPr>
        <p:spPr>
          <a:xfrm>
            <a:off x="1023938" y="1417638"/>
            <a:ext cx="3028950" cy="3714750"/>
          </a:xfrm>
        </p:spPr>
        <p:txBody>
          <a:bodyPr rtlCol="0">
            <a:normAutofit/>
          </a:bodyPr>
          <a:lstStyle/>
          <a:p>
            <a:pPr eaLnBrk="1" fontAlgn="auto" hangingPunct="1">
              <a:spcAft>
                <a:spcPts val="0"/>
              </a:spcAft>
              <a:buFont typeface="Arial" charset="-95"/>
              <a:buChar char="•"/>
              <a:defRPr/>
            </a:pPr>
            <a:r>
              <a:rPr lang="en-US" sz="2100" b="1" dirty="0">
                <a:solidFill>
                  <a:schemeClr val="hlink"/>
                </a:solidFill>
              </a:rPr>
              <a:t>Fibrous capsule</a:t>
            </a:r>
            <a:r>
              <a:rPr lang="en-US" sz="2100" dirty="0">
                <a:solidFill>
                  <a:schemeClr val="tx1">
                    <a:lumMod val="75000"/>
                    <a:lumOff val="25000"/>
                  </a:schemeClr>
                </a:solidFill>
              </a:rPr>
              <a:t> </a:t>
            </a:r>
          </a:p>
          <a:p>
            <a:pPr eaLnBrk="1" fontAlgn="auto" hangingPunct="1">
              <a:spcAft>
                <a:spcPts val="0"/>
              </a:spcAft>
              <a:buFont typeface="Arial" charset="-95"/>
              <a:buChar char="•"/>
              <a:defRPr/>
            </a:pPr>
            <a:r>
              <a:rPr lang="en-US" sz="2100" b="1" dirty="0">
                <a:solidFill>
                  <a:schemeClr val="hlink"/>
                </a:solidFill>
              </a:rPr>
              <a:t>Deltoid ligament</a:t>
            </a:r>
            <a:r>
              <a:rPr lang="en-US" sz="2100" dirty="0">
                <a:solidFill>
                  <a:schemeClr val="tx1">
                    <a:lumMod val="75000"/>
                    <a:lumOff val="25000"/>
                  </a:schemeClr>
                </a:solidFill>
              </a:rPr>
              <a:t> </a:t>
            </a:r>
          </a:p>
          <a:p>
            <a:pPr eaLnBrk="1" fontAlgn="auto" hangingPunct="1">
              <a:spcAft>
                <a:spcPts val="0"/>
              </a:spcAft>
              <a:buFont typeface="Arial" charset="-95"/>
              <a:buNone/>
              <a:defRPr/>
            </a:pPr>
            <a:r>
              <a:rPr lang="en-US" sz="2100" dirty="0">
                <a:solidFill>
                  <a:schemeClr val="tx1">
                    <a:lumMod val="75000"/>
                    <a:lumOff val="25000"/>
                  </a:schemeClr>
                </a:solidFill>
              </a:rPr>
              <a:t>A. Superficial </a:t>
            </a:r>
          </a:p>
          <a:p>
            <a:pPr lvl="1" eaLnBrk="1" fontAlgn="auto" hangingPunct="1">
              <a:spcAft>
                <a:spcPts val="0"/>
              </a:spcAft>
              <a:buFont typeface="Arial" charset="-95"/>
              <a:buNone/>
              <a:defRPr/>
            </a:pPr>
            <a:r>
              <a:rPr lang="en-US" sz="1800" dirty="0">
                <a:solidFill>
                  <a:schemeClr val="tx1">
                    <a:lumMod val="75000"/>
                    <a:lumOff val="25000"/>
                  </a:schemeClr>
                </a:solidFill>
              </a:rPr>
              <a:t>a. Anterior- </a:t>
            </a:r>
            <a:r>
              <a:rPr lang="en-US" sz="1800" dirty="0" err="1">
                <a:solidFill>
                  <a:schemeClr val="tx1">
                    <a:lumMod val="75000"/>
                    <a:lumOff val="25000"/>
                  </a:schemeClr>
                </a:solidFill>
              </a:rPr>
              <a:t>Tibionavicular</a:t>
            </a:r>
            <a:r>
              <a:rPr lang="en-US" sz="1800" dirty="0">
                <a:solidFill>
                  <a:schemeClr val="tx1">
                    <a:lumMod val="75000"/>
                    <a:lumOff val="25000"/>
                  </a:schemeClr>
                </a:solidFill>
              </a:rPr>
              <a:t> </a:t>
            </a:r>
          </a:p>
          <a:p>
            <a:pPr lvl="1" eaLnBrk="1" fontAlgn="auto" hangingPunct="1">
              <a:spcAft>
                <a:spcPts val="0"/>
              </a:spcAft>
              <a:buFont typeface="Arial" charset="-95"/>
              <a:buNone/>
              <a:defRPr/>
            </a:pPr>
            <a:r>
              <a:rPr lang="en-US" sz="1800" dirty="0">
                <a:solidFill>
                  <a:schemeClr val="tx1">
                    <a:lumMod val="75000"/>
                    <a:lumOff val="25000"/>
                  </a:schemeClr>
                </a:solidFill>
              </a:rPr>
              <a:t>b. Middle- </a:t>
            </a:r>
            <a:r>
              <a:rPr lang="en-US" sz="1800" dirty="0" err="1">
                <a:solidFill>
                  <a:schemeClr val="tx1">
                    <a:lumMod val="75000"/>
                    <a:lumOff val="25000"/>
                  </a:schemeClr>
                </a:solidFill>
              </a:rPr>
              <a:t>Tibiocalcanean</a:t>
            </a:r>
            <a:endParaRPr lang="en-US" sz="1800" dirty="0">
              <a:solidFill>
                <a:schemeClr val="tx1">
                  <a:lumMod val="75000"/>
                  <a:lumOff val="25000"/>
                </a:schemeClr>
              </a:solidFill>
            </a:endParaRPr>
          </a:p>
          <a:p>
            <a:pPr lvl="1" eaLnBrk="1" fontAlgn="auto" hangingPunct="1">
              <a:spcAft>
                <a:spcPts val="0"/>
              </a:spcAft>
              <a:buFont typeface="Arial" charset="-95"/>
              <a:buNone/>
              <a:defRPr/>
            </a:pPr>
            <a:r>
              <a:rPr lang="en-US" sz="1800" dirty="0">
                <a:solidFill>
                  <a:schemeClr val="tx1">
                    <a:lumMod val="75000"/>
                    <a:lumOff val="25000"/>
                  </a:schemeClr>
                </a:solidFill>
              </a:rPr>
              <a:t>c. Posterior- Posterior </a:t>
            </a:r>
            <a:r>
              <a:rPr lang="en-US" sz="1800" dirty="0" err="1">
                <a:solidFill>
                  <a:schemeClr val="tx1">
                    <a:lumMod val="75000"/>
                    <a:lumOff val="25000"/>
                  </a:schemeClr>
                </a:solidFill>
              </a:rPr>
              <a:t>tibiotalar</a:t>
            </a:r>
            <a:endParaRPr lang="en-US" sz="1800" dirty="0">
              <a:solidFill>
                <a:schemeClr val="tx1">
                  <a:lumMod val="75000"/>
                  <a:lumOff val="25000"/>
                </a:schemeClr>
              </a:solidFill>
            </a:endParaRPr>
          </a:p>
          <a:p>
            <a:pPr eaLnBrk="1" fontAlgn="auto" hangingPunct="1">
              <a:spcAft>
                <a:spcPts val="0"/>
              </a:spcAft>
              <a:buFont typeface="Arial" charset="-95"/>
              <a:buNone/>
              <a:defRPr/>
            </a:pPr>
            <a:r>
              <a:rPr lang="en-US" sz="2100" dirty="0">
                <a:solidFill>
                  <a:schemeClr val="tx1">
                    <a:lumMod val="75000"/>
                    <a:lumOff val="25000"/>
                  </a:schemeClr>
                </a:solidFill>
              </a:rPr>
              <a:t>B. Deep : Anterior-</a:t>
            </a:r>
            <a:r>
              <a:rPr lang="en-US" sz="2100" dirty="0" err="1">
                <a:solidFill>
                  <a:schemeClr val="tx1">
                    <a:lumMod val="75000"/>
                    <a:lumOff val="25000"/>
                  </a:schemeClr>
                </a:solidFill>
              </a:rPr>
              <a:t>Tibiotalar</a:t>
            </a:r>
            <a:endParaRPr lang="en-US" sz="2100" dirty="0">
              <a:solidFill>
                <a:schemeClr val="tx1">
                  <a:lumMod val="75000"/>
                  <a:lumOff val="25000"/>
                </a:schemeClr>
              </a:solidFill>
            </a:endParaRPr>
          </a:p>
        </p:txBody>
      </p:sp>
      <p:pic>
        <p:nvPicPr>
          <p:cNvPr id="68611" name="Picture 9" descr="Picture 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8788" y="3933825"/>
            <a:ext cx="4119562"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p:cNvPicPr>
            <a:picLocks noChangeAspect="1" noChangeArrowheads="1"/>
          </p:cNvPicPr>
          <p:nvPr/>
        </p:nvPicPr>
        <p:blipFill>
          <a:blip r:embed="rId3">
            <a:extLst>
              <a:ext uri="{28A0092B-C50C-407E-A947-70E740481C1C}">
                <a14:useLocalDpi xmlns:a14="http://schemas.microsoft.com/office/drawing/2010/main" val="0"/>
              </a:ext>
            </a:extLst>
          </a:blip>
          <a:srcRect t="19374"/>
          <a:stretch>
            <a:fillRect/>
          </a:stretch>
        </p:blipFill>
        <p:spPr bwMode="auto">
          <a:xfrm>
            <a:off x="6154738" y="414338"/>
            <a:ext cx="5427662"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488111"/>
      </p:ext>
    </p:extLst>
  </p:cSld>
  <p:clrMapOvr>
    <a:masterClrMapping/>
  </p:clrMapOvr>
  <p:transition>
    <p:circl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5"/>
          <p:cNvSpPr>
            <a:spLocks noGrp="1" noChangeArrowheads="1"/>
          </p:cNvSpPr>
          <p:nvPr>
            <p:ph type="body" sz="half" idx="1"/>
          </p:nvPr>
        </p:nvSpPr>
        <p:spPr>
          <a:xfrm>
            <a:off x="938213" y="460375"/>
            <a:ext cx="5384800" cy="4495800"/>
          </a:xfrm>
        </p:spPr>
        <p:txBody>
          <a:bodyPr/>
          <a:lstStyle/>
          <a:p>
            <a:pPr eaLnBrk="1" hangingPunct="1"/>
            <a:r>
              <a:rPr lang="en-US" altLang="en-US" sz="2100" b="1">
                <a:solidFill>
                  <a:schemeClr val="hlink"/>
                </a:solidFill>
              </a:rPr>
              <a:t>Lateral ligament</a:t>
            </a:r>
          </a:p>
          <a:p>
            <a:pPr lvl="1" eaLnBrk="1" hangingPunct="1"/>
            <a:r>
              <a:rPr lang="en-US" altLang="en-US" sz="1800">
                <a:solidFill>
                  <a:schemeClr val="tx2"/>
                </a:solidFill>
              </a:rPr>
              <a:t>Anterior- Talofibular</a:t>
            </a:r>
          </a:p>
          <a:p>
            <a:pPr lvl="1" eaLnBrk="1" hangingPunct="1"/>
            <a:r>
              <a:rPr lang="en-US" altLang="en-US" sz="1800">
                <a:solidFill>
                  <a:schemeClr val="tx2"/>
                </a:solidFill>
              </a:rPr>
              <a:t>Posterior- Talofibular</a:t>
            </a:r>
          </a:p>
          <a:p>
            <a:pPr lvl="1" eaLnBrk="1" hangingPunct="1"/>
            <a:r>
              <a:rPr lang="en-US" altLang="en-US" sz="1800">
                <a:solidFill>
                  <a:schemeClr val="tx2"/>
                </a:solidFill>
              </a:rPr>
              <a:t>Calcaneofibular </a:t>
            </a:r>
          </a:p>
        </p:txBody>
      </p:sp>
      <p:pic>
        <p:nvPicPr>
          <p:cNvPr id="69634" name="Picture 8" descr="Picture 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3" y="2816225"/>
            <a:ext cx="47244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2963" y="1160463"/>
            <a:ext cx="5592762"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4837040"/>
      </p:ext>
    </p:extLst>
  </p:cSld>
  <p:clrMapOvr>
    <a:masterClrMapping/>
  </p:clrMapOvr>
  <p:transition>
    <p:circl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4"/>
          <p:cNvSpPr>
            <a:spLocks noGrp="1" noChangeArrowheads="1"/>
          </p:cNvSpPr>
          <p:nvPr>
            <p:ph type="title"/>
          </p:nvPr>
        </p:nvSpPr>
        <p:spPr/>
        <p:txBody>
          <a:bodyPr/>
          <a:lstStyle/>
          <a:p>
            <a:pPr eaLnBrk="1" hangingPunct="1"/>
            <a:r>
              <a:rPr lang="en-US" altLang="en-US"/>
              <a:t>SYNDESMOTIC LIGAMENTS</a:t>
            </a:r>
          </a:p>
        </p:txBody>
      </p:sp>
      <p:sp>
        <p:nvSpPr>
          <p:cNvPr id="71682" name="Rectangle 5"/>
          <p:cNvSpPr>
            <a:spLocks noGrp="1" noChangeArrowheads="1"/>
          </p:cNvSpPr>
          <p:nvPr>
            <p:ph type="body" sz="half" idx="1"/>
          </p:nvPr>
        </p:nvSpPr>
        <p:spPr/>
        <p:txBody>
          <a:bodyPr/>
          <a:lstStyle/>
          <a:p>
            <a:pPr eaLnBrk="1" hangingPunct="1"/>
            <a:r>
              <a:rPr lang="en-US" altLang="en-US" sz="2100"/>
              <a:t>Ant inf tibio fib</a:t>
            </a:r>
          </a:p>
          <a:p>
            <a:pPr eaLnBrk="1" hangingPunct="1"/>
            <a:r>
              <a:rPr lang="en-US" altLang="en-US" sz="2100"/>
              <a:t>Supf post tibio fib</a:t>
            </a:r>
          </a:p>
          <a:p>
            <a:pPr eaLnBrk="1" hangingPunct="1"/>
            <a:r>
              <a:rPr lang="en-US" altLang="en-US" sz="2100"/>
              <a:t>Deep post tibio fib</a:t>
            </a:r>
          </a:p>
          <a:p>
            <a:pPr eaLnBrk="1" hangingPunct="1"/>
            <a:r>
              <a:rPr lang="en-US" altLang="en-US" sz="2100"/>
              <a:t>Interosseous lig</a:t>
            </a:r>
          </a:p>
        </p:txBody>
      </p:sp>
      <p:pic>
        <p:nvPicPr>
          <p:cNvPr id="71683" name="Picture 7" descr="Picture 003"/>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729288" y="1338263"/>
            <a:ext cx="4181475" cy="2462212"/>
          </a:xfrm>
          <a:noFill/>
        </p:spPr>
      </p:pic>
      <p:pic>
        <p:nvPicPr>
          <p:cNvPr id="71684" name="Picture 9" descr="Picture 014"/>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729288" y="3848100"/>
            <a:ext cx="4714875" cy="2952750"/>
          </a:xfrm>
          <a:noFill/>
        </p:spPr>
      </p:pic>
    </p:spTree>
    <p:extLst>
      <p:ext uri="{BB962C8B-B14F-4D97-AF65-F5344CB8AC3E}">
        <p14:creationId xmlns:p14="http://schemas.microsoft.com/office/powerpoint/2010/main" val="1448977240"/>
      </p:ext>
    </p:extLst>
  </p:cSld>
  <p:clrMapOvr>
    <a:masterClrMapping/>
  </p:clrMapOvr>
  <p:transition>
    <p:circl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3" descr="Αποτέλεσμα εικόνας για calf compart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4613" y="1058863"/>
            <a:ext cx="5051425"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9157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29" name="Group 1"/>
          <p:cNvGrpSpPr>
            <a:grpSpLocks/>
          </p:cNvGrpSpPr>
          <p:nvPr/>
        </p:nvGrpSpPr>
        <p:grpSpPr bwMode="auto">
          <a:xfrm>
            <a:off x="382588" y="282575"/>
            <a:ext cx="6297612" cy="6251575"/>
            <a:chOff x="689357" y="542925"/>
            <a:chExt cx="5466920" cy="5686425"/>
          </a:xfrm>
        </p:grpSpPr>
        <p:pic>
          <p:nvPicPr>
            <p:cNvPr id="73731" name="Picture 2"/>
            <p:cNvPicPr>
              <a:picLocks noChangeAspect="1" noChangeArrowheads="1"/>
            </p:cNvPicPr>
            <p:nvPr/>
          </p:nvPicPr>
          <p:blipFill>
            <a:blip r:embed="rId3">
              <a:extLst>
                <a:ext uri="{28A0092B-C50C-407E-A947-70E740481C1C}">
                  <a14:useLocalDpi xmlns:a14="http://schemas.microsoft.com/office/drawing/2010/main" val="0"/>
                </a:ext>
              </a:extLst>
            </a:blip>
            <a:srcRect l="10341" r="7841"/>
            <a:stretch>
              <a:fillRect/>
            </a:stretch>
          </p:blipFill>
          <p:spPr bwMode="auto">
            <a:xfrm>
              <a:off x="689357" y="542925"/>
              <a:ext cx="546692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Oval 3"/>
            <p:cNvSpPr>
              <a:spLocks noChangeArrowheads="1"/>
            </p:cNvSpPr>
            <p:nvPr/>
          </p:nvSpPr>
          <p:spPr bwMode="auto">
            <a:xfrm>
              <a:off x="1314450" y="3214688"/>
              <a:ext cx="1323975" cy="27146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73733" name="Oval 4"/>
            <p:cNvSpPr>
              <a:spLocks noChangeArrowheads="1"/>
            </p:cNvSpPr>
            <p:nvPr/>
          </p:nvSpPr>
          <p:spPr bwMode="auto">
            <a:xfrm>
              <a:off x="3405188" y="4043363"/>
              <a:ext cx="2024062" cy="585787"/>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grpSp>
      <p:graphicFrame>
        <p:nvGraphicFramePr>
          <p:cNvPr id="73730" name="Object 4"/>
          <p:cNvGraphicFramePr>
            <a:graphicFrameLocks noChangeAspect="1"/>
          </p:cNvGraphicFramePr>
          <p:nvPr/>
        </p:nvGraphicFramePr>
        <p:xfrm>
          <a:off x="6680200" y="950913"/>
          <a:ext cx="5360988" cy="3824287"/>
        </p:xfrm>
        <a:graphic>
          <a:graphicData uri="http://schemas.openxmlformats.org/presentationml/2006/ole">
            <mc:AlternateContent xmlns:mc="http://schemas.openxmlformats.org/markup-compatibility/2006">
              <mc:Choice xmlns:v="urn:schemas-microsoft-com:vml" Requires="v">
                <p:oleObj spid="_x0000_s166920" name="Image" r:id="rId4" imgW="5516424" imgH="3931928" progId="Photoshop.Image.6">
                  <p:embed/>
                </p:oleObj>
              </mc:Choice>
              <mc:Fallback>
                <p:oleObj name="Image" r:id="rId4" imgW="5516424" imgH="3931928"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0200" y="950913"/>
                        <a:ext cx="5360988"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711358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
          <p:cNvGrpSpPr>
            <a:grpSpLocks/>
          </p:cNvGrpSpPr>
          <p:nvPr/>
        </p:nvGrpSpPr>
        <p:grpSpPr bwMode="auto">
          <a:xfrm>
            <a:off x="465138" y="255588"/>
            <a:ext cx="4714875" cy="6477000"/>
            <a:chOff x="3981450" y="1082675"/>
            <a:chExt cx="4171950" cy="4595813"/>
          </a:xfrm>
        </p:grpSpPr>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l="9573" r="12766"/>
            <a:stretch>
              <a:fillRect/>
            </a:stretch>
          </p:blipFill>
          <p:spPr bwMode="auto">
            <a:xfrm>
              <a:off x="3981450" y="1082675"/>
              <a:ext cx="4171949"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Oval 4"/>
            <p:cNvSpPr>
              <a:spLocks noChangeArrowheads="1"/>
            </p:cNvSpPr>
            <p:nvPr/>
          </p:nvSpPr>
          <p:spPr bwMode="auto">
            <a:xfrm>
              <a:off x="4267200" y="3200400"/>
              <a:ext cx="1257300" cy="3429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74757" name="Oval 5"/>
            <p:cNvSpPr>
              <a:spLocks noChangeArrowheads="1"/>
            </p:cNvSpPr>
            <p:nvPr/>
          </p:nvSpPr>
          <p:spPr bwMode="auto">
            <a:xfrm>
              <a:off x="3981450" y="2743200"/>
              <a:ext cx="1771650" cy="3429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74758" name="Oval 6"/>
            <p:cNvSpPr>
              <a:spLocks noChangeArrowheads="1"/>
            </p:cNvSpPr>
            <p:nvPr/>
          </p:nvSpPr>
          <p:spPr bwMode="auto">
            <a:xfrm>
              <a:off x="6381750" y="3429000"/>
              <a:ext cx="1771650" cy="3429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grpSp>
      <p:graphicFrame>
        <p:nvGraphicFramePr>
          <p:cNvPr id="74754" name="Object 6"/>
          <p:cNvGraphicFramePr>
            <a:graphicFrameLocks noChangeAspect="1"/>
          </p:cNvGraphicFramePr>
          <p:nvPr/>
        </p:nvGraphicFramePr>
        <p:xfrm>
          <a:off x="5213350" y="1081088"/>
          <a:ext cx="6994525" cy="3190875"/>
        </p:xfrm>
        <a:graphic>
          <a:graphicData uri="http://schemas.openxmlformats.org/presentationml/2006/ole">
            <mc:AlternateContent xmlns:mc="http://schemas.openxmlformats.org/markup-compatibility/2006">
              <mc:Choice xmlns:v="urn:schemas-microsoft-com:vml" Requires="v">
                <p:oleObj spid="_x0000_s167944" name="Image" r:id="rId4" imgW="6285714" imgH="2869841" progId="Photoshop.Image.6">
                  <p:embed/>
                </p:oleObj>
              </mc:Choice>
              <mc:Fallback>
                <p:oleObj name="Image" r:id="rId4" imgW="6285714" imgH="2869841"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350" y="1081088"/>
                        <a:ext cx="699452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087471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7" name="Group 1"/>
          <p:cNvGrpSpPr>
            <a:grpSpLocks/>
          </p:cNvGrpSpPr>
          <p:nvPr/>
        </p:nvGrpSpPr>
        <p:grpSpPr bwMode="auto">
          <a:xfrm>
            <a:off x="115888" y="458788"/>
            <a:ext cx="6983412" cy="5943600"/>
            <a:chOff x="3739759" y="1127125"/>
            <a:chExt cx="4689106" cy="4506913"/>
          </a:xfrm>
        </p:grpSpPr>
        <p:pic>
          <p:nvPicPr>
            <p:cNvPr id="75779" name="Picture 2"/>
            <p:cNvPicPr>
              <a:picLocks noChangeAspect="1" noChangeArrowheads="1"/>
            </p:cNvPicPr>
            <p:nvPr/>
          </p:nvPicPr>
          <p:blipFill>
            <a:blip r:embed="rId3">
              <a:extLst>
                <a:ext uri="{28A0092B-C50C-407E-A947-70E740481C1C}">
                  <a14:useLocalDpi xmlns:a14="http://schemas.microsoft.com/office/drawing/2010/main" val="0"/>
                </a:ext>
              </a:extLst>
            </a:blip>
            <a:srcRect l="5186" r="5630"/>
            <a:stretch>
              <a:fillRect/>
            </a:stretch>
          </p:blipFill>
          <p:spPr bwMode="auto">
            <a:xfrm>
              <a:off x="3739759" y="1127125"/>
              <a:ext cx="4689106" cy="450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Oval 3"/>
            <p:cNvSpPr>
              <a:spLocks noChangeArrowheads="1"/>
            </p:cNvSpPr>
            <p:nvPr/>
          </p:nvSpPr>
          <p:spPr bwMode="auto">
            <a:xfrm>
              <a:off x="4667250" y="2743200"/>
              <a:ext cx="971550" cy="3429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75781" name="Oval 4"/>
            <p:cNvSpPr>
              <a:spLocks noChangeArrowheads="1"/>
            </p:cNvSpPr>
            <p:nvPr/>
          </p:nvSpPr>
          <p:spPr bwMode="auto">
            <a:xfrm>
              <a:off x="6438900" y="3429000"/>
              <a:ext cx="857250" cy="3429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grpSp>
      <p:graphicFrame>
        <p:nvGraphicFramePr>
          <p:cNvPr id="75778" name="Object 6"/>
          <p:cNvGraphicFramePr>
            <a:graphicFrameLocks noChangeAspect="1"/>
          </p:cNvGraphicFramePr>
          <p:nvPr/>
        </p:nvGraphicFramePr>
        <p:xfrm>
          <a:off x="6935788" y="1081088"/>
          <a:ext cx="5289550" cy="2413000"/>
        </p:xfrm>
        <a:graphic>
          <a:graphicData uri="http://schemas.openxmlformats.org/presentationml/2006/ole">
            <mc:AlternateContent xmlns:mc="http://schemas.openxmlformats.org/markup-compatibility/2006">
              <mc:Choice xmlns:v="urn:schemas-microsoft-com:vml" Requires="v">
                <p:oleObj spid="_x0000_s168968" name="Image" r:id="rId4" imgW="6285714" imgH="2869841" progId="Photoshop.Image.6">
                  <p:embed/>
                </p:oleObj>
              </mc:Choice>
              <mc:Fallback>
                <p:oleObj name="Image" r:id="rId4" imgW="6285714" imgH="2869841"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5788" y="1081088"/>
                        <a:ext cx="528955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014574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1" name="Object 2"/>
          <p:cNvGraphicFramePr>
            <a:graphicFrameLocks noChangeAspect="1"/>
          </p:cNvGraphicFramePr>
          <p:nvPr/>
        </p:nvGraphicFramePr>
        <p:xfrm>
          <a:off x="6059488" y="1343025"/>
          <a:ext cx="5837237" cy="4079875"/>
        </p:xfrm>
        <a:graphic>
          <a:graphicData uri="http://schemas.openxmlformats.org/presentationml/2006/ole">
            <mc:AlternateContent xmlns:mc="http://schemas.openxmlformats.org/markup-compatibility/2006">
              <mc:Choice xmlns:v="urn:schemas-microsoft-com:vml" Requires="v">
                <p:oleObj spid="_x0000_s169992" name="Image" r:id="rId3" imgW="6323810" imgH="4660317" progId="Photoshop.Image.6">
                  <p:embed/>
                </p:oleObj>
              </mc:Choice>
              <mc:Fallback>
                <p:oleObj name="Image" r:id="rId3" imgW="6323810" imgH="4660317"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9488" y="1343025"/>
                        <a:ext cx="5837237"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6802" name="Group 2"/>
          <p:cNvGrpSpPr>
            <a:grpSpLocks/>
          </p:cNvGrpSpPr>
          <p:nvPr/>
        </p:nvGrpSpPr>
        <p:grpSpPr bwMode="auto">
          <a:xfrm>
            <a:off x="0" y="1174750"/>
            <a:ext cx="5668963" cy="4926013"/>
            <a:chOff x="3467100" y="1189038"/>
            <a:chExt cx="5045392" cy="4529137"/>
          </a:xfrm>
        </p:grpSpPr>
        <p:pic>
          <p:nvPicPr>
            <p:cNvPr id="76803" name="Picture 3"/>
            <p:cNvPicPr>
              <a:picLocks noChangeAspect="1" noChangeArrowheads="1"/>
            </p:cNvPicPr>
            <p:nvPr/>
          </p:nvPicPr>
          <p:blipFill>
            <a:blip r:embed="rId5">
              <a:extLst>
                <a:ext uri="{28A0092B-C50C-407E-A947-70E740481C1C}">
                  <a14:useLocalDpi xmlns:a14="http://schemas.microsoft.com/office/drawing/2010/main" val="0"/>
                </a:ext>
              </a:extLst>
            </a:blip>
            <a:srcRect r="5072"/>
            <a:stretch>
              <a:fillRect/>
            </a:stretch>
          </p:blipFill>
          <p:spPr bwMode="auto">
            <a:xfrm>
              <a:off x="3467100" y="1189038"/>
              <a:ext cx="5045392"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Oval 4"/>
            <p:cNvSpPr>
              <a:spLocks noChangeArrowheads="1"/>
            </p:cNvSpPr>
            <p:nvPr/>
          </p:nvSpPr>
          <p:spPr bwMode="auto">
            <a:xfrm>
              <a:off x="4210050" y="3257550"/>
              <a:ext cx="1543050" cy="3429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76805" name="Oval 5"/>
            <p:cNvSpPr>
              <a:spLocks noChangeArrowheads="1"/>
            </p:cNvSpPr>
            <p:nvPr/>
          </p:nvSpPr>
          <p:spPr bwMode="auto">
            <a:xfrm>
              <a:off x="6610350" y="3257550"/>
              <a:ext cx="1771650" cy="3429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76806" name="Oval 6"/>
            <p:cNvSpPr>
              <a:spLocks noChangeArrowheads="1"/>
            </p:cNvSpPr>
            <p:nvPr/>
          </p:nvSpPr>
          <p:spPr bwMode="auto">
            <a:xfrm>
              <a:off x="4667250" y="2686050"/>
              <a:ext cx="914400" cy="3429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grpSp>
    </p:spTree>
    <p:extLst>
      <p:ext uri="{BB962C8B-B14F-4D97-AF65-F5344CB8AC3E}">
        <p14:creationId xmlns:p14="http://schemas.microsoft.com/office/powerpoint/2010/main" val="4894323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Group 1"/>
          <p:cNvGrpSpPr>
            <a:grpSpLocks/>
          </p:cNvGrpSpPr>
          <p:nvPr/>
        </p:nvGrpSpPr>
        <p:grpSpPr bwMode="auto">
          <a:xfrm>
            <a:off x="4970463" y="341313"/>
            <a:ext cx="6826250" cy="5324475"/>
            <a:chOff x="4438650" y="2800350"/>
            <a:chExt cx="4400550" cy="2717800"/>
          </a:xfrm>
        </p:grpSpPr>
        <p:pic>
          <p:nvPicPr>
            <p:cNvPr id="77827" name="Picture 4"/>
            <p:cNvPicPr>
              <a:picLocks noChangeAspect="1" noChangeArrowheads="1"/>
            </p:cNvPicPr>
            <p:nvPr/>
          </p:nvPicPr>
          <p:blipFill>
            <a:blip r:embed="rId3">
              <a:extLst>
                <a:ext uri="{28A0092B-C50C-407E-A947-70E740481C1C}">
                  <a14:useLocalDpi xmlns:a14="http://schemas.microsoft.com/office/drawing/2010/main" val="0"/>
                </a:ext>
              </a:extLst>
            </a:blip>
            <a:srcRect t="23668"/>
            <a:stretch>
              <a:fillRect/>
            </a:stretch>
          </p:blipFill>
          <p:spPr bwMode="auto">
            <a:xfrm>
              <a:off x="4667250" y="2800350"/>
              <a:ext cx="417195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Oval 5"/>
            <p:cNvSpPr>
              <a:spLocks noChangeArrowheads="1"/>
            </p:cNvSpPr>
            <p:nvPr/>
          </p:nvSpPr>
          <p:spPr bwMode="auto">
            <a:xfrm>
              <a:off x="4438650" y="3771900"/>
              <a:ext cx="1828800" cy="40005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77829" name="Oval 6"/>
            <p:cNvSpPr>
              <a:spLocks noChangeArrowheads="1"/>
            </p:cNvSpPr>
            <p:nvPr/>
          </p:nvSpPr>
          <p:spPr bwMode="auto">
            <a:xfrm>
              <a:off x="4552950" y="4343400"/>
              <a:ext cx="1828800" cy="28575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grpSp>
      <p:graphicFrame>
        <p:nvGraphicFramePr>
          <p:cNvPr id="77826" name="Object 3"/>
          <p:cNvGraphicFramePr>
            <a:graphicFrameLocks noChangeAspect="1"/>
          </p:cNvGraphicFramePr>
          <p:nvPr/>
        </p:nvGraphicFramePr>
        <p:xfrm>
          <a:off x="300038" y="4260850"/>
          <a:ext cx="5548312" cy="2066925"/>
        </p:xfrm>
        <a:graphic>
          <a:graphicData uri="http://schemas.openxmlformats.org/presentationml/2006/ole">
            <mc:AlternateContent xmlns:mc="http://schemas.openxmlformats.org/markup-compatibility/2006">
              <mc:Choice xmlns:v="urn:schemas-microsoft-com:vml" Requires="v">
                <p:oleObj spid="_x0000_s171016" name="Image" r:id="rId4" imgW="5843028" imgH="2176276" progId="Photoshop.Image.6">
                  <p:embed/>
                </p:oleObj>
              </mc:Choice>
              <mc:Fallback>
                <p:oleObj name="Image" r:id="rId4" imgW="5843028" imgH="2176276"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8" y="4260850"/>
                        <a:ext cx="5548312"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271888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950" y="1135063"/>
            <a:ext cx="5200650"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485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14400"/>
            <a:ext cx="5715000"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914400"/>
            <a:ext cx="58293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3236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238" y="909638"/>
            <a:ext cx="6038850"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76963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1"/>
          <p:cNvGrpSpPr>
            <a:grpSpLocks/>
          </p:cNvGrpSpPr>
          <p:nvPr/>
        </p:nvGrpSpPr>
        <p:grpSpPr bwMode="auto">
          <a:xfrm>
            <a:off x="3094038" y="657225"/>
            <a:ext cx="6415087" cy="5776913"/>
            <a:chOff x="3409950" y="1139825"/>
            <a:chExt cx="5257800" cy="448310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950" y="1139825"/>
              <a:ext cx="52578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Oval 3"/>
            <p:cNvSpPr>
              <a:spLocks noChangeArrowheads="1"/>
            </p:cNvSpPr>
            <p:nvPr/>
          </p:nvSpPr>
          <p:spPr bwMode="auto">
            <a:xfrm>
              <a:off x="3638550" y="1943100"/>
              <a:ext cx="1828800" cy="4572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80900" name="Oval 4"/>
            <p:cNvSpPr>
              <a:spLocks noChangeArrowheads="1"/>
            </p:cNvSpPr>
            <p:nvPr/>
          </p:nvSpPr>
          <p:spPr bwMode="auto">
            <a:xfrm>
              <a:off x="3752850" y="2914650"/>
              <a:ext cx="1485900" cy="28575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80901" name="Oval 5"/>
            <p:cNvSpPr>
              <a:spLocks noChangeArrowheads="1"/>
            </p:cNvSpPr>
            <p:nvPr/>
          </p:nvSpPr>
          <p:spPr bwMode="auto">
            <a:xfrm>
              <a:off x="6438900" y="2800350"/>
              <a:ext cx="1200150" cy="3429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grpSp>
    </p:spTree>
    <p:extLst>
      <p:ext uri="{BB962C8B-B14F-4D97-AF65-F5344CB8AC3E}">
        <p14:creationId xmlns:p14="http://schemas.microsoft.com/office/powerpoint/2010/main" val="5820844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188" y="211138"/>
            <a:ext cx="7643812" cy="651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55575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100" y="1227138"/>
            <a:ext cx="5257800"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Oval 3"/>
          <p:cNvSpPr>
            <a:spLocks noChangeArrowheads="1"/>
          </p:cNvSpPr>
          <p:nvPr/>
        </p:nvSpPr>
        <p:spPr bwMode="auto">
          <a:xfrm>
            <a:off x="4324350" y="2971800"/>
            <a:ext cx="1143000" cy="3429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82947" name="Oval 4"/>
          <p:cNvSpPr>
            <a:spLocks noChangeArrowheads="1"/>
          </p:cNvSpPr>
          <p:nvPr/>
        </p:nvSpPr>
        <p:spPr bwMode="auto">
          <a:xfrm>
            <a:off x="6496050" y="2114550"/>
            <a:ext cx="1143000" cy="3429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Tree>
    <p:extLst>
      <p:ext uri="{BB962C8B-B14F-4D97-AF65-F5344CB8AC3E}">
        <p14:creationId xmlns:p14="http://schemas.microsoft.com/office/powerpoint/2010/main" val="16654222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3" name="Group 4"/>
          <p:cNvGrpSpPr>
            <a:grpSpLocks/>
          </p:cNvGrpSpPr>
          <p:nvPr/>
        </p:nvGrpSpPr>
        <p:grpSpPr bwMode="auto">
          <a:xfrm>
            <a:off x="157163" y="238125"/>
            <a:ext cx="7059612" cy="5976938"/>
            <a:chOff x="3524250" y="1146175"/>
            <a:chExt cx="5257800" cy="4467225"/>
          </a:xfrm>
        </p:grpSpPr>
        <p:pic>
          <p:nvPicPr>
            <p:cNvPr id="849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1146175"/>
              <a:ext cx="52578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Oval 4"/>
            <p:cNvSpPr>
              <a:spLocks noChangeArrowheads="1"/>
            </p:cNvSpPr>
            <p:nvPr/>
          </p:nvSpPr>
          <p:spPr bwMode="auto">
            <a:xfrm>
              <a:off x="6324600" y="3943350"/>
              <a:ext cx="1485900" cy="17145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84997" name="Oval 5"/>
            <p:cNvSpPr>
              <a:spLocks noChangeArrowheads="1"/>
            </p:cNvSpPr>
            <p:nvPr/>
          </p:nvSpPr>
          <p:spPr bwMode="auto">
            <a:xfrm>
              <a:off x="6496050" y="2628900"/>
              <a:ext cx="1485900" cy="17145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grpSp>
      <p:pic>
        <p:nvPicPr>
          <p:cNvPr id="84994" name="Picture 4" descr="Αποτέλεσμα εικόνας για lower limb ve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038" y="238125"/>
            <a:ext cx="3871912"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10352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113" y="392113"/>
            <a:ext cx="7578725" cy="62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Oval 4"/>
          <p:cNvSpPr>
            <a:spLocks noChangeArrowheads="1"/>
          </p:cNvSpPr>
          <p:nvPr/>
        </p:nvSpPr>
        <p:spPr bwMode="auto">
          <a:xfrm>
            <a:off x="2152650" y="4357688"/>
            <a:ext cx="2576513" cy="5429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Tree>
    <p:extLst>
      <p:ext uri="{BB962C8B-B14F-4D97-AF65-F5344CB8AC3E}">
        <p14:creationId xmlns:p14="http://schemas.microsoft.com/office/powerpoint/2010/main" val="6293330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1" name="Object 2"/>
          <p:cNvGraphicFramePr>
            <a:graphicFrameLocks noChangeAspect="1"/>
          </p:cNvGraphicFramePr>
          <p:nvPr/>
        </p:nvGraphicFramePr>
        <p:xfrm>
          <a:off x="514350" y="404813"/>
          <a:ext cx="5105400" cy="2914650"/>
        </p:xfrm>
        <a:graphic>
          <a:graphicData uri="http://schemas.openxmlformats.org/presentationml/2006/ole">
            <mc:AlternateContent xmlns:mc="http://schemas.openxmlformats.org/markup-compatibility/2006">
              <mc:Choice xmlns:v="urn:schemas-microsoft-com:vml" Requires="v">
                <p:oleObj spid="_x0000_s180232" name="Image" r:id="rId3" imgW="23238095" imgH="13269841" progId="Photoshop.Image.6">
                  <p:embed/>
                </p:oleObj>
              </mc:Choice>
              <mc:Fallback>
                <p:oleObj name="Image" r:id="rId3" imgW="23238095" imgH="13269841"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404813"/>
                        <a:ext cx="51054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87042" name="Group 7"/>
          <p:cNvGrpSpPr>
            <a:grpSpLocks/>
          </p:cNvGrpSpPr>
          <p:nvPr/>
        </p:nvGrpSpPr>
        <p:grpSpPr bwMode="auto">
          <a:xfrm>
            <a:off x="6588125" y="984250"/>
            <a:ext cx="5072063" cy="5111750"/>
            <a:chOff x="5981700" y="2971800"/>
            <a:chExt cx="3371850" cy="2886075"/>
          </a:xfrm>
        </p:grpSpPr>
        <p:pic>
          <p:nvPicPr>
            <p:cNvPr id="8704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1700" y="2971800"/>
              <a:ext cx="33718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Oval 4"/>
            <p:cNvSpPr>
              <a:spLocks noChangeArrowheads="1"/>
            </p:cNvSpPr>
            <p:nvPr/>
          </p:nvSpPr>
          <p:spPr bwMode="auto">
            <a:xfrm>
              <a:off x="8096250" y="4686300"/>
              <a:ext cx="1200150" cy="2286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87046" name="Oval 5"/>
            <p:cNvSpPr>
              <a:spLocks noChangeArrowheads="1"/>
            </p:cNvSpPr>
            <p:nvPr/>
          </p:nvSpPr>
          <p:spPr bwMode="auto">
            <a:xfrm>
              <a:off x="7810500" y="5029200"/>
              <a:ext cx="1200150" cy="2286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87047" name="Oval 6"/>
            <p:cNvSpPr>
              <a:spLocks noChangeArrowheads="1"/>
            </p:cNvSpPr>
            <p:nvPr/>
          </p:nvSpPr>
          <p:spPr bwMode="auto">
            <a:xfrm>
              <a:off x="6210300" y="5029200"/>
              <a:ext cx="1200150" cy="2286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grpSp>
      <p:pic>
        <p:nvPicPr>
          <p:cNvPr id="8704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3540125"/>
            <a:ext cx="373380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3241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5" name="Object 5"/>
          <p:cNvGraphicFramePr>
            <a:graphicFrameLocks noChangeAspect="1"/>
          </p:cNvGraphicFramePr>
          <p:nvPr/>
        </p:nvGraphicFramePr>
        <p:xfrm>
          <a:off x="585788" y="1701800"/>
          <a:ext cx="5437187" cy="2773363"/>
        </p:xfrm>
        <a:graphic>
          <a:graphicData uri="http://schemas.openxmlformats.org/presentationml/2006/ole">
            <mc:AlternateContent xmlns:mc="http://schemas.openxmlformats.org/markup-compatibility/2006">
              <mc:Choice xmlns:v="urn:schemas-microsoft-com:vml" Requires="v">
                <p:oleObj spid="_x0000_s181256" name="Image" r:id="rId3" imgW="23009524" imgH="11733333" progId="Photoshop.Image.6">
                  <p:embed/>
                </p:oleObj>
              </mc:Choice>
              <mc:Fallback>
                <p:oleObj name="Image" r:id="rId3" imgW="23009524" imgH="11733333"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88" y="1701800"/>
                        <a:ext cx="5437187"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88066" name="Group 5"/>
          <p:cNvGrpSpPr>
            <a:grpSpLocks/>
          </p:cNvGrpSpPr>
          <p:nvPr/>
        </p:nvGrpSpPr>
        <p:grpSpPr bwMode="auto">
          <a:xfrm>
            <a:off x="6022975" y="862013"/>
            <a:ext cx="5832475" cy="5511800"/>
            <a:chOff x="6038850" y="2820988"/>
            <a:chExt cx="3322638" cy="2836862"/>
          </a:xfrm>
        </p:grpSpPr>
        <p:pic>
          <p:nvPicPr>
            <p:cNvPr id="8806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850" y="2820988"/>
              <a:ext cx="3322638"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Oval 6"/>
            <p:cNvSpPr>
              <a:spLocks noChangeArrowheads="1"/>
            </p:cNvSpPr>
            <p:nvPr/>
          </p:nvSpPr>
          <p:spPr bwMode="auto">
            <a:xfrm>
              <a:off x="6438900" y="4972050"/>
              <a:ext cx="971550" cy="1143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88069" name="Oval 8"/>
            <p:cNvSpPr>
              <a:spLocks noChangeArrowheads="1"/>
            </p:cNvSpPr>
            <p:nvPr/>
          </p:nvSpPr>
          <p:spPr bwMode="auto">
            <a:xfrm>
              <a:off x="7981950" y="3886200"/>
              <a:ext cx="971550" cy="1143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grpSp>
    </p:spTree>
    <p:extLst>
      <p:ext uri="{BB962C8B-B14F-4D97-AF65-F5344CB8AC3E}">
        <p14:creationId xmlns:p14="http://schemas.microsoft.com/office/powerpoint/2010/main" val="3570196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89" name="Group 7"/>
          <p:cNvGrpSpPr>
            <a:grpSpLocks/>
          </p:cNvGrpSpPr>
          <p:nvPr/>
        </p:nvGrpSpPr>
        <p:grpSpPr bwMode="auto">
          <a:xfrm>
            <a:off x="5113338" y="1704975"/>
            <a:ext cx="6884987" cy="5153025"/>
            <a:chOff x="5753100" y="2767013"/>
            <a:chExt cx="3771900" cy="3233737"/>
          </a:xfrm>
        </p:grpSpPr>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0" y="2767013"/>
              <a:ext cx="3771900"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Oval 9"/>
            <p:cNvSpPr>
              <a:spLocks noChangeArrowheads="1"/>
            </p:cNvSpPr>
            <p:nvPr/>
          </p:nvSpPr>
          <p:spPr bwMode="auto">
            <a:xfrm>
              <a:off x="8039100" y="4229100"/>
              <a:ext cx="1371600" cy="3429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89094" name="Oval 10"/>
            <p:cNvSpPr>
              <a:spLocks noChangeArrowheads="1"/>
            </p:cNvSpPr>
            <p:nvPr/>
          </p:nvSpPr>
          <p:spPr bwMode="auto">
            <a:xfrm>
              <a:off x="5867400" y="4229100"/>
              <a:ext cx="1085850" cy="1143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31755" name="Line 11"/>
            <p:cNvSpPr>
              <a:spLocks noChangeShapeType="1"/>
            </p:cNvSpPr>
            <p:nvPr/>
          </p:nvSpPr>
          <p:spPr bwMode="auto">
            <a:xfrm>
              <a:off x="8096079" y="4114902"/>
              <a:ext cx="1428921" cy="0"/>
            </a:xfrm>
            <a:prstGeom prst="line">
              <a:avLst/>
            </a:prstGeom>
            <a:noFill/>
            <a:ln w="9525">
              <a:solidFill>
                <a:srgbClr val="FF0000"/>
              </a:solidFill>
              <a:round/>
              <a:headEnd/>
              <a:tailEnd/>
            </a:ln>
            <a:effectLst/>
            <a:extLst/>
          </p:spPr>
          <p:txBody>
            <a:bodyPr/>
            <a:lstStyle/>
            <a:p>
              <a:pPr eaLnBrk="1" fontAlgn="auto" hangingPunct="1">
                <a:spcBef>
                  <a:spcPts val="0"/>
                </a:spcBef>
                <a:spcAft>
                  <a:spcPts val="0"/>
                </a:spcAft>
                <a:defRPr/>
              </a:pPr>
              <a:endParaRPr lang="en-US" sz="1350">
                <a:latin typeface="+mn-lt"/>
              </a:endParaRPr>
            </a:p>
          </p:txBody>
        </p:sp>
        <p:sp>
          <p:nvSpPr>
            <p:cNvPr id="31756" name="Line 12"/>
            <p:cNvSpPr>
              <a:spLocks noChangeShapeType="1"/>
            </p:cNvSpPr>
            <p:nvPr/>
          </p:nvSpPr>
          <p:spPr bwMode="auto">
            <a:xfrm>
              <a:off x="8096079" y="4229467"/>
              <a:ext cx="1428921" cy="0"/>
            </a:xfrm>
            <a:prstGeom prst="line">
              <a:avLst/>
            </a:prstGeom>
            <a:noFill/>
            <a:ln w="9525">
              <a:solidFill>
                <a:srgbClr val="FF0000"/>
              </a:solidFill>
              <a:round/>
              <a:headEnd/>
              <a:tailEnd/>
            </a:ln>
            <a:effectLst/>
            <a:extLst/>
          </p:spPr>
          <p:txBody>
            <a:bodyPr/>
            <a:lstStyle/>
            <a:p>
              <a:pPr eaLnBrk="1" fontAlgn="auto" hangingPunct="1">
                <a:spcBef>
                  <a:spcPts val="0"/>
                </a:spcBef>
                <a:spcAft>
                  <a:spcPts val="0"/>
                </a:spcAft>
                <a:defRPr/>
              </a:pPr>
              <a:endParaRPr lang="en-US" sz="1350">
                <a:latin typeface="+mn-lt"/>
              </a:endParaRPr>
            </a:p>
          </p:txBody>
        </p:sp>
      </p:grpSp>
      <p:graphicFrame>
        <p:nvGraphicFramePr>
          <p:cNvPr id="89090" name="Object 7"/>
          <p:cNvGraphicFramePr>
            <a:graphicFrameLocks noChangeAspect="1"/>
          </p:cNvGraphicFramePr>
          <p:nvPr/>
        </p:nvGraphicFramePr>
        <p:xfrm>
          <a:off x="0" y="360363"/>
          <a:ext cx="6616700" cy="1550987"/>
        </p:xfrm>
        <a:graphic>
          <a:graphicData uri="http://schemas.openxmlformats.org/presentationml/2006/ole">
            <mc:AlternateContent xmlns:mc="http://schemas.openxmlformats.org/markup-compatibility/2006">
              <mc:Choice xmlns:v="urn:schemas-microsoft-com:vml" Requires="v">
                <p:oleObj spid="_x0000_s182280" name="Image" r:id="rId4" imgW="23390476" imgH="5714286" progId="Photoshop.Image.6">
                  <p:embed/>
                </p:oleObj>
              </mc:Choice>
              <mc:Fallback>
                <p:oleObj name="Image" r:id="rId4" imgW="23390476" imgH="5714286"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0363"/>
                        <a:ext cx="6616700"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9091"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239963"/>
            <a:ext cx="56070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6537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3" name="Object 6"/>
          <p:cNvGraphicFramePr>
            <a:graphicFrameLocks noChangeAspect="1"/>
          </p:cNvGraphicFramePr>
          <p:nvPr/>
        </p:nvGraphicFramePr>
        <p:xfrm>
          <a:off x="2540000" y="4545013"/>
          <a:ext cx="5713413" cy="2130425"/>
        </p:xfrm>
        <a:graphic>
          <a:graphicData uri="http://schemas.openxmlformats.org/presentationml/2006/ole">
            <mc:AlternateContent xmlns:mc="http://schemas.openxmlformats.org/markup-compatibility/2006">
              <mc:Choice xmlns:v="urn:schemas-microsoft-com:vml" Requires="v">
                <p:oleObj spid="_x0000_s183304" name="Image" r:id="rId3" imgW="5754636" imgH="2145615" progId="Photoshop.Image.6">
                  <p:embed/>
                </p:oleObj>
              </mc:Choice>
              <mc:Fallback>
                <p:oleObj name="Image" r:id="rId3" imgW="5754636" imgH="2145615"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0" y="4545013"/>
                        <a:ext cx="5713413"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90114" name="Group 6"/>
          <p:cNvGrpSpPr>
            <a:grpSpLocks/>
          </p:cNvGrpSpPr>
          <p:nvPr/>
        </p:nvGrpSpPr>
        <p:grpSpPr bwMode="auto">
          <a:xfrm>
            <a:off x="2286000" y="223838"/>
            <a:ext cx="8355013" cy="4321175"/>
            <a:chOff x="2667000" y="971550"/>
            <a:chExt cx="6629400" cy="2782888"/>
          </a:xfrm>
        </p:grpSpPr>
        <p:pic>
          <p:nvPicPr>
            <p:cNvPr id="901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028700"/>
              <a:ext cx="3100388"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971550"/>
              <a:ext cx="325755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Oval 7"/>
            <p:cNvSpPr>
              <a:spLocks noChangeArrowheads="1"/>
            </p:cNvSpPr>
            <p:nvPr/>
          </p:nvSpPr>
          <p:spPr bwMode="auto">
            <a:xfrm>
              <a:off x="8153400" y="2457450"/>
              <a:ext cx="1028700" cy="17145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sp>
          <p:nvSpPr>
            <p:cNvPr id="90118" name="Oval 8"/>
            <p:cNvSpPr>
              <a:spLocks noChangeArrowheads="1"/>
            </p:cNvSpPr>
            <p:nvPr/>
          </p:nvSpPr>
          <p:spPr bwMode="auto">
            <a:xfrm>
              <a:off x="2667000" y="2057400"/>
              <a:ext cx="857250" cy="17145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l-GR" altLang="x-none" sz="1300"/>
            </a:p>
          </p:txBody>
        </p:sp>
      </p:grpSp>
    </p:spTree>
    <p:extLst>
      <p:ext uri="{BB962C8B-B14F-4D97-AF65-F5344CB8AC3E}">
        <p14:creationId xmlns:p14="http://schemas.microsoft.com/office/powerpoint/2010/main" val="13083210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ctrTitle"/>
          </p:nvPr>
        </p:nvSpPr>
        <p:spPr>
          <a:xfrm>
            <a:off x="2209800" y="0"/>
            <a:ext cx="7772400" cy="1143000"/>
          </a:xfrm>
        </p:spPr>
        <p:txBody>
          <a:bodyPr anchor="ctr"/>
          <a:lstStyle/>
          <a:p>
            <a:r>
              <a:rPr lang="en-US" altLang="x-none" sz="4400"/>
              <a:t>Femoral Neck</a:t>
            </a:r>
          </a:p>
        </p:txBody>
      </p:sp>
      <p:sp>
        <p:nvSpPr>
          <p:cNvPr id="59398" name="Text Box 6"/>
          <p:cNvSpPr txBox="1">
            <a:spLocks noChangeArrowheads="1"/>
          </p:cNvSpPr>
          <p:nvPr/>
        </p:nvSpPr>
        <p:spPr bwMode="auto">
          <a:xfrm>
            <a:off x="5486400" y="1676400"/>
            <a:ext cx="4724400"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06363" indent="-106363">
              <a:defRPr sz="2400">
                <a:solidFill>
                  <a:schemeClr val="tx1"/>
                </a:solidFill>
                <a:latin typeface="Times New Roman" charset="-95"/>
              </a:defRPr>
            </a:lvl1pPr>
            <a:lvl2pPr marL="571500">
              <a:defRPr sz="2400">
                <a:solidFill>
                  <a:schemeClr val="tx1"/>
                </a:solidFill>
                <a:latin typeface="Times New Roman" charset="-95"/>
              </a:defRPr>
            </a:lvl2pPr>
            <a:lvl3pPr marL="1143000">
              <a:defRPr sz="2400">
                <a:solidFill>
                  <a:schemeClr val="tx1"/>
                </a:solidFill>
                <a:latin typeface="Times New Roman" charset="-95"/>
              </a:defRPr>
            </a:lvl3pPr>
            <a:lvl4pPr marL="1714500">
              <a:defRPr sz="2400">
                <a:solidFill>
                  <a:schemeClr val="tx1"/>
                </a:solidFill>
                <a:latin typeface="Times New Roman" charset="-95"/>
              </a:defRPr>
            </a:lvl4pPr>
            <a:lvl5pPr marL="2286000">
              <a:defRPr sz="2400">
                <a:solidFill>
                  <a:schemeClr val="tx1"/>
                </a:solidFill>
                <a:latin typeface="Times New Roman" charset="-95"/>
              </a:defRPr>
            </a:lvl5pPr>
            <a:lvl6pPr marL="2743200" eaLnBrk="0" fontAlgn="base" hangingPunct="0">
              <a:spcBef>
                <a:spcPct val="0"/>
              </a:spcBef>
              <a:spcAft>
                <a:spcPct val="0"/>
              </a:spcAft>
              <a:defRPr sz="2400">
                <a:solidFill>
                  <a:schemeClr val="tx1"/>
                </a:solidFill>
                <a:latin typeface="Times New Roman" charset="-95"/>
              </a:defRPr>
            </a:lvl6pPr>
            <a:lvl7pPr marL="3200400" eaLnBrk="0" fontAlgn="base" hangingPunct="0">
              <a:spcBef>
                <a:spcPct val="0"/>
              </a:spcBef>
              <a:spcAft>
                <a:spcPct val="0"/>
              </a:spcAft>
              <a:defRPr sz="2400">
                <a:solidFill>
                  <a:schemeClr val="tx1"/>
                </a:solidFill>
                <a:latin typeface="Times New Roman" charset="-95"/>
              </a:defRPr>
            </a:lvl7pPr>
            <a:lvl8pPr marL="3657600" eaLnBrk="0" fontAlgn="base" hangingPunct="0">
              <a:spcBef>
                <a:spcPct val="0"/>
              </a:spcBef>
              <a:spcAft>
                <a:spcPct val="0"/>
              </a:spcAft>
              <a:defRPr sz="2400">
                <a:solidFill>
                  <a:schemeClr val="tx1"/>
                </a:solidFill>
                <a:latin typeface="Times New Roman" charset="-95"/>
              </a:defRPr>
            </a:lvl8pPr>
            <a:lvl9pPr marL="4114800" eaLnBrk="0" fontAlgn="base" hangingPunct="0">
              <a:spcBef>
                <a:spcPct val="0"/>
              </a:spcBef>
              <a:spcAft>
                <a:spcPct val="0"/>
              </a:spcAft>
              <a:defRPr sz="2400">
                <a:solidFill>
                  <a:schemeClr val="tx1"/>
                </a:solidFill>
                <a:latin typeface="Times New Roman" charset="-95"/>
              </a:defRPr>
            </a:lvl9pPr>
          </a:lstStyle>
          <a:p>
            <a:pPr>
              <a:spcBef>
                <a:spcPct val="50000"/>
              </a:spcBef>
              <a:buFontTx/>
              <a:buChar char="•"/>
              <a:defRPr/>
            </a:pPr>
            <a:r>
              <a:rPr lang="en-US" altLang="x-none" sz="2800" smtClean="0"/>
              <a:t>The neck holds the femur away from the pelvis.</a:t>
            </a:r>
          </a:p>
          <a:p>
            <a:pPr>
              <a:spcBef>
                <a:spcPct val="50000"/>
              </a:spcBef>
              <a:buFontTx/>
              <a:buChar char="•"/>
              <a:defRPr/>
            </a:pPr>
            <a:r>
              <a:rPr lang="en-US" altLang="x-none" sz="2800" smtClean="0"/>
              <a:t>It is formed by cancellous trabecular bone and reinforced with cortical bone, particularly on the inferior portion.</a:t>
            </a:r>
          </a:p>
          <a:p>
            <a:pPr>
              <a:spcBef>
                <a:spcPct val="50000"/>
              </a:spcBef>
              <a:buFontTx/>
              <a:buChar char="•"/>
              <a:defRPr/>
            </a:pPr>
            <a:r>
              <a:rPr lang="en-US" altLang="x-none" sz="2800" smtClean="0"/>
              <a:t>The angle of inclination is measured in the frontal plane and typically ranges from 90 to 135 degrees.</a:t>
            </a:r>
          </a:p>
        </p:txBody>
      </p:sp>
      <p:pic>
        <p:nvPicPr>
          <p:cNvPr id="5939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90600"/>
            <a:ext cx="353695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621114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7888" y="128588"/>
            <a:ext cx="4867275"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45238" y="128588"/>
            <a:ext cx="39846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3"/>
          <p:cNvSpPr>
            <a:spLocks noChangeArrowheads="1"/>
          </p:cNvSpPr>
          <p:nvPr/>
        </p:nvSpPr>
        <p:spPr bwMode="auto">
          <a:xfrm>
            <a:off x="3048000" y="5514975"/>
            <a:ext cx="609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FontTx/>
              <a:buNone/>
            </a:pPr>
            <a:r>
              <a:rPr lang="en-US" altLang="x-none" sz="1800"/>
              <a:t>Lisfranc (midfoot) injuries result if bones in the midfoot are broken or ligaments that support the midfoot are torn. The severity of the injury can vary from simple to complex, involving many joints and bones in the midfoot.</a:t>
            </a:r>
            <a:endParaRPr lang="el-GR" altLang="x-none" sz="1800"/>
          </a:p>
        </p:txBody>
      </p:sp>
    </p:spTree>
    <p:extLst>
      <p:ext uri="{BB962C8B-B14F-4D97-AF65-F5344CB8AC3E}">
        <p14:creationId xmlns:p14="http://schemas.microsoft.com/office/powerpoint/2010/main" val="8667921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http://orthoinfo.aaos.org/figures/A00162F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413" y="204788"/>
            <a:ext cx="854075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Rectangle 2"/>
          <p:cNvSpPr>
            <a:spLocks noChangeArrowheads="1"/>
          </p:cNvSpPr>
          <p:nvPr/>
        </p:nvSpPr>
        <p:spPr bwMode="auto">
          <a:xfrm>
            <a:off x="3311525" y="4621213"/>
            <a:ext cx="6096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FontTx/>
              <a:buNone/>
            </a:pPr>
            <a:r>
              <a:rPr lang="en-US" altLang="x-none" sz="1800" b="1"/>
              <a:t>(Left)</a:t>
            </a:r>
            <a:r>
              <a:rPr lang="en-US" altLang="x-none" sz="1800"/>
              <a:t> This is a subtle injury to the midfoot with widening between the first and second metatarsals (circle), compared with the normal foot on the left. </a:t>
            </a:r>
            <a:r>
              <a:rPr lang="en-US" altLang="x-none" sz="1800" b="1"/>
              <a:t>(Center)</a:t>
            </a:r>
            <a:r>
              <a:rPr lang="en-US" altLang="x-none" sz="1800"/>
              <a:t> This x-ray shows a fracture of the second metatarsal (arrow) and a fracture of the cuboid (circle). </a:t>
            </a:r>
            <a:r>
              <a:rPr lang="en-US" altLang="x-none" sz="1800" b="1"/>
              <a:t>(Right)</a:t>
            </a:r>
            <a:r>
              <a:rPr lang="en-US" altLang="x-none" sz="1800"/>
              <a:t> This shows a very severe injury of the foot from a high-energy event. It has resulted in a complete dislocation of the entire midfoot (box)</a:t>
            </a:r>
            <a:endParaRPr lang="el-GR" altLang="x-none" sz="1800"/>
          </a:p>
        </p:txBody>
      </p:sp>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0163" y="5900738"/>
            <a:ext cx="19145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2975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Fig 3 - Pes cavus, an abnormally high longitudinal a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138" y="392113"/>
            <a:ext cx="4381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4" descr="http://teachmeanatomy.info/wp-content/uploads/image5-713x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125" y="1073150"/>
            <a:ext cx="3346450"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6" descr="http://teachmeanatomy.info/wp-content/uploads/image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0938" y="3875088"/>
            <a:ext cx="43815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29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AutoShape 2" descr="Αποτέλεσμα εικόνας για ankle injuries"/>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FontTx/>
              <a:buNone/>
            </a:pPr>
            <a:endParaRPr lang="el-GR" altLang="x-none" sz="1800"/>
          </a:p>
        </p:txBody>
      </p:sp>
      <p:sp>
        <p:nvSpPr>
          <p:cNvPr id="94210" name="AutoShape 4" descr="Αποτέλεσμα εικόνας για ankle injuries"/>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FontTx/>
              <a:buNone/>
            </a:pPr>
            <a:endParaRPr lang="el-GR" altLang="x-none" sz="1800"/>
          </a:p>
        </p:txBody>
      </p:sp>
      <p:sp>
        <p:nvSpPr>
          <p:cNvPr id="94211" name="AutoShape 6" descr="Αποτέλεσμα εικόνας για ankle injuries"/>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FontTx/>
              <a:buNone/>
            </a:pPr>
            <a:endParaRPr lang="el-GR" altLang="x-none" sz="1800"/>
          </a:p>
        </p:txBody>
      </p:sp>
      <p:pic>
        <p:nvPicPr>
          <p:cNvPr id="942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1368425"/>
            <a:ext cx="399256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10" descr="Αποτέλεσμα εικόνας για ankle inju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3" y="1368425"/>
            <a:ext cx="5995987"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70179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syndesm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313" y="1219200"/>
            <a:ext cx="6129337"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4" name="Picture 4" descr="high ankle sprain Xr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5525" y="3651250"/>
            <a:ext cx="28860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99969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Αποτέλεσμα εικόνας για ankle insta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484188"/>
            <a:ext cx="7011988"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8" name="Picture 4" descr="http://www.drwolgin.com/SiteImages/Picture121_29Sep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4863" y="3241675"/>
            <a:ext cx="4040187"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709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Αποτέλεσμα εικόνας για haglund's deform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1025525"/>
            <a:ext cx="6788150"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2" name="Picture 4" descr="Σχετική εικόν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788" y="1333500"/>
            <a:ext cx="3482975"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3"/>
          <p:cNvSpPr>
            <a:spLocks noChangeArrowheads="1"/>
          </p:cNvSpPr>
          <p:nvPr/>
        </p:nvSpPr>
        <p:spPr bwMode="auto">
          <a:xfrm>
            <a:off x="4373563" y="239713"/>
            <a:ext cx="2679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FontTx/>
              <a:buNone/>
            </a:pPr>
            <a:r>
              <a:rPr lang="en-US" altLang="x-none" sz="2400"/>
              <a:t>haglund's deformity</a:t>
            </a:r>
            <a:endParaRPr lang="el-GR" altLang="x-none" sz="2400"/>
          </a:p>
        </p:txBody>
      </p:sp>
    </p:spTree>
    <p:extLst>
      <p:ext uri="{BB962C8B-B14F-4D97-AF65-F5344CB8AC3E}">
        <p14:creationId xmlns:p14="http://schemas.microsoft.com/office/powerpoint/2010/main" val="126378184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9375" y="474663"/>
            <a:ext cx="5081588"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2588" y="474663"/>
            <a:ext cx="30861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1125" y="3400425"/>
            <a:ext cx="398145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20008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650" y="866775"/>
            <a:ext cx="411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3" y="5734050"/>
            <a:ext cx="61722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12140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3188" y="1606550"/>
            <a:ext cx="44450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2275" y="1797050"/>
            <a:ext cx="32766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794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2209800" y="152400"/>
            <a:ext cx="7772400" cy="1143000"/>
          </a:xfrm>
        </p:spPr>
        <p:txBody>
          <a:bodyPr/>
          <a:lstStyle/>
          <a:p>
            <a:r>
              <a:rPr lang="en-US" altLang="x-none"/>
              <a:t>Coxa Vara</a:t>
            </a:r>
          </a:p>
        </p:txBody>
      </p:sp>
      <p:sp>
        <p:nvSpPr>
          <p:cNvPr id="60421" name="Text Box 5"/>
          <p:cNvSpPr txBox="1">
            <a:spLocks noChangeArrowheads="1"/>
          </p:cNvSpPr>
          <p:nvPr/>
        </p:nvSpPr>
        <p:spPr bwMode="auto">
          <a:xfrm>
            <a:off x="5486400" y="1676400"/>
            <a:ext cx="4724400"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06363" indent="-106363">
              <a:defRPr sz="2400">
                <a:solidFill>
                  <a:schemeClr val="tx1"/>
                </a:solidFill>
                <a:latin typeface="Times New Roman" charset="-95"/>
              </a:defRPr>
            </a:lvl1pPr>
            <a:lvl2pPr marL="571500">
              <a:defRPr sz="2400">
                <a:solidFill>
                  <a:schemeClr val="tx1"/>
                </a:solidFill>
                <a:latin typeface="Times New Roman" charset="-95"/>
              </a:defRPr>
            </a:lvl2pPr>
            <a:lvl3pPr marL="1143000">
              <a:defRPr sz="2400">
                <a:solidFill>
                  <a:schemeClr val="tx1"/>
                </a:solidFill>
                <a:latin typeface="Times New Roman" charset="-95"/>
              </a:defRPr>
            </a:lvl3pPr>
            <a:lvl4pPr marL="1714500">
              <a:defRPr sz="2400">
                <a:solidFill>
                  <a:schemeClr val="tx1"/>
                </a:solidFill>
                <a:latin typeface="Times New Roman" charset="-95"/>
              </a:defRPr>
            </a:lvl4pPr>
            <a:lvl5pPr marL="2286000">
              <a:defRPr sz="2400">
                <a:solidFill>
                  <a:schemeClr val="tx1"/>
                </a:solidFill>
                <a:latin typeface="Times New Roman" charset="-95"/>
              </a:defRPr>
            </a:lvl5pPr>
            <a:lvl6pPr marL="2743200" eaLnBrk="0" fontAlgn="base" hangingPunct="0">
              <a:spcBef>
                <a:spcPct val="0"/>
              </a:spcBef>
              <a:spcAft>
                <a:spcPct val="0"/>
              </a:spcAft>
              <a:defRPr sz="2400">
                <a:solidFill>
                  <a:schemeClr val="tx1"/>
                </a:solidFill>
                <a:latin typeface="Times New Roman" charset="-95"/>
              </a:defRPr>
            </a:lvl6pPr>
            <a:lvl7pPr marL="3200400" eaLnBrk="0" fontAlgn="base" hangingPunct="0">
              <a:spcBef>
                <a:spcPct val="0"/>
              </a:spcBef>
              <a:spcAft>
                <a:spcPct val="0"/>
              </a:spcAft>
              <a:defRPr sz="2400">
                <a:solidFill>
                  <a:schemeClr val="tx1"/>
                </a:solidFill>
                <a:latin typeface="Times New Roman" charset="-95"/>
              </a:defRPr>
            </a:lvl7pPr>
            <a:lvl8pPr marL="3657600" eaLnBrk="0" fontAlgn="base" hangingPunct="0">
              <a:spcBef>
                <a:spcPct val="0"/>
              </a:spcBef>
              <a:spcAft>
                <a:spcPct val="0"/>
              </a:spcAft>
              <a:defRPr sz="2400">
                <a:solidFill>
                  <a:schemeClr val="tx1"/>
                </a:solidFill>
                <a:latin typeface="Times New Roman" charset="-95"/>
              </a:defRPr>
            </a:lvl8pPr>
            <a:lvl9pPr marL="4114800" eaLnBrk="0" fontAlgn="base" hangingPunct="0">
              <a:spcBef>
                <a:spcPct val="0"/>
              </a:spcBef>
              <a:spcAft>
                <a:spcPct val="0"/>
              </a:spcAft>
              <a:defRPr sz="2400">
                <a:solidFill>
                  <a:schemeClr val="tx1"/>
                </a:solidFill>
                <a:latin typeface="Times New Roman" charset="-95"/>
              </a:defRPr>
            </a:lvl9pPr>
          </a:lstStyle>
          <a:p>
            <a:pPr>
              <a:spcBef>
                <a:spcPct val="50000"/>
              </a:spcBef>
              <a:buFontTx/>
              <a:buChar char="•"/>
              <a:defRPr/>
            </a:pPr>
            <a:r>
              <a:rPr lang="en-US" altLang="x-none" sz="2800" dirty="0" smtClean="0"/>
              <a:t>If the angle of inclination is </a:t>
            </a:r>
            <a:r>
              <a:rPr lang="en-US" altLang="x-none" sz="2800" dirty="0" smtClean="0">
                <a:solidFill>
                  <a:srgbClr val="FF0000"/>
                </a:solidFill>
              </a:rPr>
              <a:t>less than 125 degrees </a:t>
            </a:r>
            <a:r>
              <a:rPr lang="en-US" altLang="x-none" sz="2800" dirty="0" smtClean="0"/>
              <a:t>it is termed </a:t>
            </a:r>
            <a:r>
              <a:rPr lang="en-US" altLang="x-none" sz="2800" b="1" dirty="0" smtClean="0"/>
              <a:t>coxa </a:t>
            </a:r>
            <a:r>
              <a:rPr lang="en-US" altLang="x-none" sz="2800" b="1" dirty="0" err="1" smtClean="0"/>
              <a:t>vara</a:t>
            </a:r>
            <a:r>
              <a:rPr lang="en-US" altLang="x-none" sz="2800" dirty="0" smtClean="0"/>
              <a:t>.</a:t>
            </a:r>
          </a:p>
          <a:p>
            <a:pPr>
              <a:spcBef>
                <a:spcPct val="50000"/>
              </a:spcBef>
              <a:buFontTx/>
              <a:buChar char="•"/>
              <a:defRPr/>
            </a:pPr>
            <a:r>
              <a:rPr lang="en-US" altLang="x-none" sz="2800" dirty="0" smtClean="0"/>
              <a:t>This </a:t>
            </a:r>
            <a:r>
              <a:rPr lang="en-US" altLang="x-none" sz="2800" dirty="0" smtClean="0">
                <a:solidFill>
                  <a:srgbClr val="FF0000"/>
                </a:solidFill>
              </a:rPr>
              <a:t>shortens the limb</a:t>
            </a:r>
            <a:r>
              <a:rPr lang="en-US" altLang="x-none" sz="2800" dirty="0" smtClean="0"/>
              <a:t>, </a:t>
            </a:r>
            <a:r>
              <a:rPr lang="en-US" altLang="x-none" sz="2800" dirty="0" smtClean="0">
                <a:solidFill>
                  <a:srgbClr val="FF0000"/>
                </a:solidFill>
              </a:rPr>
              <a:t>increases the effectiveness of the abductors</a:t>
            </a:r>
            <a:r>
              <a:rPr lang="en-US" altLang="x-none" sz="2800" dirty="0" smtClean="0"/>
              <a:t>, </a:t>
            </a:r>
            <a:r>
              <a:rPr lang="en-US" altLang="x-none" sz="2800" dirty="0" smtClean="0">
                <a:solidFill>
                  <a:srgbClr val="00B0F0"/>
                </a:solidFill>
              </a:rPr>
              <a:t>reduces the load on the femoral head and increases the load on the femoral neck.</a:t>
            </a:r>
          </a:p>
        </p:txBody>
      </p:sp>
      <p:pic>
        <p:nvPicPr>
          <p:cNvPr id="604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050" y="990600"/>
            <a:ext cx="34163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2864150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4"/>
          <p:cNvSpPr>
            <a:spLocks noChangeArrowheads="1"/>
          </p:cNvSpPr>
          <p:nvPr/>
        </p:nvSpPr>
        <p:spPr bwMode="auto">
          <a:xfrm>
            <a:off x="1524000" y="32004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x-none" altLang="x-none" sz="2400">
              <a:latin typeface="Times New Roman" charset="0"/>
            </a:endParaRPr>
          </a:p>
        </p:txBody>
      </p:sp>
      <p:grpSp>
        <p:nvGrpSpPr>
          <p:cNvPr id="101378" name="Group 8"/>
          <p:cNvGrpSpPr>
            <a:grpSpLocks/>
          </p:cNvGrpSpPr>
          <p:nvPr/>
        </p:nvGrpSpPr>
        <p:grpSpPr bwMode="auto">
          <a:xfrm>
            <a:off x="1524000" y="3200400"/>
            <a:ext cx="9144000" cy="461963"/>
            <a:chOff x="0" y="0"/>
            <a:chExt cx="5760" cy="291"/>
          </a:xfrm>
        </p:grpSpPr>
        <p:sp>
          <p:nvSpPr>
            <p:cNvPr id="101383" name="Rectangle 5"/>
            <p:cNvSpPr>
              <a:spLocks noChangeArrowheads="1"/>
            </p:cNvSpPr>
            <p:nvPr/>
          </p:nvSpPr>
          <p:spPr bwMode="auto">
            <a:xfrm>
              <a:off x="0" y="0"/>
              <a:ext cx="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x-none" altLang="x-none" sz="2400">
                <a:latin typeface="Times New Roman" charset="0"/>
              </a:endParaRPr>
            </a:p>
          </p:txBody>
        </p:sp>
        <p:sp>
          <p:nvSpPr>
            <p:cNvPr id="101384" name="Rectangle 6"/>
            <p:cNvSpPr>
              <a:spLocks noChangeArrowheads="1"/>
            </p:cNvSpPr>
            <p:nvPr/>
          </p:nvSpPr>
          <p:spPr bwMode="auto">
            <a:xfrm>
              <a:off x="0" y="0"/>
              <a:ext cx="57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l-GR" altLang="x-none" sz="2400">
                  <a:latin typeface="Times New Roman" charset="0"/>
                </a:rPr>
                <a:t>  </a:t>
              </a:r>
              <a:r>
                <a:rPr lang="el-GR" altLang="x-none" sz="1800">
                  <a:latin typeface="Times New Roman" charset="0"/>
                </a:rPr>
                <a:t> </a:t>
              </a:r>
              <a:r>
                <a:rPr lang="el-GR" altLang="x-none" sz="2400">
                  <a:latin typeface="Times New Roman" charset="0"/>
                </a:rPr>
                <a:t>  </a:t>
              </a:r>
            </a:p>
          </p:txBody>
        </p:sp>
      </p:grpSp>
      <p:sp>
        <p:nvSpPr>
          <p:cNvPr id="101379" name="AutoShape 7" descr="mk:@MSITStore:D:\ΒΙΒΛΙΑ%20ΟΡΘΟΠΑΙΔΙΚΗΣ\ΓΕΝΙΚΗ%20ΟΡΘΟΠΑΙΔΙΚΗ%20-%20ΠΡΟΣΠΕΛΑΣΕΙΣ\campbells%20orth.chm::/HTML/4-u1.0-B978-0-323-03329-9..50086-6--cesec1_files/bbmapAsset.jpg"/>
          <p:cNvSpPr>
            <a:spLocks noChangeAspect="1" noChangeArrowheads="1"/>
          </p:cNvSpPr>
          <p:nvPr/>
        </p:nvSpPr>
        <p:spPr bwMode="auto">
          <a:xfrm>
            <a:off x="1692275" y="3246438"/>
            <a:ext cx="296863"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x-none" altLang="x-none" sz="2400">
              <a:latin typeface="Times New Roman" charset="0"/>
            </a:endParaRPr>
          </a:p>
        </p:txBody>
      </p:sp>
      <p:pic>
        <p:nvPicPr>
          <p:cNvPr id="10138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
            <a:ext cx="53149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895600"/>
            <a:ext cx="603885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5562600"/>
            <a:ext cx="60674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8322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Αποτέλεσμα εικόνας για tarsal tunnel syndrome rele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858838"/>
            <a:ext cx="5948363"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2" name="Picture 4" descr="Σχετική εικόν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0388" y="598488"/>
            <a:ext cx="2857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6" descr="Αποτέλεσμα εικόνας για posterior tibial ner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6713" y="3563938"/>
            <a:ext cx="2925762"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8" descr="Αποτέλεσμα εικόνας για posterior tibial nerv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2475" y="3563938"/>
            <a:ext cx="1916113"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181923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590801" y="533400"/>
            <a:ext cx="73263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l-GR" altLang="x-none" sz="3200" b="1"/>
              <a:t>Κλινική Ανατομική Σπονδυλικής Στήλης</a:t>
            </a:r>
          </a:p>
        </p:txBody>
      </p:sp>
      <p:pic>
        <p:nvPicPr>
          <p:cNvPr id="3075" name="Picture 4" descr="Chapter 002 Figure 005"/>
          <p:cNvPicPr>
            <a:picLocks noChangeAspect="1" noChangeArrowheads="1"/>
          </p:cNvPicPr>
          <p:nvPr/>
        </p:nvPicPr>
        <p:blipFill>
          <a:blip r:embed="rId2">
            <a:extLst>
              <a:ext uri="{28A0092B-C50C-407E-A947-70E740481C1C}">
                <a14:useLocalDpi xmlns:a14="http://schemas.microsoft.com/office/drawing/2010/main" val="0"/>
              </a:ext>
            </a:extLst>
          </a:blip>
          <a:srcRect t="14211" b="18420"/>
          <a:stretch>
            <a:fillRect/>
          </a:stretch>
        </p:blipFill>
        <p:spPr bwMode="auto">
          <a:xfrm>
            <a:off x="4068763" y="1524001"/>
            <a:ext cx="4114800"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7330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noChangeArrowheads="1"/>
          </p:cNvPicPr>
          <p:nvPr/>
        </p:nvPicPr>
        <p:blipFill>
          <a:blip r:embed="rId2">
            <a:extLst>
              <a:ext uri="{28A0092B-C50C-407E-A947-70E740481C1C}">
                <a14:useLocalDpi xmlns:a14="http://schemas.microsoft.com/office/drawing/2010/main" val="0"/>
              </a:ext>
            </a:extLst>
          </a:blip>
          <a:srcRect l="10126" r="42192" b="40833"/>
          <a:stretch>
            <a:fillRect/>
          </a:stretch>
        </p:blipFill>
        <p:spPr bwMode="auto">
          <a:xfrm>
            <a:off x="2895600" y="457200"/>
            <a:ext cx="64008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6396178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276600" y="838200"/>
            <a:ext cx="4929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l-GR" altLang="x-none"/>
              <a:t>Ανατομία Σπονδύλων – Γενικές Αρχές</a:t>
            </a:r>
          </a:p>
        </p:txBody>
      </p:sp>
      <p:sp>
        <p:nvSpPr>
          <p:cNvPr id="5123" name="Text Box 3"/>
          <p:cNvSpPr txBox="1">
            <a:spLocks noChangeArrowheads="1"/>
          </p:cNvSpPr>
          <p:nvPr/>
        </p:nvSpPr>
        <p:spPr bwMode="auto">
          <a:xfrm>
            <a:off x="2971801" y="5715000"/>
            <a:ext cx="6678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l-GR" altLang="x-none"/>
              <a:t>Ιδιαίτερα χαρακτηριστικά ανάλογα την μοίρα της ΣΣ</a:t>
            </a:r>
          </a:p>
        </p:txBody>
      </p:sp>
      <p:pic>
        <p:nvPicPr>
          <p:cNvPr id="5124" name="Picture 4" descr="Chapter 002 Figure 006"/>
          <p:cNvPicPr>
            <a:picLocks noChangeAspect="1" noChangeArrowheads="1"/>
          </p:cNvPicPr>
          <p:nvPr/>
        </p:nvPicPr>
        <p:blipFill>
          <a:blip r:embed="rId2">
            <a:extLst>
              <a:ext uri="{28A0092B-C50C-407E-A947-70E740481C1C}">
                <a14:useLocalDpi xmlns:a14="http://schemas.microsoft.com/office/drawing/2010/main" val="0"/>
              </a:ext>
            </a:extLst>
          </a:blip>
          <a:srcRect r="47217" b="5420"/>
          <a:stretch>
            <a:fillRect/>
          </a:stretch>
        </p:blipFill>
        <p:spPr bwMode="auto">
          <a:xfrm>
            <a:off x="1981200" y="2054225"/>
            <a:ext cx="40386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Chapter 002 Figure 006"/>
          <p:cNvPicPr>
            <a:picLocks noChangeAspect="1" noChangeArrowheads="1"/>
          </p:cNvPicPr>
          <p:nvPr/>
        </p:nvPicPr>
        <p:blipFill>
          <a:blip r:embed="rId2">
            <a:extLst>
              <a:ext uri="{28A0092B-C50C-407E-A947-70E740481C1C}">
                <a14:useLocalDpi xmlns:a14="http://schemas.microsoft.com/office/drawing/2010/main" val="0"/>
              </a:ext>
            </a:extLst>
          </a:blip>
          <a:srcRect l="49994" b="7484"/>
          <a:stretch>
            <a:fillRect/>
          </a:stretch>
        </p:blipFill>
        <p:spPr bwMode="auto">
          <a:xfrm>
            <a:off x="6477000" y="1981201"/>
            <a:ext cx="3810000"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3575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75" y="604839"/>
            <a:ext cx="69532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9031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
          <p:cNvGraphicFramePr>
            <a:graphicFrameLocks/>
          </p:cNvGraphicFramePr>
          <p:nvPr/>
        </p:nvGraphicFramePr>
        <p:xfrm>
          <a:off x="4395788" y="1924050"/>
          <a:ext cx="6153150" cy="4629150"/>
        </p:xfrm>
        <a:graphic>
          <a:graphicData uri="http://schemas.openxmlformats.org/presentationml/2006/ole">
            <mc:AlternateContent xmlns:mc="http://schemas.openxmlformats.org/markup-compatibility/2006">
              <mc:Choice xmlns:v="urn:schemas-microsoft-com:vml" Requires="v">
                <p:oleObj spid="_x0000_s187396" name="Bitmap Image" r:id="rId4" imgW="6162075" imgH="4638926" progId="Paint.Picture">
                  <p:embed/>
                </p:oleObj>
              </mc:Choice>
              <mc:Fallback>
                <p:oleObj name="Bitmap Image" r:id="rId4" imgW="6162075" imgH="4638926" progId="Paint.Picture">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788" y="1924050"/>
                        <a:ext cx="6153150"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27" name="Rectangle 4"/>
          <p:cNvSpPr>
            <a:spLocks noChangeArrowheads="1"/>
          </p:cNvSpPr>
          <p:nvPr/>
        </p:nvSpPr>
        <p:spPr bwMode="auto">
          <a:xfrm>
            <a:off x="6435725" y="4764088"/>
            <a:ext cx="36972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altLang="x-none" sz="2800"/>
              <a:t>Inferior articular process</a:t>
            </a:r>
          </a:p>
        </p:txBody>
      </p:sp>
      <p:sp>
        <p:nvSpPr>
          <p:cNvPr id="1028" name="Rectangle 5"/>
          <p:cNvSpPr>
            <a:spLocks noChangeArrowheads="1"/>
          </p:cNvSpPr>
          <p:nvPr/>
        </p:nvSpPr>
        <p:spPr bwMode="auto">
          <a:xfrm>
            <a:off x="6831014" y="1066801"/>
            <a:ext cx="38369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altLang="x-none" sz="2800"/>
              <a:t>Superior articular process</a:t>
            </a:r>
          </a:p>
        </p:txBody>
      </p:sp>
      <p:sp>
        <p:nvSpPr>
          <p:cNvPr id="1029" name="Line 6"/>
          <p:cNvSpPr>
            <a:spLocks noChangeShapeType="1"/>
          </p:cNvSpPr>
          <p:nvPr/>
        </p:nvSpPr>
        <p:spPr bwMode="auto">
          <a:xfrm flipH="1" flipV="1">
            <a:off x="6962775" y="4064000"/>
            <a:ext cx="1066800" cy="635000"/>
          </a:xfrm>
          <a:prstGeom prst="line">
            <a:avLst/>
          </a:prstGeom>
          <a:noFill/>
          <a:ln w="508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7"/>
          <p:cNvSpPr>
            <a:spLocks noGrp="1" noChangeArrowheads="1"/>
          </p:cNvSpPr>
          <p:nvPr>
            <p:ph type="body" idx="1"/>
          </p:nvPr>
        </p:nvSpPr>
        <p:spPr>
          <a:xfrm>
            <a:off x="1981201" y="1981200"/>
            <a:ext cx="3286125" cy="4114800"/>
          </a:xfrm>
          <a:noFill/>
        </p:spPr>
        <p:txBody>
          <a:bodyPr vert="horz" lIns="92075" tIns="46038" rIns="92075" bIns="46038" rtlCol="0">
            <a:normAutofit/>
          </a:bodyPr>
          <a:lstStyle/>
          <a:p>
            <a:pPr eaLnBrk="1" hangingPunct="1"/>
            <a:r>
              <a:rPr lang="el-GR" altLang="x-none"/>
              <a:t>Συγχονδρώσεις μεταξύ των σωμάτων (εξαίρεση Α1-Α2)</a:t>
            </a:r>
          </a:p>
          <a:p>
            <a:pPr eaLnBrk="1" hangingPunct="1"/>
            <a:r>
              <a:rPr lang="el-GR" altLang="x-none"/>
              <a:t>Επίπεδες αρθρώσεις</a:t>
            </a:r>
            <a:endParaRPr lang="en-US" altLang="x-none"/>
          </a:p>
          <a:p>
            <a:pPr eaLnBrk="1" hangingPunct="1"/>
            <a:r>
              <a:rPr lang="el-GR" altLang="x-none"/>
              <a:t>Αρθρικός θύλακας και υγρό</a:t>
            </a:r>
            <a:endParaRPr lang="en-US" altLang="x-none"/>
          </a:p>
        </p:txBody>
      </p:sp>
      <p:sp>
        <p:nvSpPr>
          <p:cNvPr id="1031" name="Line 8"/>
          <p:cNvSpPr>
            <a:spLocks noChangeShapeType="1"/>
          </p:cNvSpPr>
          <p:nvPr/>
        </p:nvSpPr>
        <p:spPr bwMode="auto">
          <a:xfrm flipH="1">
            <a:off x="7318375" y="1495426"/>
            <a:ext cx="681038" cy="739775"/>
          </a:xfrm>
          <a:prstGeom prst="line">
            <a:avLst/>
          </a:prstGeom>
          <a:noFill/>
          <a:ln w="508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32" name="Freeform 9"/>
          <p:cNvSpPr>
            <a:spLocks/>
          </p:cNvSpPr>
          <p:nvPr/>
        </p:nvSpPr>
        <p:spPr bwMode="auto">
          <a:xfrm>
            <a:off x="6564314" y="3298825"/>
            <a:ext cx="498475" cy="863600"/>
          </a:xfrm>
          <a:custGeom>
            <a:avLst/>
            <a:gdLst>
              <a:gd name="T0" fmla="*/ 305 w 314"/>
              <a:gd name="T1" fmla="*/ 0 h 544"/>
              <a:gd name="T2" fmla="*/ 214 w 314"/>
              <a:gd name="T3" fmla="*/ 44 h 544"/>
              <a:gd name="T4" fmla="*/ 151 w 314"/>
              <a:gd name="T5" fmla="*/ 101 h 544"/>
              <a:gd name="T6" fmla="*/ 75 w 314"/>
              <a:gd name="T7" fmla="*/ 183 h 544"/>
              <a:gd name="T8" fmla="*/ 51 w 314"/>
              <a:gd name="T9" fmla="*/ 226 h 544"/>
              <a:gd name="T10" fmla="*/ 7 w 314"/>
              <a:gd name="T11" fmla="*/ 293 h 544"/>
              <a:gd name="T12" fmla="*/ 7 w 314"/>
              <a:gd name="T13" fmla="*/ 332 h 544"/>
              <a:gd name="T14" fmla="*/ 51 w 314"/>
              <a:gd name="T15" fmla="*/ 375 h 544"/>
              <a:gd name="T16" fmla="*/ 103 w 314"/>
              <a:gd name="T17" fmla="*/ 432 h 544"/>
              <a:gd name="T18" fmla="*/ 123 w 314"/>
              <a:gd name="T19" fmla="*/ 471 h 544"/>
              <a:gd name="T20" fmla="*/ 127 w 314"/>
              <a:gd name="T21" fmla="*/ 533 h 544"/>
              <a:gd name="T22" fmla="*/ 166 w 314"/>
              <a:gd name="T23" fmla="*/ 538 h 544"/>
              <a:gd name="T24" fmla="*/ 199 w 314"/>
              <a:gd name="T25" fmla="*/ 504 h 544"/>
              <a:gd name="T26" fmla="*/ 219 w 314"/>
              <a:gd name="T27" fmla="*/ 423 h 544"/>
              <a:gd name="T28" fmla="*/ 223 w 314"/>
              <a:gd name="T29" fmla="*/ 322 h 544"/>
              <a:gd name="T30" fmla="*/ 219 w 314"/>
              <a:gd name="T31" fmla="*/ 212 h 544"/>
              <a:gd name="T32" fmla="*/ 238 w 314"/>
              <a:gd name="T33" fmla="*/ 130 h 544"/>
              <a:gd name="T34" fmla="*/ 271 w 314"/>
              <a:gd name="T35" fmla="*/ 44 h 544"/>
              <a:gd name="T36" fmla="*/ 305 w 314"/>
              <a:gd name="T37" fmla="*/ 0 h 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4"/>
              <a:gd name="T58" fmla="*/ 0 h 544"/>
              <a:gd name="T59" fmla="*/ 314 w 314"/>
              <a:gd name="T60" fmla="*/ 544 h 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4" h="544">
                <a:moveTo>
                  <a:pt x="305" y="0"/>
                </a:moveTo>
                <a:cubicBezTo>
                  <a:pt x="296" y="0"/>
                  <a:pt x="240" y="27"/>
                  <a:pt x="214" y="44"/>
                </a:cubicBezTo>
                <a:cubicBezTo>
                  <a:pt x="188" y="61"/>
                  <a:pt x="174" y="78"/>
                  <a:pt x="151" y="101"/>
                </a:cubicBezTo>
                <a:cubicBezTo>
                  <a:pt x="128" y="124"/>
                  <a:pt x="92" y="162"/>
                  <a:pt x="75" y="183"/>
                </a:cubicBezTo>
                <a:cubicBezTo>
                  <a:pt x="58" y="204"/>
                  <a:pt x="62" y="208"/>
                  <a:pt x="51" y="226"/>
                </a:cubicBezTo>
                <a:cubicBezTo>
                  <a:pt x="40" y="244"/>
                  <a:pt x="14" y="275"/>
                  <a:pt x="7" y="293"/>
                </a:cubicBezTo>
                <a:cubicBezTo>
                  <a:pt x="0" y="311"/>
                  <a:pt x="0" y="318"/>
                  <a:pt x="7" y="332"/>
                </a:cubicBezTo>
                <a:cubicBezTo>
                  <a:pt x="14" y="346"/>
                  <a:pt x="35" y="358"/>
                  <a:pt x="51" y="375"/>
                </a:cubicBezTo>
                <a:cubicBezTo>
                  <a:pt x="67" y="392"/>
                  <a:pt x="91" y="416"/>
                  <a:pt x="103" y="432"/>
                </a:cubicBezTo>
                <a:cubicBezTo>
                  <a:pt x="115" y="448"/>
                  <a:pt x="119" y="454"/>
                  <a:pt x="123" y="471"/>
                </a:cubicBezTo>
                <a:cubicBezTo>
                  <a:pt x="127" y="488"/>
                  <a:pt x="120" y="522"/>
                  <a:pt x="127" y="533"/>
                </a:cubicBezTo>
                <a:cubicBezTo>
                  <a:pt x="134" y="544"/>
                  <a:pt x="154" y="543"/>
                  <a:pt x="166" y="538"/>
                </a:cubicBezTo>
                <a:cubicBezTo>
                  <a:pt x="178" y="533"/>
                  <a:pt x="190" y="523"/>
                  <a:pt x="199" y="504"/>
                </a:cubicBezTo>
                <a:cubicBezTo>
                  <a:pt x="208" y="485"/>
                  <a:pt x="215" y="453"/>
                  <a:pt x="219" y="423"/>
                </a:cubicBezTo>
                <a:cubicBezTo>
                  <a:pt x="223" y="393"/>
                  <a:pt x="223" y="357"/>
                  <a:pt x="223" y="322"/>
                </a:cubicBezTo>
                <a:cubicBezTo>
                  <a:pt x="223" y="287"/>
                  <a:pt x="217" y="244"/>
                  <a:pt x="219" y="212"/>
                </a:cubicBezTo>
                <a:cubicBezTo>
                  <a:pt x="221" y="180"/>
                  <a:pt x="229" y="158"/>
                  <a:pt x="238" y="130"/>
                </a:cubicBezTo>
                <a:cubicBezTo>
                  <a:pt x="247" y="102"/>
                  <a:pt x="258" y="64"/>
                  <a:pt x="271" y="44"/>
                </a:cubicBezTo>
                <a:cubicBezTo>
                  <a:pt x="284" y="24"/>
                  <a:pt x="314" y="0"/>
                  <a:pt x="305" y="0"/>
                </a:cubicBezTo>
                <a:close/>
              </a:path>
            </a:pathLst>
          </a:custGeom>
          <a:solidFill>
            <a:schemeClr val="hlink">
              <a:alpha val="50195"/>
            </a:schemeClr>
          </a:solidFill>
          <a:ln w="12700" cap="flat" cmpd="sng">
            <a:solidFill>
              <a:schemeClr val="tx1"/>
            </a:solidFill>
            <a:prstDash val="solid"/>
            <a:round/>
            <a:headEnd type="none" w="sm" len="sm"/>
            <a:tailEnd type="none" w="sm" len="sm"/>
          </a:ln>
        </p:spPr>
        <p:txBody>
          <a:bodyPr wrap="none" anchor="ctr"/>
          <a:lstStyle/>
          <a:p>
            <a:endParaRPr lang="en-US"/>
          </a:p>
        </p:txBody>
      </p:sp>
      <p:sp>
        <p:nvSpPr>
          <p:cNvPr id="1033" name="Freeform 10"/>
          <p:cNvSpPr>
            <a:spLocks/>
          </p:cNvSpPr>
          <p:nvPr/>
        </p:nvSpPr>
        <p:spPr bwMode="auto">
          <a:xfrm>
            <a:off x="6883401" y="2054226"/>
            <a:ext cx="695325" cy="911225"/>
          </a:xfrm>
          <a:custGeom>
            <a:avLst/>
            <a:gdLst>
              <a:gd name="T0" fmla="*/ 195 w 438"/>
              <a:gd name="T1" fmla="*/ 7 h 574"/>
              <a:gd name="T2" fmla="*/ 229 w 438"/>
              <a:gd name="T3" fmla="*/ 64 h 574"/>
              <a:gd name="T4" fmla="*/ 262 w 438"/>
              <a:gd name="T5" fmla="*/ 165 h 574"/>
              <a:gd name="T6" fmla="*/ 301 w 438"/>
              <a:gd name="T7" fmla="*/ 223 h 574"/>
              <a:gd name="T8" fmla="*/ 354 w 438"/>
              <a:gd name="T9" fmla="*/ 261 h 574"/>
              <a:gd name="T10" fmla="*/ 387 w 438"/>
              <a:gd name="T11" fmla="*/ 285 h 574"/>
              <a:gd name="T12" fmla="*/ 435 w 438"/>
              <a:gd name="T13" fmla="*/ 290 h 574"/>
              <a:gd name="T14" fmla="*/ 402 w 438"/>
              <a:gd name="T15" fmla="*/ 333 h 574"/>
              <a:gd name="T16" fmla="*/ 378 w 438"/>
              <a:gd name="T17" fmla="*/ 420 h 574"/>
              <a:gd name="T18" fmla="*/ 358 w 438"/>
              <a:gd name="T19" fmla="*/ 506 h 574"/>
              <a:gd name="T20" fmla="*/ 334 w 438"/>
              <a:gd name="T21" fmla="*/ 568 h 574"/>
              <a:gd name="T22" fmla="*/ 282 w 438"/>
              <a:gd name="T23" fmla="*/ 544 h 574"/>
              <a:gd name="T24" fmla="*/ 214 w 438"/>
              <a:gd name="T25" fmla="*/ 511 h 574"/>
              <a:gd name="T26" fmla="*/ 162 w 438"/>
              <a:gd name="T27" fmla="*/ 506 h 574"/>
              <a:gd name="T28" fmla="*/ 114 w 438"/>
              <a:gd name="T29" fmla="*/ 501 h 574"/>
              <a:gd name="T30" fmla="*/ 37 w 438"/>
              <a:gd name="T31" fmla="*/ 511 h 574"/>
              <a:gd name="T32" fmla="*/ 3 w 438"/>
              <a:gd name="T33" fmla="*/ 511 h 574"/>
              <a:gd name="T34" fmla="*/ 22 w 438"/>
              <a:gd name="T35" fmla="*/ 463 h 574"/>
              <a:gd name="T36" fmla="*/ 22 w 438"/>
              <a:gd name="T37" fmla="*/ 367 h 574"/>
              <a:gd name="T38" fmla="*/ 22 w 438"/>
              <a:gd name="T39" fmla="*/ 252 h 574"/>
              <a:gd name="T40" fmla="*/ 42 w 438"/>
              <a:gd name="T41" fmla="*/ 180 h 574"/>
              <a:gd name="T42" fmla="*/ 104 w 438"/>
              <a:gd name="T43" fmla="*/ 93 h 574"/>
              <a:gd name="T44" fmla="*/ 142 w 438"/>
              <a:gd name="T45" fmla="*/ 21 h 574"/>
              <a:gd name="T46" fmla="*/ 195 w 438"/>
              <a:gd name="T47" fmla="*/ 7 h 5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8"/>
              <a:gd name="T73" fmla="*/ 0 h 574"/>
              <a:gd name="T74" fmla="*/ 438 w 438"/>
              <a:gd name="T75" fmla="*/ 574 h 5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8" h="574">
                <a:moveTo>
                  <a:pt x="195" y="7"/>
                </a:moveTo>
                <a:cubicBezTo>
                  <a:pt x="209" y="14"/>
                  <a:pt x="218" y="38"/>
                  <a:pt x="229" y="64"/>
                </a:cubicBezTo>
                <a:cubicBezTo>
                  <a:pt x="240" y="90"/>
                  <a:pt x="250" y="138"/>
                  <a:pt x="262" y="165"/>
                </a:cubicBezTo>
                <a:cubicBezTo>
                  <a:pt x="274" y="192"/>
                  <a:pt x="286" y="207"/>
                  <a:pt x="301" y="223"/>
                </a:cubicBezTo>
                <a:cubicBezTo>
                  <a:pt x="316" y="239"/>
                  <a:pt x="340" y="251"/>
                  <a:pt x="354" y="261"/>
                </a:cubicBezTo>
                <a:cubicBezTo>
                  <a:pt x="368" y="271"/>
                  <a:pt x="374" y="280"/>
                  <a:pt x="387" y="285"/>
                </a:cubicBezTo>
                <a:cubicBezTo>
                  <a:pt x="400" y="290"/>
                  <a:pt x="432" y="282"/>
                  <a:pt x="435" y="290"/>
                </a:cubicBezTo>
                <a:cubicBezTo>
                  <a:pt x="438" y="298"/>
                  <a:pt x="411" y="311"/>
                  <a:pt x="402" y="333"/>
                </a:cubicBezTo>
                <a:cubicBezTo>
                  <a:pt x="393" y="355"/>
                  <a:pt x="385" y="391"/>
                  <a:pt x="378" y="420"/>
                </a:cubicBezTo>
                <a:cubicBezTo>
                  <a:pt x="371" y="449"/>
                  <a:pt x="365" y="481"/>
                  <a:pt x="358" y="506"/>
                </a:cubicBezTo>
                <a:cubicBezTo>
                  <a:pt x="351" y="531"/>
                  <a:pt x="347" y="562"/>
                  <a:pt x="334" y="568"/>
                </a:cubicBezTo>
                <a:cubicBezTo>
                  <a:pt x="321" y="574"/>
                  <a:pt x="302" y="553"/>
                  <a:pt x="282" y="544"/>
                </a:cubicBezTo>
                <a:cubicBezTo>
                  <a:pt x="262" y="535"/>
                  <a:pt x="234" y="517"/>
                  <a:pt x="214" y="511"/>
                </a:cubicBezTo>
                <a:cubicBezTo>
                  <a:pt x="194" y="505"/>
                  <a:pt x="179" y="508"/>
                  <a:pt x="162" y="506"/>
                </a:cubicBezTo>
                <a:cubicBezTo>
                  <a:pt x="145" y="504"/>
                  <a:pt x="135" y="500"/>
                  <a:pt x="114" y="501"/>
                </a:cubicBezTo>
                <a:cubicBezTo>
                  <a:pt x="93" y="502"/>
                  <a:pt x="55" y="509"/>
                  <a:pt x="37" y="511"/>
                </a:cubicBezTo>
                <a:cubicBezTo>
                  <a:pt x="19" y="513"/>
                  <a:pt x="6" y="519"/>
                  <a:pt x="3" y="511"/>
                </a:cubicBezTo>
                <a:cubicBezTo>
                  <a:pt x="0" y="503"/>
                  <a:pt x="19" y="487"/>
                  <a:pt x="22" y="463"/>
                </a:cubicBezTo>
                <a:cubicBezTo>
                  <a:pt x="25" y="439"/>
                  <a:pt x="22" y="402"/>
                  <a:pt x="22" y="367"/>
                </a:cubicBezTo>
                <a:cubicBezTo>
                  <a:pt x="22" y="332"/>
                  <a:pt x="19" y="283"/>
                  <a:pt x="22" y="252"/>
                </a:cubicBezTo>
                <a:cubicBezTo>
                  <a:pt x="25" y="221"/>
                  <a:pt x="28" y="206"/>
                  <a:pt x="42" y="180"/>
                </a:cubicBezTo>
                <a:cubicBezTo>
                  <a:pt x="56" y="154"/>
                  <a:pt x="87" y="120"/>
                  <a:pt x="104" y="93"/>
                </a:cubicBezTo>
                <a:cubicBezTo>
                  <a:pt x="121" y="66"/>
                  <a:pt x="129" y="37"/>
                  <a:pt x="142" y="21"/>
                </a:cubicBezTo>
                <a:cubicBezTo>
                  <a:pt x="155" y="5"/>
                  <a:pt x="181" y="0"/>
                  <a:pt x="195" y="7"/>
                </a:cubicBezTo>
                <a:close/>
              </a:path>
            </a:pathLst>
          </a:custGeom>
          <a:solidFill>
            <a:schemeClr val="hlink">
              <a:alpha val="50195"/>
            </a:schemeClr>
          </a:solidFill>
          <a:ln w="12700" cap="flat" cmpd="sng">
            <a:solidFill>
              <a:schemeClr val="tx1"/>
            </a:solidFill>
            <a:prstDash val="solid"/>
            <a:round/>
            <a:headEnd type="none" w="sm" len="sm"/>
            <a:tailEnd type="none" w="sm" len="sm"/>
          </a:ln>
        </p:spPr>
        <p:txBody>
          <a:bodyPr wrap="none" anchor="ctr"/>
          <a:lstStyle/>
          <a:p>
            <a:endParaRPr lang="en-US"/>
          </a:p>
        </p:txBody>
      </p:sp>
      <p:sp>
        <p:nvSpPr>
          <p:cNvPr id="1034" name="Rectangle 12"/>
          <p:cNvSpPr>
            <a:spLocks noGrp="1" noChangeArrowheads="1"/>
          </p:cNvSpPr>
          <p:nvPr>
            <p:ph type="title"/>
          </p:nvPr>
        </p:nvSpPr>
        <p:spPr>
          <a:xfrm>
            <a:off x="1524000" y="381000"/>
            <a:ext cx="6096000" cy="1143000"/>
          </a:xfrm>
        </p:spPr>
        <p:txBody>
          <a:bodyPr/>
          <a:lstStyle/>
          <a:p>
            <a:pPr eaLnBrk="1" hangingPunct="1"/>
            <a:r>
              <a:rPr lang="el-GR" altLang="x-none" sz="3600"/>
              <a:t>Αρθρώσεις σπονδύλων</a:t>
            </a:r>
          </a:p>
        </p:txBody>
      </p:sp>
    </p:spTree>
    <p:extLst>
      <p:ext uri="{BB962C8B-B14F-4D97-AF65-F5344CB8AC3E}">
        <p14:creationId xmlns:p14="http://schemas.microsoft.com/office/powerpoint/2010/main" val="181711358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057400" y="863601"/>
            <a:ext cx="7742238"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l-GR" altLang="x-none" sz="2800"/>
              <a:t>ΑΥΧΕΝΙΚΟΙ ΣΠΟΝΔΥΛΟΙ - ΧΑΡΑΚΤΗΡΙΣΤΙΚΑ</a:t>
            </a:r>
          </a:p>
          <a:p>
            <a:pPr eaLnBrk="1" hangingPunct="1"/>
            <a:endParaRPr lang="el-GR" altLang="x-none" sz="2800"/>
          </a:p>
          <a:p>
            <a:pPr eaLnBrk="1" hangingPunct="1"/>
            <a:r>
              <a:rPr lang="el-GR" altLang="x-none" sz="2800"/>
              <a:t>Εγκάρσιο τρήμα</a:t>
            </a:r>
          </a:p>
          <a:p>
            <a:pPr eaLnBrk="1" hangingPunct="1"/>
            <a:r>
              <a:rPr lang="el-GR" altLang="x-none" sz="2800"/>
              <a:t>	Σπονδυλικά αγγεία (μόνο Α1-Α6)</a:t>
            </a:r>
          </a:p>
          <a:p>
            <a:pPr eaLnBrk="1" hangingPunct="1"/>
            <a:r>
              <a:rPr lang="el-GR" altLang="x-none" sz="2800"/>
              <a:t>Μεγάλο σπονδυλικό τρήμα</a:t>
            </a:r>
          </a:p>
          <a:p>
            <a:pPr eaLnBrk="1" hangingPunct="1"/>
            <a:r>
              <a:rPr lang="el-GR" altLang="x-none" sz="2800"/>
              <a:t>Δισχιδείς ακανθώδεις αποφύσεις</a:t>
            </a:r>
          </a:p>
          <a:p>
            <a:pPr eaLnBrk="1" hangingPunct="1"/>
            <a:r>
              <a:rPr lang="el-GR" altLang="x-none" sz="2800"/>
              <a:t>Α1: Οστέινος δακτύλιος –</a:t>
            </a:r>
          </a:p>
          <a:p>
            <a:pPr eaLnBrk="1" hangingPunct="1"/>
            <a:r>
              <a:rPr lang="el-GR" altLang="x-none" sz="2800"/>
              <a:t>       πρόσθιο και οπίσθιο τόξο / πλάγια ογκώματα</a:t>
            </a:r>
          </a:p>
          <a:p>
            <a:pPr eaLnBrk="1" hangingPunct="1"/>
            <a:endParaRPr lang="el-GR" altLang="x-none" sz="2800"/>
          </a:p>
          <a:p>
            <a:pPr eaLnBrk="1" hangingPunct="1"/>
            <a:r>
              <a:rPr lang="el-GR" altLang="x-none" sz="2800"/>
              <a:t>Α2: Οδόντας ή οδοντοειδής απόφυση</a:t>
            </a:r>
          </a:p>
          <a:p>
            <a:pPr eaLnBrk="1" hangingPunct="1"/>
            <a:endParaRPr lang="el-GR" altLang="x-none" sz="2800"/>
          </a:p>
          <a:p>
            <a:pPr eaLnBrk="1" hangingPunct="1"/>
            <a:r>
              <a:rPr lang="el-GR" altLang="x-none" sz="2800"/>
              <a:t>Α7: Προέχων αυχενικός σπόνδυλος</a:t>
            </a:r>
          </a:p>
        </p:txBody>
      </p:sp>
    </p:spTree>
    <p:extLst>
      <p:ext uri="{BB962C8B-B14F-4D97-AF65-F5344CB8AC3E}">
        <p14:creationId xmlns:p14="http://schemas.microsoft.com/office/powerpoint/2010/main" val="11010658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5" y="1366839"/>
            <a:ext cx="771525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6505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839914" y="3505200"/>
            <a:ext cx="472969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l-GR" altLang="x-none"/>
              <a:t>Α1-Α2: Ατλαντοαξονικές αρθρώσεις</a:t>
            </a:r>
          </a:p>
          <a:p>
            <a:pPr eaLnBrk="1" hangingPunct="1"/>
            <a:endParaRPr lang="el-GR" altLang="x-none"/>
          </a:p>
          <a:p>
            <a:pPr eaLnBrk="1" hangingPunct="1"/>
            <a:r>
              <a:rPr lang="el-GR" altLang="x-none"/>
              <a:t>Οδόντας – πρόσθιο τόξο του Α1</a:t>
            </a:r>
          </a:p>
          <a:p>
            <a:pPr eaLnBrk="1" hangingPunct="1"/>
            <a:r>
              <a:rPr lang="el-GR" altLang="x-none"/>
              <a:t>Πλάγια ογκώματα Α1-Α2</a:t>
            </a:r>
          </a:p>
          <a:p>
            <a:pPr eaLnBrk="1" hangingPunct="1"/>
            <a:endParaRPr lang="el-GR" altLang="x-none"/>
          </a:p>
          <a:p>
            <a:pPr eaLnBrk="1" hangingPunct="1"/>
            <a:endParaRPr lang="el-GR" altLang="x-none"/>
          </a:p>
        </p:txBody>
      </p:sp>
      <p:sp>
        <p:nvSpPr>
          <p:cNvPr id="9219" name="Text Box 3"/>
          <p:cNvSpPr txBox="1">
            <a:spLocks noChangeArrowheads="1"/>
          </p:cNvSpPr>
          <p:nvPr/>
        </p:nvSpPr>
        <p:spPr bwMode="auto">
          <a:xfrm>
            <a:off x="2346326" y="650875"/>
            <a:ext cx="821712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l-GR" altLang="x-none"/>
              <a:t>Ινιακό οστό –Α1: Ατλαντοϊνιακές διαρθρώσεις</a:t>
            </a:r>
          </a:p>
          <a:p>
            <a:pPr eaLnBrk="1" hangingPunct="1"/>
            <a:endParaRPr lang="el-GR" altLang="x-none"/>
          </a:p>
          <a:p>
            <a:pPr eaLnBrk="1" hangingPunct="1"/>
            <a:r>
              <a:rPr lang="el-GR" altLang="x-none"/>
              <a:t>Επιτελούνται κυρίως κινήσεις κάμψης-έκτασης</a:t>
            </a:r>
          </a:p>
          <a:p>
            <a:pPr eaLnBrk="1" hangingPunct="1"/>
            <a:endParaRPr lang="el-GR" altLang="x-none"/>
          </a:p>
          <a:p>
            <a:pPr eaLnBrk="1" hangingPunct="1"/>
            <a:r>
              <a:rPr lang="el-GR" altLang="x-none"/>
              <a:t>Υποβοηθούνται και από το σύνολο της κινητικότητας της ΑΜΣΣ</a:t>
            </a:r>
          </a:p>
        </p:txBody>
      </p:sp>
      <p:pic>
        <p:nvPicPr>
          <p:cNvPr id="9220" name="Picture 4" descr="atlasaxis3-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048001"/>
            <a:ext cx="35052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693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2209800" y="304800"/>
            <a:ext cx="7772400" cy="1143000"/>
          </a:xfrm>
        </p:spPr>
        <p:txBody>
          <a:bodyPr/>
          <a:lstStyle/>
          <a:p>
            <a:r>
              <a:rPr lang="en-US" altLang="x-none" dirty="0"/>
              <a:t>Coxa </a:t>
            </a:r>
            <a:r>
              <a:rPr lang="en-US" altLang="x-none" dirty="0" err="1"/>
              <a:t>Valga</a:t>
            </a:r>
            <a:endParaRPr lang="en-US" altLang="x-none" dirty="0"/>
          </a:p>
        </p:txBody>
      </p:sp>
      <p:sp>
        <p:nvSpPr>
          <p:cNvPr id="61445" name="Text Box 5"/>
          <p:cNvSpPr txBox="1">
            <a:spLocks noChangeArrowheads="1"/>
          </p:cNvSpPr>
          <p:nvPr/>
        </p:nvSpPr>
        <p:spPr bwMode="auto">
          <a:xfrm>
            <a:off x="5486400" y="1676400"/>
            <a:ext cx="4724400"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06363" indent="-106363">
              <a:defRPr sz="2400">
                <a:solidFill>
                  <a:schemeClr val="tx1"/>
                </a:solidFill>
                <a:latin typeface="Times New Roman" charset="-95"/>
              </a:defRPr>
            </a:lvl1pPr>
            <a:lvl2pPr marL="571500">
              <a:defRPr sz="2400">
                <a:solidFill>
                  <a:schemeClr val="tx1"/>
                </a:solidFill>
                <a:latin typeface="Times New Roman" charset="-95"/>
              </a:defRPr>
            </a:lvl2pPr>
            <a:lvl3pPr marL="1143000">
              <a:defRPr sz="2400">
                <a:solidFill>
                  <a:schemeClr val="tx1"/>
                </a:solidFill>
                <a:latin typeface="Times New Roman" charset="-95"/>
              </a:defRPr>
            </a:lvl3pPr>
            <a:lvl4pPr marL="1714500">
              <a:defRPr sz="2400">
                <a:solidFill>
                  <a:schemeClr val="tx1"/>
                </a:solidFill>
                <a:latin typeface="Times New Roman" charset="-95"/>
              </a:defRPr>
            </a:lvl4pPr>
            <a:lvl5pPr marL="2286000">
              <a:defRPr sz="2400">
                <a:solidFill>
                  <a:schemeClr val="tx1"/>
                </a:solidFill>
                <a:latin typeface="Times New Roman" charset="-95"/>
              </a:defRPr>
            </a:lvl5pPr>
            <a:lvl6pPr marL="2743200" eaLnBrk="0" fontAlgn="base" hangingPunct="0">
              <a:spcBef>
                <a:spcPct val="0"/>
              </a:spcBef>
              <a:spcAft>
                <a:spcPct val="0"/>
              </a:spcAft>
              <a:defRPr sz="2400">
                <a:solidFill>
                  <a:schemeClr val="tx1"/>
                </a:solidFill>
                <a:latin typeface="Times New Roman" charset="-95"/>
              </a:defRPr>
            </a:lvl6pPr>
            <a:lvl7pPr marL="3200400" eaLnBrk="0" fontAlgn="base" hangingPunct="0">
              <a:spcBef>
                <a:spcPct val="0"/>
              </a:spcBef>
              <a:spcAft>
                <a:spcPct val="0"/>
              </a:spcAft>
              <a:defRPr sz="2400">
                <a:solidFill>
                  <a:schemeClr val="tx1"/>
                </a:solidFill>
                <a:latin typeface="Times New Roman" charset="-95"/>
              </a:defRPr>
            </a:lvl7pPr>
            <a:lvl8pPr marL="3657600" eaLnBrk="0" fontAlgn="base" hangingPunct="0">
              <a:spcBef>
                <a:spcPct val="0"/>
              </a:spcBef>
              <a:spcAft>
                <a:spcPct val="0"/>
              </a:spcAft>
              <a:defRPr sz="2400">
                <a:solidFill>
                  <a:schemeClr val="tx1"/>
                </a:solidFill>
                <a:latin typeface="Times New Roman" charset="-95"/>
              </a:defRPr>
            </a:lvl8pPr>
            <a:lvl9pPr marL="4114800" eaLnBrk="0" fontAlgn="base" hangingPunct="0">
              <a:spcBef>
                <a:spcPct val="0"/>
              </a:spcBef>
              <a:spcAft>
                <a:spcPct val="0"/>
              </a:spcAft>
              <a:defRPr sz="2400">
                <a:solidFill>
                  <a:schemeClr val="tx1"/>
                </a:solidFill>
                <a:latin typeface="Times New Roman" charset="-95"/>
              </a:defRPr>
            </a:lvl9pPr>
          </a:lstStyle>
          <a:p>
            <a:pPr>
              <a:spcBef>
                <a:spcPct val="50000"/>
              </a:spcBef>
              <a:buFontTx/>
              <a:buChar char="•"/>
              <a:defRPr/>
            </a:pPr>
            <a:r>
              <a:rPr lang="en-US" altLang="x-none" sz="2800" dirty="0" smtClean="0"/>
              <a:t>If the angle of inclination is </a:t>
            </a:r>
            <a:r>
              <a:rPr lang="en-US" altLang="x-none" sz="2800" dirty="0" smtClean="0">
                <a:solidFill>
                  <a:srgbClr val="FF0000"/>
                </a:solidFill>
              </a:rPr>
              <a:t>greater than 125 degrees </a:t>
            </a:r>
            <a:r>
              <a:rPr lang="en-US" altLang="x-none" sz="2800" dirty="0" smtClean="0"/>
              <a:t>it is termed </a:t>
            </a:r>
            <a:r>
              <a:rPr lang="en-US" altLang="x-none" sz="2800" b="1" dirty="0" smtClean="0"/>
              <a:t>coxa </a:t>
            </a:r>
            <a:r>
              <a:rPr lang="en-US" altLang="x-none" sz="2800" b="1" dirty="0" err="1" smtClean="0"/>
              <a:t>valga</a:t>
            </a:r>
            <a:r>
              <a:rPr lang="en-US" altLang="x-none" sz="2800" dirty="0" smtClean="0"/>
              <a:t>.</a:t>
            </a:r>
          </a:p>
          <a:p>
            <a:pPr>
              <a:spcBef>
                <a:spcPct val="50000"/>
              </a:spcBef>
              <a:buFontTx/>
              <a:buChar char="•"/>
              <a:defRPr/>
            </a:pPr>
            <a:r>
              <a:rPr lang="en-US" altLang="x-none" sz="2800" dirty="0" smtClean="0"/>
              <a:t>This </a:t>
            </a:r>
            <a:r>
              <a:rPr lang="en-US" altLang="x-none" sz="2800" dirty="0" smtClean="0">
                <a:solidFill>
                  <a:srgbClr val="FF0000"/>
                </a:solidFill>
              </a:rPr>
              <a:t>lengthens the limb</a:t>
            </a:r>
            <a:r>
              <a:rPr lang="en-US" altLang="x-none" sz="2800" dirty="0" smtClean="0"/>
              <a:t>, </a:t>
            </a:r>
            <a:r>
              <a:rPr lang="en-US" altLang="x-none" sz="2800" dirty="0" smtClean="0">
                <a:solidFill>
                  <a:srgbClr val="FF0000"/>
                </a:solidFill>
              </a:rPr>
              <a:t>reduces the effectiveness of the abductors</a:t>
            </a:r>
            <a:r>
              <a:rPr lang="en-US" altLang="x-none" sz="2800" dirty="0" smtClean="0"/>
              <a:t>, </a:t>
            </a:r>
            <a:r>
              <a:rPr lang="en-US" altLang="x-none" sz="2800" dirty="0" smtClean="0">
                <a:solidFill>
                  <a:srgbClr val="00B0F0"/>
                </a:solidFill>
              </a:rPr>
              <a:t>increases the load on the femoral head and reduces the load on the femoral neck.</a:t>
            </a:r>
          </a:p>
        </p:txBody>
      </p:sp>
      <p:pic>
        <p:nvPicPr>
          <p:cNvPr id="614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95400"/>
            <a:ext cx="342582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21979"/>
            <a:ext cx="342582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225254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389" y="676275"/>
            <a:ext cx="6753225"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2239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914" y="590550"/>
            <a:ext cx="6734175"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2035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389" y="919164"/>
            <a:ext cx="6753225"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562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9" y="1785939"/>
            <a:ext cx="614362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710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789" y="947739"/>
            <a:ext cx="7210425"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5580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4" y="1238250"/>
            <a:ext cx="3571875"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477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057401" y="609600"/>
            <a:ext cx="7788275"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l-GR" altLang="x-none" sz="2800"/>
              <a:t>ΘΩΡΑΚΙΚΟΙ ΣΠΟΝΔΥΛΟΙ – ΧΑΡΑΚΤΗΡΙΣΤΙΚΑ</a:t>
            </a:r>
          </a:p>
          <a:p>
            <a:pPr eaLnBrk="1" hangingPunct="1"/>
            <a:endParaRPr lang="el-GR" altLang="x-none" sz="2800"/>
          </a:p>
          <a:p>
            <a:pPr eaLnBrk="1" hangingPunct="1"/>
            <a:r>
              <a:rPr lang="el-GR" altLang="x-none" sz="2800"/>
              <a:t>Σώμα με σχήμα καρδιάς</a:t>
            </a:r>
          </a:p>
          <a:p>
            <a:pPr eaLnBrk="1" hangingPunct="1"/>
            <a:r>
              <a:rPr lang="el-GR" altLang="x-none" sz="2800"/>
              <a:t>Στρογγυλό σπονδυλικό τρήμα</a:t>
            </a:r>
          </a:p>
          <a:p>
            <a:pPr eaLnBrk="1" hangingPunct="1"/>
            <a:r>
              <a:rPr lang="el-GR" altLang="x-none" sz="2800"/>
              <a:t>Ακανθώδεις αποφύσεις προς τα κάτω</a:t>
            </a:r>
          </a:p>
          <a:p>
            <a:pPr eaLnBrk="1" hangingPunct="1"/>
            <a:r>
              <a:rPr lang="el-GR" altLang="x-none" sz="2800"/>
              <a:t>Πλευρικά ημιγλήνια στα πλάγια του σώματος</a:t>
            </a:r>
          </a:p>
          <a:p>
            <a:pPr eaLnBrk="1" hangingPunct="1"/>
            <a:r>
              <a:rPr lang="el-GR" altLang="x-none" sz="2800"/>
              <a:t>Γλήνες στις εγκάρσιες αποφύσεις / φύματα πλευρών</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663" y="4038600"/>
            <a:ext cx="32766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1" y="4191000"/>
            <a:ext cx="31797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249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524000"/>
            <a:ext cx="6643688"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80522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450" y="590550"/>
            <a:ext cx="65151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54803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205038" y="609601"/>
            <a:ext cx="7624762"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l-GR" altLang="x-none" sz="2800"/>
              <a:t>ΟΣΦΥΪΚΟΙ  ΣΠΟΝΔΥΛΟΙ – ΧΑΡΑΚΤΗΡΙΣΤΙΚΑ</a:t>
            </a:r>
          </a:p>
          <a:p>
            <a:pPr eaLnBrk="1" hangingPunct="1"/>
            <a:endParaRPr lang="el-GR" altLang="x-none" sz="2800"/>
          </a:p>
          <a:p>
            <a:pPr eaLnBrk="1" hangingPunct="1"/>
            <a:r>
              <a:rPr lang="el-GR" altLang="x-none" sz="2800"/>
              <a:t>Σώμα μεγάλο με νεφροειδές σχήμα</a:t>
            </a:r>
          </a:p>
          <a:p>
            <a:pPr eaLnBrk="1" hangingPunct="1"/>
            <a:r>
              <a:rPr lang="el-GR" altLang="x-none" sz="2800"/>
              <a:t>Τριγωνικό σπονδυλικό τρήμα</a:t>
            </a:r>
          </a:p>
          <a:p>
            <a:pPr eaLnBrk="1" hangingPunct="1"/>
            <a:r>
              <a:rPr lang="el-GR" altLang="x-none" sz="2800"/>
              <a:t>Ακανθώδεις αποφύσεις προς τα πίσω - τεράγωνη</a:t>
            </a:r>
          </a:p>
        </p:txBody>
      </p:sp>
      <p:pic>
        <p:nvPicPr>
          <p:cNvPr id="19459" name="Picture 4" descr="https://upload.wikimedia.org/wikipedia/commons/9/91/Lumbar_vertebra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27660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127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764</Words>
  <Application>Microsoft Office PowerPoint</Application>
  <PresentationFormat>Προσαρμογή</PresentationFormat>
  <Paragraphs>179</Paragraphs>
  <Slides>134</Slides>
  <Notes>2</Notes>
  <HiddenSlides>1</HiddenSlides>
  <MMClips>0</MMClips>
  <ScaleCrop>false</ScaleCrop>
  <HeadingPairs>
    <vt:vector size="6" baseType="variant">
      <vt:variant>
        <vt:lpstr>Θέμα</vt:lpstr>
      </vt:variant>
      <vt:variant>
        <vt:i4>1</vt:i4>
      </vt:variant>
      <vt:variant>
        <vt:lpstr>Ενσωματωμένοι διακομιστές OLE</vt:lpstr>
      </vt:variant>
      <vt:variant>
        <vt:i4>3</vt:i4>
      </vt:variant>
      <vt:variant>
        <vt:lpstr>Τίτλοι διαφανειών</vt:lpstr>
      </vt:variant>
      <vt:variant>
        <vt:i4>134</vt:i4>
      </vt:variant>
    </vt:vector>
  </HeadingPairs>
  <TitlesOfParts>
    <vt:vector size="138" baseType="lpstr">
      <vt:lpstr>Office Theme</vt:lpstr>
      <vt:lpstr>Φωτογραφία του Photo Editor</vt:lpstr>
      <vt:lpstr>Image</vt:lpstr>
      <vt:lpstr>Bitmap Image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Femoral Neck</vt:lpstr>
      <vt:lpstr>Coxa Vara</vt:lpstr>
      <vt:lpstr>Coxa Valga</vt:lpstr>
      <vt:lpstr>Angle of Anteversion</vt:lpstr>
      <vt:lpstr>Excessive Anteversion</vt:lpstr>
      <vt:lpstr>Retroversion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ANKLE JOINT IS SUPPORTED BY</vt:lpstr>
      <vt:lpstr>Παρουσίαση του PowerPoint</vt:lpstr>
      <vt:lpstr>SYNDESMOTIC LIGAMENTS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Αρθρώσεις σπονδύλων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Ανώτερη ΑΜΣΣ</vt:lpstr>
      <vt:lpstr>Παρουσίαση του PowerPoint</vt:lpstr>
      <vt:lpstr>Ωχρός ή μεσοτόξιος σύνδεσμος</vt:lpstr>
      <vt:lpstr>Παθολογία ΣΣ</vt:lpstr>
      <vt:lpstr>Spinal Movement</vt:lpstr>
      <vt:lpstr>Παρουσίαση του PowerPoint</vt:lpstr>
      <vt:lpstr>Postural Alignment</vt:lpstr>
      <vt:lpstr>Spinal Deviations</vt:lpstr>
      <vt:lpstr>Scoliosis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Σύγγελος Σπύρος</dc:creator>
  <cp:lastModifiedBy>user</cp:lastModifiedBy>
  <cp:revision>13</cp:revision>
  <dcterms:created xsi:type="dcterms:W3CDTF">2021-10-18T10:19:16Z</dcterms:created>
  <dcterms:modified xsi:type="dcterms:W3CDTF">2021-10-21T09:32:43Z</dcterms:modified>
</cp:coreProperties>
</file>