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9"/>
  </p:notes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9" r:id="rId30"/>
    <p:sldId id="299" r:id="rId31"/>
    <p:sldId id="300" r:id="rId32"/>
    <p:sldId id="301" r:id="rId33"/>
    <p:sldId id="302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54" r:id="rId51"/>
    <p:sldId id="359" r:id="rId52"/>
    <p:sldId id="320" r:id="rId53"/>
    <p:sldId id="321" r:id="rId54"/>
    <p:sldId id="357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35" r:id="rId69"/>
    <p:sldId id="336" r:id="rId70"/>
    <p:sldId id="337" r:id="rId71"/>
    <p:sldId id="338" r:id="rId72"/>
    <p:sldId id="339" r:id="rId73"/>
    <p:sldId id="340" r:id="rId74"/>
    <p:sldId id="341" r:id="rId75"/>
    <p:sldId id="342" r:id="rId76"/>
    <p:sldId id="343" r:id="rId77"/>
    <p:sldId id="344" r:id="rId78"/>
    <p:sldId id="345" r:id="rId79"/>
    <p:sldId id="346" r:id="rId80"/>
    <p:sldId id="347" r:id="rId81"/>
    <p:sldId id="348" r:id="rId82"/>
    <p:sldId id="349" r:id="rId83"/>
    <p:sldId id="350" r:id="rId84"/>
    <p:sldId id="351" r:id="rId85"/>
    <p:sldId id="352" r:id="rId86"/>
    <p:sldId id="362" r:id="rId87"/>
    <p:sldId id="363" r:id="rId88"/>
    <p:sldId id="366" r:id="rId89"/>
    <p:sldId id="367" r:id="rId90"/>
    <p:sldId id="368" r:id="rId91"/>
    <p:sldId id="369" r:id="rId92"/>
    <p:sldId id="370" r:id="rId93"/>
    <p:sldId id="371" r:id="rId94"/>
    <p:sldId id="372" r:id="rId95"/>
    <p:sldId id="373" r:id="rId96"/>
    <p:sldId id="374" r:id="rId97"/>
    <p:sldId id="375" r:id="rId98"/>
    <p:sldId id="376" r:id="rId99"/>
    <p:sldId id="377" r:id="rId100"/>
    <p:sldId id="378" r:id="rId101"/>
    <p:sldId id="379" r:id="rId102"/>
    <p:sldId id="380" r:id="rId103"/>
    <p:sldId id="381" r:id="rId104"/>
    <p:sldId id="382" r:id="rId105"/>
    <p:sldId id="383" r:id="rId106"/>
    <p:sldId id="384" r:id="rId107"/>
    <p:sldId id="385" r:id="rId108"/>
    <p:sldId id="386" r:id="rId109"/>
    <p:sldId id="387" r:id="rId110"/>
    <p:sldId id="388" r:id="rId111"/>
    <p:sldId id="394" r:id="rId112"/>
    <p:sldId id="389" r:id="rId113"/>
    <p:sldId id="390" r:id="rId114"/>
    <p:sldId id="391" r:id="rId115"/>
    <p:sldId id="392" r:id="rId116"/>
    <p:sldId id="393" r:id="rId117"/>
    <p:sldId id="303" r:id="rId1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40"/>
    <p:restoredTop sz="94828"/>
  </p:normalViewPr>
  <p:slideViewPr>
    <p:cSldViewPr snapToGrid="0" snapToObjects="1">
      <p:cViewPr varScale="1">
        <p:scale>
          <a:sx n="89" d="100"/>
          <a:sy n="89" d="100"/>
        </p:scale>
        <p:origin x="8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8" d="100"/>
        <a:sy n="11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1A3A6-BD2C-6D41-B69A-5775BD3090B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FCC63-6A2A-8F4D-A49F-7A70550F3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71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x-none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54476DCD-0A50-4646-9327-05E21EF484C2}" type="slidenum">
              <a:rPr lang="en-US" altLang="x-none" sz="1200"/>
              <a:pPr/>
              <a:t>19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82890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F4AA-71A5-894E-8F58-173E42BF4473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C2EAE-8D21-9D4C-97F3-201B5BEA4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80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F4AA-71A5-894E-8F58-173E42BF4473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C2EAE-8D21-9D4C-97F3-201B5BEA4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7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F4AA-71A5-894E-8F58-173E42BF4473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C2EAE-8D21-9D4C-97F3-201B5BEA4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2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F4AA-71A5-894E-8F58-173E42BF4473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C2EAE-8D21-9D4C-97F3-201B5BEA4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33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F4AA-71A5-894E-8F58-173E42BF4473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C2EAE-8D21-9D4C-97F3-201B5BEA4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31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F4AA-71A5-894E-8F58-173E42BF4473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C2EAE-8D21-9D4C-97F3-201B5BEA4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79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F4AA-71A5-894E-8F58-173E42BF4473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C2EAE-8D21-9D4C-97F3-201B5BEA4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1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F4AA-71A5-894E-8F58-173E42BF4473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C2EAE-8D21-9D4C-97F3-201B5BEA4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1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F4AA-71A5-894E-8F58-173E42BF4473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C2EAE-8D21-9D4C-97F3-201B5BEA4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39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F4AA-71A5-894E-8F58-173E42BF4473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C2EAE-8D21-9D4C-97F3-201B5BEA4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76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F4AA-71A5-894E-8F58-173E42BF4473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C2EAE-8D21-9D4C-97F3-201B5BEA4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40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5F4AA-71A5-894E-8F58-173E42BF4473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C2EAE-8D21-9D4C-97F3-201B5BEA4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133.jpeg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31.png"/><Relationship Id="rId4" Type="http://schemas.openxmlformats.org/officeDocument/2006/relationships/oleObject" Target="../embeddings/oleObject17.bin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32.png"/><Relationship Id="rId4" Type="http://schemas.openxmlformats.org/officeDocument/2006/relationships/image" Target="../media/image13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34.png"/><Relationship Id="rId4" Type="http://schemas.openxmlformats.org/officeDocument/2006/relationships/oleObject" Target="../embeddings/oleObject22.bin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17.png"/><Relationship Id="rId4" Type="http://schemas.openxmlformats.org/officeDocument/2006/relationships/image" Target="../media/image13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36.png"/><Relationship Id="rId4" Type="http://schemas.openxmlformats.org/officeDocument/2006/relationships/oleObject" Target="../embeddings/oleObject24.bin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39.png"/><Relationship Id="rId4" Type="http://schemas.openxmlformats.org/officeDocument/2006/relationships/image" Target="../media/image136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gr/imgres?imgurl=http://www.wheelessonline.com/images/scaphw.jpg&amp;imgrefurl=http://www.wheelessonline.com/ortho/scaphoid_scaphoid_fracture&amp;usg=__HXWQ6Bh4lL0EgWPNz9eOop5j58k=&amp;h=380&amp;w=470&amp;sz=10&amp;hl=el&amp;start=4&amp;sig2=t8v4nim49v46DDDTEsupng&amp;tbnid=FYtVZe_Qiq4kkM:&amp;tbnh=104&amp;tbnw=129&amp;prev=/images?q=SCAPHOID+FRACTURE&amp;gbv=2&amp;hl=el&amp;sa=X&amp;ei=WjbzSclHl8yMB-vt9bsM" TargetMode="External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6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hyperlink" Target="http://www.accessexcellence.org/RC/VL/xrays/1elbow/1humfxu.html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accessexcellence.org/RC/VL/xrays/1elbow/elblfexu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hyperlink" Target="http://www.accessexcellence.org/RC/VL/xrays/1elbow/elbnormu.html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hyperlink" Target="http://biology.clc.uc.edu/fankhauser/Labs/Anatomy_&amp;_Physiology/A&amp;P201/Skeletal/selected_bones/scapula_superior_PB060012.JPG" TargetMode="Externa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9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0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0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03.png"/><Relationship Id="rId4" Type="http://schemas.openxmlformats.org/officeDocument/2006/relationships/image" Target="../media/image10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0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39" y="490522"/>
            <a:ext cx="4849804" cy="1186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050" y="4804597"/>
            <a:ext cx="3337339" cy="12078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80828" y="2130427"/>
            <a:ext cx="8989016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ΠΡΟΓΡΑΜΜΑ ΜΕΤΑΠΤΥΧΙΑΚΩΝ </a:t>
            </a:r>
            <a:r>
              <a:rPr lang="en-US" sz="2400" dirty="0" smtClean="0">
                <a:solidFill>
                  <a:schemeClr val="bg1"/>
                </a:solidFill>
              </a:rPr>
              <a:t>ΣΠΟΥΔΩΝ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 «</a:t>
            </a:r>
            <a:r>
              <a:rPr lang="en-US" sz="2400" dirty="0" err="1">
                <a:solidFill>
                  <a:schemeClr val="bg1"/>
                </a:solidFill>
              </a:rPr>
              <a:t>Μυοσκελετική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Ογκολογί</a:t>
            </a:r>
            <a:r>
              <a:rPr lang="en-US" sz="2400" dirty="0">
                <a:solidFill>
                  <a:schemeClr val="bg1"/>
                </a:solidFill>
              </a:rPr>
              <a:t>α: </a:t>
            </a:r>
            <a:r>
              <a:rPr lang="en-US" sz="2400" dirty="0" err="1">
                <a:solidFill>
                  <a:schemeClr val="bg1"/>
                </a:solidFill>
              </a:rPr>
              <a:t>Διάγνωση-Θερ</a:t>
            </a:r>
            <a:r>
              <a:rPr lang="en-US" sz="2400" dirty="0">
                <a:solidFill>
                  <a:schemeClr val="bg1"/>
                </a:solidFill>
              </a:rPr>
              <a:t>απ</a:t>
            </a:r>
            <a:r>
              <a:rPr lang="en-US" sz="2400" dirty="0" err="1">
                <a:solidFill>
                  <a:schemeClr val="bg1"/>
                </a:solidFill>
              </a:rPr>
              <a:t>εί</a:t>
            </a:r>
            <a:r>
              <a:rPr lang="en-US" sz="2400" dirty="0">
                <a:solidFill>
                  <a:schemeClr val="bg1"/>
                </a:solidFill>
              </a:rPr>
              <a:t>α-</a:t>
            </a:r>
            <a:r>
              <a:rPr lang="en-US" sz="2400" dirty="0" err="1">
                <a:solidFill>
                  <a:schemeClr val="bg1"/>
                </a:solidFill>
              </a:rPr>
              <a:t>Έρευν</a:t>
            </a:r>
            <a:r>
              <a:rPr lang="en-US" sz="2400" dirty="0">
                <a:solidFill>
                  <a:schemeClr val="bg1"/>
                </a:solidFill>
              </a:rPr>
              <a:t>α</a:t>
            </a:r>
            <a:r>
              <a:rPr lang="en-US" sz="2400" dirty="0" smtClean="0">
                <a:solidFill>
                  <a:schemeClr val="bg1"/>
                </a:solidFill>
              </a:rPr>
              <a:t>»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solidFill>
                  <a:schemeClr val="bg1"/>
                </a:solidFill>
              </a:rPr>
              <a:t>Διευθύντρι</a:t>
            </a:r>
            <a:r>
              <a:rPr lang="en-US" sz="2000" dirty="0" smtClean="0">
                <a:solidFill>
                  <a:schemeClr val="bg1"/>
                </a:solidFill>
              </a:rPr>
              <a:t>α Π.Μ.Σ: Kα</a:t>
            </a:r>
            <a:r>
              <a:rPr lang="en-US" sz="2000" dirty="0" err="1" smtClean="0">
                <a:solidFill>
                  <a:schemeClr val="bg1"/>
                </a:solidFill>
              </a:rPr>
              <a:t>θ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Πηνελό</a:t>
            </a:r>
            <a:r>
              <a:rPr lang="en-US" sz="2000" dirty="0">
                <a:solidFill>
                  <a:schemeClr val="bg1"/>
                </a:solidFill>
              </a:rPr>
              <a:t>π</a:t>
            </a:r>
            <a:r>
              <a:rPr lang="en-US" sz="2000" dirty="0" err="1">
                <a:solidFill>
                  <a:schemeClr val="bg1"/>
                </a:solidFill>
              </a:rPr>
              <a:t>η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Κορκολο</a:t>
            </a:r>
            <a:r>
              <a:rPr lang="en-US" sz="2000" dirty="0">
                <a:solidFill>
                  <a:schemeClr val="bg1"/>
                </a:solidFill>
              </a:rPr>
              <a:t>π</a:t>
            </a:r>
            <a:r>
              <a:rPr lang="en-US" sz="2000" dirty="0" err="1">
                <a:solidFill>
                  <a:schemeClr val="bg1"/>
                </a:solidFill>
              </a:rPr>
              <a:t>ούλου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4294967295"/>
          </p:nvPr>
        </p:nvSpPr>
        <p:spPr>
          <a:xfrm>
            <a:off x="2513327" y="4769469"/>
            <a:ext cx="6858000" cy="1243012"/>
          </a:xfrm>
        </p:spPr>
        <p:txBody>
          <a:bodyPr>
            <a:noAutofit/>
          </a:bodyPr>
          <a:lstStyle/>
          <a:p>
            <a:pPr marL="0" indent="0" algn="ctr" eaLnBrk="1" hangingPunct="1">
              <a:buFontTx/>
              <a:buNone/>
            </a:pPr>
            <a:r>
              <a:rPr lang="el-GR" altLang="x-none" sz="1600" dirty="0"/>
              <a:t>Σπύρος Α. Σύγγελος</a:t>
            </a:r>
          </a:p>
          <a:p>
            <a:pPr marL="0" indent="0" algn="ctr" eaLnBrk="1" hangingPunct="1">
              <a:buFontTx/>
              <a:buNone/>
            </a:pPr>
            <a:r>
              <a:rPr lang="el-GR" altLang="x-none" sz="1600" dirty="0" err="1"/>
              <a:t>Ορθοπαιδικός</a:t>
            </a:r>
            <a:r>
              <a:rPr lang="el-GR" altLang="x-none" sz="1600" dirty="0"/>
              <a:t> Χειρουργός</a:t>
            </a:r>
          </a:p>
          <a:p>
            <a:pPr marL="0" indent="0" algn="ctr" eaLnBrk="1" hangingPunct="1">
              <a:buFontTx/>
              <a:buNone/>
            </a:pPr>
            <a:r>
              <a:rPr lang="el-GR" altLang="x-none" sz="1600" dirty="0"/>
              <a:t>Επίκουρος Καθηγητής Ανατομίας</a:t>
            </a:r>
          </a:p>
          <a:p>
            <a:pPr marL="0" indent="0" algn="ctr" eaLnBrk="1" hangingPunct="1">
              <a:buFontTx/>
              <a:buNone/>
            </a:pPr>
            <a:r>
              <a:rPr lang="el-GR" altLang="x-none" sz="1600" dirty="0"/>
              <a:t>Ιατρική Σχολή Παν/</a:t>
            </a:r>
            <a:r>
              <a:rPr lang="el-GR" altLang="x-none" sz="1600" dirty="0" err="1"/>
              <a:t>μίου</a:t>
            </a:r>
            <a:r>
              <a:rPr lang="el-GR" altLang="x-none" sz="1600" dirty="0"/>
              <a:t> Πατρών </a:t>
            </a:r>
            <a:endParaRPr lang="en-US" altLang="x-none" sz="1600" dirty="0"/>
          </a:p>
        </p:txBody>
      </p:sp>
    </p:spTree>
    <p:extLst>
      <p:ext uri="{BB962C8B-B14F-4D97-AF65-F5344CB8AC3E}">
        <p14:creationId xmlns:p14="http://schemas.microsoft.com/office/powerpoint/2010/main" val="48568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315" y="825285"/>
            <a:ext cx="5562600" cy="475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626" name="Picture 4" descr="C:\Documents and Settings\1\Επιφάνεια εργασίας\Google Αποτελέσματα Eικόνων για http--www_courses_vcu_edu-DANC291-003-upper_mo3_jpg.files\unit_10.files\shoulder_glenhumc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815" y="4200042"/>
            <a:ext cx="4276727" cy="239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7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1700214"/>
            <a:ext cx="532130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986" name="Object 1026"/>
          <p:cNvGraphicFramePr>
            <a:graphicFrameLocks noChangeAspect="1"/>
          </p:cNvGraphicFramePr>
          <p:nvPr/>
        </p:nvGraphicFramePr>
        <p:xfrm>
          <a:off x="2114550" y="-1466850"/>
          <a:ext cx="8229600" cy="339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42" name="Image" r:id="rId4" imgW="1191619" imgH="492128" progId="Photoshop.Image.6">
                  <p:embed/>
                </p:oleObj>
              </mc:Choice>
              <mc:Fallback>
                <p:oleObj name="Image" r:id="rId4" imgW="1191619" imgH="49212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4550" y="-1466850"/>
                        <a:ext cx="8229600" cy="339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248026" y="404813"/>
            <a:ext cx="3495675" cy="46910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988" name="Object 1026"/>
          <p:cNvGraphicFramePr>
            <a:graphicFrameLocks noChangeAspect="1"/>
          </p:cNvGraphicFramePr>
          <p:nvPr/>
        </p:nvGraphicFramePr>
        <p:xfrm>
          <a:off x="2114550" y="-1466850"/>
          <a:ext cx="8229600" cy="339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43" name="Image" r:id="rId6" imgW="1191619" imgH="492128" progId="Photoshop.Image.6">
                  <p:embed/>
                </p:oleObj>
              </mc:Choice>
              <mc:Fallback>
                <p:oleObj name="Image" r:id="rId6" imgW="1191619" imgH="49212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4550" y="-1466850"/>
                        <a:ext cx="8229600" cy="339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9" name="Object 1026"/>
          <p:cNvGraphicFramePr>
            <a:graphicFrameLocks noChangeAspect="1"/>
          </p:cNvGraphicFramePr>
          <p:nvPr/>
        </p:nvGraphicFramePr>
        <p:xfrm>
          <a:off x="2114550" y="-1454150"/>
          <a:ext cx="8229600" cy="339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44" name="Image" r:id="rId7" imgW="1191619" imgH="492128" progId="Photoshop.Image.6">
                  <p:embed/>
                </p:oleObj>
              </mc:Choice>
              <mc:Fallback>
                <p:oleObj name="Image" r:id="rId7" imgW="1191619" imgH="49212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4550" y="-1454150"/>
                        <a:ext cx="8229600" cy="339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670675" y="-61913"/>
            <a:ext cx="1873250" cy="720726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Times New Roman" charset="-95"/>
            </a:endParaRPr>
          </a:p>
        </p:txBody>
      </p:sp>
      <p:graphicFrame>
        <p:nvGraphicFramePr>
          <p:cNvPr id="41991" name="Object 1026"/>
          <p:cNvGraphicFramePr>
            <a:graphicFrameLocks noChangeAspect="1"/>
          </p:cNvGraphicFramePr>
          <p:nvPr/>
        </p:nvGraphicFramePr>
        <p:xfrm>
          <a:off x="2114550" y="-1454150"/>
          <a:ext cx="8229600" cy="339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45" name="Image" r:id="rId8" imgW="1191619" imgH="492128" progId="Photoshop.Image.6">
                  <p:embed/>
                </p:oleObj>
              </mc:Choice>
              <mc:Fallback>
                <p:oleObj name="Image" r:id="rId8" imgW="1191619" imgH="49212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4550" y="-1454150"/>
                        <a:ext cx="8229600" cy="339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001839" y="752476"/>
            <a:ext cx="1679575" cy="588963"/>
          </a:xfrm>
          <a:prstGeom prst="ellipse">
            <a:avLst/>
          </a:prstGeom>
          <a:noFill/>
          <a:ln w="28575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Times New Roman" charset="-95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889126" y="19051"/>
            <a:ext cx="1679575" cy="7207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Times New Roman" charset="-95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864351" y="723901"/>
            <a:ext cx="1679575" cy="588963"/>
          </a:xfrm>
          <a:prstGeom prst="ellipse">
            <a:avLst/>
          </a:prstGeom>
          <a:noFill/>
          <a:ln w="28575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Times New Roman" charset="-95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670676" y="-28575"/>
            <a:ext cx="1679575" cy="7207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Times New Roman" charset="-95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643188" y="1341439"/>
            <a:ext cx="3586162" cy="377983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643189" y="1341438"/>
            <a:ext cx="3813175" cy="309086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91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5364" y="1412875"/>
            <a:ext cx="5739072" cy="189282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dirty="0">
                <a:solidFill>
                  <a:srgbClr val="FF0000"/>
                </a:solidFill>
                <a:latin typeface="Times New Roman" charset="-95"/>
              </a:rPr>
              <a:t>ΠΡΟΣΟΧΗ</a:t>
            </a:r>
          </a:p>
          <a:p>
            <a:pPr algn="ctr">
              <a:defRPr/>
            </a:pPr>
            <a:endParaRPr lang="el-GR" dirty="0">
              <a:latin typeface="Times New Roman" charset="-95"/>
            </a:endParaRPr>
          </a:p>
          <a:p>
            <a:pPr algn="ctr">
              <a:lnSpc>
                <a:spcPct val="150000"/>
              </a:lnSpc>
              <a:defRPr/>
            </a:pPr>
            <a:r>
              <a:rPr lang="el-GR" dirty="0">
                <a:latin typeface="Times New Roman" charset="-95"/>
              </a:rPr>
              <a:t>Όλοι οι </a:t>
            </a:r>
            <a:r>
              <a:rPr lang="el-GR" dirty="0">
                <a:solidFill>
                  <a:srgbClr val="FF0000"/>
                </a:solidFill>
                <a:latin typeface="Times New Roman" charset="-95"/>
              </a:rPr>
              <a:t>αυτόχθονες μύες του αντίχειρα </a:t>
            </a:r>
          </a:p>
          <a:p>
            <a:pPr algn="ctr">
              <a:lnSpc>
                <a:spcPct val="150000"/>
              </a:lnSpc>
              <a:defRPr/>
            </a:pPr>
            <a:r>
              <a:rPr lang="el-GR" dirty="0" err="1">
                <a:latin typeface="Times New Roman" charset="-95"/>
              </a:rPr>
              <a:t>νευρώνονται</a:t>
            </a:r>
            <a:r>
              <a:rPr lang="el-GR" dirty="0">
                <a:latin typeface="Times New Roman" charset="-95"/>
              </a:rPr>
              <a:t> από το </a:t>
            </a:r>
            <a:r>
              <a:rPr lang="el-GR" dirty="0">
                <a:solidFill>
                  <a:srgbClr val="FF0000"/>
                </a:solidFill>
                <a:latin typeface="Times New Roman" charset="-95"/>
              </a:rPr>
              <a:t>μέσο νεύρο </a:t>
            </a:r>
            <a:r>
              <a:rPr lang="el-GR" dirty="0">
                <a:latin typeface="Times New Roman" charset="-95"/>
              </a:rPr>
              <a:t>εκτός από τον</a:t>
            </a:r>
          </a:p>
          <a:p>
            <a:pPr algn="ctr">
              <a:lnSpc>
                <a:spcPct val="150000"/>
              </a:lnSpc>
              <a:defRPr/>
            </a:pPr>
            <a:r>
              <a:rPr lang="el-GR" dirty="0">
                <a:solidFill>
                  <a:srgbClr val="FFC000"/>
                </a:solidFill>
                <a:latin typeface="Times New Roman" charset="-95"/>
              </a:rPr>
              <a:t>προσαγωγό</a:t>
            </a:r>
            <a:r>
              <a:rPr lang="el-GR" dirty="0">
                <a:latin typeface="Times New Roman" charset="-95"/>
              </a:rPr>
              <a:t> (2 μοίρες) που </a:t>
            </a:r>
            <a:r>
              <a:rPr lang="el-GR" dirty="0" err="1">
                <a:latin typeface="Times New Roman" charset="-95"/>
              </a:rPr>
              <a:t>νευρώνεται</a:t>
            </a:r>
            <a:r>
              <a:rPr lang="el-GR" dirty="0">
                <a:latin typeface="Times New Roman" charset="-95"/>
              </a:rPr>
              <a:t> από το </a:t>
            </a:r>
            <a:r>
              <a:rPr lang="el-GR" dirty="0" err="1">
                <a:solidFill>
                  <a:srgbClr val="FFC000"/>
                </a:solidFill>
                <a:latin typeface="Times New Roman" charset="-95"/>
              </a:rPr>
              <a:t>ωλένιο</a:t>
            </a:r>
            <a:r>
              <a:rPr lang="el-GR" dirty="0">
                <a:solidFill>
                  <a:srgbClr val="FFC000"/>
                </a:solidFill>
                <a:latin typeface="Times New Roman" charset="-95"/>
              </a:rPr>
              <a:t> νεύρο</a:t>
            </a:r>
          </a:p>
        </p:txBody>
      </p:sp>
    </p:spTree>
    <p:extLst>
      <p:ext uri="{BB962C8B-B14F-4D97-AF65-F5344CB8AC3E}">
        <p14:creationId xmlns:p14="http://schemas.microsoft.com/office/powerpoint/2010/main" val="14838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3" name="Object 3"/>
          <p:cNvGraphicFramePr>
            <a:graphicFrameLocks noChangeAspect="1"/>
          </p:cNvGraphicFramePr>
          <p:nvPr/>
        </p:nvGraphicFramePr>
        <p:xfrm>
          <a:off x="1992313" y="115888"/>
          <a:ext cx="7924800" cy="260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45" name="Image" r:id="rId3" imgW="1188722" imgH="389881" progId="Photoshop.Image.6">
                  <p:embed/>
                </p:oleObj>
              </mc:Choice>
              <mc:Fallback>
                <p:oleObj name="Image" r:id="rId3" imgW="1188722" imgH="389881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313" y="115888"/>
                        <a:ext cx="7924800" cy="260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2640014" y="2420938"/>
            <a:ext cx="6283325" cy="4019550"/>
            <a:chOff x="304800" y="671513"/>
            <a:chExt cx="7696200" cy="6067425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5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468" y="671513"/>
              <a:ext cx="7544532" cy="6067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304800" y="2971958"/>
              <a:ext cx="2057246" cy="38101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imes New Roman" charset="-95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04800" y="2514265"/>
              <a:ext cx="2057246" cy="38101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imes New Roman" charset="-95"/>
              </a:endParaRPr>
            </a:p>
          </p:txBody>
        </p:sp>
      </p:grpSp>
      <p:cxnSp>
        <p:nvCxnSpPr>
          <p:cNvPr id="7" name="Straight Arrow Connector 6"/>
          <p:cNvCxnSpPr>
            <a:endCxn id="6" idx="2"/>
          </p:cNvCxnSpPr>
          <p:nvPr/>
        </p:nvCxnSpPr>
        <p:spPr>
          <a:xfrm flipH="1">
            <a:off x="2640014" y="622300"/>
            <a:ext cx="433387" cy="3144838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5" idx="2"/>
          </p:cNvCxnSpPr>
          <p:nvPr/>
        </p:nvCxnSpPr>
        <p:spPr>
          <a:xfrm flipH="1">
            <a:off x="2640013" y="1235076"/>
            <a:ext cx="647700" cy="283527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17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6" y="1450976"/>
            <a:ext cx="5254625" cy="530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058" name="Object 3"/>
          <p:cNvGraphicFramePr>
            <a:graphicFrameLocks noChangeAspect="1"/>
          </p:cNvGraphicFramePr>
          <p:nvPr/>
        </p:nvGraphicFramePr>
        <p:xfrm>
          <a:off x="1992313" y="115888"/>
          <a:ext cx="7924800" cy="260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9" name="Image" r:id="rId4" imgW="1188722" imgH="389881" progId="Photoshop.Image.6">
                  <p:embed/>
                </p:oleObj>
              </mc:Choice>
              <mc:Fallback>
                <p:oleObj name="Image" r:id="rId4" imgW="1188722" imgH="389881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313" y="115888"/>
                        <a:ext cx="7924800" cy="260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2927351" y="2060575"/>
            <a:ext cx="2232025" cy="2160588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600826" y="115888"/>
            <a:ext cx="1679575" cy="23050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Times New Roman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114653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1" name="Object 1026"/>
          <p:cNvGraphicFramePr>
            <a:graphicFrameLocks noChangeAspect="1"/>
          </p:cNvGraphicFramePr>
          <p:nvPr/>
        </p:nvGraphicFramePr>
        <p:xfrm>
          <a:off x="2327275" y="549275"/>
          <a:ext cx="7881938" cy="471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93" name="Image" r:id="rId3" imgW="1188722" imgH="711348" progId="Photoshop.Image.6">
                  <p:embed/>
                </p:oleObj>
              </mc:Choice>
              <mc:Fallback>
                <p:oleObj name="Image" r:id="rId3" imgW="1188722" imgH="71134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7275" y="549275"/>
                        <a:ext cx="7881938" cy="471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6" y="1341438"/>
            <a:ext cx="7794625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143251" y="908050"/>
            <a:ext cx="4392613" cy="187325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64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2636838"/>
            <a:ext cx="5534025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47106" name="Object 1026"/>
          <p:cNvGraphicFramePr>
            <a:graphicFrameLocks noChangeAspect="1"/>
          </p:cNvGraphicFramePr>
          <p:nvPr/>
        </p:nvGraphicFramePr>
        <p:xfrm>
          <a:off x="2330450" y="-1466850"/>
          <a:ext cx="7880350" cy="471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17" name="Image" r:id="rId4" imgW="1188722" imgH="711348" progId="Photoshop.Image.6">
                  <p:embed/>
                </p:oleObj>
              </mc:Choice>
              <mc:Fallback>
                <p:oleObj name="Image" r:id="rId4" imgW="1188722" imgH="71134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0450" y="-1466850"/>
                        <a:ext cx="7880350" cy="471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2640014" y="1773239"/>
            <a:ext cx="1800225" cy="453548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287713" y="692150"/>
            <a:ext cx="3816350" cy="381635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300289" y="44450"/>
            <a:ext cx="1176337" cy="6477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Times New Roman" charset="-95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8342313" y="7939"/>
            <a:ext cx="1714500" cy="75723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Times New Roman" charset="-95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8413751" y="1196975"/>
            <a:ext cx="1679575" cy="10429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Times New Roman" charset="-95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047876" y="1216026"/>
            <a:ext cx="1679575" cy="7207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Times New Roman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97812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4" y="957264"/>
            <a:ext cx="5667375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130" name="TextBox 2"/>
          <p:cNvSpPr txBox="1">
            <a:spLocks noChangeArrowheads="1"/>
          </p:cNvSpPr>
          <p:nvPr/>
        </p:nvSpPr>
        <p:spPr bwMode="auto">
          <a:xfrm>
            <a:off x="4821239" y="260351"/>
            <a:ext cx="2212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rgbClr val="FF0000"/>
                </a:solidFill>
              </a:rPr>
              <a:t>Μεσόστεοι μύες</a:t>
            </a:r>
            <a:endParaRPr lang="en-US" altLang="x-none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1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3" name="Object 1026"/>
          <p:cNvGraphicFramePr>
            <a:graphicFrameLocks noChangeAspect="1"/>
          </p:cNvGraphicFramePr>
          <p:nvPr/>
        </p:nvGraphicFramePr>
        <p:xfrm>
          <a:off x="2457450" y="620713"/>
          <a:ext cx="7397750" cy="442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65" name="Image" r:id="rId3" imgW="1188722" imgH="711348" progId="Photoshop.Image.6">
                  <p:embed/>
                </p:oleObj>
              </mc:Choice>
              <mc:Fallback>
                <p:oleObj name="Image" r:id="rId3" imgW="1188722" imgH="71134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7450" y="620713"/>
                        <a:ext cx="7397750" cy="442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6" y="2133601"/>
            <a:ext cx="5953125" cy="465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81263" y="2133601"/>
            <a:ext cx="831850" cy="3743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251951" y="2174876"/>
            <a:ext cx="830263" cy="3744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00276" y="14289"/>
            <a:ext cx="7496175" cy="1203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/>
              <a:t>εε</a:t>
            </a:r>
            <a:endParaRPr lang="en-US" dirty="0"/>
          </a:p>
        </p:txBody>
      </p:sp>
      <p:sp>
        <p:nvSpPr>
          <p:cNvPr id="49158" name="TextBox 5"/>
          <p:cNvSpPr txBox="1">
            <a:spLocks noChangeArrowheads="1"/>
          </p:cNvSpPr>
          <p:nvPr/>
        </p:nvSpPr>
        <p:spPr bwMode="auto">
          <a:xfrm>
            <a:off x="4881564" y="460376"/>
            <a:ext cx="2549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rgbClr val="FF0000"/>
                </a:solidFill>
              </a:rPr>
              <a:t>Ελμινθοειδείς μύες</a:t>
            </a:r>
            <a:endParaRPr lang="en-US" altLang="x-none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990600"/>
            <a:ext cx="8424862" cy="509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6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 descr="http://extremish.com/wp-content/uploads/2008/12/lumbricals-acti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1325564"/>
            <a:ext cx="3897312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67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8626"/>
            <a:ext cx="6858000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445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22376"/>
            <a:ext cx="7315200" cy="516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489325" y="295276"/>
            <a:ext cx="56022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altLang="x-none" sz="2800" b="1">
                <a:solidFill>
                  <a:schemeClr val="accent2"/>
                </a:solidFill>
                <a:latin typeface="Times New Roman" charset="-95"/>
              </a:rPr>
              <a:t>ΑΝΑΤΟΜΙΚΗ ΤΑΜΠΑΚΟΘΗΚΗ</a:t>
            </a:r>
          </a:p>
        </p:txBody>
      </p:sp>
      <p:sp>
        <p:nvSpPr>
          <p:cNvPr id="26628" name="Oval 4"/>
          <p:cNvSpPr>
            <a:spLocks noChangeArrowheads="1"/>
          </p:cNvSpPr>
          <p:nvPr/>
        </p:nvSpPr>
        <p:spPr bwMode="auto">
          <a:xfrm>
            <a:off x="7620000" y="4724400"/>
            <a:ext cx="1524000" cy="609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Times New Roman" charset="-95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3352800" y="5715000"/>
            <a:ext cx="2743200" cy="609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Times New Roman" charset="-95"/>
            </a:endParaRPr>
          </a:p>
        </p:txBody>
      </p:sp>
      <p:sp>
        <p:nvSpPr>
          <p:cNvPr id="52229" name="TextBox 1"/>
          <p:cNvSpPr txBox="1">
            <a:spLocks noChangeArrowheads="1"/>
          </p:cNvSpPr>
          <p:nvPr/>
        </p:nvSpPr>
        <p:spPr bwMode="auto">
          <a:xfrm>
            <a:off x="6718300" y="1052513"/>
            <a:ext cx="39497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rgbClr val="FF0000"/>
                </a:solidFill>
              </a:rPr>
              <a:t>Προσοχή</a:t>
            </a:r>
            <a:r>
              <a:rPr lang="el-GR" altLang="x-none" sz="2400"/>
              <a:t> στα ανατομικά όρια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x-none" sz="2400"/>
              <a:t>και τα περιεχόμενα</a:t>
            </a:r>
            <a:endParaRPr lang="en-US" altLang="x-none" sz="2400"/>
          </a:p>
        </p:txBody>
      </p:sp>
    </p:spTree>
    <p:extLst>
      <p:ext uri="{BB962C8B-B14F-4D97-AF65-F5344CB8AC3E}">
        <p14:creationId xmlns:p14="http://schemas.microsoft.com/office/powerpoint/2010/main" val="114217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 descr="http://www.hughston.com/hha/b.wrstfx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124201"/>
            <a:ext cx="6378575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5" descr="http://tbn1.google.com/images?q=tbn:FYtVZe_Qiq4kkM:http://www.wheelessonline.com/images/scaphw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9600"/>
            <a:ext cx="27432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1"/>
          <p:cNvSpPr txBox="1">
            <a:spLocks noChangeArrowheads="1"/>
          </p:cNvSpPr>
          <p:nvPr/>
        </p:nvSpPr>
        <p:spPr bwMode="auto">
          <a:xfrm>
            <a:off x="4979989" y="609601"/>
            <a:ext cx="5735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rgbClr val="FF0000"/>
                </a:solidFill>
              </a:rPr>
              <a:t>Κλινική σημασία Ανατομικής ταμπακοθήκης</a:t>
            </a:r>
            <a:endParaRPr lang="en-US" altLang="x-none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49" name="Object 2"/>
          <p:cNvGraphicFramePr>
            <a:graphicFrameLocks noChangeAspect="1"/>
          </p:cNvGraphicFramePr>
          <p:nvPr/>
        </p:nvGraphicFramePr>
        <p:xfrm>
          <a:off x="1600200" y="685800"/>
          <a:ext cx="40386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61" name="Image" r:id="rId3" imgW="1091140" imgH="1237333" progId="Photoshop.Image.6">
                  <p:embed/>
                </p:oleObj>
              </mc:Choice>
              <mc:Fallback>
                <p:oleObj name="Image" r:id="rId3" imgW="1091140" imgH="123733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685800"/>
                        <a:ext cx="4038600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5791201" y="776289"/>
            <a:ext cx="49323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altLang="x-none" sz="2000" b="1">
                <a:latin typeface="Times New Roman" charset="-95"/>
              </a:rPr>
              <a:t>Επιπολής πλαμιαίο τόξο: ωλένια αρτ</a:t>
            </a:r>
          </a:p>
          <a:p>
            <a:pPr eaLnBrk="1" hangingPunct="1">
              <a:defRPr/>
            </a:pPr>
            <a:endParaRPr lang="el-GR" altLang="x-none" sz="2000" b="1">
              <a:latin typeface="Times New Roman" charset="-95"/>
            </a:endParaRPr>
          </a:p>
          <a:p>
            <a:pPr eaLnBrk="1" hangingPunct="1">
              <a:defRPr/>
            </a:pPr>
            <a:r>
              <a:rPr lang="el-GR" altLang="x-none" sz="2000" b="1">
                <a:latin typeface="Times New Roman" charset="-95"/>
              </a:rPr>
              <a:t>Εν τω βάθει παλαμιαίο τόξο: κερκιδική αρτ</a:t>
            </a:r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755900"/>
            <a:ext cx="4648200" cy="346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72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3" name="Group 23"/>
          <p:cNvGrpSpPr>
            <a:grpSpLocks/>
          </p:cNvGrpSpPr>
          <p:nvPr/>
        </p:nvGrpSpPr>
        <p:grpSpPr bwMode="auto">
          <a:xfrm>
            <a:off x="1817689" y="1436689"/>
            <a:ext cx="4478337" cy="4295775"/>
            <a:chOff x="1038225" y="595313"/>
            <a:chExt cx="7067550" cy="5667375"/>
          </a:xfrm>
        </p:grpSpPr>
        <p:pic>
          <p:nvPicPr>
            <p:cNvPr id="25" name="Picture 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225" y="595313"/>
              <a:ext cx="7067550" cy="5667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2268344" y="2492815"/>
              <a:ext cx="1510718" cy="64925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600812" y="4796626"/>
              <a:ext cx="1510716" cy="36023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5427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3"/>
          <a:stretch>
            <a:fillRect/>
          </a:stretch>
        </p:blipFill>
        <p:spPr bwMode="auto">
          <a:xfrm>
            <a:off x="5303839" y="404814"/>
            <a:ext cx="4968875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303839" y="2349501"/>
            <a:ext cx="1728787" cy="3587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762875" y="2349501"/>
            <a:ext cx="1728788" cy="3587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951539" y="3213100"/>
            <a:ext cx="649287" cy="5270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Arrow Connector 8"/>
          <p:cNvCxnSpPr>
            <a:stCxn id="4" idx="5"/>
          </p:cNvCxnSpPr>
          <p:nvPr/>
        </p:nvCxnSpPr>
        <p:spPr>
          <a:xfrm>
            <a:off x="6778625" y="2655888"/>
            <a:ext cx="254000" cy="3413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3"/>
          </p:cNvCxnSpPr>
          <p:nvPr/>
        </p:nvCxnSpPr>
        <p:spPr>
          <a:xfrm flipH="1">
            <a:off x="7337425" y="2655889"/>
            <a:ext cx="679450" cy="523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473825" y="3500438"/>
            <a:ext cx="304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4" idx="3"/>
          </p:cNvCxnSpPr>
          <p:nvPr/>
        </p:nvCxnSpPr>
        <p:spPr>
          <a:xfrm flipH="1">
            <a:off x="3733800" y="2655889"/>
            <a:ext cx="1822450" cy="24288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59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50"/>
          <a:stretch>
            <a:fillRect/>
          </a:stretch>
        </p:blipFill>
        <p:spPr bwMode="auto">
          <a:xfrm>
            <a:off x="2063751" y="1125538"/>
            <a:ext cx="2754313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674" y="1175545"/>
            <a:ext cx="4392613" cy="396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299" name="TextBox 3"/>
          <p:cNvSpPr txBox="1">
            <a:spLocks noChangeArrowheads="1"/>
          </p:cNvSpPr>
          <p:nvPr/>
        </p:nvSpPr>
        <p:spPr bwMode="auto">
          <a:xfrm>
            <a:off x="4151314" y="260351"/>
            <a:ext cx="4225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/>
              <a:t>Φλεβική αποχέτευση άνω άκρου</a:t>
            </a:r>
            <a:endParaRPr lang="en-US" altLang="x-none" sz="2400"/>
          </a:p>
        </p:txBody>
      </p:sp>
      <p:sp>
        <p:nvSpPr>
          <p:cNvPr id="5" name="TextBox 4"/>
          <p:cNvSpPr txBox="1"/>
          <p:nvPr/>
        </p:nvSpPr>
        <p:spPr>
          <a:xfrm>
            <a:off x="6264275" y="5589588"/>
            <a:ext cx="3983038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2000" b="1" dirty="0">
                <a:solidFill>
                  <a:srgbClr val="FF0000"/>
                </a:solidFill>
                <a:latin typeface="Times New Roman" charset="-95"/>
              </a:rPr>
              <a:t>Κύριοι </a:t>
            </a:r>
            <a:r>
              <a:rPr lang="el-GR" sz="2000" b="1" dirty="0" err="1">
                <a:solidFill>
                  <a:srgbClr val="FF0000"/>
                </a:solidFill>
                <a:latin typeface="Times New Roman" charset="-95"/>
              </a:rPr>
              <a:t>επιπολής</a:t>
            </a:r>
            <a:r>
              <a:rPr lang="el-GR" sz="2000" b="1" dirty="0">
                <a:solidFill>
                  <a:srgbClr val="FF0000"/>
                </a:solidFill>
                <a:latin typeface="Times New Roman" charset="-95"/>
              </a:rPr>
              <a:t> φλεβικοί άξονες</a:t>
            </a:r>
          </a:p>
          <a:p>
            <a:pPr>
              <a:defRPr/>
            </a:pPr>
            <a:r>
              <a:rPr lang="el-GR" sz="2000" b="1" dirty="0">
                <a:solidFill>
                  <a:schemeClr val="accent1">
                    <a:lumMod val="50000"/>
                  </a:schemeClr>
                </a:solidFill>
                <a:latin typeface="Times New Roman" charset="-95"/>
              </a:rPr>
              <a:t>Βασιλική φλέβα</a:t>
            </a:r>
          </a:p>
          <a:p>
            <a:pPr>
              <a:defRPr/>
            </a:pPr>
            <a:r>
              <a:rPr lang="el-GR" sz="2000" b="1" dirty="0">
                <a:solidFill>
                  <a:schemeClr val="accent1">
                    <a:lumMod val="50000"/>
                  </a:schemeClr>
                </a:solidFill>
                <a:latin typeface="Times New Roman" charset="-95"/>
              </a:rPr>
              <a:t>Κεφαλική φλέβα (</a:t>
            </a:r>
            <a:r>
              <a:rPr lang="el-GR" sz="2000" b="1" dirty="0" err="1">
                <a:solidFill>
                  <a:schemeClr val="accent1">
                    <a:lumMod val="50000"/>
                  </a:schemeClr>
                </a:solidFill>
                <a:latin typeface="Times New Roman" charset="-95"/>
              </a:rPr>
              <a:t>κερκιδικά</a:t>
            </a:r>
            <a:r>
              <a:rPr lang="el-GR" sz="2000" b="1" dirty="0">
                <a:solidFill>
                  <a:schemeClr val="accent1">
                    <a:lumMod val="50000"/>
                  </a:schemeClr>
                </a:solidFill>
                <a:latin typeface="Times New Roman" charset="-95"/>
              </a:rPr>
              <a:t>- Κ/Κ)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93399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619126"/>
            <a:ext cx="5216525" cy="425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322" name="TextBox 1"/>
          <p:cNvSpPr txBox="1">
            <a:spLocks noChangeArrowheads="1"/>
          </p:cNvSpPr>
          <p:nvPr/>
        </p:nvSpPr>
        <p:spPr bwMode="auto">
          <a:xfrm>
            <a:off x="2424113" y="4900614"/>
            <a:ext cx="808831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ΠΡΟΣΟΧΗ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x-none" sz="2400">
                <a:latin typeface="Arial" charset="0"/>
                <a:ea typeface="Arial" charset="0"/>
                <a:cs typeface="Arial" charset="0"/>
              </a:rPr>
              <a:t>Η </a:t>
            </a:r>
            <a:r>
              <a:rPr lang="el-GR" altLang="x-none" sz="2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μασχαλιαία φλέβα </a:t>
            </a:r>
            <a:r>
              <a:rPr lang="el-GR" altLang="x-none" sz="24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σχηματίζεται</a:t>
            </a:r>
            <a:r>
              <a:rPr lang="el-GR" altLang="x-none" sz="2400">
                <a:latin typeface="Arial" charset="0"/>
                <a:ea typeface="Arial" charset="0"/>
                <a:cs typeface="Arial" charset="0"/>
              </a:rPr>
              <a:t> από την βασιλική φλέβα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x-none" sz="2400">
                <a:latin typeface="Arial" charset="0"/>
                <a:ea typeface="Arial" charset="0"/>
                <a:cs typeface="Arial" charset="0"/>
              </a:rPr>
              <a:t>και τις δορυφόρες φλέβες της βραχιονίου αρτηρίας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x-none" sz="2400">
                <a:latin typeface="Arial" charset="0"/>
                <a:ea typeface="Arial" charset="0"/>
                <a:cs typeface="Arial" charset="0"/>
              </a:rPr>
              <a:t>Η </a:t>
            </a:r>
            <a:r>
              <a:rPr lang="el-GR" altLang="x-none" sz="2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κεφαλική φλέβα  </a:t>
            </a:r>
            <a:r>
              <a:rPr lang="el-GR" altLang="x-none" sz="24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εκβάλλει</a:t>
            </a:r>
            <a:r>
              <a:rPr lang="el-GR" altLang="x-none" sz="2400">
                <a:latin typeface="Arial" charset="0"/>
                <a:ea typeface="Arial" charset="0"/>
                <a:cs typeface="Arial" charset="0"/>
              </a:rPr>
              <a:t> στην μασχαλιαία φλέβα</a:t>
            </a:r>
            <a:endParaRPr lang="en-US" altLang="x-none" sz="240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71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981076"/>
            <a:ext cx="5472112" cy="453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7346" name="TextBox 1"/>
          <p:cNvSpPr txBox="1">
            <a:spLocks noChangeArrowheads="1"/>
          </p:cNvSpPr>
          <p:nvPr/>
        </p:nvSpPr>
        <p:spPr bwMode="auto">
          <a:xfrm>
            <a:off x="4756151" y="404813"/>
            <a:ext cx="2576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rgbClr val="FF0000"/>
                </a:solidFill>
              </a:rPr>
              <a:t>Νεύρα άνω άκρου?</a:t>
            </a:r>
            <a:endParaRPr lang="en-US" altLang="x-none" sz="2400">
              <a:solidFill>
                <a:srgbClr val="FF0000"/>
              </a:solidFill>
            </a:endParaRPr>
          </a:p>
        </p:txBody>
      </p:sp>
      <p:sp>
        <p:nvSpPr>
          <p:cNvPr id="57347" name="TextBox 1"/>
          <p:cNvSpPr txBox="1">
            <a:spLocks noChangeArrowheads="1"/>
          </p:cNvSpPr>
          <p:nvPr/>
        </p:nvSpPr>
        <p:spPr bwMode="auto">
          <a:xfrm>
            <a:off x="2640014" y="5732463"/>
            <a:ext cx="76469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x-none" sz="2400"/>
              <a:t>Πρέπει να γνωρίζετε ποιό/ά νεύρα νευρώνουν τους μύες του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x-none" sz="2400"/>
              <a:t>κάθε ανατομικού διαμερίσματος</a:t>
            </a:r>
            <a:endParaRPr lang="en-US" altLang="x-none" sz="2400"/>
          </a:p>
        </p:txBody>
      </p:sp>
    </p:spTree>
    <p:extLst>
      <p:ext uri="{BB962C8B-B14F-4D97-AF65-F5344CB8AC3E}">
        <p14:creationId xmlns:p14="http://schemas.microsoft.com/office/powerpoint/2010/main" val="94687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494188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l-GR" sz="3600" dirty="0">
                <a:solidFill>
                  <a:srgbClr val="FFFF00"/>
                </a:solidFill>
              </a:rPr>
              <a:t>Καλό διάβασμα και να </a:t>
            </a:r>
            <a:r>
              <a:rPr lang="is-IS" sz="3600" dirty="0">
                <a:solidFill>
                  <a:srgbClr val="FFFF00"/>
                </a:solidFill>
              </a:rPr>
              <a:t>…</a:t>
            </a:r>
            <a:r>
              <a:rPr lang="el-GR" sz="3600" dirty="0">
                <a:solidFill>
                  <a:srgbClr val="FFFF00"/>
                </a:solidFill>
              </a:rPr>
              <a:t>.προσέχετε!!!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63490" name="Picture 2" descr="9 Best Beaches in Greece – Updated for 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3" y="620714"/>
            <a:ext cx="66675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55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655" y="353340"/>
            <a:ext cx="5362575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867" name="Text Box 1027"/>
          <p:cNvSpPr txBox="1">
            <a:spLocks noChangeArrowheads="1"/>
          </p:cNvSpPr>
          <p:nvPr/>
        </p:nvSpPr>
        <p:spPr bwMode="auto">
          <a:xfrm>
            <a:off x="4513264" y="5084763"/>
            <a:ext cx="334219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60000"/>
              </a:lnSpc>
              <a:defRPr/>
            </a:pPr>
            <a:r>
              <a:rPr lang="en-US" altLang="x-none" sz="2000" dirty="0">
                <a:solidFill>
                  <a:schemeClr val="bg1"/>
                </a:solidFill>
                <a:latin typeface="Arial" charset="-95"/>
              </a:rPr>
              <a:t>Double plane joint</a:t>
            </a:r>
          </a:p>
          <a:p>
            <a:pPr eaLnBrk="1" hangingPunct="1">
              <a:lnSpc>
                <a:spcPct val="160000"/>
              </a:lnSpc>
              <a:defRPr/>
            </a:pPr>
            <a:r>
              <a:rPr lang="el-GR" altLang="x-none" sz="2000" dirty="0" err="1">
                <a:solidFill>
                  <a:schemeClr val="bg1"/>
                </a:solidFill>
                <a:latin typeface="Arial" charset="-95"/>
              </a:rPr>
              <a:t>Προσθιοπίσθια</a:t>
            </a:r>
            <a:r>
              <a:rPr lang="el-GR" altLang="x-none" sz="2000" dirty="0">
                <a:solidFill>
                  <a:schemeClr val="bg1"/>
                </a:solidFill>
                <a:latin typeface="Arial" charset="-95"/>
              </a:rPr>
              <a:t> κίνηση: έσω</a:t>
            </a:r>
          </a:p>
        </p:txBody>
      </p:sp>
    </p:spTree>
    <p:extLst>
      <p:ext uri="{BB962C8B-B14F-4D97-AF65-F5344CB8AC3E}">
        <p14:creationId xmlns:p14="http://schemas.microsoft.com/office/powerpoint/2010/main" val="43628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6039"/>
            <a:ext cx="7848600" cy="670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0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1475"/>
            <a:ext cx="6858000" cy="585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01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341438"/>
            <a:ext cx="6294438" cy="519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3935414" y="333376"/>
            <a:ext cx="4376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 dirty="0">
                <a:solidFill>
                  <a:schemeClr val="bg1"/>
                </a:solidFill>
              </a:rPr>
              <a:t>Κινήσεις της άρθρωσης του ώμου</a:t>
            </a:r>
            <a:endParaRPr lang="en-US" altLang="x-non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46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196976"/>
            <a:ext cx="7345363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Box 2"/>
          <p:cNvSpPr txBox="1">
            <a:spLocks noChangeArrowheads="1"/>
          </p:cNvSpPr>
          <p:nvPr/>
        </p:nvSpPr>
        <p:spPr bwMode="auto">
          <a:xfrm>
            <a:off x="2852739" y="333376"/>
            <a:ext cx="6630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 dirty="0">
                <a:solidFill>
                  <a:schemeClr val="bg1"/>
                </a:solidFill>
              </a:rPr>
              <a:t>Κινήσεις της ωμοπλάτης επί του θωρακικού κλωβού</a:t>
            </a:r>
            <a:endParaRPr lang="en-US" altLang="x-non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4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33375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altLang="x-none" sz="3600" dirty="0">
                <a:solidFill>
                  <a:srgbClr val="FF0000"/>
                </a:solidFill>
                <a:latin typeface="Comic Sans MS" charset="-95"/>
              </a:rPr>
              <a:t>Μύες – </a:t>
            </a:r>
            <a:br>
              <a:rPr lang="el-GR" altLang="x-none" sz="3600" dirty="0">
                <a:solidFill>
                  <a:srgbClr val="FF0000"/>
                </a:solidFill>
                <a:latin typeface="Comic Sans MS" charset="-95"/>
              </a:rPr>
            </a:br>
            <a:r>
              <a:rPr lang="el-GR" altLang="x-none" sz="3600" dirty="0">
                <a:solidFill>
                  <a:srgbClr val="FF0000"/>
                </a:solidFill>
                <a:latin typeface="Comic Sans MS" charset="-95"/>
              </a:rPr>
              <a:t>κατηγορίες ανάλογα τις προσφύσεις</a:t>
            </a:r>
            <a:r>
              <a:rPr lang="el-GR" altLang="x-none" sz="4000" dirty="0">
                <a:latin typeface="Comic Sans MS" charset="-95"/>
              </a:rPr>
              <a:t> 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7263" y="2205038"/>
            <a:ext cx="7772400" cy="3124200"/>
          </a:xfrm>
        </p:spPr>
        <p:txBody>
          <a:bodyPr/>
          <a:lstStyle/>
          <a:p>
            <a:pPr eaLnBrk="1" hangingPunct="1">
              <a:lnSpc>
                <a:spcPct val="160000"/>
              </a:lnSpc>
              <a:defRPr/>
            </a:pPr>
            <a:r>
              <a:rPr lang="el-GR" altLang="x-none" dirty="0">
                <a:solidFill>
                  <a:schemeClr val="bg1"/>
                </a:solidFill>
                <a:latin typeface="Comic Sans MS" charset="-95"/>
              </a:rPr>
              <a:t>Θωρακικό τοίχωμα με οστά ωμικής ζώνης</a:t>
            </a:r>
          </a:p>
          <a:p>
            <a:pPr eaLnBrk="1" hangingPunct="1">
              <a:lnSpc>
                <a:spcPct val="160000"/>
              </a:lnSpc>
              <a:defRPr/>
            </a:pPr>
            <a:r>
              <a:rPr lang="el-GR" altLang="x-none" dirty="0">
                <a:solidFill>
                  <a:schemeClr val="bg1"/>
                </a:solidFill>
                <a:latin typeface="Comic Sans MS" charset="-95"/>
              </a:rPr>
              <a:t>Ράχη με οστά ωμικής ζώνης</a:t>
            </a:r>
          </a:p>
          <a:p>
            <a:pPr eaLnBrk="1" hangingPunct="1">
              <a:lnSpc>
                <a:spcPct val="160000"/>
              </a:lnSpc>
              <a:defRPr/>
            </a:pPr>
            <a:r>
              <a:rPr lang="el-GR" altLang="x-none" dirty="0">
                <a:solidFill>
                  <a:schemeClr val="bg1"/>
                </a:solidFill>
                <a:latin typeface="Comic Sans MS" charset="-95"/>
              </a:rPr>
              <a:t>Μύες ωμικής ζώνης (αυτόχθονες)</a:t>
            </a:r>
          </a:p>
        </p:txBody>
      </p:sp>
    </p:spTree>
    <p:extLst>
      <p:ext uri="{BB962C8B-B14F-4D97-AF65-F5344CB8AC3E}">
        <p14:creationId xmlns:p14="http://schemas.microsoft.com/office/powerpoint/2010/main" val="4544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747714"/>
            <a:ext cx="4586288" cy="389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78" b="7773"/>
          <a:stretch>
            <a:fillRect/>
          </a:stretch>
        </p:blipFill>
        <p:spPr bwMode="auto">
          <a:xfrm>
            <a:off x="3221038" y="5902326"/>
            <a:ext cx="62357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20"/>
          <a:stretch>
            <a:fillRect/>
          </a:stretch>
        </p:blipFill>
        <p:spPr bwMode="auto">
          <a:xfrm>
            <a:off x="3221038" y="4443413"/>
            <a:ext cx="6235700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3216276" y="101601"/>
            <a:ext cx="6245225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lnSpc>
                <a:spcPct val="160000"/>
              </a:lnSpc>
              <a:spcBef>
                <a:spcPct val="0"/>
              </a:spcBef>
              <a:buFontTx/>
              <a:buNone/>
            </a:pPr>
            <a:r>
              <a:rPr lang="el-GR" altLang="x-none" sz="1600">
                <a:solidFill>
                  <a:schemeClr val="accent1"/>
                </a:solidFill>
                <a:latin typeface="Comic Sans MS" charset="0"/>
              </a:rPr>
              <a:t>Μύες που συνδέουν το Θωρακικό τοίχωμα με οστά ωμικής ζώνης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648076" y="2708276"/>
            <a:ext cx="2879725" cy="266541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792538" y="3716338"/>
            <a:ext cx="2374900" cy="252095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46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1" y="903288"/>
            <a:ext cx="4792663" cy="409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" t="31535" b="24066"/>
          <a:stretch>
            <a:fillRect/>
          </a:stretch>
        </p:blipFill>
        <p:spPr bwMode="auto">
          <a:xfrm>
            <a:off x="2566988" y="4997450"/>
            <a:ext cx="7569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3228976" y="223839"/>
            <a:ext cx="6246813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lnSpc>
                <a:spcPct val="160000"/>
              </a:lnSpc>
              <a:spcBef>
                <a:spcPct val="0"/>
              </a:spcBef>
              <a:buFontTx/>
              <a:buNone/>
            </a:pPr>
            <a:r>
              <a:rPr lang="el-GR" altLang="x-none" sz="1600">
                <a:solidFill>
                  <a:schemeClr val="accent1"/>
                </a:solidFill>
                <a:latin typeface="Comic Sans MS" charset="0"/>
              </a:rPr>
              <a:t>Μύες που συνδέουν το Θωρακικό τοίχωμα με οστά ωμικής ζώνης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228976" y="3289301"/>
            <a:ext cx="2955925" cy="201136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432176" y="2492376"/>
            <a:ext cx="2995613" cy="37449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35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3151108" y="3213101"/>
            <a:ext cx="540083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l-GR" altLang="x-none" sz="2800" dirty="0">
              <a:solidFill>
                <a:srgbClr val="FF0000"/>
              </a:solidFill>
              <a:latin typeface="Comic Sans MS" charset="-95"/>
            </a:endParaRPr>
          </a:p>
          <a:p>
            <a:pPr algn="ctr" eaLnBrk="1" hangingPunct="1">
              <a:defRPr/>
            </a:pPr>
            <a:r>
              <a:rPr lang="el-GR" altLang="x-none" sz="2800" dirty="0">
                <a:solidFill>
                  <a:srgbClr val="FF0000"/>
                </a:solidFill>
                <a:latin typeface="Comic Sans MS" charset="-95"/>
              </a:rPr>
              <a:t>ΩΜΙΚΗ ΖΩΝΗ - ΒΡΑΧΙΟΝΑΣ</a:t>
            </a:r>
          </a:p>
          <a:p>
            <a:pPr algn="ctr" eaLnBrk="1" hangingPunct="1">
              <a:defRPr/>
            </a:pPr>
            <a:endParaRPr lang="el-GR" altLang="x-none" sz="2800" dirty="0">
              <a:solidFill>
                <a:srgbClr val="FF0000"/>
              </a:solidFill>
              <a:latin typeface="Comic Sans MS" charset="-95"/>
            </a:endParaRPr>
          </a:p>
          <a:p>
            <a:pPr algn="ctr" eaLnBrk="1" hangingPunct="1">
              <a:defRPr/>
            </a:pPr>
            <a:endParaRPr lang="el-GR" altLang="x-none" sz="2800" dirty="0">
              <a:solidFill>
                <a:srgbClr val="FF0000"/>
              </a:solidFill>
              <a:latin typeface="Comic Sans MS" charset="-95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0" y="492125"/>
            <a:ext cx="3644900" cy="1135197"/>
          </a:xfrm>
        </p:spPr>
        <p:txBody>
          <a:bodyPr/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Πρώτο μέρος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04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1"/>
          <a:stretch/>
        </p:blipFill>
        <p:spPr bwMode="auto">
          <a:xfrm>
            <a:off x="1919289" y="692150"/>
            <a:ext cx="3273425" cy="55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16"/>
          <a:stretch>
            <a:fillRect/>
          </a:stretch>
        </p:blipFill>
        <p:spPr bwMode="auto">
          <a:xfrm>
            <a:off x="5591176" y="2367389"/>
            <a:ext cx="5575972" cy="244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2430733" y="10225"/>
            <a:ext cx="7399336" cy="48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lnSpc>
                <a:spcPct val="160000"/>
              </a:lnSpc>
              <a:spcBef>
                <a:spcPct val="0"/>
              </a:spcBef>
              <a:buFontTx/>
              <a:buNone/>
            </a:pPr>
            <a:r>
              <a:rPr lang="el-GR" altLang="x-none" sz="1800" dirty="0">
                <a:solidFill>
                  <a:schemeClr val="bg1"/>
                </a:solidFill>
                <a:latin typeface="Comic Sans MS" charset="0"/>
              </a:rPr>
              <a:t>Μύες που συνδέουν τη ΣΣ με οστά ωμικής ζώνης και το άνω άκρο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727576" y="2997200"/>
            <a:ext cx="936625" cy="21590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872038" y="2852738"/>
            <a:ext cx="792162" cy="14446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872038" y="2997201"/>
            <a:ext cx="792162" cy="93662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224339" y="3810001"/>
            <a:ext cx="1366837" cy="85407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440239" y="3789364"/>
            <a:ext cx="1150937" cy="15843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14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" t="16419" r="1" b="13820"/>
          <a:stretch/>
        </p:blipFill>
        <p:spPr bwMode="auto">
          <a:xfrm>
            <a:off x="2982913" y="765176"/>
            <a:ext cx="6354762" cy="375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22"/>
          <a:stretch>
            <a:fillRect/>
          </a:stretch>
        </p:blipFill>
        <p:spPr bwMode="auto">
          <a:xfrm>
            <a:off x="2730500" y="4629151"/>
            <a:ext cx="69342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074989" y="193676"/>
            <a:ext cx="62452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lnSpc>
                <a:spcPct val="160000"/>
              </a:lnSpc>
              <a:spcBef>
                <a:spcPct val="0"/>
              </a:spcBef>
              <a:buFontTx/>
              <a:buNone/>
            </a:pPr>
            <a:r>
              <a:rPr lang="el-GR" altLang="x-none" sz="1600">
                <a:solidFill>
                  <a:schemeClr val="accent1"/>
                </a:solidFill>
                <a:latin typeface="Comic Sans MS" charset="0"/>
              </a:rPr>
              <a:t>Μύες που συνδέουν τη ΣΣ με οστά ωμικής ζώνης και το άνω άκρο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575051" y="1916113"/>
            <a:ext cx="2881313" cy="295275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575050" y="2276476"/>
            <a:ext cx="2808288" cy="331311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503614" y="2781300"/>
            <a:ext cx="2879725" cy="367188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0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720725"/>
            <a:ext cx="5905500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05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9" b="44067"/>
          <a:stretch/>
        </p:blipFill>
        <p:spPr bwMode="auto">
          <a:xfrm>
            <a:off x="2903538" y="3567114"/>
            <a:ext cx="3314700" cy="326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10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88" y="3567113"/>
            <a:ext cx="3865562" cy="330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938713" y="61914"/>
            <a:ext cx="295275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lnSpc>
                <a:spcPct val="160000"/>
              </a:lnSpc>
              <a:spcBef>
                <a:spcPct val="0"/>
              </a:spcBef>
              <a:buFontTx/>
              <a:buNone/>
            </a:pPr>
            <a:r>
              <a:rPr lang="el-GR" altLang="x-none" sz="1800">
                <a:solidFill>
                  <a:schemeClr val="accent1"/>
                </a:solidFill>
                <a:latin typeface="Comic Sans MS" charset="0"/>
              </a:rPr>
              <a:t>Αυτόχθονες μύες ώμου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863975" y="1484314"/>
            <a:ext cx="1074738" cy="453707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719513" y="2349501"/>
            <a:ext cx="4171950" cy="24479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719514" y="3141663"/>
            <a:ext cx="4537075" cy="237490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86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69" b="1955"/>
          <a:stretch>
            <a:fillRect/>
          </a:stretch>
        </p:blipFill>
        <p:spPr bwMode="auto">
          <a:xfrm>
            <a:off x="3105151" y="736601"/>
            <a:ext cx="6380163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2981325"/>
            <a:ext cx="4503738" cy="385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10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3206750"/>
            <a:ext cx="3976687" cy="34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819651" y="88901"/>
            <a:ext cx="2951163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lnSpc>
                <a:spcPct val="160000"/>
              </a:lnSpc>
              <a:spcBef>
                <a:spcPct val="0"/>
              </a:spcBef>
              <a:buFontTx/>
              <a:buNone/>
            </a:pPr>
            <a:r>
              <a:rPr lang="el-GR" altLang="x-none" sz="1800">
                <a:solidFill>
                  <a:schemeClr val="accent1"/>
                </a:solidFill>
                <a:latin typeface="Comic Sans MS" charset="0"/>
              </a:rPr>
              <a:t>Αυτόχθονες μύες ώμου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16276" y="981076"/>
            <a:ext cx="576263" cy="482441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2539" y="1773239"/>
            <a:ext cx="574675" cy="30956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648076" y="2420939"/>
            <a:ext cx="5184775" cy="2663825"/>
          </a:xfrm>
          <a:prstGeom prst="straightConnector1">
            <a:avLst/>
          </a:prstGeom>
          <a:ln w="38100">
            <a:solidFill>
              <a:srgbClr val="00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91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762001"/>
            <a:ext cx="6438900" cy="545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32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85801"/>
            <a:ext cx="69342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06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728664"/>
            <a:ext cx="6172200" cy="52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83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1" name="Object 2"/>
          <p:cNvGraphicFramePr>
            <a:graphicFrameLocks noChangeAspect="1"/>
          </p:cNvGraphicFramePr>
          <p:nvPr/>
        </p:nvGraphicFramePr>
        <p:xfrm>
          <a:off x="2971800" y="685801"/>
          <a:ext cx="6934200" cy="517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5" name="Image" r:id="rId3" imgW="1819429" imgH="1357542" progId="Photoshop.Image.6">
                  <p:embed/>
                </p:oleObj>
              </mc:Choice>
              <mc:Fallback>
                <p:oleObj name="Image" r:id="rId3" imgW="1819429" imgH="1357542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6000"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685801"/>
                        <a:ext cx="6934200" cy="517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213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5" name="Object 1026"/>
          <p:cNvGraphicFramePr>
            <a:graphicFrameLocks noChangeAspect="1"/>
          </p:cNvGraphicFramePr>
          <p:nvPr/>
        </p:nvGraphicFramePr>
        <p:xfrm>
          <a:off x="3309938" y="228600"/>
          <a:ext cx="5713412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9" name="Image" r:id="rId3" imgW="4965202" imgH="5431547" progId="Photoshop.Image.6">
                  <p:embed/>
                </p:oleObj>
              </mc:Choice>
              <mc:Fallback>
                <p:oleObj name="Image" r:id="rId3" imgW="4965202" imgH="5431547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9938" y="228600"/>
                        <a:ext cx="5713412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766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"/>
            <a:ext cx="2647950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2467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1"/>
            <a:ext cx="253365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2468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6" y="2286001"/>
            <a:ext cx="5686425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1031" descr="C:\Documents and Settings\1\Επιφάνεια εργασίας\Google Αποτελέσματα Eικόνων για http--www_courses_vcu_edu-DANC291-003-upper_mo3_jpg.files\unit_10.files\shoulder_trap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672" y="3519407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51" y="697424"/>
            <a:ext cx="2867243" cy="243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54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x-none" sz="4000">
                <a:solidFill>
                  <a:srgbClr val="FF0000"/>
                </a:solidFill>
                <a:latin typeface="Comic Sans MS" charset="-95"/>
              </a:rPr>
              <a:t>Οστά ωμικής ζώνης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el-GR" altLang="x-none">
                <a:solidFill>
                  <a:schemeClr val="bg1"/>
                </a:solidFill>
                <a:latin typeface="Comic Sans MS" charset="-95"/>
              </a:rPr>
              <a:t>Κλείδα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l-GR" altLang="x-none">
                <a:solidFill>
                  <a:schemeClr val="bg1"/>
                </a:solidFill>
                <a:latin typeface="Comic Sans MS" charset="-95"/>
              </a:rPr>
              <a:t>Ωμοπλάτη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l-GR" altLang="x-none">
                <a:solidFill>
                  <a:schemeClr val="bg1"/>
                </a:solidFill>
                <a:latin typeface="Comic Sans MS" charset="-95"/>
              </a:rPr>
              <a:t>Άνω πέρας βραχιονίου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5318126" y="5084764"/>
            <a:ext cx="3635375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l-GR" altLang="x-none" sz="2800">
                <a:solidFill>
                  <a:schemeClr val="bg2"/>
                </a:solidFill>
                <a:latin typeface="Comic Sans MS" charset="-95"/>
              </a:rPr>
              <a:t>Πόσες αρθρώσεις?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l-GR" altLang="x-none" sz="2800">
                <a:solidFill>
                  <a:schemeClr val="bg2"/>
                </a:solidFill>
                <a:latin typeface="Comic Sans MS" charset="-95"/>
              </a:rPr>
              <a:t>Τι είδους αρθρώσεις?</a:t>
            </a:r>
          </a:p>
        </p:txBody>
      </p:sp>
    </p:spTree>
    <p:extLst>
      <p:ext uri="{BB962C8B-B14F-4D97-AF65-F5344CB8AC3E}">
        <p14:creationId xmlns:p14="http://schemas.microsoft.com/office/powerpoint/2010/main" val="966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 descr="http://www.yoursportsdoc.com/media/shoulder_x-ray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457201"/>
            <a:ext cx="4200525" cy="33258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4" name="Picture 5" descr="http://www.yoursportsdoc.com/media/shoulder_x-ray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82914"/>
            <a:ext cx="4038600" cy="31972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63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3" descr="http://webzoom.freewebs.com/cirugiahombro/Shoulder%20X-ray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4" y="1728788"/>
            <a:ext cx="4122737" cy="429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292601" y="503238"/>
            <a:ext cx="26853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altLang="x-none">
                <a:solidFill>
                  <a:srgbClr val="FF0000"/>
                </a:solidFill>
                <a:latin typeface="Comic Sans MS" charset="-95"/>
              </a:rPr>
              <a:t>ΚΛΙΝΙΚΟ ΠΡΟΒΛΗΜΑ</a:t>
            </a: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828800"/>
            <a:ext cx="34544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29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 descr="http://www.lumc.nl/5020/DPS/Examples/Example%20dislocation/_BLOB_2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67000"/>
            <a:ext cx="4724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http://www.lumc.nl/5020/DPS/Examples/Example%20dislocation/_BLOB_1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609600"/>
            <a:ext cx="249237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4292601" y="503238"/>
            <a:ext cx="26853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altLang="x-none">
                <a:solidFill>
                  <a:srgbClr val="FF0000"/>
                </a:solidFill>
                <a:latin typeface="Comic Sans MS" charset="-95"/>
              </a:rPr>
              <a:t>ΚΛΙΝΙΚΟ ΠΡΟΒΛΗΜΑ</a:t>
            </a:r>
          </a:p>
        </p:txBody>
      </p:sp>
      <p:graphicFrame>
        <p:nvGraphicFramePr>
          <p:cNvPr id="40967" name="Object 7"/>
          <p:cNvGraphicFramePr>
            <a:graphicFrameLocks noChangeAspect="1"/>
          </p:cNvGraphicFramePr>
          <p:nvPr/>
        </p:nvGraphicFramePr>
        <p:xfrm>
          <a:off x="8077200" y="3581400"/>
          <a:ext cx="2243138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5" name="Φωτογραφία του Photo Editor" r:id="rId5" imgW="2876190" imgH="3809524" progId="MSPhotoEd.3">
                  <p:embed/>
                </p:oleObj>
              </mc:Choice>
              <mc:Fallback>
                <p:oleObj name="Φωτογραφία του Photo Editor" r:id="rId5" imgW="2876190" imgH="38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3581400"/>
                        <a:ext cx="2243138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370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http://www.physioworks.com.au/images/fractured.hume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5" y="2085975"/>
            <a:ext cx="21145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3" descr="Humerus fracture 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6" y="1393825"/>
            <a:ext cx="27209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5" descr="http://www.accessexcellence.org/RC/VL/xrays/1elbow/1humfxutmb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2492375"/>
            <a:ext cx="1919288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Box 1"/>
          <p:cNvSpPr txBox="1">
            <a:spLocks noChangeArrowheads="1"/>
          </p:cNvSpPr>
          <p:nvPr/>
        </p:nvSpPr>
        <p:spPr bwMode="auto">
          <a:xfrm>
            <a:off x="1936750" y="260351"/>
            <a:ext cx="8370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x-none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Ποιες ανατομικές δομές (</a:t>
            </a:r>
            <a:r>
              <a:rPr lang="el-GR" altLang="x-none" sz="200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αγγεία</a:t>
            </a:r>
            <a:r>
              <a:rPr lang="el-GR" altLang="x-none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και </a:t>
            </a:r>
            <a:r>
              <a:rPr lang="el-GR" altLang="x-none" sz="200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νεύρα</a:t>
            </a:r>
            <a:r>
              <a:rPr lang="el-GR" altLang="x-none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 κινδυνεύουν στις περιπτώσεις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x-none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των εικονιζόμενων καταγμάτων?</a:t>
            </a:r>
            <a:endParaRPr lang="en-US" altLang="x-none" sz="20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48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78163"/>
            <a:ext cx="77724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l-GR" altLang="x-none" sz="4000" dirty="0">
                <a:solidFill>
                  <a:srgbClr val="FF0000"/>
                </a:solidFill>
                <a:latin typeface="Arial" charset="0"/>
              </a:rPr>
              <a:t/>
            </a:r>
            <a:br>
              <a:rPr lang="el-GR" altLang="x-none" sz="4000" dirty="0">
                <a:solidFill>
                  <a:srgbClr val="FF0000"/>
                </a:solidFill>
                <a:latin typeface="Arial" charset="0"/>
              </a:rPr>
            </a:br>
            <a:r>
              <a:rPr lang="el-GR" altLang="x-none" sz="3600" dirty="0">
                <a:solidFill>
                  <a:srgbClr val="FF0000"/>
                </a:solidFill>
                <a:latin typeface="Arial" charset="0"/>
              </a:rPr>
              <a:t/>
            </a:r>
            <a:br>
              <a:rPr lang="el-GR" altLang="x-none" sz="3600" dirty="0">
                <a:solidFill>
                  <a:srgbClr val="FF0000"/>
                </a:solidFill>
                <a:latin typeface="Arial" charset="0"/>
              </a:rPr>
            </a:br>
            <a:r>
              <a:rPr lang="el-GR" altLang="x-none" sz="3200" dirty="0">
                <a:solidFill>
                  <a:srgbClr val="002060"/>
                </a:solidFill>
                <a:latin typeface="Arial" charset="0"/>
              </a:rPr>
              <a:t>Βραχίονας και αντιβράχιο</a:t>
            </a:r>
            <a:r>
              <a:rPr lang="el-GR" altLang="x-none" sz="3600" dirty="0">
                <a:solidFill>
                  <a:srgbClr val="FF0000"/>
                </a:solidFill>
                <a:latin typeface="Arial" charset="0"/>
              </a:rPr>
              <a:t/>
            </a:r>
            <a:br>
              <a:rPr lang="el-GR" altLang="x-none" sz="3600" dirty="0">
                <a:solidFill>
                  <a:srgbClr val="FF0000"/>
                </a:solidFill>
                <a:latin typeface="Arial" charset="0"/>
              </a:rPr>
            </a:br>
            <a:r>
              <a:rPr lang="el-GR" altLang="x-none" sz="3600" dirty="0">
                <a:latin typeface="Arial" charset="0"/>
              </a:rPr>
              <a:t/>
            </a:r>
            <a:br>
              <a:rPr lang="el-GR" altLang="x-none" sz="3600" dirty="0">
                <a:latin typeface="Arial" charset="0"/>
              </a:rPr>
            </a:br>
            <a:endParaRPr lang="el-GR" altLang="x-none" sz="200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83000" y="492125"/>
            <a:ext cx="3644900" cy="1135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dirty="0" smtClean="0">
                <a:solidFill>
                  <a:schemeClr val="bg1"/>
                </a:solidFill>
              </a:rPr>
              <a:t>Δεύτερο μέρος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254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x-none" sz="4000">
                <a:latin typeface="Arial" charset="0"/>
                <a:ea typeface="Arial" charset="0"/>
                <a:cs typeface="Arial" charset="0"/>
              </a:rPr>
              <a:t>Οστά και αρθρώσεις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3001964" y="2773364"/>
            <a:ext cx="6118225" cy="1951037"/>
          </a:xfrm>
        </p:spPr>
        <p:txBody>
          <a:bodyPr/>
          <a:lstStyle/>
          <a:p>
            <a:pPr eaLnBrk="1" hangingPunct="1"/>
            <a:r>
              <a:rPr lang="el-GR" altLang="x-none" sz="2400">
                <a:latin typeface="Arial" charset="0"/>
                <a:ea typeface="Arial" charset="0"/>
                <a:cs typeface="Arial" charset="0"/>
              </a:rPr>
              <a:t>Βραχιόνιο (διάφυση και κάτω πέρας)</a:t>
            </a:r>
          </a:p>
          <a:p>
            <a:pPr eaLnBrk="1" hangingPunct="1"/>
            <a:r>
              <a:rPr lang="el-GR" altLang="x-none" sz="2400">
                <a:latin typeface="Arial" charset="0"/>
                <a:ea typeface="Arial" charset="0"/>
                <a:cs typeface="Arial" charset="0"/>
              </a:rPr>
              <a:t>Κερκίδα</a:t>
            </a:r>
          </a:p>
          <a:p>
            <a:pPr eaLnBrk="1" hangingPunct="1"/>
            <a:r>
              <a:rPr lang="el-GR" altLang="x-none" sz="2400">
                <a:latin typeface="Arial" charset="0"/>
                <a:ea typeface="Arial" charset="0"/>
                <a:cs typeface="Arial" charset="0"/>
              </a:rPr>
              <a:t>Ωλένη</a:t>
            </a:r>
          </a:p>
          <a:p>
            <a:pPr eaLnBrk="1" hangingPunct="1"/>
            <a:r>
              <a:rPr lang="el-GR" altLang="x-none" sz="2400">
                <a:latin typeface="Arial" charset="0"/>
                <a:ea typeface="Arial" charset="0"/>
                <a:cs typeface="Arial" charset="0"/>
              </a:rPr>
              <a:t>Οστά άκρας χειρός</a:t>
            </a:r>
          </a:p>
        </p:txBody>
      </p:sp>
    </p:spTree>
    <p:extLst>
      <p:ext uri="{BB962C8B-B14F-4D97-AF65-F5344CB8AC3E}">
        <p14:creationId xmlns:p14="http://schemas.microsoft.com/office/powerpoint/2010/main" val="29285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9779" r="44504" b="1573"/>
          <a:stretch>
            <a:fillRect/>
          </a:stretch>
        </p:blipFill>
        <p:spPr bwMode="auto">
          <a:xfrm>
            <a:off x="2239963" y="919164"/>
            <a:ext cx="3600450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08"/>
          <a:stretch>
            <a:fillRect/>
          </a:stretch>
        </p:blipFill>
        <p:spPr bwMode="auto">
          <a:xfrm>
            <a:off x="6888164" y="1173164"/>
            <a:ext cx="2435225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4040188" y="260351"/>
            <a:ext cx="4456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2400"/>
              <a:t>Πρόσθια άποψη βραχιονίου οστού</a:t>
            </a:r>
          </a:p>
        </p:txBody>
      </p:sp>
      <p:sp>
        <p:nvSpPr>
          <p:cNvPr id="4" name="Freeform 3"/>
          <p:cNvSpPr/>
          <p:nvPr/>
        </p:nvSpPr>
        <p:spPr>
          <a:xfrm>
            <a:off x="8507414" y="5373688"/>
            <a:ext cx="815975" cy="495300"/>
          </a:xfrm>
          <a:custGeom>
            <a:avLst/>
            <a:gdLst>
              <a:gd name="connsiteX0" fmla="*/ 0 w 884402"/>
              <a:gd name="connsiteY0" fmla="*/ 108607 h 574119"/>
              <a:gd name="connsiteX1" fmla="*/ 0 w 884402"/>
              <a:gd name="connsiteY1" fmla="*/ 108607 h 574119"/>
              <a:gd name="connsiteX2" fmla="*/ 33251 w 884402"/>
              <a:gd name="connsiteY2" fmla="*/ 258236 h 574119"/>
              <a:gd name="connsiteX3" fmla="*/ 66502 w 884402"/>
              <a:gd name="connsiteY3" fmla="*/ 424490 h 574119"/>
              <a:gd name="connsiteX4" fmla="*/ 133004 w 884402"/>
              <a:gd name="connsiteY4" fmla="*/ 457741 h 574119"/>
              <a:gd name="connsiteX5" fmla="*/ 266007 w 884402"/>
              <a:gd name="connsiteY5" fmla="*/ 490992 h 574119"/>
              <a:gd name="connsiteX6" fmla="*/ 315884 w 884402"/>
              <a:gd name="connsiteY6" fmla="*/ 507618 h 574119"/>
              <a:gd name="connsiteX7" fmla="*/ 465513 w 884402"/>
              <a:gd name="connsiteY7" fmla="*/ 574119 h 574119"/>
              <a:gd name="connsiteX8" fmla="*/ 831273 w 884402"/>
              <a:gd name="connsiteY8" fmla="*/ 540869 h 574119"/>
              <a:gd name="connsiteX9" fmla="*/ 881149 w 884402"/>
              <a:gd name="connsiteY9" fmla="*/ 524243 h 574119"/>
              <a:gd name="connsiteX10" fmla="*/ 864524 w 884402"/>
              <a:gd name="connsiteY10" fmla="*/ 191734 h 574119"/>
              <a:gd name="connsiteX11" fmla="*/ 847898 w 884402"/>
              <a:gd name="connsiteY11" fmla="*/ 141858 h 574119"/>
              <a:gd name="connsiteX12" fmla="*/ 831273 w 884402"/>
              <a:gd name="connsiteY12" fmla="*/ 75356 h 574119"/>
              <a:gd name="connsiteX13" fmla="*/ 731520 w 884402"/>
              <a:gd name="connsiteY13" fmla="*/ 58730 h 574119"/>
              <a:gd name="connsiteX14" fmla="*/ 299258 w 884402"/>
              <a:gd name="connsiteY14" fmla="*/ 42105 h 574119"/>
              <a:gd name="connsiteX15" fmla="*/ 249382 w 884402"/>
              <a:gd name="connsiteY15" fmla="*/ 58730 h 574119"/>
              <a:gd name="connsiteX16" fmla="*/ 182880 w 884402"/>
              <a:gd name="connsiteY16" fmla="*/ 75356 h 574119"/>
              <a:gd name="connsiteX17" fmla="*/ 133004 w 884402"/>
              <a:gd name="connsiteY17" fmla="*/ 91981 h 574119"/>
              <a:gd name="connsiteX18" fmla="*/ 0 w 884402"/>
              <a:gd name="connsiteY18" fmla="*/ 108607 h 57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4402" h="574119">
                <a:moveTo>
                  <a:pt x="0" y="108607"/>
                </a:moveTo>
                <a:lnTo>
                  <a:pt x="0" y="108607"/>
                </a:lnTo>
                <a:cubicBezTo>
                  <a:pt x="11084" y="158483"/>
                  <a:pt x="22725" y="208239"/>
                  <a:pt x="33251" y="258236"/>
                </a:cubicBezTo>
                <a:cubicBezTo>
                  <a:pt x="44894" y="313539"/>
                  <a:pt x="41227" y="373941"/>
                  <a:pt x="66502" y="424490"/>
                </a:cubicBezTo>
                <a:cubicBezTo>
                  <a:pt x="77586" y="446657"/>
                  <a:pt x="109492" y="449904"/>
                  <a:pt x="133004" y="457741"/>
                </a:cubicBezTo>
                <a:cubicBezTo>
                  <a:pt x="176358" y="472192"/>
                  <a:pt x="222653" y="476541"/>
                  <a:pt x="266007" y="490992"/>
                </a:cubicBezTo>
                <a:cubicBezTo>
                  <a:pt x="282633" y="496534"/>
                  <a:pt x="300209" y="499781"/>
                  <a:pt x="315884" y="507618"/>
                </a:cubicBezTo>
                <a:cubicBezTo>
                  <a:pt x="473955" y="586655"/>
                  <a:pt x="208171" y="488341"/>
                  <a:pt x="465513" y="574119"/>
                </a:cubicBezTo>
                <a:cubicBezTo>
                  <a:pt x="587433" y="563036"/>
                  <a:pt x="709722" y="555455"/>
                  <a:pt x="831273" y="540869"/>
                </a:cubicBezTo>
                <a:cubicBezTo>
                  <a:pt x="848673" y="538781"/>
                  <a:pt x="879487" y="541689"/>
                  <a:pt x="881149" y="524243"/>
                </a:cubicBezTo>
                <a:cubicBezTo>
                  <a:pt x="891670" y="413768"/>
                  <a:pt x="874138" y="302292"/>
                  <a:pt x="864524" y="191734"/>
                </a:cubicBezTo>
                <a:cubicBezTo>
                  <a:pt x="863006" y="174275"/>
                  <a:pt x="852712" y="158708"/>
                  <a:pt x="847898" y="141858"/>
                </a:cubicBezTo>
                <a:cubicBezTo>
                  <a:pt x="841621" y="119888"/>
                  <a:pt x="849866" y="88637"/>
                  <a:pt x="831273" y="75356"/>
                </a:cubicBezTo>
                <a:cubicBezTo>
                  <a:pt x="803842" y="55763"/>
                  <a:pt x="764771" y="64272"/>
                  <a:pt x="731520" y="58730"/>
                </a:cubicBezTo>
                <a:cubicBezTo>
                  <a:pt x="578323" y="-43402"/>
                  <a:pt x="683511" y="12547"/>
                  <a:pt x="299258" y="42105"/>
                </a:cubicBezTo>
                <a:cubicBezTo>
                  <a:pt x="281785" y="43449"/>
                  <a:pt x="266232" y="53916"/>
                  <a:pt x="249382" y="58730"/>
                </a:cubicBezTo>
                <a:cubicBezTo>
                  <a:pt x="227412" y="65007"/>
                  <a:pt x="204850" y="69079"/>
                  <a:pt x="182880" y="75356"/>
                </a:cubicBezTo>
                <a:cubicBezTo>
                  <a:pt x="166030" y="80170"/>
                  <a:pt x="150442" y="90237"/>
                  <a:pt x="133004" y="91981"/>
                </a:cubicBezTo>
                <a:cubicBezTo>
                  <a:pt x="94404" y="95841"/>
                  <a:pt x="22167" y="105836"/>
                  <a:pt x="0" y="10860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0" t="9946" r="-2" b="3812"/>
          <a:stretch>
            <a:fillRect/>
          </a:stretch>
        </p:blipFill>
        <p:spPr bwMode="auto">
          <a:xfrm>
            <a:off x="1919288" y="908050"/>
            <a:ext cx="4241800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4040188" y="260351"/>
            <a:ext cx="4386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2400"/>
              <a:t>Οπίσθια άποψη βραχιονίου οστού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1"/>
          <a:stretch>
            <a:fillRect/>
          </a:stretch>
        </p:blipFill>
        <p:spPr bwMode="auto">
          <a:xfrm>
            <a:off x="7591426" y="1227138"/>
            <a:ext cx="2460625" cy="563086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BFBFB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7558088" y="3408363"/>
            <a:ext cx="266700" cy="1676400"/>
          </a:xfrm>
          <a:custGeom>
            <a:avLst/>
            <a:gdLst>
              <a:gd name="connsiteX0" fmla="*/ 33383 w 413400"/>
              <a:gd name="connsiteY0" fmla="*/ 0 h 1579418"/>
              <a:gd name="connsiteX1" fmla="*/ 33383 w 413400"/>
              <a:gd name="connsiteY1" fmla="*/ 0 h 1579418"/>
              <a:gd name="connsiteX2" fmla="*/ 199637 w 413400"/>
              <a:gd name="connsiteY2" fmla="*/ 33251 h 1579418"/>
              <a:gd name="connsiteX3" fmla="*/ 349266 w 413400"/>
              <a:gd name="connsiteY3" fmla="*/ 83127 h 1579418"/>
              <a:gd name="connsiteX4" fmla="*/ 399143 w 413400"/>
              <a:gd name="connsiteY4" fmla="*/ 532015 h 1579418"/>
              <a:gd name="connsiteX5" fmla="*/ 382517 w 413400"/>
              <a:gd name="connsiteY5" fmla="*/ 881149 h 1579418"/>
              <a:gd name="connsiteX6" fmla="*/ 349266 w 413400"/>
              <a:gd name="connsiteY6" fmla="*/ 1097280 h 1579418"/>
              <a:gd name="connsiteX7" fmla="*/ 316016 w 413400"/>
              <a:gd name="connsiteY7" fmla="*/ 1147157 h 1579418"/>
              <a:gd name="connsiteX8" fmla="*/ 299390 w 413400"/>
              <a:gd name="connsiteY8" fmla="*/ 1197033 h 1579418"/>
              <a:gd name="connsiteX9" fmla="*/ 249514 w 413400"/>
              <a:gd name="connsiteY9" fmla="*/ 1246909 h 1579418"/>
              <a:gd name="connsiteX10" fmla="*/ 216263 w 413400"/>
              <a:gd name="connsiteY10" fmla="*/ 1446415 h 1579418"/>
              <a:gd name="connsiteX11" fmla="*/ 199637 w 413400"/>
              <a:gd name="connsiteY11" fmla="*/ 1562793 h 1579418"/>
              <a:gd name="connsiteX12" fmla="*/ 149761 w 413400"/>
              <a:gd name="connsiteY12" fmla="*/ 1579418 h 1579418"/>
              <a:gd name="connsiteX13" fmla="*/ 33383 w 413400"/>
              <a:gd name="connsiteY13" fmla="*/ 1562793 h 1579418"/>
              <a:gd name="connsiteX14" fmla="*/ 132 w 413400"/>
              <a:gd name="connsiteY14" fmla="*/ 1512917 h 1579418"/>
              <a:gd name="connsiteX15" fmla="*/ 50008 w 413400"/>
              <a:gd name="connsiteY15" fmla="*/ 1396538 h 1579418"/>
              <a:gd name="connsiteX16" fmla="*/ 66634 w 413400"/>
              <a:gd name="connsiteY16" fmla="*/ 947651 h 1579418"/>
              <a:gd name="connsiteX17" fmla="*/ 99885 w 413400"/>
              <a:gd name="connsiteY17" fmla="*/ 847898 h 1579418"/>
              <a:gd name="connsiteX18" fmla="*/ 66634 w 413400"/>
              <a:gd name="connsiteY18" fmla="*/ 565266 h 1579418"/>
              <a:gd name="connsiteX19" fmla="*/ 33383 w 413400"/>
              <a:gd name="connsiteY19" fmla="*/ 0 h 157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3400" h="1579418">
                <a:moveTo>
                  <a:pt x="33383" y="0"/>
                </a:moveTo>
                <a:lnTo>
                  <a:pt x="33383" y="0"/>
                </a:lnTo>
                <a:cubicBezTo>
                  <a:pt x="88801" y="11084"/>
                  <a:pt x="144982" y="18868"/>
                  <a:pt x="199637" y="33251"/>
                </a:cubicBezTo>
                <a:cubicBezTo>
                  <a:pt x="250480" y="46631"/>
                  <a:pt x="349266" y="83127"/>
                  <a:pt x="349266" y="83127"/>
                </a:cubicBezTo>
                <a:cubicBezTo>
                  <a:pt x="453737" y="239835"/>
                  <a:pt x="399143" y="139227"/>
                  <a:pt x="399143" y="532015"/>
                </a:cubicBezTo>
                <a:cubicBezTo>
                  <a:pt x="399143" y="648525"/>
                  <a:pt x="390533" y="764915"/>
                  <a:pt x="382517" y="881149"/>
                </a:cubicBezTo>
                <a:cubicBezTo>
                  <a:pt x="381359" y="897942"/>
                  <a:pt x="362656" y="1061573"/>
                  <a:pt x="349266" y="1097280"/>
                </a:cubicBezTo>
                <a:cubicBezTo>
                  <a:pt x="342250" y="1115989"/>
                  <a:pt x="324952" y="1129285"/>
                  <a:pt x="316016" y="1147157"/>
                </a:cubicBezTo>
                <a:cubicBezTo>
                  <a:pt x="308179" y="1162832"/>
                  <a:pt x="309111" y="1182452"/>
                  <a:pt x="299390" y="1197033"/>
                </a:cubicBezTo>
                <a:cubicBezTo>
                  <a:pt x="286348" y="1216596"/>
                  <a:pt x="266139" y="1230284"/>
                  <a:pt x="249514" y="1246909"/>
                </a:cubicBezTo>
                <a:cubicBezTo>
                  <a:pt x="215722" y="1348284"/>
                  <a:pt x="238536" y="1268229"/>
                  <a:pt x="216263" y="1446415"/>
                </a:cubicBezTo>
                <a:cubicBezTo>
                  <a:pt x="211402" y="1485299"/>
                  <a:pt x="217162" y="1527744"/>
                  <a:pt x="199637" y="1562793"/>
                </a:cubicBezTo>
                <a:cubicBezTo>
                  <a:pt x="191800" y="1578467"/>
                  <a:pt x="166386" y="1573876"/>
                  <a:pt x="149761" y="1579418"/>
                </a:cubicBezTo>
                <a:cubicBezTo>
                  <a:pt x="110968" y="1573876"/>
                  <a:pt x="69192" y="1578708"/>
                  <a:pt x="33383" y="1562793"/>
                </a:cubicBezTo>
                <a:cubicBezTo>
                  <a:pt x="15124" y="1554678"/>
                  <a:pt x="3417" y="1532626"/>
                  <a:pt x="132" y="1512917"/>
                </a:cubicBezTo>
                <a:cubicBezTo>
                  <a:pt x="-2926" y="1494568"/>
                  <a:pt x="47839" y="1400876"/>
                  <a:pt x="50008" y="1396538"/>
                </a:cubicBezTo>
                <a:cubicBezTo>
                  <a:pt x="55550" y="1246909"/>
                  <a:pt x="53078" y="1096768"/>
                  <a:pt x="66634" y="947651"/>
                </a:cubicBezTo>
                <a:cubicBezTo>
                  <a:pt x="69807" y="912745"/>
                  <a:pt x="97941" y="882894"/>
                  <a:pt x="99885" y="847898"/>
                </a:cubicBezTo>
                <a:cubicBezTo>
                  <a:pt x="105659" y="743968"/>
                  <a:pt x="85867" y="661434"/>
                  <a:pt x="66634" y="565266"/>
                </a:cubicBezTo>
                <a:cubicBezTo>
                  <a:pt x="49639" y="55424"/>
                  <a:pt x="38925" y="94211"/>
                  <a:pt x="3338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391400" y="2565400"/>
            <a:ext cx="649288" cy="503238"/>
          </a:xfrm>
          <a:custGeom>
            <a:avLst/>
            <a:gdLst>
              <a:gd name="connsiteX0" fmla="*/ 33383 w 413400"/>
              <a:gd name="connsiteY0" fmla="*/ 0 h 1579418"/>
              <a:gd name="connsiteX1" fmla="*/ 33383 w 413400"/>
              <a:gd name="connsiteY1" fmla="*/ 0 h 1579418"/>
              <a:gd name="connsiteX2" fmla="*/ 199637 w 413400"/>
              <a:gd name="connsiteY2" fmla="*/ 33251 h 1579418"/>
              <a:gd name="connsiteX3" fmla="*/ 349266 w 413400"/>
              <a:gd name="connsiteY3" fmla="*/ 83127 h 1579418"/>
              <a:gd name="connsiteX4" fmla="*/ 399143 w 413400"/>
              <a:gd name="connsiteY4" fmla="*/ 532015 h 1579418"/>
              <a:gd name="connsiteX5" fmla="*/ 382517 w 413400"/>
              <a:gd name="connsiteY5" fmla="*/ 881149 h 1579418"/>
              <a:gd name="connsiteX6" fmla="*/ 349266 w 413400"/>
              <a:gd name="connsiteY6" fmla="*/ 1097280 h 1579418"/>
              <a:gd name="connsiteX7" fmla="*/ 316016 w 413400"/>
              <a:gd name="connsiteY7" fmla="*/ 1147157 h 1579418"/>
              <a:gd name="connsiteX8" fmla="*/ 299390 w 413400"/>
              <a:gd name="connsiteY8" fmla="*/ 1197033 h 1579418"/>
              <a:gd name="connsiteX9" fmla="*/ 249514 w 413400"/>
              <a:gd name="connsiteY9" fmla="*/ 1246909 h 1579418"/>
              <a:gd name="connsiteX10" fmla="*/ 216263 w 413400"/>
              <a:gd name="connsiteY10" fmla="*/ 1446415 h 1579418"/>
              <a:gd name="connsiteX11" fmla="*/ 199637 w 413400"/>
              <a:gd name="connsiteY11" fmla="*/ 1562793 h 1579418"/>
              <a:gd name="connsiteX12" fmla="*/ 149761 w 413400"/>
              <a:gd name="connsiteY12" fmla="*/ 1579418 h 1579418"/>
              <a:gd name="connsiteX13" fmla="*/ 33383 w 413400"/>
              <a:gd name="connsiteY13" fmla="*/ 1562793 h 1579418"/>
              <a:gd name="connsiteX14" fmla="*/ 132 w 413400"/>
              <a:gd name="connsiteY14" fmla="*/ 1512917 h 1579418"/>
              <a:gd name="connsiteX15" fmla="*/ 50008 w 413400"/>
              <a:gd name="connsiteY15" fmla="*/ 1396538 h 1579418"/>
              <a:gd name="connsiteX16" fmla="*/ 66634 w 413400"/>
              <a:gd name="connsiteY16" fmla="*/ 947651 h 1579418"/>
              <a:gd name="connsiteX17" fmla="*/ 99885 w 413400"/>
              <a:gd name="connsiteY17" fmla="*/ 847898 h 1579418"/>
              <a:gd name="connsiteX18" fmla="*/ 66634 w 413400"/>
              <a:gd name="connsiteY18" fmla="*/ 565266 h 1579418"/>
              <a:gd name="connsiteX19" fmla="*/ 33383 w 413400"/>
              <a:gd name="connsiteY19" fmla="*/ 0 h 157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3400" h="1579418">
                <a:moveTo>
                  <a:pt x="33383" y="0"/>
                </a:moveTo>
                <a:lnTo>
                  <a:pt x="33383" y="0"/>
                </a:lnTo>
                <a:cubicBezTo>
                  <a:pt x="88801" y="11084"/>
                  <a:pt x="144982" y="18868"/>
                  <a:pt x="199637" y="33251"/>
                </a:cubicBezTo>
                <a:cubicBezTo>
                  <a:pt x="250480" y="46631"/>
                  <a:pt x="349266" y="83127"/>
                  <a:pt x="349266" y="83127"/>
                </a:cubicBezTo>
                <a:cubicBezTo>
                  <a:pt x="453737" y="239835"/>
                  <a:pt x="399143" y="139227"/>
                  <a:pt x="399143" y="532015"/>
                </a:cubicBezTo>
                <a:cubicBezTo>
                  <a:pt x="399143" y="648525"/>
                  <a:pt x="390533" y="764915"/>
                  <a:pt x="382517" y="881149"/>
                </a:cubicBezTo>
                <a:cubicBezTo>
                  <a:pt x="381359" y="897942"/>
                  <a:pt x="362656" y="1061573"/>
                  <a:pt x="349266" y="1097280"/>
                </a:cubicBezTo>
                <a:cubicBezTo>
                  <a:pt x="342250" y="1115989"/>
                  <a:pt x="324952" y="1129285"/>
                  <a:pt x="316016" y="1147157"/>
                </a:cubicBezTo>
                <a:cubicBezTo>
                  <a:pt x="308179" y="1162832"/>
                  <a:pt x="309111" y="1182452"/>
                  <a:pt x="299390" y="1197033"/>
                </a:cubicBezTo>
                <a:cubicBezTo>
                  <a:pt x="286348" y="1216596"/>
                  <a:pt x="266139" y="1230284"/>
                  <a:pt x="249514" y="1246909"/>
                </a:cubicBezTo>
                <a:cubicBezTo>
                  <a:pt x="215722" y="1348284"/>
                  <a:pt x="238536" y="1268229"/>
                  <a:pt x="216263" y="1446415"/>
                </a:cubicBezTo>
                <a:cubicBezTo>
                  <a:pt x="211402" y="1485299"/>
                  <a:pt x="217162" y="1527744"/>
                  <a:pt x="199637" y="1562793"/>
                </a:cubicBezTo>
                <a:cubicBezTo>
                  <a:pt x="191800" y="1578467"/>
                  <a:pt x="166386" y="1573876"/>
                  <a:pt x="149761" y="1579418"/>
                </a:cubicBezTo>
                <a:cubicBezTo>
                  <a:pt x="110968" y="1573876"/>
                  <a:pt x="69192" y="1578708"/>
                  <a:pt x="33383" y="1562793"/>
                </a:cubicBezTo>
                <a:cubicBezTo>
                  <a:pt x="15124" y="1554678"/>
                  <a:pt x="3417" y="1532626"/>
                  <a:pt x="132" y="1512917"/>
                </a:cubicBezTo>
                <a:cubicBezTo>
                  <a:pt x="-2926" y="1494568"/>
                  <a:pt x="47839" y="1400876"/>
                  <a:pt x="50008" y="1396538"/>
                </a:cubicBezTo>
                <a:cubicBezTo>
                  <a:pt x="55550" y="1246909"/>
                  <a:pt x="53078" y="1096768"/>
                  <a:pt x="66634" y="947651"/>
                </a:cubicBezTo>
                <a:cubicBezTo>
                  <a:pt x="69807" y="912745"/>
                  <a:pt x="97941" y="882894"/>
                  <a:pt x="99885" y="847898"/>
                </a:cubicBezTo>
                <a:cubicBezTo>
                  <a:pt x="105659" y="743968"/>
                  <a:pt x="85867" y="661434"/>
                  <a:pt x="66634" y="565266"/>
                </a:cubicBezTo>
                <a:cubicBezTo>
                  <a:pt x="49639" y="55424"/>
                  <a:pt x="38925" y="94211"/>
                  <a:pt x="3338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175500" y="2205039"/>
            <a:ext cx="382588" cy="1203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2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636588"/>
            <a:ext cx="55245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4" y="654051"/>
            <a:ext cx="3082925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9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r="10527"/>
          <a:stretch>
            <a:fillRect/>
          </a:stretch>
        </p:blipFill>
        <p:spPr bwMode="auto">
          <a:xfrm>
            <a:off x="1703389" y="765176"/>
            <a:ext cx="5184775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108076"/>
            <a:ext cx="2978150" cy="491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36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1027"/>
          <p:cNvSpPr>
            <a:spLocks noChangeArrowheads="1"/>
          </p:cNvSpPr>
          <p:nvPr/>
        </p:nvSpPr>
        <p:spPr bwMode="auto">
          <a:xfrm>
            <a:off x="2498725" y="10112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>
              <a:latin typeface="Times New Roman" charset="-95"/>
            </a:endParaRPr>
          </a:p>
        </p:txBody>
      </p:sp>
      <p:sp>
        <p:nvSpPr>
          <p:cNvPr id="18434" name="AutoShape 1029" descr="mk:@MSITStore:C:\Documents%20and%20Settings\user\Επιφάνεια%20εργασίας\Orthopaedics\Netter's%20Clinical%20Anatomy.chm::/HTML/f4-u1.0-B978-1-929007-71-4..50006-2..fx4.jpg"/>
          <p:cNvSpPr>
            <a:spLocks noChangeAspect="1" noChangeArrowheads="1"/>
          </p:cNvSpPr>
          <p:nvPr/>
        </p:nvSpPr>
        <p:spPr bwMode="auto">
          <a:xfrm>
            <a:off x="2667000" y="1057275"/>
            <a:ext cx="68580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x-none" sz="2400"/>
          </a:p>
        </p:txBody>
      </p:sp>
      <p:sp>
        <p:nvSpPr>
          <p:cNvPr id="25606" name="Rectangle 1030"/>
          <p:cNvSpPr>
            <a:spLocks noChangeArrowheads="1"/>
          </p:cNvSpPr>
          <p:nvPr/>
        </p:nvSpPr>
        <p:spPr bwMode="auto">
          <a:xfrm>
            <a:off x="2498725" y="10112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>
              <a:latin typeface="Times New Roman" charset="-95"/>
            </a:endParaRPr>
          </a:p>
        </p:txBody>
      </p:sp>
      <p:sp>
        <p:nvSpPr>
          <p:cNvPr id="18436" name="AutoShape 1032" descr="mk:@MSITStore:C:\Documents%20and%20Settings\user\Επιφάνεια%20εργασίας\Orthopaedics\Netter's%20Clinical%20Anatomy.chm::/HTML/f4-u1.0-B978-1-929007-71-4..50006-2..fx4.jpg"/>
          <p:cNvSpPr>
            <a:spLocks noChangeAspect="1" noChangeArrowheads="1"/>
          </p:cNvSpPr>
          <p:nvPr/>
        </p:nvSpPr>
        <p:spPr bwMode="auto">
          <a:xfrm>
            <a:off x="2667000" y="1057275"/>
            <a:ext cx="68580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x-none" sz="2400"/>
          </a:p>
        </p:txBody>
      </p:sp>
      <p:pic>
        <p:nvPicPr>
          <p:cNvPr id="25609" name="Picture 10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9" y="620713"/>
            <a:ext cx="7718425" cy="461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8" name="TextBox 2"/>
          <p:cNvSpPr txBox="1">
            <a:spLocks noChangeArrowheads="1"/>
          </p:cNvSpPr>
          <p:nvPr/>
        </p:nvSpPr>
        <p:spPr bwMode="auto">
          <a:xfrm>
            <a:off x="3386139" y="5800726"/>
            <a:ext cx="541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chemeClr val="bg1"/>
                </a:solidFill>
              </a:rPr>
              <a:t>Πως βάζω την κλείδα σε ανατομική θέση?</a:t>
            </a:r>
            <a:endParaRPr lang="en-US" altLang="x-none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41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765175"/>
            <a:ext cx="8250237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9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9" y="3829051"/>
            <a:ext cx="2879725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404813"/>
            <a:ext cx="7369175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75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00064"/>
            <a:ext cx="68580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96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609976"/>
            <a:ext cx="7129463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196975"/>
            <a:ext cx="4824413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13"/>
          <p:cNvSpPr txBox="1">
            <a:spLocks noChangeArrowheads="1"/>
          </p:cNvSpPr>
          <p:nvPr/>
        </p:nvSpPr>
        <p:spPr bwMode="auto">
          <a:xfrm>
            <a:off x="4079875" y="260351"/>
            <a:ext cx="4103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rgbClr val="C00000"/>
                </a:solidFill>
              </a:rPr>
              <a:t>Σύνδεσμοι διάρθρωσης αγκώνα</a:t>
            </a:r>
            <a:endParaRPr lang="en-US" altLang="x-none" sz="24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3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" b="15968"/>
          <a:stretch>
            <a:fillRect/>
          </a:stretch>
        </p:blipFill>
        <p:spPr bwMode="auto">
          <a:xfrm>
            <a:off x="1992313" y="95251"/>
            <a:ext cx="49720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3689350"/>
            <a:ext cx="4124325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2927350" y="2636838"/>
            <a:ext cx="4681538" cy="316865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611813" y="2598739"/>
            <a:ext cx="3579812" cy="198278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216276" y="2581276"/>
            <a:ext cx="4683125" cy="322421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6167438" y="2708276"/>
            <a:ext cx="3192462" cy="2092325"/>
          </a:xfrm>
          <a:prstGeom prst="bentConnector3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7" name="TextBox 13"/>
          <p:cNvSpPr txBox="1">
            <a:spLocks noChangeArrowheads="1"/>
          </p:cNvSpPr>
          <p:nvPr/>
        </p:nvSpPr>
        <p:spPr bwMode="auto">
          <a:xfrm>
            <a:off x="7401719" y="359570"/>
            <a:ext cx="4103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rgbClr val="C00000"/>
                </a:solidFill>
              </a:rPr>
              <a:t>Σύνδεσμοι διάρθρωσης αγκώνα</a:t>
            </a:r>
            <a:endParaRPr lang="en-US" altLang="x-none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3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765176"/>
            <a:ext cx="5472113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71241" y="4748214"/>
            <a:ext cx="390510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b="1" dirty="0">
                <a:latin typeface="Times New Roman" charset="-95"/>
              </a:rPr>
              <a:t>Ένας</a:t>
            </a:r>
            <a:r>
              <a:rPr lang="el-GR" dirty="0">
                <a:latin typeface="Times New Roman" charset="-95"/>
              </a:rPr>
              <a:t> αρθρικός θύλακος που περιβάλλει</a:t>
            </a:r>
          </a:p>
          <a:p>
            <a:pPr algn="ctr">
              <a:defRPr/>
            </a:pPr>
            <a:r>
              <a:rPr lang="el-GR" dirty="0">
                <a:solidFill>
                  <a:srgbClr val="FF0000"/>
                </a:solidFill>
                <a:latin typeface="Times New Roman" charset="-95"/>
              </a:rPr>
              <a:t>2 ΔΙΑΡΘΡΩΣΕΙΣ</a:t>
            </a:r>
          </a:p>
          <a:p>
            <a:pPr marL="457200" indent="-457200" algn="ctr">
              <a:buFontTx/>
              <a:buAutoNum type="arabicPeriod"/>
              <a:defRPr/>
            </a:pPr>
            <a:r>
              <a:rPr lang="el-GR" dirty="0">
                <a:latin typeface="Times New Roman" charset="-95"/>
              </a:rPr>
              <a:t>Διάρθρωση Αγκώνα</a:t>
            </a:r>
          </a:p>
          <a:p>
            <a:pPr marL="457200" indent="-457200" algn="ctr">
              <a:buFontTx/>
              <a:buAutoNum type="arabicPeriod"/>
              <a:defRPr/>
            </a:pPr>
            <a:r>
              <a:rPr lang="el-GR" dirty="0">
                <a:latin typeface="Times New Roman" charset="-95"/>
              </a:rPr>
              <a:t>Άνω </a:t>
            </a:r>
            <a:r>
              <a:rPr lang="el-GR" dirty="0" err="1">
                <a:latin typeface="Times New Roman" charset="-95"/>
              </a:rPr>
              <a:t>Κερκιδο-ωλενική</a:t>
            </a:r>
            <a:endParaRPr lang="en-US" dirty="0">
              <a:latin typeface="Times New Roman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162118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ange of motion of the elbow joint. ( a ) Flexion – extension movement, provided 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48"/>
          <a:stretch>
            <a:fillRect/>
          </a:stretch>
        </p:blipFill>
        <p:spPr bwMode="auto">
          <a:xfrm>
            <a:off x="2135188" y="1449388"/>
            <a:ext cx="3213100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5519738" y="1484313"/>
            <a:ext cx="502971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l-GR" altLang="x-none" sz="2400"/>
              <a:t>Ο αγκώνας είναι γωνιώδης διάρθρωση.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l-GR" altLang="x-none" sz="2400"/>
              <a:t>Οι κινήσεις που επιτελούνται είναι: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l-GR" altLang="x-none" sz="2400"/>
              <a:t>	Κάμψη (</a:t>
            </a:r>
            <a:r>
              <a:rPr lang="en-US" altLang="x-none" sz="2400"/>
              <a:t>flexion)</a:t>
            </a:r>
            <a:endParaRPr lang="el-GR" altLang="x-none" sz="2400"/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l-GR" altLang="x-none" sz="2400"/>
              <a:t>	Έκταση</a:t>
            </a:r>
            <a:r>
              <a:rPr lang="en-US" altLang="x-none" sz="2400"/>
              <a:t> (extension)</a:t>
            </a:r>
            <a:endParaRPr lang="el-GR" altLang="x-none" sz="2400"/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x-none" sz="2400"/>
          </a:p>
        </p:txBody>
      </p:sp>
    </p:spTree>
    <p:extLst>
      <p:ext uri="{BB962C8B-B14F-4D97-AF65-F5344CB8AC3E}">
        <p14:creationId xmlns:p14="http://schemas.microsoft.com/office/powerpoint/2010/main" val="11851118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ange of motion of the elbow joint. ( a ) Flexion – extension movement, provided 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4" t="1033"/>
          <a:stretch>
            <a:fillRect/>
          </a:stretch>
        </p:blipFill>
        <p:spPr bwMode="auto">
          <a:xfrm>
            <a:off x="1847850" y="504826"/>
            <a:ext cx="259238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4" descr="abl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9" y="4324350"/>
            <a:ext cx="37433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4656138" y="836613"/>
            <a:ext cx="58928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l-GR" altLang="x-none" sz="2400"/>
              <a:t>Οι κερκιδο-ωλενικές διαρθρώσεις (άνω/κάτω)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l-GR" altLang="x-none" sz="2400"/>
              <a:t>είναι </a:t>
            </a:r>
            <a:r>
              <a:rPr lang="el-GR" altLang="x-none" sz="2400" b="1">
                <a:solidFill>
                  <a:srgbClr val="FF0000"/>
                </a:solidFill>
              </a:rPr>
              <a:t>τροχοειδείς.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l-GR" altLang="x-none" sz="2400"/>
              <a:t>Οι κινήσεις που επιτελούνται είναι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l-GR" altLang="x-none" sz="2400"/>
              <a:t>	Πρηνισμός (</a:t>
            </a:r>
            <a:r>
              <a:rPr lang="en-US" altLang="x-none" sz="2400"/>
              <a:t>pronation)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x-none" sz="2400"/>
              <a:t>	</a:t>
            </a:r>
            <a:r>
              <a:rPr lang="el-GR" altLang="x-none" sz="2400"/>
              <a:t>Υπτιασμός (</a:t>
            </a:r>
            <a:r>
              <a:rPr lang="en-US" altLang="x-none" sz="2400"/>
              <a:t>supination)</a:t>
            </a:r>
          </a:p>
        </p:txBody>
      </p:sp>
    </p:spTree>
    <p:extLst>
      <p:ext uri="{BB962C8B-B14F-4D97-AF65-F5344CB8AC3E}">
        <p14:creationId xmlns:p14="http://schemas.microsoft.com/office/powerpoint/2010/main" val="2634151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http://www.accessexcellence.org/RC/VL/xrays/1elbow/elbflexu13tmb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054225"/>
            <a:ext cx="22098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12" descr="http://www.accessexcellence.org/RC/VL/xrays/1elbow/elbnormu13tmb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752600"/>
            <a:ext cx="24939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1"/>
          <p:cNvSpPr txBox="1">
            <a:spLocks noChangeArrowheads="1"/>
          </p:cNvSpPr>
          <p:nvPr/>
        </p:nvSpPr>
        <p:spPr bwMode="auto">
          <a:xfrm>
            <a:off x="4511675" y="549276"/>
            <a:ext cx="36718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/>
              <a:t>Απλή ακτινογραφία αγκώνα</a:t>
            </a:r>
            <a:endParaRPr lang="en-US" altLang="x-none" sz="2400"/>
          </a:p>
        </p:txBody>
      </p:sp>
    </p:spTree>
    <p:extLst>
      <p:ext uri="{BB962C8B-B14F-4D97-AF65-F5344CB8AC3E}">
        <p14:creationId xmlns:p14="http://schemas.microsoft.com/office/powerpoint/2010/main" val="8085021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2875"/>
            <a:ext cx="7467600" cy="631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19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 descr="http://www.dartmouth.edu/~anatomy/assets/bones/shoulder/bones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75" y="188913"/>
            <a:ext cx="2947988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6" descr="http://www.dartmouth.edu/~anatomy/assets/bones/shoulder/bones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188913"/>
            <a:ext cx="3240087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1"/>
          <p:cNvSpPr>
            <a:spLocks noChangeArrowheads="1"/>
          </p:cNvSpPr>
          <p:nvPr/>
        </p:nvSpPr>
        <p:spPr bwMode="auto">
          <a:xfrm>
            <a:off x="4511676" y="6199188"/>
            <a:ext cx="5832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chemeClr val="bg1"/>
                </a:solidFill>
              </a:rPr>
              <a:t>Πως βάζω την ωμοπλάτη σε ανατομική θέση?</a:t>
            </a:r>
            <a:endParaRPr lang="en-US" altLang="x-none" sz="2400">
              <a:solidFill>
                <a:schemeClr val="bg1"/>
              </a:solidFill>
            </a:endParaRPr>
          </a:p>
        </p:txBody>
      </p:sp>
      <p:pic>
        <p:nvPicPr>
          <p:cNvPr id="19460" name="Picture 1035" descr="http://biology.clc.uc.edu/fankhauser/Labs/Anatomy_&amp;_Physiology/A&amp;P201/Skeletal/selected_bones/thmb_scapula_lateral_PB0600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1" y="3992563"/>
            <a:ext cx="1744663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42" descr="http://biology.clc.uc.edu/fankhauser/Labs/Anatomy_&amp;_Physiology/A&amp;P201/Skeletal/selected_bones/thmb_scapula_superior_PB060012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6" y="4081463"/>
            <a:ext cx="328612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476250"/>
            <a:ext cx="4633913" cy="36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349500"/>
            <a:ext cx="4248150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3143251" y="4387850"/>
            <a:ext cx="2062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000"/>
              <a:t>Παλαμιαία άποψη</a:t>
            </a:r>
            <a:endParaRPr lang="en-US" altLang="x-none" sz="2000"/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7280275" y="1628775"/>
            <a:ext cx="1735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000"/>
              <a:t>Ραχιαία άποψη</a:t>
            </a:r>
            <a:endParaRPr lang="en-US" altLang="x-none" sz="2000"/>
          </a:p>
        </p:txBody>
      </p:sp>
      <p:sp>
        <p:nvSpPr>
          <p:cNvPr id="2" name="Right Arrow 1"/>
          <p:cNvSpPr/>
          <p:nvPr/>
        </p:nvSpPr>
        <p:spPr>
          <a:xfrm rot="1631261">
            <a:off x="7678738" y="2790825"/>
            <a:ext cx="792162" cy="5032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6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88914"/>
            <a:ext cx="4556125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7375526" y="981076"/>
            <a:ext cx="2730235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altLang="x-none" sz="2800" b="1" dirty="0" err="1">
                <a:latin typeface="Times New Roman" charset="-95"/>
              </a:rPr>
              <a:t>ΠΧΚη</a:t>
            </a:r>
            <a:r>
              <a:rPr lang="el-GR" altLang="x-none" sz="2800" b="1" dirty="0">
                <a:latin typeface="Times New Roman" charset="-95"/>
              </a:rPr>
              <a:t> άρθρωση</a:t>
            </a:r>
          </a:p>
          <a:p>
            <a:pPr eaLnBrk="1" hangingPunct="1">
              <a:defRPr/>
            </a:pPr>
            <a:endParaRPr lang="el-GR" altLang="x-none" sz="2800" b="1" dirty="0">
              <a:latin typeface="Times New Roman" charset="-95"/>
            </a:endParaRPr>
          </a:p>
          <a:p>
            <a:pPr eaLnBrk="1" hangingPunct="1">
              <a:defRPr/>
            </a:pPr>
            <a:r>
              <a:rPr lang="el-GR" altLang="x-none" dirty="0">
                <a:latin typeface="Times New Roman" charset="-95"/>
              </a:rPr>
              <a:t>Κερκίδα</a:t>
            </a:r>
          </a:p>
          <a:p>
            <a:pPr eaLnBrk="1" hangingPunct="1">
              <a:defRPr/>
            </a:pPr>
            <a:r>
              <a:rPr lang="el-GR" altLang="x-none" dirty="0">
                <a:latin typeface="Times New Roman" charset="-95"/>
              </a:rPr>
              <a:t>Σκαφοειδές</a:t>
            </a:r>
          </a:p>
          <a:p>
            <a:pPr eaLnBrk="1" hangingPunct="1">
              <a:defRPr/>
            </a:pPr>
            <a:r>
              <a:rPr lang="el-GR" altLang="x-none" dirty="0">
                <a:latin typeface="Times New Roman" charset="-95"/>
              </a:rPr>
              <a:t>Μηνοειδές</a:t>
            </a:r>
          </a:p>
          <a:p>
            <a:pPr eaLnBrk="1" hangingPunct="1">
              <a:defRPr/>
            </a:pPr>
            <a:r>
              <a:rPr lang="el-GR" altLang="x-none" dirty="0">
                <a:latin typeface="Times New Roman" charset="-95"/>
              </a:rPr>
              <a:t>Πυραμοειδές</a:t>
            </a:r>
          </a:p>
          <a:p>
            <a:pPr eaLnBrk="1" hangingPunct="1">
              <a:defRPr/>
            </a:pPr>
            <a:endParaRPr lang="el-GR" altLang="x-none" dirty="0">
              <a:latin typeface="Times New Roman" charset="-95"/>
            </a:endParaRPr>
          </a:p>
          <a:p>
            <a:pPr eaLnBrk="1" hangingPunct="1">
              <a:defRPr/>
            </a:pPr>
            <a:endParaRPr lang="el-GR" altLang="x-none" dirty="0">
              <a:latin typeface="Times New Roman" charset="-95"/>
            </a:endParaRPr>
          </a:p>
          <a:p>
            <a:pPr eaLnBrk="1" hangingPunct="1">
              <a:defRPr/>
            </a:pPr>
            <a:endParaRPr lang="el-GR" altLang="x-none" dirty="0">
              <a:latin typeface="Times New Roman" charset="-95"/>
            </a:endParaRPr>
          </a:p>
          <a:p>
            <a:pPr eaLnBrk="1" hangingPunct="1">
              <a:defRPr/>
            </a:pPr>
            <a:endParaRPr lang="el-GR" altLang="x-none" dirty="0">
              <a:latin typeface="Times New Roman" charset="-95"/>
            </a:endParaRPr>
          </a:p>
          <a:p>
            <a:pPr eaLnBrk="1" hangingPunct="1">
              <a:defRPr/>
            </a:pPr>
            <a:endParaRPr lang="el-GR" altLang="x-none" dirty="0">
              <a:latin typeface="Times New Roman" charset="-95"/>
            </a:endParaRPr>
          </a:p>
          <a:p>
            <a:pPr eaLnBrk="1" hangingPunct="1">
              <a:defRPr/>
            </a:pPr>
            <a:r>
              <a:rPr lang="el-GR" altLang="x-none" dirty="0">
                <a:latin typeface="Times New Roman" charset="-95"/>
              </a:rPr>
              <a:t>ΕΙΔΟΣ ΑΡΘΡΩΣΗΣ</a:t>
            </a:r>
          </a:p>
          <a:p>
            <a:pPr eaLnBrk="1" hangingPunct="1">
              <a:defRPr/>
            </a:pPr>
            <a:endParaRPr lang="el-GR" altLang="x-none" dirty="0">
              <a:latin typeface="Times New Roman" charset="-95"/>
            </a:endParaRPr>
          </a:p>
          <a:p>
            <a:pPr eaLnBrk="1" hangingPunct="1">
              <a:defRPr/>
            </a:pPr>
            <a:r>
              <a:rPr lang="el-GR" altLang="x-none" dirty="0">
                <a:latin typeface="Times New Roman" charset="-95"/>
              </a:rPr>
              <a:t>ΚΙΝΗΣΕΙΣ</a:t>
            </a:r>
          </a:p>
          <a:p>
            <a:pPr eaLnBrk="1" hangingPunct="1">
              <a:defRPr/>
            </a:pPr>
            <a:endParaRPr lang="el-GR" altLang="x-none" dirty="0">
              <a:latin typeface="Times New Roman" charset="-95"/>
            </a:endParaRP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7239000" y="3505200"/>
            <a:ext cx="3048000" cy="1447800"/>
          </a:xfrm>
          <a:prstGeom prst="upArrowCallout">
            <a:avLst>
              <a:gd name="adj1" fmla="val 52632"/>
              <a:gd name="adj2" fmla="val 52632"/>
              <a:gd name="adj3" fmla="val 16667"/>
              <a:gd name="adj4" fmla="val 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l-GR" altLang="x-none" sz="2000" b="1">
                <a:latin typeface="Times New Roman" charset="-95"/>
              </a:rPr>
              <a:t>Η ωλένη ΔΕΝ συμμετέχει</a:t>
            </a:r>
          </a:p>
          <a:p>
            <a:pPr algn="ctr" eaLnBrk="1" hangingPunct="1">
              <a:defRPr/>
            </a:pPr>
            <a:r>
              <a:rPr lang="el-GR" altLang="x-none" sz="2000" b="1">
                <a:latin typeface="Times New Roman" charset="-95"/>
              </a:rPr>
              <a:t> στην ΠΧΚη</a:t>
            </a:r>
          </a:p>
        </p:txBody>
      </p:sp>
      <p:pic>
        <p:nvPicPr>
          <p:cNvPr id="2253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4" y="4044950"/>
            <a:ext cx="38639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91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3143250"/>
            <a:ext cx="3348038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4894264" y="549276"/>
            <a:ext cx="2547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rgbClr val="FF0000"/>
                </a:solidFill>
              </a:rPr>
              <a:t>Οστά άκρας χειρός</a:t>
            </a:r>
            <a:endParaRPr lang="en-US" altLang="x-none" sz="2400">
              <a:solidFill>
                <a:srgbClr val="FF0000"/>
              </a:solidFill>
            </a:endParaRPr>
          </a:p>
        </p:txBody>
      </p:sp>
      <p:pic>
        <p:nvPicPr>
          <p:cNvPr id="31747" name="Picture 3" descr="ΠΕΙΚΟΝΙΣΤΙΚΗ ΜΕΛΕΤΗ ΤΟΥ ΤΡΙΓΩΝΟΥ ΙΝΟΧΟΝΔΡΙΝΟΥ ΣΥΜΠΛΕΓΜΑΤΟΣ ΤΟΥ Κ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2081214"/>
            <a:ext cx="5341938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15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609600"/>
            <a:ext cx="8204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0704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04"/>
          <a:stretch>
            <a:fillRect/>
          </a:stretch>
        </p:blipFill>
        <p:spPr bwMode="auto">
          <a:xfrm>
            <a:off x="2438400" y="533400"/>
            <a:ext cx="7239000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29000"/>
            <a:ext cx="4724400" cy="315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98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ChangeArrowheads="1"/>
          </p:cNvSpPr>
          <p:nvPr/>
        </p:nvSpPr>
        <p:spPr bwMode="auto">
          <a:xfrm>
            <a:off x="1941513" y="982664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x-none" altLang="x-none" sz="2400"/>
          </a:p>
        </p:txBody>
      </p:sp>
      <p:pic>
        <p:nvPicPr>
          <p:cNvPr id="33794" name="Picture 4" descr="http://anatomy.med.umich.edu/radiology/xray/images/wrist_hand_x_ra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1412875"/>
            <a:ext cx="40116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4065589" y="534988"/>
            <a:ext cx="4327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/>
              <a:t>Απλή ακτινογραφία άκρας χειρός</a:t>
            </a:r>
            <a:endParaRPr lang="en-US" altLang="x-none" sz="2400"/>
          </a:p>
        </p:txBody>
      </p:sp>
    </p:spTree>
    <p:extLst>
      <p:ext uri="{BB962C8B-B14F-4D97-AF65-F5344CB8AC3E}">
        <p14:creationId xmlns:p14="http://schemas.microsoft.com/office/powerpoint/2010/main" val="6240558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 descr="rossFit | Movement About Joints, Part 3: The Wr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769939"/>
            <a:ext cx="6048375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5" descr="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8"/>
          <a:stretch>
            <a:fillRect/>
          </a:stretch>
        </p:blipFill>
        <p:spPr bwMode="auto">
          <a:xfrm>
            <a:off x="2495550" y="4129088"/>
            <a:ext cx="2762250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3654426" y="303213"/>
            <a:ext cx="4697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/>
              <a:t>Κινήσεις πηχεο-καρπικής άρθρωσης</a:t>
            </a:r>
            <a:endParaRPr lang="en-US" altLang="x-none" sz="2400"/>
          </a:p>
        </p:txBody>
      </p:sp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6003926" y="4221163"/>
            <a:ext cx="301076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x-none" sz="2000">
                <a:solidFill>
                  <a:srgbClr val="C00000"/>
                </a:solidFill>
              </a:rPr>
              <a:t>Adduction</a:t>
            </a:r>
            <a:r>
              <a:rPr lang="el-GR" altLang="x-none" sz="2000"/>
              <a:t>: Προσαγωγή</a:t>
            </a:r>
            <a:endParaRPr lang="en-US" altLang="x-none" sz="2000"/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x-none" sz="2000">
                <a:solidFill>
                  <a:srgbClr val="C00000"/>
                </a:solidFill>
              </a:rPr>
              <a:t>Abduction</a:t>
            </a:r>
            <a:r>
              <a:rPr lang="el-GR" altLang="x-none" sz="2000"/>
              <a:t>: Απαγωγή</a:t>
            </a:r>
            <a:endParaRPr lang="en-US" altLang="x-none" sz="2000"/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x-none" sz="2000">
                <a:solidFill>
                  <a:srgbClr val="C00000"/>
                </a:solidFill>
              </a:rPr>
              <a:t>Flexion</a:t>
            </a:r>
            <a:r>
              <a:rPr lang="el-GR" altLang="x-none" sz="2000"/>
              <a:t>: Κάμψη</a:t>
            </a:r>
            <a:endParaRPr lang="en-US" altLang="x-none" sz="2000"/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x-none" sz="2000">
                <a:solidFill>
                  <a:srgbClr val="C00000"/>
                </a:solidFill>
              </a:rPr>
              <a:t>Extension</a:t>
            </a:r>
            <a:r>
              <a:rPr lang="el-GR" altLang="x-none" sz="2000"/>
              <a:t>: Έκταση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x-none" sz="2000">
                <a:solidFill>
                  <a:srgbClr val="C00000"/>
                </a:solidFill>
              </a:rPr>
              <a:t>Circumduction</a:t>
            </a:r>
            <a:r>
              <a:rPr lang="el-GR" altLang="x-none" sz="2000"/>
              <a:t>: Περιαγωγή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x-none" sz="2000"/>
          </a:p>
        </p:txBody>
      </p:sp>
    </p:spTree>
    <p:extLst>
      <p:ext uri="{BB962C8B-B14F-4D97-AF65-F5344CB8AC3E}">
        <p14:creationId xmlns:p14="http://schemas.microsoft.com/office/powerpoint/2010/main" val="659498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ντιμετώπιση - αποκατάσταση φλεγμονωδών και χρόνιων καταστάσεων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608013"/>
            <a:ext cx="4033837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4" descr="humb movem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r="18077"/>
          <a:stretch>
            <a:fillRect/>
          </a:stretch>
        </p:blipFill>
        <p:spPr bwMode="auto">
          <a:xfrm>
            <a:off x="5087938" y="4292601"/>
            <a:ext cx="44640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1"/>
          <p:cNvSpPr txBox="1">
            <a:spLocks noChangeArrowheads="1"/>
          </p:cNvSpPr>
          <p:nvPr/>
        </p:nvSpPr>
        <p:spPr bwMode="auto">
          <a:xfrm>
            <a:off x="1903413" y="1854201"/>
            <a:ext cx="259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/>
              <a:t>Κινήσεις δακτύλων</a:t>
            </a:r>
            <a:endParaRPr lang="en-US" altLang="x-none" sz="2400"/>
          </a:p>
        </p:txBody>
      </p:sp>
      <p:sp>
        <p:nvSpPr>
          <p:cNvPr id="35844" name="TextBox 2"/>
          <p:cNvSpPr txBox="1">
            <a:spLocks noChangeArrowheads="1"/>
          </p:cNvSpPr>
          <p:nvPr/>
        </p:nvSpPr>
        <p:spPr bwMode="auto">
          <a:xfrm>
            <a:off x="2033589" y="5186363"/>
            <a:ext cx="2543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/>
              <a:t>Κινήσεις αντίχειρα</a:t>
            </a:r>
            <a:endParaRPr lang="en-US" altLang="x-none" sz="2400"/>
          </a:p>
        </p:txBody>
      </p:sp>
    </p:spTree>
    <p:extLst>
      <p:ext uri="{BB962C8B-B14F-4D97-AF65-F5344CB8AC3E}">
        <p14:creationId xmlns:p14="http://schemas.microsoft.com/office/powerpoint/2010/main" val="19907593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ctrTitle"/>
          </p:nvPr>
        </p:nvSpPr>
        <p:spPr>
          <a:xfrm>
            <a:off x="2279650" y="1598614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altLang="x-none" sz="40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ΑΝΑΤΟΜΙΚΑ ΔΙΑΜΕΡΙΣΜΑΤΑ ΒΡΑΧΙΟΝΑ</a:t>
            </a:r>
            <a:br>
              <a:rPr lang="el-GR" altLang="x-none" sz="40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l-GR" altLang="x-none" sz="4000">
                <a:latin typeface="Arial" charset="0"/>
                <a:ea typeface="Arial" charset="0"/>
                <a:cs typeface="Arial" charset="0"/>
              </a:rPr>
              <a:t/>
            </a:r>
            <a:br>
              <a:rPr lang="el-GR" altLang="x-none" sz="4000">
                <a:latin typeface="Arial" charset="0"/>
                <a:ea typeface="Arial" charset="0"/>
                <a:cs typeface="Arial" charset="0"/>
              </a:rPr>
            </a:br>
            <a:r>
              <a:rPr lang="el-GR" altLang="x-none" sz="4000">
                <a:latin typeface="Arial" charset="0"/>
                <a:ea typeface="Arial" charset="0"/>
                <a:cs typeface="Arial" charset="0"/>
              </a:rPr>
              <a:t/>
            </a:r>
            <a:br>
              <a:rPr lang="el-GR" altLang="x-none" sz="4000">
                <a:latin typeface="Arial" charset="0"/>
                <a:ea typeface="Arial" charset="0"/>
                <a:cs typeface="Arial" charset="0"/>
              </a:rPr>
            </a:br>
            <a:r>
              <a:rPr lang="el-GR" altLang="x-none" sz="2400">
                <a:latin typeface="Arial" charset="0"/>
                <a:ea typeface="Arial" charset="0"/>
                <a:cs typeface="Arial" charset="0"/>
              </a:rPr>
              <a:t>Ποιά η κλινική σημασία του ανατομικού διαμερίσματος?</a:t>
            </a:r>
            <a:endParaRPr lang="el-GR" altLang="x-none" sz="40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866" name="Subtitle 2"/>
          <p:cNvSpPr>
            <a:spLocks noGrp="1"/>
          </p:cNvSpPr>
          <p:nvPr>
            <p:ph type="subTitle" idx="1"/>
          </p:nvPr>
        </p:nvSpPr>
        <p:spPr>
          <a:xfrm>
            <a:off x="3008313" y="4314826"/>
            <a:ext cx="6400800" cy="1635125"/>
          </a:xfrm>
        </p:spPr>
        <p:txBody>
          <a:bodyPr/>
          <a:lstStyle/>
          <a:p>
            <a:pPr eaLnBrk="1" hangingPunct="1"/>
            <a:r>
              <a:rPr lang="el-GR" altLang="x-none">
                <a:latin typeface="Arial" charset="0"/>
                <a:ea typeface="Arial" charset="0"/>
                <a:cs typeface="Arial" charset="0"/>
              </a:rPr>
              <a:t>Μύες βραχίονα ανά διαμέρισμα</a:t>
            </a:r>
          </a:p>
          <a:p>
            <a:pPr eaLnBrk="1" hangingPunct="1"/>
            <a:r>
              <a:rPr lang="el-GR" altLang="x-none">
                <a:latin typeface="Arial" charset="0"/>
                <a:ea typeface="Arial" charset="0"/>
                <a:cs typeface="Arial" charset="0"/>
              </a:rPr>
              <a:t>Κινήσεις? </a:t>
            </a:r>
          </a:p>
        </p:txBody>
      </p:sp>
    </p:spTree>
    <p:extLst>
      <p:ext uri="{BB962C8B-B14F-4D97-AF65-F5344CB8AC3E}">
        <p14:creationId xmlns:p14="http://schemas.microsoft.com/office/powerpoint/2010/main" val="20724813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3"/>
          <p:cNvGrpSpPr>
            <a:grpSpLocks/>
          </p:cNvGrpSpPr>
          <p:nvPr/>
        </p:nvGrpSpPr>
        <p:grpSpPr bwMode="auto">
          <a:xfrm>
            <a:off x="3668714" y="692151"/>
            <a:ext cx="5286375" cy="3832225"/>
            <a:chOff x="1066800" y="948474"/>
            <a:chExt cx="7315200" cy="5592026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39"/>
            <a:stretch/>
          </p:blipFill>
          <p:spPr bwMode="auto">
            <a:xfrm>
              <a:off x="1066800" y="948474"/>
              <a:ext cx="7315200" cy="55920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372148" y="3735222"/>
              <a:ext cx="2438400" cy="45634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imes New Roman" charset="-95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4952862" y="3962239"/>
              <a:ext cx="2438400" cy="458667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imes New Roman" charset="-95"/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5943600" y="2820204"/>
              <a:ext cx="1904587" cy="379906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imes New Roman" charset="-95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16"/>
          <a:stretch>
            <a:fillRect/>
          </a:stretch>
        </p:blipFill>
        <p:spPr bwMode="auto">
          <a:xfrm>
            <a:off x="2782889" y="4646614"/>
            <a:ext cx="7058025" cy="1825625"/>
          </a:xfrm>
          <a:prstGeom prst="rect">
            <a:avLst/>
          </a:prstGeom>
          <a:noFill/>
          <a:ln>
            <a:noFill/>
          </a:ln>
          <a:effectLst>
            <a:outerShdw blurRad="114300" dist="50800" dir="5400000" algn="ctr" rotWithShape="0">
              <a:srgbClr val="000000">
                <a:alpha val="8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Elbow Connector 11"/>
          <p:cNvCxnSpPr>
            <a:endCxn id="6" idx="3"/>
          </p:cNvCxnSpPr>
          <p:nvPr/>
        </p:nvCxnSpPr>
        <p:spPr>
          <a:xfrm rot="5400000" flipH="1" flipV="1">
            <a:off x="2802732" y="3955257"/>
            <a:ext cx="2432050" cy="258763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 rot="5400000" flipH="1" flipV="1">
            <a:off x="3935413" y="3079751"/>
            <a:ext cx="2971800" cy="2886075"/>
          </a:xfrm>
          <a:prstGeom prst="bentConnector3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 rot="5400000" flipH="1" flipV="1">
            <a:off x="3960020" y="2364582"/>
            <a:ext cx="4002087" cy="384175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5" name="TextBox 1"/>
          <p:cNvSpPr txBox="1">
            <a:spLocks noChangeArrowheads="1"/>
          </p:cNvSpPr>
          <p:nvPr/>
        </p:nvSpPr>
        <p:spPr bwMode="auto">
          <a:xfrm>
            <a:off x="2840039" y="98426"/>
            <a:ext cx="6943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rgbClr val="FF0000"/>
                </a:solidFill>
              </a:rPr>
              <a:t>ΠΡΟΣΘΙΟ ΔΙΑΜΕΡΙΣΜΑ - ΕΠΙΠΟΛΗΣ ΣΤΟΙΒΑΔΑ</a:t>
            </a:r>
            <a:endParaRPr lang="en-US" altLang="x-none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18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32" y="1608453"/>
            <a:ext cx="4503408" cy="383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364" y="1608453"/>
            <a:ext cx="4495395" cy="383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4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2"/>
          <a:stretch/>
        </p:blipFill>
        <p:spPr bwMode="auto">
          <a:xfrm>
            <a:off x="3101975" y="1125538"/>
            <a:ext cx="6089650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40"/>
          <a:stretch>
            <a:fillRect/>
          </a:stretch>
        </p:blipFill>
        <p:spPr bwMode="auto">
          <a:xfrm>
            <a:off x="2208214" y="5876925"/>
            <a:ext cx="8137525" cy="723900"/>
          </a:xfrm>
          <a:prstGeom prst="rect">
            <a:avLst/>
          </a:prstGeom>
          <a:noFill/>
          <a:ln>
            <a:noFill/>
          </a:ln>
          <a:effectLst>
            <a:outerShdw blurRad="114300" dist="50800" dir="5400000" algn="ctr" rotWithShape="0">
              <a:srgbClr val="000000">
                <a:alpha val="8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6240463" y="3644901"/>
            <a:ext cx="1727200" cy="5048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Elbow Connector 5"/>
          <p:cNvCxnSpPr>
            <a:endCxn id="2" idx="2"/>
          </p:cNvCxnSpPr>
          <p:nvPr/>
        </p:nvCxnSpPr>
        <p:spPr>
          <a:xfrm flipV="1">
            <a:off x="3216275" y="3897314"/>
            <a:ext cx="3024188" cy="2339975"/>
          </a:xfrm>
          <a:prstGeom prst="bentConnector3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7" name="TextBox 6"/>
          <p:cNvSpPr txBox="1">
            <a:spLocks noChangeArrowheads="1"/>
          </p:cNvSpPr>
          <p:nvPr/>
        </p:nvSpPr>
        <p:spPr bwMode="auto">
          <a:xfrm>
            <a:off x="2711451" y="433388"/>
            <a:ext cx="7326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rgbClr val="FF0000"/>
                </a:solidFill>
              </a:rPr>
              <a:t>ΠΡΟΣΘΙΟ ΔΙΑΜΕΡΙΣΜΑ – ΕΝ ΤΩ ΒΑΘΕΙ ΣΤΟΙΒΑΔΑ</a:t>
            </a:r>
            <a:endParaRPr lang="en-US" altLang="x-none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27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7" name="Group 1"/>
          <p:cNvGrpSpPr>
            <a:grpSpLocks/>
          </p:cNvGrpSpPr>
          <p:nvPr/>
        </p:nvGrpSpPr>
        <p:grpSpPr bwMode="auto">
          <a:xfrm>
            <a:off x="3432176" y="908051"/>
            <a:ext cx="5472113" cy="3719513"/>
            <a:chOff x="1187624" y="1142055"/>
            <a:chExt cx="7543800" cy="5591325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99"/>
            <a:stretch/>
          </p:blipFill>
          <p:spPr bwMode="auto">
            <a:xfrm>
              <a:off x="1187624" y="1142055"/>
              <a:ext cx="7543800" cy="559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243" name="Oval 3"/>
            <p:cNvSpPr>
              <a:spLocks noChangeArrowheads="1"/>
            </p:cNvSpPr>
            <p:nvPr/>
          </p:nvSpPr>
          <p:spPr bwMode="auto">
            <a:xfrm>
              <a:off x="6096456" y="3277880"/>
              <a:ext cx="2438002" cy="45580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imes New Roman" charset="-95"/>
              </a:endParaRPr>
            </a:p>
          </p:txBody>
        </p:sp>
        <p:sp>
          <p:nvSpPr>
            <p:cNvPr id="10244" name="Oval 4"/>
            <p:cNvSpPr>
              <a:spLocks noChangeArrowheads="1"/>
            </p:cNvSpPr>
            <p:nvPr/>
          </p:nvSpPr>
          <p:spPr bwMode="auto">
            <a:xfrm>
              <a:off x="6096456" y="3657316"/>
              <a:ext cx="2438002" cy="458188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imes New Roman" charset="-95"/>
              </a:endParaRPr>
            </a:p>
          </p:txBody>
        </p:sp>
      </p:grpSp>
      <p:pic>
        <p:nvPicPr>
          <p:cNvPr id="3993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4627563"/>
            <a:ext cx="7186612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3792538" y="2516188"/>
            <a:ext cx="3200400" cy="28575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0244" idx="3"/>
          </p:cNvCxnSpPr>
          <p:nvPr/>
        </p:nvCxnSpPr>
        <p:spPr>
          <a:xfrm flipV="1">
            <a:off x="3862388" y="2840039"/>
            <a:ext cx="3389312" cy="2871787"/>
          </a:xfrm>
          <a:prstGeom prst="straightConnector1">
            <a:avLst/>
          </a:prstGeom>
          <a:ln w="222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1" name="TextBox 9"/>
          <p:cNvSpPr txBox="1">
            <a:spLocks noChangeArrowheads="1"/>
          </p:cNvSpPr>
          <p:nvPr/>
        </p:nvSpPr>
        <p:spPr bwMode="auto">
          <a:xfrm>
            <a:off x="2782888" y="193676"/>
            <a:ext cx="68754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rgbClr val="FF0000"/>
                </a:solidFill>
              </a:rPr>
              <a:t>ΟΠΙΣΘΙΟ ΔΙΑΜΕΡΙΣΜΑ - ΕΠΙΠΟΛΗΣ ΣΤΟΙΒΑΔΑ</a:t>
            </a:r>
            <a:endParaRPr lang="en-US" altLang="x-none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62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4"/>
          <a:stretch/>
        </p:blipFill>
        <p:spPr bwMode="auto">
          <a:xfrm>
            <a:off x="3575051" y="814388"/>
            <a:ext cx="5738813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67" name="Oval 3"/>
          <p:cNvSpPr>
            <a:spLocks noChangeArrowheads="1"/>
          </p:cNvSpPr>
          <p:nvPr/>
        </p:nvSpPr>
        <p:spPr bwMode="auto">
          <a:xfrm>
            <a:off x="6672263" y="3284538"/>
            <a:ext cx="2303462" cy="2159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Times New Roman" charset="-95"/>
            </a:endParaRPr>
          </a:p>
        </p:txBody>
      </p:sp>
      <p:pic>
        <p:nvPicPr>
          <p:cNvPr id="4096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4784725"/>
            <a:ext cx="71850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endCxn id="11267" idx="3"/>
          </p:cNvCxnSpPr>
          <p:nvPr/>
        </p:nvCxnSpPr>
        <p:spPr>
          <a:xfrm flipV="1">
            <a:off x="3575051" y="3468688"/>
            <a:ext cx="3433763" cy="291306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5" name="TextBox 1"/>
          <p:cNvSpPr txBox="1">
            <a:spLocks noChangeArrowheads="1"/>
          </p:cNvSpPr>
          <p:nvPr/>
        </p:nvSpPr>
        <p:spPr bwMode="auto">
          <a:xfrm>
            <a:off x="1803401" y="260351"/>
            <a:ext cx="4721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 b="1">
                <a:solidFill>
                  <a:srgbClr val="FF0000"/>
                </a:solidFill>
              </a:rPr>
              <a:t>ΨΗΛΑΦΗΣΗ ΒΡΑΧΙΟΝΙΟΥ ΑΡΤ</a:t>
            </a:r>
            <a:endParaRPr lang="en-US" altLang="x-none" sz="2400" b="1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957513" y="935039"/>
            <a:ext cx="3282950" cy="2954337"/>
          </a:xfrm>
          <a:prstGeom prst="straightConnector1">
            <a:avLst/>
          </a:prstGeom>
          <a:ln w="349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633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1628776"/>
            <a:ext cx="52863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2208213" y="476250"/>
            <a:ext cx="8253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000" b="1">
                <a:solidFill>
                  <a:srgbClr val="FFC000"/>
                </a:solidFill>
              </a:rPr>
              <a:t>ΜΥΟΔΕΡΜΑΤΙΚΟ ΝΕΥΡΟ – ΕΞΩ ΔΕΡΜΑΤΙΚΟ ΝΕΥΡΟ ΠΗΧΗ (αισθ)</a:t>
            </a:r>
            <a:endParaRPr lang="en-US" altLang="x-none" sz="2000" b="1">
              <a:solidFill>
                <a:srgbClr val="FFC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359150" y="876301"/>
            <a:ext cx="2592388" cy="29130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600825" y="876301"/>
            <a:ext cx="719138" cy="39925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448301" y="2333625"/>
            <a:ext cx="1655763" cy="26797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547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x-none" sz="3600" b="1">
                <a:solidFill>
                  <a:schemeClr val="accent2"/>
                </a:solidFill>
                <a:latin typeface="Verdana" charset="0"/>
              </a:rPr>
              <a:t>ΜΥΕΣ ΤΟΥ ΑΝΤΙΒΡΑΧΙΟΥ</a:t>
            </a:r>
          </a:p>
        </p:txBody>
      </p:sp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3787775" y="2698750"/>
            <a:ext cx="4591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rgbClr val="FF0000"/>
                </a:solidFill>
                <a:latin typeface="Verdana" charset="0"/>
              </a:rPr>
              <a:t>ΑΝΑΤΟΜΙΚΑ ΔΙΑΜΕΡΙΣΜΑΤΑ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rgbClr val="FF0000"/>
                </a:solidFill>
                <a:latin typeface="Verdana" charset="0"/>
              </a:rPr>
              <a:t>ΝΕΥΡΑ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5626" y="5157788"/>
            <a:ext cx="666201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dirty="0">
                <a:latin typeface="Times New Roman" charset="-95"/>
              </a:rPr>
              <a:t>Τι υποδηλώνει η ονομασία </a:t>
            </a:r>
            <a:r>
              <a:rPr lang="el-GR" dirty="0">
                <a:solidFill>
                  <a:srgbClr val="FF0000"/>
                </a:solidFill>
                <a:latin typeface="Times New Roman" charset="-95"/>
              </a:rPr>
              <a:t>μακρός</a:t>
            </a:r>
            <a:r>
              <a:rPr lang="el-GR" dirty="0">
                <a:latin typeface="Times New Roman" charset="-95"/>
              </a:rPr>
              <a:t> </a:t>
            </a:r>
            <a:r>
              <a:rPr lang="el-GR" dirty="0" err="1">
                <a:solidFill>
                  <a:schemeClr val="accent2">
                    <a:lumMod val="75000"/>
                  </a:schemeClr>
                </a:solidFill>
                <a:latin typeface="Times New Roman" charset="-95"/>
              </a:rPr>
              <a:t>κερκιδικός</a:t>
            </a:r>
            <a:r>
              <a:rPr lang="el-GR" dirty="0">
                <a:solidFill>
                  <a:schemeClr val="accent2">
                    <a:lumMod val="75000"/>
                  </a:schemeClr>
                </a:solidFill>
                <a:latin typeface="Times New Roman" charset="-95"/>
              </a:rPr>
              <a:t> </a:t>
            </a:r>
            <a:r>
              <a:rPr lang="el-GR" dirty="0" err="1">
                <a:solidFill>
                  <a:schemeClr val="accent1">
                    <a:lumMod val="50000"/>
                  </a:schemeClr>
                </a:solidFill>
                <a:latin typeface="Times New Roman" charset="-95"/>
              </a:rPr>
              <a:t>εκτείνων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Times New Roman" charset="-95"/>
              </a:rPr>
              <a:t> </a:t>
            </a:r>
            <a:r>
              <a:rPr lang="el-GR" dirty="0">
                <a:latin typeface="Times New Roman" charset="-95"/>
              </a:rPr>
              <a:t>τον καρπό???</a:t>
            </a:r>
            <a:endParaRPr lang="en-US" dirty="0">
              <a:latin typeface="Times New Roman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70729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3" name="Object 7"/>
          <p:cNvGraphicFramePr>
            <a:graphicFrameLocks noChangeAspect="1"/>
          </p:cNvGraphicFramePr>
          <p:nvPr/>
        </p:nvGraphicFramePr>
        <p:xfrm>
          <a:off x="1905000" y="1817688"/>
          <a:ext cx="8458200" cy="443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9" name="Image" r:id="rId3" imgW="427320" imgH="223200" progId="Photoshop.Image.6">
                  <p:embed/>
                </p:oleObj>
              </mc:Choice>
              <mc:Fallback>
                <p:oleObj name="Image" r:id="rId3" imgW="427320" imgH="223200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2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817688"/>
                        <a:ext cx="8458200" cy="443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4" name="Text Box 8"/>
          <p:cNvSpPr txBox="1">
            <a:spLocks noChangeArrowheads="1"/>
          </p:cNvSpPr>
          <p:nvPr/>
        </p:nvSpPr>
        <p:spPr bwMode="auto">
          <a:xfrm>
            <a:off x="1992313" y="371476"/>
            <a:ext cx="8437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x-none" sz="2400" b="1">
                <a:solidFill>
                  <a:schemeClr val="accent2"/>
                </a:solidFill>
                <a:latin typeface="Verdana" charset="0"/>
              </a:rPr>
              <a:t>ΠΡΟΣΘΙΟ ΔΙΑΜΕΡΙΣΜΑ – ΕΠΙΠΟΛΗΣ ΣΤΟΙΒΑΔΑ</a:t>
            </a:r>
          </a:p>
        </p:txBody>
      </p:sp>
    </p:spTree>
    <p:extLst>
      <p:ext uri="{BB962C8B-B14F-4D97-AF65-F5344CB8AC3E}">
        <p14:creationId xmlns:p14="http://schemas.microsoft.com/office/powerpoint/2010/main" val="25773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7" name="Object 7"/>
          <p:cNvGraphicFramePr>
            <a:graphicFrameLocks noChangeAspect="1"/>
          </p:cNvGraphicFramePr>
          <p:nvPr/>
        </p:nvGraphicFramePr>
        <p:xfrm>
          <a:off x="1631950" y="1412876"/>
          <a:ext cx="7646988" cy="400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3" name="Image" r:id="rId3" imgW="427320" imgH="223200" progId="Photoshop.Image.6">
                  <p:embed/>
                </p:oleObj>
              </mc:Choice>
              <mc:Fallback>
                <p:oleObj name="Image" r:id="rId3" imgW="427320" imgH="223200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2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950" y="1412876"/>
                        <a:ext cx="7646988" cy="4005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8" name="Text Box 8"/>
          <p:cNvSpPr txBox="1">
            <a:spLocks noChangeArrowheads="1"/>
          </p:cNvSpPr>
          <p:nvPr/>
        </p:nvSpPr>
        <p:spPr bwMode="auto">
          <a:xfrm>
            <a:off x="1992313" y="371476"/>
            <a:ext cx="8437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x-none" sz="2400" b="1">
                <a:solidFill>
                  <a:schemeClr val="accent2"/>
                </a:solidFill>
                <a:latin typeface="Verdana" charset="0"/>
              </a:rPr>
              <a:t>ΠΡΟΣΘΙΟ ΔΙΑΜΕΡΙΣΜΑ – ΕΠΙΠΟΛΗΣ ΣΤΟΙΒΑΔΑ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/>
          <a:stretch>
            <a:fillRect/>
          </a:stretch>
        </p:blipFill>
        <p:spPr bwMode="auto">
          <a:xfrm>
            <a:off x="5951539" y="1062038"/>
            <a:ext cx="4732337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5"/>
          <p:cNvSpPr>
            <a:spLocks noChangeArrowheads="1"/>
          </p:cNvSpPr>
          <p:nvPr/>
        </p:nvSpPr>
        <p:spPr bwMode="auto">
          <a:xfrm>
            <a:off x="9120189" y="2781301"/>
            <a:ext cx="1525587" cy="13684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x-none" altLang="x-none" sz="240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095626" y="1843088"/>
            <a:ext cx="5376863" cy="67151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79650" y="2894014"/>
            <a:ext cx="6351588" cy="231775"/>
          </a:xfrm>
          <a:prstGeom prst="straightConnector1">
            <a:avLst/>
          </a:prstGeom>
          <a:ln w="222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927350" y="3303589"/>
            <a:ext cx="5905500" cy="2555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952751" y="3352801"/>
            <a:ext cx="6130925" cy="931863"/>
          </a:xfrm>
          <a:prstGeom prst="straightConnector1">
            <a:avLst/>
          </a:prstGeom>
          <a:ln w="222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3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2276476"/>
            <a:ext cx="443865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3"/>
          <p:cNvSpPr txBox="1">
            <a:spLocks noChangeArrowheads="1"/>
          </p:cNvSpPr>
          <p:nvPr/>
        </p:nvSpPr>
        <p:spPr bwMode="auto">
          <a:xfrm>
            <a:off x="4933951" y="476251"/>
            <a:ext cx="2170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400" b="1">
                <a:solidFill>
                  <a:srgbClr val="FF0000"/>
                </a:solidFill>
              </a:rPr>
              <a:t>Golfer’s Elbow</a:t>
            </a:r>
          </a:p>
        </p:txBody>
      </p:sp>
      <p:pic>
        <p:nvPicPr>
          <p:cNvPr id="46083" name="Picture 4" descr="estcoast SCI - The difference between Tennis and Golfer's Elb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2565400"/>
            <a:ext cx="313055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8172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5" name="Object 2"/>
          <p:cNvGraphicFramePr>
            <a:graphicFrameLocks noChangeAspect="1"/>
          </p:cNvGraphicFramePr>
          <p:nvPr/>
        </p:nvGraphicFramePr>
        <p:xfrm>
          <a:off x="1524000" y="2133601"/>
          <a:ext cx="9144000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1" name="Image" r:id="rId3" imgW="434157" imgH="102601" progId="Photoshop.Image.6">
                  <p:embed/>
                </p:oleObj>
              </mc:Choice>
              <mc:Fallback>
                <p:oleObj name="Image" r:id="rId3" imgW="434157" imgH="102601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133601"/>
                        <a:ext cx="9144000" cy="239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6" name="Rectangle 3"/>
          <p:cNvSpPr>
            <a:spLocks noChangeArrowheads="1"/>
          </p:cNvSpPr>
          <p:nvPr/>
        </p:nvSpPr>
        <p:spPr bwMode="auto">
          <a:xfrm>
            <a:off x="2514600" y="422275"/>
            <a:ext cx="7473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x-none" sz="2400" b="1">
                <a:solidFill>
                  <a:schemeClr val="accent2"/>
                </a:solidFill>
                <a:latin typeface="Verdana" charset="0"/>
              </a:rPr>
              <a:t>ΠΡΟΣΘΙΟ ΔΙΑΜΕΡΙΣΜΑ – ΜΕΣΗ ΣΤΟΙΒΑΔΑ</a:t>
            </a:r>
          </a:p>
        </p:txBody>
      </p:sp>
    </p:spTree>
    <p:extLst>
      <p:ext uri="{BB962C8B-B14F-4D97-AF65-F5344CB8AC3E}">
        <p14:creationId xmlns:p14="http://schemas.microsoft.com/office/powerpoint/2010/main" val="157493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29" name="Object 2"/>
          <p:cNvGraphicFramePr>
            <a:graphicFrameLocks noChangeAspect="1"/>
          </p:cNvGraphicFramePr>
          <p:nvPr/>
        </p:nvGraphicFramePr>
        <p:xfrm>
          <a:off x="1703389" y="2436813"/>
          <a:ext cx="7272337" cy="190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5" name="Image" r:id="rId3" imgW="434157" imgH="102601" progId="Photoshop.Image.6">
                  <p:embed/>
                </p:oleObj>
              </mc:Choice>
              <mc:Fallback>
                <p:oleObj name="Image" r:id="rId3" imgW="434157" imgH="102601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9" y="2436813"/>
                        <a:ext cx="7272337" cy="1903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2514600" y="422275"/>
            <a:ext cx="7473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x-none" sz="2400" b="1">
                <a:solidFill>
                  <a:schemeClr val="accent2"/>
                </a:solidFill>
                <a:latin typeface="Verdana" charset="0"/>
              </a:rPr>
              <a:t>ΠΡΟΣΘΙΟ ΔΙΑΜΕΡΙΣΜΑ – ΜΕΣΗ ΣΤΟΙΒΑΔΑ</a:t>
            </a:r>
          </a:p>
        </p:txBody>
      </p:sp>
      <p:grpSp>
        <p:nvGrpSpPr>
          <p:cNvPr id="48131" name="Group 3"/>
          <p:cNvGrpSpPr>
            <a:grpSpLocks/>
          </p:cNvGrpSpPr>
          <p:nvPr/>
        </p:nvGrpSpPr>
        <p:grpSpPr bwMode="auto">
          <a:xfrm>
            <a:off x="5813425" y="1773239"/>
            <a:ext cx="4819650" cy="4511675"/>
            <a:chOff x="2320111" y="1765730"/>
            <a:chExt cx="5223689" cy="4806520"/>
          </a:xfrm>
        </p:grpSpPr>
        <p:pic>
          <p:nvPicPr>
            <p:cNvPr id="4813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111" y="1765730"/>
              <a:ext cx="5223689" cy="4806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5" name="Oval 4"/>
            <p:cNvSpPr>
              <a:spLocks noChangeArrowheads="1"/>
            </p:cNvSpPr>
            <p:nvPr/>
          </p:nvSpPr>
          <p:spPr bwMode="auto">
            <a:xfrm>
              <a:off x="5591785" y="4814647"/>
              <a:ext cx="1676400" cy="381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</p:grpSp>
      <p:cxnSp>
        <p:nvCxnSpPr>
          <p:cNvPr id="3" name="Straight Arrow Connector 2"/>
          <p:cNvCxnSpPr>
            <a:endCxn id="48135" idx="2"/>
          </p:cNvCxnSpPr>
          <p:nvPr/>
        </p:nvCxnSpPr>
        <p:spPr>
          <a:xfrm>
            <a:off x="2782888" y="2852738"/>
            <a:ext cx="6049962" cy="196056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3" name="Picture 9" descr="he flexor digitorum superficialis (FDS) connection between the little and ring fin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6"/>
          <a:stretch>
            <a:fillRect/>
          </a:stretch>
        </p:blipFill>
        <p:spPr bwMode="auto">
          <a:xfrm>
            <a:off x="4343400" y="4216400"/>
            <a:ext cx="132715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60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027" descr="http://biology.clc.uc.edu/fankhauser/Labs/Anatomy_&amp;_Physiology/A&amp;P201/Skeletal/selected_bones/humerus_ant_post_PB060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265588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1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57200"/>
            <a:ext cx="587692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3" name="Object 0"/>
          <p:cNvGraphicFramePr>
            <a:graphicFrameLocks noChangeAspect="1"/>
          </p:cNvGraphicFramePr>
          <p:nvPr/>
        </p:nvGraphicFramePr>
        <p:xfrm>
          <a:off x="1524000" y="2192339"/>
          <a:ext cx="9144000" cy="247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9" name="Image" r:id="rId3" imgW="428036" imgH="116281" progId="Photoshop.Image.6">
                  <p:embed/>
                </p:oleObj>
              </mc:Choice>
              <mc:Fallback>
                <p:oleObj name="Image" r:id="rId3" imgW="428036" imgH="116281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192339"/>
                        <a:ext cx="9144000" cy="24717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1752600" y="422275"/>
            <a:ext cx="8756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x-none" sz="2400" b="1">
                <a:solidFill>
                  <a:schemeClr val="accent2"/>
                </a:solidFill>
                <a:latin typeface="Verdana" charset="0"/>
              </a:rPr>
              <a:t>ΠΡΟΣΘΙΟ ΔΙΑΜΕΡΙΣΜΑ – ΕΝ ΤΩ ΒΑΘΕΙ ΣΤΟΙΒΑΔΑ</a:t>
            </a:r>
          </a:p>
        </p:txBody>
      </p:sp>
    </p:spTree>
    <p:extLst>
      <p:ext uri="{BB962C8B-B14F-4D97-AF65-F5344CB8AC3E}">
        <p14:creationId xmlns:p14="http://schemas.microsoft.com/office/powerpoint/2010/main" val="66009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7" name="Object 0"/>
          <p:cNvGraphicFramePr>
            <a:graphicFrameLocks noChangeAspect="1"/>
          </p:cNvGraphicFramePr>
          <p:nvPr/>
        </p:nvGraphicFramePr>
        <p:xfrm>
          <a:off x="3071814" y="1125539"/>
          <a:ext cx="6516687" cy="176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3" name="Image" r:id="rId3" imgW="428036" imgH="116281" progId="Photoshop.Image.6">
                  <p:embed/>
                </p:oleObj>
              </mc:Choice>
              <mc:Fallback>
                <p:oleObj name="Image" r:id="rId3" imgW="428036" imgH="116281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14" y="1125539"/>
                        <a:ext cx="6516687" cy="17605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1752600" y="422275"/>
            <a:ext cx="8756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x-none" sz="2400" b="1">
                <a:solidFill>
                  <a:schemeClr val="accent2"/>
                </a:solidFill>
                <a:latin typeface="Verdana" charset="0"/>
              </a:rPr>
              <a:t>ΠΡΟΣΘΙΟ ΔΙΑΜΕΡΙΣΜΑ – ΕΝ ΤΩ ΒΑΘΕΙ ΣΤΟΙΒΑΔΑ</a:t>
            </a:r>
          </a:p>
        </p:txBody>
      </p:sp>
      <p:grpSp>
        <p:nvGrpSpPr>
          <p:cNvPr id="50179" name="Group 3"/>
          <p:cNvGrpSpPr>
            <a:grpSpLocks/>
          </p:cNvGrpSpPr>
          <p:nvPr/>
        </p:nvGrpSpPr>
        <p:grpSpPr bwMode="auto">
          <a:xfrm>
            <a:off x="3429000" y="2924176"/>
            <a:ext cx="5372100" cy="3827463"/>
            <a:chOff x="1905000" y="2708920"/>
            <a:chExt cx="5372100" cy="3826818"/>
          </a:xfrm>
        </p:grpSpPr>
        <p:pic>
          <p:nvPicPr>
            <p:cNvPr id="50185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96"/>
            <a:stretch>
              <a:fillRect/>
            </a:stretch>
          </p:blipFill>
          <p:spPr bwMode="auto">
            <a:xfrm>
              <a:off x="1905000" y="2708920"/>
              <a:ext cx="5372100" cy="3826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6" name="Oval 4"/>
            <p:cNvSpPr>
              <a:spLocks noChangeArrowheads="1"/>
            </p:cNvSpPr>
            <p:nvPr/>
          </p:nvSpPr>
          <p:spPr bwMode="auto">
            <a:xfrm>
              <a:off x="2209800" y="4343400"/>
              <a:ext cx="1676400" cy="4572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0187" name="Oval 5"/>
            <p:cNvSpPr>
              <a:spLocks noChangeArrowheads="1"/>
            </p:cNvSpPr>
            <p:nvPr/>
          </p:nvSpPr>
          <p:spPr bwMode="auto">
            <a:xfrm>
              <a:off x="5105400" y="4572000"/>
              <a:ext cx="1676400" cy="381000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0188" name="Oval 6"/>
            <p:cNvSpPr>
              <a:spLocks noChangeArrowheads="1"/>
            </p:cNvSpPr>
            <p:nvPr/>
          </p:nvSpPr>
          <p:spPr bwMode="auto">
            <a:xfrm>
              <a:off x="2133600" y="4876800"/>
              <a:ext cx="1676400" cy="381000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</p:grpSp>
      <p:cxnSp>
        <p:nvCxnSpPr>
          <p:cNvPr id="3" name="Elbow Connector 2"/>
          <p:cNvCxnSpPr>
            <a:endCxn id="50188" idx="2"/>
          </p:cNvCxnSpPr>
          <p:nvPr/>
        </p:nvCxnSpPr>
        <p:spPr>
          <a:xfrm rot="16200000" flipH="1">
            <a:off x="2113757" y="3739357"/>
            <a:ext cx="2646362" cy="441325"/>
          </a:xfrm>
          <a:prstGeom prst="bentConnector2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 rot="16200000" flipH="1">
            <a:off x="1750220" y="1942307"/>
            <a:ext cx="3217862" cy="2016125"/>
          </a:xfrm>
          <a:prstGeom prst="bentConnector3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51089" y="1341438"/>
            <a:ext cx="865187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>
            <a:off x="4008439" y="1916114"/>
            <a:ext cx="3455987" cy="2871787"/>
          </a:xfrm>
          <a:prstGeom prst="bentConnector3">
            <a:avLst/>
          </a:prstGeom>
          <a:ln w="285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84" name="Picture 14" descr="uscle Test and Tendon Exam: Flexor Digitorum Profundus (FDP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4473575"/>
            <a:ext cx="19113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82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1" name="Object 0"/>
          <p:cNvGraphicFramePr>
            <a:graphicFrameLocks noChangeAspect="1"/>
          </p:cNvGraphicFramePr>
          <p:nvPr/>
        </p:nvGraphicFramePr>
        <p:xfrm>
          <a:off x="1752600" y="1931988"/>
          <a:ext cx="8915400" cy="218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7" name="Image" r:id="rId3" imgW="370082" imgH="90361" progId="Photoshop.Image.6">
                  <p:embed/>
                </p:oleObj>
              </mc:Choice>
              <mc:Fallback>
                <p:oleObj name="Image" r:id="rId3" imgW="370082" imgH="90361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931988"/>
                        <a:ext cx="8915400" cy="2182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2" name="Rectangle 4"/>
          <p:cNvSpPr>
            <a:spLocks noChangeArrowheads="1"/>
          </p:cNvSpPr>
          <p:nvPr/>
        </p:nvSpPr>
        <p:spPr bwMode="auto">
          <a:xfrm>
            <a:off x="3635375" y="533400"/>
            <a:ext cx="4921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x-none" sz="2400" b="1">
                <a:solidFill>
                  <a:schemeClr val="accent2"/>
                </a:solidFill>
                <a:latin typeface="Verdana" charset="0"/>
              </a:rPr>
              <a:t>ΕΞΩ/ΟΠΙΘΙΟ ΔΙΑΜΕΡΙΣΜΑ </a:t>
            </a:r>
          </a:p>
        </p:txBody>
      </p:sp>
    </p:spTree>
    <p:extLst>
      <p:ext uri="{BB962C8B-B14F-4D97-AF65-F5344CB8AC3E}">
        <p14:creationId xmlns:p14="http://schemas.microsoft.com/office/powerpoint/2010/main" val="105587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5" name="Object 0"/>
          <p:cNvGraphicFramePr>
            <a:graphicFrameLocks noChangeAspect="1"/>
          </p:cNvGraphicFramePr>
          <p:nvPr/>
        </p:nvGraphicFramePr>
        <p:xfrm>
          <a:off x="2927351" y="862014"/>
          <a:ext cx="6708775" cy="164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1" name="Image" r:id="rId3" imgW="370082" imgH="90361" progId="Photoshop.Image.6">
                  <p:embed/>
                </p:oleObj>
              </mc:Choice>
              <mc:Fallback>
                <p:oleObj name="Image" r:id="rId3" imgW="370082" imgH="90361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1" y="862014"/>
                        <a:ext cx="6708775" cy="164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6" name="Rectangle 4"/>
          <p:cNvSpPr>
            <a:spLocks noChangeArrowheads="1"/>
          </p:cNvSpPr>
          <p:nvPr/>
        </p:nvSpPr>
        <p:spPr bwMode="auto">
          <a:xfrm>
            <a:off x="3648075" y="355600"/>
            <a:ext cx="4921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x-none" sz="2400" b="1">
                <a:solidFill>
                  <a:schemeClr val="accent2"/>
                </a:solidFill>
                <a:latin typeface="Verdana" charset="0"/>
              </a:rPr>
              <a:t>ΕΞΩ/ΟΠΙΘΙΟ ΔΙΑΜΕΡΙΣΜΑ </a:t>
            </a:r>
          </a:p>
        </p:txBody>
      </p:sp>
      <p:grpSp>
        <p:nvGrpSpPr>
          <p:cNvPr id="52227" name="Group 3"/>
          <p:cNvGrpSpPr>
            <a:grpSpLocks/>
          </p:cNvGrpSpPr>
          <p:nvPr/>
        </p:nvGrpSpPr>
        <p:grpSpPr bwMode="auto">
          <a:xfrm>
            <a:off x="3814763" y="2420938"/>
            <a:ext cx="4933950" cy="4125912"/>
            <a:chOff x="1295400" y="969963"/>
            <a:chExt cx="6096000" cy="5659437"/>
          </a:xfrm>
        </p:grpSpPr>
        <p:pic>
          <p:nvPicPr>
            <p:cNvPr id="5223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969963"/>
              <a:ext cx="6096000" cy="565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1" name="Oval 4"/>
            <p:cNvSpPr>
              <a:spLocks noChangeArrowheads="1"/>
            </p:cNvSpPr>
            <p:nvPr/>
          </p:nvSpPr>
          <p:spPr bwMode="auto">
            <a:xfrm>
              <a:off x="5486400" y="1219200"/>
              <a:ext cx="1447800" cy="381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2232" name="Oval 5"/>
            <p:cNvSpPr>
              <a:spLocks noChangeArrowheads="1"/>
            </p:cNvSpPr>
            <p:nvPr/>
          </p:nvSpPr>
          <p:spPr bwMode="auto">
            <a:xfrm>
              <a:off x="5562600" y="1676400"/>
              <a:ext cx="1828800" cy="381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</p:grpSp>
      <p:cxnSp>
        <p:nvCxnSpPr>
          <p:cNvPr id="8" name="Straight Arrow Connector 7"/>
          <p:cNvCxnSpPr/>
          <p:nvPr/>
        </p:nvCxnSpPr>
        <p:spPr>
          <a:xfrm>
            <a:off x="3636963" y="1517651"/>
            <a:ext cx="3179762" cy="1223963"/>
          </a:xfrm>
          <a:prstGeom prst="straightConnector1">
            <a:avLst/>
          </a:prstGeom>
          <a:ln w="222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287713" y="2035175"/>
            <a:ext cx="3529012" cy="1138238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5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49" name="Object 0"/>
          <p:cNvGraphicFramePr>
            <a:graphicFrameLocks noChangeAspect="1"/>
          </p:cNvGraphicFramePr>
          <p:nvPr/>
        </p:nvGraphicFramePr>
        <p:xfrm>
          <a:off x="1905000" y="1574801"/>
          <a:ext cx="8382000" cy="370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5" name="Image" r:id="rId3" imgW="369360" imgH="162720" progId="Photoshop.Image.6">
                  <p:embed/>
                </p:oleObj>
              </mc:Choice>
              <mc:Fallback>
                <p:oleObj name="Image" r:id="rId3" imgW="369360" imgH="162720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574801"/>
                        <a:ext cx="8382000" cy="370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0" name="Text Box 4"/>
          <p:cNvSpPr txBox="1">
            <a:spLocks noChangeArrowheads="1"/>
          </p:cNvSpPr>
          <p:nvPr/>
        </p:nvSpPr>
        <p:spPr bwMode="auto">
          <a:xfrm>
            <a:off x="2057400" y="422275"/>
            <a:ext cx="8301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x-none" sz="2400" b="1">
                <a:solidFill>
                  <a:schemeClr val="accent2"/>
                </a:solidFill>
                <a:latin typeface="Verdana" charset="0"/>
              </a:rPr>
              <a:t>ΟΠΙΣΘΙΟ ΔΙΑΜΕΡΙΣΜΑ – ΕΠΙΠΟΛΗΣ ΣΤΟΙΒΑΔΑ</a:t>
            </a:r>
          </a:p>
        </p:txBody>
      </p:sp>
      <p:sp>
        <p:nvSpPr>
          <p:cNvPr id="2" name="Oval 1"/>
          <p:cNvSpPr/>
          <p:nvPr/>
        </p:nvSpPr>
        <p:spPr>
          <a:xfrm>
            <a:off x="3287714" y="879476"/>
            <a:ext cx="2160587" cy="50704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2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3"/>
          <p:cNvSpPr txBox="1">
            <a:spLocks noChangeArrowheads="1"/>
          </p:cNvSpPr>
          <p:nvPr/>
        </p:nvSpPr>
        <p:spPr bwMode="auto">
          <a:xfrm>
            <a:off x="2057400" y="152400"/>
            <a:ext cx="8301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x-none" sz="2400" b="1">
                <a:solidFill>
                  <a:schemeClr val="accent2"/>
                </a:solidFill>
                <a:latin typeface="Verdana" charset="0"/>
              </a:rPr>
              <a:t>ΟΠΙΣΘΙΟ ΔΙΑΜΕΡΙΣΜΑ – ΕΠΙΠΟΛΗΣ ΣΤΟΙΒΑΔΑ</a:t>
            </a:r>
          </a:p>
        </p:txBody>
      </p:sp>
      <p:graphicFrame>
        <p:nvGraphicFramePr>
          <p:cNvPr id="54274" name="Object 0"/>
          <p:cNvGraphicFramePr>
            <a:graphicFrameLocks noChangeAspect="1"/>
          </p:cNvGraphicFramePr>
          <p:nvPr/>
        </p:nvGraphicFramePr>
        <p:xfrm>
          <a:off x="1881189" y="1795463"/>
          <a:ext cx="8150225" cy="360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9" name="Image" r:id="rId3" imgW="369360" imgH="162720" progId="Photoshop.Image.6">
                  <p:embed/>
                </p:oleObj>
              </mc:Choice>
              <mc:Fallback>
                <p:oleObj name="Image" r:id="rId3" imgW="369360" imgH="162720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1189" y="1795463"/>
                        <a:ext cx="8150225" cy="360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3216276" y="1484314"/>
            <a:ext cx="7451725" cy="3889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54276" name="Group 1"/>
          <p:cNvGrpSpPr>
            <a:grpSpLocks/>
          </p:cNvGrpSpPr>
          <p:nvPr/>
        </p:nvGrpSpPr>
        <p:grpSpPr bwMode="auto">
          <a:xfrm>
            <a:off x="4725989" y="795339"/>
            <a:ext cx="5305425" cy="5267325"/>
            <a:chOff x="1066800" y="757238"/>
            <a:chExt cx="6324600" cy="5872162"/>
          </a:xfrm>
        </p:grpSpPr>
        <p:pic>
          <p:nvPicPr>
            <p:cNvPr id="5428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757238"/>
              <a:ext cx="6324600" cy="587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5" name="Oval 4"/>
            <p:cNvSpPr>
              <a:spLocks noChangeArrowheads="1"/>
            </p:cNvSpPr>
            <p:nvPr/>
          </p:nvSpPr>
          <p:spPr bwMode="auto">
            <a:xfrm>
              <a:off x="5486400" y="2971800"/>
              <a:ext cx="1905000" cy="304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4286" name="Oval 5"/>
            <p:cNvSpPr>
              <a:spLocks noChangeArrowheads="1"/>
            </p:cNvSpPr>
            <p:nvPr/>
          </p:nvSpPr>
          <p:spPr bwMode="auto">
            <a:xfrm>
              <a:off x="5486400" y="3352800"/>
              <a:ext cx="1752600" cy="381000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4287" name="Oval 8"/>
            <p:cNvSpPr>
              <a:spLocks noChangeArrowheads="1"/>
            </p:cNvSpPr>
            <p:nvPr/>
          </p:nvSpPr>
          <p:spPr bwMode="auto">
            <a:xfrm>
              <a:off x="1676400" y="3429000"/>
              <a:ext cx="1600200" cy="381000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</p:grpSp>
      <p:sp>
        <p:nvSpPr>
          <p:cNvPr id="54277" name="Oval 8"/>
          <p:cNvSpPr>
            <a:spLocks noChangeArrowheads="1"/>
          </p:cNvSpPr>
          <p:nvPr/>
        </p:nvSpPr>
        <p:spPr bwMode="auto">
          <a:xfrm>
            <a:off x="8294688" y="2333625"/>
            <a:ext cx="1833562" cy="342900"/>
          </a:xfrm>
          <a:prstGeom prst="ellips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x-none" altLang="x-none" sz="2400"/>
          </a:p>
        </p:txBody>
      </p:sp>
      <p:cxnSp>
        <p:nvCxnSpPr>
          <p:cNvPr id="13" name="Straight Arrow Connector 12"/>
          <p:cNvCxnSpPr>
            <a:endCxn id="54277" idx="2"/>
          </p:cNvCxnSpPr>
          <p:nvPr/>
        </p:nvCxnSpPr>
        <p:spPr>
          <a:xfrm>
            <a:off x="2949576" y="2182813"/>
            <a:ext cx="5345113" cy="322262"/>
          </a:xfrm>
          <a:prstGeom prst="straightConnector1">
            <a:avLst/>
          </a:prstGeom>
          <a:ln w="222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54285" idx="2"/>
          </p:cNvCxnSpPr>
          <p:nvPr/>
        </p:nvCxnSpPr>
        <p:spPr>
          <a:xfrm>
            <a:off x="2860676" y="2798763"/>
            <a:ext cx="5573713" cy="11906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54286" idx="3"/>
          </p:cNvCxnSpPr>
          <p:nvPr/>
        </p:nvCxnSpPr>
        <p:spPr>
          <a:xfrm flipV="1">
            <a:off x="2938464" y="3414714"/>
            <a:ext cx="5710237" cy="314325"/>
          </a:xfrm>
          <a:prstGeom prst="straightConnector1">
            <a:avLst/>
          </a:prstGeom>
          <a:ln w="222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54287" idx="2"/>
          </p:cNvCxnSpPr>
          <p:nvPr/>
        </p:nvCxnSpPr>
        <p:spPr>
          <a:xfrm flipV="1">
            <a:off x="2733676" y="3362326"/>
            <a:ext cx="2505075" cy="1173163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2" name="Oval 4"/>
          <p:cNvSpPr>
            <a:spLocks noChangeArrowheads="1"/>
          </p:cNvSpPr>
          <p:nvPr/>
        </p:nvSpPr>
        <p:spPr bwMode="auto">
          <a:xfrm>
            <a:off x="5238751" y="2463800"/>
            <a:ext cx="1597025" cy="273050"/>
          </a:xfrm>
          <a:prstGeom prst="ellipse">
            <a:avLst/>
          </a:prstGeom>
          <a:noFill/>
          <a:ln w="2857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x-none" altLang="x-none" sz="2400"/>
          </a:p>
        </p:txBody>
      </p:sp>
      <p:cxnSp>
        <p:nvCxnSpPr>
          <p:cNvPr id="23" name="Straight Arrow Connector 22"/>
          <p:cNvCxnSpPr>
            <a:endCxn id="54282" idx="2"/>
          </p:cNvCxnSpPr>
          <p:nvPr/>
        </p:nvCxnSpPr>
        <p:spPr>
          <a:xfrm flipV="1">
            <a:off x="2636838" y="2600325"/>
            <a:ext cx="2601912" cy="2457450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00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ennis Elbow - Symptoms, Causes, Treatment &amp; Exerci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2636838"/>
            <a:ext cx="6842125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4" descr="ennis Elbow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5" y="981076"/>
            <a:ext cx="31813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1"/>
          <p:cNvSpPr txBox="1">
            <a:spLocks noChangeArrowheads="1"/>
          </p:cNvSpPr>
          <p:nvPr/>
        </p:nvSpPr>
        <p:spPr bwMode="auto">
          <a:xfrm>
            <a:off x="5041900" y="179388"/>
            <a:ext cx="1892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400" b="1">
                <a:solidFill>
                  <a:srgbClr val="FF0000"/>
                </a:solidFill>
              </a:rPr>
              <a:t>Tennis elbow</a:t>
            </a:r>
          </a:p>
        </p:txBody>
      </p:sp>
    </p:spTree>
    <p:extLst>
      <p:ext uri="{BB962C8B-B14F-4D97-AF65-F5344CB8AC3E}">
        <p14:creationId xmlns:p14="http://schemas.microsoft.com/office/powerpoint/2010/main" val="199347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1" name="Object 2"/>
          <p:cNvGraphicFramePr>
            <a:graphicFrameLocks noChangeAspect="1"/>
          </p:cNvGraphicFramePr>
          <p:nvPr/>
        </p:nvGraphicFramePr>
        <p:xfrm>
          <a:off x="1828800" y="1849438"/>
          <a:ext cx="8382000" cy="361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7" name="Image" r:id="rId3" imgW="371519" imgH="159841" progId="Photoshop.Image.6">
                  <p:embed/>
                </p:oleObj>
              </mc:Choice>
              <mc:Fallback>
                <p:oleObj name="Image" r:id="rId3" imgW="371519" imgH="159841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6000"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849438"/>
                        <a:ext cx="8382000" cy="3617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1828800" y="422275"/>
            <a:ext cx="869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x-none" sz="2400" b="1">
                <a:solidFill>
                  <a:schemeClr val="accent2"/>
                </a:solidFill>
                <a:latin typeface="Verdana" charset="0"/>
              </a:rPr>
              <a:t>ΟΠΙΣΘΙΟ ΔΙΑΜΕΡΙΣΜΑ – ΕΝ ΤΩ ΒΑΘΕΙ ΣΤΟΙΒΑΔΑ</a:t>
            </a:r>
          </a:p>
        </p:txBody>
      </p:sp>
    </p:spTree>
    <p:extLst>
      <p:ext uri="{BB962C8B-B14F-4D97-AF65-F5344CB8AC3E}">
        <p14:creationId xmlns:p14="http://schemas.microsoft.com/office/powerpoint/2010/main" val="212385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5" name="Object 2"/>
          <p:cNvGraphicFramePr>
            <a:graphicFrameLocks noChangeAspect="1"/>
          </p:cNvGraphicFramePr>
          <p:nvPr/>
        </p:nvGraphicFramePr>
        <p:xfrm>
          <a:off x="1665288" y="2205038"/>
          <a:ext cx="7677150" cy="331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1" name="Image" r:id="rId3" imgW="371519" imgH="159841" progId="Photoshop.Image.6">
                  <p:embed/>
                </p:oleObj>
              </mc:Choice>
              <mc:Fallback>
                <p:oleObj name="Image" r:id="rId3" imgW="371519" imgH="159841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6000"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5288" y="2205038"/>
                        <a:ext cx="7677150" cy="331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6" name="Text Box 3"/>
          <p:cNvSpPr txBox="1">
            <a:spLocks noChangeArrowheads="1"/>
          </p:cNvSpPr>
          <p:nvPr/>
        </p:nvSpPr>
        <p:spPr bwMode="auto">
          <a:xfrm>
            <a:off x="1905000" y="422275"/>
            <a:ext cx="869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x-none" sz="2400" b="1">
                <a:solidFill>
                  <a:schemeClr val="accent2"/>
                </a:solidFill>
                <a:latin typeface="Verdana" charset="0"/>
              </a:rPr>
              <a:t>ΟΠΙΣΘΙΟ ΔΙΑΜΕΡΙΣΜΑ – ΕΝ ΤΩ ΒΑΘΕΙ ΣΤΟΙΒΑΔΑ</a:t>
            </a:r>
          </a:p>
        </p:txBody>
      </p:sp>
      <p:grpSp>
        <p:nvGrpSpPr>
          <p:cNvPr id="57347" name="Group 1"/>
          <p:cNvGrpSpPr>
            <a:grpSpLocks/>
          </p:cNvGrpSpPr>
          <p:nvPr/>
        </p:nvGrpSpPr>
        <p:grpSpPr bwMode="auto">
          <a:xfrm>
            <a:off x="6167438" y="1333500"/>
            <a:ext cx="4260850" cy="4832350"/>
            <a:chOff x="1752600" y="850900"/>
            <a:chExt cx="5638800" cy="5537200"/>
          </a:xfrm>
        </p:grpSpPr>
        <p:pic>
          <p:nvPicPr>
            <p:cNvPr id="5735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850900"/>
              <a:ext cx="5638800" cy="553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5" name="Oval 4"/>
            <p:cNvSpPr>
              <a:spLocks noChangeArrowheads="1"/>
            </p:cNvSpPr>
            <p:nvPr/>
          </p:nvSpPr>
          <p:spPr bwMode="auto">
            <a:xfrm>
              <a:off x="5257800" y="2819400"/>
              <a:ext cx="1600200" cy="381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7356" name="Oval 5"/>
            <p:cNvSpPr>
              <a:spLocks noChangeArrowheads="1"/>
            </p:cNvSpPr>
            <p:nvPr/>
          </p:nvSpPr>
          <p:spPr bwMode="auto">
            <a:xfrm>
              <a:off x="5257800" y="4419600"/>
              <a:ext cx="1600200" cy="381000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7357" name="Oval 6"/>
            <p:cNvSpPr>
              <a:spLocks noChangeArrowheads="1"/>
            </p:cNvSpPr>
            <p:nvPr/>
          </p:nvSpPr>
          <p:spPr bwMode="auto">
            <a:xfrm>
              <a:off x="5257800" y="4724400"/>
              <a:ext cx="1600200" cy="381000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7358" name="Oval 7"/>
            <p:cNvSpPr>
              <a:spLocks noChangeArrowheads="1"/>
            </p:cNvSpPr>
            <p:nvPr/>
          </p:nvSpPr>
          <p:spPr bwMode="auto">
            <a:xfrm>
              <a:off x="1828800" y="4343400"/>
              <a:ext cx="1600200" cy="381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7359" name="Oval 8"/>
            <p:cNvSpPr>
              <a:spLocks noChangeArrowheads="1"/>
            </p:cNvSpPr>
            <p:nvPr/>
          </p:nvSpPr>
          <p:spPr bwMode="auto">
            <a:xfrm>
              <a:off x="1981200" y="4648200"/>
              <a:ext cx="1600200" cy="381000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2927350" y="2205038"/>
            <a:ext cx="3240088" cy="3168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4" name="Straight Arrow Connector 3"/>
          <p:cNvCxnSpPr>
            <a:endCxn id="57355" idx="2"/>
          </p:cNvCxnSpPr>
          <p:nvPr/>
        </p:nvCxnSpPr>
        <p:spPr>
          <a:xfrm>
            <a:off x="2351088" y="2420939"/>
            <a:ext cx="6464300" cy="79692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57359" idx="2"/>
          </p:cNvCxnSpPr>
          <p:nvPr/>
        </p:nvCxnSpPr>
        <p:spPr>
          <a:xfrm flipV="1">
            <a:off x="2927351" y="4813301"/>
            <a:ext cx="3413125" cy="233363"/>
          </a:xfrm>
          <a:prstGeom prst="straightConnector1">
            <a:avLst/>
          </a:prstGeom>
          <a:ln w="222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57358" idx="2"/>
          </p:cNvCxnSpPr>
          <p:nvPr/>
        </p:nvCxnSpPr>
        <p:spPr>
          <a:xfrm>
            <a:off x="2782889" y="4448176"/>
            <a:ext cx="3443287" cy="100013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57356" idx="2"/>
          </p:cNvCxnSpPr>
          <p:nvPr/>
        </p:nvCxnSpPr>
        <p:spPr>
          <a:xfrm>
            <a:off x="2640014" y="3224213"/>
            <a:ext cx="6175375" cy="1389062"/>
          </a:xfrm>
          <a:prstGeom prst="straightConnector1">
            <a:avLst/>
          </a:prstGeom>
          <a:ln w="222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57357" idx="2"/>
          </p:cNvCxnSpPr>
          <p:nvPr/>
        </p:nvCxnSpPr>
        <p:spPr>
          <a:xfrm>
            <a:off x="2927350" y="3800475"/>
            <a:ext cx="5888038" cy="107950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5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2"/>
          <p:cNvSpPr txBox="1">
            <a:spLocks noChangeArrowheads="1"/>
          </p:cNvSpPr>
          <p:nvPr/>
        </p:nvSpPr>
        <p:spPr bwMode="auto">
          <a:xfrm>
            <a:off x="1728939" y="1176338"/>
            <a:ext cx="89643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l-GR" altLang="x-none" sz="2400" b="1">
                <a:solidFill>
                  <a:schemeClr val="accent2"/>
                </a:solidFill>
                <a:latin typeface="Verdana" charset="0"/>
              </a:rPr>
              <a:t>ΚΑΤΗΓΟΡΙΟΠΟΙΗΣΗ ΤΩΝ ΜΥΩΝ ΑΝΑΛΟΓΑ ΜΕ ΤΗΝ 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l-GR" altLang="x-none" sz="2400" b="1">
                <a:solidFill>
                  <a:schemeClr val="accent2"/>
                </a:solidFill>
                <a:latin typeface="Verdana" charset="0"/>
              </a:rPr>
              <a:t>ΚΙΝΗΣΗ ΠΟΥ ΠΡΟΚΑΛΟΥΝ</a:t>
            </a:r>
          </a:p>
        </p:txBody>
      </p:sp>
    </p:spTree>
    <p:extLst>
      <p:ext uri="{BB962C8B-B14F-4D97-AF65-F5344CB8AC3E}">
        <p14:creationId xmlns:p14="http://schemas.microsoft.com/office/powerpoint/2010/main" val="102978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9" y="1147764"/>
            <a:ext cx="5229225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2250"/>
            <a:ext cx="7239000" cy="617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90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6" y="990600"/>
            <a:ext cx="50958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2135188" y="184151"/>
            <a:ext cx="803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chemeClr val="accent2"/>
                </a:solidFill>
                <a:latin typeface="Verdana" charset="0"/>
              </a:rPr>
              <a:t>Εκτείνοντες την Πηχεοκαρπική και τους Δακτύλους</a:t>
            </a:r>
          </a:p>
        </p:txBody>
      </p:sp>
    </p:spTree>
    <p:extLst>
      <p:ext uri="{BB962C8B-B14F-4D97-AF65-F5344CB8AC3E}">
        <p14:creationId xmlns:p14="http://schemas.microsoft.com/office/powerpoint/2010/main" val="19186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9" y="998538"/>
            <a:ext cx="4440237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08213" y="228601"/>
            <a:ext cx="803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chemeClr val="accent2"/>
                </a:solidFill>
                <a:latin typeface="Verdana" charset="0"/>
              </a:rPr>
              <a:t>Εκτείνοντες την Πηχεοκαρπική και τους Δακτύλους</a:t>
            </a:r>
          </a:p>
        </p:txBody>
      </p:sp>
    </p:spTree>
    <p:extLst>
      <p:ext uri="{BB962C8B-B14F-4D97-AF65-F5344CB8AC3E}">
        <p14:creationId xmlns:p14="http://schemas.microsoft.com/office/powerpoint/2010/main" val="209377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1" y="1052514"/>
            <a:ext cx="4227513" cy="557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ext Box 3"/>
          <p:cNvSpPr txBox="1">
            <a:spLocks noChangeArrowheads="1"/>
          </p:cNvSpPr>
          <p:nvPr/>
        </p:nvSpPr>
        <p:spPr bwMode="auto">
          <a:xfrm>
            <a:off x="3719513" y="333376"/>
            <a:ext cx="4895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chemeClr val="accent2"/>
                </a:solidFill>
                <a:latin typeface="Verdana" charset="0"/>
              </a:rPr>
              <a:t>Καμπτήρες της Πηχεοκαρπικής</a:t>
            </a:r>
          </a:p>
        </p:txBody>
      </p:sp>
    </p:spTree>
    <p:extLst>
      <p:ext uri="{BB962C8B-B14F-4D97-AF65-F5344CB8AC3E}">
        <p14:creationId xmlns:p14="http://schemas.microsoft.com/office/powerpoint/2010/main" val="196851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896938"/>
            <a:ext cx="4119563" cy="56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Text Box 3"/>
          <p:cNvSpPr txBox="1">
            <a:spLocks noChangeArrowheads="1"/>
          </p:cNvSpPr>
          <p:nvPr/>
        </p:nvSpPr>
        <p:spPr bwMode="auto">
          <a:xfrm>
            <a:off x="3792538" y="188914"/>
            <a:ext cx="416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chemeClr val="accent2"/>
                </a:solidFill>
                <a:latin typeface="Verdana" charset="0"/>
              </a:rPr>
              <a:t>Καμπτήρες των δακτύλων</a:t>
            </a:r>
          </a:p>
        </p:txBody>
      </p:sp>
    </p:spTree>
    <p:extLst>
      <p:ext uri="{BB962C8B-B14F-4D97-AF65-F5344CB8AC3E}">
        <p14:creationId xmlns:p14="http://schemas.microsoft.com/office/powerpoint/2010/main" val="60230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028701"/>
            <a:ext cx="4676775" cy="4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68388"/>
            <a:ext cx="4667250" cy="464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91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556000" y="806450"/>
            <a:ext cx="49276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l-GR" altLang="x-none" sz="3600" b="1" dirty="0">
              <a:latin typeface="Times New Roman" charset="-95"/>
            </a:endParaRPr>
          </a:p>
          <a:p>
            <a:pPr algn="ctr" eaLnBrk="1" hangingPunct="1">
              <a:defRPr/>
            </a:pPr>
            <a:endParaRPr lang="el-GR" altLang="x-none" sz="3600" b="1" dirty="0">
              <a:latin typeface="Times New Roman" charset="-95"/>
            </a:endParaRPr>
          </a:p>
          <a:p>
            <a:pPr algn="ctr" eaLnBrk="1" hangingPunct="1">
              <a:lnSpc>
                <a:spcPct val="140000"/>
              </a:lnSpc>
              <a:defRPr/>
            </a:pPr>
            <a:endParaRPr lang="el-GR" altLang="x-none" sz="3200" dirty="0">
              <a:latin typeface="Times New Roman" charset="-95"/>
            </a:endParaRPr>
          </a:p>
          <a:p>
            <a:pPr algn="ctr" eaLnBrk="1" hangingPunct="1">
              <a:lnSpc>
                <a:spcPct val="140000"/>
              </a:lnSpc>
              <a:defRPr/>
            </a:pPr>
            <a:r>
              <a:rPr lang="el-GR" altLang="x-none" sz="3200" dirty="0">
                <a:latin typeface="Times New Roman" charset="-95"/>
              </a:rPr>
              <a:t>Άκρα χείρα</a:t>
            </a:r>
          </a:p>
          <a:p>
            <a:pPr algn="ctr" eaLnBrk="1" hangingPunct="1">
              <a:lnSpc>
                <a:spcPct val="140000"/>
              </a:lnSpc>
              <a:defRPr/>
            </a:pPr>
            <a:r>
              <a:rPr lang="el-GR" altLang="x-none" sz="3200" dirty="0">
                <a:latin typeface="Times New Roman" charset="-95"/>
              </a:rPr>
              <a:t>Αγγεία και νεύρα άνω άκρου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197350" y="445630"/>
            <a:ext cx="3644900" cy="11351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dirty="0" smtClean="0">
                <a:solidFill>
                  <a:schemeClr val="bg1"/>
                </a:solidFill>
              </a:rPr>
              <a:t>Τρίτο μέρος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57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2697163" y="277814"/>
            <a:ext cx="47561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altLang="x-none" sz="2000" b="1">
                <a:solidFill>
                  <a:schemeClr val="accent2"/>
                </a:solidFill>
                <a:latin typeface="Times New Roman" charset="-95"/>
              </a:rPr>
              <a:t>ΜΕΣΟΚΑΡΠΙΕΣ ΑΡΘΡΩΣΕΙΣ</a:t>
            </a:r>
          </a:p>
          <a:p>
            <a:pPr eaLnBrk="1" hangingPunct="1">
              <a:defRPr/>
            </a:pPr>
            <a:endParaRPr lang="el-GR" altLang="x-none" sz="2000">
              <a:latin typeface="Times New Roman" charset="-95"/>
            </a:endParaRPr>
          </a:p>
          <a:p>
            <a:pPr eaLnBrk="1" hangingPunct="1">
              <a:defRPr/>
            </a:pPr>
            <a:r>
              <a:rPr lang="el-GR" altLang="x-none" sz="2000">
                <a:latin typeface="Times New Roman" charset="-95"/>
              </a:rPr>
              <a:t>Επίπεδες διαρθρώσεις</a:t>
            </a:r>
          </a:p>
          <a:p>
            <a:pPr eaLnBrk="1" hangingPunct="1">
              <a:defRPr/>
            </a:pPr>
            <a:r>
              <a:rPr lang="el-GR" altLang="x-none" sz="2000">
                <a:latin typeface="Times New Roman" charset="-95"/>
              </a:rPr>
              <a:t>Σύνδεσμοι (ραχιαίοι, παλαμιαίοι, μεσόστεοι)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703513" y="1981201"/>
            <a:ext cx="57086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altLang="x-none" sz="2000" b="1">
                <a:solidFill>
                  <a:schemeClr val="accent2"/>
                </a:solidFill>
                <a:latin typeface="Times New Roman" charset="-95"/>
              </a:rPr>
              <a:t>ΚΑΡΠΟΜΕΤΑΚΑΡΠΙΑ ΑΡΘΡΩΣΗ ΑΝΤΙΧΕΙΡΑ</a:t>
            </a:r>
          </a:p>
          <a:p>
            <a:pPr eaLnBrk="1" hangingPunct="1">
              <a:defRPr/>
            </a:pPr>
            <a:endParaRPr lang="el-GR" altLang="x-none" sz="2000" b="1">
              <a:solidFill>
                <a:schemeClr val="accent2"/>
              </a:solidFill>
              <a:latin typeface="Times New Roman" charset="-95"/>
            </a:endParaRPr>
          </a:p>
          <a:p>
            <a:pPr eaLnBrk="1" hangingPunct="1">
              <a:defRPr/>
            </a:pPr>
            <a:r>
              <a:rPr lang="el-GR" altLang="x-none" sz="2000">
                <a:latin typeface="Times New Roman" charset="-95"/>
              </a:rPr>
              <a:t>Εφιππιοειδής άρθρωση</a:t>
            </a:r>
          </a:p>
          <a:p>
            <a:pPr eaLnBrk="1" hangingPunct="1">
              <a:defRPr/>
            </a:pPr>
            <a:r>
              <a:rPr lang="el-GR" altLang="x-none" sz="2000">
                <a:latin typeface="Times New Roman" charset="-95"/>
              </a:rPr>
              <a:t>Κ/Ε/Π/Α/Στροφή (αντίθεση)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2717800" y="3657601"/>
            <a:ext cx="5156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altLang="x-none" sz="2000" b="1">
                <a:solidFill>
                  <a:schemeClr val="accent2"/>
                </a:solidFill>
                <a:latin typeface="Times New Roman" charset="-95"/>
              </a:rPr>
              <a:t>ΜΕΤΑΚΑΡΠΟΦΑΛΑΓΓΙΚΕΣ ΑΡΘΡΩΣΕΙΣ</a:t>
            </a:r>
          </a:p>
          <a:p>
            <a:pPr eaLnBrk="1" hangingPunct="1">
              <a:defRPr/>
            </a:pPr>
            <a:endParaRPr lang="el-GR" altLang="x-none" sz="2000" b="1">
              <a:solidFill>
                <a:schemeClr val="accent2"/>
              </a:solidFill>
              <a:latin typeface="Times New Roman" charset="-95"/>
            </a:endParaRPr>
          </a:p>
          <a:p>
            <a:pPr eaLnBrk="1" hangingPunct="1">
              <a:defRPr/>
            </a:pPr>
            <a:r>
              <a:rPr lang="el-GR" altLang="x-none" sz="2000">
                <a:latin typeface="Times New Roman" charset="-95"/>
              </a:rPr>
              <a:t>Ελλειψοειδείς διαρθρώσεις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743200" y="5078414"/>
            <a:ext cx="42354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altLang="x-none" sz="2000" b="1">
                <a:solidFill>
                  <a:schemeClr val="accent2"/>
                </a:solidFill>
                <a:latin typeface="Times New Roman" charset="-95"/>
              </a:rPr>
              <a:t>ΜΕΣΟΦΑΛΑΓΓΙΚΕΣ ΑΡΘΡΩΣΕΙΣ</a:t>
            </a:r>
          </a:p>
          <a:p>
            <a:pPr eaLnBrk="1" hangingPunct="1">
              <a:defRPr/>
            </a:pPr>
            <a:endParaRPr lang="el-GR" altLang="x-none" sz="2000" b="1">
              <a:solidFill>
                <a:schemeClr val="accent2"/>
              </a:solidFill>
              <a:latin typeface="Times New Roman" charset="-95"/>
            </a:endParaRPr>
          </a:p>
          <a:p>
            <a:pPr eaLnBrk="1" hangingPunct="1">
              <a:defRPr/>
            </a:pPr>
            <a:r>
              <a:rPr lang="el-GR" altLang="x-none" sz="2000">
                <a:latin typeface="Times New Roman" charset="-95"/>
              </a:rPr>
              <a:t>Γωνιώδεις διαρθρώσεις</a:t>
            </a:r>
          </a:p>
        </p:txBody>
      </p:sp>
    </p:spTree>
    <p:extLst>
      <p:ext uri="{BB962C8B-B14F-4D97-AF65-F5344CB8AC3E}">
        <p14:creationId xmlns:p14="http://schemas.microsoft.com/office/powerpoint/2010/main" val="40018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781050"/>
            <a:ext cx="7658100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22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006" b="53661"/>
          <a:stretch/>
        </p:blipFill>
        <p:spPr bwMode="auto">
          <a:xfrm>
            <a:off x="3216276" y="2349500"/>
            <a:ext cx="5789613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3719514" y="1052513"/>
            <a:ext cx="4783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/>
              <a:t>Θέσεις ακινητοποίησης άκρας χειρός</a:t>
            </a:r>
            <a:endParaRPr lang="en-US" altLang="x-none" sz="2400"/>
          </a:p>
        </p:txBody>
      </p:sp>
      <p:sp>
        <p:nvSpPr>
          <p:cNvPr id="29699" name="TextBox 1"/>
          <p:cNvSpPr txBox="1">
            <a:spLocks noChangeArrowheads="1"/>
          </p:cNvSpPr>
          <p:nvPr/>
        </p:nvSpPr>
        <p:spPr bwMode="auto">
          <a:xfrm>
            <a:off x="1979613" y="5006975"/>
            <a:ext cx="84693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x-none" sz="2000"/>
              <a:t>Σε αυτήν την θέση τα </a:t>
            </a:r>
            <a:r>
              <a:rPr lang="el-GR" altLang="x-none" sz="2000" b="1">
                <a:solidFill>
                  <a:srgbClr val="FF0000"/>
                </a:solidFill>
              </a:rPr>
              <a:t>συνδεσμο-θυλακικά στοιχεία των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x-none" sz="2000" b="1">
                <a:solidFill>
                  <a:srgbClr val="FF0000"/>
                </a:solidFill>
              </a:rPr>
              <a:t>δακτύλων έχουν την βέλτιστη τάση</a:t>
            </a:r>
            <a:r>
              <a:rPr lang="el-GR" altLang="x-none" sz="2000"/>
              <a:t> ώστε να αποφεύγεται η έντονη δυσκαμψία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x-none" sz="2000"/>
              <a:t>μετά την ακινητοποίηση</a:t>
            </a:r>
            <a:endParaRPr lang="en-US" altLang="x-none" sz="2000"/>
          </a:p>
        </p:txBody>
      </p:sp>
    </p:spTree>
    <p:extLst>
      <p:ext uri="{BB962C8B-B14F-4D97-AF65-F5344CB8AC3E}">
        <p14:creationId xmlns:p14="http://schemas.microsoft.com/office/powerpoint/2010/main" val="197355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1"/>
          <p:cNvGrpSpPr>
            <a:grpSpLocks/>
          </p:cNvGrpSpPr>
          <p:nvPr/>
        </p:nvGrpSpPr>
        <p:grpSpPr bwMode="auto">
          <a:xfrm>
            <a:off x="3143250" y="404813"/>
            <a:ext cx="6294438" cy="4565650"/>
            <a:chOff x="0" y="947738"/>
            <a:chExt cx="8201025" cy="5607050"/>
          </a:xfrm>
        </p:grpSpPr>
        <p:grpSp>
          <p:nvGrpSpPr>
            <p:cNvPr id="30725" name="Group 1"/>
            <p:cNvGrpSpPr>
              <a:grpSpLocks/>
            </p:cNvGrpSpPr>
            <p:nvPr/>
          </p:nvGrpSpPr>
          <p:grpSpPr bwMode="auto">
            <a:xfrm>
              <a:off x="0" y="947738"/>
              <a:ext cx="8201025" cy="5607050"/>
              <a:chOff x="0" y="947738"/>
              <a:chExt cx="8201025" cy="5607050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947738"/>
                <a:ext cx="8201025" cy="5607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7171" name="Oval 3"/>
              <p:cNvSpPr>
                <a:spLocks noChangeArrowheads="1"/>
              </p:cNvSpPr>
              <p:nvPr/>
            </p:nvSpPr>
            <p:spPr bwMode="auto">
              <a:xfrm>
                <a:off x="6476018" y="2363148"/>
                <a:ext cx="1600906" cy="380171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imes New Roman" charset="-95"/>
                </a:endParaRPr>
              </a:p>
            </p:txBody>
          </p:sp>
        </p:grpSp>
        <p:sp>
          <p:nvSpPr>
            <p:cNvPr id="7172" name="Oval 4"/>
            <p:cNvSpPr>
              <a:spLocks noChangeArrowheads="1"/>
            </p:cNvSpPr>
            <p:nvPr/>
          </p:nvSpPr>
          <p:spPr bwMode="auto">
            <a:xfrm>
              <a:off x="6476018" y="3123492"/>
              <a:ext cx="1600906" cy="38212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imes New Roman" charset="-95"/>
              </a:endParaRPr>
            </a:p>
          </p:txBody>
        </p:sp>
        <p:sp>
          <p:nvSpPr>
            <p:cNvPr id="7173" name="Oval 5"/>
            <p:cNvSpPr>
              <a:spLocks noChangeArrowheads="1"/>
            </p:cNvSpPr>
            <p:nvPr/>
          </p:nvSpPr>
          <p:spPr bwMode="auto">
            <a:xfrm>
              <a:off x="533635" y="1981026"/>
              <a:ext cx="2666109" cy="68625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imes New Roman" charset="-95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855789" y="5281613"/>
            <a:ext cx="669580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dirty="0">
                <a:latin typeface="Times New Roman" charset="-95"/>
              </a:rPr>
              <a:t>Έχει ανασπασθεί το </a:t>
            </a:r>
            <a:r>
              <a:rPr lang="el-GR" b="1" dirty="0">
                <a:solidFill>
                  <a:schemeClr val="accent1">
                    <a:lumMod val="50000"/>
                  </a:schemeClr>
                </a:solidFill>
                <a:latin typeface="Times New Roman" charset="-95"/>
              </a:rPr>
              <a:t>δέρμα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Times New Roman" charset="-95"/>
              </a:rPr>
              <a:t> </a:t>
            </a:r>
            <a:r>
              <a:rPr lang="el-GR" dirty="0">
                <a:latin typeface="Times New Roman" charset="-95"/>
              </a:rPr>
              <a:t>της παλάμης και η </a:t>
            </a:r>
            <a:r>
              <a:rPr lang="el-GR" b="1" dirty="0" err="1">
                <a:solidFill>
                  <a:srgbClr val="002060"/>
                </a:solidFill>
                <a:latin typeface="Times New Roman" charset="-95"/>
              </a:rPr>
              <a:t>επιπολής</a:t>
            </a:r>
            <a:r>
              <a:rPr lang="el-GR" b="1" dirty="0">
                <a:solidFill>
                  <a:srgbClr val="002060"/>
                </a:solidFill>
                <a:latin typeface="Times New Roman" charset="-95"/>
              </a:rPr>
              <a:t> </a:t>
            </a:r>
            <a:r>
              <a:rPr lang="el-GR" b="1" dirty="0" err="1">
                <a:solidFill>
                  <a:srgbClr val="002060"/>
                </a:solidFill>
                <a:latin typeface="Times New Roman" charset="-95"/>
              </a:rPr>
              <a:t>περιτονία</a:t>
            </a:r>
            <a:r>
              <a:rPr lang="el-GR" dirty="0">
                <a:latin typeface="Times New Roman" charset="-95"/>
              </a:rPr>
              <a:t>.</a:t>
            </a:r>
          </a:p>
          <a:p>
            <a:pPr>
              <a:defRPr/>
            </a:pPr>
            <a:endParaRPr lang="el-GR" dirty="0">
              <a:latin typeface="Times New Roman" charset="-95"/>
            </a:endParaRPr>
          </a:p>
          <a:p>
            <a:pPr>
              <a:defRPr/>
            </a:pPr>
            <a:r>
              <a:rPr lang="el-GR" dirty="0">
                <a:solidFill>
                  <a:srgbClr val="FF0000"/>
                </a:solidFill>
                <a:latin typeface="Times New Roman" charset="-95"/>
              </a:rPr>
              <a:t>Σύγκριση δέρματος παλαμιαίας και ραχιαίας επιφάνειας άκρας χειρός.</a:t>
            </a:r>
            <a:endParaRPr lang="en-US" dirty="0">
              <a:solidFill>
                <a:srgbClr val="FF0000"/>
              </a:solidFill>
              <a:latin typeface="Times New Roman" charset="-95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727576" y="3068639"/>
            <a:ext cx="1223963" cy="221297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959600" y="2797175"/>
            <a:ext cx="1296988" cy="2484438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32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x-none" sz="4000">
                <a:solidFill>
                  <a:srgbClr val="FF0000"/>
                </a:solidFill>
                <a:latin typeface="Comic Sans MS" charset="-95"/>
              </a:rPr>
              <a:t>Διάρθρωση ώμου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l-GR" altLang="x-none">
                <a:solidFill>
                  <a:schemeClr val="bg1"/>
                </a:solidFill>
                <a:latin typeface="Comic Sans MS" charset="-95"/>
              </a:rPr>
              <a:t>Αρθρικές επιφάνειες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l-GR" altLang="x-none">
                <a:solidFill>
                  <a:schemeClr val="bg1"/>
                </a:solidFill>
                <a:latin typeface="Comic Sans MS" charset="-95"/>
              </a:rPr>
              <a:t>Αρθρικός Θύλακος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l-GR" altLang="x-none">
                <a:solidFill>
                  <a:schemeClr val="bg1"/>
                </a:solidFill>
                <a:latin typeface="Comic Sans MS" charset="-95"/>
              </a:rPr>
              <a:t>Σύνδεσμοι που σταθεροποιούν την άρθρωση</a:t>
            </a:r>
          </a:p>
        </p:txBody>
      </p:sp>
      <p:pic>
        <p:nvPicPr>
          <p:cNvPr id="4" name="Picture 1027" descr="C:\Documents and Settings\1\Επιφάνεια εργασίας\Google Αποτελέσματα Eικόνων για http--www_courses_vcu_edu-DANC291-003-upper_mo3_jpg.files\unit_10.files\shoulder_glenhumjt_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786" y="706226"/>
            <a:ext cx="4067014" cy="254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92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1585914"/>
            <a:ext cx="5126038" cy="368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746" name="Picture 3" descr="ww.reprogramminghumanbody.com - Σύνδρομο Καρπιαίου σωλήν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3068638"/>
            <a:ext cx="35623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4510088" y="3582989"/>
            <a:ext cx="4094162" cy="5667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8" name="TextBox 1"/>
          <p:cNvSpPr txBox="1">
            <a:spLocks noChangeArrowheads="1"/>
          </p:cNvSpPr>
          <p:nvPr/>
        </p:nvSpPr>
        <p:spPr bwMode="auto">
          <a:xfrm>
            <a:off x="3711576" y="173038"/>
            <a:ext cx="46767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rgbClr val="FF0000"/>
                </a:solidFill>
              </a:rPr>
              <a:t>Εγκάρσιος σύνδεσμος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rgbClr val="FF0000"/>
                </a:solidFill>
              </a:rPr>
              <a:t>(καθεκτικός καμπτήρων σύνδεσμος)</a:t>
            </a:r>
            <a:endParaRPr lang="en-US" altLang="x-none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63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1125538"/>
            <a:ext cx="755332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3863976" y="404813"/>
            <a:ext cx="5045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/>
              <a:t>Ορογόνα έλυτρα καμπτήρων δακτύλων</a:t>
            </a:r>
            <a:endParaRPr lang="en-US" altLang="x-none" sz="2400"/>
          </a:p>
        </p:txBody>
      </p:sp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2898775" y="5857876"/>
            <a:ext cx="6477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x-none" sz="2000"/>
              <a:t>Οι </a:t>
            </a:r>
            <a:r>
              <a:rPr lang="el-GR" altLang="x-none" sz="2000" b="1">
                <a:solidFill>
                  <a:srgbClr val="FF0000"/>
                </a:solidFill>
              </a:rPr>
              <a:t>επικοινωνίες των ορογόνων ελύτρων </a:t>
            </a:r>
            <a:r>
              <a:rPr lang="el-GR" altLang="x-none" sz="2000"/>
              <a:t>παίζουν ρόλο στην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x-none" sz="2000"/>
              <a:t>επέκταση-διασπορά  φλεγμονών</a:t>
            </a:r>
            <a:endParaRPr lang="en-US" altLang="x-none" sz="2000"/>
          </a:p>
        </p:txBody>
      </p:sp>
    </p:spTree>
    <p:extLst>
      <p:ext uri="{BB962C8B-B14F-4D97-AF65-F5344CB8AC3E}">
        <p14:creationId xmlns:p14="http://schemas.microsoft.com/office/powerpoint/2010/main" val="141242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981075"/>
            <a:ext cx="774382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3719513" y="260351"/>
            <a:ext cx="5389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2400"/>
              <a:t> </a:t>
            </a:r>
            <a:r>
              <a:rPr lang="el-GR" altLang="x-none" sz="2400"/>
              <a:t>Ο </a:t>
            </a:r>
            <a:r>
              <a:rPr lang="el-GR" altLang="x-none" sz="2400" b="1">
                <a:solidFill>
                  <a:srgbClr val="FF0000"/>
                </a:solidFill>
              </a:rPr>
              <a:t>Εγκάρσιος σύνδεσμος </a:t>
            </a:r>
            <a:r>
              <a:rPr lang="el-GR" altLang="x-none" sz="2400"/>
              <a:t>έχει διανοιχθεί </a:t>
            </a:r>
            <a:endParaRPr lang="en-US" altLang="x-none" sz="240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375276" y="722313"/>
            <a:ext cx="1038225" cy="13382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375275" y="722313"/>
            <a:ext cx="2520950" cy="15541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75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2"/>
          <a:stretch/>
        </p:blipFill>
        <p:spPr bwMode="auto">
          <a:xfrm>
            <a:off x="2279651" y="1052513"/>
            <a:ext cx="7820025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3360738" y="404813"/>
            <a:ext cx="5657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rgbClr val="FF0000"/>
                </a:solidFill>
              </a:rPr>
              <a:t>Οστεο-ινώδες έλυτρο –</a:t>
            </a:r>
            <a:r>
              <a:rPr lang="en-US" altLang="x-none" sz="2400">
                <a:solidFill>
                  <a:srgbClr val="FF0000"/>
                </a:solidFill>
              </a:rPr>
              <a:t>flexor pulley system</a:t>
            </a:r>
            <a:r>
              <a:rPr lang="el-GR" altLang="x-none" sz="2400">
                <a:solidFill>
                  <a:srgbClr val="FF0000"/>
                </a:solidFill>
              </a:rPr>
              <a:t> </a:t>
            </a:r>
            <a:endParaRPr lang="en-US" altLang="x-none" sz="2400">
              <a:solidFill>
                <a:srgbClr val="FF0000"/>
              </a:solidFill>
            </a:endParaRPr>
          </a:p>
        </p:txBody>
      </p:sp>
      <p:pic>
        <p:nvPicPr>
          <p:cNvPr id="34819" name="Picture 3" descr="rigger finger - Physio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4941889"/>
            <a:ext cx="30670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 descr="lexor Pulleys of the Fingers - Academy of Clinical Mass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4510088"/>
            <a:ext cx="3571875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2"/>
          <p:cNvSpPr txBox="1">
            <a:spLocks noChangeArrowheads="1"/>
          </p:cNvSpPr>
          <p:nvPr/>
        </p:nvSpPr>
        <p:spPr bwMode="auto">
          <a:xfrm>
            <a:off x="6024564" y="4433888"/>
            <a:ext cx="2854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2400">
                <a:solidFill>
                  <a:srgbClr val="FF0000"/>
                </a:solidFill>
              </a:rPr>
              <a:t>Pulley rupture – </a:t>
            </a:r>
            <a:r>
              <a:rPr lang="el-GR" altLang="x-none" sz="2400">
                <a:solidFill>
                  <a:srgbClr val="FF0000"/>
                </a:solidFill>
              </a:rPr>
              <a:t>ρήξη</a:t>
            </a:r>
            <a:endParaRPr lang="en-US" altLang="x-none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9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211388"/>
            <a:ext cx="6192838" cy="446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4819408" y="293688"/>
            <a:ext cx="3418372" cy="147732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l-GR" altLang="x-none" b="1" dirty="0">
                <a:solidFill>
                  <a:schemeClr val="accent2"/>
                </a:solidFill>
                <a:latin typeface="Times New Roman" charset="-95"/>
              </a:rPr>
              <a:t>ΚΑΡΠΙΑΙΟΣ ΣΩΛΗΝΑΣ</a:t>
            </a:r>
          </a:p>
          <a:p>
            <a:pPr algn="ctr" eaLnBrk="1" hangingPunct="1">
              <a:defRPr/>
            </a:pPr>
            <a:endParaRPr lang="el-GR" altLang="x-none" b="1" dirty="0">
              <a:solidFill>
                <a:schemeClr val="accent2"/>
              </a:solidFill>
              <a:latin typeface="Times New Roman" charset="-95"/>
            </a:endParaRPr>
          </a:p>
          <a:p>
            <a:pPr algn="ctr" eaLnBrk="1" hangingPunct="1">
              <a:defRPr/>
            </a:pPr>
            <a:r>
              <a:rPr lang="el-GR" altLang="x-none" dirty="0">
                <a:latin typeface="Times New Roman" charset="-95"/>
              </a:rPr>
              <a:t>Πως σχηματίζεται?</a:t>
            </a:r>
          </a:p>
          <a:p>
            <a:pPr algn="ctr" eaLnBrk="1" hangingPunct="1">
              <a:defRPr/>
            </a:pPr>
            <a:r>
              <a:rPr lang="el-GR" altLang="x-none" dirty="0">
                <a:latin typeface="Times New Roman" charset="-95"/>
              </a:rPr>
              <a:t>Ποια είναι τα περιεχόμενά του?</a:t>
            </a:r>
          </a:p>
          <a:p>
            <a:pPr algn="ctr" eaLnBrk="1" hangingPunct="1">
              <a:defRPr/>
            </a:pPr>
            <a:r>
              <a:rPr lang="el-GR" altLang="x-none" dirty="0">
                <a:latin typeface="Times New Roman" charset="-95"/>
              </a:rPr>
              <a:t>Ποια είναι η κλινική του σημασία?</a:t>
            </a:r>
          </a:p>
        </p:txBody>
      </p:sp>
      <p:pic>
        <p:nvPicPr>
          <p:cNvPr id="35843" name="Picture 4" descr="http://www.tar.gr/content/content/data/multimedia/images/carp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1" y="292101"/>
            <a:ext cx="219551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89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 descr="νατομία. Διάλεξη 8: Άκρο χέρι. Διδάσκων: Αθανάσιος Τσιόκανος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6" y="1700213"/>
            <a:ext cx="7902575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4151314" y="908051"/>
            <a:ext cx="4175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rgbClr val="FF0000"/>
                </a:solidFill>
              </a:rPr>
              <a:t>Περιεχόμενα καρπιαίου σωλήνα</a:t>
            </a:r>
            <a:endParaRPr lang="en-US" altLang="x-none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9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2492376"/>
            <a:ext cx="4464050" cy="298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2833688" y="1052513"/>
            <a:ext cx="7370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/>
              <a:t>Καθεκτικός σύνδεσμος ραχιαίων – εκτεινόντων τενόντων </a:t>
            </a:r>
            <a:endParaRPr lang="en-US" altLang="x-none" sz="240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367214" y="1514475"/>
            <a:ext cx="1512887" cy="20589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96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974725"/>
            <a:ext cx="6332538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7824789" y="1484314"/>
            <a:ext cx="1366837" cy="50482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792539" y="2432051"/>
            <a:ext cx="1366837" cy="504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3802064" y="258763"/>
            <a:ext cx="4605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rgbClr val="FF0000"/>
                </a:solidFill>
              </a:rPr>
              <a:t>Διαμερίσματα – χώροι της παλάμης</a:t>
            </a:r>
            <a:endParaRPr lang="en-US" altLang="x-none" sz="2400">
              <a:solidFill>
                <a:srgbClr val="FF0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049838" y="2592388"/>
            <a:ext cx="520700" cy="457200"/>
          </a:xfrm>
          <a:custGeom>
            <a:avLst/>
            <a:gdLst>
              <a:gd name="connsiteX0" fmla="*/ 106471 w 519830"/>
              <a:gd name="connsiteY0" fmla="*/ 457200 h 457200"/>
              <a:gd name="connsiteX1" fmla="*/ 37578 w 519830"/>
              <a:gd name="connsiteY1" fmla="*/ 407096 h 457200"/>
              <a:gd name="connsiteX2" fmla="*/ 0 w 519830"/>
              <a:gd name="connsiteY2" fmla="*/ 244257 h 457200"/>
              <a:gd name="connsiteX3" fmla="*/ 6263 w 519830"/>
              <a:gd name="connsiteY3" fmla="*/ 100208 h 457200"/>
              <a:gd name="connsiteX4" fmla="*/ 169101 w 519830"/>
              <a:gd name="connsiteY4" fmla="*/ 18789 h 457200"/>
              <a:gd name="connsiteX5" fmla="*/ 319413 w 519830"/>
              <a:gd name="connsiteY5" fmla="*/ 0 h 457200"/>
              <a:gd name="connsiteX6" fmla="*/ 488515 w 519830"/>
              <a:gd name="connsiteY6" fmla="*/ 56367 h 457200"/>
              <a:gd name="connsiteX7" fmla="*/ 519830 w 519830"/>
              <a:gd name="connsiteY7" fmla="*/ 144049 h 457200"/>
              <a:gd name="connsiteX8" fmla="*/ 507304 w 519830"/>
              <a:gd name="connsiteY8" fmla="*/ 237994 h 457200"/>
              <a:gd name="connsiteX9" fmla="*/ 407096 w 519830"/>
              <a:gd name="connsiteY9" fmla="*/ 281835 h 457200"/>
              <a:gd name="connsiteX10" fmla="*/ 269309 w 519830"/>
              <a:gd name="connsiteY10" fmla="*/ 300624 h 457200"/>
              <a:gd name="connsiteX11" fmla="*/ 194153 w 519830"/>
              <a:gd name="connsiteY11" fmla="*/ 369517 h 457200"/>
              <a:gd name="connsiteX12" fmla="*/ 106471 w 519830"/>
              <a:gd name="connsiteY12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9830" h="457200">
                <a:moveTo>
                  <a:pt x="106471" y="457200"/>
                </a:moveTo>
                <a:lnTo>
                  <a:pt x="37578" y="407096"/>
                </a:lnTo>
                <a:lnTo>
                  <a:pt x="0" y="244257"/>
                </a:lnTo>
                <a:lnTo>
                  <a:pt x="6263" y="100208"/>
                </a:lnTo>
                <a:lnTo>
                  <a:pt x="169101" y="18789"/>
                </a:lnTo>
                <a:lnTo>
                  <a:pt x="319413" y="0"/>
                </a:lnTo>
                <a:lnTo>
                  <a:pt x="488515" y="56367"/>
                </a:lnTo>
                <a:lnTo>
                  <a:pt x="519830" y="144049"/>
                </a:lnTo>
                <a:lnTo>
                  <a:pt x="507304" y="237994"/>
                </a:lnTo>
                <a:lnTo>
                  <a:pt x="407096" y="281835"/>
                </a:lnTo>
                <a:lnTo>
                  <a:pt x="269309" y="300624"/>
                </a:lnTo>
                <a:lnTo>
                  <a:pt x="194153" y="369517"/>
                </a:lnTo>
                <a:lnTo>
                  <a:pt x="106471" y="4572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435851" y="2260600"/>
            <a:ext cx="771525" cy="482600"/>
          </a:xfrm>
          <a:custGeom>
            <a:avLst/>
            <a:gdLst>
              <a:gd name="connsiteX0" fmla="*/ 344466 w 770351"/>
              <a:gd name="connsiteY0" fmla="*/ 482252 h 482252"/>
              <a:gd name="connsiteX1" fmla="*/ 194153 w 770351"/>
              <a:gd name="connsiteY1" fmla="*/ 457200 h 482252"/>
              <a:gd name="connsiteX2" fmla="*/ 81419 w 770351"/>
              <a:gd name="connsiteY2" fmla="*/ 275573 h 482252"/>
              <a:gd name="connsiteX3" fmla="*/ 0 w 770351"/>
              <a:gd name="connsiteY3" fmla="*/ 87682 h 482252"/>
              <a:gd name="connsiteX4" fmla="*/ 93945 w 770351"/>
              <a:gd name="connsiteY4" fmla="*/ 6263 h 482252"/>
              <a:gd name="connsiteX5" fmla="*/ 369518 w 770351"/>
              <a:gd name="connsiteY5" fmla="*/ 0 h 482252"/>
              <a:gd name="connsiteX6" fmla="*/ 645090 w 770351"/>
              <a:gd name="connsiteY6" fmla="*/ 37578 h 482252"/>
              <a:gd name="connsiteX7" fmla="*/ 739036 w 770351"/>
              <a:gd name="connsiteY7" fmla="*/ 112734 h 482252"/>
              <a:gd name="connsiteX8" fmla="*/ 770351 w 770351"/>
              <a:gd name="connsiteY8" fmla="*/ 194153 h 482252"/>
              <a:gd name="connsiteX9" fmla="*/ 720247 w 770351"/>
              <a:gd name="connsiteY9" fmla="*/ 244257 h 482252"/>
              <a:gd name="connsiteX10" fmla="*/ 620038 w 770351"/>
              <a:gd name="connsiteY10" fmla="*/ 281836 h 482252"/>
              <a:gd name="connsiteX11" fmla="*/ 469726 w 770351"/>
              <a:gd name="connsiteY11" fmla="*/ 325677 h 482252"/>
              <a:gd name="connsiteX12" fmla="*/ 344466 w 770351"/>
              <a:gd name="connsiteY12" fmla="*/ 482252 h 482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0351" h="482252">
                <a:moveTo>
                  <a:pt x="344466" y="482252"/>
                </a:moveTo>
                <a:lnTo>
                  <a:pt x="194153" y="457200"/>
                </a:lnTo>
                <a:lnTo>
                  <a:pt x="81419" y="275573"/>
                </a:lnTo>
                <a:lnTo>
                  <a:pt x="0" y="87682"/>
                </a:lnTo>
                <a:lnTo>
                  <a:pt x="93945" y="6263"/>
                </a:lnTo>
                <a:lnTo>
                  <a:pt x="369518" y="0"/>
                </a:lnTo>
                <a:lnTo>
                  <a:pt x="645090" y="37578"/>
                </a:lnTo>
                <a:lnTo>
                  <a:pt x="739036" y="112734"/>
                </a:lnTo>
                <a:lnTo>
                  <a:pt x="770351" y="194153"/>
                </a:lnTo>
                <a:lnTo>
                  <a:pt x="720247" y="244257"/>
                </a:lnTo>
                <a:lnTo>
                  <a:pt x="620038" y="281836"/>
                </a:lnTo>
                <a:lnTo>
                  <a:pt x="469726" y="325677"/>
                </a:lnTo>
                <a:lnTo>
                  <a:pt x="344466" y="482252"/>
                </a:ln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376613" y="2592389"/>
            <a:ext cx="2728912" cy="26368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205288" y="3049588"/>
            <a:ext cx="2436812" cy="29337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1" name="TextBox 15"/>
          <p:cNvSpPr txBox="1">
            <a:spLocks noChangeArrowheads="1"/>
          </p:cNvSpPr>
          <p:nvPr/>
        </p:nvSpPr>
        <p:spPr bwMode="auto">
          <a:xfrm>
            <a:off x="1995488" y="5167314"/>
            <a:ext cx="2430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1800"/>
              <a:t>Παλαμιαία απονεύρωση</a:t>
            </a:r>
            <a:endParaRPr lang="en-US" altLang="x-none" sz="1800"/>
          </a:p>
        </p:txBody>
      </p:sp>
      <p:sp>
        <p:nvSpPr>
          <p:cNvPr id="38922" name="TextBox 16"/>
          <p:cNvSpPr txBox="1">
            <a:spLocks noChangeArrowheads="1"/>
          </p:cNvSpPr>
          <p:nvPr/>
        </p:nvSpPr>
        <p:spPr bwMode="auto">
          <a:xfrm>
            <a:off x="4103688" y="5846764"/>
            <a:ext cx="241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1800"/>
              <a:t>Λοξό ινώδες διάφραγμα</a:t>
            </a:r>
            <a:endParaRPr lang="en-US" altLang="x-none" sz="1800"/>
          </a:p>
        </p:txBody>
      </p:sp>
    </p:spTree>
    <p:extLst>
      <p:ext uri="{BB962C8B-B14F-4D97-AF65-F5344CB8AC3E}">
        <p14:creationId xmlns:p14="http://schemas.microsoft.com/office/powerpoint/2010/main" val="100876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3259138"/>
            <a:ext cx="26924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993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1341439"/>
            <a:ext cx="5021263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8399463" y="2997201"/>
            <a:ext cx="1657350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016500" y="4508501"/>
            <a:ext cx="1511300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941" name="TextBox 3"/>
          <p:cNvSpPr txBox="1">
            <a:spLocks noChangeArrowheads="1"/>
          </p:cNvSpPr>
          <p:nvPr/>
        </p:nvSpPr>
        <p:spPr bwMode="auto">
          <a:xfrm>
            <a:off x="3802063" y="428626"/>
            <a:ext cx="4603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x-none" sz="2400">
                <a:solidFill>
                  <a:srgbClr val="FF0000"/>
                </a:solidFill>
              </a:rPr>
              <a:t>Διαμερίσματα – χώροι της παλάμης</a:t>
            </a:r>
            <a:endParaRPr lang="en-US" altLang="x-none" sz="240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71625" y="1236664"/>
            <a:ext cx="2813050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2000" dirty="0">
                <a:solidFill>
                  <a:srgbClr val="FFC000"/>
                </a:solidFill>
                <a:latin typeface="Times New Roman" charset="-95"/>
              </a:rPr>
              <a:t>Διαμέρισμα </a:t>
            </a:r>
            <a:r>
              <a:rPr lang="el-GR" sz="2000" dirty="0" err="1">
                <a:solidFill>
                  <a:srgbClr val="FFC000"/>
                </a:solidFill>
                <a:latin typeface="Times New Roman" charset="-95"/>
              </a:rPr>
              <a:t>θέναρος</a:t>
            </a:r>
            <a:endParaRPr lang="el-GR" sz="2000" dirty="0">
              <a:solidFill>
                <a:srgbClr val="FFC000"/>
              </a:solidFill>
              <a:latin typeface="Times New Roman" charset="-95"/>
            </a:endParaRPr>
          </a:p>
          <a:p>
            <a:pPr>
              <a:defRPr/>
            </a:pPr>
            <a:r>
              <a:rPr lang="el-GR" sz="2000" dirty="0">
                <a:solidFill>
                  <a:schemeClr val="accent2">
                    <a:lumMod val="75000"/>
                  </a:schemeClr>
                </a:solidFill>
                <a:latin typeface="Times New Roman" charset="-95"/>
              </a:rPr>
              <a:t>Διαμέρισμα </a:t>
            </a:r>
            <a:r>
              <a:rPr lang="el-GR" sz="2000" dirty="0" err="1">
                <a:solidFill>
                  <a:schemeClr val="accent2">
                    <a:lumMod val="75000"/>
                  </a:schemeClr>
                </a:solidFill>
                <a:latin typeface="Times New Roman" charset="-95"/>
              </a:rPr>
              <a:t>οπισθέναρος</a:t>
            </a:r>
            <a:endParaRPr lang="el-GR" sz="2000" dirty="0">
              <a:solidFill>
                <a:schemeClr val="accent2">
                  <a:lumMod val="75000"/>
                </a:schemeClr>
              </a:solidFill>
              <a:latin typeface="Times New Roman" charset="-95"/>
            </a:endParaRPr>
          </a:p>
          <a:p>
            <a:pPr>
              <a:defRPr/>
            </a:pPr>
            <a:r>
              <a:rPr lang="el-GR" sz="2000" dirty="0">
                <a:solidFill>
                  <a:srgbClr val="00B050"/>
                </a:solidFill>
                <a:latin typeface="Times New Roman" charset="-95"/>
              </a:rPr>
              <a:t>Χώρος </a:t>
            </a:r>
            <a:r>
              <a:rPr lang="el-GR" sz="2000" dirty="0" err="1">
                <a:solidFill>
                  <a:srgbClr val="00B050"/>
                </a:solidFill>
                <a:latin typeface="Times New Roman" charset="-95"/>
              </a:rPr>
              <a:t>θέναρος</a:t>
            </a:r>
            <a:endParaRPr lang="el-GR" sz="2000" dirty="0">
              <a:solidFill>
                <a:srgbClr val="00B050"/>
              </a:solidFill>
              <a:latin typeface="Times New Roman" charset="-95"/>
            </a:endParaRPr>
          </a:p>
          <a:p>
            <a:pPr>
              <a:defRPr/>
            </a:pPr>
            <a:r>
              <a:rPr lang="el-GR" sz="2000" dirty="0">
                <a:solidFill>
                  <a:srgbClr val="FF0000"/>
                </a:solidFill>
                <a:latin typeface="Times New Roman" charset="-95"/>
              </a:rPr>
              <a:t>Μέσος παλαμιαίος χώρος</a:t>
            </a:r>
            <a:endParaRPr lang="en-US" sz="2000" dirty="0">
              <a:solidFill>
                <a:srgbClr val="FF0000"/>
              </a:solidFill>
              <a:latin typeface="Times New Roman" charset="-95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324351" y="2420939"/>
            <a:ext cx="2924175" cy="19446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340101" y="2073276"/>
            <a:ext cx="4556125" cy="201771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24350" y="1898650"/>
            <a:ext cx="2541588" cy="3163888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35414" y="1492250"/>
            <a:ext cx="4340225" cy="339725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64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1" name="Object 1026"/>
          <p:cNvGraphicFramePr>
            <a:graphicFrameLocks noChangeAspect="1"/>
          </p:cNvGraphicFramePr>
          <p:nvPr/>
        </p:nvGraphicFramePr>
        <p:xfrm>
          <a:off x="2135188" y="188913"/>
          <a:ext cx="8229600" cy="339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73" name="Image" r:id="rId3" imgW="1191619" imgH="492128" progId="Photoshop.Image.6">
                  <p:embed/>
                </p:oleObj>
              </mc:Choice>
              <mc:Fallback>
                <p:oleObj name="Image" r:id="rId3" imgW="1191619" imgH="49212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8" y="188913"/>
                        <a:ext cx="8229600" cy="3395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4162426" y="1700213"/>
            <a:ext cx="6202363" cy="4533900"/>
            <a:chOff x="457200" y="671513"/>
            <a:chExt cx="7696200" cy="6067425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5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671513"/>
              <a:ext cx="7544521" cy="6067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6020053" y="2972290"/>
              <a:ext cx="2133347" cy="38027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imes New Roman" charset="-95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5943230" y="3276087"/>
              <a:ext cx="2133346" cy="38240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imes New Roman" charset="-95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919289" y="1700213"/>
            <a:ext cx="2243137" cy="1884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322639" y="1628776"/>
            <a:ext cx="4573587" cy="20748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332164" y="814388"/>
            <a:ext cx="4918075" cy="28892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743700" y="188913"/>
            <a:ext cx="1506538" cy="15113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Times New Roman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135291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750</Words>
  <Application>Microsoft Office PowerPoint</Application>
  <PresentationFormat>Προσαρμογή</PresentationFormat>
  <Paragraphs>203</Paragraphs>
  <Slides>117</Slides>
  <Notes>1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117</vt:i4>
      </vt:variant>
    </vt:vector>
  </HeadingPairs>
  <TitlesOfParts>
    <vt:vector size="120" baseType="lpstr">
      <vt:lpstr>Office Theme</vt:lpstr>
      <vt:lpstr>Image</vt:lpstr>
      <vt:lpstr>Φωτογραφία του Photo Editor</vt:lpstr>
      <vt:lpstr>Παρουσίαση του PowerPoint</vt:lpstr>
      <vt:lpstr>Πρώτο μέρος</vt:lpstr>
      <vt:lpstr>Οστά ωμικής ζώνης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Διάρθρωση ώμου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Μύες –  κατηγορίες ανάλογα τις προσφύσεις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 Βραχίονας και αντιβράχιο  </vt:lpstr>
      <vt:lpstr>Οστά και αρθρώσεις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ΑΝΑΤΟΜΙΚΑ ΔΙΑΜΕΡΙΣΜΑΤΑ ΒΡΑΧΙΟΝΑ   Ποιά η κλινική σημασία του ανατομικού διαμερίσματος?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ΜΥΕΣ ΤΟΥ ΑΝΤΙΒΡΑΧΙΟΥ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Καλό διάβασμα και να ….προσέχετε!!!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Σύγγελος Σπύρος</dc:creator>
  <cp:lastModifiedBy>user</cp:lastModifiedBy>
  <cp:revision>14</cp:revision>
  <dcterms:created xsi:type="dcterms:W3CDTF">2021-10-14T10:38:17Z</dcterms:created>
  <dcterms:modified xsi:type="dcterms:W3CDTF">2021-10-21T09:33:28Z</dcterms:modified>
</cp:coreProperties>
</file>