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notesMasterIdLst>
    <p:notesMasterId r:id="rId93"/>
  </p:notesMasterIdLst>
  <p:sldIdLst>
    <p:sldId id="257" r:id="rId2"/>
    <p:sldId id="534" r:id="rId3"/>
    <p:sldId id="565" r:id="rId4"/>
    <p:sldId id="471" r:id="rId5"/>
    <p:sldId id="407" r:id="rId6"/>
    <p:sldId id="557" r:id="rId7"/>
    <p:sldId id="483" r:id="rId8"/>
    <p:sldId id="553" r:id="rId9"/>
    <p:sldId id="434" r:id="rId10"/>
    <p:sldId id="551" r:id="rId11"/>
    <p:sldId id="436" r:id="rId12"/>
    <p:sldId id="463" r:id="rId13"/>
    <p:sldId id="437" r:id="rId14"/>
    <p:sldId id="566" r:id="rId15"/>
    <p:sldId id="485" r:id="rId16"/>
    <p:sldId id="558" r:id="rId17"/>
    <p:sldId id="475" r:id="rId18"/>
    <p:sldId id="438" r:id="rId19"/>
    <p:sldId id="441" r:id="rId20"/>
    <p:sldId id="442" r:id="rId21"/>
    <p:sldId id="520" r:id="rId22"/>
    <p:sldId id="508" r:id="rId23"/>
    <p:sldId id="509" r:id="rId24"/>
    <p:sldId id="563" r:id="rId25"/>
    <p:sldId id="510" r:id="rId26"/>
    <p:sldId id="511" r:id="rId27"/>
    <p:sldId id="512" r:id="rId28"/>
    <p:sldId id="513" r:id="rId29"/>
    <p:sldId id="514" r:id="rId30"/>
    <p:sldId id="515" r:id="rId31"/>
    <p:sldId id="516" r:id="rId32"/>
    <p:sldId id="517" r:id="rId33"/>
    <p:sldId id="411" r:id="rId34"/>
    <p:sldId id="451" r:id="rId35"/>
    <p:sldId id="521" r:id="rId36"/>
    <p:sldId id="518" r:id="rId37"/>
    <p:sldId id="444" r:id="rId38"/>
    <p:sldId id="559" r:id="rId39"/>
    <p:sldId id="448" r:id="rId40"/>
    <p:sldId id="473" r:id="rId41"/>
    <p:sldId id="535" r:id="rId42"/>
    <p:sldId id="532" r:id="rId43"/>
    <p:sldId id="519" r:id="rId44"/>
    <p:sldId id="447" r:id="rId45"/>
    <p:sldId id="543" r:id="rId46"/>
    <p:sldId id="560" r:id="rId47"/>
    <p:sldId id="562" r:id="rId48"/>
    <p:sldId id="546" r:id="rId49"/>
    <p:sldId id="547" r:id="rId50"/>
    <p:sldId id="449" r:id="rId51"/>
    <p:sldId id="530" r:id="rId52"/>
    <p:sldId id="561" r:id="rId53"/>
    <p:sldId id="527" r:id="rId54"/>
    <p:sldId id="528" r:id="rId55"/>
    <p:sldId id="529" r:id="rId56"/>
    <p:sldId id="542" r:id="rId57"/>
    <p:sldId id="476" r:id="rId58"/>
    <p:sldId id="478" r:id="rId59"/>
    <p:sldId id="533" r:id="rId60"/>
    <p:sldId id="524" r:id="rId61"/>
    <p:sldId id="523" r:id="rId62"/>
    <p:sldId id="477" r:id="rId63"/>
    <p:sldId id="424" r:id="rId64"/>
    <p:sldId id="422" r:id="rId65"/>
    <p:sldId id="474" r:id="rId66"/>
    <p:sldId id="468" r:id="rId67"/>
    <p:sldId id="469" r:id="rId68"/>
    <p:sldId id="466" r:id="rId69"/>
    <p:sldId id="470" r:id="rId70"/>
    <p:sldId id="549" r:id="rId71"/>
    <p:sldId id="480" r:id="rId72"/>
    <p:sldId id="550" r:id="rId73"/>
    <p:sldId id="452" r:id="rId74"/>
    <p:sldId id="298" r:id="rId75"/>
    <p:sldId id="403" r:id="rId76"/>
    <p:sldId id="300" r:id="rId77"/>
    <p:sldId id="453" r:id="rId78"/>
    <p:sldId id="426" r:id="rId79"/>
    <p:sldId id="486" r:id="rId80"/>
    <p:sldId id="459" r:id="rId81"/>
    <p:sldId id="454" r:id="rId82"/>
    <p:sldId id="455" r:id="rId83"/>
    <p:sldId id="456" r:id="rId84"/>
    <p:sldId id="462" r:id="rId85"/>
    <p:sldId id="461" r:id="rId86"/>
    <p:sldId id="460" r:id="rId87"/>
    <p:sldId id="568" r:id="rId88"/>
    <p:sldId id="567" r:id="rId89"/>
    <p:sldId id="464" r:id="rId90"/>
    <p:sldId id="575" r:id="rId91"/>
    <p:sldId id="465" r:id="rId9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66"/>
    <a:srgbClr val="990000"/>
    <a:srgbClr val="FFCC00"/>
    <a:srgbClr val="00FF00"/>
    <a:srgbClr val="292929"/>
    <a:srgbClr val="333333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3" d="100"/>
          <a:sy n="153" d="100"/>
        </p:scale>
        <p:origin x="202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60B98282-71B1-4371-A1FD-65861FE17AA8}" type="datetimeFigureOut">
              <a:rPr lang="el-GR"/>
              <a:pPr>
                <a:defRPr/>
              </a:pPr>
              <a:t>2/12/2022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noProof="0"/>
              <a:t>Kλικ για επεξεργασία των στυλ του υποδείγματος</a:t>
            </a:r>
          </a:p>
          <a:p>
            <a:pPr lvl="1"/>
            <a:r>
              <a:rPr lang="el-GR" noProof="0"/>
              <a:t>Δεύτερου επιπέδου</a:t>
            </a:r>
          </a:p>
          <a:p>
            <a:pPr lvl="2"/>
            <a:r>
              <a:rPr lang="el-GR" noProof="0"/>
              <a:t>Τρίτου επιπέδου</a:t>
            </a:r>
          </a:p>
          <a:p>
            <a:pPr lvl="3"/>
            <a:r>
              <a:rPr lang="el-GR" noProof="0"/>
              <a:t>Τέταρτου επιπέδου</a:t>
            </a:r>
          </a:p>
          <a:p>
            <a:pPr lvl="4"/>
            <a:r>
              <a:rPr lang="el-GR" noProof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59BA0F91-BF90-489E-8C7E-3DB2D6FACAD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BA0F91-BF90-489E-8C7E-3DB2D6FACADE}" type="slidenum">
              <a:rPr lang="el-GR" smtClean="0"/>
              <a:pPr>
                <a:defRPr/>
              </a:pPr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7142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26984D-BDC5-4D3C-8F04-D991AF35882A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C739AB-38EE-4D96-9D23-4C32D58D4C6F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A84203A-CFE9-4285-BDA5-A04045F807E3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A20F62-7EE0-4128-8EF5-E98FA87B29A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1280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9B79A52-F743-4BD5-AF2E-A1C208ADCBB1}" type="slidenum">
              <a:rPr lang="en-US" sz="1200">
                <a:latin typeface="Times New Roman" pitchFamily="18" charset="0"/>
              </a:rPr>
              <a:pPr algn="r"/>
              <a:t>34</a:t>
            </a:fld>
            <a:endParaRPr 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124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>
            <a:extLst>
              <a:ext uri="{FF2B5EF4-FFF2-40B4-BE49-F238E27FC236}">
                <a16:creationId xmlns:a16="http://schemas.microsoft.com/office/drawing/2014/main" id="{EF3F7EF4-C427-41F8-9EFA-909A4091AA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Notes Placeholder 2">
            <a:extLst>
              <a:ext uri="{FF2B5EF4-FFF2-40B4-BE49-F238E27FC236}">
                <a16:creationId xmlns:a16="http://schemas.microsoft.com/office/drawing/2014/main" id="{B7E1E842-B670-46FE-B317-1D8D79D137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  <p:sp>
        <p:nvSpPr>
          <p:cNvPr id="138244" name="Slide Number Placeholder 3">
            <a:extLst>
              <a:ext uri="{FF2B5EF4-FFF2-40B4-BE49-F238E27FC236}">
                <a16:creationId xmlns:a16="http://schemas.microsoft.com/office/drawing/2014/main" id="{4BD135F4-9A00-4403-B882-55BBB6043F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7320C36-A29D-4993-94E6-70C9E2C5FEF1}" type="slidenum">
              <a:rPr lang="en-US" altLang="el-GR"/>
              <a:pPr eaLnBrk="1" hangingPunct="1"/>
              <a:t>45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28829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l-GR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F436CA-F644-4CA0-8E0E-6F9CFE4F2F2C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l-GR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0A6CA87-95FB-459C-992D-5DE4935EB6F5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l-GR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53E612A-22EC-4A5A-83DF-375501445574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BA0F91-BF90-489E-8C7E-3DB2D6FACADE}" type="slidenum">
              <a:rPr lang="el-GR" smtClean="0"/>
              <a:pPr>
                <a:defRPr/>
              </a:pPr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1631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FE42D2-0CBF-405F-BAF9-F5078ED3B5D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409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82935B7-CDF0-4B1C-9B7F-C0D5C2A02FBB}" type="slidenum">
              <a:rPr lang="en-US" sz="1200"/>
              <a:pPr algn="r"/>
              <a:t>9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/>
          </a:p>
        </p:txBody>
      </p:sp>
      <p:sp>
        <p:nvSpPr>
          <p:cNvPr id="409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82935B7-CDF0-4B1C-9B7F-C0D5C2A02FBB}" type="slidenum">
              <a:rPr lang="en-US" sz="1200"/>
              <a:pPr algn="r"/>
              <a:t>10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036843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dirty="0"/>
          </a:p>
        </p:txBody>
      </p:sp>
      <p:sp>
        <p:nvSpPr>
          <p:cNvPr id="430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2A0C925-CD2B-4588-9C0A-C90BE79BEB8B}" type="slidenum">
              <a:rPr lang="en-US" sz="1200"/>
              <a:pPr algn="r"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/>
          </a:p>
        </p:txBody>
      </p:sp>
      <p:sp>
        <p:nvSpPr>
          <p:cNvPr id="1116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C062294-B723-4443-A9BC-FECE9EBADB92}" type="slidenum">
              <a:rPr lang="en-US" sz="1200">
                <a:latin typeface="Times New Roman" pitchFamily="18" charset="0"/>
              </a:rPr>
              <a:pPr algn="r"/>
              <a:t>18</a:t>
            </a:fld>
            <a:endParaRPr lang="en-US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 dirty="0"/>
          </a:p>
        </p:txBody>
      </p:sp>
      <p:sp>
        <p:nvSpPr>
          <p:cNvPr id="1208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2EE8B32-222E-4A1C-8DA5-4DEADD46DAE6}" type="slidenum">
              <a:rPr lang="en-US" sz="1200">
                <a:latin typeface="Times New Roman" pitchFamily="18" charset="0"/>
              </a:rPr>
              <a:pPr algn="r"/>
              <a:t>20</a:t>
            </a:fld>
            <a:endParaRPr lang="en-US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CAD3F1-0C59-4A6E-B28E-A5500F87F9C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A900F2-424C-4DC8-833A-956EDA2E340E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7901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5EC07B-F0AC-42EB-B94E-F6CB54687F21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3387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5EC07B-F0AC-42EB-B94E-F6CB54687F21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4258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5EC07B-F0AC-42EB-B94E-F6CB54687F21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4271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5EC07B-F0AC-42EB-B94E-F6CB54687F21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6825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5EC07B-F0AC-42EB-B94E-F6CB54687F21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4375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5EC07B-F0AC-42EB-B94E-F6CB54687F21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96195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8EF547-396F-429D-B1DA-0949755AE9ED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4112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D7971F-B884-4008-9072-2586E9419DDD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6728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DF2185C-DABE-429C-B845-37A520A5ACAE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87635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Τίτλος και Κείμενο επάνω από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ED94C-287D-4BCE-92DE-C60F70C7AB8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9728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5EC07B-F0AC-42EB-B94E-F6CB54687F21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57979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7E015-FD23-41E5-94E8-4C1D7E4EA21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27976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646743B-68FE-4A37-A696-30DBFE249F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97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92CA6FC-C00E-479A-BD75-019ACFA8F4FB}" type="slidenum">
              <a:rPr lang="el-GR"/>
              <a:pPr/>
              <a:t>‹#›</a:t>
            </a:fld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DDF9650-045F-41FB-84DC-1837FF4E575D}" type="datetimeFigureOut">
              <a:rPr lang="el-GR"/>
              <a:pPr/>
              <a:t>2/12/2022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5003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Τίτλος και Πίνακ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ίνακα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F0D73-30BC-41E6-BDAA-A1356004EC0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722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3C9331-065D-4281-8697-82208680A105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9364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60F36C-684F-491B-8686-D6632A3E8443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0184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FFD392-75D0-482D-876F-EC68816D8121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941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CF8F-0174-452D-8575-339ED3EA0ED3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7914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5EC07B-F0AC-42EB-B94E-F6CB54687F21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2613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A7D624-6535-4F6F-A589-11EFC4077BB9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3061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751F94-B42C-4A4C-9A73-A99C5F7318A6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85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6D0D3BC-2C4F-48B4-88B0-48FD30E0E2A0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741110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769" r:id="rId23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jpeg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8.jpeg"/><Relationship Id="rId5" Type="http://schemas.openxmlformats.org/officeDocument/2006/relationships/image" Target="../media/image4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2.wdp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://www.google.gr/url?sa=i&amp;rct=j&amp;q=&amp;esrc=s&amp;frm=1&amp;source=images&amp;cd=&amp;cad=rja&amp;docid=uUyNKMHPSKy8BM&amp;tbnid=NUc0rT2VH8kitM:&amp;ved=0CAUQjRw&amp;url=http://www.aaos.org/news/bulletin/aug07/clinical5.asp&amp;ei=LeL7UszQEMfKtAbDkYGwDQ&amp;bvm=bv.61190604,d.Yms&amp;psig=AFQjCNHgmx_9LSekoGHN_ii8cnEQ6Oj46g&amp;ust=1392325548297496" TargetMode="Externa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4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wm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1.png"/><Relationship Id="rId7" Type="http://schemas.openxmlformats.org/officeDocument/2006/relationships/image" Target="../media/image5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136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5726" y="2924944"/>
            <a:ext cx="8282541" cy="1511300"/>
          </a:xfrm>
          <a:solidFill>
            <a:srgbClr val="0070C0"/>
          </a:solidFill>
          <a:ln w="38100">
            <a:solidFill>
              <a:srgbClr val="FFFF00"/>
            </a:solidFill>
          </a:ln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l-GR" sz="3200" b="1" dirty="0">
                <a:solidFill>
                  <a:srgbClr val="FFC000"/>
                </a:solidFill>
              </a:rPr>
              <a:t>ΒΑΣΙΚΕΣ ΑΡΧΕΣ ΑΠΕΙΚΟΝΙΣΗΣ ΜΣΚ ΟΓΚΩΝ ΜΕ ΚΛΑΣΣΙΚΕΣ ΚΑΙ ΝΕΟΤΕΡΕΣ ΑΠΕΙΚΟΝΙΣΤΙΚΕΣ ΜΕΘΟΔΟΥΣ</a:t>
            </a:r>
            <a:endParaRPr lang="en-US" sz="3200" b="1" dirty="0">
              <a:solidFill>
                <a:srgbClr val="FFC00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164" y="61435"/>
            <a:ext cx="1125538" cy="15113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E1F84E23-5DFD-45D0-94F2-80A997FA85C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7504" y="4896122"/>
            <a:ext cx="8640763" cy="177323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altLang="el-GR" sz="2400" b="1" dirty="0" err="1">
                <a:solidFill>
                  <a:schemeClr val="tx1"/>
                </a:solidFill>
              </a:rPr>
              <a:t>Ολυμπια</a:t>
            </a:r>
            <a:r>
              <a:rPr lang="el-GR" altLang="el-GR" sz="2400" b="1" dirty="0">
                <a:solidFill>
                  <a:schemeClr val="tx1"/>
                </a:solidFill>
              </a:rPr>
              <a:t> </a:t>
            </a:r>
            <a:r>
              <a:rPr lang="el-GR" altLang="el-GR" sz="2400" b="1" dirty="0" err="1">
                <a:solidFill>
                  <a:schemeClr val="tx1"/>
                </a:solidFill>
              </a:rPr>
              <a:t>Παπακωνσταντινου</a:t>
            </a:r>
            <a:endParaRPr lang="en-US" altLang="el-GR" sz="2400" b="1" dirty="0">
              <a:solidFill>
                <a:schemeClr val="tx1"/>
              </a:solidFill>
            </a:endParaRPr>
          </a:p>
          <a:p>
            <a:pPr algn="ctr" eaLnBrk="1" hangingPunct="1"/>
            <a:r>
              <a:rPr lang="el-GR" altLang="el-GR" sz="2400" b="1" dirty="0">
                <a:solidFill>
                  <a:schemeClr val="tx1"/>
                </a:solidFill>
              </a:rPr>
              <a:t>ΑΝΑΠΛΗΡΩΤΡΙΑ Καθηγήτρια  </a:t>
            </a:r>
            <a:r>
              <a:rPr lang="el-GR" altLang="el-GR" sz="2400" b="1" dirty="0" err="1">
                <a:solidFill>
                  <a:schemeClr val="tx1"/>
                </a:solidFill>
              </a:rPr>
              <a:t>Ακτινολογιας</a:t>
            </a:r>
            <a:r>
              <a:rPr lang="el-GR" altLang="el-GR" sz="2400" b="1" dirty="0">
                <a:solidFill>
                  <a:schemeClr val="tx1"/>
                </a:solidFill>
              </a:rPr>
              <a:t> ΕΚΠΑ</a:t>
            </a:r>
            <a:endParaRPr lang="en-US" altLang="el-GR" sz="2400" b="1" dirty="0">
              <a:solidFill>
                <a:schemeClr val="tx1"/>
              </a:solidFill>
            </a:endParaRPr>
          </a:p>
          <a:p>
            <a:pPr algn="ctr" eaLnBrk="1" hangingPunct="1"/>
            <a:r>
              <a:rPr lang="el-GR" altLang="el-GR" sz="2400" b="1" dirty="0" err="1">
                <a:solidFill>
                  <a:schemeClr val="tx1"/>
                </a:solidFill>
              </a:rPr>
              <a:t>Β΄εργαστηριο</a:t>
            </a:r>
            <a:r>
              <a:rPr lang="el-GR" altLang="el-GR" sz="2400" b="1" dirty="0">
                <a:solidFill>
                  <a:schemeClr val="tx1"/>
                </a:solidFill>
              </a:rPr>
              <a:t> </a:t>
            </a:r>
            <a:r>
              <a:rPr lang="el-GR" altLang="el-GR" sz="2400" b="1" dirty="0" err="1">
                <a:solidFill>
                  <a:schemeClr val="tx1"/>
                </a:solidFill>
              </a:rPr>
              <a:t>ακτινολογιασ</a:t>
            </a:r>
            <a:r>
              <a:rPr lang="el-GR" altLang="el-GR" sz="2400" b="1" dirty="0">
                <a:solidFill>
                  <a:schemeClr val="tx1"/>
                </a:solidFill>
              </a:rPr>
              <a:t> Π.Γ.Ν «</a:t>
            </a:r>
            <a:r>
              <a:rPr lang="el-GR" altLang="el-GR" sz="2400" b="1" dirty="0" err="1">
                <a:solidFill>
                  <a:schemeClr val="tx1"/>
                </a:solidFill>
              </a:rPr>
              <a:t>Αττικον</a:t>
            </a:r>
            <a:r>
              <a:rPr lang="el-GR" altLang="el-GR" sz="2400" b="1" dirty="0">
                <a:solidFill>
                  <a:schemeClr val="tx1"/>
                </a:solidFill>
              </a:rPr>
              <a:t>»</a:t>
            </a:r>
            <a:endParaRPr lang="en-US" altLang="el-GR" sz="2400" b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5D64AA-6A05-45BF-8262-6B668906EA51}"/>
              </a:ext>
            </a:extLst>
          </p:cNvPr>
          <p:cNvSpPr txBox="1"/>
          <p:nvPr/>
        </p:nvSpPr>
        <p:spPr>
          <a:xfrm>
            <a:off x="465726" y="1771003"/>
            <a:ext cx="7983596" cy="523220"/>
          </a:xfrm>
          <a:prstGeom prst="rect">
            <a:avLst/>
          </a:prstGeom>
          <a:noFill/>
          <a:ln w="28575">
            <a:solidFill>
              <a:srgbClr val="FFFF66"/>
            </a:solidFill>
          </a:ln>
        </p:spPr>
        <p:txBody>
          <a:bodyPr wrap="none" rtlCol="0">
            <a:spAutoFit/>
          </a:bodyPr>
          <a:lstStyle/>
          <a:p>
            <a:r>
              <a:rPr lang="el-GR" sz="2800" b="1" i="0" dirty="0">
                <a:effectLst/>
                <a:latin typeface="Arial" panose="020B0604020202020204" pitchFamily="34" charset="0"/>
              </a:rPr>
              <a:t>ΠΜΣ “ΜΥΟΣΚΕΛΕΤΙΚΗ ΟΓΚΟΛΟΓΙΑ»  2022-23</a:t>
            </a:r>
            <a:endParaRPr lang="el-GR" sz="2800" b="1" dirty="0"/>
          </a:p>
        </p:txBody>
      </p:sp>
      <p:pic>
        <p:nvPicPr>
          <p:cNvPr id="7" name="Picture 4" descr="P1010163">
            <a:extLst>
              <a:ext uri="{FF2B5EF4-FFF2-40B4-BE49-F238E27FC236}">
                <a16:creationId xmlns:a16="http://schemas.microsoft.com/office/drawing/2014/main" id="{A4D92E84-B84E-4CFF-911B-090E04A74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24315" b="24417"/>
          <a:stretch>
            <a:fillRect/>
          </a:stretch>
        </p:blipFill>
        <p:spPr bwMode="auto">
          <a:xfrm>
            <a:off x="5871674" y="61435"/>
            <a:ext cx="3272326" cy="151130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44413" y="802472"/>
            <a:ext cx="1117452" cy="874712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n-GB" sz="4000" b="1" dirty="0">
                <a:solidFill>
                  <a:srgbClr val="FFFF00"/>
                </a:solidFill>
              </a:rPr>
              <a:t>CT</a:t>
            </a:r>
            <a:endParaRPr lang="el-GR" sz="4000" b="1" dirty="0">
              <a:solidFill>
                <a:srgbClr val="FFFF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4670" y="955855"/>
            <a:ext cx="5076056" cy="4071938"/>
          </a:xfrm>
        </p:spPr>
        <p:txBody>
          <a:bodyPr>
            <a:noAutofit/>
          </a:bodyPr>
          <a:lstStyle/>
          <a:p>
            <a:pPr marL="0" indent="0">
              <a:buClr>
                <a:srgbClr val="FFFF00"/>
              </a:buClr>
              <a:buNone/>
            </a:pPr>
            <a:r>
              <a:rPr lang="el-GR" sz="2200" dirty="0"/>
              <a:t>Μέθοδος εκλογής για κατάσταση φλοιού: οστεοειδές </a:t>
            </a:r>
            <a:r>
              <a:rPr lang="el-GR" sz="2200" dirty="0" err="1"/>
              <a:t>οστεωμα</a:t>
            </a:r>
            <a:r>
              <a:rPr lang="el-GR" sz="2200" dirty="0"/>
              <a:t> </a:t>
            </a:r>
          </a:p>
          <a:p>
            <a:pPr>
              <a:buClr>
                <a:srgbClr val="FFFF00"/>
              </a:buClr>
              <a:buFont typeface="Wingdings" pitchFamily="2" charset="2"/>
              <a:buChar char="q"/>
            </a:pPr>
            <a:endParaRPr lang="en-US" sz="2200" dirty="0"/>
          </a:p>
          <a:p>
            <a:pPr>
              <a:buClr>
                <a:srgbClr val="FFFF00"/>
              </a:buClr>
              <a:buFont typeface="Wingdings" pitchFamily="2" charset="2"/>
              <a:buChar char="q"/>
            </a:pPr>
            <a:endParaRPr lang="el-GR" sz="2400" dirty="0"/>
          </a:p>
          <a:p>
            <a:pPr lvl="1">
              <a:buClr>
                <a:srgbClr val="FFFF00"/>
              </a:buClr>
              <a:buFont typeface="Wingdings" pitchFamily="2" charset="2"/>
              <a:buChar char="q"/>
            </a:pPr>
            <a:endParaRPr lang="el-GR" dirty="0"/>
          </a:p>
          <a:p>
            <a:pPr lvl="1">
              <a:buClr>
                <a:srgbClr val="FFFF00"/>
              </a:buClr>
              <a:buFont typeface="Wingdings" pitchFamily="2" charset="2"/>
              <a:buChar char="q"/>
            </a:pPr>
            <a:endParaRPr lang="el-GR" dirty="0"/>
          </a:p>
        </p:txBody>
      </p:sp>
      <p:pic>
        <p:nvPicPr>
          <p:cNvPr id="6" name="Picture 3" descr="DSC00897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 l="2068" t="9084" r="2026" b="12160"/>
          <a:stretch>
            <a:fillRect/>
          </a:stretch>
        </p:blipFill>
        <p:spPr>
          <a:xfrm>
            <a:off x="4744974" y="3429000"/>
            <a:ext cx="4248030" cy="28267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3" descr="P1010008">
            <a:extLst>
              <a:ext uri="{FF2B5EF4-FFF2-40B4-BE49-F238E27FC236}">
                <a16:creationId xmlns:a16="http://schemas.microsoft.com/office/drawing/2014/main" id="{B57AB836-EF80-4883-B769-439B2F933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7" r="7986" b="17795"/>
          <a:stretch/>
        </p:blipFill>
        <p:spPr>
          <a:xfrm>
            <a:off x="200175" y="2060848"/>
            <a:ext cx="4187564" cy="3700463"/>
          </a:xfrm>
          <a:prstGeom prst="rect">
            <a:avLst/>
          </a:prstGeom>
          <a:noFill/>
          <a:ln>
            <a:solidFill>
              <a:srgbClr val="FFFF66"/>
            </a:solidFill>
          </a:ln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184D4647-749F-4B81-B71C-65A71861D41A}"/>
              </a:ext>
            </a:extLst>
          </p:cNvPr>
          <p:cNvSpPr txBox="1">
            <a:spLocks noChangeArrowheads="1"/>
          </p:cNvSpPr>
          <p:nvPr/>
        </p:nvSpPr>
        <p:spPr>
          <a:xfrm>
            <a:off x="4912223" y="2476400"/>
            <a:ext cx="3650467" cy="587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fontAlgn="auto">
              <a:buClr>
                <a:srgbClr val="FFFF00"/>
              </a:buClr>
              <a:buNone/>
            </a:pPr>
            <a:r>
              <a:rPr lang="el-GR" sz="2200" dirty="0"/>
              <a:t>Ανάδειξη, χαρακτηρισμός  αποτιτανώσεων </a:t>
            </a:r>
          </a:p>
          <a:p>
            <a:pPr fontAlgn="auto">
              <a:buClr>
                <a:srgbClr val="FFFF00"/>
              </a:buClr>
              <a:buFont typeface="Wingdings" pitchFamily="2" charset="2"/>
              <a:buChar char="q"/>
            </a:pPr>
            <a:endParaRPr lang="en-US" sz="2200" dirty="0"/>
          </a:p>
          <a:p>
            <a:pPr fontAlgn="auto">
              <a:buClr>
                <a:srgbClr val="FFFF00"/>
              </a:buClr>
              <a:buFont typeface="Wingdings" pitchFamily="2" charset="2"/>
              <a:buChar char="q"/>
            </a:pPr>
            <a:endParaRPr lang="el-GR" sz="2200" dirty="0"/>
          </a:p>
          <a:p>
            <a:pPr lvl="1" fontAlgn="auto">
              <a:buClr>
                <a:srgbClr val="FFFF00"/>
              </a:buClr>
              <a:buFont typeface="Wingdings" pitchFamily="2" charset="2"/>
              <a:buChar char="q"/>
            </a:pPr>
            <a:endParaRPr lang="el-GR" sz="2200" dirty="0"/>
          </a:p>
          <a:p>
            <a:pPr lvl="1" fontAlgn="auto">
              <a:buClr>
                <a:srgbClr val="FFFF00"/>
              </a:buClr>
              <a:buFont typeface="Wingdings" pitchFamily="2" charset="2"/>
              <a:buChar char="q"/>
            </a:pPr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2886818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7" descr="P1010033"/>
          <p:cNvPicPr>
            <a:picLocks noChangeAspect="1" noChangeArrowheads="1"/>
          </p:cNvPicPr>
          <p:nvPr/>
        </p:nvPicPr>
        <p:blipFill>
          <a:blip r:embed="rId3" cstate="print"/>
          <a:srcRect l="20177" t="10773" r="29527"/>
          <a:stretch>
            <a:fillRect/>
          </a:stretch>
        </p:blipFill>
        <p:spPr bwMode="auto">
          <a:xfrm>
            <a:off x="5771490" y="1556792"/>
            <a:ext cx="1944687" cy="4603750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</p:spPr>
      </p:pic>
      <p:pic>
        <p:nvPicPr>
          <p:cNvPr id="8194" name="Picture 8" descr="P1010031"/>
          <p:cNvPicPr>
            <a:picLocks noChangeAspect="1" noChangeArrowheads="1"/>
          </p:cNvPicPr>
          <p:nvPr/>
        </p:nvPicPr>
        <p:blipFill rotWithShape="1">
          <a:blip r:embed="rId4" cstate="print"/>
          <a:srcRect l="18701" r="35258"/>
          <a:stretch/>
        </p:blipFill>
        <p:spPr bwMode="auto">
          <a:xfrm>
            <a:off x="7468382" y="2040770"/>
            <a:ext cx="1611219" cy="4810125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</p:spPr>
      </p:pic>
      <p:sp>
        <p:nvSpPr>
          <p:cNvPr id="13318" name="Content Placeholder 8"/>
          <p:cNvSpPr>
            <a:spLocks noGrp="1"/>
          </p:cNvSpPr>
          <p:nvPr>
            <p:ph sz="quarter" idx="4294967295"/>
          </p:nvPr>
        </p:nvSpPr>
        <p:spPr>
          <a:xfrm>
            <a:off x="64399" y="2040770"/>
            <a:ext cx="5954886" cy="4591050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q"/>
              <a:defRPr/>
            </a:pPr>
            <a:r>
              <a:rPr lang="el-GR" sz="2200" dirty="0"/>
              <a:t>↑ δυνατότητα χαρακτηρισμού ιστών </a:t>
            </a:r>
            <a:r>
              <a:rPr lang="en-US" sz="2200" i="1" dirty="0">
                <a:solidFill>
                  <a:srgbClr val="FFFF66"/>
                </a:solidFill>
              </a:rPr>
              <a:t>(tissue characterization</a:t>
            </a:r>
            <a:r>
              <a:rPr lang="en-US" sz="2200" i="1" dirty="0"/>
              <a:t>)</a:t>
            </a:r>
            <a:r>
              <a:rPr lang="el-GR" sz="2200" dirty="0"/>
              <a:t>: </a:t>
            </a:r>
            <a:r>
              <a:rPr lang="en-US" sz="2200" dirty="0"/>
              <a:t> </a:t>
            </a:r>
            <a:r>
              <a:rPr lang="el-GR" sz="2200" dirty="0">
                <a:solidFill>
                  <a:srgbClr val="FFC000"/>
                </a:solidFill>
              </a:rPr>
              <a:t> </a:t>
            </a:r>
            <a:r>
              <a:rPr lang="en-US" sz="2200" dirty="0">
                <a:solidFill>
                  <a:srgbClr val="FFFF00"/>
                </a:solidFill>
              </a:rPr>
              <a:t>MRI&gt;</a:t>
            </a:r>
            <a:r>
              <a:rPr lang="en-US" sz="2200" dirty="0"/>
              <a:t>CT</a:t>
            </a:r>
            <a:r>
              <a:rPr lang="el-GR" sz="2200" dirty="0"/>
              <a:t>&gt; Α/Α</a:t>
            </a:r>
            <a:endParaRPr lang="en-GB" sz="2200" dirty="0"/>
          </a:p>
          <a:p>
            <a:pPr>
              <a:buClr>
                <a:srgbClr val="FFFF00"/>
              </a:buClr>
              <a:buFont typeface="Wingdings" pitchFamily="2" charset="2"/>
              <a:buChar char="q"/>
              <a:defRPr/>
            </a:pPr>
            <a:r>
              <a:rPr lang="el-GR" b="1" u="sng" dirty="0">
                <a:solidFill>
                  <a:srgbClr val="FFFF66"/>
                </a:solidFill>
              </a:rPr>
              <a:t>Μέθοδος εκλογής για </a:t>
            </a:r>
            <a:r>
              <a:rPr lang="el-GR" dirty="0">
                <a:solidFill>
                  <a:srgbClr val="FFFF66"/>
                </a:solidFill>
              </a:rPr>
              <a:t>: </a:t>
            </a:r>
          </a:p>
          <a:p>
            <a:pPr>
              <a:buClr>
                <a:srgbClr val="FFFF00"/>
              </a:buClr>
              <a:buFont typeface="Wingdings" pitchFamily="2" charset="2"/>
              <a:buChar char="q"/>
              <a:defRPr/>
            </a:pPr>
            <a:r>
              <a:rPr lang="el-GR" dirty="0"/>
              <a:t>παθήσεις οστικού μυελού</a:t>
            </a:r>
          </a:p>
          <a:p>
            <a:pPr>
              <a:buClr>
                <a:srgbClr val="FFFF00"/>
              </a:buClr>
              <a:buFont typeface="Wingdings" pitchFamily="2" charset="2"/>
              <a:buChar char="q"/>
              <a:defRPr/>
            </a:pPr>
            <a:r>
              <a:rPr lang="el-GR" dirty="0"/>
              <a:t> μαλακών  μορίων  </a:t>
            </a:r>
          </a:p>
          <a:p>
            <a:pPr>
              <a:buClr>
                <a:srgbClr val="FFFF00"/>
              </a:buClr>
              <a:buFont typeface="Wingdings" pitchFamily="2" charset="2"/>
              <a:buChar char="q"/>
              <a:defRPr/>
            </a:pPr>
            <a:r>
              <a:rPr lang="el-GR" dirty="0" err="1"/>
              <a:t>Σταδιοποίηση</a:t>
            </a:r>
            <a:r>
              <a:rPr lang="el-GR" dirty="0"/>
              <a:t> (Τ)</a:t>
            </a:r>
          </a:p>
          <a:p>
            <a:pPr>
              <a:buClr>
                <a:srgbClr val="FFFF00"/>
              </a:buClr>
              <a:buFont typeface="Wingdings" pitchFamily="2" charset="2"/>
              <a:buChar char="q"/>
              <a:defRPr/>
            </a:pPr>
            <a:r>
              <a:rPr lang="el-GR" dirty="0"/>
              <a:t>Παρακολούθηση	</a:t>
            </a:r>
          </a:p>
          <a:p>
            <a:pPr lvl="2">
              <a:buClr>
                <a:srgbClr val="FFFF00"/>
              </a:buClr>
              <a:buFont typeface="Wingdings" pitchFamily="2" charset="2"/>
              <a:buChar char="q"/>
              <a:defRPr/>
            </a:pPr>
            <a:r>
              <a:rPr lang="el-GR" dirty="0" err="1"/>
              <a:t>Μετα</a:t>
            </a:r>
            <a:r>
              <a:rPr lang="el-GR" dirty="0"/>
              <a:t> χειρουργική αφαίρεση, ΧΜΘ, ΑΚΘ</a:t>
            </a:r>
          </a:p>
          <a:p>
            <a:pPr marL="0" indent="0">
              <a:buClr>
                <a:srgbClr val="FFFF00"/>
              </a:buClr>
              <a:buNone/>
              <a:defRPr/>
            </a:pPr>
            <a:endParaRPr lang="el-GR" sz="2400" dirty="0"/>
          </a:p>
          <a:p>
            <a:pPr>
              <a:buClr>
                <a:srgbClr val="FFFF00"/>
              </a:buClr>
              <a:buFont typeface="Wingdings" pitchFamily="2" charset="2"/>
              <a:buChar char="q"/>
              <a:defRPr/>
            </a:pPr>
            <a:endParaRPr lang="en-US" sz="240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85800" y="428340"/>
            <a:ext cx="7772400" cy="9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l-GR" sz="3800" b="1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ΜΑΓΝΗΤΙΚΗ ΤΟΜΟΓΡΑΦΙΑ (</a:t>
            </a:r>
            <a:r>
              <a:rPr lang="en-GB" sz="3800" b="1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MRI</a:t>
            </a:r>
            <a:r>
              <a:rPr lang="en-US" sz="3800" b="1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)</a:t>
            </a:r>
            <a:endParaRPr lang="el-GR" sz="3800" b="1" kern="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D02312-745F-4828-9C6D-688A9885113D}"/>
              </a:ext>
            </a:extLst>
          </p:cNvPr>
          <p:cNvSpPr txBox="1"/>
          <p:nvPr/>
        </p:nvSpPr>
        <p:spPr>
          <a:xfrm>
            <a:off x="6375500" y="5698877"/>
            <a:ext cx="526106" cy="46166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l-GR" dirty="0"/>
              <a:t>Τ1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B3EB9F-13B0-477A-A2F5-A81A3B499996}"/>
              </a:ext>
            </a:extLst>
          </p:cNvPr>
          <p:cNvSpPr txBox="1"/>
          <p:nvPr/>
        </p:nvSpPr>
        <p:spPr>
          <a:xfrm>
            <a:off x="7956376" y="2047875"/>
            <a:ext cx="851515" cy="46166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STIR</a:t>
            </a:r>
            <a:endParaRPr lang="el-G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11560" y="928670"/>
            <a:ext cx="4114800" cy="1000132"/>
          </a:xfrm>
          <a:noFill/>
        </p:spPr>
        <p:txBody>
          <a:bodyPr/>
          <a:lstStyle/>
          <a:p>
            <a:r>
              <a:rPr lang="el-GR" sz="3200" b="1" dirty="0">
                <a:solidFill>
                  <a:srgbClr val="FFFF00"/>
                </a:solidFill>
              </a:rPr>
              <a:t>Τεχνική </a:t>
            </a:r>
            <a:r>
              <a:rPr lang="en-US" sz="3200" b="1" dirty="0">
                <a:solidFill>
                  <a:srgbClr val="FFFF00"/>
                </a:solidFill>
              </a:rPr>
              <a:t>MRI</a:t>
            </a:r>
            <a:endParaRPr lang="el-GR" sz="3200" b="1" dirty="0">
              <a:solidFill>
                <a:srgbClr val="FFFF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-142157" y="1945677"/>
            <a:ext cx="9252520" cy="4500594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q"/>
            </a:pPr>
            <a:r>
              <a:rPr lang="el-GR" sz="2000" dirty="0"/>
              <a:t>Τ1, </a:t>
            </a:r>
            <a:r>
              <a:rPr lang="en-US" sz="2000" dirty="0"/>
              <a:t>STIR </a:t>
            </a:r>
            <a:r>
              <a:rPr lang="el-GR" sz="2000" dirty="0"/>
              <a:t>σε </a:t>
            </a:r>
            <a:r>
              <a:rPr lang="el-GR" sz="2000" dirty="0" err="1"/>
              <a:t>κεφαλουραίο</a:t>
            </a:r>
            <a:r>
              <a:rPr lang="el-GR" sz="2000" dirty="0"/>
              <a:t> επίπεδο, να περιλαμβάνει   </a:t>
            </a:r>
            <a:r>
              <a:rPr lang="el-GR" sz="2000" dirty="0" err="1"/>
              <a:t>τουλ</a:t>
            </a:r>
            <a:r>
              <a:rPr lang="el-GR" sz="2000" dirty="0"/>
              <a:t> 1 άρθρωση</a:t>
            </a:r>
            <a:r>
              <a:rPr lang="en-US" sz="2000" dirty="0"/>
              <a:t>: </a:t>
            </a:r>
            <a:r>
              <a:rPr lang="el-GR" sz="2000" dirty="0"/>
              <a:t>έλεγχος </a:t>
            </a:r>
            <a:r>
              <a:rPr lang="el-GR" sz="2000" i="1" dirty="0"/>
              <a:t>σε μήκος επέκτασης του όγκου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sz="2000" dirty="0"/>
              <a:t>Τ1, Τ2</a:t>
            </a:r>
            <a:r>
              <a:rPr lang="en-US" sz="2000" dirty="0"/>
              <a:t>, </a:t>
            </a:r>
            <a:r>
              <a:rPr lang="el-GR" sz="2000" dirty="0"/>
              <a:t> </a:t>
            </a:r>
            <a:r>
              <a:rPr lang="en-US" sz="2000" dirty="0"/>
              <a:t>T2  FS </a:t>
            </a:r>
            <a:r>
              <a:rPr lang="el-GR" sz="2000" dirty="0"/>
              <a:t> εγκάρσιο: </a:t>
            </a:r>
            <a:r>
              <a:rPr lang="el-GR" i="1" dirty="0"/>
              <a:t>ανατομικό διαμέρισμα , </a:t>
            </a:r>
            <a:r>
              <a:rPr lang="el-GR" i="1" dirty="0" err="1"/>
              <a:t>αγγειονευρώδες</a:t>
            </a:r>
            <a:r>
              <a:rPr lang="el-GR" i="1" dirty="0"/>
              <a:t>  </a:t>
            </a:r>
            <a:r>
              <a:rPr lang="el-GR" i="1" dirty="0" err="1"/>
              <a:t>δεματιο</a:t>
            </a:r>
            <a:endParaRPr lang="el-GR" i="1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l-GR" sz="2000" dirty="0"/>
              <a:t>Τ1 </a:t>
            </a:r>
            <a:r>
              <a:rPr lang="en-US" sz="2000" dirty="0"/>
              <a:t>FS + GD</a:t>
            </a:r>
            <a:r>
              <a:rPr lang="el-GR" sz="2000" dirty="0"/>
              <a:t>, δύο επίπεδα </a:t>
            </a:r>
            <a:r>
              <a:rPr lang="el-GR" sz="2000" dirty="0">
                <a:solidFill>
                  <a:srgbClr val="FFFF66"/>
                </a:solidFill>
              </a:rPr>
              <a:t>ή</a:t>
            </a:r>
            <a:r>
              <a:rPr lang="el-GR" sz="2000" dirty="0"/>
              <a:t> 3</a:t>
            </a:r>
            <a:r>
              <a:rPr lang="en-US" sz="2000" dirty="0"/>
              <a:t>D THRIVE +GD</a:t>
            </a:r>
            <a:endParaRPr lang="el-GR" sz="2000" dirty="0"/>
          </a:p>
          <a:p>
            <a:pPr>
              <a:buFont typeface="Wingdings" panose="05000000000000000000" pitchFamily="2" charset="2"/>
              <a:buChar char="q"/>
            </a:pPr>
            <a:endParaRPr lang="el-GR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i="1" dirty="0">
                <a:solidFill>
                  <a:srgbClr val="FFFF00"/>
                </a:solidFill>
              </a:rPr>
              <a:t>Μετεγχειρητική παρακολούθηση</a:t>
            </a:r>
          </a:p>
          <a:p>
            <a:pPr marL="457207" lvl="1" indent="0">
              <a:buNone/>
            </a:pPr>
            <a:r>
              <a:rPr lang="en-US" sz="2000" dirty="0">
                <a:solidFill>
                  <a:srgbClr val="FFFF00"/>
                </a:solidFill>
              </a:rPr>
              <a:t>N</a:t>
            </a:r>
            <a:r>
              <a:rPr lang="el-GR" sz="2000" dirty="0" err="1">
                <a:solidFill>
                  <a:srgbClr val="FFFF00"/>
                </a:solidFill>
              </a:rPr>
              <a:t>εότερες</a:t>
            </a:r>
            <a:r>
              <a:rPr lang="el-GR" sz="2000" dirty="0">
                <a:solidFill>
                  <a:srgbClr val="FFFF00"/>
                </a:solidFill>
              </a:rPr>
              <a:t> τεχνικές: </a:t>
            </a:r>
          </a:p>
          <a:p>
            <a:pPr marL="457207" lvl="1" indent="0">
              <a:buNone/>
            </a:pPr>
            <a:r>
              <a:rPr lang="el-GR" sz="2000" dirty="0"/>
              <a:t>Δυναμικό </a:t>
            </a:r>
            <a:r>
              <a:rPr lang="en-US" sz="2000" dirty="0"/>
              <a:t>MRI: (</a:t>
            </a:r>
            <a:r>
              <a:rPr lang="el-GR" sz="2000" dirty="0"/>
              <a:t>3</a:t>
            </a:r>
            <a:r>
              <a:rPr lang="en-US" sz="2000" dirty="0"/>
              <a:t>D-</a:t>
            </a:r>
            <a:r>
              <a:rPr lang="el-GR" sz="2000" dirty="0"/>
              <a:t>Τ1</a:t>
            </a:r>
            <a:r>
              <a:rPr lang="en-US" sz="2000" dirty="0"/>
              <a:t> GRE</a:t>
            </a:r>
            <a:r>
              <a:rPr lang="el-GR" sz="2000" dirty="0"/>
              <a:t> </a:t>
            </a:r>
            <a:r>
              <a:rPr lang="en-US" sz="2000" dirty="0"/>
              <a:t>FS +GD) </a:t>
            </a:r>
            <a:r>
              <a:rPr lang="el-GR" sz="2000" dirty="0"/>
              <a:t>λήψεις κάθε </a:t>
            </a:r>
            <a:r>
              <a:rPr lang="en-US" sz="2000" dirty="0"/>
              <a:t>4-8</a:t>
            </a:r>
            <a:r>
              <a:rPr lang="el-GR" sz="2000" dirty="0"/>
              <a:t>΄΄</a:t>
            </a:r>
          </a:p>
          <a:p>
            <a:pPr marL="457207" lvl="1" indent="0">
              <a:buNone/>
            </a:pPr>
            <a:r>
              <a:rPr lang="el-GR" sz="2000" dirty="0"/>
              <a:t>Μεταλλικά προθέματα:  Τ1</a:t>
            </a:r>
            <a:r>
              <a:rPr lang="en-US" sz="2000" dirty="0"/>
              <a:t> + GD</a:t>
            </a:r>
            <a:r>
              <a:rPr lang="el-GR" sz="2000" dirty="0"/>
              <a:t>- </a:t>
            </a:r>
            <a:r>
              <a:rPr lang="el-GR" sz="2000" i="1" dirty="0"/>
              <a:t>τεχνική </a:t>
            </a:r>
            <a:r>
              <a:rPr lang="el-GR" sz="2000" i="1" dirty="0" err="1"/>
              <a:t>αφαιρεσης</a:t>
            </a:r>
            <a:r>
              <a:rPr lang="el-GR" sz="2000" i="1" dirty="0"/>
              <a:t> </a:t>
            </a:r>
          </a:p>
          <a:p>
            <a:pPr marL="457207" lvl="1" indent="0">
              <a:buNone/>
            </a:pPr>
            <a:r>
              <a:rPr lang="el-GR" sz="2000" dirty="0"/>
              <a:t>Τεχνική διάχυσης (</a:t>
            </a:r>
            <a:r>
              <a:rPr lang="en-US" sz="2000" dirty="0"/>
              <a:t>diffusion)</a:t>
            </a:r>
          </a:p>
          <a:p>
            <a:pPr>
              <a:buFont typeface="Wingdings" panose="05000000000000000000" pitchFamily="2" charset="2"/>
              <a:buChar char="q"/>
            </a:pPr>
            <a:endParaRPr lang="el-G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771988"/>
            <a:ext cx="6900882" cy="1143000"/>
          </a:xfrm>
          <a:ln>
            <a:noFill/>
          </a:ln>
        </p:spPr>
        <p:txBody>
          <a:bodyPr/>
          <a:lstStyle/>
          <a:p>
            <a:r>
              <a:rPr lang="el-GR" sz="4000" b="1" dirty="0">
                <a:solidFill>
                  <a:srgbClr val="FFFF00"/>
                </a:solidFill>
              </a:rPr>
              <a:t>ΣΠΙΝΘΗΡΟΓΡΑΦΗΜΑ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>
          <a:xfrm>
            <a:off x="337950" y="1916832"/>
            <a:ext cx="5357850" cy="4709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b="1" dirty="0" err="1">
                <a:solidFill>
                  <a:srgbClr val="FFFF00"/>
                </a:solidFill>
              </a:rPr>
              <a:t>Ολοσωμη</a:t>
            </a:r>
            <a:r>
              <a:rPr lang="el-GR" sz="2400" b="1" dirty="0">
                <a:solidFill>
                  <a:srgbClr val="FFFF00"/>
                </a:solidFill>
              </a:rPr>
              <a:t> </a:t>
            </a:r>
            <a:r>
              <a:rPr lang="el-GR" sz="2400" b="1" dirty="0" err="1">
                <a:solidFill>
                  <a:srgbClr val="FFFF00"/>
                </a:solidFill>
              </a:rPr>
              <a:t>απεικονιση</a:t>
            </a:r>
            <a:r>
              <a:rPr lang="el-GR" sz="2400" b="1" dirty="0">
                <a:solidFill>
                  <a:srgbClr val="FFFF00"/>
                </a:solidFill>
              </a:rPr>
              <a:t> </a:t>
            </a:r>
          </a:p>
          <a:p>
            <a:pPr marL="0" indent="0">
              <a:buNone/>
            </a:pPr>
            <a:r>
              <a:rPr lang="el-GR" sz="2400" b="1" dirty="0" err="1">
                <a:solidFill>
                  <a:srgbClr val="FFFF00"/>
                </a:solidFill>
              </a:rPr>
              <a:t>Ελεγχος</a:t>
            </a:r>
            <a:r>
              <a:rPr lang="el-GR" sz="2400" b="1" dirty="0">
                <a:solidFill>
                  <a:srgbClr val="FFFF00"/>
                </a:solidFill>
              </a:rPr>
              <a:t> οστικών μεταστάσεων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400" dirty="0"/>
              <a:t>Κυρίως βλαστικές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sz="2400" dirty="0"/>
              <a:t>Όχι πολλαπλό </a:t>
            </a:r>
            <a:r>
              <a:rPr lang="el-GR" sz="2400" dirty="0" err="1"/>
              <a:t>μυέλωμα</a:t>
            </a:r>
            <a:endParaRPr lang="el-GR" sz="24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l-GR" sz="2400" dirty="0"/>
              <a:t>Ενίοτε όχι οστεολυτικές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400" dirty="0"/>
              <a:t>Περιορισμένη ειδικότητα, χωρική διακριτική ικανότητα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42514" t="29900" r="50780" b="46512"/>
          <a:stretch>
            <a:fillRect/>
          </a:stretch>
        </p:blipFill>
        <p:spPr>
          <a:xfrm>
            <a:off x="6030970" y="1048172"/>
            <a:ext cx="2357454" cy="5717391"/>
          </a:xfrm>
          <a:prstGeom prst="rect">
            <a:avLst/>
          </a:prstGeom>
          <a:ln>
            <a:solidFill>
              <a:srgbClr val="FFFF66"/>
            </a:solidFill>
          </a:ln>
        </p:spPr>
      </p:pic>
    </p:spTree>
    <p:extLst>
      <p:ext uri="{BB962C8B-B14F-4D97-AF65-F5344CB8AC3E}">
        <p14:creationId xmlns:p14="http://schemas.microsoft.com/office/powerpoint/2010/main" val="3569606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1030C22-65A8-4EB6-A7B8-BB10A6F54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5408" y="1384923"/>
            <a:ext cx="9199408" cy="1584176"/>
          </a:xfrm>
        </p:spPr>
        <p:txBody>
          <a:bodyPr/>
          <a:lstStyle/>
          <a:p>
            <a:pPr algn="ctr"/>
            <a:r>
              <a:rPr lang="el-GR" sz="2800" b="1" dirty="0">
                <a:solidFill>
                  <a:srgbClr val="FFFF66"/>
                </a:solidFill>
              </a:rPr>
              <a:t>ΝΕΟΤΕΡΕΣ ΑΠΕΙΚΟΝΙΣΤΙΚΕΣ  ΤΕΧΝΙΚΕΣ </a:t>
            </a:r>
            <a:br>
              <a:rPr lang="en-US" sz="2800" b="1" dirty="0">
                <a:solidFill>
                  <a:srgbClr val="FFFF66"/>
                </a:solidFill>
              </a:rPr>
            </a:br>
            <a:r>
              <a:rPr lang="el-GR" sz="2800" b="1" dirty="0">
                <a:solidFill>
                  <a:srgbClr val="FFFF66"/>
                </a:solidFill>
              </a:rPr>
              <a:t>ΟΛΟΣΩ</a:t>
            </a:r>
            <a:r>
              <a:rPr lang="en-US" sz="2800" b="1" dirty="0">
                <a:solidFill>
                  <a:srgbClr val="FFFF66"/>
                </a:solidFill>
              </a:rPr>
              <a:t>M</a:t>
            </a:r>
            <a:r>
              <a:rPr lang="el-GR" sz="2800" b="1" dirty="0">
                <a:solidFill>
                  <a:srgbClr val="FFFF66"/>
                </a:solidFill>
              </a:rPr>
              <a:t>ΗΣ ΑΠΕΙΚΟΝΙΣΗΣ ΣΤΗΝ ΜΣΚ ΟΓΚΟΛΟΓΙΑ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DA62E44-A1D5-4C07-B592-272D6ED77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969099"/>
            <a:ext cx="8280920" cy="2778190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en-US" sz="3200" b="1" dirty="0"/>
              <a:t>LOW- DOSE WHOLE BODY CT (LDWBCT)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v"/>
            </a:pPr>
            <a:endParaRPr lang="en-US" sz="3200" b="1" dirty="0"/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en-US" sz="3200" b="1" dirty="0"/>
              <a:t>WHOLE BODY </a:t>
            </a:r>
            <a:r>
              <a:rPr lang="el-GR" sz="3200" b="1" dirty="0"/>
              <a:t>Μ</a:t>
            </a:r>
            <a:r>
              <a:rPr lang="en-US" sz="3200" b="1" dirty="0"/>
              <a:t>RI  (WBMRI)</a:t>
            </a:r>
            <a:endParaRPr lang="el-GR" sz="3200" b="1" dirty="0"/>
          </a:p>
        </p:txBody>
      </p:sp>
    </p:spTree>
    <p:extLst>
      <p:ext uri="{BB962C8B-B14F-4D97-AF65-F5344CB8AC3E}">
        <p14:creationId xmlns:p14="http://schemas.microsoft.com/office/powerpoint/2010/main" val="3336858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512" y="448667"/>
            <a:ext cx="7055380" cy="512151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rgbClr val="FFFF66"/>
                </a:solidFill>
              </a:rPr>
              <a:t>O</a:t>
            </a:r>
            <a:r>
              <a:rPr lang="el-GR" sz="2600" b="1" dirty="0" err="1">
                <a:solidFill>
                  <a:srgbClr val="FFFF66"/>
                </a:solidFill>
              </a:rPr>
              <a:t>λόσωμη</a:t>
            </a:r>
            <a:r>
              <a:rPr lang="el-GR" sz="2600" b="1" dirty="0">
                <a:solidFill>
                  <a:srgbClr val="FFFF66"/>
                </a:solidFill>
              </a:rPr>
              <a:t> χαμηλής δόσης </a:t>
            </a:r>
            <a:r>
              <a:rPr lang="en-US" sz="2600" b="1" dirty="0">
                <a:solidFill>
                  <a:srgbClr val="FFFF66"/>
                </a:solidFill>
              </a:rPr>
              <a:t>CT (LD MDCT) </a:t>
            </a:r>
            <a:r>
              <a:rPr lang="el-GR" sz="2600" b="1" dirty="0">
                <a:solidFill>
                  <a:srgbClr val="FFFF66"/>
                </a:solidFill>
              </a:rPr>
              <a:t> </a:t>
            </a:r>
          </a:p>
        </p:txBody>
      </p:sp>
      <p:pic>
        <p:nvPicPr>
          <p:cNvPr id="2050" name="Picture 2" descr="C:\Users\user\Desktop\MSK tumors athens2016\pictures\Εικόνα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0399" y="1340768"/>
            <a:ext cx="1899075" cy="5068565"/>
          </a:xfrm>
          <a:prstGeom prst="rect">
            <a:avLst/>
          </a:prstGeom>
          <a:noFill/>
        </p:spPr>
      </p:pic>
      <p:pic>
        <p:nvPicPr>
          <p:cNvPr id="6" name="Picture 3" descr="C:\Users\user\Desktop\MSK tumors athens2016\pictures\Εικόνα2.png"/>
          <p:cNvPicPr>
            <a:picLocks noChangeAspect="1" noChangeArrowheads="1"/>
          </p:cNvPicPr>
          <p:nvPr/>
        </p:nvPicPr>
        <p:blipFill>
          <a:blip r:embed="rId3" cstate="print"/>
          <a:srcRect l="50763" b="57490"/>
          <a:stretch>
            <a:fillRect/>
          </a:stretch>
        </p:blipFill>
        <p:spPr bwMode="auto">
          <a:xfrm>
            <a:off x="6021294" y="1559445"/>
            <a:ext cx="3214678" cy="1915513"/>
          </a:xfrm>
          <a:prstGeom prst="rect">
            <a:avLst/>
          </a:prstGeom>
          <a:noFill/>
        </p:spPr>
      </p:pic>
      <p:sp>
        <p:nvSpPr>
          <p:cNvPr id="7" name="2 - Θέση περιεχομένου"/>
          <p:cNvSpPr txBox="1">
            <a:spLocks/>
          </p:cNvSpPr>
          <p:nvPr/>
        </p:nvSpPr>
        <p:spPr>
          <a:xfrm>
            <a:off x="-186104" y="1218721"/>
            <a:ext cx="4738832" cy="5068565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l-GR" sz="2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Δυνατοτητα</a:t>
            </a:r>
            <a:r>
              <a:rPr kumimoji="0" lang="el-GR" sz="2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l-GR" sz="2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πολυτομικών</a:t>
            </a:r>
            <a:r>
              <a:rPr kumimoji="0" lang="el-GR" sz="2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CT (</a:t>
            </a:r>
            <a:r>
              <a:rPr kumimoji="0" lang="el-GR" sz="2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DCT)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l-GR" sz="21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για αξιόπιστες </a:t>
            </a:r>
            <a:r>
              <a:rPr kumimoji="0" lang="el-GR" sz="21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ανασυνθεσεις</a:t>
            </a:r>
            <a:r>
              <a:rPr kumimoji="0" lang="el-GR" sz="21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και χαμηλή δόση ακτινοβόλησης.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l-GR" sz="2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Διάχυτη διήθηση ερυθρού </a:t>
            </a:r>
            <a:r>
              <a:rPr kumimoji="0" lang="el-GR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μυελού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el-G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μυέλωμα</a:t>
            </a:r>
            <a:r>
              <a:rPr kumimoji="0" lang="el-GR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),  πολλαπλές </a:t>
            </a:r>
            <a:r>
              <a:rPr kumimoji="0" lang="el-GR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εξοστώσεις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Χαμηλή </a:t>
            </a:r>
            <a:r>
              <a:rPr kumimoji="0" lang="el-G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δοση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ακτινοβολίας:</a:t>
            </a:r>
          </a:p>
          <a:p>
            <a:pPr marL="13716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l-GR" dirty="0">
                <a:solidFill>
                  <a:srgbClr val="FFFF66"/>
                </a:solidFill>
                <a:latin typeface="+mn-lt"/>
                <a:cs typeface="+mn-cs"/>
              </a:rPr>
              <a:t>   </a:t>
            </a:r>
            <a:r>
              <a:rPr lang="en-US" dirty="0">
                <a:solidFill>
                  <a:srgbClr val="FFFF66"/>
                </a:solidFill>
                <a:latin typeface="+mn-lt"/>
                <a:cs typeface="+mn-cs"/>
              </a:rPr>
              <a:t> </a:t>
            </a:r>
            <a:r>
              <a:rPr lang="en-US" sz="2000" dirty="0">
                <a:solidFill>
                  <a:srgbClr val="FFFF66"/>
                </a:solidFill>
                <a:latin typeface="+mn-lt"/>
                <a:cs typeface="+mn-cs"/>
              </a:rPr>
              <a:t>LD WBCT </a:t>
            </a:r>
            <a:r>
              <a:rPr lang="el-GR" sz="2000" dirty="0">
                <a:solidFill>
                  <a:srgbClr val="FFFF66"/>
                </a:solidFill>
                <a:latin typeface="+mn-lt"/>
                <a:cs typeface="+mn-cs"/>
              </a:rPr>
              <a:t>&lt;&lt;Συμβατικό </a:t>
            </a:r>
            <a:r>
              <a:rPr lang="en-US" sz="2000" dirty="0">
                <a:solidFill>
                  <a:srgbClr val="FFFF66"/>
                </a:solidFill>
                <a:latin typeface="+mn-lt"/>
                <a:cs typeface="+mn-cs"/>
              </a:rPr>
              <a:t>CT</a:t>
            </a:r>
            <a:endParaRPr lang="el-GR" sz="2000" dirty="0">
              <a:solidFill>
                <a:srgbClr val="FFFF66"/>
              </a:solidFill>
              <a:latin typeface="+mn-lt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l-GR" sz="2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ΌΧΙ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ταυτοχρονα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για άλλους 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ιστους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lang="el-GR" sz="2100" dirty="0">
                <a:solidFill>
                  <a:srgbClr val="FFFF66"/>
                </a:solidFill>
                <a:latin typeface="+mn-lt"/>
                <a:cs typeface="+mn-cs"/>
              </a:rPr>
              <a:t>Π</a:t>
            </a:r>
            <a:r>
              <a:rPr kumimoji="0" lang="el-GR" sz="2100" b="0" i="0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cs typeface="+mn-cs"/>
              </a:rPr>
              <a:t>λεονεκτηματα</a:t>
            </a:r>
            <a:endParaRPr kumimoji="0" lang="el-GR" sz="2100" b="0" i="0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cs typeface="+mn-cs"/>
            </a:endParaRPr>
          </a:p>
          <a:p>
            <a:pPr marL="868680" lvl="1" indent="-283464" fontAlgn="auto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/>
              <a:buChar char=""/>
            </a:pPr>
            <a:r>
              <a:rPr lang="el-GR" sz="1800" dirty="0">
                <a:solidFill>
                  <a:srgbClr val="FFFF66"/>
                </a:solidFill>
                <a:latin typeface="+mn-lt"/>
                <a:cs typeface="+mn-cs"/>
                <a:sym typeface="Wingdings 3"/>
              </a:rPr>
              <a:t>ευαισθησία </a:t>
            </a:r>
            <a:r>
              <a:rPr lang="en-US" sz="1800" dirty="0">
                <a:solidFill>
                  <a:srgbClr val="FFFF66"/>
                </a:solidFill>
                <a:latin typeface="+mn-lt"/>
                <a:cs typeface="+mn-cs"/>
                <a:sym typeface="Wingdings 3"/>
              </a:rPr>
              <a:t>CT&gt; A/A</a:t>
            </a:r>
            <a:endParaRPr lang="el-GR" sz="1800" dirty="0">
              <a:solidFill>
                <a:srgbClr val="FFFF66"/>
              </a:solidFill>
              <a:latin typeface="+mn-lt"/>
              <a:cs typeface="+mn-cs"/>
              <a:sym typeface="Wingdings 3"/>
            </a:endParaRPr>
          </a:p>
          <a:p>
            <a:pPr marL="868680" lvl="1" indent="-283464" fontAlgn="auto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/>
              <a:buChar char=""/>
            </a:pPr>
            <a:r>
              <a:rPr lang="el-GR" sz="1800" dirty="0">
                <a:sym typeface="Wingdings 3"/>
              </a:rPr>
              <a:t>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 3"/>
              </a:rPr>
              <a:t> κ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όστος</a:t>
            </a:r>
          </a:p>
          <a:p>
            <a:pPr marL="868680" marR="0" lvl="1" indent="-28346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 3"/>
              </a:rPr>
              <a:t>δ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ιαθεσιμοτητα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68680" lvl="1" indent="-283464" fontAlgn="auto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/>
              <a:buChar char=""/>
            </a:pPr>
            <a:r>
              <a:rPr lang="el-GR" sz="1800" dirty="0">
                <a:sym typeface="Wingdings 3"/>
              </a:rPr>
              <a:t> χ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ρόνος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εξέτασης</a:t>
            </a:r>
          </a:p>
          <a:p>
            <a:pPr marL="868680" lvl="1" indent="-283464" fontAlgn="auto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/>
              <a:buChar char=""/>
            </a:pPr>
            <a:r>
              <a:rPr lang="el-GR" sz="1800" dirty="0">
                <a:latin typeface="+mn-lt"/>
                <a:cs typeface="+mn-cs"/>
              </a:rPr>
              <a:t>Ευκολία</a:t>
            </a:r>
            <a:r>
              <a:rPr lang="en-US" sz="1800" dirty="0">
                <a:latin typeface="+mn-lt"/>
                <a:cs typeface="+mn-cs"/>
              </a:rPr>
              <a:t> </a:t>
            </a:r>
            <a:r>
              <a:rPr lang="el-GR" sz="1800" dirty="0">
                <a:latin typeface="+mn-lt"/>
                <a:cs typeface="+mn-cs"/>
              </a:rPr>
              <a:t>ασθενούς &gt; Α/Α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70916" indent="-342900" fontAlgn="auto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q"/>
            </a:pPr>
            <a:r>
              <a:rPr lang="el-GR" sz="2100" u="sng" dirty="0">
                <a:solidFill>
                  <a:srgbClr val="FFFF66"/>
                </a:solidFill>
                <a:latin typeface="+mn-lt"/>
                <a:cs typeface="+mn-cs"/>
              </a:rPr>
              <a:t>Μειονεκτήματα</a:t>
            </a:r>
            <a:r>
              <a:rPr kumimoji="0" lang="el-GR" sz="2100" b="0" i="0" u="sng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868680" lvl="1" indent="-283464" fontAlgn="auto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/>
              <a:buChar char=""/>
            </a:pPr>
            <a:r>
              <a:rPr lang="el-GR" sz="1800" dirty="0">
                <a:latin typeface="+mn-lt"/>
                <a:cs typeface="+mn-cs"/>
              </a:rPr>
              <a:t>Ακτινοβολία:   ~ 2</a:t>
            </a:r>
            <a:r>
              <a:rPr lang="en-US" sz="1800" dirty="0">
                <a:latin typeface="+mn-lt"/>
                <a:cs typeface="+mn-cs"/>
              </a:rPr>
              <a:t>-3 </a:t>
            </a:r>
            <a:r>
              <a:rPr lang="el-GR" sz="1800" dirty="0" err="1">
                <a:latin typeface="+mn-lt"/>
                <a:cs typeface="+mn-cs"/>
              </a:rPr>
              <a:t>φορες</a:t>
            </a:r>
            <a:r>
              <a:rPr lang="el-GR" sz="1800" dirty="0">
                <a:latin typeface="+mn-lt"/>
                <a:cs typeface="+mn-cs"/>
              </a:rPr>
              <a:t> Α/Α</a:t>
            </a:r>
          </a:p>
          <a:p>
            <a:pPr marL="868680" lvl="1" indent="-283464" fontAlgn="auto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/>
              <a:buChar char=""/>
            </a:pPr>
            <a:r>
              <a:rPr lang="el-GR" sz="1800" dirty="0">
                <a:latin typeface="+mn-lt"/>
                <a:cs typeface="+mn-cs"/>
              </a:rPr>
              <a:t>Ευαισθησία: </a:t>
            </a:r>
            <a:r>
              <a:rPr lang="en-US" sz="1800" dirty="0">
                <a:solidFill>
                  <a:srgbClr val="FFFF66"/>
                </a:solidFill>
                <a:latin typeface="+mn-lt"/>
                <a:cs typeface="+mn-cs"/>
              </a:rPr>
              <a:t>MRI&gt;CT</a:t>
            </a:r>
            <a:r>
              <a:rPr lang="el-GR" sz="1800" dirty="0">
                <a:solidFill>
                  <a:srgbClr val="FFFF66"/>
                </a:solidFill>
                <a:latin typeface="+mn-lt"/>
                <a:cs typeface="+mn-cs"/>
              </a:rPr>
              <a:t> 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2" name="11 - Ευθύγραμμο βέλος σύνδεσης"/>
          <p:cNvCxnSpPr/>
          <p:nvPr/>
        </p:nvCxnSpPr>
        <p:spPr>
          <a:xfrm rot="16200000" flipV="1">
            <a:off x="6589364" y="2995812"/>
            <a:ext cx="357190" cy="714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Εικόνα 3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7AAE8BAE-2CCA-4971-8B27-C8E0B5CAEC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8" t="32281" r="21356" b="21432"/>
          <a:stretch/>
        </p:blipFill>
        <p:spPr>
          <a:xfrm>
            <a:off x="6028012" y="3748281"/>
            <a:ext cx="3115987" cy="2531386"/>
          </a:xfrm>
          <a:prstGeom prst="rect">
            <a:avLst/>
          </a:prstGeom>
        </p:spPr>
      </p:pic>
      <p:cxnSp>
        <p:nvCxnSpPr>
          <p:cNvPr id="13" name="11 - Ευθύγραμμο βέλος σύνδεσης">
            <a:extLst>
              <a:ext uri="{FF2B5EF4-FFF2-40B4-BE49-F238E27FC236}">
                <a16:creationId xmlns:a16="http://schemas.microsoft.com/office/drawing/2014/main" id="{0604386F-FE0D-465E-A721-8A6CA084809F}"/>
              </a:ext>
            </a:extLst>
          </p:cNvPr>
          <p:cNvCxnSpPr>
            <a:cxnSpLocks/>
          </p:cNvCxnSpPr>
          <p:nvPr/>
        </p:nvCxnSpPr>
        <p:spPr>
          <a:xfrm flipH="1">
            <a:off x="7740352" y="5373216"/>
            <a:ext cx="364694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1 - Ευθύγραμμο βέλος σύνδεσης">
            <a:extLst>
              <a:ext uri="{FF2B5EF4-FFF2-40B4-BE49-F238E27FC236}">
                <a16:creationId xmlns:a16="http://schemas.microsoft.com/office/drawing/2014/main" id="{0DEEE5A6-E4CB-4F50-80A3-354F1F570DF3}"/>
              </a:ext>
            </a:extLst>
          </p:cNvPr>
          <p:cNvCxnSpPr>
            <a:cxnSpLocks/>
          </p:cNvCxnSpPr>
          <p:nvPr/>
        </p:nvCxnSpPr>
        <p:spPr>
          <a:xfrm flipH="1">
            <a:off x="7577349" y="5049279"/>
            <a:ext cx="91366" cy="3239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Θέση περιεχομένου 4">
            <a:extLst>
              <a:ext uri="{FF2B5EF4-FFF2-40B4-BE49-F238E27FC236}">
                <a16:creationId xmlns:a16="http://schemas.microsoft.com/office/drawing/2014/main" id="{F425E241-DBF1-4118-BD86-05E7DF3DD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6" t="20443" r="63262" b="24247"/>
          <a:stretch/>
        </p:blipFill>
        <p:spPr>
          <a:xfrm>
            <a:off x="5519" y="-22798"/>
            <a:ext cx="3672408" cy="4845073"/>
          </a:xfrm>
          <a:prstGeom prst="rect">
            <a:avLst/>
          </a:prstGeom>
          <a:ln>
            <a:solidFill>
              <a:srgbClr val="FFFF66"/>
            </a:solidFill>
          </a:ln>
        </p:spPr>
      </p:pic>
      <p:pic>
        <p:nvPicPr>
          <p:cNvPr id="6" name="Θέση περιεχομένου 4">
            <a:extLst>
              <a:ext uri="{FF2B5EF4-FFF2-40B4-BE49-F238E27FC236}">
                <a16:creationId xmlns:a16="http://schemas.microsoft.com/office/drawing/2014/main" id="{AFC14E9E-2096-4520-BE07-F472147CE4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70" t="16126" r="30986" b="24247"/>
          <a:stretch/>
        </p:blipFill>
        <p:spPr>
          <a:xfrm>
            <a:off x="3646966" y="1117003"/>
            <a:ext cx="3976634" cy="4623993"/>
          </a:xfrm>
          <a:prstGeom prst="rect">
            <a:avLst/>
          </a:prstGeom>
          <a:ln>
            <a:solidFill>
              <a:srgbClr val="FFFF66"/>
            </a:solidFill>
          </a:ln>
        </p:spPr>
      </p:pic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C8F12EF4-EBA9-412D-82F6-E1F4B36EF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0434" t="24613" r="1062" b="31530"/>
          <a:stretch/>
        </p:blipFill>
        <p:spPr>
          <a:xfrm>
            <a:off x="6093684" y="4199831"/>
            <a:ext cx="3059832" cy="2648166"/>
          </a:xfrm>
          <a:ln>
            <a:solidFill>
              <a:srgbClr val="FFFF66"/>
            </a:solidFill>
          </a:ln>
        </p:spPr>
      </p:pic>
      <p:cxnSp>
        <p:nvCxnSpPr>
          <p:cNvPr id="8" name="11 - Ευθύγραμμο βέλος σύνδεσης">
            <a:extLst>
              <a:ext uri="{FF2B5EF4-FFF2-40B4-BE49-F238E27FC236}">
                <a16:creationId xmlns:a16="http://schemas.microsoft.com/office/drawing/2014/main" id="{2AF5BEB9-ED0A-42C3-89C1-CCC1319F0B3D}"/>
              </a:ext>
            </a:extLst>
          </p:cNvPr>
          <p:cNvCxnSpPr>
            <a:cxnSpLocks/>
          </p:cNvCxnSpPr>
          <p:nvPr/>
        </p:nvCxnSpPr>
        <p:spPr>
          <a:xfrm flipH="1">
            <a:off x="5796136" y="2432538"/>
            <a:ext cx="29754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11 - Ευθύγραμμο βέλος σύνδεσης">
            <a:extLst>
              <a:ext uri="{FF2B5EF4-FFF2-40B4-BE49-F238E27FC236}">
                <a16:creationId xmlns:a16="http://schemas.microsoft.com/office/drawing/2014/main" id="{C8DBA81F-A918-463A-842D-75E83F9F1E82}"/>
              </a:ext>
            </a:extLst>
          </p:cNvPr>
          <p:cNvCxnSpPr/>
          <p:nvPr/>
        </p:nvCxnSpPr>
        <p:spPr>
          <a:xfrm rot="16200000" flipV="1">
            <a:off x="2412900" y="3729033"/>
            <a:ext cx="357190" cy="714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1 - Ευθύγραμμο βέλος σύνδεσης">
            <a:extLst>
              <a:ext uri="{FF2B5EF4-FFF2-40B4-BE49-F238E27FC236}">
                <a16:creationId xmlns:a16="http://schemas.microsoft.com/office/drawing/2014/main" id="{F2B74A56-DDB9-4382-BE4A-A9C518F117EA}"/>
              </a:ext>
            </a:extLst>
          </p:cNvPr>
          <p:cNvCxnSpPr>
            <a:cxnSpLocks/>
          </p:cNvCxnSpPr>
          <p:nvPr/>
        </p:nvCxnSpPr>
        <p:spPr>
          <a:xfrm flipH="1">
            <a:off x="6804248" y="3586156"/>
            <a:ext cx="432048" cy="11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ύγραμμο βέλος σύνδεσης">
            <a:extLst>
              <a:ext uri="{FF2B5EF4-FFF2-40B4-BE49-F238E27FC236}">
                <a16:creationId xmlns:a16="http://schemas.microsoft.com/office/drawing/2014/main" id="{4E070CED-CB6C-4AB2-B589-6A450EFA1B8B}"/>
              </a:ext>
            </a:extLst>
          </p:cNvPr>
          <p:cNvCxnSpPr>
            <a:cxnSpLocks/>
          </p:cNvCxnSpPr>
          <p:nvPr/>
        </p:nvCxnSpPr>
        <p:spPr>
          <a:xfrm flipH="1">
            <a:off x="3025884" y="3764751"/>
            <a:ext cx="2499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1 - Ευθύγραμμο βέλος σύνδεσης">
            <a:extLst>
              <a:ext uri="{FF2B5EF4-FFF2-40B4-BE49-F238E27FC236}">
                <a16:creationId xmlns:a16="http://schemas.microsoft.com/office/drawing/2014/main" id="{F8B2BD2E-0C59-44C1-A0E7-3F6728BB67EC}"/>
              </a:ext>
            </a:extLst>
          </p:cNvPr>
          <p:cNvCxnSpPr>
            <a:cxnSpLocks/>
          </p:cNvCxnSpPr>
          <p:nvPr/>
        </p:nvCxnSpPr>
        <p:spPr>
          <a:xfrm flipH="1" flipV="1">
            <a:off x="611560" y="2564904"/>
            <a:ext cx="360040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1 - Ευθύγραμμο βέλος σύνδεσης">
            <a:extLst>
              <a:ext uri="{FF2B5EF4-FFF2-40B4-BE49-F238E27FC236}">
                <a16:creationId xmlns:a16="http://schemas.microsoft.com/office/drawing/2014/main" id="{D14560E2-FB1E-4C58-8371-84CF73667CFD}"/>
              </a:ext>
            </a:extLst>
          </p:cNvPr>
          <p:cNvCxnSpPr/>
          <p:nvPr/>
        </p:nvCxnSpPr>
        <p:spPr>
          <a:xfrm rot="16200000" flipV="1">
            <a:off x="7021982" y="4958984"/>
            <a:ext cx="357190" cy="714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1 - Ευθύγραμμο βέλος σύνδεσης">
            <a:extLst>
              <a:ext uri="{FF2B5EF4-FFF2-40B4-BE49-F238E27FC236}">
                <a16:creationId xmlns:a16="http://schemas.microsoft.com/office/drawing/2014/main" id="{C7BA47C3-82D7-458B-9244-E825BED5915E}"/>
              </a:ext>
            </a:extLst>
          </p:cNvPr>
          <p:cNvCxnSpPr>
            <a:cxnSpLocks/>
          </p:cNvCxnSpPr>
          <p:nvPr/>
        </p:nvCxnSpPr>
        <p:spPr>
          <a:xfrm flipV="1">
            <a:off x="4187803" y="2852936"/>
            <a:ext cx="216024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1 - Ευθύγραμμο βέλος σύνδεσης">
            <a:extLst>
              <a:ext uri="{FF2B5EF4-FFF2-40B4-BE49-F238E27FC236}">
                <a16:creationId xmlns:a16="http://schemas.microsoft.com/office/drawing/2014/main" id="{191BAF66-EC25-4237-BCCE-FF3EB3949603}"/>
              </a:ext>
            </a:extLst>
          </p:cNvPr>
          <p:cNvCxnSpPr>
            <a:cxnSpLocks/>
          </p:cNvCxnSpPr>
          <p:nvPr/>
        </p:nvCxnSpPr>
        <p:spPr>
          <a:xfrm flipH="1">
            <a:off x="5907459" y="1844824"/>
            <a:ext cx="3669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11 - Ευθύγραμμο βέλος σύνδεσης">
            <a:extLst>
              <a:ext uri="{FF2B5EF4-FFF2-40B4-BE49-F238E27FC236}">
                <a16:creationId xmlns:a16="http://schemas.microsoft.com/office/drawing/2014/main" id="{B11E8AB6-F5F5-4213-8FD5-A3569B8E70C9}"/>
              </a:ext>
            </a:extLst>
          </p:cNvPr>
          <p:cNvCxnSpPr/>
          <p:nvPr/>
        </p:nvCxnSpPr>
        <p:spPr>
          <a:xfrm rot="16200000" flipV="1">
            <a:off x="4034195" y="4438822"/>
            <a:ext cx="357190" cy="714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1 - Τίτλος">
            <a:extLst>
              <a:ext uri="{FF2B5EF4-FFF2-40B4-BE49-F238E27FC236}">
                <a16:creationId xmlns:a16="http://schemas.microsoft.com/office/drawing/2014/main" id="{4144DD4F-5D2E-407D-8612-EF4A982EF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285488"/>
            <a:ext cx="5070537" cy="641926"/>
          </a:xfrm>
        </p:spPr>
        <p:txBody>
          <a:bodyPr>
            <a:normAutofit fontScale="90000"/>
          </a:bodyPr>
          <a:lstStyle/>
          <a:p>
            <a:r>
              <a:rPr lang="el-GR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>
                <a:solidFill>
                  <a:srgbClr val="FFFF00"/>
                </a:solidFill>
              </a:rPr>
              <a:t>CT LD MDCT </a:t>
            </a:r>
            <a:r>
              <a:rPr lang="el-GR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>
                <a:solidFill>
                  <a:srgbClr val="FFFF00"/>
                </a:solidFill>
              </a:rPr>
              <a:t>: </a:t>
            </a:r>
            <a:r>
              <a:rPr lang="el-GR" sz="2400" b="1" dirty="0">
                <a:solidFill>
                  <a:srgbClr val="FFFF00"/>
                </a:solidFill>
              </a:rPr>
              <a:t>Πολλαπλό </a:t>
            </a:r>
            <a:r>
              <a:rPr lang="el-GR" sz="2400" b="1" dirty="0" err="1">
                <a:solidFill>
                  <a:srgbClr val="FFFF00"/>
                </a:solidFill>
              </a:rPr>
              <a:t>Μυέλωμα</a:t>
            </a:r>
            <a:r>
              <a:rPr lang="el-GR" sz="2400" b="1" dirty="0">
                <a:solidFill>
                  <a:srgbClr val="FFFF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8582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281160" y="260648"/>
            <a:ext cx="4434856" cy="772711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el-GR" sz="3200" b="1" dirty="0">
                <a:solidFill>
                  <a:srgbClr val="FFFF66"/>
                </a:solidFill>
              </a:rPr>
              <a:t>Ολόσωμη Μ</a:t>
            </a:r>
            <a:r>
              <a:rPr lang="en-US" sz="3200" b="1" dirty="0">
                <a:solidFill>
                  <a:srgbClr val="FFFF66"/>
                </a:solidFill>
              </a:rPr>
              <a:t>RI (WBMRI) </a:t>
            </a:r>
            <a:endParaRPr lang="el-GR" sz="3200" b="1" dirty="0">
              <a:solidFill>
                <a:srgbClr val="FFFF66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81159" y="1196752"/>
            <a:ext cx="4650387" cy="551491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Ολόκληρο το σώμα με μεγάλα οπτικά πεδία , λίγες ακολουθίες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όχι λεπτομερής ανατομία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αλλά ολόκληρος οστικός μυελός σε λίγο χρόνο   </a:t>
            </a:r>
            <a:r>
              <a:rPr lang="en-US" dirty="0"/>
              <a:t>(</a:t>
            </a:r>
            <a:r>
              <a:rPr lang="el-GR" dirty="0" err="1"/>
              <a:t>εως</a:t>
            </a:r>
            <a:r>
              <a:rPr lang="el-GR" dirty="0"/>
              <a:t> 1 ω)</a:t>
            </a:r>
          </a:p>
          <a:p>
            <a:pPr>
              <a:buFont typeface="Wingdings" panose="05000000000000000000" pitchFamily="2" charset="2"/>
              <a:buChar char="q"/>
            </a:pPr>
            <a:endParaRPr lang="el-GR" dirty="0"/>
          </a:p>
          <a:p>
            <a:pPr marL="0" indent="0">
              <a:buNone/>
            </a:pPr>
            <a:r>
              <a:rPr lang="el-GR" sz="2800" u="sng" dirty="0">
                <a:solidFill>
                  <a:srgbClr val="FFFF66"/>
                </a:solidFill>
              </a:rPr>
              <a:t>Ενδείξεις</a:t>
            </a:r>
            <a:r>
              <a:rPr lang="el-GR" sz="2800" u="sng" dirty="0"/>
              <a:t>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1900" dirty="0"/>
              <a:t>Διάχυτη διήθηση ερυθρού μυελού </a:t>
            </a:r>
          </a:p>
          <a:p>
            <a:pPr lvl="1"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l-GR" sz="1900" dirty="0">
                <a:solidFill>
                  <a:srgbClr val="FFFF00"/>
                </a:solidFill>
              </a:rPr>
              <a:t>Πολλαπλό </a:t>
            </a:r>
            <a:r>
              <a:rPr lang="el-GR" sz="1900" dirty="0" err="1">
                <a:solidFill>
                  <a:srgbClr val="FFFF00"/>
                </a:solidFill>
              </a:rPr>
              <a:t>μυέλωμα</a:t>
            </a:r>
            <a:endParaRPr lang="el-GR" sz="1900" dirty="0">
              <a:solidFill>
                <a:srgbClr val="FFFF00"/>
              </a:solidFill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l-GR" sz="1900" dirty="0" err="1">
                <a:solidFill>
                  <a:srgbClr val="FFFF99"/>
                </a:solidFill>
              </a:rPr>
              <a:t>Λεμφωμα</a:t>
            </a:r>
            <a:endParaRPr lang="el-GR" sz="1900" dirty="0">
              <a:solidFill>
                <a:srgbClr val="FFFF99"/>
              </a:solidFill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l-GR" sz="1900" dirty="0" err="1"/>
              <a:t>Μεταστασεις</a:t>
            </a:r>
            <a:endParaRPr lang="el-GR" sz="19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1900" dirty="0"/>
              <a:t>M</a:t>
            </a:r>
            <a:r>
              <a:rPr lang="el-GR" sz="1900" dirty="0" err="1"/>
              <a:t>ειονεκτήματα</a:t>
            </a:r>
            <a:endParaRPr lang="el-GR" sz="19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l-GR" sz="1900" dirty="0"/>
              <a:t>Κόστος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sz="1900" dirty="0" err="1"/>
              <a:t>Διαθεσιμοτητα</a:t>
            </a:r>
            <a:r>
              <a:rPr lang="el-GR" sz="1900" dirty="0"/>
              <a:t> </a:t>
            </a:r>
            <a:r>
              <a:rPr lang="en-US" sz="1900" dirty="0"/>
              <a:t>MRI</a:t>
            </a:r>
            <a:endParaRPr lang="el-GR" sz="1900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sz="2100" dirty="0"/>
              <a:t>Κλινικές μελέτες 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l-GR" sz="1900" dirty="0"/>
          </a:p>
        </p:txBody>
      </p:sp>
      <p:pic>
        <p:nvPicPr>
          <p:cNvPr id="5" name="Picture 3" descr="C:\Users\user\Desktop\MRI PHYSICS MSK\images- physics\eik2.png"/>
          <p:cNvPicPr>
            <a:picLocks noChangeAspect="1" noChangeArrowheads="1"/>
          </p:cNvPicPr>
          <p:nvPr/>
        </p:nvPicPr>
        <p:blipFill>
          <a:blip r:embed="rId2" cstate="print"/>
          <a:srcRect l="59703" r="21610"/>
          <a:stretch>
            <a:fillRect/>
          </a:stretch>
        </p:blipFill>
        <p:spPr bwMode="auto">
          <a:xfrm>
            <a:off x="7049670" y="571480"/>
            <a:ext cx="1522858" cy="5914780"/>
          </a:xfrm>
          <a:prstGeom prst="rect">
            <a:avLst/>
          </a:prstGeom>
          <a:noFill/>
        </p:spPr>
      </p:pic>
      <p:pic>
        <p:nvPicPr>
          <p:cNvPr id="6" name="Picture 3" descr="C:\Users\user\Desktop\MRI PHYSICS MSK\images- physics\eik2.png"/>
          <p:cNvPicPr>
            <a:picLocks noChangeAspect="1" noChangeArrowheads="1"/>
          </p:cNvPicPr>
          <p:nvPr/>
        </p:nvPicPr>
        <p:blipFill>
          <a:blip r:embed="rId2" cstate="print"/>
          <a:srcRect r="80215"/>
          <a:stretch>
            <a:fillRect/>
          </a:stretch>
        </p:blipFill>
        <p:spPr bwMode="auto">
          <a:xfrm>
            <a:off x="4857752" y="571480"/>
            <a:ext cx="1640717" cy="6018850"/>
          </a:xfrm>
          <a:prstGeom prst="rect">
            <a:avLst/>
          </a:prstGeom>
          <a:noFill/>
        </p:spPr>
      </p:pic>
      <p:cxnSp>
        <p:nvCxnSpPr>
          <p:cNvPr id="8" name="7 - Ευθύγραμμο βέλος σύνδεσης"/>
          <p:cNvCxnSpPr/>
          <p:nvPr/>
        </p:nvCxnSpPr>
        <p:spPr>
          <a:xfrm rot="5400000">
            <a:off x="5322099" y="2678901"/>
            <a:ext cx="285752" cy="214314"/>
          </a:xfrm>
          <a:prstGeom prst="straightConnector1">
            <a:avLst/>
          </a:prstGeom>
          <a:ln w="38100">
            <a:solidFill>
              <a:srgbClr val="FFFF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- Ευθύγραμμο βέλος σύνδεσης"/>
          <p:cNvCxnSpPr/>
          <p:nvPr/>
        </p:nvCxnSpPr>
        <p:spPr>
          <a:xfrm rot="5400000">
            <a:off x="5393537" y="1321579"/>
            <a:ext cx="214314" cy="142876"/>
          </a:xfrm>
          <a:prstGeom prst="straightConnector1">
            <a:avLst/>
          </a:prstGeom>
          <a:ln w="38100">
            <a:solidFill>
              <a:srgbClr val="FFFF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ύγραμμο βέλος σύνδεσης"/>
          <p:cNvCxnSpPr/>
          <p:nvPr/>
        </p:nvCxnSpPr>
        <p:spPr>
          <a:xfrm rot="16200000" flipH="1">
            <a:off x="5873300" y="2678901"/>
            <a:ext cx="285752" cy="214314"/>
          </a:xfrm>
          <a:prstGeom prst="straightConnector1">
            <a:avLst/>
          </a:prstGeom>
          <a:ln w="38100">
            <a:solidFill>
              <a:srgbClr val="FFFF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1 - Ευθύγραμμο βέλος σύνδεσης">
            <a:extLst>
              <a:ext uri="{FF2B5EF4-FFF2-40B4-BE49-F238E27FC236}">
                <a16:creationId xmlns:a16="http://schemas.microsoft.com/office/drawing/2014/main" id="{78F8A769-BBAB-4842-87A3-0D197F2BDC71}"/>
              </a:ext>
            </a:extLst>
          </p:cNvPr>
          <p:cNvCxnSpPr>
            <a:cxnSpLocks/>
          </p:cNvCxnSpPr>
          <p:nvPr/>
        </p:nvCxnSpPr>
        <p:spPr>
          <a:xfrm>
            <a:off x="7475942" y="2902232"/>
            <a:ext cx="335157" cy="26702"/>
          </a:xfrm>
          <a:prstGeom prst="straightConnector1">
            <a:avLst/>
          </a:prstGeom>
          <a:ln w="38100">
            <a:solidFill>
              <a:srgbClr val="FFFF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1 - Ευθύγραμμο βέλος σύνδεσης">
            <a:extLst>
              <a:ext uri="{FF2B5EF4-FFF2-40B4-BE49-F238E27FC236}">
                <a16:creationId xmlns:a16="http://schemas.microsoft.com/office/drawing/2014/main" id="{56BE79F2-D22D-4957-9A65-9F41C0F3ACAF}"/>
              </a:ext>
            </a:extLst>
          </p:cNvPr>
          <p:cNvCxnSpPr>
            <a:cxnSpLocks/>
          </p:cNvCxnSpPr>
          <p:nvPr/>
        </p:nvCxnSpPr>
        <p:spPr>
          <a:xfrm>
            <a:off x="7111460" y="5661248"/>
            <a:ext cx="335157" cy="26702"/>
          </a:xfrm>
          <a:prstGeom prst="straightConnector1">
            <a:avLst/>
          </a:prstGeom>
          <a:ln w="38100">
            <a:solidFill>
              <a:srgbClr val="FFFF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 idx="4294967295"/>
          </p:nvPr>
        </p:nvSpPr>
        <p:spPr>
          <a:xfrm>
            <a:off x="1114425" y="928687"/>
            <a:ext cx="3457575" cy="819150"/>
          </a:xfrm>
          <a:noFill/>
          <a:ln>
            <a:noFill/>
          </a:ln>
        </p:spPr>
        <p:txBody>
          <a:bodyPr/>
          <a:lstStyle/>
          <a:p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PET-CT</a:t>
            </a:r>
          </a:p>
        </p:txBody>
      </p:sp>
      <p:sp>
        <p:nvSpPr>
          <p:cNvPr id="110595" name="Content Placeholder 3"/>
          <p:cNvSpPr>
            <a:spLocks noGrp="1"/>
          </p:cNvSpPr>
          <p:nvPr>
            <p:ph sz="half" idx="4294967295"/>
          </p:nvPr>
        </p:nvSpPr>
        <p:spPr>
          <a:xfrm>
            <a:off x="0" y="1978025"/>
            <a:ext cx="4788024" cy="3951288"/>
          </a:xfrm>
        </p:spPr>
        <p:txBody>
          <a:bodyPr>
            <a:noAutofit/>
          </a:bodyPr>
          <a:lstStyle/>
          <a:p>
            <a:r>
              <a:rPr lang="el-GR" sz="2200" dirty="0"/>
              <a:t>Λίγες  μελέτες  πρωτοπαθών ΚΚΟ</a:t>
            </a:r>
          </a:p>
          <a:p>
            <a:r>
              <a:rPr lang="el-GR" sz="2200" dirty="0"/>
              <a:t>Πολύ </a:t>
            </a:r>
            <a:r>
              <a:rPr lang="el-GR" sz="2200" dirty="0" err="1"/>
              <a:t>χρησιμο</a:t>
            </a:r>
            <a:r>
              <a:rPr lang="el-GR" sz="2200" dirty="0"/>
              <a:t> </a:t>
            </a:r>
            <a:r>
              <a:rPr lang="el-GR" sz="2200" dirty="0" err="1"/>
              <a:t>λεμφωματα</a:t>
            </a:r>
            <a:r>
              <a:rPr lang="el-GR" sz="2200" dirty="0"/>
              <a:t> </a:t>
            </a:r>
          </a:p>
          <a:p>
            <a:r>
              <a:rPr lang="el-GR" sz="2200" dirty="0"/>
              <a:t>Συσχέτιση βαθμού κακοήθειας- πρόσληψης </a:t>
            </a:r>
            <a:r>
              <a:rPr lang="en-US" sz="2200" dirty="0"/>
              <a:t>FDG-PET</a:t>
            </a:r>
            <a:endParaRPr lang="el-GR" sz="2200" dirty="0"/>
          </a:p>
          <a:p>
            <a:r>
              <a:rPr lang="el-GR" sz="2200" dirty="0"/>
              <a:t>Αμφίβολο , κακής ποιότητας ή </a:t>
            </a:r>
            <a:r>
              <a:rPr lang="el-GR" sz="2200" dirty="0" err="1"/>
              <a:t>αντενδειξη</a:t>
            </a:r>
            <a:r>
              <a:rPr lang="el-GR" sz="2200" dirty="0"/>
              <a:t>  </a:t>
            </a:r>
            <a:r>
              <a:rPr lang="en-US" sz="2200" dirty="0"/>
              <a:t>MRI</a:t>
            </a:r>
            <a:endParaRPr lang="el-GR" sz="2200" dirty="0"/>
          </a:p>
          <a:p>
            <a:pPr lvl="1"/>
            <a:r>
              <a:rPr lang="el-GR" sz="2200" dirty="0">
                <a:solidFill>
                  <a:srgbClr val="FFFF99"/>
                </a:solidFill>
              </a:rPr>
              <a:t>Εκτίμηση τοπικής υποτροπής, </a:t>
            </a:r>
            <a:r>
              <a:rPr lang="el-GR" sz="2200" dirty="0" err="1">
                <a:solidFill>
                  <a:srgbClr val="FFFF99"/>
                </a:solidFill>
              </a:rPr>
              <a:t>μεταστασεων</a:t>
            </a:r>
            <a:endParaRPr lang="el-GR" sz="2200" dirty="0">
              <a:solidFill>
                <a:srgbClr val="FFFF99"/>
              </a:solidFill>
            </a:endParaRPr>
          </a:p>
          <a:p>
            <a:pPr marL="457207" lvl="1" indent="0">
              <a:buNone/>
            </a:pPr>
            <a:r>
              <a:rPr lang="el-GR" sz="2200" dirty="0"/>
              <a:t>  </a:t>
            </a:r>
            <a:endParaRPr lang="en-US" sz="2200" dirty="0"/>
          </a:p>
        </p:txBody>
      </p:sp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3" cstate="print"/>
          <a:srcRect l="1701" t="8315" r="21281"/>
          <a:stretch>
            <a:fillRect/>
          </a:stretch>
        </p:blipFill>
        <p:spPr bwMode="auto">
          <a:xfrm>
            <a:off x="4433313" y="1760898"/>
            <a:ext cx="4710687" cy="3729691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</p:spPr>
      </p:pic>
      <p:sp>
        <p:nvSpPr>
          <p:cNvPr id="110597" name="TextBox 8"/>
          <p:cNvSpPr txBox="1">
            <a:spLocks noChangeArrowheads="1"/>
          </p:cNvSpPr>
          <p:nvPr/>
        </p:nvSpPr>
        <p:spPr bwMode="auto">
          <a:xfrm>
            <a:off x="5357813" y="5857875"/>
            <a:ext cx="35861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</a:rPr>
              <a:t>Lakkaraju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</a:rPr>
              <a:t> et al. Eur </a:t>
            </a:r>
            <a:r>
              <a:rPr lang="en-US" sz="2000" i="1" dirty="0" err="1">
                <a:solidFill>
                  <a:srgbClr val="00B0F0"/>
                </a:solidFill>
                <a:latin typeface="Times New Roman" pitchFamily="18" charset="0"/>
              </a:rPr>
              <a:t>Radiol</a:t>
            </a:r>
            <a:r>
              <a:rPr lang="en-US" sz="2000" i="1" dirty="0">
                <a:solidFill>
                  <a:srgbClr val="00B0F0"/>
                </a:solidFill>
                <a:latin typeface="Times New Roman" pitchFamily="18" charset="0"/>
              </a:rPr>
              <a:t> 2010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88095" y="2060848"/>
            <a:ext cx="8767810" cy="896474"/>
          </a:xfrm>
          <a:solidFill>
            <a:srgbClr val="0070C0"/>
          </a:solidFill>
          <a:ln w="28575">
            <a:solidFill>
              <a:srgbClr val="FFFF66"/>
            </a:solidFill>
          </a:ln>
        </p:spPr>
        <p:txBody>
          <a:bodyPr>
            <a:normAutofit/>
          </a:bodyPr>
          <a:lstStyle/>
          <a:p>
            <a:r>
              <a:rPr lang="el-GR" sz="4000" b="1" dirty="0">
                <a:solidFill>
                  <a:srgbClr val="FFFF00"/>
                </a:solidFill>
              </a:rPr>
              <a:t>ΧΑΡΑΚΤΗΡΙΣΜΟΣ ΟΣΤΙΚΩΝ ΟΓΚΩΝ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BB5280-19AE-4EA2-AB57-6CE8CC462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35" y="764704"/>
            <a:ext cx="6192688" cy="1143000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FFFF00"/>
                </a:solidFill>
              </a:rPr>
              <a:t>ΕΚΠΑΙΔΕΥΤΙΚΟΙ ΣΤΟΧΟΙ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41A32A7-0BB1-4B4A-AF3D-32C23317B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204864"/>
            <a:ext cx="8229600" cy="3888432"/>
          </a:xfrm>
        </p:spPr>
        <p:txBody>
          <a:bodyPr>
            <a:normAutofit/>
          </a:bodyPr>
          <a:lstStyle/>
          <a:p>
            <a:pPr marL="480060" indent="-342900"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el-GR" sz="2200" dirty="0"/>
              <a:t>Δυνατότητες απεικονιστικών μεθόδων στην </a:t>
            </a:r>
            <a:r>
              <a:rPr lang="el-GR" sz="2200" i="1" dirty="0">
                <a:solidFill>
                  <a:srgbClr val="FFFF66"/>
                </a:solidFill>
              </a:rPr>
              <a:t>Διάγνωση και Δ/δ</a:t>
            </a:r>
            <a:r>
              <a:rPr lang="el-GR" sz="2200" dirty="0"/>
              <a:t> οστικών όγκων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sz="2000" dirty="0"/>
              <a:t>Απεικονιστικά πρότυπα οστικών  όγκων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sz="2000" dirty="0"/>
              <a:t>Συμπληρωματική </a:t>
            </a:r>
            <a:r>
              <a:rPr lang="el-GR" sz="2000" dirty="0" err="1"/>
              <a:t>χρηση</a:t>
            </a:r>
            <a:r>
              <a:rPr lang="el-GR" sz="2000" dirty="0"/>
              <a:t> </a:t>
            </a:r>
            <a:r>
              <a:rPr lang="el-GR" sz="2000" dirty="0" err="1"/>
              <a:t>μεθοδων</a:t>
            </a:r>
            <a:r>
              <a:rPr lang="el-GR" sz="2000" dirty="0"/>
              <a:t> για διάγνωση 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el-GR" sz="2200" dirty="0" err="1"/>
              <a:t>Σταδιοποίηση</a:t>
            </a:r>
            <a:r>
              <a:rPr lang="el-GR" sz="2200" dirty="0"/>
              <a:t> 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el-GR" sz="2200" dirty="0" err="1"/>
              <a:t>Μεταθεραπευτική</a:t>
            </a:r>
            <a:r>
              <a:rPr lang="el-GR" sz="2200" dirty="0"/>
              <a:t> παρακολούθηση ΜΣΚ όγκων </a:t>
            </a:r>
          </a:p>
          <a:p>
            <a:endParaRPr lang="el-GR" sz="2200" dirty="0"/>
          </a:p>
          <a:p>
            <a:endParaRPr lang="el-GR" sz="2200" dirty="0"/>
          </a:p>
          <a:p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4167607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23292" y="360784"/>
            <a:ext cx="7097414" cy="1152526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600" b="1" dirty="0">
                <a:solidFill>
                  <a:srgbClr val="FFFF66"/>
                </a:solidFill>
              </a:rPr>
              <a:t>ΧΑΡΑΚΤΗΡΙΣΜΟΣ ΟΣΤΙΚΩΝ ΟΓΚΩΝ:  ΚΡΙΤΗΡΙΑ ΣΤΗΝ Α/Α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528" y="1500346"/>
            <a:ext cx="8229600" cy="3948112"/>
          </a:xfrm>
        </p:spPr>
        <p:txBody>
          <a:bodyPr>
            <a:noAutofit/>
          </a:bodyPr>
          <a:lstStyle/>
          <a:p>
            <a:pPr algn="just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l-GR" sz="2400" dirty="0"/>
              <a:t>Ηλικία ασθενούς</a:t>
            </a:r>
          </a:p>
          <a:p>
            <a:pPr algn="just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l-GR" sz="2400" dirty="0"/>
              <a:t>Αριθμό αλλοιώσεων</a:t>
            </a:r>
          </a:p>
          <a:p>
            <a:pPr algn="just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l-GR" sz="2400" dirty="0"/>
              <a:t>Εντόπιση: </a:t>
            </a:r>
          </a:p>
          <a:p>
            <a:pPr lvl="1" algn="just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l-GR" dirty="0"/>
              <a:t>Σκελετό</a:t>
            </a:r>
          </a:p>
          <a:p>
            <a:pPr lvl="1" algn="just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l-GR" dirty="0"/>
              <a:t>Επίφυση – </a:t>
            </a:r>
            <a:r>
              <a:rPr lang="el-GR" dirty="0" err="1"/>
              <a:t>μεταφυση</a:t>
            </a:r>
            <a:r>
              <a:rPr lang="el-GR" dirty="0"/>
              <a:t>-  </a:t>
            </a:r>
            <a:r>
              <a:rPr lang="el-GR" dirty="0" err="1"/>
              <a:t>διάφυση</a:t>
            </a:r>
            <a:r>
              <a:rPr lang="el-GR" dirty="0"/>
              <a:t> </a:t>
            </a:r>
          </a:p>
          <a:p>
            <a:pPr lvl="1" algn="just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l-GR" dirty="0"/>
              <a:t>Φλοιός/ μυελός/ </a:t>
            </a:r>
            <a:r>
              <a:rPr lang="el-GR" dirty="0" err="1"/>
              <a:t>επιφανεια</a:t>
            </a:r>
            <a:r>
              <a:rPr lang="el-GR" dirty="0"/>
              <a:t> </a:t>
            </a:r>
          </a:p>
          <a:p>
            <a:pPr lvl="1" algn="just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l-GR" dirty="0"/>
              <a:t> </a:t>
            </a:r>
            <a:r>
              <a:rPr lang="el-GR" sz="2400" dirty="0" err="1"/>
              <a:t>Ακτινομορφολογικά</a:t>
            </a:r>
            <a:r>
              <a:rPr lang="el-GR" sz="2400" dirty="0"/>
              <a:t> χαρακτηριστικά</a:t>
            </a:r>
          </a:p>
          <a:p>
            <a:pPr lvl="1" algn="just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l-GR" dirty="0"/>
              <a:t> Πρότυπο οστικής καταστροφής /</a:t>
            </a:r>
            <a:r>
              <a:rPr lang="el-GR" dirty="0" err="1"/>
              <a:t>Ορια</a:t>
            </a:r>
            <a:r>
              <a:rPr lang="el-GR" dirty="0"/>
              <a:t>  βλάβης</a:t>
            </a:r>
          </a:p>
          <a:p>
            <a:pPr lvl="1" algn="just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l-GR" dirty="0"/>
              <a:t>Θεμέλια ουσία </a:t>
            </a:r>
          </a:p>
          <a:p>
            <a:pPr lvl="1" algn="just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l-GR" dirty="0" err="1"/>
              <a:t>Περιοστική</a:t>
            </a:r>
            <a:r>
              <a:rPr lang="el-GR" dirty="0"/>
              <a:t> αντίδραση</a:t>
            </a:r>
          </a:p>
          <a:p>
            <a:pPr lvl="1" algn="just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l-GR" dirty="0" err="1"/>
              <a:t>Κατασταση</a:t>
            </a:r>
            <a:r>
              <a:rPr lang="el-GR" dirty="0"/>
              <a:t> φλοιού</a:t>
            </a:r>
          </a:p>
          <a:p>
            <a:pPr lvl="1" algn="just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Char char="q"/>
            </a:pPr>
            <a:endParaRPr lang="el-GR" dirty="0"/>
          </a:p>
          <a:p>
            <a:pPr lvl="1" algn="just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l-GR" dirty="0">
                <a:solidFill>
                  <a:srgbClr val="F2F2F2"/>
                </a:solidFill>
              </a:rPr>
              <a:t>                                                     </a:t>
            </a:r>
            <a:endParaRPr lang="el-GR" i="1" dirty="0">
              <a:solidFill>
                <a:srgbClr val="F2F2F2"/>
              </a:solidFill>
            </a:endParaRPr>
          </a:p>
          <a:p>
            <a:pPr lvl="1" algn="just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Char char="q"/>
            </a:pP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-90612" y="6299755"/>
            <a:ext cx="93252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800" i="1" dirty="0">
                <a:solidFill>
                  <a:srgbClr val="FFFF66"/>
                </a:solidFill>
                <a:latin typeface="Times New Roman" pitchFamily="18" charset="0"/>
              </a:rPr>
              <a:t>Lodwick G. A </a:t>
            </a:r>
            <a:r>
              <a:rPr lang="en-GB" sz="1800" i="1" dirty="0" err="1">
                <a:solidFill>
                  <a:srgbClr val="FFFF66"/>
                </a:solidFill>
                <a:latin typeface="Times New Roman" pitchFamily="18" charset="0"/>
              </a:rPr>
              <a:t>probablistic</a:t>
            </a:r>
            <a:r>
              <a:rPr lang="en-GB" sz="1800" i="1" dirty="0">
                <a:solidFill>
                  <a:srgbClr val="FFFF66"/>
                </a:solidFill>
                <a:latin typeface="Times New Roman" pitchFamily="18" charset="0"/>
              </a:rPr>
              <a:t> approach to the diagnosis of bone </a:t>
            </a:r>
            <a:r>
              <a:rPr lang="en-GB" sz="1800" i="1" dirty="0" err="1">
                <a:solidFill>
                  <a:srgbClr val="FFFF66"/>
                </a:solidFill>
                <a:latin typeface="Times New Roman" pitchFamily="18" charset="0"/>
              </a:rPr>
              <a:t>tumors</a:t>
            </a:r>
            <a:r>
              <a:rPr lang="el-GR" sz="1800" i="1" dirty="0">
                <a:solidFill>
                  <a:srgbClr val="FFFF66"/>
                </a:solidFill>
                <a:latin typeface="Times New Roman" pitchFamily="18" charset="0"/>
              </a:rPr>
              <a:t>. </a:t>
            </a:r>
            <a:r>
              <a:rPr lang="en-GB" sz="1800" i="1" dirty="0" err="1">
                <a:solidFill>
                  <a:srgbClr val="FFFF66"/>
                </a:solidFill>
                <a:latin typeface="Times New Roman" pitchFamily="18" charset="0"/>
              </a:rPr>
              <a:t>Radiol</a:t>
            </a:r>
            <a:r>
              <a:rPr lang="en-GB" sz="1800" i="1" dirty="0">
                <a:solidFill>
                  <a:srgbClr val="FFFF66"/>
                </a:solidFill>
                <a:latin typeface="Times New Roman" pitchFamily="18" charset="0"/>
              </a:rPr>
              <a:t> Clin N Am 1965;3:487 </a:t>
            </a:r>
            <a:endParaRPr lang="en-US" sz="1800" dirty="0">
              <a:solidFill>
                <a:srgbClr val="FFFF66"/>
              </a:solidFill>
              <a:latin typeface="Times New Roman" pitchFamily="18" charset="0"/>
            </a:endParaRPr>
          </a:p>
        </p:txBody>
      </p:sp>
      <p:pic>
        <p:nvPicPr>
          <p:cNvPr id="5" name="Picture 4" descr="P1010001">
            <a:extLst>
              <a:ext uri="{FF2B5EF4-FFF2-40B4-BE49-F238E27FC236}">
                <a16:creationId xmlns:a16="http://schemas.microsoft.com/office/drawing/2014/main" id="{D59191D1-BC2D-467F-AA1B-6352C8FEFB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lum bright="36000" contrast="17000"/>
          </a:blip>
          <a:srcRect l="7068" t="7257" r="72025"/>
          <a:stretch/>
        </p:blipFill>
        <p:spPr bwMode="auto">
          <a:xfrm>
            <a:off x="7668344" y="2492896"/>
            <a:ext cx="618998" cy="1500664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  <a:effectLst>
            <a:glow rad="127000">
              <a:srgbClr val="FFFF99">
                <a:alpha val="40000"/>
              </a:srgbClr>
            </a:glow>
            <a:reflection blurRad="1270000" stA="0" endPos="65000" dist="50800" dir="5400000" sy="-100000" algn="bl" rotWithShape="0"/>
          </a:effectLst>
        </p:spPr>
      </p:pic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491880" y="404664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4000" b="1" dirty="0">
                <a:solidFill>
                  <a:srgbClr val="FFFF66"/>
                </a:solidFill>
              </a:rPr>
              <a:t>ΗΛΙΚΙΑ</a:t>
            </a:r>
          </a:p>
        </p:txBody>
      </p:sp>
      <p:graphicFrame>
        <p:nvGraphicFramePr>
          <p:cNvPr id="99356" name="Group 2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38392170"/>
              </p:ext>
            </p:extLst>
          </p:nvPr>
        </p:nvGraphicFramePr>
        <p:xfrm>
          <a:off x="467545" y="1196752"/>
          <a:ext cx="8357478" cy="5427331"/>
        </p:xfrm>
        <a:graphic>
          <a:graphicData uri="http://schemas.openxmlformats.org/drawingml/2006/table">
            <a:tbl>
              <a:tblPr/>
              <a:tblGrid>
                <a:gridCol w="3077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9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7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 – </a:t>
                      </a:r>
                      <a:r>
                        <a:rPr kumimoji="0" lang="el-G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l-G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ετών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Λευχαιμία,  Μεταστατικό </a:t>
                      </a:r>
                      <a:r>
                        <a:rPr kumimoji="0" lang="el-G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νευροβλάστωμα</a:t>
                      </a:r>
                      <a:r>
                        <a:rPr kumimoji="0" lang="el-G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απλη</a:t>
                      </a: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l-G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κυστη</a:t>
                      </a: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,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41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 – 30 ετών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Ewing’s </a:t>
                      </a: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σάρκωμα,  Οστεοσάρκωμα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Οστεοειδες</a:t>
                      </a: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l-G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οστεωμα</a:t>
                      </a: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GCT, </a:t>
                      </a:r>
                      <a:r>
                        <a:rPr kumimoji="0" lang="el-G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εγχορδώμα</a:t>
                      </a: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, </a:t>
                      </a:r>
                      <a:r>
                        <a:rPr kumimoji="0" lang="el-G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οστεοχόνδρωμα</a:t>
                      </a:r>
                      <a:endParaRPr kumimoji="0" lang="el-G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5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30 - 60 ετών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l-G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Χονδροσάρκωμα</a:t>
                      </a:r>
                      <a:endParaRPr kumimoji="0" lang="el-G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Πρωτοπαθές λέμφωμα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l-G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Κακόηθες</a:t>
                      </a: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ινώδες </a:t>
                      </a:r>
                      <a:r>
                        <a:rPr kumimoji="0" lang="el-G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ιστιοκύττωμα</a:t>
                      </a:r>
                      <a:endParaRPr kumimoji="0" lang="el-G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00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</a:t>
                      </a:r>
                      <a:r>
                        <a:rPr kumimoji="0" lang="el-G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0+ ετών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Μεταστάσεις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Πολλαπλό </a:t>
                      </a:r>
                      <a:r>
                        <a:rPr kumimoji="0" lang="el-G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μυέλωμα</a:t>
                      </a:r>
                      <a:endParaRPr kumimoji="0" lang="el-G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Λέμφωμα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Δευτεροπαθές Οστεοσάρκωμα (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Paget’s)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l-G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Χονδροσάρκωμα</a:t>
                      </a:r>
                      <a:endParaRPr kumimoji="0" lang="el-G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l-G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Ινοσάρκωμα</a:t>
                      </a: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/ </a:t>
                      </a:r>
                      <a:r>
                        <a:rPr kumimoji="0" lang="el-G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κακόηθες</a:t>
                      </a: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ινώδες </a:t>
                      </a:r>
                      <a:r>
                        <a:rPr kumimoji="0" lang="el-G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ιστιοκύττωμα</a:t>
                      </a:r>
                      <a:endParaRPr kumimoji="0" lang="el-G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- Τίτλος"/>
          <p:cNvSpPr>
            <a:spLocks noGrp="1"/>
          </p:cNvSpPr>
          <p:nvPr>
            <p:ph type="title"/>
          </p:nvPr>
        </p:nvSpPr>
        <p:spPr>
          <a:xfrm>
            <a:off x="2375756" y="1052736"/>
            <a:ext cx="4392488" cy="1143000"/>
          </a:xfrm>
        </p:spPr>
        <p:txBody>
          <a:bodyPr/>
          <a:lstStyle/>
          <a:p>
            <a:pPr eaLnBrk="1" hangingPunct="1"/>
            <a:r>
              <a:rPr lang="el-GR" sz="3600" b="1" dirty="0">
                <a:solidFill>
                  <a:srgbClr val="FFFF66"/>
                </a:solidFill>
              </a:rPr>
              <a:t>ΑΡΙΘΜΟΣ ΒΛΑΒΩΝ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95536" y="2060848"/>
            <a:ext cx="8693596" cy="125730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l-GR" sz="2400" b="1" u="sng" dirty="0">
                <a:solidFill>
                  <a:srgbClr val="FFFF99"/>
                </a:solidFill>
              </a:rPr>
              <a:t>Πολλαπλές </a:t>
            </a:r>
            <a:r>
              <a:rPr lang="el-GR" sz="2400" b="1" u="sng" dirty="0"/>
              <a:t>: 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l-GR" dirty="0"/>
              <a:t>μεταστάσεις, πολλαπλό </a:t>
            </a:r>
            <a:r>
              <a:rPr lang="el-GR" dirty="0" err="1"/>
              <a:t>μυέλωμα</a:t>
            </a:r>
            <a:endParaRPr lang="el-GR" dirty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l-GR" dirty="0"/>
              <a:t>Πολλαπλοί ίδιου τύπου καλοήθεις όγκοι  (πχ </a:t>
            </a:r>
            <a:r>
              <a:rPr lang="el-GR" dirty="0" err="1"/>
              <a:t>εγχορδώματα</a:t>
            </a:r>
            <a:r>
              <a:rPr lang="el-GR" dirty="0"/>
              <a:t>, </a:t>
            </a:r>
            <a:r>
              <a:rPr lang="el-GR" dirty="0" err="1"/>
              <a:t>εξοστώσεις</a:t>
            </a:r>
            <a:r>
              <a:rPr lang="el-GR" dirty="0"/>
              <a:t>) σε </a:t>
            </a:r>
            <a:r>
              <a:rPr lang="el-GR" dirty="0" err="1"/>
              <a:t>πλαισια</a:t>
            </a:r>
            <a:r>
              <a:rPr lang="el-GR" dirty="0"/>
              <a:t> συνδρόμων  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endParaRPr lang="el-GR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l-GR" sz="2400" b="1" u="sng" dirty="0">
                <a:solidFill>
                  <a:srgbClr val="FFFF99"/>
                </a:solidFill>
              </a:rPr>
              <a:t>Μονήρης βλάβη: 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l-GR" dirty="0">
                <a:solidFill>
                  <a:srgbClr val="FFFF99"/>
                </a:solidFill>
              </a:rPr>
              <a:t>πρωτοπαθείς οστικοί όγκοι , </a:t>
            </a:r>
            <a:r>
              <a:rPr lang="el-GR" dirty="0" err="1">
                <a:solidFill>
                  <a:srgbClr val="FFFF99"/>
                </a:solidFill>
              </a:rPr>
              <a:t>δδ</a:t>
            </a:r>
            <a:r>
              <a:rPr lang="el-GR" dirty="0">
                <a:solidFill>
                  <a:srgbClr val="FFFF99"/>
                </a:solidFill>
              </a:rPr>
              <a:t> </a:t>
            </a:r>
            <a:r>
              <a:rPr lang="el-GR" dirty="0" err="1">
                <a:solidFill>
                  <a:srgbClr val="FFFF99"/>
                </a:solidFill>
              </a:rPr>
              <a:t>ψευδοόγκοι</a:t>
            </a:r>
            <a:r>
              <a:rPr lang="el-GR" dirty="0">
                <a:solidFill>
                  <a:srgbClr val="FFFF99"/>
                </a:solidFill>
              </a:rPr>
              <a:t> </a:t>
            </a:r>
            <a:endParaRPr lang="el-G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>
          <a:xfrm>
            <a:off x="1764444" y="465981"/>
            <a:ext cx="5615112" cy="8747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b="1" dirty="0">
                <a:solidFill>
                  <a:srgbClr val="FFFF66"/>
                </a:solidFill>
              </a:rPr>
              <a:t>ΕΝΤΟΠΙΣΗ  ΣΤΟ ΟΣΤΟ</a:t>
            </a:r>
          </a:p>
        </p:txBody>
      </p:sp>
      <p:sp>
        <p:nvSpPr>
          <p:cNvPr id="13315" name="Freeform 4" descr="Green marble"/>
          <p:cNvSpPr>
            <a:spLocks/>
          </p:cNvSpPr>
          <p:nvPr/>
        </p:nvSpPr>
        <p:spPr bwMode="auto">
          <a:xfrm>
            <a:off x="3059832" y="4437112"/>
            <a:ext cx="900112" cy="973138"/>
          </a:xfrm>
          <a:custGeom>
            <a:avLst/>
            <a:gdLst>
              <a:gd name="T0" fmla="*/ 2147483647 w 409"/>
              <a:gd name="T1" fmla="*/ 2147483647 h 485"/>
              <a:gd name="T2" fmla="*/ 2147483647 w 409"/>
              <a:gd name="T3" fmla="*/ 2147483647 h 485"/>
              <a:gd name="T4" fmla="*/ 2147483647 w 409"/>
              <a:gd name="T5" fmla="*/ 2147483647 h 485"/>
              <a:gd name="T6" fmla="*/ 2147483647 w 409"/>
              <a:gd name="T7" fmla="*/ 2147483647 h 485"/>
              <a:gd name="T8" fmla="*/ 2147483647 w 409"/>
              <a:gd name="T9" fmla="*/ 2147483647 h 485"/>
              <a:gd name="T10" fmla="*/ 2147483647 w 409"/>
              <a:gd name="T11" fmla="*/ 2147483647 h 485"/>
              <a:gd name="T12" fmla="*/ 2147483647 w 409"/>
              <a:gd name="T13" fmla="*/ 2147483647 h 485"/>
              <a:gd name="T14" fmla="*/ 2147483647 w 409"/>
              <a:gd name="T15" fmla="*/ 2147483647 h 485"/>
              <a:gd name="T16" fmla="*/ 2147483647 w 409"/>
              <a:gd name="T17" fmla="*/ 2147483647 h 485"/>
              <a:gd name="T18" fmla="*/ 2147483647 w 409"/>
              <a:gd name="T19" fmla="*/ 2147483647 h 48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09"/>
              <a:gd name="T31" fmla="*/ 0 h 485"/>
              <a:gd name="T32" fmla="*/ 409 w 409"/>
              <a:gd name="T33" fmla="*/ 485 h 48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09" h="485">
                <a:moveTo>
                  <a:pt x="295" y="8"/>
                </a:moveTo>
                <a:cubicBezTo>
                  <a:pt x="318" y="0"/>
                  <a:pt x="326" y="38"/>
                  <a:pt x="341" y="53"/>
                </a:cubicBezTo>
                <a:cubicBezTo>
                  <a:pt x="356" y="68"/>
                  <a:pt x="379" y="69"/>
                  <a:pt x="386" y="99"/>
                </a:cubicBezTo>
                <a:cubicBezTo>
                  <a:pt x="393" y="129"/>
                  <a:pt x="409" y="182"/>
                  <a:pt x="386" y="235"/>
                </a:cubicBezTo>
                <a:cubicBezTo>
                  <a:pt x="363" y="288"/>
                  <a:pt x="280" y="378"/>
                  <a:pt x="250" y="416"/>
                </a:cubicBezTo>
                <a:cubicBezTo>
                  <a:pt x="220" y="454"/>
                  <a:pt x="234" y="454"/>
                  <a:pt x="204" y="462"/>
                </a:cubicBezTo>
                <a:cubicBezTo>
                  <a:pt x="174" y="470"/>
                  <a:pt x="98" y="485"/>
                  <a:pt x="68" y="462"/>
                </a:cubicBezTo>
                <a:cubicBezTo>
                  <a:pt x="38" y="439"/>
                  <a:pt x="0" y="387"/>
                  <a:pt x="23" y="326"/>
                </a:cubicBezTo>
                <a:cubicBezTo>
                  <a:pt x="46" y="265"/>
                  <a:pt x="159" y="152"/>
                  <a:pt x="204" y="99"/>
                </a:cubicBezTo>
                <a:cubicBezTo>
                  <a:pt x="249" y="46"/>
                  <a:pt x="272" y="16"/>
                  <a:pt x="295" y="8"/>
                </a:cubicBez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rgbClr val="333333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3316" name="Freeform 5" descr="Brown marble"/>
          <p:cNvSpPr>
            <a:spLocks/>
          </p:cNvSpPr>
          <p:nvPr/>
        </p:nvSpPr>
        <p:spPr bwMode="auto">
          <a:xfrm>
            <a:off x="4427538" y="3860800"/>
            <a:ext cx="504825" cy="587375"/>
          </a:xfrm>
          <a:custGeom>
            <a:avLst/>
            <a:gdLst>
              <a:gd name="T0" fmla="*/ 2147483647 w 151"/>
              <a:gd name="T1" fmla="*/ 2147483647 h 324"/>
              <a:gd name="T2" fmla="*/ 2147483647 w 151"/>
              <a:gd name="T3" fmla="*/ 2147483647 h 324"/>
              <a:gd name="T4" fmla="*/ 2147483647 w 151"/>
              <a:gd name="T5" fmla="*/ 2147483647 h 324"/>
              <a:gd name="T6" fmla="*/ 2147483647 w 151"/>
              <a:gd name="T7" fmla="*/ 2147483647 h 324"/>
              <a:gd name="T8" fmla="*/ 2147483647 w 151"/>
              <a:gd name="T9" fmla="*/ 2147483647 h 324"/>
              <a:gd name="T10" fmla="*/ 2147483647 w 151"/>
              <a:gd name="T11" fmla="*/ 2147483647 h 324"/>
              <a:gd name="T12" fmla="*/ 2147483647 w 151"/>
              <a:gd name="T13" fmla="*/ 2147483647 h 3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1"/>
              <a:gd name="T22" fmla="*/ 0 h 324"/>
              <a:gd name="T23" fmla="*/ 151 w 151"/>
              <a:gd name="T24" fmla="*/ 324 h 3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1" h="324">
                <a:moveTo>
                  <a:pt x="15" y="188"/>
                </a:moveTo>
                <a:cubicBezTo>
                  <a:pt x="30" y="143"/>
                  <a:pt x="82" y="82"/>
                  <a:pt x="105" y="52"/>
                </a:cubicBezTo>
                <a:cubicBezTo>
                  <a:pt x="128" y="22"/>
                  <a:pt x="151" y="0"/>
                  <a:pt x="151" y="7"/>
                </a:cubicBezTo>
                <a:cubicBezTo>
                  <a:pt x="151" y="14"/>
                  <a:pt x="113" y="67"/>
                  <a:pt x="105" y="97"/>
                </a:cubicBezTo>
                <a:cubicBezTo>
                  <a:pt x="97" y="127"/>
                  <a:pt x="120" y="150"/>
                  <a:pt x="105" y="188"/>
                </a:cubicBezTo>
                <a:cubicBezTo>
                  <a:pt x="90" y="226"/>
                  <a:pt x="30" y="324"/>
                  <a:pt x="15" y="324"/>
                </a:cubicBezTo>
                <a:cubicBezTo>
                  <a:pt x="0" y="324"/>
                  <a:pt x="0" y="233"/>
                  <a:pt x="15" y="188"/>
                </a:cubicBezTo>
                <a:close/>
              </a:path>
            </a:pathLst>
          </a:cu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3317" name="Freeform 6" descr="Pink tissue paper"/>
          <p:cNvSpPr>
            <a:spLocks/>
          </p:cNvSpPr>
          <p:nvPr/>
        </p:nvSpPr>
        <p:spPr bwMode="auto">
          <a:xfrm>
            <a:off x="4356100" y="2060575"/>
            <a:ext cx="647700" cy="1008063"/>
          </a:xfrm>
          <a:custGeom>
            <a:avLst/>
            <a:gdLst>
              <a:gd name="T0" fmla="*/ 2147483647 w 248"/>
              <a:gd name="T1" fmla="*/ 2147483647 h 506"/>
              <a:gd name="T2" fmla="*/ 2147483647 w 248"/>
              <a:gd name="T3" fmla="*/ 2147483647 h 506"/>
              <a:gd name="T4" fmla="*/ 2147483647 w 248"/>
              <a:gd name="T5" fmla="*/ 2147483647 h 506"/>
              <a:gd name="T6" fmla="*/ 2147483647 w 248"/>
              <a:gd name="T7" fmla="*/ 2147483647 h 506"/>
              <a:gd name="T8" fmla="*/ 2147483647 w 248"/>
              <a:gd name="T9" fmla="*/ 2147483647 h 506"/>
              <a:gd name="T10" fmla="*/ 2147483647 w 248"/>
              <a:gd name="T11" fmla="*/ 2147483647 h 506"/>
              <a:gd name="T12" fmla="*/ 2147483647 w 248"/>
              <a:gd name="T13" fmla="*/ 2147483647 h 506"/>
              <a:gd name="T14" fmla="*/ 2147483647 w 248"/>
              <a:gd name="T15" fmla="*/ 2147483647 h 506"/>
              <a:gd name="T16" fmla="*/ 2147483647 w 248"/>
              <a:gd name="T17" fmla="*/ 2147483647 h 506"/>
              <a:gd name="T18" fmla="*/ 2147483647 w 248"/>
              <a:gd name="T19" fmla="*/ 2147483647 h 506"/>
              <a:gd name="T20" fmla="*/ 2147483647 w 248"/>
              <a:gd name="T21" fmla="*/ 2147483647 h 50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48"/>
              <a:gd name="T34" fmla="*/ 0 h 506"/>
              <a:gd name="T35" fmla="*/ 248 w 248"/>
              <a:gd name="T36" fmla="*/ 506 h 50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48" h="506">
                <a:moveTo>
                  <a:pt x="15" y="188"/>
                </a:moveTo>
                <a:cubicBezTo>
                  <a:pt x="15" y="128"/>
                  <a:pt x="0" y="67"/>
                  <a:pt x="15" y="52"/>
                </a:cubicBezTo>
                <a:cubicBezTo>
                  <a:pt x="30" y="37"/>
                  <a:pt x="82" y="105"/>
                  <a:pt x="105" y="98"/>
                </a:cubicBezTo>
                <a:cubicBezTo>
                  <a:pt x="128" y="91"/>
                  <a:pt x="128" y="0"/>
                  <a:pt x="151" y="7"/>
                </a:cubicBezTo>
                <a:cubicBezTo>
                  <a:pt x="174" y="14"/>
                  <a:pt x="234" y="98"/>
                  <a:pt x="241" y="143"/>
                </a:cubicBezTo>
                <a:cubicBezTo>
                  <a:pt x="248" y="188"/>
                  <a:pt x="203" y="226"/>
                  <a:pt x="196" y="279"/>
                </a:cubicBezTo>
                <a:cubicBezTo>
                  <a:pt x="189" y="332"/>
                  <a:pt x="203" y="423"/>
                  <a:pt x="196" y="461"/>
                </a:cubicBezTo>
                <a:cubicBezTo>
                  <a:pt x="189" y="499"/>
                  <a:pt x="174" y="506"/>
                  <a:pt x="151" y="506"/>
                </a:cubicBezTo>
                <a:cubicBezTo>
                  <a:pt x="128" y="506"/>
                  <a:pt x="83" y="476"/>
                  <a:pt x="60" y="461"/>
                </a:cubicBezTo>
                <a:cubicBezTo>
                  <a:pt x="37" y="446"/>
                  <a:pt x="22" y="453"/>
                  <a:pt x="15" y="415"/>
                </a:cubicBezTo>
                <a:cubicBezTo>
                  <a:pt x="8" y="377"/>
                  <a:pt x="15" y="248"/>
                  <a:pt x="15" y="188"/>
                </a:cubicBezTo>
                <a:close/>
              </a:path>
            </a:pathLst>
          </a:custGeom>
          <a:blipFill dpi="0" rotWithShape="1">
            <a:blip r:embed="rId4" cstate="print"/>
            <a:srcRect/>
            <a:tile tx="0" ty="0" sx="100000" sy="100000" flip="none" algn="tl"/>
          </a:blipFill>
          <a:ln w="9525">
            <a:solidFill>
              <a:srgbClr val="FF9999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3318" name="Freeform 7"/>
          <p:cNvSpPr>
            <a:spLocks/>
          </p:cNvSpPr>
          <p:nvPr/>
        </p:nvSpPr>
        <p:spPr bwMode="auto">
          <a:xfrm>
            <a:off x="2843213" y="2060575"/>
            <a:ext cx="2881312" cy="4176713"/>
          </a:xfrm>
          <a:custGeom>
            <a:avLst/>
            <a:gdLst>
              <a:gd name="T0" fmla="*/ 2147483647 w 885"/>
              <a:gd name="T1" fmla="*/ 2147483647 h 1966"/>
              <a:gd name="T2" fmla="*/ 2147483647 w 885"/>
              <a:gd name="T3" fmla="*/ 2147483647 h 1966"/>
              <a:gd name="T4" fmla="*/ 2147483647 w 885"/>
              <a:gd name="T5" fmla="*/ 2147483647 h 1966"/>
              <a:gd name="T6" fmla="*/ 2147483647 w 885"/>
              <a:gd name="T7" fmla="*/ 2147483647 h 1966"/>
              <a:gd name="T8" fmla="*/ 2147483647 w 885"/>
              <a:gd name="T9" fmla="*/ 2147483647 h 1966"/>
              <a:gd name="T10" fmla="*/ 2147483647 w 885"/>
              <a:gd name="T11" fmla="*/ 2147483647 h 1966"/>
              <a:gd name="T12" fmla="*/ 2147483647 w 885"/>
              <a:gd name="T13" fmla="*/ 2147483647 h 1966"/>
              <a:gd name="T14" fmla="*/ 2147483647 w 885"/>
              <a:gd name="T15" fmla="*/ 2147483647 h 1966"/>
              <a:gd name="T16" fmla="*/ 2147483647 w 885"/>
              <a:gd name="T17" fmla="*/ 2147483647 h 1966"/>
              <a:gd name="T18" fmla="*/ 2147483647 w 885"/>
              <a:gd name="T19" fmla="*/ 2147483647 h 1966"/>
              <a:gd name="T20" fmla="*/ 2147483647 w 885"/>
              <a:gd name="T21" fmla="*/ 2147483647 h 1966"/>
              <a:gd name="T22" fmla="*/ 2147483647 w 885"/>
              <a:gd name="T23" fmla="*/ 2147483647 h 1966"/>
              <a:gd name="T24" fmla="*/ 2147483647 w 885"/>
              <a:gd name="T25" fmla="*/ 2147483647 h 1966"/>
              <a:gd name="T26" fmla="*/ 2147483647 w 885"/>
              <a:gd name="T27" fmla="*/ 2147483647 h 1966"/>
              <a:gd name="T28" fmla="*/ 2147483647 w 885"/>
              <a:gd name="T29" fmla="*/ 2147483647 h 1966"/>
              <a:gd name="T30" fmla="*/ 2147483647 w 885"/>
              <a:gd name="T31" fmla="*/ 0 h 196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85"/>
              <a:gd name="T49" fmla="*/ 0 h 1966"/>
              <a:gd name="T50" fmla="*/ 885 w 885"/>
              <a:gd name="T51" fmla="*/ 1966 h 196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885" h="1966">
                <a:moveTo>
                  <a:pt x="326" y="45"/>
                </a:moveTo>
                <a:cubicBezTo>
                  <a:pt x="325" y="430"/>
                  <a:pt x="325" y="816"/>
                  <a:pt x="280" y="1043"/>
                </a:cubicBezTo>
                <a:cubicBezTo>
                  <a:pt x="235" y="1270"/>
                  <a:pt x="98" y="1300"/>
                  <a:pt x="53" y="1406"/>
                </a:cubicBezTo>
                <a:cubicBezTo>
                  <a:pt x="8" y="1512"/>
                  <a:pt x="0" y="1602"/>
                  <a:pt x="8" y="1678"/>
                </a:cubicBezTo>
                <a:cubicBezTo>
                  <a:pt x="16" y="1754"/>
                  <a:pt x="61" y="1815"/>
                  <a:pt x="99" y="1860"/>
                </a:cubicBezTo>
                <a:cubicBezTo>
                  <a:pt x="137" y="1905"/>
                  <a:pt x="190" y="1936"/>
                  <a:pt x="235" y="1951"/>
                </a:cubicBezTo>
                <a:cubicBezTo>
                  <a:pt x="280" y="1966"/>
                  <a:pt x="318" y="1966"/>
                  <a:pt x="371" y="1951"/>
                </a:cubicBezTo>
                <a:cubicBezTo>
                  <a:pt x="424" y="1936"/>
                  <a:pt x="492" y="1868"/>
                  <a:pt x="552" y="1860"/>
                </a:cubicBezTo>
                <a:cubicBezTo>
                  <a:pt x="612" y="1852"/>
                  <a:pt x="689" y="1913"/>
                  <a:pt x="734" y="1905"/>
                </a:cubicBezTo>
                <a:cubicBezTo>
                  <a:pt x="779" y="1897"/>
                  <a:pt x="802" y="1875"/>
                  <a:pt x="825" y="1814"/>
                </a:cubicBezTo>
                <a:cubicBezTo>
                  <a:pt x="848" y="1753"/>
                  <a:pt x="885" y="1633"/>
                  <a:pt x="870" y="1542"/>
                </a:cubicBezTo>
                <a:cubicBezTo>
                  <a:pt x="855" y="1451"/>
                  <a:pt x="764" y="1353"/>
                  <a:pt x="734" y="1270"/>
                </a:cubicBezTo>
                <a:cubicBezTo>
                  <a:pt x="704" y="1187"/>
                  <a:pt x="696" y="1134"/>
                  <a:pt x="688" y="1043"/>
                </a:cubicBezTo>
                <a:cubicBezTo>
                  <a:pt x="680" y="952"/>
                  <a:pt x="688" y="854"/>
                  <a:pt x="688" y="726"/>
                </a:cubicBezTo>
                <a:cubicBezTo>
                  <a:pt x="688" y="598"/>
                  <a:pt x="680" y="393"/>
                  <a:pt x="688" y="272"/>
                </a:cubicBezTo>
                <a:cubicBezTo>
                  <a:pt x="696" y="151"/>
                  <a:pt x="726" y="45"/>
                  <a:pt x="734" y="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3319" name="Oval 8"/>
          <p:cNvSpPr>
            <a:spLocks noChangeArrowheads="1"/>
          </p:cNvSpPr>
          <p:nvPr/>
        </p:nvSpPr>
        <p:spPr bwMode="auto">
          <a:xfrm>
            <a:off x="4139952" y="3861048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3320" name="Oval 9"/>
          <p:cNvSpPr>
            <a:spLocks noChangeArrowheads="1"/>
          </p:cNvSpPr>
          <p:nvPr/>
        </p:nvSpPr>
        <p:spPr bwMode="auto">
          <a:xfrm>
            <a:off x="3779838" y="566102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3321" name="Line 10"/>
          <p:cNvSpPr>
            <a:spLocks noChangeShapeType="1"/>
          </p:cNvSpPr>
          <p:nvPr/>
        </p:nvSpPr>
        <p:spPr bwMode="auto">
          <a:xfrm>
            <a:off x="2916238" y="5445125"/>
            <a:ext cx="2808287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3322" name="Freeform 11" descr="Granite"/>
          <p:cNvSpPr>
            <a:spLocks/>
          </p:cNvSpPr>
          <p:nvPr/>
        </p:nvSpPr>
        <p:spPr bwMode="auto">
          <a:xfrm>
            <a:off x="4067175" y="4508500"/>
            <a:ext cx="720725" cy="865188"/>
          </a:xfrm>
          <a:custGeom>
            <a:avLst/>
            <a:gdLst>
              <a:gd name="T0" fmla="*/ 2147483647 w 596"/>
              <a:gd name="T1" fmla="*/ 2147483647 h 636"/>
              <a:gd name="T2" fmla="*/ 2147483647 w 596"/>
              <a:gd name="T3" fmla="*/ 2147483647 h 636"/>
              <a:gd name="T4" fmla="*/ 2147483647 w 596"/>
              <a:gd name="T5" fmla="*/ 2147483647 h 636"/>
              <a:gd name="T6" fmla="*/ 2147483647 w 596"/>
              <a:gd name="T7" fmla="*/ 2147483647 h 636"/>
              <a:gd name="T8" fmla="*/ 2147483647 w 596"/>
              <a:gd name="T9" fmla="*/ 2147483647 h 636"/>
              <a:gd name="T10" fmla="*/ 2147483647 w 596"/>
              <a:gd name="T11" fmla="*/ 2147483647 h 636"/>
              <a:gd name="T12" fmla="*/ 2147483647 w 596"/>
              <a:gd name="T13" fmla="*/ 2147483647 h 636"/>
              <a:gd name="T14" fmla="*/ 2147483647 w 596"/>
              <a:gd name="T15" fmla="*/ 2147483647 h 6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96"/>
              <a:gd name="T25" fmla="*/ 0 h 636"/>
              <a:gd name="T26" fmla="*/ 596 w 596"/>
              <a:gd name="T27" fmla="*/ 636 h 6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96" h="636">
                <a:moveTo>
                  <a:pt x="408" y="356"/>
                </a:moveTo>
                <a:cubicBezTo>
                  <a:pt x="378" y="326"/>
                  <a:pt x="416" y="318"/>
                  <a:pt x="408" y="265"/>
                </a:cubicBezTo>
                <a:cubicBezTo>
                  <a:pt x="400" y="212"/>
                  <a:pt x="400" y="76"/>
                  <a:pt x="362" y="38"/>
                </a:cubicBezTo>
                <a:cubicBezTo>
                  <a:pt x="324" y="0"/>
                  <a:pt x="234" y="23"/>
                  <a:pt x="181" y="38"/>
                </a:cubicBezTo>
                <a:cubicBezTo>
                  <a:pt x="128" y="53"/>
                  <a:pt x="0" y="38"/>
                  <a:pt x="45" y="129"/>
                </a:cubicBezTo>
                <a:cubicBezTo>
                  <a:pt x="90" y="220"/>
                  <a:pt x="362" y="530"/>
                  <a:pt x="453" y="583"/>
                </a:cubicBezTo>
                <a:cubicBezTo>
                  <a:pt x="544" y="636"/>
                  <a:pt x="596" y="492"/>
                  <a:pt x="589" y="447"/>
                </a:cubicBezTo>
                <a:cubicBezTo>
                  <a:pt x="582" y="402"/>
                  <a:pt x="438" y="386"/>
                  <a:pt x="408" y="356"/>
                </a:cubicBezTo>
                <a:close/>
              </a:path>
            </a:pathLst>
          </a:cu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rgbClr val="333333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3323" name="Oval 12" descr="Granite"/>
          <p:cNvSpPr>
            <a:spLocks noChangeArrowheads="1"/>
          </p:cNvSpPr>
          <p:nvPr/>
        </p:nvSpPr>
        <p:spPr bwMode="auto">
          <a:xfrm>
            <a:off x="4427538" y="5516563"/>
            <a:ext cx="433387" cy="360362"/>
          </a:xfrm>
          <a:prstGeom prst="ellipse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rgbClr val="3333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3324" name="Line 15"/>
          <p:cNvSpPr>
            <a:spLocks noChangeShapeType="1"/>
          </p:cNvSpPr>
          <p:nvPr/>
        </p:nvSpPr>
        <p:spPr bwMode="auto">
          <a:xfrm>
            <a:off x="3924300" y="3141663"/>
            <a:ext cx="1079500" cy="0"/>
          </a:xfrm>
          <a:prstGeom prst="line">
            <a:avLst/>
          </a:prstGeom>
          <a:noFill/>
          <a:ln w="9525" cap="rnd">
            <a:solidFill>
              <a:srgbClr val="333333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3325" name="AutoShape 16"/>
          <p:cNvSpPr>
            <a:spLocks/>
          </p:cNvSpPr>
          <p:nvPr/>
        </p:nvSpPr>
        <p:spPr bwMode="auto">
          <a:xfrm>
            <a:off x="5867400" y="4149725"/>
            <a:ext cx="2803525" cy="609600"/>
          </a:xfrm>
          <a:prstGeom prst="borderCallout1">
            <a:avLst>
              <a:gd name="adj1" fmla="val 18750"/>
              <a:gd name="adj2" fmla="val -2718"/>
              <a:gd name="adj3" fmla="val 114968"/>
              <a:gd name="adj4" fmla="val -48579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l-GR" sz="2400" dirty="0" err="1"/>
              <a:t>Εγχόρδωμα</a:t>
            </a:r>
            <a:r>
              <a:rPr lang="en-US" sz="2400" dirty="0"/>
              <a:t>, </a:t>
            </a:r>
            <a:r>
              <a:rPr lang="el-GR" sz="2400" dirty="0" err="1"/>
              <a:t>χονδροσαρκωμα</a:t>
            </a:r>
            <a:endParaRPr lang="el-GR" sz="2400" dirty="0"/>
          </a:p>
        </p:txBody>
      </p:sp>
      <p:sp>
        <p:nvSpPr>
          <p:cNvPr id="13326" name="AutoShape 17"/>
          <p:cNvSpPr>
            <a:spLocks/>
          </p:cNvSpPr>
          <p:nvPr/>
        </p:nvSpPr>
        <p:spPr bwMode="auto">
          <a:xfrm>
            <a:off x="6232525" y="3213100"/>
            <a:ext cx="2803525" cy="609600"/>
          </a:xfrm>
          <a:prstGeom prst="borderCallout1">
            <a:avLst>
              <a:gd name="adj1" fmla="val 18750"/>
              <a:gd name="adj2" fmla="val -2718"/>
              <a:gd name="adj3" fmla="val 127606"/>
              <a:gd name="adj4" fmla="val -5317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l-GR" sz="2400"/>
              <a:t>Ινοσάρκωμα, </a:t>
            </a:r>
            <a:r>
              <a:rPr lang="en-US" sz="2400"/>
              <a:t>MFH</a:t>
            </a:r>
            <a:endParaRPr lang="el-GR" sz="2400"/>
          </a:p>
        </p:txBody>
      </p:sp>
      <p:sp>
        <p:nvSpPr>
          <p:cNvPr id="13327" name="AutoShape 18"/>
          <p:cNvSpPr>
            <a:spLocks/>
          </p:cNvSpPr>
          <p:nvPr/>
        </p:nvSpPr>
        <p:spPr bwMode="auto">
          <a:xfrm>
            <a:off x="6232525" y="1989138"/>
            <a:ext cx="2803525" cy="609600"/>
          </a:xfrm>
          <a:prstGeom prst="borderCallout1">
            <a:avLst>
              <a:gd name="adj1" fmla="val 18750"/>
              <a:gd name="adj2" fmla="val -2718"/>
              <a:gd name="adj3" fmla="val 77606"/>
              <a:gd name="adj4" fmla="val -4954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Ewing</a:t>
            </a:r>
            <a:endParaRPr lang="el-GR" sz="2400"/>
          </a:p>
        </p:txBody>
      </p:sp>
      <p:sp>
        <p:nvSpPr>
          <p:cNvPr id="13328" name="AutoShape 20"/>
          <p:cNvSpPr>
            <a:spLocks/>
          </p:cNvSpPr>
          <p:nvPr/>
        </p:nvSpPr>
        <p:spPr bwMode="auto">
          <a:xfrm>
            <a:off x="207963" y="3771900"/>
            <a:ext cx="2803525" cy="609600"/>
          </a:xfrm>
          <a:prstGeom prst="borderCallout1">
            <a:avLst>
              <a:gd name="adj1" fmla="val 18750"/>
              <a:gd name="adj2" fmla="val 102718"/>
              <a:gd name="adj3" fmla="val 228125"/>
              <a:gd name="adj4" fmla="val 10979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l-GR" sz="2400"/>
              <a:t>οστεοσάρκωμα</a:t>
            </a:r>
          </a:p>
        </p:txBody>
      </p:sp>
      <p:sp>
        <p:nvSpPr>
          <p:cNvPr id="13329" name="AutoShape 22"/>
          <p:cNvSpPr>
            <a:spLocks/>
          </p:cNvSpPr>
          <p:nvPr/>
        </p:nvSpPr>
        <p:spPr bwMode="auto">
          <a:xfrm>
            <a:off x="755576" y="2132856"/>
            <a:ext cx="2803525" cy="1257300"/>
          </a:xfrm>
          <a:prstGeom prst="borderCallout1">
            <a:avLst>
              <a:gd name="adj1" fmla="val 65591"/>
              <a:gd name="adj2" fmla="val 101370"/>
              <a:gd name="adj3" fmla="val 301514"/>
              <a:gd name="adj4" fmla="val 11245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l-GR" sz="2400"/>
              <a:t>Μεταστάσεις, μυέλωμα, λέμφωμα</a:t>
            </a:r>
          </a:p>
        </p:txBody>
      </p:sp>
      <p:sp>
        <p:nvSpPr>
          <p:cNvPr id="13330" name="Line 23"/>
          <p:cNvSpPr>
            <a:spLocks noChangeShapeType="1"/>
          </p:cNvSpPr>
          <p:nvPr/>
        </p:nvSpPr>
        <p:spPr bwMode="auto">
          <a:xfrm>
            <a:off x="3563889" y="2924944"/>
            <a:ext cx="648072" cy="1008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3331" name="AutoShape 25"/>
          <p:cNvSpPr>
            <a:spLocks/>
          </p:cNvSpPr>
          <p:nvPr/>
        </p:nvSpPr>
        <p:spPr bwMode="auto">
          <a:xfrm>
            <a:off x="5364163" y="6092825"/>
            <a:ext cx="2803525" cy="609600"/>
          </a:xfrm>
          <a:prstGeom prst="borderCallout1">
            <a:avLst>
              <a:gd name="adj1" fmla="val 18750"/>
              <a:gd name="adj2" fmla="val -2718"/>
              <a:gd name="adj3" fmla="val -44532"/>
              <a:gd name="adj4" fmla="val -2899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l-GR" sz="2400"/>
              <a:t>χονδροβλαστωμα</a:t>
            </a:r>
          </a:p>
        </p:txBody>
      </p:sp>
      <p:sp>
        <p:nvSpPr>
          <p:cNvPr id="13332" name="Freeform 26" descr="Brown marble"/>
          <p:cNvSpPr>
            <a:spLocks/>
          </p:cNvSpPr>
          <p:nvPr/>
        </p:nvSpPr>
        <p:spPr bwMode="auto">
          <a:xfrm rot="-1687603">
            <a:off x="4859338" y="5013325"/>
            <a:ext cx="900112" cy="973138"/>
          </a:xfrm>
          <a:custGeom>
            <a:avLst/>
            <a:gdLst>
              <a:gd name="T0" fmla="*/ 2147483647 w 409"/>
              <a:gd name="T1" fmla="*/ 2147483647 h 485"/>
              <a:gd name="T2" fmla="*/ 2147483647 w 409"/>
              <a:gd name="T3" fmla="*/ 2147483647 h 485"/>
              <a:gd name="T4" fmla="*/ 2147483647 w 409"/>
              <a:gd name="T5" fmla="*/ 2147483647 h 485"/>
              <a:gd name="T6" fmla="*/ 2147483647 w 409"/>
              <a:gd name="T7" fmla="*/ 2147483647 h 485"/>
              <a:gd name="T8" fmla="*/ 2147483647 w 409"/>
              <a:gd name="T9" fmla="*/ 2147483647 h 485"/>
              <a:gd name="T10" fmla="*/ 2147483647 w 409"/>
              <a:gd name="T11" fmla="*/ 2147483647 h 485"/>
              <a:gd name="T12" fmla="*/ 2147483647 w 409"/>
              <a:gd name="T13" fmla="*/ 2147483647 h 485"/>
              <a:gd name="T14" fmla="*/ 2147483647 w 409"/>
              <a:gd name="T15" fmla="*/ 2147483647 h 485"/>
              <a:gd name="T16" fmla="*/ 2147483647 w 409"/>
              <a:gd name="T17" fmla="*/ 2147483647 h 485"/>
              <a:gd name="T18" fmla="*/ 2147483647 w 409"/>
              <a:gd name="T19" fmla="*/ 2147483647 h 48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09"/>
              <a:gd name="T31" fmla="*/ 0 h 485"/>
              <a:gd name="T32" fmla="*/ 409 w 409"/>
              <a:gd name="T33" fmla="*/ 485 h 48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09" h="485">
                <a:moveTo>
                  <a:pt x="295" y="8"/>
                </a:moveTo>
                <a:cubicBezTo>
                  <a:pt x="318" y="0"/>
                  <a:pt x="326" y="38"/>
                  <a:pt x="341" y="53"/>
                </a:cubicBezTo>
                <a:cubicBezTo>
                  <a:pt x="356" y="68"/>
                  <a:pt x="379" y="69"/>
                  <a:pt x="386" y="99"/>
                </a:cubicBezTo>
                <a:cubicBezTo>
                  <a:pt x="393" y="129"/>
                  <a:pt x="409" y="182"/>
                  <a:pt x="386" y="235"/>
                </a:cubicBezTo>
                <a:cubicBezTo>
                  <a:pt x="363" y="288"/>
                  <a:pt x="280" y="378"/>
                  <a:pt x="250" y="416"/>
                </a:cubicBezTo>
                <a:cubicBezTo>
                  <a:pt x="220" y="454"/>
                  <a:pt x="234" y="454"/>
                  <a:pt x="204" y="462"/>
                </a:cubicBezTo>
                <a:cubicBezTo>
                  <a:pt x="174" y="470"/>
                  <a:pt x="98" y="485"/>
                  <a:pt x="68" y="462"/>
                </a:cubicBezTo>
                <a:cubicBezTo>
                  <a:pt x="38" y="439"/>
                  <a:pt x="0" y="387"/>
                  <a:pt x="23" y="326"/>
                </a:cubicBezTo>
                <a:cubicBezTo>
                  <a:pt x="46" y="265"/>
                  <a:pt x="159" y="152"/>
                  <a:pt x="204" y="99"/>
                </a:cubicBezTo>
                <a:cubicBezTo>
                  <a:pt x="249" y="46"/>
                  <a:pt x="272" y="16"/>
                  <a:pt x="295" y="8"/>
                </a:cubicBezTo>
                <a:close/>
              </a:path>
            </a:pathLst>
          </a:cu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solidFill>
              <a:srgbClr val="333333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13333" name="AutoShape 27"/>
          <p:cNvSpPr>
            <a:spLocks/>
          </p:cNvSpPr>
          <p:nvPr/>
        </p:nvSpPr>
        <p:spPr bwMode="auto">
          <a:xfrm>
            <a:off x="5940425" y="5013325"/>
            <a:ext cx="2803525" cy="754063"/>
          </a:xfrm>
          <a:prstGeom prst="borderCallout1">
            <a:avLst>
              <a:gd name="adj1" fmla="val 15157"/>
              <a:gd name="adj2" fmla="val -2718"/>
              <a:gd name="adj3" fmla="val 45472"/>
              <a:gd name="adj4" fmla="val -2208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l-GR"/>
              <a:t>γιγαντοκυτταρικος ογκος</a:t>
            </a:r>
          </a:p>
        </p:txBody>
      </p:sp>
      <p:pic>
        <p:nvPicPr>
          <p:cNvPr id="13334" name="Picture 4" descr="P1010001"/>
          <p:cNvPicPr>
            <a:picLocks noChangeAspect="1" noChangeArrowheads="1"/>
          </p:cNvPicPr>
          <p:nvPr/>
        </p:nvPicPr>
        <p:blipFill rotWithShape="1">
          <a:blip r:embed="rId6" cstate="print">
            <a:lum bright="36000" contrast="17000"/>
          </a:blip>
          <a:srcRect l="7068" t="7257" r="72025"/>
          <a:stretch/>
        </p:blipFill>
        <p:spPr bwMode="auto">
          <a:xfrm>
            <a:off x="611207" y="4797016"/>
            <a:ext cx="618998" cy="206098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glow rad="127000">
              <a:schemeClr val="accent1">
                <a:alpha val="40000"/>
              </a:schemeClr>
            </a:glow>
            <a:reflection blurRad="1270000" stA="0" endPos="65000" dist="50800" dir="5400000" sy="-100000" algn="bl" rotWithShape="0"/>
          </a:effectLst>
        </p:spPr>
      </p:pic>
      <p:sp>
        <p:nvSpPr>
          <p:cNvPr id="23" name="Oval 8"/>
          <p:cNvSpPr>
            <a:spLocks noChangeArrowheads="1"/>
          </p:cNvSpPr>
          <p:nvPr/>
        </p:nvSpPr>
        <p:spPr bwMode="auto">
          <a:xfrm>
            <a:off x="4067944" y="2060848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 flipV="1">
            <a:off x="3563888" y="2276872"/>
            <a:ext cx="648073" cy="6480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25" name="Line 10">
            <a:extLst>
              <a:ext uri="{FF2B5EF4-FFF2-40B4-BE49-F238E27FC236}">
                <a16:creationId xmlns:a16="http://schemas.microsoft.com/office/drawing/2014/main" id="{2928F131-565E-4B8D-B591-950AE3A7A851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4301" y="3429000"/>
            <a:ext cx="10795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FFFF66"/>
                </a:solidFill>
              </a:rPr>
              <a:t>ΕΝΤΟΠΙΣΗ</a:t>
            </a:r>
            <a:br>
              <a:rPr lang="el-GR" sz="3600" b="1" dirty="0">
                <a:solidFill>
                  <a:srgbClr val="FFFF66"/>
                </a:solidFill>
              </a:rPr>
            </a:br>
            <a:r>
              <a:rPr lang="el-GR" sz="3600" b="1" dirty="0">
                <a:solidFill>
                  <a:srgbClr val="FFFF66"/>
                </a:solidFill>
              </a:rPr>
              <a:t> μυελός</a:t>
            </a:r>
            <a:r>
              <a:rPr lang="en-US" sz="3600" b="1" dirty="0">
                <a:solidFill>
                  <a:srgbClr val="FFFF66"/>
                </a:solidFill>
              </a:rPr>
              <a:t>-</a:t>
            </a:r>
            <a:r>
              <a:rPr lang="el-GR" sz="3600" b="1" dirty="0">
                <a:solidFill>
                  <a:srgbClr val="FFFF66"/>
                </a:solidFill>
              </a:rPr>
              <a:t> φλοιός</a:t>
            </a:r>
            <a:r>
              <a:rPr lang="en-US" sz="3600" b="1" dirty="0">
                <a:solidFill>
                  <a:srgbClr val="FFFF66"/>
                </a:solidFill>
              </a:rPr>
              <a:t>-</a:t>
            </a:r>
            <a:r>
              <a:rPr lang="el-GR" sz="3600" b="1" dirty="0">
                <a:solidFill>
                  <a:srgbClr val="FFFF66"/>
                </a:solidFill>
              </a:rPr>
              <a:t> επιφάνεια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1619672" y="5949280"/>
            <a:ext cx="4906888" cy="676672"/>
          </a:xfrm>
        </p:spPr>
        <p:txBody>
          <a:bodyPr/>
          <a:lstStyle/>
          <a:p>
            <a:r>
              <a:rPr lang="el-GR" dirty="0"/>
              <a:t>Πάντα 2 </a:t>
            </a:r>
            <a:r>
              <a:rPr lang="el-GR" dirty="0" err="1"/>
              <a:t>ορθογωνιακές</a:t>
            </a:r>
            <a:r>
              <a:rPr lang="el-GR" dirty="0"/>
              <a:t> λήψεις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48266" r="5449"/>
          <a:stretch>
            <a:fillRect/>
          </a:stretch>
        </p:blipFill>
        <p:spPr bwMode="auto">
          <a:xfrm>
            <a:off x="4932040" y="1844824"/>
            <a:ext cx="2736304" cy="4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5786" r="55643"/>
          <a:stretch>
            <a:fillRect/>
          </a:stretch>
        </p:blipFill>
        <p:spPr bwMode="auto">
          <a:xfrm>
            <a:off x="1763688" y="1772816"/>
            <a:ext cx="2232248" cy="392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Rectangle 10"/>
          <p:cNvSpPr>
            <a:spLocks noGrp="1" noChangeArrowheads="1"/>
          </p:cNvSpPr>
          <p:nvPr>
            <p:ph type="title"/>
          </p:nvPr>
        </p:nvSpPr>
        <p:spPr>
          <a:xfrm>
            <a:off x="34815" y="288340"/>
            <a:ext cx="8964613" cy="1065074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3800" b="1" dirty="0">
                <a:solidFill>
                  <a:srgbClr val="FFFF99"/>
                </a:solidFill>
              </a:rPr>
              <a:t>ΠΡΟΤΥΠΟ ΟΣΤΙΚΗΣ ΚΑΤΑΣΤΡΟΦΗΣ</a:t>
            </a:r>
            <a:br>
              <a:rPr lang="el-GR" sz="3800" b="1" dirty="0">
                <a:solidFill>
                  <a:srgbClr val="FFFF99"/>
                </a:solidFill>
              </a:rPr>
            </a:br>
            <a:r>
              <a:rPr lang="el-GR" sz="3800" b="1" dirty="0">
                <a:solidFill>
                  <a:srgbClr val="FFFF99"/>
                </a:solidFill>
              </a:rPr>
              <a:t> ΟΡΙΑ ΒΛΑΒΗΣ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659187"/>
            <a:ext cx="8433048" cy="3438525"/>
          </a:xfrm>
        </p:spPr>
        <p:txBody>
          <a:bodyPr>
            <a:normAutofit/>
          </a:bodyPr>
          <a:lstStyle/>
          <a:p>
            <a:pPr eaLnBrk="1" hangingPunct="1"/>
            <a:r>
              <a:rPr lang="el-GR" sz="2400" dirty="0" err="1"/>
              <a:t>λυτική</a:t>
            </a:r>
            <a:r>
              <a:rPr lang="el-GR" sz="2400" dirty="0"/>
              <a:t> αλλοίωση (καταστροφή οστικών </a:t>
            </a:r>
            <a:r>
              <a:rPr lang="el-GR" sz="2400" dirty="0" err="1"/>
              <a:t>δοκίδων</a:t>
            </a:r>
            <a:r>
              <a:rPr lang="el-GR" sz="2400" dirty="0"/>
              <a:t>):</a:t>
            </a:r>
          </a:p>
          <a:p>
            <a:pPr eaLnBrk="1" hangingPunct="1">
              <a:buFontTx/>
              <a:buNone/>
            </a:pPr>
            <a:r>
              <a:rPr lang="en-US" sz="2400" dirty="0"/>
              <a:t>   </a:t>
            </a:r>
            <a:r>
              <a:rPr lang="el-GR" sz="2400" dirty="0"/>
              <a:t>	Ι) γεωγραφικό πρότυπο: </a:t>
            </a:r>
            <a:r>
              <a:rPr lang="el-GR" sz="2400" dirty="0" err="1"/>
              <a:t>περίγραπτη</a:t>
            </a:r>
            <a:r>
              <a:rPr lang="el-GR" sz="2400" dirty="0"/>
              <a:t> αλλοίωση </a:t>
            </a:r>
            <a:endParaRPr lang="en-US" sz="2400" dirty="0"/>
          </a:p>
          <a:p>
            <a:pPr eaLnBrk="1" hangingPunct="1"/>
            <a:endParaRPr lang="el-GR" sz="2400" dirty="0"/>
          </a:p>
        </p:txBody>
      </p:sp>
      <p:pic>
        <p:nvPicPr>
          <p:cNvPr id="14340" name="Picture 7" descr="P10100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12000"/>
          </a:blip>
          <a:srcRect l="48772" t="57632" r="35806" b="6587"/>
          <a:stretch>
            <a:fillRect/>
          </a:stretch>
        </p:blipFill>
        <p:spPr>
          <a:xfrm>
            <a:off x="1481953" y="2563290"/>
            <a:ext cx="900113" cy="1643062"/>
          </a:xfrm>
          <a:noFill/>
        </p:spPr>
      </p:pic>
      <p:pic>
        <p:nvPicPr>
          <p:cNvPr id="14341" name="Picture 7" descr="P1010002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8026" t="55164" r="77786" b="9880"/>
          <a:stretch>
            <a:fillRect/>
          </a:stretch>
        </p:blipFill>
        <p:spPr bwMode="auto">
          <a:xfrm>
            <a:off x="4497066" y="2626047"/>
            <a:ext cx="827087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7" descr="P1010002"/>
          <p:cNvPicPr>
            <a:picLocks noChangeAspect="1" noChangeArrowheads="1"/>
          </p:cNvPicPr>
          <p:nvPr/>
        </p:nvPicPr>
        <p:blipFill>
          <a:blip r:embed="rId2" cstate="print">
            <a:lum bright="12000" contrast="12000"/>
          </a:blip>
          <a:srcRect l="75934" t="56810" r="10495" b="8234"/>
          <a:stretch>
            <a:fillRect/>
          </a:stretch>
        </p:blipFill>
        <p:spPr bwMode="auto">
          <a:xfrm>
            <a:off x="7089229" y="2563290"/>
            <a:ext cx="865188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6 - TextBox"/>
          <p:cNvSpPr txBox="1">
            <a:spLocks noChangeArrowheads="1"/>
          </p:cNvSpPr>
          <p:nvPr/>
        </p:nvSpPr>
        <p:spPr bwMode="auto">
          <a:xfrm>
            <a:off x="827584" y="6309320"/>
            <a:ext cx="8001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dirty="0"/>
              <a:t>            ΙΙ) </a:t>
            </a:r>
            <a:r>
              <a:rPr lang="el-GR" sz="2000" dirty="0" err="1"/>
              <a:t>Σκωροφαγωμένο</a:t>
            </a:r>
            <a:r>
              <a:rPr lang="el-GR" sz="2000" dirty="0"/>
              <a:t>                            ΙΙΙ)  Διαβρωτικό</a:t>
            </a:r>
          </a:p>
        </p:txBody>
      </p:sp>
      <p:sp>
        <p:nvSpPr>
          <p:cNvPr id="14344" name="7 - TextBox"/>
          <p:cNvSpPr txBox="1">
            <a:spLocks noChangeArrowheads="1"/>
          </p:cNvSpPr>
          <p:nvPr/>
        </p:nvSpPr>
        <p:spPr bwMode="auto">
          <a:xfrm>
            <a:off x="500826" y="3943813"/>
            <a:ext cx="29620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1800" dirty="0" err="1"/>
              <a:t>Γεωγραφικο</a:t>
            </a:r>
            <a:r>
              <a:rPr lang="el-GR" sz="1800" dirty="0"/>
              <a:t> με σαφή </a:t>
            </a:r>
            <a:r>
              <a:rPr lang="el-GR" sz="1800" b="1" dirty="0"/>
              <a:t>και</a:t>
            </a:r>
            <a:r>
              <a:rPr lang="el-GR" sz="1800" dirty="0"/>
              <a:t> σκληρυντικά όρια (ΙΑ) </a:t>
            </a:r>
          </a:p>
        </p:txBody>
      </p:sp>
      <p:sp>
        <p:nvSpPr>
          <p:cNvPr id="14345" name="8 - TextBox"/>
          <p:cNvSpPr txBox="1">
            <a:spLocks noChangeArrowheads="1"/>
          </p:cNvSpPr>
          <p:nvPr/>
        </p:nvSpPr>
        <p:spPr bwMode="auto">
          <a:xfrm>
            <a:off x="3469349" y="3989812"/>
            <a:ext cx="29490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1800" dirty="0" err="1"/>
              <a:t>Γεωγραφικο</a:t>
            </a:r>
            <a:r>
              <a:rPr lang="el-GR" sz="1800" dirty="0"/>
              <a:t>  με σαφή </a:t>
            </a:r>
          </a:p>
          <a:p>
            <a:r>
              <a:rPr lang="el-GR" sz="1800" b="1" dirty="0" err="1"/>
              <a:t>οχι</a:t>
            </a:r>
            <a:r>
              <a:rPr lang="el-GR" sz="1800" dirty="0"/>
              <a:t> σκληρυντικά όρια (ΙΒ)</a:t>
            </a:r>
          </a:p>
        </p:txBody>
      </p:sp>
      <p:sp>
        <p:nvSpPr>
          <p:cNvPr id="14346" name="9 - TextBox"/>
          <p:cNvSpPr txBox="1">
            <a:spLocks noChangeArrowheads="1"/>
          </p:cNvSpPr>
          <p:nvPr/>
        </p:nvSpPr>
        <p:spPr bwMode="auto">
          <a:xfrm>
            <a:off x="6626196" y="4008628"/>
            <a:ext cx="1714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800" dirty="0" err="1"/>
              <a:t>Γεωγραφικο</a:t>
            </a:r>
            <a:r>
              <a:rPr lang="el-GR" sz="1800" dirty="0"/>
              <a:t>  με ασαφή όρια </a:t>
            </a:r>
          </a:p>
        </p:txBody>
      </p:sp>
      <p:pic>
        <p:nvPicPr>
          <p:cNvPr id="14347" name="Picture 5" descr="P1010002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 l="68912" t="6427" r="14435" b="57848"/>
          <a:stretch>
            <a:fillRect/>
          </a:stretch>
        </p:blipFill>
        <p:spPr bwMode="auto">
          <a:xfrm>
            <a:off x="5929313" y="4929188"/>
            <a:ext cx="8763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5" descr="P1010002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 l="47525" t="6427" r="39803" b="57056"/>
          <a:stretch>
            <a:fillRect/>
          </a:stretch>
        </p:blipFill>
        <p:spPr bwMode="auto">
          <a:xfrm>
            <a:off x="2483768" y="4869160"/>
            <a:ext cx="701675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sweater with clothes moth damage">
            <a:extLst>
              <a:ext uri="{FF2B5EF4-FFF2-40B4-BE49-F238E27FC236}">
                <a16:creationId xmlns:a16="http://schemas.microsoft.com/office/drawing/2014/main" id="{F2C92059-003D-4F1B-A0CF-69E235399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9" t="-1" r="10930" b="26517"/>
          <a:stretch/>
        </p:blipFill>
        <p:spPr bwMode="auto">
          <a:xfrm>
            <a:off x="765793" y="4869161"/>
            <a:ext cx="1594181" cy="139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6"/>
          <p:cNvSpPr>
            <a:spLocks noGrp="1" noChangeArrowheads="1"/>
          </p:cNvSpPr>
          <p:nvPr>
            <p:ph type="title"/>
          </p:nvPr>
        </p:nvSpPr>
        <p:spPr>
          <a:xfrm>
            <a:off x="180975" y="292040"/>
            <a:ext cx="4105275" cy="1152525"/>
          </a:xfrm>
          <a:solidFill>
            <a:srgbClr val="0070C0"/>
          </a:solidFill>
          <a:ln w="19050">
            <a:solidFill>
              <a:srgbClr val="FFFF66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3800" b="1" dirty="0">
                <a:solidFill>
                  <a:srgbClr val="FFFF66"/>
                </a:solidFill>
              </a:rPr>
              <a:t>Πρότυπο οστικής καταστροφής</a:t>
            </a:r>
          </a:p>
        </p:txBody>
      </p:sp>
      <p:pic>
        <p:nvPicPr>
          <p:cNvPr id="15363" name="Picture 7" descr="P10100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35457"/>
          <a:stretch>
            <a:fillRect/>
          </a:stretch>
        </p:blipFill>
        <p:spPr>
          <a:xfrm>
            <a:off x="4348018" y="3097578"/>
            <a:ext cx="1609725" cy="2587625"/>
          </a:xfrm>
          <a:ln w="28575">
            <a:solidFill>
              <a:srgbClr val="FFC000"/>
            </a:solidFill>
          </a:ln>
        </p:spPr>
      </p:pic>
      <p:pic>
        <p:nvPicPr>
          <p:cNvPr id="15364" name="Picture 3" descr="moth-eaten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 l="23871" t="4909" r="3978" b="4663"/>
          <a:stretch>
            <a:fillRect/>
          </a:stretch>
        </p:blipFill>
        <p:spPr>
          <a:xfrm>
            <a:off x="5959475" y="1908969"/>
            <a:ext cx="1638300" cy="3182937"/>
          </a:xfrm>
          <a:noFill/>
          <a:ln w="28575">
            <a:solidFill>
              <a:srgbClr val="C00000"/>
            </a:solidFill>
          </a:ln>
        </p:spPr>
      </p:pic>
      <p:pic>
        <p:nvPicPr>
          <p:cNvPr id="15365" name="Picture 4" descr="Permeatin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 t="6334" r="7957"/>
          <a:stretch>
            <a:fillRect/>
          </a:stretch>
        </p:blipFill>
        <p:spPr>
          <a:xfrm>
            <a:off x="7546696" y="1458598"/>
            <a:ext cx="1584325" cy="3035300"/>
          </a:xfrm>
          <a:noFill/>
          <a:ln w="28575">
            <a:solidFill>
              <a:srgbClr val="C00000"/>
            </a:solidFill>
          </a:ln>
        </p:spPr>
      </p:pic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7804005" y="4401763"/>
            <a:ext cx="1125538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dirty="0">
                <a:solidFill>
                  <a:srgbClr val="FFC000"/>
                </a:solidFill>
              </a:rPr>
              <a:t>διηθητικό</a:t>
            </a:r>
          </a:p>
        </p:txBody>
      </p:sp>
      <p:sp>
        <p:nvSpPr>
          <p:cNvPr id="15367" name="Text Box 8"/>
          <p:cNvSpPr txBox="1">
            <a:spLocks noChangeArrowheads="1"/>
          </p:cNvSpPr>
          <p:nvPr/>
        </p:nvSpPr>
        <p:spPr bwMode="auto">
          <a:xfrm>
            <a:off x="5929313" y="5000625"/>
            <a:ext cx="2105769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200" dirty="0" err="1">
                <a:solidFill>
                  <a:srgbClr val="FFC000"/>
                </a:solidFill>
              </a:rPr>
              <a:t>σκωροφαγωμένο</a:t>
            </a:r>
            <a:endParaRPr lang="el-GR" sz="2200" dirty="0">
              <a:solidFill>
                <a:srgbClr val="FFC000"/>
              </a:solidFill>
            </a:endParaRPr>
          </a:p>
        </p:txBody>
      </p:sp>
      <p:pic>
        <p:nvPicPr>
          <p:cNvPr id="15368" name="Picture 11" descr="histiocytosis photos 015"/>
          <p:cNvPicPr>
            <a:picLocks noChangeAspect="1" noChangeArrowheads="1"/>
          </p:cNvPicPr>
          <p:nvPr/>
        </p:nvPicPr>
        <p:blipFill>
          <a:blip r:embed="rId6" cstate="print">
            <a:lum bright="6000" contrast="6000"/>
          </a:blip>
          <a:srcRect b="1949"/>
          <a:stretch>
            <a:fillRect/>
          </a:stretch>
        </p:blipFill>
        <p:spPr bwMode="auto">
          <a:xfrm>
            <a:off x="1763713" y="3284538"/>
            <a:ext cx="2030412" cy="2555875"/>
          </a:xfrm>
          <a:prstGeom prst="rect">
            <a:avLst/>
          </a:prstGeom>
          <a:noFill/>
          <a:ln w="28575">
            <a:solidFill>
              <a:srgbClr val="66CCFF"/>
            </a:solidFill>
            <a:miter lim="800000"/>
            <a:headEnd/>
            <a:tailEnd/>
          </a:ln>
        </p:spPr>
      </p:pic>
      <p:pic>
        <p:nvPicPr>
          <p:cNvPr id="15369" name="Picture 12" descr="P1010036"/>
          <p:cNvPicPr>
            <a:picLocks noChangeAspect="1" noChangeArrowheads="1"/>
          </p:cNvPicPr>
          <p:nvPr/>
        </p:nvPicPr>
        <p:blipFill>
          <a:blip r:embed="rId7" cstate="print">
            <a:lum contrast="18000"/>
          </a:blip>
          <a:srcRect b="20042"/>
          <a:stretch>
            <a:fillRect/>
          </a:stretch>
        </p:blipFill>
        <p:spPr bwMode="auto">
          <a:xfrm>
            <a:off x="179388" y="3789363"/>
            <a:ext cx="2025650" cy="2305050"/>
          </a:xfrm>
          <a:prstGeom prst="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2321539" y="5761321"/>
            <a:ext cx="447656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2200" dirty="0">
                <a:solidFill>
                  <a:srgbClr val="FFFF99"/>
                </a:solidFill>
              </a:rPr>
              <a:t>Γεωγραφικό, μη σκληρυντικά  όρια</a:t>
            </a:r>
          </a:p>
        </p:txBody>
      </p:sp>
      <p:sp>
        <p:nvSpPr>
          <p:cNvPr id="15371" name="Text Box 13"/>
          <p:cNvSpPr txBox="1">
            <a:spLocks noChangeArrowheads="1"/>
          </p:cNvSpPr>
          <p:nvPr/>
        </p:nvSpPr>
        <p:spPr bwMode="auto">
          <a:xfrm>
            <a:off x="0" y="6072188"/>
            <a:ext cx="29876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00FFFF"/>
                </a:solidFill>
              </a:rPr>
              <a:t>Γεωγραφικό σκληρυντικά  όρια</a:t>
            </a:r>
          </a:p>
        </p:txBody>
      </p:sp>
      <p:sp>
        <p:nvSpPr>
          <p:cNvPr id="15372" name="Line 14"/>
          <p:cNvSpPr>
            <a:spLocks noChangeShapeType="1"/>
          </p:cNvSpPr>
          <p:nvPr/>
        </p:nvSpPr>
        <p:spPr bwMode="auto">
          <a:xfrm flipV="1">
            <a:off x="2987675" y="692150"/>
            <a:ext cx="5688013" cy="1873250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5373" name="Line 15"/>
          <p:cNvSpPr>
            <a:spLocks noChangeShapeType="1"/>
          </p:cNvSpPr>
          <p:nvPr/>
        </p:nvSpPr>
        <p:spPr bwMode="auto">
          <a:xfrm flipH="1">
            <a:off x="323850" y="2238505"/>
            <a:ext cx="4102379" cy="1261933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5374" name="Text Box 16"/>
          <p:cNvSpPr txBox="1">
            <a:spLocks noChangeArrowheads="1"/>
          </p:cNvSpPr>
          <p:nvPr/>
        </p:nvSpPr>
        <p:spPr bwMode="auto">
          <a:xfrm rot="-984884">
            <a:off x="-18905" y="2689355"/>
            <a:ext cx="26812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dirty="0">
                <a:solidFill>
                  <a:srgbClr val="00FFFF"/>
                </a:solidFill>
              </a:rPr>
              <a:t>Μη επιθετικό: </a:t>
            </a:r>
            <a:r>
              <a:rPr lang="el-GR" dirty="0" err="1">
                <a:solidFill>
                  <a:srgbClr val="00FFFF"/>
                </a:solidFill>
              </a:rPr>
              <a:t>Καλόηθες</a:t>
            </a:r>
            <a:r>
              <a:rPr lang="el-GR" dirty="0">
                <a:solidFill>
                  <a:srgbClr val="00FFFF"/>
                </a:solidFill>
              </a:rPr>
              <a:t> </a:t>
            </a:r>
          </a:p>
        </p:txBody>
      </p:sp>
      <p:sp>
        <p:nvSpPr>
          <p:cNvPr id="15375" name="Text Box 17"/>
          <p:cNvSpPr txBox="1">
            <a:spLocks noChangeArrowheads="1"/>
          </p:cNvSpPr>
          <p:nvPr/>
        </p:nvSpPr>
        <p:spPr bwMode="auto">
          <a:xfrm rot="20532404">
            <a:off x="3332692" y="1193949"/>
            <a:ext cx="46312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dirty="0">
                <a:solidFill>
                  <a:srgbClr val="C00000"/>
                </a:solidFill>
              </a:rPr>
              <a:t>Επιθετικό: </a:t>
            </a:r>
            <a:r>
              <a:rPr lang="el-GR" dirty="0">
                <a:solidFill>
                  <a:srgbClr val="FFFF66"/>
                </a:solidFill>
              </a:rPr>
              <a:t>φλεγμονές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dirty="0">
                <a:solidFill>
                  <a:srgbClr val="FFC000"/>
                </a:solidFill>
              </a:rPr>
              <a:t>ή </a:t>
            </a:r>
            <a:r>
              <a:rPr lang="el-GR" dirty="0">
                <a:solidFill>
                  <a:srgbClr val="FF0000"/>
                </a:solidFill>
              </a:rPr>
              <a:t>κακοήθεια</a:t>
            </a:r>
            <a:r>
              <a:rPr lang="el-GR" dirty="0">
                <a:solidFill>
                  <a:srgbClr val="FFC000"/>
                </a:solidFill>
              </a:rPr>
              <a:t> </a:t>
            </a:r>
            <a:r>
              <a:rPr lang="el-GR" dirty="0">
                <a:solidFill>
                  <a:srgbClr val="99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- Τίτλος"/>
          <p:cNvSpPr>
            <a:spLocks noGrp="1"/>
          </p:cNvSpPr>
          <p:nvPr>
            <p:ph type="title"/>
          </p:nvPr>
        </p:nvSpPr>
        <p:spPr>
          <a:xfrm>
            <a:off x="3131840" y="791200"/>
            <a:ext cx="3022104" cy="1143000"/>
          </a:xfrm>
        </p:spPr>
        <p:txBody>
          <a:bodyPr/>
          <a:lstStyle/>
          <a:p>
            <a:pPr eaLnBrk="1" hangingPunct="1"/>
            <a:r>
              <a:rPr lang="el-GR" sz="3200" b="1" dirty="0" err="1">
                <a:solidFill>
                  <a:srgbClr val="FFFF66"/>
                </a:solidFill>
              </a:rPr>
              <a:t>Ορια</a:t>
            </a:r>
            <a:r>
              <a:rPr lang="el-GR" sz="3200" b="1" dirty="0">
                <a:solidFill>
                  <a:srgbClr val="FFFF66"/>
                </a:solidFill>
              </a:rPr>
              <a:t> </a:t>
            </a:r>
            <a:r>
              <a:rPr lang="el-GR" sz="3200" b="1" dirty="0" err="1">
                <a:solidFill>
                  <a:srgbClr val="FFFF66"/>
                </a:solidFill>
              </a:rPr>
              <a:t>βλαβης</a:t>
            </a:r>
            <a:r>
              <a:rPr lang="el-GR" sz="3200" b="1" dirty="0">
                <a:solidFill>
                  <a:srgbClr val="FFFF66"/>
                </a:solidFill>
              </a:rPr>
              <a:t> 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576672" y="1908448"/>
            <a:ext cx="7990656" cy="1981200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el-GR" sz="2400" dirty="0"/>
              <a:t>Όσο πιο </a:t>
            </a:r>
            <a:r>
              <a:rPr lang="el-GR" sz="2400" u="sng" dirty="0"/>
              <a:t>ασαφή τα όρια </a:t>
            </a:r>
            <a:r>
              <a:rPr lang="el-GR" sz="2400" dirty="0"/>
              <a:t>/ ευρεία </a:t>
            </a:r>
            <a:r>
              <a:rPr lang="el-GR" sz="2400" dirty="0" err="1"/>
              <a:t>ζωνη</a:t>
            </a:r>
            <a:r>
              <a:rPr lang="el-GR" sz="2400" dirty="0"/>
              <a:t> </a:t>
            </a:r>
            <a:r>
              <a:rPr lang="el-GR" sz="2400" dirty="0" err="1"/>
              <a:t>μεταπτωσης</a:t>
            </a:r>
            <a:r>
              <a:rPr lang="el-GR" sz="2400" dirty="0"/>
              <a:t> στην Α/Α </a:t>
            </a:r>
            <a:r>
              <a:rPr lang="el-GR" sz="2400" dirty="0" err="1"/>
              <a:t>τοσο</a:t>
            </a:r>
            <a:r>
              <a:rPr lang="el-GR" sz="2400" dirty="0"/>
              <a:t> πιο επιθετική είναι μια εξεργασία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3717032"/>
            <a:ext cx="8229600" cy="21875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sz="2400" u="sng" dirty="0"/>
              <a:t>Επιθετικές</a:t>
            </a:r>
            <a:r>
              <a:rPr lang="en-US" sz="2400" u="sng" dirty="0"/>
              <a:t>(</a:t>
            </a:r>
            <a:r>
              <a:rPr lang="el-GR" sz="2400" u="sng" dirty="0" err="1"/>
              <a:t>ταχεως</a:t>
            </a:r>
            <a:r>
              <a:rPr lang="el-GR" sz="2400" u="sng" dirty="0"/>
              <a:t> </a:t>
            </a:r>
            <a:r>
              <a:rPr lang="el-GR" sz="2400" u="sng" dirty="0" err="1"/>
              <a:t>αναπτυσσομενες</a:t>
            </a:r>
            <a:r>
              <a:rPr lang="el-GR" sz="2400" u="sng" dirty="0"/>
              <a:t>)  αλλοιώσεις συχνότερα είναι κακοήθεις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sz="2200" dirty="0"/>
              <a:t>ΔΔ: </a:t>
            </a:r>
            <a:r>
              <a:rPr lang="el-GR" sz="2200" i="1" dirty="0"/>
              <a:t>οστεομυελίτιδα, </a:t>
            </a:r>
            <a:r>
              <a:rPr lang="el-GR" sz="2200" i="1" dirty="0" err="1"/>
              <a:t>ιστιοκύττωση</a:t>
            </a:r>
            <a:r>
              <a:rPr lang="el-GR" sz="2200" i="1" dirty="0"/>
              <a:t> !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400" u="sng" dirty="0"/>
              <a:t>Μη επιθετικές αλλοιώσεις είναι συχνότερα καλοήθεις</a:t>
            </a:r>
          </a:p>
          <a:p>
            <a:pPr>
              <a:buFont typeface="Wingdings" panose="05000000000000000000" pitchFamily="2" charset="2"/>
              <a:buChar char="q"/>
            </a:pPr>
            <a:endParaRPr lang="el-GR" sz="2400" u="sng" dirty="0"/>
          </a:p>
          <a:p>
            <a:pPr eaLnBrk="1" hangingPunct="1">
              <a:buFont typeface="Wingdings" panose="05000000000000000000" pitchFamily="2" charset="2"/>
              <a:buChar char="q"/>
            </a:pPr>
            <a:endParaRPr lang="el-GR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2555776" y="260648"/>
            <a:ext cx="403860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3600" b="1" dirty="0">
                <a:solidFill>
                  <a:srgbClr val="FFFF99"/>
                </a:solidFill>
                <a:latin typeface="BankGothic Md BT" pitchFamily="34" charset="0"/>
              </a:rPr>
              <a:t>Κατάσταση φλοιού</a:t>
            </a:r>
            <a:endParaRPr lang="en-US" sz="3600" b="1" dirty="0">
              <a:solidFill>
                <a:srgbClr val="FFFF99"/>
              </a:solidFill>
              <a:latin typeface="BankGothic Md BT" pitchFamily="34" charset="0"/>
            </a:endParaRPr>
          </a:p>
        </p:txBody>
      </p:sp>
      <p:pic>
        <p:nvPicPr>
          <p:cNvPr id="17411" name="Picture 4" descr="P1010003"/>
          <p:cNvPicPr>
            <a:picLocks noChangeAspect="1" noChangeArrowheads="1"/>
          </p:cNvPicPr>
          <p:nvPr/>
        </p:nvPicPr>
        <p:blipFill>
          <a:blip r:embed="rId3" cstate="print"/>
          <a:srcRect l="38200" t="51489" r="48720" b="13995"/>
          <a:stretch>
            <a:fillRect/>
          </a:stretch>
        </p:blipFill>
        <p:spPr bwMode="auto">
          <a:xfrm>
            <a:off x="6516217" y="963579"/>
            <a:ext cx="1281584" cy="2536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P1010003"/>
          <p:cNvPicPr>
            <a:picLocks noChangeAspect="1" noChangeArrowheads="1"/>
          </p:cNvPicPr>
          <p:nvPr/>
        </p:nvPicPr>
        <p:blipFill>
          <a:blip r:embed="rId3" cstate="print"/>
          <a:srcRect l="55917" t="12796" r="32111" b="52226"/>
          <a:stretch>
            <a:fillRect/>
          </a:stretch>
        </p:blipFill>
        <p:spPr bwMode="auto">
          <a:xfrm>
            <a:off x="1115616" y="1124744"/>
            <a:ext cx="1107894" cy="242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4" descr="P1010003"/>
          <p:cNvPicPr>
            <a:picLocks noChangeAspect="1" noChangeArrowheads="1"/>
          </p:cNvPicPr>
          <p:nvPr/>
        </p:nvPicPr>
        <p:blipFill>
          <a:blip r:embed="rId3" cstate="print"/>
          <a:srcRect l="35847" t="12796" r="45952" b="52782"/>
          <a:stretch>
            <a:fillRect/>
          </a:stretch>
        </p:blipFill>
        <p:spPr bwMode="auto">
          <a:xfrm>
            <a:off x="3347864" y="1040953"/>
            <a:ext cx="1689547" cy="2396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6 - TextBox"/>
          <p:cNvSpPr txBox="1">
            <a:spLocks noChangeArrowheads="1"/>
          </p:cNvSpPr>
          <p:nvPr/>
        </p:nvSpPr>
        <p:spPr bwMode="auto">
          <a:xfrm>
            <a:off x="1115616" y="3573016"/>
            <a:ext cx="1643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800" dirty="0"/>
              <a:t>Λέπτυνση του </a:t>
            </a:r>
            <a:r>
              <a:rPr lang="el-GR" sz="1800" dirty="0" err="1"/>
              <a:t>ενδοστέου</a:t>
            </a:r>
            <a:r>
              <a:rPr lang="el-GR" sz="1800" dirty="0"/>
              <a:t> </a:t>
            </a:r>
          </a:p>
        </p:txBody>
      </p:sp>
      <p:sp>
        <p:nvSpPr>
          <p:cNvPr id="17415" name="7 - TextBox"/>
          <p:cNvSpPr txBox="1">
            <a:spLocks noChangeArrowheads="1"/>
          </p:cNvSpPr>
          <p:nvPr/>
        </p:nvSpPr>
        <p:spPr bwMode="auto">
          <a:xfrm>
            <a:off x="3275856" y="3429000"/>
            <a:ext cx="21431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800" dirty="0"/>
              <a:t>Λέπτυνση φλοιού/ διόγκωση οστού:  καλοήθης, μη επιθετική </a:t>
            </a:r>
          </a:p>
        </p:txBody>
      </p:sp>
      <p:sp>
        <p:nvSpPr>
          <p:cNvPr id="17416" name="8 - TextBox"/>
          <p:cNvSpPr txBox="1">
            <a:spLocks noChangeArrowheads="1"/>
          </p:cNvSpPr>
          <p:nvPr/>
        </p:nvSpPr>
        <p:spPr bwMode="auto">
          <a:xfrm>
            <a:off x="6228184" y="3501008"/>
            <a:ext cx="24288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dirty="0"/>
              <a:t>Καταστροφή  φλοιού:  επιθετική εξεργασία  συνήθως κακοήθης</a:t>
            </a:r>
          </a:p>
        </p:txBody>
      </p:sp>
      <p:pic>
        <p:nvPicPr>
          <p:cNvPr id="17417" name="Picture 6" descr="P1010024"/>
          <p:cNvPicPr>
            <a:picLocks noChangeAspect="1" noChangeArrowheads="1"/>
          </p:cNvPicPr>
          <p:nvPr/>
        </p:nvPicPr>
        <p:blipFill>
          <a:blip r:embed="rId4" cstate="print">
            <a:lum bright="-12000"/>
          </a:blip>
          <a:srcRect/>
          <a:stretch>
            <a:fillRect/>
          </a:stretch>
        </p:blipFill>
        <p:spPr bwMode="auto">
          <a:xfrm>
            <a:off x="928688" y="4572000"/>
            <a:ext cx="16065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2" descr="http://www.bonetumor.org/sites/default/files/imagecache/Main-Image/abctiblat1B-2.jpg"/>
          <p:cNvPicPr>
            <a:picLocks noChangeAspect="1" noChangeArrowheads="1"/>
          </p:cNvPicPr>
          <p:nvPr/>
        </p:nvPicPr>
        <p:blipFill>
          <a:blip r:embed="rId5" cstate="print"/>
          <a:srcRect l="12598" r="6929" b="10394"/>
          <a:stretch>
            <a:fillRect/>
          </a:stretch>
        </p:blipFill>
        <p:spPr bwMode="auto">
          <a:xfrm>
            <a:off x="3478213" y="4572000"/>
            <a:ext cx="14382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2"/>
          <p:cNvPicPr>
            <a:picLocks noChangeAspect="1" noChangeArrowheads="1"/>
          </p:cNvPicPr>
          <p:nvPr/>
        </p:nvPicPr>
        <p:blipFill>
          <a:blip r:embed="rId6" cstate="print"/>
          <a:srcRect l="65256" t="31374" r="10039" b="31374"/>
          <a:stretch>
            <a:fillRect/>
          </a:stretch>
        </p:blipFill>
        <p:spPr bwMode="auto">
          <a:xfrm>
            <a:off x="6500813" y="4500563"/>
            <a:ext cx="1716087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P1010005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 l="12033" t="21373" r="13239"/>
          <a:stretch>
            <a:fillRect/>
          </a:stretch>
        </p:blipFill>
        <p:spPr bwMode="auto">
          <a:xfrm>
            <a:off x="5220072" y="2708920"/>
            <a:ext cx="3744416" cy="2955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2786063" y="642938"/>
            <a:ext cx="35792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4000" b="1" dirty="0">
                <a:solidFill>
                  <a:srgbClr val="FFFF99"/>
                </a:solidFill>
                <a:latin typeface="BankGothic Md BT" pitchFamily="34" charset="0"/>
              </a:rPr>
              <a:t>Θεμέλιος ουσία</a:t>
            </a:r>
            <a:endParaRPr lang="en-US" sz="4000" b="1" dirty="0">
              <a:solidFill>
                <a:srgbClr val="FFFF99"/>
              </a:solidFill>
              <a:latin typeface="BankGothic Md BT" pitchFamily="34" charset="0"/>
            </a:endParaRPr>
          </a:p>
        </p:txBody>
      </p:sp>
      <p:sp>
        <p:nvSpPr>
          <p:cNvPr id="8" name="7 - Θέση κειμένου"/>
          <p:cNvSpPr>
            <a:spLocks noGrp="1"/>
          </p:cNvSpPr>
          <p:nvPr>
            <p:ph type="body" sz="half" idx="1"/>
          </p:nvPr>
        </p:nvSpPr>
        <p:spPr>
          <a:xfrm>
            <a:off x="51198" y="1700808"/>
            <a:ext cx="4495800" cy="4114800"/>
          </a:xfrm>
        </p:spPr>
        <p:txBody>
          <a:bodyPr>
            <a:noAutofit/>
          </a:bodyPr>
          <a:lstStyle/>
          <a:p>
            <a:r>
              <a:rPr lang="el-GR" sz="2400" dirty="0"/>
              <a:t>Θεμέλιος ουσία</a:t>
            </a:r>
            <a:r>
              <a:rPr lang="en-US" sz="2400" dirty="0">
                <a:sym typeface="Wingdings" pitchFamily="2" charset="2"/>
              </a:rPr>
              <a:t> (matrix) = o </a:t>
            </a:r>
            <a:r>
              <a:rPr lang="el-GR" sz="2400" dirty="0" err="1">
                <a:sym typeface="Wingdings" pitchFamily="2" charset="2"/>
              </a:rPr>
              <a:t>τυπος</a:t>
            </a:r>
            <a:r>
              <a:rPr lang="el-GR" sz="2400" dirty="0">
                <a:sym typeface="Wingdings" pitchFamily="2" charset="2"/>
              </a:rPr>
              <a:t> του ιστού που προέρχεται ο όγκος:</a:t>
            </a:r>
            <a:endParaRPr lang="en-US" sz="2400" dirty="0">
              <a:sym typeface="Wingdings" pitchFamily="2" charset="2"/>
            </a:endParaRPr>
          </a:p>
          <a:p>
            <a:pPr lvl="1"/>
            <a:r>
              <a:rPr lang="el-GR" dirty="0">
                <a:sym typeface="Wingdings" pitchFamily="2" charset="2"/>
              </a:rPr>
              <a:t>	Οστίτης, χόνδρινος, </a:t>
            </a:r>
            <a:r>
              <a:rPr lang="el-GR" dirty="0" err="1">
                <a:sym typeface="Wingdings" pitchFamily="2" charset="2"/>
              </a:rPr>
              <a:t>ινωδης</a:t>
            </a:r>
            <a:r>
              <a:rPr lang="el-GR" dirty="0">
                <a:sym typeface="Wingdings" pitchFamily="2" charset="2"/>
              </a:rPr>
              <a:t> λιπώδης ιστός</a:t>
            </a:r>
          </a:p>
          <a:p>
            <a:r>
              <a:rPr lang="el-GR" sz="2400" dirty="0">
                <a:sym typeface="Wingdings" pitchFamily="2" charset="2"/>
              </a:rPr>
              <a:t>Παρουσία </a:t>
            </a:r>
            <a:r>
              <a:rPr lang="el-GR" sz="2400" dirty="0" err="1">
                <a:sym typeface="Wingdings" pitchFamily="2" charset="2"/>
              </a:rPr>
              <a:t>αποτιτανωσεων</a:t>
            </a:r>
            <a:r>
              <a:rPr lang="el-GR" sz="2400" dirty="0">
                <a:sym typeface="Wingdings" pitchFamily="2" charset="2"/>
              </a:rPr>
              <a:t>:</a:t>
            </a:r>
          </a:p>
          <a:p>
            <a:pPr lvl="1"/>
            <a:r>
              <a:rPr lang="el-GR" dirty="0">
                <a:sym typeface="Wingdings" pitchFamily="2" charset="2"/>
              </a:rPr>
              <a:t>Συμπαγής/ ομιχλώδης : οστίτης ιστός</a:t>
            </a:r>
          </a:p>
          <a:p>
            <a:pPr lvl="1"/>
            <a:r>
              <a:rPr lang="el-GR" dirty="0">
                <a:sym typeface="Wingdings" pitchFamily="2" charset="2"/>
              </a:rPr>
              <a:t>Σαν </a:t>
            </a:r>
            <a:r>
              <a:rPr lang="el-GR" dirty="0" err="1">
                <a:sym typeface="Wingdings" pitchFamily="2" charset="2"/>
              </a:rPr>
              <a:t>ποπ</a:t>
            </a:r>
            <a:r>
              <a:rPr lang="el-GR" dirty="0">
                <a:sym typeface="Wingdings" pitchFamily="2" charset="2"/>
              </a:rPr>
              <a:t> </a:t>
            </a:r>
            <a:r>
              <a:rPr lang="el-GR" dirty="0" err="1">
                <a:sym typeface="Wingdings" pitchFamily="2" charset="2"/>
              </a:rPr>
              <a:t>κορν</a:t>
            </a:r>
            <a:r>
              <a:rPr lang="el-GR" dirty="0">
                <a:sym typeface="Wingdings" pitchFamily="2" charset="2"/>
              </a:rPr>
              <a:t>, </a:t>
            </a:r>
            <a:r>
              <a:rPr lang="el-GR" dirty="0" err="1">
                <a:sym typeface="Wingdings" pitchFamily="2" charset="2"/>
              </a:rPr>
              <a:t>τοξα</a:t>
            </a:r>
            <a:r>
              <a:rPr lang="el-GR" dirty="0">
                <a:sym typeface="Wingdings" pitchFamily="2" charset="2"/>
              </a:rPr>
              <a:t>/δακτυλίδια , στικτές: χόνδρινος ιστός </a:t>
            </a:r>
          </a:p>
          <a:p>
            <a:pPr lvl="2"/>
            <a:endParaRPr lang="el-GR" sz="2400" dirty="0">
              <a:sym typeface="Wingdings" pitchFamily="2" charset="2"/>
            </a:endParaRPr>
          </a:p>
          <a:p>
            <a:pPr lvl="1"/>
            <a:r>
              <a:rPr lang="el-GR" dirty="0">
                <a:sym typeface="Wingdings" pitchFamily="2" charset="2"/>
              </a:rPr>
              <a:t>	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BB5280-19AE-4EA2-AB57-6CE8CC462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1772816"/>
            <a:ext cx="6192688" cy="1143000"/>
          </a:xfrm>
        </p:spPr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FFFF00"/>
                </a:solidFill>
              </a:rPr>
              <a:t>ΜΕΡΟΣ Α’ </a:t>
            </a:r>
            <a:br>
              <a:rPr lang="el-GR" b="1" dirty="0">
                <a:solidFill>
                  <a:srgbClr val="FFFF00"/>
                </a:solidFill>
              </a:rPr>
            </a:br>
            <a:br>
              <a:rPr lang="el-GR" b="1" dirty="0">
                <a:solidFill>
                  <a:srgbClr val="FFFF00"/>
                </a:solidFill>
              </a:rPr>
            </a:br>
            <a:r>
              <a:rPr lang="el-GR" b="1" dirty="0">
                <a:solidFill>
                  <a:srgbClr val="FFC000"/>
                </a:solidFill>
              </a:rPr>
              <a:t>ΟΣΤΙΚΟΙ ΟΓΚΟΙ </a:t>
            </a:r>
            <a:br>
              <a:rPr lang="el-GR" b="1" dirty="0">
                <a:solidFill>
                  <a:srgbClr val="FFFF00"/>
                </a:solidFill>
              </a:rPr>
            </a:br>
            <a:br>
              <a:rPr lang="el-GR" b="1" dirty="0">
                <a:solidFill>
                  <a:srgbClr val="FFFF00"/>
                </a:solidFill>
              </a:rPr>
            </a:br>
            <a:endParaRPr lang="el-G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28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>
          <a:xfrm>
            <a:off x="107504" y="404664"/>
            <a:ext cx="4429125" cy="792162"/>
          </a:xfrm>
          <a:solidFill>
            <a:srgbClr val="0070C0"/>
          </a:solidFill>
          <a:ln>
            <a:solidFill>
              <a:srgbClr val="FFFF66"/>
            </a:solidFill>
          </a:ln>
        </p:spPr>
        <p:txBody>
          <a:bodyPr/>
          <a:lstStyle/>
          <a:p>
            <a:pPr eaLnBrk="1" hangingPunct="1"/>
            <a:r>
              <a:rPr lang="el-GR" sz="3600" b="1" dirty="0">
                <a:solidFill>
                  <a:srgbClr val="FFFF66"/>
                </a:solidFill>
              </a:rPr>
              <a:t>Θεμέλιος ουσία </a:t>
            </a:r>
          </a:p>
        </p:txBody>
      </p:sp>
      <p:pic>
        <p:nvPicPr>
          <p:cNvPr id="19459" name="Picture 6" descr="P1010013"/>
          <p:cNvPicPr>
            <a:picLocks noChangeAspect="1" noChangeArrowheads="1"/>
          </p:cNvPicPr>
          <p:nvPr/>
        </p:nvPicPr>
        <p:blipFill>
          <a:blip r:embed="rId3" cstate="print"/>
          <a:srcRect l="6496" t="11073" r="17323"/>
          <a:stretch>
            <a:fillRect/>
          </a:stretch>
        </p:blipFill>
        <p:spPr bwMode="auto">
          <a:xfrm>
            <a:off x="4859338" y="2852738"/>
            <a:ext cx="1838325" cy="3201987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19460" name="Picture 7" descr="P1010006"/>
          <p:cNvPicPr>
            <a:picLocks noChangeAspect="1" noChangeArrowheads="1"/>
          </p:cNvPicPr>
          <p:nvPr/>
        </p:nvPicPr>
        <p:blipFill>
          <a:blip r:embed="rId4" cstate="print">
            <a:lum bright="-18000" contrast="6000"/>
          </a:blip>
          <a:srcRect r="16055"/>
          <a:stretch>
            <a:fillRect/>
          </a:stretch>
        </p:blipFill>
        <p:spPr bwMode="auto">
          <a:xfrm>
            <a:off x="250825" y="2636838"/>
            <a:ext cx="3565525" cy="34036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19461" name="Picture 8" descr="3"/>
          <p:cNvPicPr>
            <a:picLocks noChangeAspect="1" noChangeArrowheads="1"/>
          </p:cNvPicPr>
          <p:nvPr/>
        </p:nvPicPr>
        <p:blipFill>
          <a:blip r:embed="rId5" cstate="print">
            <a:lum bright="-6000" contrast="12000"/>
            <a:grayscl/>
          </a:blip>
          <a:srcRect l="19350" r="21378"/>
          <a:stretch>
            <a:fillRect/>
          </a:stretch>
        </p:blipFill>
        <p:spPr bwMode="auto">
          <a:xfrm>
            <a:off x="2268538" y="1989138"/>
            <a:ext cx="2155825" cy="41021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9462" name="Picture 9" descr="chondrosarc2"/>
          <p:cNvPicPr>
            <a:picLocks noChangeAspect="1" noChangeArrowheads="1"/>
          </p:cNvPicPr>
          <p:nvPr/>
        </p:nvPicPr>
        <p:blipFill>
          <a:blip r:embed="rId6" cstate="print">
            <a:lum contrast="12000"/>
          </a:blip>
          <a:srcRect/>
          <a:stretch>
            <a:fillRect/>
          </a:stretch>
        </p:blipFill>
        <p:spPr bwMode="auto">
          <a:xfrm>
            <a:off x="4787900" y="908050"/>
            <a:ext cx="1928813" cy="2124075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19464" name="Text Box 11"/>
          <p:cNvSpPr txBox="1">
            <a:spLocks noChangeArrowheads="1"/>
          </p:cNvSpPr>
          <p:nvPr/>
        </p:nvSpPr>
        <p:spPr bwMode="auto">
          <a:xfrm>
            <a:off x="1403350" y="6092825"/>
            <a:ext cx="1263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/>
              <a:t>Οστιτης</a:t>
            </a:r>
            <a:r>
              <a:rPr lang="en-US"/>
              <a:t> </a:t>
            </a:r>
            <a:endParaRPr lang="el-GR"/>
          </a:p>
        </p:txBody>
      </p:sp>
      <p:sp>
        <p:nvSpPr>
          <p:cNvPr id="19465" name="Text Box 12"/>
          <p:cNvSpPr txBox="1">
            <a:spLocks noChangeArrowheads="1"/>
          </p:cNvSpPr>
          <p:nvPr/>
        </p:nvSpPr>
        <p:spPr bwMode="auto">
          <a:xfrm>
            <a:off x="4932363" y="6035675"/>
            <a:ext cx="2108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/>
              <a:t>Χονδρ</a:t>
            </a:r>
            <a:r>
              <a:rPr lang="en-US" sz="2000"/>
              <a:t>o</a:t>
            </a:r>
            <a:r>
              <a:rPr lang="el-GR" sz="2000"/>
              <a:t>γενείς αποτιτανώσεις </a:t>
            </a:r>
          </a:p>
        </p:txBody>
      </p:sp>
      <p:sp>
        <p:nvSpPr>
          <p:cNvPr id="19466" name="Text Box 13"/>
          <p:cNvSpPr txBox="1">
            <a:spLocks noChangeArrowheads="1"/>
          </p:cNvSpPr>
          <p:nvPr/>
        </p:nvSpPr>
        <p:spPr bwMode="auto">
          <a:xfrm>
            <a:off x="7164388" y="6092825"/>
            <a:ext cx="1801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/>
              <a:t>Θολή ύαλος</a:t>
            </a:r>
          </a:p>
        </p:txBody>
      </p:sp>
      <p:pic>
        <p:nvPicPr>
          <p:cNvPr id="12" name="Picture 10" descr="P1010027"/>
          <p:cNvPicPr>
            <a:picLocks noChangeAspect="1" noChangeArrowheads="1"/>
          </p:cNvPicPr>
          <p:nvPr/>
        </p:nvPicPr>
        <p:blipFill>
          <a:blip r:embed="rId7" cstate="print"/>
          <a:srcRect l="50766" r="18791"/>
          <a:stretch>
            <a:fillRect/>
          </a:stretch>
        </p:blipFill>
        <p:spPr>
          <a:xfrm>
            <a:off x="7308304" y="2132856"/>
            <a:ext cx="1440160" cy="388868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- Τίτλος"/>
          <p:cNvSpPr>
            <a:spLocks noGrp="1"/>
          </p:cNvSpPr>
          <p:nvPr>
            <p:ph type="title"/>
          </p:nvPr>
        </p:nvSpPr>
        <p:spPr>
          <a:xfrm>
            <a:off x="1104662" y="374193"/>
            <a:ext cx="6623844" cy="560387"/>
          </a:xfrm>
          <a:solidFill>
            <a:srgbClr val="0070C0"/>
          </a:solidFill>
          <a:ln>
            <a:noFill/>
          </a:ln>
        </p:spPr>
        <p:txBody>
          <a:bodyPr>
            <a:noAutofit/>
          </a:bodyPr>
          <a:lstStyle/>
          <a:p>
            <a:pPr eaLnBrk="1" hangingPunct="1"/>
            <a:r>
              <a:rPr lang="el-GR" sz="3200" b="1" dirty="0" err="1">
                <a:solidFill>
                  <a:srgbClr val="FFFF99"/>
                </a:solidFill>
              </a:rPr>
              <a:t>Αρχιτεκτονικη</a:t>
            </a:r>
            <a:r>
              <a:rPr lang="el-GR" sz="3200" b="1" dirty="0">
                <a:solidFill>
                  <a:srgbClr val="FFFF99"/>
                </a:solidFill>
              </a:rPr>
              <a:t> </a:t>
            </a:r>
            <a:r>
              <a:rPr lang="el-GR" sz="3200" b="1" dirty="0" err="1">
                <a:solidFill>
                  <a:srgbClr val="FFFF99"/>
                </a:solidFill>
              </a:rPr>
              <a:t>οστικων</a:t>
            </a:r>
            <a:r>
              <a:rPr lang="el-GR" sz="3200" b="1" dirty="0">
                <a:solidFill>
                  <a:srgbClr val="FFFF99"/>
                </a:solidFill>
              </a:rPr>
              <a:t> </a:t>
            </a:r>
            <a:r>
              <a:rPr lang="el-GR" sz="3200" b="1" dirty="0" err="1">
                <a:solidFill>
                  <a:srgbClr val="FFFF99"/>
                </a:solidFill>
              </a:rPr>
              <a:t>δοκιδων</a:t>
            </a:r>
            <a:r>
              <a:rPr lang="el-GR" sz="3200" b="1" dirty="0">
                <a:solidFill>
                  <a:srgbClr val="FFFF99"/>
                </a:solidFill>
              </a:rPr>
              <a:t> </a:t>
            </a:r>
          </a:p>
        </p:txBody>
      </p:sp>
      <p:pic>
        <p:nvPicPr>
          <p:cNvPr id="20483" name="Picture 2" descr="http://www.bonetumor.org/sites/default/files/imagecache/Main-Image/abctiblat1B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1268760"/>
            <a:ext cx="237672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Full-size image (52 K)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8463" y="-5721350"/>
            <a:ext cx="46291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 descr="Full-size image (52 K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5144" y="1678292"/>
            <a:ext cx="2842086" cy="1894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8" descr="Full-size image (52 K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750" y="3330307"/>
            <a:ext cx="2059382" cy="2778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8 - TextBox"/>
          <p:cNvSpPr txBox="1">
            <a:spLocks noChangeArrowheads="1"/>
          </p:cNvSpPr>
          <p:nvPr/>
        </p:nvSpPr>
        <p:spPr bwMode="auto">
          <a:xfrm>
            <a:off x="179512" y="4417349"/>
            <a:ext cx="29289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dirty="0" err="1"/>
              <a:t>Δοκίδες</a:t>
            </a:r>
            <a:r>
              <a:rPr lang="el-GR" sz="2000" dirty="0"/>
              <a:t> σαν </a:t>
            </a:r>
            <a:r>
              <a:rPr lang="el-GR" sz="2000" dirty="0" err="1"/>
              <a:t>μελικυρηθρα</a:t>
            </a:r>
            <a:r>
              <a:rPr lang="el-GR" sz="2000" dirty="0"/>
              <a:t>: </a:t>
            </a:r>
            <a:r>
              <a:rPr lang="el-GR" sz="2000" dirty="0" err="1"/>
              <a:t>Ανευρυσματικη</a:t>
            </a:r>
            <a:r>
              <a:rPr lang="el-GR" sz="2000" dirty="0"/>
              <a:t> κύστη </a:t>
            </a:r>
          </a:p>
        </p:txBody>
      </p:sp>
      <p:sp>
        <p:nvSpPr>
          <p:cNvPr id="20489" name="9 - TextBox"/>
          <p:cNvSpPr txBox="1">
            <a:spLocks noChangeArrowheads="1"/>
          </p:cNvSpPr>
          <p:nvPr/>
        </p:nvSpPr>
        <p:spPr bwMode="auto">
          <a:xfrm>
            <a:off x="3396905" y="6097652"/>
            <a:ext cx="25717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000" dirty="0" err="1"/>
              <a:t>Παχυνση</a:t>
            </a:r>
            <a:r>
              <a:rPr lang="el-GR" sz="2000" dirty="0"/>
              <a:t> </a:t>
            </a:r>
            <a:r>
              <a:rPr lang="el-GR" sz="2000" dirty="0" err="1"/>
              <a:t>δοκιδων</a:t>
            </a:r>
            <a:r>
              <a:rPr lang="el-GR" sz="2000" dirty="0"/>
              <a:t>, και φλοιού: νόσος </a:t>
            </a:r>
            <a:r>
              <a:rPr lang="en-US" sz="2000" dirty="0"/>
              <a:t>Paget </a:t>
            </a:r>
            <a:endParaRPr lang="el-GR" sz="2000" dirty="0"/>
          </a:p>
        </p:txBody>
      </p:sp>
      <p:sp>
        <p:nvSpPr>
          <p:cNvPr id="20490" name="10 - TextBox"/>
          <p:cNvSpPr txBox="1">
            <a:spLocks noChangeArrowheads="1"/>
          </p:cNvSpPr>
          <p:nvPr/>
        </p:nvSpPr>
        <p:spPr bwMode="auto">
          <a:xfrm>
            <a:off x="6379270" y="3468838"/>
            <a:ext cx="2986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1800" dirty="0" err="1"/>
              <a:t>Παχυνση</a:t>
            </a:r>
            <a:r>
              <a:rPr lang="el-GR" sz="1800" dirty="0"/>
              <a:t> /</a:t>
            </a:r>
            <a:r>
              <a:rPr lang="el-GR" sz="1800" dirty="0" err="1"/>
              <a:t>αραιωση</a:t>
            </a:r>
            <a:r>
              <a:rPr lang="el-GR" sz="1800" dirty="0"/>
              <a:t> </a:t>
            </a:r>
            <a:r>
              <a:rPr lang="el-GR" sz="1800" dirty="0" err="1"/>
              <a:t>καθετων</a:t>
            </a:r>
            <a:r>
              <a:rPr lang="el-GR" sz="1800" dirty="0"/>
              <a:t> </a:t>
            </a:r>
            <a:r>
              <a:rPr lang="el-GR" sz="1800" dirty="0" err="1"/>
              <a:t>δοκίδων</a:t>
            </a:r>
            <a:r>
              <a:rPr lang="el-GR" sz="1800" dirty="0"/>
              <a:t>: αιμαγγείωμα</a:t>
            </a:r>
          </a:p>
        </p:txBody>
      </p:sp>
      <p:pic>
        <p:nvPicPr>
          <p:cNvPr id="1026" name="Picture 2" descr="C:\Users\user\Downloads\mini brain myeloma OP (1).png"/>
          <p:cNvPicPr>
            <a:picLocks noChangeAspect="1" noChangeArrowheads="1"/>
          </p:cNvPicPr>
          <p:nvPr/>
        </p:nvPicPr>
        <p:blipFill rotWithShape="1">
          <a:blip r:embed="rId5" cstate="print"/>
          <a:srcRect l="27438" t="38511" r="29338" b="25065"/>
          <a:stretch/>
        </p:blipFill>
        <p:spPr bwMode="auto">
          <a:xfrm>
            <a:off x="6592965" y="4341856"/>
            <a:ext cx="2232248" cy="1881028"/>
          </a:xfrm>
          <a:prstGeom prst="rect">
            <a:avLst/>
          </a:prstGeom>
          <a:noFill/>
        </p:spPr>
      </p:pic>
      <p:sp>
        <p:nvSpPr>
          <p:cNvPr id="14" name="13 - TextBox"/>
          <p:cNvSpPr txBox="1"/>
          <p:nvPr/>
        </p:nvSpPr>
        <p:spPr>
          <a:xfrm>
            <a:off x="6379270" y="6095628"/>
            <a:ext cx="2855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Mini brain pattern:  </a:t>
            </a:r>
            <a:r>
              <a:rPr lang="el-GR" sz="2000" dirty="0" err="1"/>
              <a:t>μυέλωμα</a:t>
            </a:r>
            <a:r>
              <a:rPr lang="el-GR" sz="2000" dirty="0"/>
              <a:t> </a:t>
            </a:r>
          </a:p>
        </p:txBody>
      </p:sp>
      <p:pic>
        <p:nvPicPr>
          <p:cNvPr id="13" name="Picture 14" descr="Αποτέλεσμα εικόνας για polka dot sign vertebral hemangioma">
            <a:extLst>
              <a:ext uri="{FF2B5EF4-FFF2-40B4-BE49-F238E27FC236}">
                <a16:creationId xmlns:a16="http://schemas.microsoft.com/office/drawing/2014/main" id="{87A5DC25-A76A-4090-A175-0960E90134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9"/>
          <a:stretch/>
        </p:blipFill>
        <p:spPr bwMode="auto">
          <a:xfrm>
            <a:off x="6300110" y="1226562"/>
            <a:ext cx="1816514" cy="225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Αποτέλεσμα εικόνας για polka dot sign vertebral hemangioma">
            <a:extLst>
              <a:ext uri="{FF2B5EF4-FFF2-40B4-BE49-F238E27FC236}">
                <a16:creationId xmlns:a16="http://schemas.microsoft.com/office/drawing/2014/main" id="{19A3115D-F678-404E-A905-9455CFEAD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3" t="31285" r="64475" b="30742"/>
          <a:stretch/>
        </p:blipFill>
        <p:spPr bwMode="auto">
          <a:xfrm>
            <a:off x="7709089" y="1954705"/>
            <a:ext cx="1450574" cy="140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P1010004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 l="62700" t="6303" r="19654" b="56841"/>
          <a:stretch>
            <a:fillRect/>
          </a:stretch>
        </p:blipFill>
        <p:spPr bwMode="auto">
          <a:xfrm>
            <a:off x="6210200" y="3265271"/>
            <a:ext cx="1093788" cy="171450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2268538" y="549275"/>
            <a:ext cx="466090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3600" b="1" dirty="0" err="1">
                <a:solidFill>
                  <a:srgbClr val="FFFF00"/>
                </a:solidFill>
                <a:latin typeface="BankGothic Md BT" pitchFamily="34" charset="0"/>
              </a:rPr>
              <a:t>Περιοστική</a:t>
            </a:r>
            <a:r>
              <a:rPr lang="el-GR" sz="3600" b="1" dirty="0">
                <a:solidFill>
                  <a:srgbClr val="FFFF00"/>
                </a:solidFill>
                <a:latin typeface="BankGothic Md BT" pitchFamily="34" charset="0"/>
              </a:rPr>
              <a:t> αντίδραση</a:t>
            </a:r>
            <a:endParaRPr lang="en-US" sz="3600" b="1" dirty="0">
              <a:solidFill>
                <a:srgbClr val="FFFF00"/>
              </a:solidFill>
              <a:latin typeface="BankGothic Md BT" pitchFamily="34" charset="0"/>
            </a:endParaRPr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>
          <a:xfrm>
            <a:off x="55763" y="1351112"/>
            <a:ext cx="5756076" cy="492601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sz="2100" i="1" u="sng" dirty="0" err="1"/>
              <a:t>περιοστική</a:t>
            </a:r>
            <a:r>
              <a:rPr lang="el-GR" sz="2100" i="1" u="sng" dirty="0"/>
              <a:t> αντίδραση</a:t>
            </a:r>
            <a:r>
              <a:rPr lang="el-GR" sz="2100" dirty="0"/>
              <a:t>: παραγωγή </a:t>
            </a:r>
            <a:r>
              <a:rPr lang="el-GR" sz="2100" dirty="0" err="1"/>
              <a:t>οστου</a:t>
            </a:r>
            <a:r>
              <a:rPr lang="el-GR" sz="2100" dirty="0"/>
              <a:t> από το </a:t>
            </a:r>
            <a:r>
              <a:rPr lang="el-GR" sz="2100" dirty="0" err="1"/>
              <a:t>περιοστεο</a:t>
            </a:r>
            <a:r>
              <a:rPr lang="el-GR" sz="2100" dirty="0"/>
              <a:t> σαν αντίδραση  στην </a:t>
            </a:r>
            <a:r>
              <a:rPr lang="el-GR" sz="2100" dirty="0" err="1"/>
              <a:t>ενδοστικη</a:t>
            </a:r>
            <a:r>
              <a:rPr lang="el-GR" sz="2100" dirty="0"/>
              <a:t> βλάβη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l-GR" sz="2100" dirty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l-GR" sz="2000" dirty="0">
                <a:solidFill>
                  <a:srgbClr val="FFFF99"/>
                </a:solidFill>
              </a:rPr>
              <a:t>Συμπαγής: </a:t>
            </a:r>
            <a:r>
              <a:rPr lang="el-GR" sz="2000" dirty="0"/>
              <a:t>καλοήθεια, μη επιθετικότητα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l-GR" sz="2000" dirty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l-GR" sz="2000" dirty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l-GR" sz="2000" dirty="0">
                <a:solidFill>
                  <a:srgbClr val="FFFF99"/>
                </a:solidFill>
              </a:rPr>
              <a:t>Φλοιός κρεμμυδιού, </a:t>
            </a:r>
            <a:r>
              <a:rPr lang="el-GR" sz="2000" dirty="0" err="1">
                <a:solidFill>
                  <a:srgbClr val="FFFF99"/>
                </a:solidFill>
              </a:rPr>
              <a:t>τριγωνα</a:t>
            </a:r>
            <a:r>
              <a:rPr lang="el-GR" sz="2000" dirty="0">
                <a:solidFill>
                  <a:srgbClr val="FFFF99"/>
                </a:solidFill>
              </a:rPr>
              <a:t> </a:t>
            </a:r>
            <a:r>
              <a:rPr lang="en-US" sz="2000" dirty="0" err="1">
                <a:solidFill>
                  <a:srgbClr val="FFFF99"/>
                </a:solidFill>
              </a:rPr>
              <a:t>Godman</a:t>
            </a:r>
            <a:r>
              <a:rPr lang="el-GR" sz="2000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l-GR" sz="2000" dirty="0" err="1"/>
              <a:t>μετρια</a:t>
            </a:r>
            <a:r>
              <a:rPr lang="el-GR" sz="2000" dirty="0"/>
              <a:t> επιθετικότητα : καλοήθεις και κακοήθεις σαρκώματα, οστεομυελίτιδα)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l-GR" sz="2000" dirty="0"/>
          </a:p>
          <a:p>
            <a:pPr marL="457207" lvl="1" indent="0" eaLnBrk="1" fontAlgn="auto" hangingPunct="1">
              <a:spcAft>
                <a:spcPts val="0"/>
              </a:spcAft>
              <a:buNone/>
              <a:defRPr/>
            </a:pPr>
            <a:endParaRPr lang="el-GR" sz="2000" dirty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l-GR" sz="2000" dirty="0">
                <a:solidFill>
                  <a:srgbClr val="FFFF99"/>
                </a:solidFill>
              </a:rPr>
              <a:t>Σαν </a:t>
            </a:r>
            <a:r>
              <a:rPr lang="el-GR" sz="2000" dirty="0" err="1">
                <a:solidFill>
                  <a:srgbClr val="FFFF99"/>
                </a:solidFill>
              </a:rPr>
              <a:t>ακτινες</a:t>
            </a:r>
            <a:r>
              <a:rPr lang="el-GR" sz="2000" dirty="0">
                <a:solidFill>
                  <a:srgbClr val="FFFF99"/>
                </a:solidFill>
              </a:rPr>
              <a:t> ηλίου,  σαν </a:t>
            </a:r>
            <a:r>
              <a:rPr lang="el-GR" sz="2000" dirty="0" err="1">
                <a:solidFill>
                  <a:srgbClr val="FFFF99"/>
                </a:solidFill>
              </a:rPr>
              <a:t>ορθιες</a:t>
            </a:r>
            <a:r>
              <a:rPr lang="el-GR" sz="2000" dirty="0">
                <a:solidFill>
                  <a:srgbClr val="FFFF99"/>
                </a:solidFill>
              </a:rPr>
              <a:t> </a:t>
            </a:r>
            <a:r>
              <a:rPr lang="el-GR" sz="2000" dirty="0" err="1">
                <a:solidFill>
                  <a:srgbClr val="FFFF99"/>
                </a:solidFill>
              </a:rPr>
              <a:t>τριχες</a:t>
            </a:r>
            <a:r>
              <a:rPr lang="el-GR" sz="2000" dirty="0"/>
              <a:t>: κακοήθεια</a:t>
            </a:r>
          </a:p>
        </p:txBody>
      </p:sp>
      <p:pic>
        <p:nvPicPr>
          <p:cNvPr id="7" name="Picture 4" descr="P1010004"/>
          <p:cNvPicPr>
            <a:picLocks noChangeAspect="1" noChangeArrowheads="1"/>
          </p:cNvPicPr>
          <p:nvPr/>
        </p:nvPicPr>
        <p:blipFill>
          <a:blip r:embed="rId4" cstate="print">
            <a:lum contrast="12000"/>
          </a:blip>
          <a:srcRect l="30173" t="6303" r="38063" b="59240"/>
          <a:stretch>
            <a:fillRect/>
          </a:stretch>
        </p:blipFill>
        <p:spPr bwMode="auto">
          <a:xfrm>
            <a:off x="6175197" y="1366403"/>
            <a:ext cx="2143125" cy="17430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21510" name="Picture 4" descr="P1010004"/>
          <p:cNvPicPr>
            <a:picLocks noChangeAspect="1" noChangeArrowheads="1"/>
          </p:cNvPicPr>
          <p:nvPr/>
        </p:nvPicPr>
        <p:blipFill>
          <a:blip r:embed="rId5" cstate="print">
            <a:lum contrast="12000"/>
          </a:blip>
          <a:srcRect l="45952" t="44476" r="23253" b="18597"/>
          <a:stretch>
            <a:fillRect/>
          </a:stretch>
        </p:blipFill>
        <p:spPr bwMode="auto">
          <a:xfrm>
            <a:off x="6261736" y="5135563"/>
            <a:ext cx="2071688" cy="17224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" name="Picture 4" descr="P1010004"/>
          <p:cNvPicPr>
            <a:picLocks noChangeAspect="1" noChangeArrowheads="1"/>
          </p:cNvPicPr>
          <p:nvPr/>
        </p:nvPicPr>
        <p:blipFill>
          <a:blip r:embed="rId6" cstate="print">
            <a:lum contrast="12000"/>
          </a:blip>
          <a:srcRect l="13791" t="43738" r="70451" b="19931"/>
          <a:stretch>
            <a:fillRect/>
          </a:stretch>
        </p:blipFill>
        <p:spPr bwMode="auto">
          <a:xfrm>
            <a:off x="7358062" y="3257333"/>
            <a:ext cx="1000125" cy="1730375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3" name="Rectangle 10"/>
          <p:cNvSpPr>
            <a:spLocks noGrp="1" noChangeArrowheads="1"/>
          </p:cNvSpPr>
          <p:nvPr>
            <p:ph type="title" sz="quarter"/>
          </p:nvPr>
        </p:nvSpPr>
        <p:spPr>
          <a:xfrm>
            <a:off x="32894" y="509203"/>
            <a:ext cx="4680644" cy="596887"/>
          </a:xfrm>
          <a:solidFill>
            <a:srgbClr val="0070C0"/>
          </a:solidFill>
          <a:ln>
            <a:solidFill>
              <a:srgbClr val="FFFF66"/>
            </a:solid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l-GR" sz="3600" b="1" dirty="0" err="1">
                <a:solidFill>
                  <a:srgbClr val="FFFF00"/>
                </a:solidFill>
              </a:rPr>
              <a:t>περιοστική</a:t>
            </a:r>
            <a:r>
              <a:rPr lang="el-GR" sz="3600" b="1" dirty="0">
                <a:solidFill>
                  <a:srgbClr val="FFFF00"/>
                </a:solidFill>
              </a:rPr>
              <a:t> αντίδραση </a:t>
            </a:r>
          </a:p>
        </p:txBody>
      </p:sp>
      <p:pic>
        <p:nvPicPr>
          <p:cNvPr id="17" name="Picture 4" descr="1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bright="-6000" contrast="-6000"/>
          </a:blip>
          <a:stretch>
            <a:fillRect/>
          </a:stretch>
        </p:blipFill>
        <p:spPr>
          <a:xfrm>
            <a:off x="1196689" y="4184331"/>
            <a:ext cx="3121324" cy="1981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1266" name="Picture 2" descr="CODMAN_TRIANGLE_FIG1_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495303" y="1880153"/>
            <a:ext cx="1630065" cy="2810455"/>
          </a:xfrm>
          <a:noFill/>
          <a:ln>
            <a:solidFill>
              <a:schemeClr val="tx1"/>
            </a:solidFill>
          </a:ln>
        </p:spPr>
      </p:pic>
      <p:pic>
        <p:nvPicPr>
          <p:cNvPr id="11267" name="Picture 3" descr="sunburstR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9" y="1643050"/>
            <a:ext cx="2000232" cy="3274938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</p:spPr>
      </p:pic>
      <p:pic>
        <p:nvPicPr>
          <p:cNvPr id="11268" name="Picture 5" descr="Permeat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4844" y="2242373"/>
            <a:ext cx="1857388" cy="34998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70" name="Text Box 7"/>
          <p:cNvSpPr txBox="1">
            <a:spLocks noChangeArrowheads="1"/>
          </p:cNvSpPr>
          <p:nvPr/>
        </p:nvSpPr>
        <p:spPr bwMode="auto">
          <a:xfrm>
            <a:off x="7729273" y="4774167"/>
            <a:ext cx="111440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 dirty="0">
                <a:solidFill>
                  <a:srgbClr val="FFC000"/>
                </a:solidFill>
              </a:rPr>
              <a:t>Βούρτσα</a:t>
            </a:r>
          </a:p>
        </p:txBody>
      </p:sp>
      <p:sp>
        <p:nvSpPr>
          <p:cNvPr id="11271" name="Text Box 8"/>
          <p:cNvSpPr txBox="1">
            <a:spLocks noChangeArrowheads="1"/>
          </p:cNvSpPr>
          <p:nvPr/>
        </p:nvSpPr>
        <p:spPr bwMode="auto">
          <a:xfrm>
            <a:off x="3714744" y="5286388"/>
            <a:ext cx="1941513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800" dirty="0"/>
              <a:t>Φύλλα κρεμμυδιού</a:t>
            </a:r>
          </a:p>
        </p:txBody>
      </p:sp>
      <p:pic>
        <p:nvPicPr>
          <p:cNvPr id="11274" name="Picture 8" descr="ost4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71876"/>
            <a:ext cx="1748584" cy="2698751"/>
          </a:xfrm>
          <a:prstGeom prst="rect">
            <a:avLst/>
          </a:prstGeom>
          <a:solidFill>
            <a:srgbClr val="00FFFF"/>
          </a:solidFill>
          <a:ln w="9525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11276" name="Text Box 16"/>
          <p:cNvSpPr txBox="1">
            <a:spLocks noChangeArrowheads="1"/>
          </p:cNvSpPr>
          <p:nvPr/>
        </p:nvSpPr>
        <p:spPr bwMode="auto">
          <a:xfrm>
            <a:off x="323850" y="6308725"/>
            <a:ext cx="12763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 dirty="0">
                <a:solidFill>
                  <a:srgbClr val="00B0F0"/>
                </a:solidFill>
              </a:rPr>
              <a:t>Συμπαγής </a:t>
            </a:r>
          </a:p>
        </p:txBody>
      </p:sp>
      <p:sp>
        <p:nvSpPr>
          <p:cNvPr id="11277" name="Line 17"/>
          <p:cNvSpPr>
            <a:spLocks noChangeShapeType="1"/>
          </p:cNvSpPr>
          <p:nvPr/>
        </p:nvSpPr>
        <p:spPr bwMode="auto">
          <a:xfrm flipH="1">
            <a:off x="323850" y="1484313"/>
            <a:ext cx="6119813" cy="1655762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1278" name="Line 18"/>
          <p:cNvSpPr>
            <a:spLocks noChangeShapeType="1"/>
          </p:cNvSpPr>
          <p:nvPr/>
        </p:nvSpPr>
        <p:spPr bwMode="auto">
          <a:xfrm flipV="1">
            <a:off x="2555875" y="692148"/>
            <a:ext cx="6119813" cy="1726209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11279" name="Text Box 19"/>
          <p:cNvSpPr txBox="1">
            <a:spLocks noChangeArrowheads="1"/>
          </p:cNvSpPr>
          <p:nvPr/>
        </p:nvSpPr>
        <p:spPr bwMode="auto">
          <a:xfrm rot="-984884">
            <a:off x="969963" y="2205038"/>
            <a:ext cx="1585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>
                <a:solidFill>
                  <a:srgbClr val="00FFFF"/>
                </a:solidFill>
              </a:rPr>
              <a:t>Καλόηθες </a:t>
            </a:r>
          </a:p>
        </p:txBody>
      </p:sp>
      <p:sp>
        <p:nvSpPr>
          <p:cNvPr id="11280" name="Text Box 20"/>
          <p:cNvSpPr txBox="1">
            <a:spLocks noChangeArrowheads="1"/>
          </p:cNvSpPr>
          <p:nvPr/>
        </p:nvSpPr>
        <p:spPr bwMode="auto">
          <a:xfrm rot="20615116">
            <a:off x="3470163" y="978844"/>
            <a:ext cx="46531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dirty="0">
                <a:solidFill>
                  <a:srgbClr val="FFC000"/>
                </a:solidFill>
              </a:rPr>
              <a:t>Επιθετικό πρότυπο : συνήθως ΚΚΟ </a:t>
            </a:r>
          </a:p>
        </p:txBody>
      </p:sp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5590629" y="4663743"/>
            <a:ext cx="183832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1800" dirty="0"/>
              <a:t>τρίγωνα </a:t>
            </a:r>
            <a:r>
              <a:rPr lang="en-US" sz="1800" dirty="0" err="1"/>
              <a:t>Godman</a:t>
            </a:r>
            <a:endParaRPr lang="el-GR" sz="1800" dirty="0"/>
          </a:p>
        </p:txBody>
      </p:sp>
      <p:sp>
        <p:nvSpPr>
          <p:cNvPr id="18" name="17 - TextBox"/>
          <p:cNvSpPr txBox="1"/>
          <p:nvPr/>
        </p:nvSpPr>
        <p:spPr>
          <a:xfrm>
            <a:off x="2071670" y="6143644"/>
            <a:ext cx="1922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err="1"/>
              <a:t>μονοστοιβαδωτή</a:t>
            </a:r>
            <a:endParaRPr lang="el-GR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E2DD0E3-ABC5-16AA-8AF2-13041B174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565" y="5656502"/>
            <a:ext cx="1115547" cy="111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lmain Hair Couture Ceramic Round Brush 53mm">
            <a:extLst>
              <a:ext uri="{FF2B5EF4-FFF2-40B4-BE49-F238E27FC236}">
                <a16:creationId xmlns:a16="http://schemas.microsoft.com/office/drawing/2014/main" id="{0C8249B5-A154-AB12-41B4-40F783DFE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92176" y="5206566"/>
            <a:ext cx="1103723" cy="147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9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l="46948" t="28691" r="28346" b="5118"/>
          <a:stretch>
            <a:fillRect/>
          </a:stretch>
        </p:blipFill>
        <p:spPr>
          <a:xfrm>
            <a:off x="6683375" y="1548854"/>
            <a:ext cx="2460625" cy="5133975"/>
          </a:xfrm>
          <a:noFill/>
          <a:ln/>
        </p:spPr>
      </p:pic>
      <p:pic>
        <p:nvPicPr>
          <p:cNvPr id="126978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lum contrast="12000"/>
          </a:blip>
          <a:srcRect l="60281" t="23790" r="20990" b="22855"/>
          <a:stretch>
            <a:fillRect/>
          </a:stretch>
        </p:blipFill>
        <p:spPr>
          <a:xfrm>
            <a:off x="4283968" y="1556792"/>
            <a:ext cx="2900362" cy="5118100"/>
          </a:xfrm>
          <a:noFill/>
          <a:ln/>
        </p:spPr>
      </p:pic>
      <p:sp>
        <p:nvSpPr>
          <p:cNvPr id="6" name="Rectangle 10"/>
          <p:cNvSpPr txBox="1">
            <a:spLocks noChangeArrowheads="1"/>
          </p:cNvSpPr>
          <p:nvPr/>
        </p:nvSpPr>
        <p:spPr>
          <a:xfrm>
            <a:off x="277855" y="476672"/>
            <a:ext cx="5005387" cy="792163"/>
          </a:xfrm>
          <a:prstGeom prst="rect">
            <a:avLst/>
          </a:prstGeom>
          <a:solidFill>
            <a:srgbClr val="0070C0"/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Μάζα μαλακών μορίων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 w="6350">
                  <a:noFill/>
                </a:ln>
                <a:solidFill>
                  <a:srgbClr val="FFFF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7" name="Picture 4" descr="distal femoral osteosarcom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84023" y="1700808"/>
            <a:ext cx="2916238" cy="43926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080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6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070828" y="577833"/>
            <a:ext cx="5002343" cy="731838"/>
          </a:xfrm>
          <a:solidFill>
            <a:srgbClr val="0070C0"/>
          </a:solidFill>
          <a:ln>
            <a:solidFill>
              <a:srgbClr val="FFFF00"/>
            </a:solidFill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3200" b="1" dirty="0">
                <a:solidFill>
                  <a:srgbClr val="FFFF66"/>
                </a:solidFill>
              </a:rPr>
              <a:t>Επιθετικό πρότυπο: ΔΔ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4530" y="2165367"/>
            <a:ext cx="3454400" cy="4114800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el-GR" sz="2400" dirty="0" err="1"/>
              <a:t>Πρωτοπαθεις</a:t>
            </a:r>
            <a:r>
              <a:rPr lang="el-GR" sz="2400" dirty="0"/>
              <a:t> κακοήθεις </a:t>
            </a:r>
            <a:r>
              <a:rPr lang="el-GR" sz="2400" dirty="0" err="1"/>
              <a:t>ογκοι</a:t>
            </a:r>
            <a:endParaRPr lang="el-GR" sz="2400" i="1" dirty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l-GR" sz="2400" dirty="0" err="1"/>
              <a:t>Οστεομυελιτιδα</a:t>
            </a:r>
            <a:endParaRPr lang="el-GR" sz="2400" i="1" dirty="0"/>
          </a:p>
        </p:txBody>
      </p:sp>
      <p:pic>
        <p:nvPicPr>
          <p:cNvPr id="20485" name="Picture 6" descr="Permeatin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707517" y="1723381"/>
            <a:ext cx="1995487" cy="3760787"/>
          </a:xfrm>
          <a:noFill/>
          <a:ln>
            <a:solidFill>
              <a:schemeClr val="tx2"/>
            </a:solidFill>
          </a:ln>
        </p:spPr>
      </p:pic>
      <p:pic>
        <p:nvPicPr>
          <p:cNvPr id="20486" name="Picture 8"/>
          <p:cNvPicPr>
            <a:picLocks noChangeAspect="1" noChangeArrowheads="1"/>
          </p:cNvPicPr>
          <p:nvPr/>
        </p:nvPicPr>
        <p:blipFill>
          <a:blip r:embed="rId3" cstate="print"/>
          <a:srcRect r="69839"/>
          <a:stretch>
            <a:fillRect/>
          </a:stretch>
        </p:blipFill>
        <p:spPr bwMode="auto">
          <a:xfrm>
            <a:off x="6309998" y="1516080"/>
            <a:ext cx="1708150" cy="4764087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4196187" y="5579750"/>
            <a:ext cx="9620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/>
              <a:t>Ewing</a:t>
            </a:r>
          </a:p>
        </p:txBody>
      </p:sp>
      <p:sp>
        <p:nvSpPr>
          <p:cNvPr id="20489" name="Text Box 11"/>
          <p:cNvSpPr txBox="1">
            <a:spLocks noChangeArrowheads="1"/>
          </p:cNvSpPr>
          <p:nvPr/>
        </p:nvSpPr>
        <p:spPr bwMode="auto">
          <a:xfrm>
            <a:off x="6309998" y="6280167"/>
            <a:ext cx="18367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 i="1" dirty="0" err="1"/>
              <a:t>οστεομυελιτιδα</a:t>
            </a:r>
            <a:endParaRPr lang="el-GR" sz="2000" i="1" dirty="0"/>
          </a:p>
        </p:txBody>
      </p:sp>
    </p:spTree>
    <p:extLst>
      <p:ext uri="{BB962C8B-B14F-4D97-AF65-F5344CB8AC3E}">
        <p14:creationId xmlns:p14="http://schemas.microsoft.com/office/powerpoint/2010/main" val="15012482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99592" y="1484784"/>
            <a:ext cx="7055380" cy="1400530"/>
          </a:xfrm>
        </p:spPr>
        <p:txBody>
          <a:bodyPr/>
          <a:lstStyle/>
          <a:p>
            <a:r>
              <a:rPr lang="el-GR" sz="3600" b="1" dirty="0"/>
              <a:t>Ερώτηση  1: 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125273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sz="2800" b="1" dirty="0">
                <a:solidFill>
                  <a:srgbClr val="FFFF00"/>
                </a:solidFill>
              </a:rPr>
              <a:t>Τα παραπάνω απεικονιστικά </a:t>
            </a:r>
            <a:r>
              <a:rPr lang="el-GR" sz="2800" b="1" dirty="0" err="1">
                <a:solidFill>
                  <a:srgbClr val="FFFF00"/>
                </a:solidFill>
              </a:rPr>
              <a:t>κριτηρια</a:t>
            </a:r>
            <a:r>
              <a:rPr lang="el-GR" sz="2800" b="1" dirty="0">
                <a:solidFill>
                  <a:srgbClr val="FFFF00"/>
                </a:solidFill>
              </a:rPr>
              <a:t> για την ΔΔ </a:t>
            </a:r>
            <a:r>
              <a:rPr lang="el-GR" sz="2800" b="1" dirty="0" err="1">
                <a:solidFill>
                  <a:srgbClr val="FFFF00"/>
                </a:solidFill>
              </a:rPr>
              <a:t>καλοήθων</a:t>
            </a:r>
            <a:r>
              <a:rPr lang="el-GR" sz="2800" b="1" dirty="0">
                <a:solidFill>
                  <a:srgbClr val="FFFF00"/>
                </a:solidFill>
              </a:rPr>
              <a:t>/ κακοήθων όγκων πάντα ισχύουν?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6940" y="404664"/>
            <a:ext cx="2985048" cy="398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 descr="E:\2013-09-27\Image06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4763" t="17176" r="68104" b="55569"/>
          <a:stretch>
            <a:fillRect/>
          </a:stretch>
        </p:blipFill>
        <p:spPr bwMode="auto">
          <a:xfrm>
            <a:off x="5710560" y="1594645"/>
            <a:ext cx="2583056" cy="3668709"/>
          </a:xfrm>
          <a:prstGeom prst="rect">
            <a:avLst/>
          </a:prstGeom>
          <a:noFill/>
        </p:spPr>
      </p:pic>
      <p:sp>
        <p:nvSpPr>
          <p:cNvPr id="13" name="12 - TextBox"/>
          <p:cNvSpPr txBox="1"/>
          <p:nvPr/>
        </p:nvSpPr>
        <p:spPr>
          <a:xfrm>
            <a:off x="780193" y="4418349"/>
            <a:ext cx="41810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i="1" dirty="0"/>
              <a:t>Γυναίκα 57 </a:t>
            </a:r>
            <a:r>
              <a:rPr lang="el-GR" sz="2000" i="1" dirty="0" err="1"/>
              <a:t>ετων</a:t>
            </a:r>
            <a:r>
              <a:rPr lang="el-GR" sz="2000" i="1" dirty="0"/>
              <a:t>, </a:t>
            </a:r>
            <a:r>
              <a:rPr lang="el-GR" sz="2000" i="1" dirty="0" err="1"/>
              <a:t>ιστορικο</a:t>
            </a:r>
            <a:r>
              <a:rPr lang="el-GR" sz="2000" i="1" dirty="0"/>
              <a:t> </a:t>
            </a:r>
            <a:r>
              <a:rPr lang="en-US" sz="2000" i="1" dirty="0"/>
              <a:t>Ca </a:t>
            </a:r>
            <a:r>
              <a:rPr lang="el-GR" sz="2000" i="1" dirty="0"/>
              <a:t>μαστού </a:t>
            </a:r>
          </a:p>
          <a:p>
            <a:r>
              <a:rPr lang="el-GR" sz="2200" dirty="0"/>
              <a:t>Σκληρυντικά όρια</a:t>
            </a:r>
          </a:p>
          <a:p>
            <a:r>
              <a:rPr lang="el-GR" sz="2200" dirty="0">
                <a:solidFill>
                  <a:srgbClr val="FFFF99"/>
                </a:solidFill>
              </a:rPr>
              <a:t>Μεταστάσεις υπό θεραπεία</a:t>
            </a:r>
          </a:p>
        </p:txBody>
      </p:sp>
      <p:sp>
        <p:nvSpPr>
          <p:cNvPr id="16" name="15 - TextBox"/>
          <p:cNvSpPr txBox="1"/>
          <p:nvPr/>
        </p:nvSpPr>
        <p:spPr>
          <a:xfrm>
            <a:off x="5364088" y="5168925"/>
            <a:ext cx="377991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i="1" dirty="0" err="1"/>
              <a:t>Αντρας</a:t>
            </a:r>
            <a:r>
              <a:rPr lang="el-GR" sz="2000" i="1" dirty="0"/>
              <a:t> 63 ετών, </a:t>
            </a:r>
            <a:r>
              <a:rPr lang="el-GR" sz="2000" i="1" dirty="0" err="1"/>
              <a:t>καπτιστής</a:t>
            </a:r>
            <a:r>
              <a:rPr lang="el-GR" sz="2000" i="1" dirty="0"/>
              <a:t>,  πόνος ΔΕ ΠΔΚΝ</a:t>
            </a:r>
          </a:p>
          <a:p>
            <a:r>
              <a:rPr lang="el-GR" sz="2200" dirty="0">
                <a:solidFill>
                  <a:srgbClr val="FFFF99"/>
                </a:solidFill>
              </a:rPr>
              <a:t>Μετάσταση από </a:t>
            </a:r>
            <a:r>
              <a:rPr lang="en-US" sz="2200" dirty="0">
                <a:solidFill>
                  <a:srgbClr val="FFFF99"/>
                </a:solidFill>
              </a:rPr>
              <a:t>Ca </a:t>
            </a:r>
            <a:r>
              <a:rPr lang="el-GR" sz="2200" dirty="0" err="1">
                <a:solidFill>
                  <a:srgbClr val="FFFF99"/>
                </a:solidFill>
              </a:rPr>
              <a:t>πνευμ</a:t>
            </a:r>
            <a:r>
              <a:rPr lang="en-US" sz="2200" dirty="0">
                <a:solidFill>
                  <a:srgbClr val="FFFF99"/>
                </a:solidFill>
              </a:rPr>
              <a:t>o</a:t>
            </a:r>
            <a:r>
              <a:rPr lang="el-GR" sz="2200" dirty="0">
                <a:solidFill>
                  <a:srgbClr val="FFFF99"/>
                </a:solidFill>
              </a:rPr>
              <a:t>να</a:t>
            </a:r>
            <a:r>
              <a:rPr lang="en-US" sz="2200" dirty="0">
                <a:solidFill>
                  <a:srgbClr val="FFFF99"/>
                </a:solidFill>
              </a:rPr>
              <a:t>!</a:t>
            </a:r>
            <a:endParaRPr lang="el-GR" sz="2200" dirty="0">
              <a:solidFill>
                <a:srgbClr val="FFFF99"/>
              </a:solidFill>
            </a:endParaRPr>
          </a:p>
        </p:txBody>
      </p:sp>
      <p:cxnSp>
        <p:nvCxnSpPr>
          <p:cNvPr id="3" name="Ευθύγραμμο βέλος σύνδεσης 2">
            <a:extLst>
              <a:ext uri="{FF2B5EF4-FFF2-40B4-BE49-F238E27FC236}">
                <a16:creationId xmlns:a16="http://schemas.microsoft.com/office/drawing/2014/main" id="{D248D06C-47A7-413D-A917-AF28FD42D432}"/>
              </a:ext>
            </a:extLst>
          </p:cNvPr>
          <p:cNvCxnSpPr/>
          <p:nvPr/>
        </p:nvCxnSpPr>
        <p:spPr>
          <a:xfrm>
            <a:off x="7020272" y="3573016"/>
            <a:ext cx="72008" cy="288032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C469F37D-BB65-468B-8622-47CB3A28F37B}"/>
              </a:ext>
            </a:extLst>
          </p:cNvPr>
          <p:cNvCxnSpPr>
            <a:cxnSpLocks/>
          </p:cNvCxnSpPr>
          <p:nvPr/>
        </p:nvCxnSpPr>
        <p:spPr>
          <a:xfrm flipH="1">
            <a:off x="7452320" y="3068960"/>
            <a:ext cx="288032" cy="7200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>
            <a:extLst>
              <a:ext uri="{FF2B5EF4-FFF2-40B4-BE49-F238E27FC236}">
                <a16:creationId xmlns:a16="http://schemas.microsoft.com/office/drawing/2014/main" id="{120F0416-26E5-40D6-92D4-9EAEDC6C6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700" y="980728"/>
            <a:ext cx="7055380" cy="1400530"/>
          </a:xfrm>
        </p:spPr>
        <p:txBody>
          <a:bodyPr/>
          <a:lstStyle/>
          <a:p>
            <a:r>
              <a:rPr lang="en-US" sz="3200" b="1" dirty="0"/>
              <a:t>E</a:t>
            </a:r>
            <a:r>
              <a:rPr lang="el-GR" sz="3200" b="1" dirty="0" err="1"/>
              <a:t>ρώτηση</a:t>
            </a:r>
            <a:r>
              <a:rPr lang="el-GR" sz="3200" b="1" dirty="0"/>
              <a:t>  2…</a:t>
            </a:r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F2630C89-F574-40C9-B325-2A6DCDE3B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276872"/>
            <a:ext cx="6711654" cy="4195481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rgbClr val="FFFF00"/>
                </a:solidFill>
              </a:rPr>
              <a:t>Χρειάζεται η Α/Α στην ερμηνεία όγκων ή αρκεί η ΜΤ (</a:t>
            </a:r>
            <a:r>
              <a:rPr lang="en-US" sz="2800" b="1" dirty="0">
                <a:solidFill>
                  <a:srgbClr val="FFFF00"/>
                </a:solidFill>
              </a:rPr>
              <a:t>MRI) </a:t>
            </a:r>
            <a:endParaRPr lang="el-GR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2535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P1010006"/>
          <p:cNvPicPr>
            <a:picLocks noChangeAspect="1" noChangeArrowheads="1"/>
          </p:cNvPicPr>
          <p:nvPr/>
        </p:nvPicPr>
        <p:blipFill>
          <a:blip r:embed="rId2" cstate="print"/>
          <a:srcRect l="37323" t="9224" r="23634"/>
          <a:stretch>
            <a:fillRect/>
          </a:stretch>
        </p:blipFill>
        <p:spPr bwMode="auto">
          <a:xfrm>
            <a:off x="4860032" y="1890360"/>
            <a:ext cx="2850257" cy="496764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23907" name="Picture 3" descr="P1010010"/>
          <p:cNvPicPr>
            <a:picLocks noChangeAspect="1" noChangeArrowheads="1"/>
          </p:cNvPicPr>
          <p:nvPr/>
        </p:nvPicPr>
        <p:blipFill>
          <a:blip r:embed="rId3" cstate="print"/>
          <a:srcRect l="34177" t="12514" b="17372"/>
          <a:stretch>
            <a:fillRect/>
          </a:stretch>
        </p:blipFill>
        <p:spPr bwMode="auto">
          <a:xfrm>
            <a:off x="899592" y="1740676"/>
            <a:ext cx="3495675" cy="496256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23908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476250"/>
            <a:ext cx="7772400" cy="1143000"/>
          </a:xfrm>
        </p:spPr>
        <p:txBody>
          <a:bodyPr/>
          <a:lstStyle/>
          <a:p>
            <a:r>
              <a:rPr lang="el-GR" sz="2800" b="1" dirty="0">
                <a:solidFill>
                  <a:srgbClr val="FFFF00"/>
                </a:solidFill>
              </a:rPr>
              <a:t>Η ερμηνεία όγκων με </a:t>
            </a:r>
            <a:r>
              <a:rPr lang="en-GB" sz="2800" b="1" dirty="0">
                <a:solidFill>
                  <a:srgbClr val="FFFF00"/>
                </a:solidFill>
              </a:rPr>
              <a:t>MRI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l-GR" sz="2800" b="1" dirty="0">
                <a:solidFill>
                  <a:srgbClr val="FFFF00"/>
                </a:solidFill>
              </a:rPr>
              <a:t>θα πρέπει πάντα να συνοδεύεται από Α/Α</a:t>
            </a:r>
          </a:p>
        </p:txBody>
      </p:sp>
    </p:spTree>
    <p:extLst>
      <p:ext uri="{BB962C8B-B14F-4D97-AF65-F5344CB8AC3E}">
        <p14:creationId xmlns:p14="http://schemas.microsoft.com/office/powerpoint/2010/main" val="107123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38162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sz="3800" b="1" dirty="0">
                <a:solidFill>
                  <a:srgbClr val="FFC000"/>
                </a:solidFill>
              </a:rPr>
              <a:t>ΟΣΤΙΚΟΙ  ΟΓΚΟΙ</a:t>
            </a:r>
            <a:r>
              <a:rPr lang="el-GR" sz="3800" b="1" dirty="0"/>
              <a:t>: </a:t>
            </a:r>
            <a:br>
              <a:rPr lang="el-GR" sz="3800" b="1" dirty="0"/>
            </a:br>
            <a:r>
              <a:rPr lang="el-GR" sz="3800" b="1" dirty="0">
                <a:solidFill>
                  <a:srgbClr val="FFFF66"/>
                </a:solidFill>
              </a:rPr>
              <a:t>Ο ΡΟΛΟΣ ΤΗΣ ΑΠΕΙΚΟΝΙΣΗΣ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7350" y="2270558"/>
            <a:ext cx="4143375" cy="3429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q"/>
              <a:defRPr/>
            </a:pPr>
            <a:r>
              <a:rPr lang="el-GR" dirty="0"/>
              <a:t>Ανίχνευση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q"/>
              <a:defRPr/>
            </a:pPr>
            <a:r>
              <a:rPr lang="el-GR" dirty="0"/>
              <a:t>Χαρακτηρισμός 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q"/>
              <a:defRPr/>
            </a:pPr>
            <a:r>
              <a:rPr lang="el-GR" dirty="0" err="1"/>
              <a:t>Σταδιοποίηση</a:t>
            </a:r>
            <a:r>
              <a:rPr lang="el-GR" dirty="0"/>
              <a:t> </a:t>
            </a:r>
          </a:p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Clr>
                <a:srgbClr val="FFFF00"/>
              </a:buClr>
              <a:buNone/>
              <a:defRPr/>
            </a:pPr>
            <a:r>
              <a:rPr lang="el-GR" dirty="0"/>
              <a:t>      Τοπική </a:t>
            </a:r>
            <a:r>
              <a:rPr lang="el-GR" dirty="0" err="1"/>
              <a:t>Σταδιοποίηση</a:t>
            </a:r>
            <a:r>
              <a:rPr lang="el-GR" dirty="0"/>
              <a:t> </a:t>
            </a:r>
          </a:p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Clr>
                <a:srgbClr val="FFFF00"/>
              </a:buClr>
              <a:buNone/>
              <a:defRPr/>
            </a:pPr>
            <a:r>
              <a:rPr lang="el-GR" dirty="0"/>
              <a:t>       Κατευθυνόμενη βιοψία</a:t>
            </a:r>
          </a:p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Clr>
                <a:srgbClr val="FFFF00"/>
              </a:buClr>
              <a:buNone/>
              <a:defRPr/>
            </a:pPr>
            <a:r>
              <a:rPr lang="el-GR" dirty="0"/>
              <a:t>       Ανίχνευση </a:t>
            </a:r>
            <a:r>
              <a:rPr lang="el-GR" dirty="0" err="1"/>
              <a:t>μεταστασεων</a:t>
            </a:r>
            <a:r>
              <a:rPr lang="el-GR" dirty="0"/>
              <a:t> 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Clr>
                <a:srgbClr val="FFFF00"/>
              </a:buClr>
              <a:buFont typeface="Wingdings" panose="05000000000000000000" pitchFamily="2" charset="2"/>
              <a:buChar char="q"/>
              <a:defRPr/>
            </a:pPr>
            <a:r>
              <a:rPr lang="el-GR" dirty="0"/>
              <a:t>Παρακολούθηση μετά</a:t>
            </a:r>
            <a:r>
              <a:rPr lang="en-US" dirty="0"/>
              <a:t> </a:t>
            </a:r>
            <a:r>
              <a:rPr lang="el-GR" dirty="0"/>
              <a:t>χειρουργείο, ΑΚΘ, ΧΜΘ</a:t>
            </a:r>
          </a:p>
          <a:p>
            <a:pPr eaLnBrk="1" hangingPunct="1">
              <a:lnSpc>
                <a:spcPct val="80000"/>
              </a:lnSpc>
              <a:buClr>
                <a:srgbClr val="FFFF00"/>
              </a:buClr>
              <a:buFont typeface="Wingdings" panose="05000000000000000000" pitchFamily="2" charset="2"/>
              <a:buChar char="q"/>
              <a:defRPr/>
            </a:pPr>
            <a:endParaRPr lang="el-GR" dirty="0"/>
          </a:p>
        </p:txBody>
      </p:sp>
      <p:pic>
        <p:nvPicPr>
          <p:cNvPr id="4099" name="Picture 10" descr="Permeat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2060575"/>
            <a:ext cx="1957387" cy="36877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4101" name="Picture 6" descr="P1010040"/>
          <p:cNvPicPr>
            <a:picLocks noChangeAspect="1" noChangeArrowheads="1"/>
          </p:cNvPicPr>
          <p:nvPr/>
        </p:nvPicPr>
        <p:blipFill>
          <a:blip r:embed="rId4" cstate="print"/>
          <a:srcRect l="17619" r="38562"/>
          <a:stretch>
            <a:fillRect/>
          </a:stretch>
        </p:blipFill>
        <p:spPr bwMode="auto">
          <a:xfrm>
            <a:off x="6732588" y="2997200"/>
            <a:ext cx="2024062" cy="35210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04825" y="306388"/>
            <a:ext cx="7772400" cy="1143000"/>
          </a:xfrm>
        </p:spPr>
        <p:txBody>
          <a:bodyPr/>
          <a:lstStyle/>
          <a:p>
            <a:r>
              <a:rPr lang="en-US" sz="2800" b="1" dirty="0">
                <a:solidFill>
                  <a:srgbClr val="FFFF00"/>
                </a:solidFill>
              </a:rPr>
              <a:t>Radiologic signs for DX on plain RO, do not apply in MRI !</a:t>
            </a:r>
            <a:r>
              <a:rPr lang="el-GR" sz="2800" b="1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1981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7463" t="21492" r="64178" b="6866"/>
          <a:stretch>
            <a:fillRect/>
          </a:stretch>
        </p:blipFill>
        <p:spPr>
          <a:xfrm>
            <a:off x="250825" y="2060575"/>
            <a:ext cx="2541588" cy="3889375"/>
          </a:xfrm>
          <a:noFill/>
          <a:ln/>
        </p:spPr>
      </p:pic>
      <p:pic>
        <p:nvPicPr>
          <p:cNvPr id="11981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 l="62686" t="34586" r="13432" b="25970"/>
          <a:stretch>
            <a:fillRect/>
          </a:stretch>
        </p:blipFill>
        <p:spPr>
          <a:xfrm>
            <a:off x="2124075" y="2060575"/>
            <a:ext cx="2198688" cy="1911350"/>
          </a:xfrm>
          <a:noFill/>
          <a:ln/>
        </p:spPr>
      </p:pic>
      <p:pic>
        <p:nvPicPr>
          <p:cNvPr id="119813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 t="18520" r="53703" b="7401"/>
          <a:stretch>
            <a:fillRect/>
          </a:stretch>
        </p:blipFill>
        <p:spPr>
          <a:xfrm>
            <a:off x="2195513" y="3933825"/>
            <a:ext cx="2195512" cy="1981200"/>
          </a:xfrm>
          <a:noFill/>
          <a:ln/>
        </p:spPr>
      </p:pic>
      <p:pic>
        <p:nvPicPr>
          <p:cNvPr id="119814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lum contrast="12000"/>
          </a:blip>
          <a:srcRect t="10728" r="50375" b="3201"/>
          <a:stretch>
            <a:fillRect/>
          </a:stretch>
        </p:blipFill>
        <p:spPr>
          <a:xfrm>
            <a:off x="4643438" y="1484313"/>
            <a:ext cx="2968625" cy="3217862"/>
          </a:xfrm>
          <a:noFill/>
          <a:ln>
            <a:solidFill>
              <a:srgbClr val="000000"/>
            </a:solidFill>
          </a:ln>
        </p:spPr>
      </p:pic>
      <p:pic>
        <p:nvPicPr>
          <p:cNvPr id="119815" name="Picture 7"/>
          <p:cNvPicPr>
            <a:picLocks noChangeAspect="1" noChangeArrowheads="1"/>
          </p:cNvPicPr>
          <p:nvPr/>
        </p:nvPicPr>
        <p:blipFill>
          <a:blip r:embed="rId5" cstate="print">
            <a:lum contrast="12000"/>
          </a:blip>
          <a:srcRect l="49625" t="10728" b="3201"/>
          <a:stretch>
            <a:fillRect/>
          </a:stretch>
        </p:blipFill>
        <p:spPr bwMode="auto">
          <a:xfrm>
            <a:off x="6516688" y="4076700"/>
            <a:ext cx="2339975" cy="2498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19816" name="Text Box 8"/>
          <p:cNvSpPr txBox="1">
            <a:spLocks noChangeArrowheads="1"/>
          </p:cNvSpPr>
          <p:nvPr/>
        </p:nvSpPr>
        <p:spPr bwMode="auto">
          <a:xfrm>
            <a:off x="3995738" y="6165850"/>
            <a:ext cx="1792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Male, 16 yrs 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12487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3B80A23A-22F8-472D-BA76-9A50759B11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426" y="2060848"/>
            <a:ext cx="8535148" cy="1143000"/>
          </a:xfrm>
        </p:spPr>
        <p:txBody>
          <a:bodyPr>
            <a:normAutofit fontScale="90000"/>
          </a:bodyPr>
          <a:lstStyle/>
          <a:p>
            <a:r>
              <a:rPr lang="el-GR" sz="4000" b="1" dirty="0">
                <a:solidFill>
                  <a:srgbClr val="FFFF00"/>
                </a:solidFill>
              </a:rPr>
              <a:t>Σύγκριση και συμπληρωματική χρήση μεθόδων στην διάγνωση ΚΚΟ</a:t>
            </a:r>
            <a:br>
              <a:rPr lang="el-GR" sz="4000" b="1" dirty="0">
                <a:solidFill>
                  <a:srgbClr val="FFFF00"/>
                </a:solidFill>
              </a:rPr>
            </a:br>
            <a:br>
              <a:rPr lang="el-GR" sz="4000" b="1" dirty="0">
                <a:solidFill>
                  <a:srgbClr val="FFFF00"/>
                </a:solidFill>
              </a:rPr>
            </a:br>
            <a:r>
              <a:rPr lang="el-GR" sz="4000" dirty="0">
                <a:solidFill>
                  <a:schemeClr val="tx1"/>
                </a:solidFill>
              </a:rPr>
              <a:t>παραδείγματα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endParaRPr lang="el-GR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9192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9" name="Picture 3" descr="DSC01046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grayscl/>
          </a:blip>
          <a:srcRect l="55448"/>
          <a:stretch/>
        </p:blipFill>
        <p:spPr>
          <a:xfrm>
            <a:off x="1245926" y="1075707"/>
            <a:ext cx="3326073" cy="5297684"/>
          </a:xfrm>
          <a:noFill/>
          <a:ln/>
        </p:spPr>
      </p:pic>
      <p:pic>
        <p:nvPicPr>
          <p:cNvPr id="121860" name="Picture 4" descr="DSC0105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grayscl/>
          </a:blip>
          <a:srcRect l="62755" t="41281" r="5066"/>
          <a:stretch>
            <a:fillRect/>
          </a:stretch>
        </p:blipFill>
        <p:spPr>
          <a:xfrm>
            <a:off x="4957007" y="1286026"/>
            <a:ext cx="2633419" cy="5087365"/>
          </a:xfrm>
          <a:noFill/>
          <a:ln>
            <a:solidFill>
              <a:srgbClr val="990000"/>
            </a:solidFill>
          </a:ln>
        </p:spPr>
      </p:pic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2084292" y="5821765"/>
            <a:ext cx="5234510" cy="52322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800" dirty="0" err="1">
                <a:solidFill>
                  <a:srgbClr val="FFFF66"/>
                </a:solidFill>
                <a:latin typeface="Times New Roman" pitchFamily="18" charset="0"/>
              </a:rPr>
              <a:t>Γιγαντοκυτταρικό</a:t>
            </a:r>
            <a:r>
              <a:rPr lang="el-GR" sz="2800" dirty="0">
                <a:solidFill>
                  <a:srgbClr val="FFFF66"/>
                </a:solidFill>
                <a:latin typeface="Times New Roman" pitchFamily="18" charset="0"/>
              </a:rPr>
              <a:t> Οστεοσάρκωμα 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475656" y="164174"/>
            <a:ext cx="5786478" cy="830997"/>
          </a:xfrm>
          <a:prstGeom prst="rect">
            <a:avLst/>
          </a:prstGeom>
          <a:solidFill>
            <a:srgbClr val="0070C0"/>
          </a:solidFill>
          <a:ln>
            <a:solidFill>
              <a:srgbClr val="FFFF66"/>
            </a:solidFill>
          </a:ln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FF99"/>
                </a:solidFill>
              </a:rPr>
              <a:t>Τα κριτήρια ΔΔ οστικών όγκων στην Α/Α  δεν εφαρμόζουν απαραίτητα στην ΜΤ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0EF6A392-593F-4164-AFDA-E4FC82340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384954"/>
            <a:ext cx="43123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1800" i="1" dirty="0">
                <a:latin typeface="Times New Roman" pitchFamily="18" charset="0"/>
              </a:rPr>
              <a:t>Ευγενική παραχώρηση κ. </a:t>
            </a:r>
            <a:r>
              <a:rPr lang="el-GR" sz="1800" i="1" dirty="0" err="1">
                <a:latin typeface="Times New Roman" pitchFamily="18" charset="0"/>
              </a:rPr>
              <a:t>Παπαγγελόπουλου</a:t>
            </a:r>
            <a:r>
              <a:rPr lang="el-GR" sz="1800" i="1" dirty="0">
                <a:latin typeface="Times New Roman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7520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2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843808" y="476672"/>
            <a:ext cx="3295202" cy="672026"/>
          </a:xfrm>
        </p:spPr>
        <p:txBody>
          <a:bodyPr/>
          <a:lstStyle/>
          <a:p>
            <a:r>
              <a:rPr lang="el-GR" sz="3200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Οστεοσάρκωμα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611" t="16885" b="9081"/>
          <a:stretch>
            <a:fillRect/>
          </a:stretch>
        </p:blipFill>
        <p:spPr bwMode="auto">
          <a:xfrm>
            <a:off x="276768" y="1371019"/>
            <a:ext cx="8590463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DC83BF-70C1-4927-AEA1-E157B9E019D9}"/>
              </a:ext>
            </a:extLst>
          </p:cNvPr>
          <p:cNvSpPr txBox="1"/>
          <p:nvPr/>
        </p:nvSpPr>
        <p:spPr>
          <a:xfrm>
            <a:off x="1456892" y="6180430"/>
            <a:ext cx="2555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Σαφη</a:t>
            </a:r>
            <a:r>
              <a:rPr lang="el-GR" dirty="0"/>
              <a:t> </a:t>
            </a:r>
            <a:r>
              <a:rPr lang="el-GR" dirty="0" err="1"/>
              <a:t>ορια</a:t>
            </a:r>
            <a:r>
              <a:rPr lang="el-GR" dirty="0"/>
              <a:t> βλάβης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5445A6-6089-473B-90F1-77CB02853CED}"/>
              </a:ext>
            </a:extLst>
          </p:cNvPr>
          <p:cNvSpPr txBox="1"/>
          <p:nvPr/>
        </p:nvSpPr>
        <p:spPr>
          <a:xfrm>
            <a:off x="4499992" y="6180430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Σκληρυντική βλάβη με ασαφη όρια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04813"/>
            <a:ext cx="8713663" cy="863600"/>
          </a:xfrm>
        </p:spPr>
        <p:txBody>
          <a:bodyPr>
            <a:noAutofit/>
          </a:bodyPr>
          <a:lstStyle/>
          <a:p>
            <a:r>
              <a:rPr lang="el-GR" sz="2600" b="1" dirty="0">
                <a:solidFill>
                  <a:srgbClr val="FFFF00"/>
                </a:solidFill>
              </a:rPr>
              <a:t>Χαρακτηρισμός οστεολυτικής </a:t>
            </a:r>
            <a:r>
              <a:rPr lang="el-GR" sz="2600" b="1" dirty="0" err="1">
                <a:solidFill>
                  <a:srgbClr val="FFFF00"/>
                </a:solidFill>
              </a:rPr>
              <a:t>διατατικής</a:t>
            </a:r>
            <a:r>
              <a:rPr lang="el-GR" sz="2600" b="1" dirty="0">
                <a:solidFill>
                  <a:srgbClr val="FFFF00"/>
                </a:solidFill>
              </a:rPr>
              <a:t>  αλλοίωσης  </a:t>
            </a:r>
          </a:p>
        </p:txBody>
      </p:sp>
      <p:pic>
        <p:nvPicPr>
          <p:cNvPr id="122884" name="Picture 4" descr="Slide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56584" t="8501" r="3708" b="53667"/>
          <a:stretch>
            <a:fillRect/>
          </a:stretch>
        </p:blipFill>
        <p:spPr>
          <a:xfrm>
            <a:off x="87902" y="1058567"/>
            <a:ext cx="4287420" cy="3215001"/>
          </a:xfrm>
          <a:noFill/>
          <a:ln>
            <a:solidFill>
              <a:srgbClr val="00FFFF"/>
            </a:solidFill>
          </a:ln>
        </p:spPr>
      </p:pic>
      <p:pic>
        <p:nvPicPr>
          <p:cNvPr id="122885" name="Picture 5" descr="Slide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t="55400" r="53781"/>
          <a:stretch>
            <a:fillRect/>
          </a:stretch>
        </p:blipFill>
        <p:spPr>
          <a:xfrm>
            <a:off x="4499992" y="2348880"/>
            <a:ext cx="4175125" cy="3021012"/>
          </a:xfrm>
          <a:noFill/>
          <a:ln>
            <a:solidFill>
              <a:srgbClr val="00FFFF"/>
            </a:solidFill>
          </a:ln>
        </p:spPr>
      </p:pic>
      <p:sp>
        <p:nvSpPr>
          <p:cNvPr id="122886" name="Text Box 6"/>
          <p:cNvSpPr txBox="1">
            <a:spLocks noChangeArrowheads="1"/>
          </p:cNvSpPr>
          <p:nvPr/>
        </p:nvSpPr>
        <p:spPr bwMode="auto">
          <a:xfrm>
            <a:off x="5076056" y="2285992"/>
            <a:ext cx="41417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800" dirty="0" err="1">
                <a:solidFill>
                  <a:schemeClr val="tx2"/>
                </a:solidFill>
                <a:latin typeface="Times New Roman" pitchFamily="18" charset="0"/>
              </a:rPr>
              <a:t>Υγρο</a:t>
            </a:r>
            <a:r>
              <a:rPr lang="el-GR" sz="2800" dirty="0">
                <a:solidFill>
                  <a:schemeClr val="tx2"/>
                </a:solidFill>
                <a:latin typeface="Times New Roman" pitchFamily="18" charset="0"/>
              </a:rPr>
              <a:t>-</a:t>
            </a:r>
            <a:r>
              <a:rPr lang="el-GR" sz="2800" dirty="0" err="1">
                <a:solidFill>
                  <a:schemeClr val="tx2"/>
                </a:solidFill>
                <a:latin typeface="Times New Roman" pitchFamily="18" charset="0"/>
              </a:rPr>
              <a:t>υγρικό</a:t>
            </a:r>
            <a:r>
              <a:rPr lang="el-GR" sz="2800" dirty="0">
                <a:solidFill>
                  <a:schemeClr val="tx2"/>
                </a:solidFill>
                <a:latin typeface="Times New Roman" pitchFamily="18" charset="0"/>
              </a:rPr>
              <a:t> επίπεδο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</a:rPr>
              <a:t>: ABC</a:t>
            </a:r>
            <a:endParaRPr lang="el-GR" sz="28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22887" name="Text Box 7"/>
          <p:cNvSpPr txBox="1">
            <a:spLocks noChangeArrowheads="1"/>
          </p:cNvSpPr>
          <p:nvPr/>
        </p:nvSpPr>
        <p:spPr bwMode="auto">
          <a:xfrm>
            <a:off x="4375322" y="6457890"/>
            <a:ext cx="43123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1800" i="1" dirty="0">
                <a:latin typeface="Times New Roman" pitchFamily="18" charset="0"/>
              </a:rPr>
              <a:t>Ευγενική παραχώρηση κ. </a:t>
            </a:r>
            <a:r>
              <a:rPr lang="el-GR" sz="1800" i="1" dirty="0" err="1">
                <a:latin typeface="Times New Roman" pitchFamily="18" charset="0"/>
              </a:rPr>
              <a:t>Παπαγγελόπουλου</a:t>
            </a:r>
            <a:r>
              <a:rPr lang="el-GR" sz="1800" i="1" dirty="0">
                <a:latin typeface="Times New Roman" pitchFamily="18" charset="0"/>
              </a:rPr>
              <a:t>  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979984" y="545360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dirty="0"/>
          </a:p>
        </p:txBody>
      </p:sp>
      <p:sp>
        <p:nvSpPr>
          <p:cNvPr id="9" name="8 - TextBox"/>
          <p:cNvSpPr txBox="1"/>
          <p:nvPr/>
        </p:nvSpPr>
        <p:spPr>
          <a:xfrm>
            <a:off x="323528" y="4483246"/>
            <a:ext cx="3591496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l-GR" sz="2000" dirty="0"/>
              <a:t>ΥΓΡΟ-ΥΓΡΙΚΟ ΕΠΙΠΕΔΟ</a:t>
            </a:r>
          </a:p>
          <a:p>
            <a:r>
              <a:rPr lang="el-GR" sz="2000" dirty="0"/>
              <a:t>Ανευρυσματική κύστη</a:t>
            </a:r>
          </a:p>
          <a:p>
            <a:r>
              <a:rPr lang="el-GR" sz="2000" dirty="0" err="1"/>
              <a:t>Γιγαντοκυτταρικός</a:t>
            </a:r>
            <a:r>
              <a:rPr lang="el-GR" sz="2000" dirty="0"/>
              <a:t> όγκος</a:t>
            </a:r>
          </a:p>
          <a:p>
            <a:r>
              <a:rPr lang="el-GR" sz="2000" dirty="0" err="1"/>
              <a:t>Οστεοβλάστωμα</a:t>
            </a:r>
            <a:endParaRPr lang="el-GR" sz="2000" dirty="0"/>
          </a:p>
          <a:p>
            <a:r>
              <a:rPr lang="el-GR" sz="2000" dirty="0" err="1"/>
              <a:t>Χονδροβλάστωμα</a:t>
            </a:r>
            <a:r>
              <a:rPr lang="el-GR" sz="2000" dirty="0"/>
              <a:t> </a:t>
            </a:r>
          </a:p>
          <a:p>
            <a:r>
              <a:rPr lang="el-GR" sz="2000" dirty="0"/>
              <a:t> </a:t>
            </a:r>
            <a:r>
              <a:rPr lang="el-GR" sz="2000" dirty="0" err="1"/>
              <a:t>Τηλεγγιεκτατικό</a:t>
            </a:r>
            <a:r>
              <a:rPr lang="el-GR" sz="2000" dirty="0"/>
              <a:t> οστεοσάρκωμα</a:t>
            </a:r>
          </a:p>
          <a:p>
            <a:r>
              <a:rPr lang="el-GR" sz="2000" dirty="0"/>
              <a:t>Μη </a:t>
            </a:r>
            <a:r>
              <a:rPr lang="el-GR" sz="2000" dirty="0" err="1"/>
              <a:t>οστεοποιό</a:t>
            </a:r>
            <a:r>
              <a:rPr lang="el-GR" sz="2000" dirty="0"/>
              <a:t> ίνωμα</a:t>
            </a:r>
            <a:endParaRPr lang="en-US" sz="2000" dirty="0"/>
          </a:p>
        </p:txBody>
      </p:sp>
      <p:cxnSp>
        <p:nvCxnSpPr>
          <p:cNvPr id="3" name="Ευθύγραμμο βέλος σύνδεσης 2">
            <a:extLst>
              <a:ext uri="{FF2B5EF4-FFF2-40B4-BE49-F238E27FC236}">
                <a16:creationId xmlns:a16="http://schemas.microsoft.com/office/drawing/2014/main" id="{249075B7-958B-4BF2-9DD0-95CC525D59C9}"/>
              </a:ext>
            </a:extLst>
          </p:cNvPr>
          <p:cNvCxnSpPr/>
          <p:nvPr/>
        </p:nvCxnSpPr>
        <p:spPr>
          <a:xfrm flipV="1">
            <a:off x="2538107" y="2545548"/>
            <a:ext cx="0" cy="66742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6" grpId="0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DSC00897">
            <a:extLst>
              <a:ext uri="{FF2B5EF4-FFF2-40B4-BE49-F238E27FC236}">
                <a16:creationId xmlns:a16="http://schemas.microsoft.com/office/drawing/2014/main" id="{3BD293F3-8184-4FC9-B55D-58C0618B48A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t="9084" r="2026" b="12160"/>
          <a:stretch>
            <a:fillRect/>
          </a:stretch>
        </p:blipFill>
        <p:spPr>
          <a:xfrm>
            <a:off x="4214812" y="1428750"/>
            <a:ext cx="5062999" cy="3368402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890" name="Rectangle 2">
            <a:extLst>
              <a:ext uri="{FF2B5EF4-FFF2-40B4-BE49-F238E27FC236}">
                <a16:creationId xmlns:a16="http://schemas.microsoft.com/office/drawing/2014/main" id="{C22F616B-4373-4E19-9B33-A70F4E2D728D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395858" y="404664"/>
            <a:ext cx="5183931" cy="731837"/>
          </a:xfrm>
        </p:spPr>
        <p:txBody>
          <a:bodyPr/>
          <a:lstStyle/>
          <a:p>
            <a:pPr eaLnBrk="1" hangingPunct="1"/>
            <a:r>
              <a:rPr lang="el-GR" altLang="el-GR" sz="3200" b="1" dirty="0" err="1">
                <a:solidFill>
                  <a:srgbClr val="FFFF66"/>
                </a:solidFill>
              </a:rPr>
              <a:t>Χονδροσάρκωμα</a:t>
            </a:r>
            <a:r>
              <a:rPr lang="el-GR" altLang="el-GR" sz="3200" b="1" dirty="0">
                <a:solidFill>
                  <a:srgbClr val="FFFF66"/>
                </a:solidFill>
              </a:rPr>
              <a:t> </a:t>
            </a:r>
          </a:p>
        </p:txBody>
      </p:sp>
      <p:pic>
        <p:nvPicPr>
          <p:cNvPr id="37891" name="Picture 3" descr="DSC00861">
            <a:extLst>
              <a:ext uri="{FF2B5EF4-FFF2-40B4-BE49-F238E27FC236}">
                <a16:creationId xmlns:a16="http://schemas.microsoft.com/office/drawing/2014/main" id="{CA426D8D-E193-4551-B84A-2D4F804770FC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402966"/>
            <a:ext cx="4853389" cy="3296964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3" name="Picture 5" descr="DSC00901">
            <a:extLst>
              <a:ext uri="{FF2B5EF4-FFF2-40B4-BE49-F238E27FC236}">
                <a16:creationId xmlns:a16="http://schemas.microsoft.com/office/drawing/2014/main" id="{A1CA35B9-125D-4C7C-84A9-9599E341889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038786"/>
            <a:ext cx="3655934" cy="2780928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112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2500B41A-EC62-4DC1-ACA0-966203698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32" y="1331259"/>
            <a:ext cx="8424936" cy="4195481"/>
          </a:xfrm>
        </p:spPr>
        <p:txBody>
          <a:bodyPr>
            <a:normAutofit/>
          </a:bodyPr>
          <a:lstStyle/>
          <a:p>
            <a:r>
              <a:rPr lang="el-GR" sz="2800" b="1" dirty="0"/>
              <a:t>Ερώτηση 3</a:t>
            </a:r>
          </a:p>
          <a:p>
            <a:endParaRPr lang="el-GR" sz="2800" dirty="0"/>
          </a:p>
          <a:p>
            <a:r>
              <a:rPr lang="el-GR" sz="2800" b="1" dirty="0">
                <a:solidFill>
                  <a:srgbClr val="FFFF66"/>
                </a:solidFill>
              </a:rPr>
              <a:t>Μπορεί μη </a:t>
            </a:r>
            <a:r>
              <a:rPr lang="el-GR" sz="2800" b="1" dirty="0" err="1">
                <a:solidFill>
                  <a:srgbClr val="FFFF66"/>
                </a:solidFill>
              </a:rPr>
              <a:t>νεοπλασματικές</a:t>
            </a:r>
            <a:r>
              <a:rPr lang="el-GR" sz="2800" b="1" dirty="0">
                <a:solidFill>
                  <a:srgbClr val="FFFF66"/>
                </a:solidFill>
              </a:rPr>
              <a:t> αλλοιώσεις , όπως τραυματικές αλλοιώσεις ή ανατομικές παραλλαγές να μιμούνται απεικονιστικά όγκους στην Α/Α?</a:t>
            </a:r>
          </a:p>
        </p:txBody>
      </p:sp>
    </p:spTree>
    <p:extLst>
      <p:ext uri="{BB962C8B-B14F-4D97-AF65-F5344CB8AC3E}">
        <p14:creationId xmlns:p14="http://schemas.microsoft.com/office/powerpoint/2010/main" val="4329438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92022C-A050-4076-A4C2-FB591CD0D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36" y="838200"/>
            <a:ext cx="8638728" cy="1143000"/>
          </a:xfrm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rgbClr val="FFFF66"/>
                </a:solidFill>
              </a:rPr>
              <a:t>Μιμητές όγκων</a:t>
            </a:r>
            <a:r>
              <a:rPr lang="en-US" sz="3600" b="1" dirty="0">
                <a:solidFill>
                  <a:srgbClr val="FFFF66"/>
                </a:solidFill>
              </a:rPr>
              <a:t>/ </a:t>
            </a:r>
            <a:r>
              <a:rPr lang="el-GR" sz="3600" b="1" dirty="0">
                <a:solidFill>
                  <a:srgbClr val="FFFF66"/>
                </a:solidFill>
              </a:rPr>
              <a:t>συχνές περιπτώσεις 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B743848-95C0-4180-99E7-D354AB6CAE7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75656" y="2132856"/>
            <a:ext cx="5616624" cy="41148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sz="2800" dirty="0"/>
              <a:t>Τραυματικές αλλοιώσεις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800" dirty="0"/>
              <a:t>ΚΦ παραλλαγές</a:t>
            </a:r>
          </a:p>
          <a:p>
            <a:pPr>
              <a:buFont typeface="Wingdings" panose="05000000000000000000" pitchFamily="2" charset="2"/>
              <a:buChar char="q"/>
            </a:pPr>
            <a:endParaRPr lang="el-GR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6D8233-025B-45C4-95F0-841EEC0E840E}"/>
              </a:ext>
            </a:extLst>
          </p:cNvPr>
          <p:cNvSpPr txBox="1"/>
          <p:nvPr/>
        </p:nvSpPr>
        <p:spPr>
          <a:xfrm>
            <a:off x="234171" y="4293096"/>
            <a:ext cx="882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+mj-lt"/>
              </a:rPr>
              <a:t>T</a:t>
            </a:r>
            <a:r>
              <a:rPr lang="el-GR" i="1" dirty="0" err="1">
                <a:latin typeface="+mj-lt"/>
              </a:rPr>
              <a:t>υπική</a:t>
            </a:r>
            <a:r>
              <a:rPr lang="el-GR" i="1" dirty="0">
                <a:latin typeface="+mj-lt"/>
              </a:rPr>
              <a:t> θέση/ μορφολογία: αναγνώριση , παρακολούθηση</a:t>
            </a:r>
          </a:p>
        </p:txBody>
      </p:sp>
    </p:spTree>
    <p:extLst>
      <p:ext uri="{BB962C8B-B14F-4D97-AF65-F5344CB8AC3E}">
        <p14:creationId xmlns:p14="http://schemas.microsoft.com/office/powerpoint/2010/main" val="5841275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2 - Θέση κειμένου">
            <a:extLst>
              <a:ext uri="{FF2B5EF4-FFF2-40B4-BE49-F238E27FC236}">
                <a16:creationId xmlns:a16="http://schemas.microsoft.com/office/drawing/2014/main" id="{445E74EE-3485-4F08-8BCA-68FDFE92EAD1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47107" name="Picture 2" descr="http://www.learningradiology.com/caseofweek/caseoftheweekpix2013%20566-/cow568-1arr.jpg">
            <a:extLst>
              <a:ext uri="{FF2B5EF4-FFF2-40B4-BE49-F238E27FC236}">
                <a16:creationId xmlns:a16="http://schemas.microsoft.com/office/drawing/2014/main" id="{3345E378-69A9-4216-A53B-CB978438B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2" r="1503"/>
          <a:stretch>
            <a:fillRect/>
          </a:stretch>
        </p:blipFill>
        <p:spPr bwMode="auto">
          <a:xfrm>
            <a:off x="896938" y="1500188"/>
            <a:ext cx="3167062" cy="487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http://www.learningradiology.com/caseofweek/caseoftheweekpix2006/cow205.jpg">
            <a:extLst>
              <a:ext uri="{FF2B5EF4-FFF2-40B4-BE49-F238E27FC236}">
                <a16:creationId xmlns:a16="http://schemas.microsoft.com/office/drawing/2014/main" id="{3C2A27EA-1FDC-4A43-9B6B-98A78A7B3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28938"/>
            <a:ext cx="38100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6 - TextBox">
            <a:extLst>
              <a:ext uri="{FF2B5EF4-FFF2-40B4-BE49-F238E27FC236}">
                <a16:creationId xmlns:a16="http://schemas.microsoft.com/office/drawing/2014/main" id="{5F40BA31-C6C7-4D29-9479-9409813B9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428625"/>
            <a:ext cx="43576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l-GR" sz="3200" dirty="0" err="1"/>
              <a:t>Δεσμοειδές</a:t>
            </a:r>
            <a:r>
              <a:rPr lang="el-GR" altLang="el-GR" sz="3200" dirty="0"/>
              <a:t>: </a:t>
            </a:r>
            <a:r>
              <a:rPr lang="el-GR" altLang="el-GR" dirty="0"/>
              <a:t>στρες στην </a:t>
            </a:r>
            <a:r>
              <a:rPr lang="el-GR" altLang="el-GR" dirty="0" err="1"/>
              <a:t>καταφυση</a:t>
            </a:r>
            <a:r>
              <a:rPr lang="el-GR" altLang="el-GR" dirty="0"/>
              <a:t> </a:t>
            </a:r>
            <a:r>
              <a:rPr lang="el-GR" altLang="el-GR" dirty="0" err="1"/>
              <a:t>μειζονα</a:t>
            </a:r>
            <a:r>
              <a:rPr lang="el-GR" altLang="el-GR" dirty="0"/>
              <a:t> προσαγωγού</a:t>
            </a:r>
          </a:p>
        </p:txBody>
      </p:sp>
      <p:sp>
        <p:nvSpPr>
          <p:cNvPr id="47110" name="7 - TextBox">
            <a:extLst>
              <a:ext uri="{FF2B5EF4-FFF2-40B4-BE49-F238E27FC236}">
                <a16:creationId xmlns:a16="http://schemas.microsoft.com/office/drawing/2014/main" id="{96AE132B-CB13-4A5E-B93C-BDF4C0CDF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7132" y="1605499"/>
            <a:ext cx="38576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l-GR" sz="2800" dirty="0" err="1"/>
              <a:t>Αποσπαστικο</a:t>
            </a:r>
            <a:r>
              <a:rPr lang="el-GR" altLang="el-GR" sz="2800" dirty="0"/>
              <a:t> </a:t>
            </a:r>
            <a:r>
              <a:rPr lang="el-GR" altLang="el-GR" sz="2800" dirty="0" err="1"/>
              <a:t>καταγμα</a:t>
            </a:r>
            <a:r>
              <a:rPr lang="el-GR" altLang="el-GR" sz="2800" dirty="0"/>
              <a:t> ισχιακού κυρτώματος </a:t>
            </a:r>
            <a:r>
              <a:rPr lang="el-GR" altLang="el-GR" dirty="0"/>
              <a:t>(</a:t>
            </a:r>
            <a:r>
              <a:rPr lang="el-GR" altLang="el-GR" dirty="0" err="1"/>
              <a:t>έκφυση</a:t>
            </a:r>
            <a:r>
              <a:rPr lang="el-GR" altLang="el-GR" dirty="0"/>
              <a:t> </a:t>
            </a:r>
            <a:r>
              <a:rPr lang="el-GR" altLang="el-GR" dirty="0" err="1"/>
              <a:t>οπισθιων</a:t>
            </a:r>
            <a:r>
              <a:rPr lang="el-GR" altLang="el-GR" dirty="0"/>
              <a:t> μηριαίων)</a:t>
            </a:r>
          </a:p>
        </p:txBody>
      </p:sp>
      <p:cxnSp>
        <p:nvCxnSpPr>
          <p:cNvPr id="3" name="Ευθύγραμμο βέλος σύνδεσης 2">
            <a:extLst>
              <a:ext uri="{FF2B5EF4-FFF2-40B4-BE49-F238E27FC236}">
                <a16:creationId xmlns:a16="http://schemas.microsoft.com/office/drawing/2014/main" id="{54B240AE-38A0-4CA9-8F87-2C9C72EFCABF}"/>
              </a:ext>
            </a:extLst>
          </p:cNvPr>
          <p:cNvCxnSpPr>
            <a:cxnSpLocks/>
          </p:cNvCxnSpPr>
          <p:nvPr/>
        </p:nvCxnSpPr>
        <p:spPr>
          <a:xfrm flipV="1">
            <a:off x="6876256" y="6096000"/>
            <a:ext cx="216024" cy="27622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8399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6" name="Rectangle 4">
            <a:extLst>
              <a:ext uri="{FF2B5EF4-FFF2-40B4-BE49-F238E27FC236}">
                <a16:creationId xmlns:a16="http://schemas.microsoft.com/office/drawing/2014/main" id="{E4733BB4-C0DE-4954-82D9-580AD004AF38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685800" y="609600"/>
            <a:ext cx="7772400" cy="8032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l-GR" sz="3600"/>
              <a:t>Ηβοισχιακη συγχορδωση</a:t>
            </a:r>
          </a:p>
        </p:txBody>
      </p:sp>
      <p:pic>
        <p:nvPicPr>
          <p:cNvPr id="48131" name="Picture 9" descr="P1010151">
            <a:extLst>
              <a:ext uri="{FF2B5EF4-FFF2-40B4-BE49-F238E27FC236}">
                <a16:creationId xmlns:a16="http://schemas.microsoft.com/office/drawing/2014/main" id="{0DFB0DBC-6784-4051-8ACF-CCC3139E9EA3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819128"/>
            <a:ext cx="3932238" cy="2947987"/>
          </a:xfrm>
          <a:ln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8132" name="Picture 10" descr="P1010147">
            <a:extLst>
              <a:ext uri="{FF2B5EF4-FFF2-40B4-BE49-F238E27FC236}">
                <a16:creationId xmlns:a16="http://schemas.microsoft.com/office/drawing/2014/main" id="{9B5B24DD-8F5D-45AD-925F-28F5D9205CC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9992" y="1890566"/>
            <a:ext cx="3738562" cy="280511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ECC9FD-6C44-4642-ADD4-3A036D8AA891}"/>
              </a:ext>
            </a:extLst>
          </p:cNvPr>
          <p:cNvSpPr txBox="1"/>
          <p:nvPr/>
        </p:nvSpPr>
        <p:spPr>
          <a:xfrm>
            <a:off x="395536" y="5229200"/>
            <a:ext cx="4005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Αγόρι 10 ετών, τυχαίο εύρημα </a:t>
            </a:r>
          </a:p>
        </p:txBody>
      </p:sp>
      <p:cxnSp>
        <p:nvCxnSpPr>
          <p:cNvPr id="4" name="Ευθύγραμμο βέλος σύνδεσης 3">
            <a:extLst>
              <a:ext uri="{FF2B5EF4-FFF2-40B4-BE49-F238E27FC236}">
                <a16:creationId xmlns:a16="http://schemas.microsoft.com/office/drawing/2014/main" id="{56A57DC5-9F70-40EA-9611-61510C070159}"/>
              </a:ext>
            </a:extLst>
          </p:cNvPr>
          <p:cNvCxnSpPr/>
          <p:nvPr/>
        </p:nvCxnSpPr>
        <p:spPr>
          <a:xfrm flipV="1">
            <a:off x="1475656" y="4365104"/>
            <a:ext cx="144016" cy="402011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5C8F015B-47DD-49AC-A3C6-F8F7F48B3699}"/>
              </a:ext>
            </a:extLst>
          </p:cNvPr>
          <p:cNvCxnSpPr>
            <a:cxnSpLocks/>
          </p:cNvCxnSpPr>
          <p:nvPr/>
        </p:nvCxnSpPr>
        <p:spPr>
          <a:xfrm flipH="1" flipV="1">
            <a:off x="6156176" y="3227995"/>
            <a:ext cx="144016" cy="417029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64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4310" y="620688"/>
            <a:ext cx="7055380" cy="1400530"/>
          </a:xfrm>
        </p:spPr>
        <p:txBody>
          <a:bodyPr/>
          <a:lstStyle/>
          <a:p>
            <a:pPr eaLnBrk="1" hangingPunct="1"/>
            <a:r>
              <a:rPr lang="el-GR" b="1" dirty="0">
                <a:solidFill>
                  <a:srgbClr val="FFFF00"/>
                </a:solidFill>
              </a:rPr>
              <a:t>ΑΠΕΙΚΟΝΙΣΤΙΚΕΣ ΜΕΘΟΔΟΙ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818787" y="1916832"/>
            <a:ext cx="6065581" cy="4709160"/>
          </a:xfrm>
        </p:spPr>
        <p:txBody>
          <a:bodyPr>
            <a:normAutofit/>
          </a:bodyPr>
          <a:lstStyle/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l-GR" sz="2800" b="1" dirty="0"/>
              <a:t>Απλή ακτινογραφία</a:t>
            </a:r>
            <a:r>
              <a:rPr lang="el-GR" sz="2800" dirty="0"/>
              <a:t> 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l-GR" sz="2800" b="1" dirty="0"/>
              <a:t>Υπολογιστική Τομογραφία (</a:t>
            </a:r>
            <a:r>
              <a:rPr lang="en-US" sz="2800" b="1" dirty="0"/>
              <a:t>CT)</a:t>
            </a:r>
            <a:endParaRPr lang="el-GR" sz="2800" b="1" dirty="0"/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l-GR" sz="2800" dirty="0"/>
              <a:t>Σπινθηρογράφημα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l-GR" sz="2800" b="1" dirty="0"/>
              <a:t>Μαγνητική Τομογραφία </a:t>
            </a:r>
            <a:r>
              <a:rPr lang="en-US" sz="2800" b="1" dirty="0"/>
              <a:t>(MRI) </a:t>
            </a:r>
            <a:endParaRPr lang="en-US" sz="2600" dirty="0"/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n-US" sz="2600" dirty="0"/>
              <a:t>FDG-PET</a:t>
            </a:r>
            <a:endParaRPr lang="el-GR" sz="2600" dirty="0"/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el-GR" sz="2600" dirty="0"/>
              <a:t>Υπερηχογράφημα</a:t>
            </a:r>
            <a:r>
              <a:rPr lang="en-US" sz="2600" dirty="0"/>
              <a:t> </a:t>
            </a:r>
            <a:endParaRPr lang="el-GR" sz="2600" dirty="0"/>
          </a:p>
        </p:txBody>
      </p:sp>
      <p:cxnSp>
        <p:nvCxnSpPr>
          <p:cNvPr id="3" name="Ευθεία γραμμή σύνδεσης 2">
            <a:extLst>
              <a:ext uri="{FF2B5EF4-FFF2-40B4-BE49-F238E27FC236}">
                <a16:creationId xmlns:a16="http://schemas.microsoft.com/office/drawing/2014/main" id="{950CF2E0-53CD-47AD-B24C-18E72199C06D}"/>
              </a:ext>
            </a:extLst>
          </p:cNvPr>
          <p:cNvCxnSpPr/>
          <p:nvPr/>
        </p:nvCxnSpPr>
        <p:spPr>
          <a:xfrm>
            <a:off x="1691680" y="4941168"/>
            <a:ext cx="3689317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3 - Θέση περιεχομένου">
            <a:extLst>
              <a:ext uri="{FF2B5EF4-FFF2-40B4-BE49-F238E27FC236}">
                <a16:creationId xmlns:a16="http://schemas.microsoft.com/office/drawing/2014/main" id="{2DF19FAA-4B65-4E16-8B6D-968D69AACF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 altLang="el-GR"/>
          </a:p>
          <a:p>
            <a:endParaRPr lang="el-GR" altLang="el-GR"/>
          </a:p>
        </p:txBody>
      </p:sp>
      <p:sp>
        <p:nvSpPr>
          <p:cNvPr id="39941" name="AutoShape 4" descr="data:image/jpeg;base64,/9j/4AAQSkZJRgABAQAAAQABAAD/2wCEAAkGBxQSEhQUEhQVFRQXFBQUFBQUFRUUFBQUFBQXFxQUFRQYHCggGBolHBQUITEhJSkrLi4uFx8zODMsNygtLisBCgoKBQUFDgUFDisZExkrKysrKysrKysrKysrKysrKysrKysrKysrKysrKysrKysrKysrKysrKysrKysrKysrK//AABEIANMArAMBIgACEQEDEQH/xAAcAAACAwEBAQEAAAAAAAAAAAAEBQABAwIGCAf/xAAyEAACAgECBAQFBAEFAQAAAAAAAQIDEQQhBRIxQQZRYXETIoGRoTJCUrFDFiPB0fAV/8QAFAEBAAAAAAAAAAAAAAAAAAAAAP/EABQRAQAAAAAAAAAAAAAAAAAAAAD/2gAMAwEAAhEDEQA/APw4ohAIQhAIQhAIQhAIQhAIQhAIQhaQGir2OowN6Y5RbgBVNcf3L7BcdDS/3SQPys0rrYBlPBqH/lf4DavDVL/y/wBAVOmYdRpJeoBVfhGp/v8AyjdeCYfyf3RNNppZ7jWvTyx1YH5UQhAIQhAIQhAIQhcY56AUXgLr0jNY6dLqAFGpsJp0q7hMUuxvTp3J7IBfZoX1juvLuD8p67T8LlhbPIq4xoeWW6xLuv8AkATh7T2f0CXSl1YDGBu5N9QC66456jHSUw7yQkU8E+KwPZURp/mgqF2nj1tieDy2a1wA/Q6tdpe0shcddT2PzuuoKjB+bA8gQhAIQhAIQhALSHHDtElvIX6KC5sv/wAx8nmKwgLsqS2WDN6T3CdNRljXT0dMgK9Pw/PYecO4akdp46I2qsyA60qjBdiaquqz9aT+iAIyZol5gcWcA00v2IB1HhujtkaSguq+5pTHsB5izwzX2bMv9MeUj1nwk3hoi0u2zA8fLw9NeRl/8exftPbx07NVp/QDwsdDJdUzeNB7eGiz2CY8FT/b+APwIhCAQhCAQ7SKSNEgCtDHuMaZMD062Q30HDpyw+nv/wBAE6eewbCeehvp+C+c/shhTwFfzf2AEqigrT1+2PyMKeAS7ST99jufCZxWWvtugMI047BFdCxvv6f1udwT6S+gRXBPvv7bAcR0mVu15mldMU9/wHV1Y7Zz37BsIpLeK/AClaSLecPPmbV6LLSSHVVEXhrv1GGn0qXRAKdNwD+WyGdHAYeTHdGk2yzeNeAFNfBoR6RO3w5DeKKaA+MCEIBDpIo1pryBUUEUUuTSissacN4dB7y3Q/0+nrivkSQAeg4eopN7y/C9hzp0Dwra9giqbAaaf1G2nQn09j8hnRb6AONO0HVLImp1G3QMq1Uu2wDGXCo2dsPz6At3CJR6vKLhbN9ZM2jOeOufyBhCprCx9TeqvbDQs12qspfNjmg/uvQZ8E4hG54XXq0+wDjhOkb6bJDiulLtll6SCSwjeVfkB3U09iThgqEMG0ZADFOIXyR6nD5fID4oIQgHUUM9JWl1F1S3QxqluA4rswjuFzyAQmF1S26ZAY1zfmHVW+Qurs+Xp1/ATpHnGPMB9otxtRWAcPoG9MEBpCH2CKonNa2N4gaQQTUDRYTUBtPTKcWmsp7Mx4dwj4Gc9Xvn07DTQV5a9AziNWY5Xb+gK0Gqa67ob03JiDTIJqtcJegD2McmiqMtJZzBQGHwjtVo7KyB8PFlFoDahboMigTTdQxIDeph9DewBWGUWdEAw6oY8Jhjd9xWp4Y400OiXkB6XTzSimtm2FQy+gqi/kX2NqLQHtKaWOgTCPmAae942yNKbNgJFBFRUImsIgNtBsg7lyseaAqNkg6tgLqlhhU687mUo4lL3C49ACOHSxkYc4rq2C6ZgFo6M4yO8gfDpaKLQBGl/UhhCItqeGn6j2ijOQMqohMat0EVULIVXUsgdaWgH1eulo7llc1M915wl+5L+8eo0qluDcd0XxqZJbyj80fddV9VkD0fDNVC2rmg1Jea7ej8mEVrc/O/CFVsbI8lvwviJuClFyrt5ZNSi99mse5+l6ep7N9cb46ZAM0u2ENaZ9BdRWH0oBjSgiuOWYaVBFMsMBhUguoCUgquewGU38z9wyC2Aa1ljCC2AiN6jOMQmuIGlZqVCJbQHw+XEo6iB3E9Hw75q0+62f0POxHnhye8oee690AygsBVaKjA2hEDWrqG1QB6ohlCAlnBYWU/C/Thudcl1hPmclJfV/YJ8O8TlNypuWNRXtJdpx7WR809gihhmnrXNzYXNjHN3xnpnyAYU9cB1MQOnqMdPEAzTxwslc25c9lgxT3Aa1M1dm3uL6bvUKhuwDaEGpglCDaqmwO60GQjscVwNMgdos5idAfDh1E5LiBrEYcJt5bYv1x9xfEIqeGvcD28q9zvl3O9G+eEZehpygXUgimRnCJ3BAMKWMtKhXT0GmnYB9KHGhj3FeliOtLH5QJGGct9BVrNbl8sdl/YTxjVcqUV3FNSAM0s2t0ONPrF5CelB1MQHlGvXZDOnUZPOVRDaJNdAH8bMm0BXp7/ADGNM8gEROiolgfDhcSi0BtE2gYRN4Ae38OT5qUvIYuIm8Iz+WS9R2+oEidxKLXYAugZ6aPQWUjTSsBvpUOIvlhkU6FBHG9Ry1pLqwFOqu5ptnVKBqwygAumIbUgakMqAJrCqgeoKrAJriEQlgHrNkAdRqfMMTFcAiFrSA+KS0UWBrE2rMIm8GB6nwlLeS9T0jW55bwq/mf0PVyA4ydROMnUGAZTIaaRimrcaaUB/wAPW4u47fmxLyQw0TxHJ53U3c1kn6gFUsOoF9LGFAB1QXWwGthdTAOpC6wOthUJAExZrBg0ZBFQBEWacxlFnaA+MCyi0BpE2gZRNYAeh8MP539D18zx/hn9b+h62TA5bOoGeTuoAygaaUV0DXRroA3nLlrfszzVfUe8Snip+wgqYDCkYVSF+mQfWgDq2E1SA62b1sA6uzyCYTAa2E1zAOpYXCQDUwqEgCYs1TB6zYD4zOolEA2ibQLIA/8ADf6n9D1cyEAyZrUQgBdI20fYhAN+Mv8A2/sJaCEAZacOqIQAisJrIQAmJpWQgDCvoEVFkA2qZtkhAP/Z">
            <a:hlinkClick r:id="rId2"/>
            <a:extLst>
              <a:ext uri="{FF2B5EF4-FFF2-40B4-BE49-F238E27FC236}">
                <a16:creationId xmlns:a16="http://schemas.microsoft.com/office/drawing/2014/main" id="{CADC982A-3F37-4D55-BE7B-9355323287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400" y="-1203325"/>
            <a:ext cx="2057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39942" name="AutoShape 6" descr="data:image/jpeg;base64,/9j/4AAQSkZJRgABAQAAAQABAAD/2wCEAAkGBxQSEhQUEhQVFRQXFBQUFBQUFRUUFBQUFBQXFxQUFRQYHCggGBolHBQUITEhJSkrLi4uFx8zODMsNygtLisBCgoKBQUFDgUFDisZExkrKysrKysrKysrKysrKysrKysrKysrKysrKysrKysrKysrKysrKysrKysrKysrKysrK//AABEIANMArAMBIgACEQEDEQH/xAAcAAACAwEBAQEAAAAAAAAAAAAEBQABAwIGCAf/xAAyEAACAgECBAQFBAEFAQAAAAAAAQIDEQQhBRIxQQZRYXETIoGRoTJCUrFDFiPB0fAV/8QAFAEBAAAAAAAAAAAAAAAAAAAAAP/EABQRAQAAAAAAAAAAAAAAAAAAAAD/2gAMAwEAAhEDEQA/APw4ohAIQhAIQhAIQhAIQhAIQhAIQhaQGir2OowN6Y5RbgBVNcf3L7BcdDS/3SQPys0rrYBlPBqH/lf4DavDVL/y/wBAVOmYdRpJeoBVfhGp/v8AyjdeCYfyf3RNNppZ7jWvTyx1YH5UQhAIQhAIQhAIQhcY56AUXgLr0jNY6dLqAFGpsJp0q7hMUuxvTp3J7IBfZoX1juvLuD8p67T8LlhbPIq4xoeWW6xLuv8AkATh7T2f0CXSl1YDGBu5N9QC66456jHSUw7yQkU8E+KwPZURp/mgqF2nj1tieDy2a1wA/Q6tdpe0shcddT2PzuuoKjB+bA8gQhAIQhAIQhALSHHDtElvIX6KC5sv/wAx8nmKwgLsqS2WDN6T3CdNRljXT0dMgK9Pw/PYecO4akdp46I2qsyA60qjBdiaquqz9aT+iAIyZol5gcWcA00v2IB1HhujtkaSguq+5pTHsB5izwzX2bMv9MeUj1nwk3hoi0u2zA8fLw9NeRl/8exftPbx07NVp/QDwsdDJdUzeNB7eGiz2CY8FT/b+APwIhCAQhCAQ7SKSNEgCtDHuMaZMD062Q30HDpyw+nv/wBAE6eewbCeehvp+C+c/shhTwFfzf2AEqigrT1+2PyMKeAS7ST99jufCZxWWvtugMI047BFdCxvv6f1udwT6S+gRXBPvv7bAcR0mVu15mldMU9/wHV1Y7Zz37BsIpLeK/AClaSLecPPmbV6LLSSHVVEXhrv1GGn0qXRAKdNwD+WyGdHAYeTHdGk2yzeNeAFNfBoR6RO3w5DeKKaA+MCEIBDpIo1pryBUUEUUuTSissacN4dB7y3Q/0+nrivkSQAeg4eopN7y/C9hzp0Dwra9giqbAaaf1G2nQn09j8hnRb6AONO0HVLImp1G3QMq1Uu2wDGXCo2dsPz6At3CJR6vKLhbN9ZM2jOeOufyBhCprCx9TeqvbDQs12qspfNjmg/uvQZ8E4hG54XXq0+wDjhOkb6bJDiulLtll6SCSwjeVfkB3U09iThgqEMG0ZADFOIXyR6nD5fID4oIQgHUUM9JWl1F1S3QxqluA4rswjuFzyAQmF1S26ZAY1zfmHVW+Qurs+Xp1/ATpHnGPMB9otxtRWAcPoG9MEBpCH2CKonNa2N4gaQQTUDRYTUBtPTKcWmsp7Mx4dwj4Gc9Xvn07DTQV5a9AziNWY5Xb+gK0Gqa67ob03JiDTIJqtcJegD2McmiqMtJZzBQGHwjtVo7KyB8PFlFoDahboMigTTdQxIDeph9DewBWGUWdEAw6oY8Jhjd9xWp4Y400OiXkB6XTzSimtm2FQy+gqi/kX2NqLQHtKaWOgTCPmAae942yNKbNgJFBFRUImsIgNtBsg7lyseaAqNkg6tgLqlhhU687mUo4lL3C49ACOHSxkYc4rq2C6ZgFo6M4yO8gfDpaKLQBGl/UhhCItqeGn6j2ijOQMqohMat0EVULIVXUsgdaWgH1eulo7llc1M915wl+5L+8eo0qluDcd0XxqZJbyj80fddV9VkD0fDNVC2rmg1Jea7ej8mEVrc/O/CFVsbI8lvwviJuClFyrt5ZNSi99mse5+l6ep7N9cb46ZAM0u2ENaZ9BdRWH0oBjSgiuOWYaVBFMsMBhUguoCUgquewGU38z9wyC2Aa1ljCC2AiN6jOMQmuIGlZqVCJbQHw+XEo6iB3E9Hw75q0+62f0POxHnhye8oee690AygsBVaKjA2hEDWrqG1QB6ohlCAlnBYWU/C/Thudcl1hPmclJfV/YJ8O8TlNypuWNRXtJdpx7WR809gihhmnrXNzYXNjHN3xnpnyAYU9cB1MQOnqMdPEAzTxwslc25c9lgxT3Aa1M1dm3uL6bvUKhuwDaEGpglCDaqmwO60GQjscVwNMgdos5idAfDh1E5LiBrEYcJt5bYv1x9xfEIqeGvcD28q9zvl3O9G+eEZehpygXUgimRnCJ3BAMKWMtKhXT0GmnYB9KHGhj3FeliOtLH5QJGGct9BVrNbl8sdl/YTxjVcqUV3FNSAM0s2t0ONPrF5CelB1MQHlGvXZDOnUZPOVRDaJNdAH8bMm0BXp7/ADGNM8gEROiolgfDhcSi0BtE2gYRN4Ae38OT5qUvIYuIm8Iz+WS9R2+oEidxKLXYAugZ6aPQWUjTSsBvpUOIvlhkU6FBHG9Ry1pLqwFOqu5ptnVKBqwygAumIbUgakMqAJrCqgeoKrAJriEQlgHrNkAdRqfMMTFcAiFrSA+KS0UWBrE2rMIm8GB6nwlLeS9T0jW55bwq/mf0PVyA4ydROMnUGAZTIaaRimrcaaUB/wAPW4u47fmxLyQw0TxHJ53U3c1kn6gFUsOoF9LGFAB1QXWwGthdTAOpC6wOthUJAExZrBg0ZBFQBEWacxlFnaA+MCyi0BpE2gZRNYAeh8MP539D18zx/hn9b+h62TA5bOoGeTuoAygaaUV0DXRroA3nLlrfszzVfUe8Snip+wgqYDCkYVSF+mQfWgDq2E1SA62b1sA6uzyCYTAa2E1zAOpYXCQDUwqEgCYs1TB6zYD4zOolEA2ibQLIA/8ADf6n9D1cyEAyZrUQgBdI20fYhAN+Mv8A2/sJaCEAZacOqIQAisJrIQAmJpWQgDCvoEVFkA2qZtkhAP/Z">
            <a:hlinkClick r:id="rId2"/>
            <a:extLst>
              <a:ext uri="{FF2B5EF4-FFF2-40B4-BE49-F238E27FC236}">
                <a16:creationId xmlns:a16="http://schemas.microsoft.com/office/drawing/2014/main" id="{2A7DE728-6A17-43FB-8E67-8FD64EF6B7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400" y="-1203325"/>
            <a:ext cx="2057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pic>
        <p:nvPicPr>
          <p:cNvPr id="39943" name="Picture 8" descr="http://www.aaos.org/news/bulletin/aug07/clinical5-1.gif">
            <a:extLst>
              <a:ext uri="{FF2B5EF4-FFF2-40B4-BE49-F238E27FC236}">
                <a16:creationId xmlns:a16="http://schemas.microsoft.com/office/drawing/2014/main" id="{FB37FC61-FB2D-475D-8DEF-75DC45AF0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254" y="1809890"/>
            <a:ext cx="3839441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9 - TextBox">
            <a:extLst>
              <a:ext uri="{FF2B5EF4-FFF2-40B4-BE49-F238E27FC236}">
                <a16:creationId xmlns:a16="http://schemas.microsoft.com/office/drawing/2014/main" id="{699AAB58-F09A-4DB1-8DC7-67EF10C05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7070" y="601662"/>
            <a:ext cx="42098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l-GR" sz="3200" dirty="0" err="1"/>
              <a:t>Ψευδοκύστη</a:t>
            </a:r>
            <a:r>
              <a:rPr lang="el-GR" altLang="el-GR" sz="3200" dirty="0"/>
              <a:t> </a:t>
            </a:r>
            <a:r>
              <a:rPr lang="el-GR" altLang="el-GR" sz="3200" dirty="0" err="1"/>
              <a:t>βραχιονίου</a:t>
            </a:r>
            <a:endParaRPr lang="el-GR" altLang="el-GR" sz="3200" dirty="0"/>
          </a:p>
        </p:txBody>
      </p:sp>
    </p:spTree>
    <p:extLst>
      <p:ext uri="{BB962C8B-B14F-4D97-AF65-F5344CB8AC3E}">
        <p14:creationId xmlns:p14="http://schemas.microsoft.com/office/powerpoint/2010/main" val="30503458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80" name="Rectangle 8"/>
          <p:cNvSpPr>
            <a:spLocks noGrp="1" noChangeArrowheads="1"/>
          </p:cNvSpPr>
          <p:nvPr>
            <p:ph type="title" sz="quarter"/>
          </p:nvPr>
        </p:nvSpPr>
        <p:spPr>
          <a:xfrm>
            <a:off x="194600" y="342137"/>
            <a:ext cx="7772400" cy="73183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2400" b="1" dirty="0">
                <a:solidFill>
                  <a:srgbClr val="FFFF00"/>
                </a:solidFill>
              </a:rPr>
              <a:t>ΔΔ: </a:t>
            </a:r>
            <a:r>
              <a:rPr lang="el-GR" sz="2400" b="1" dirty="0" err="1">
                <a:solidFill>
                  <a:srgbClr val="FFFF00"/>
                </a:solidFill>
              </a:rPr>
              <a:t>εξωφυτικές</a:t>
            </a:r>
            <a:r>
              <a:rPr lang="el-GR" sz="2400" b="1" dirty="0">
                <a:solidFill>
                  <a:srgbClr val="FFFF00"/>
                </a:solidFill>
              </a:rPr>
              <a:t> σκληρυντικές αλλοιώσεις </a:t>
            </a:r>
          </a:p>
        </p:txBody>
      </p:sp>
      <p:pic>
        <p:nvPicPr>
          <p:cNvPr id="32771" name="Picture 2" descr="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bright="-6000" contrast="12000"/>
            <a:grayscl/>
          </a:blip>
          <a:srcRect l="19350" r="16457"/>
          <a:stretch>
            <a:fillRect/>
          </a:stretch>
        </p:blipFill>
        <p:spPr>
          <a:xfrm>
            <a:off x="214313" y="1857375"/>
            <a:ext cx="2336800" cy="4103688"/>
          </a:xfrm>
          <a:noFill/>
          <a:ln>
            <a:solidFill>
              <a:schemeClr val="tx1"/>
            </a:solidFill>
          </a:ln>
        </p:spPr>
      </p:pic>
      <p:pic>
        <p:nvPicPr>
          <p:cNvPr id="32772" name="Picture 3" descr="parostealosteosarcoma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68762" y="4962525"/>
            <a:ext cx="1457325" cy="1895475"/>
          </a:xfrm>
          <a:noFill/>
          <a:ln>
            <a:solidFill>
              <a:schemeClr val="tx1"/>
            </a:solidFill>
          </a:ln>
        </p:spPr>
      </p:pic>
      <p:pic>
        <p:nvPicPr>
          <p:cNvPr id="32773" name="Picture 4" descr="myositisosificans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lum bright="-18000"/>
          </a:blip>
          <a:srcRect/>
          <a:stretch>
            <a:fillRect/>
          </a:stretch>
        </p:blipFill>
        <p:spPr>
          <a:xfrm>
            <a:off x="3319796" y="1790017"/>
            <a:ext cx="2201862" cy="3167062"/>
          </a:xfrm>
          <a:noFill/>
          <a:ln>
            <a:solidFill>
              <a:schemeClr val="tx1"/>
            </a:solidFill>
          </a:ln>
        </p:spPr>
      </p:pic>
      <p:pic>
        <p:nvPicPr>
          <p:cNvPr id="32775" name="Picture 9" descr="P101007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 l="5247" r="5518"/>
          <a:stretch>
            <a:fillRect/>
          </a:stretch>
        </p:blipFill>
        <p:spPr>
          <a:xfrm>
            <a:off x="6615966" y="2147094"/>
            <a:ext cx="2500312" cy="3524250"/>
          </a:xfrm>
          <a:noFill/>
          <a:ln>
            <a:solidFill>
              <a:schemeClr val="tx2"/>
            </a:solidFill>
          </a:ln>
        </p:spPr>
      </p:pic>
      <p:pic>
        <p:nvPicPr>
          <p:cNvPr id="207877" name="Picture 5" descr="myositisosificans1"/>
          <p:cNvPicPr>
            <a:picLocks noChangeAspect="1" noChangeArrowheads="1"/>
          </p:cNvPicPr>
          <p:nvPr/>
        </p:nvPicPr>
        <p:blipFill>
          <a:blip r:embed="rId6" cstate="print">
            <a:lum bright="-24000"/>
          </a:blip>
          <a:srcRect l="5423" r="8046"/>
          <a:stretch>
            <a:fillRect/>
          </a:stretch>
        </p:blipFill>
        <p:spPr bwMode="auto">
          <a:xfrm>
            <a:off x="3750524" y="4221088"/>
            <a:ext cx="2217737" cy="2376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1C48498-6622-40E3-89E9-FA1105AB0895}"/>
              </a:ext>
            </a:extLst>
          </p:cNvPr>
          <p:cNvSpPr/>
          <p:nvPr/>
        </p:nvSpPr>
        <p:spPr>
          <a:xfrm>
            <a:off x="4427984" y="2147094"/>
            <a:ext cx="360040" cy="2737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EE48BA-1749-4728-AE48-79CF74DED1A7}"/>
              </a:ext>
            </a:extLst>
          </p:cNvPr>
          <p:cNvSpPr txBox="1"/>
          <p:nvPr/>
        </p:nvSpPr>
        <p:spPr>
          <a:xfrm>
            <a:off x="-59623" y="1275765"/>
            <a:ext cx="89606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dirty="0" err="1">
                <a:solidFill>
                  <a:srgbClr val="FFC000"/>
                </a:solidFill>
              </a:rPr>
              <a:t>Παροστικό</a:t>
            </a:r>
            <a:r>
              <a:rPr lang="el-GR" sz="2200" dirty="0">
                <a:solidFill>
                  <a:srgbClr val="FFC000"/>
                </a:solidFill>
              </a:rPr>
              <a:t> οστεοσάρκωμα    </a:t>
            </a:r>
            <a:r>
              <a:rPr lang="el-GR" sz="2200" dirty="0" err="1"/>
              <a:t>οστεοποιός</a:t>
            </a:r>
            <a:r>
              <a:rPr lang="el-GR" sz="2200" dirty="0"/>
              <a:t> </a:t>
            </a:r>
            <a:r>
              <a:rPr lang="el-GR" sz="2200" dirty="0" err="1"/>
              <a:t>μυοσίτιδα</a:t>
            </a:r>
            <a:r>
              <a:rPr lang="el-GR" sz="2200" dirty="0"/>
              <a:t>            </a:t>
            </a:r>
            <a:r>
              <a:rPr lang="el-GR" sz="2200" dirty="0" err="1">
                <a:solidFill>
                  <a:srgbClr val="FFC000"/>
                </a:solidFill>
              </a:rPr>
              <a:t>οστεοχονδρώματα</a:t>
            </a:r>
            <a:r>
              <a:rPr lang="el-GR" sz="2200" dirty="0">
                <a:solidFill>
                  <a:srgbClr val="FFC000"/>
                </a:solidFill>
              </a:rPr>
              <a:t>  </a:t>
            </a:r>
            <a:r>
              <a:rPr lang="el-GR" sz="2200" dirty="0"/>
              <a:t>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2087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>
            <a:extLst>
              <a:ext uri="{FF2B5EF4-FFF2-40B4-BE49-F238E27FC236}">
                <a16:creationId xmlns:a16="http://schemas.microsoft.com/office/drawing/2014/main" id="{BD69054C-71A1-4157-86F2-7E32E4188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077" y="980728"/>
            <a:ext cx="8856984" cy="1400530"/>
          </a:xfrm>
        </p:spPr>
        <p:txBody>
          <a:bodyPr/>
          <a:lstStyle/>
          <a:p>
            <a:r>
              <a:rPr lang="el-GR" sz="3600" b="1" dirty="0">
                <a:solidFill>
                  <a:srgbClr val="FFFF00"/>
                </a:solidFill>
              </a:rPr>
              <a:t>ΜΕΡΙΚΑ ΣΗΜΕΙΑ (</a:t>
            </a:r>
            <a:r>
              <a:rPr lang="en-US" sz="3600" b="1" dirty="0">
                <a:solidFill>
                  <a:srgbClr val="FFFF00"/>
                </a:solidFill>
              </a:rPr>
              <a:t>PEARLS) </a:t>
            </a:r>
            <a:r>
              <a:rPr lang="el-GR" sz="3600" b="1" dirty="0">
                <a:solidFill>
                  <a:srgbClr val="FFFF00"/>
                </a:solidFill>
              </a:rPr>
              <a:t>ΑΚΟΜΑ…</a:t>
            </a:r>
          </a:p>
        </p:txBody>
      </p:sp>
      <p:sp>
        <p:nvSpPr>
          <p:cNvPr id="12" name="Θέση περιεχομένου 11">
            <a:extLst>
              <a:ext uri="{FF2B5EF4-FFF2-40B4-BE49-F238E27FC236}">
                <a16:creationId xmlns:a16="http://schemas.microsoft.com/office/drawing/2014/main" id="{719B83B6-A317-41C6-A864-5F59CA98F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805194"/>
            <a:ext cx="7920880" cy="41954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l-GR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l-GR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rgbClr val="FFFF00"/>
                </a:solidFill>
              </a:rPr>
              <a:t>ΟΣΤΙΚΕΣ ΜΕΤΑΣΤΑΣΕΙΣ</a:t>
            </a:r>
          </a:p>
          <a:p>
            <a:r>
              <a:rPr lang="el-GR" dirty="0"/>
              <a:t>Η πιο συχνή σκελετική νεοπλασία</a:t>
            </a:r>
          </a:p>
          <a:p>
            <a:r>
              <a:rPr lang="el-GR" dirty="0"/>
              <a:t>Μεγάλη </a:t>
            </a:r>
            <a:r>
              <a:rPr lang="el-GR" dirty="0" err="1"/>
              <a:t>ποικοιλομορφία</a:t>
            </a:r>
            <a:endParaRPr lang="en-US" dirty="0"/>
          </a:p>
          <a:p>
            <a:endParaRPr lang="en-US" dirty="0"/>
          </a:p>
          <a:p>
            <a:endParaRPr lang="el-GR" dirty="0">
              <a:solidFill>
                <a:srgbClr val="FFFF00"/>
              </a:solidFill>
            </a:endParaRPr>
          </a:p>
          <a:p>
            <a:r>
              <a:rPr lang="el-GR" dirty="0">
                <a:solidFill>
                  <a:srgbClr val="FFFF00"/>
                </a:solidFill>
              </a:rPr>
              <a:t>ΟΓΚΟΙ ΜΕ ΣΥΧΝΑ ΔΔ ΠΡΟΒΛΗΜΑΤΑ</a:t>
            </a:r>
          </a:p>
          <a:p>
            <a:r>
              <a:rPr lang="el-GR" dirty="0"/>
              <a:t>  Σάρκωμα Ε</a:t>
            </a:r>
            <a:r>
              <a:rPr lang="en-US" dirty="0"/>
              <a:t>wing </a:t>
            </a:r>
          </a:p>
          <a:p>
            <a:r>
              <a:rPr lang="en-US" dirty="0"/>
              <a:t>“K</a:t>
            </a:r>
            <a:r>
              <a:rPr lang="el-GR" dirty="0" err="1"/>
              <a:t>υστικές</a:t>
            </a:r>
            <a:r>
              <a:rPr lang="el-GR" dirty="0"/>
              <a:t>» οστικές αλλοιώσεις </a:t>
            </a:r>
          </a:p>
          <a:p>
            <a:r>
              <a:rPr lang="el-GR" dirty="0" err="1"/>
              <a:t>Ογκοι</a:t>
            </a:r>
            <a:r>
              <a:rPr lang="el-GR" dirty="0"/>
              <a:t> από χόνδρινο ιστό: ΔΔ καλοήθεις/ κακοήθεις</a:t>
            </a:r>
          </a:p>
        </p:txBody>
      </p:sp>
    </p:spTree>
    <p:extLst>
      <p:ext uri="{BB962C8B-B14F-4D97-AF65-F5344CB8AC3E}">
        <p14:creationId xmlns:p14="http://schemas.microsoft.com/office/powerpoint/2010/main" val="3666321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2" name="Rectangle 4"/>
          <p:cNvSpPr>
            <a:spLocks noGrp="1" noChangeArrowheads="1"/>
          </p:cNvSpPr>
          <p:nvPr>
            <p:ph type="title"/>
          </p:nvPr>
        </p:nvSpPr>
        <p:spPr>
          <a:xfrm>
            <a:off x="251520" y="2204864"/>
            <a:ext cx="8422704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4000" b="1" dirty="0">
                <a:solidFill>
                  <a:srgbClr val="FFFF00"/>
                </a:solidFill>
              </a:rPr>
              <a:t>Παραδείγματα τυπικών  πρωτοπαθών οστικών όγκων (ΠΟΟ) </a:t>
            </a:r>
          </a:p>
        </p:txBody>
      </p:sp>
    </p:spTree>
    <p:extLst>
      <p:ext uri="{BB962C8B-B14F-4D97-AF65-F5344CB8AC3E}">
        <p14:creationId xmlns:p14="http://schemas.microsoft.com/office/powerpoint/2010/main" val="25445287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9" descr="P101003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lum contrast="18000"/>
          </a:blip>
          <a:srcRect b="20032"/>
          <a:stretch>
            <a:fillRect/>
          </a:stretch>
        </p:blipFill>
        <p:spPr>
          <a:xfrm>
            <a:off x="1172103" y="1357457"/>
            <a:ext cx="2727325" cy="3635375"/>
          </a:xfrm>
          <a:noFill/>
          <a:ln>
            <a:solidFill>
              <a:schemeClr val="tx2"/>
            </a:solidFill>
          </a:ln>
        </p:spPr>
      </p:pic>
      <p:pic>
        <p:nvPicPr>
          <p:cNvPr id="30723" name="Picture 10" descr="P101003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lum contrast="12000"/>
          </a:blip>
          <a:srcRect l="22195" r="22195"/>
          <a:stretch>
            <a:fillRect/>
          </a:stretch>
        </p:blipFill>
        <p:spPr>
          <a:xfrm>
            <a:off x="5269972" y="1392382"/>
            <a:ext cx="2701925" cy="3600450"/>
          </a:xfrm>
          <a:noFill/>
          <a:ln>
            <a:solidFill>
              <a:schemeClr val="tx2"/>
            </a:solidFill>
          </a:ln>
        </p:spPr>
      </p:pic>
      <p:sp>
        <p:nvSpPr>
          <p:cNvPr id="30724" name="Text Box 11"/>
          <p:cNvSpPr txBox="1">
            <a:spLocks noChangeArrowheads="1"/>
          </p:cNvSpPr>
          <p:nvPr/>
        </p:nvSpPr>
        <p:spPr bwMode="auto">
          <a:xfrm>
            <a:off x="1187624" y="4992832"/>
            <a:ext cx="2828925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dirty="0" err="1"/>
              <a:t>Καλοηθης</a:t>
            </a:r>
            <a:r>
              <a:rPr lang="el-GR" dirty="0"/>
              <a:t>:</a:t>
            </a:r>
          </a:p>
          <a:p>
            <a:r>
              <a:rPr lang="el-GR" sz="2300" i="1" dirty="0"/>
              <a:t>μη </a:t>
            </a:r>
            <a:r>
              <a:rPr lang="el-GR" sz="2300" i="1" dirty="0" err="1"/>
              <a:t>οστεοποιό</a:t>
            </a:r>
            <a:r>
              <a:rPr lang="el-GR" sz="2300" i="1" dirty="0"/>
              <a:t> </a:t>
            </a:r>
            <a:r>
              <a:rPr lang="el-GR" sz="2300" i="1" dirty="0" err="1"/>
              <a:t>ινωμα</a:t>
            </a:r>
            <a:endParaRPr lang="el-GR" sz="2300" i="1" dirty="0"/>
          </a:p>
          <a:p>
            <a:pPr algn="ctr"/>
            <a:r>
              <a:rPr lang="en-US" sz="23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⇩</a:t>
            </a:r>
          </a:p>
          <a:p>
            <a:pPr algn="ctr"/>
            <a:r>
              <a:rPr lang="en-US" sz="2300" dirty="0"/>
              <a:t> </a:t>
            </a:r>
            <a:r>
              <a:rPr lang="en-US" sz="2300" dirty="0">
                <a:solidFill>
                  <a:schemeClr val="tx2"/>
                </a:solidFill>
              </a:rPr>
              <a:t>STOP</a:t>
            </a:r>
          </a:p>
        </p:txBody>
      </p:sp>
      <p:sp>
        <p:nvSpPr>
          <p:cNvPr id="30725" name="Text Box 12"/>
          <p:cNvSpPr txBox="1">
            <a:spLocks noChangeArrowheads="1"/>
          </p:cNvSpPr>
          <p:nvPr/>
        </p:nvSpPr>
        <p:spPr bwMode="auto">
          <a:xfrm>
            <a:off x="5508104" y="4933156"/>
            <a:ext cx="2971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dirty="0" err="1"/>
              <a:t>Κακοηθης</a:t>
            </a:r>
            <a:r>
              <a:rPr lang="el-GR" dirty="0"/>
              <a:t>:</a:t>
            </a:r>
          </a:p>
          <a:p>
            <a:r>
              <a:rPr lang="el-GR" sz="2300" i="1" dirty="0" err="1"/>
              <a:t>Οστεοσαρκωμα</a:t>
            </a:r>
            <a:endParaRPr lang="en-US" sz="2300" i="1" dirty="0"/>
          </a:p>
          <a:p>
            <a:pPr algn="ctr"/>
            <a:r>
              <a:rPr lang="en-US" sz="2800" dirty="0">
                <a:solidFill>
                  <a:schemeClr val="tx2"/>
                </a:solidFill>
              </a:rPr>
              <a:t>⇩</a:t>
            </a:r>
          </a:p>
          <a:p>
            <a:pPr algn="ctr"/>
            <a:r>
              <a:rPr lang="en-US" dirty="0"/>
              <a:t> </a:t>
            </a:r>
            <a:r>
              <a:rPr lang="el-GR" dirty="0" err="1"/>
              <a:t>σταδιοποιηση</a:t>
            </a:r>
            <a:r>
              <a:rPr lang="el-GR" dirty="0"/>
              <a:t>:</a:t>
            </a:r>
            <a:r>
              <a:rPr lang="en-US" dirty="0">
                <a:solidFill>
                  <a:schemeClr val="tx2"/>
                </a:solidFill>
              </a:rPr>
              <a:t>MRI</a:t>
            </a:r>
            <a:endParaRPr lang="el-GR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87AB37-659E-4F1F-A982-D7FC651928FD}"/>
              </a:ext>
            </a:extLst>
          </p:cNvPr>
          <p:cNvSpPr txBox="1"/>
          <p:nvPr/>
        </p:nvSpPr>
        <p:spPr>
          <a:xfrm flipH="1">
            <a:off x="513263" y="355455"/>
            <a:ext cx="811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rgbClr val="FFFF99"/>
                </a:solidFill>
              </a:rPr>
              <a:t>Ποια αλλοίωση είναι καλοήθης?  Ποια κακοήθης? </a:t>
            </a:r>
          </a:p>
        </p:txBody>
      </p:sp>
    </p:spTree>
    <p:extLst>
      <p:ext uri="{BB962C8B-B14F-4D97-AF65-F5344CB8AC3E}">
        <p14:creationId xmlns:p14="http://schemas.microsoft.com/office/powerpoint/2010/main" val="109787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3072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333375"/>
            <a:ext cx="7772400" cy="7318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2800" b="1" dirty="0"/>
              <a:t>Σκληρυντικές αλλοιώσεις </a:t>
            </a:r>
          </a:p>
        </p:txBody>
      </p:sp>
      <p:pic>
        <p:nvPicPr>
          <p:cNvPr id="31747" name="Picture 8" descr="P101005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contrast="30000"/>
          </a:blip>
          <a:srcRect l="6018" t="18703"/>
          <a:stretch>
            <a:fillRect/>
          </a:stretch>
        </p:blipFill>
        <p:spPr>
          <a:xfrm>
            <a:off x="900113" y="1196975"/>
            <a:ext cx="3600450" cy="2335213"/>
          </a:xfrm>
          <a:noFill/>
        </p:spPr>
      </p:pic>
      <p:pic>
        <p:nvPicPr>
          <p:cNvPr id="31748" name="Picture 9" descr="P101000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lum bright="-18000" contrast="6000"/>
          </a:blip>
          <a:srcRect/>
          <a:stretch>
            <a:fillRect/>
          </a:stretch>
        </p:blipFill>
        <p:spPr>
          <a:xfrm>
            <a:off x="4716463" y="1196975"/>
            <a:ext cx="3313112" cy="2486025"/>
          </a:xfrm>
          <a:noFill/>
        </p:spPr>
      </p:pic>
      <p:pic>
        <p:nvPicPr>
          <p:cNvPr id="31749" name="Picture 10" descr="P101006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2882238" y="4503692"/>
            <a:ext cx="3236650" cy="2314665"/>
          </a:xfrm>
          <a:noFill/>
        </p:spPr>
      </p:pic>
      <p:sp>
        <p:nvSpPr>
          <p:cNvPr id="202763" name="Text Box 11"/>
          <p:cNvSpPr txBox="1">
            <a:spLocks noChangeArrowheads="1"/>
          </p:cNvSpPr>
          <p:nvPr/>
        </p:nvSpPr>
        <p:spPr bwMode="auto">
          <a:xfrm>
            <a:off x="1907704" y="2439987"/>
            <a:ext cx="4710113" cy="1562100"/>
          </a:xfrm>
          <a:prstGeom prst="rect">
            <a:avLst/>
          </a:prstGeom>
          <a:solidFill>
            <a:srgbClr val="0070C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/>
              <a:t>Καλοηθεις</a:t>
            </a:r>
          </a:p>
          <a:p>
            <a:pPr algn="ctr"/>
            <a:r>
              <a:rPr lang="el-GR"/>
              <a:t>Οστεωμα                  οστικη νησιδα</a:t>
            </a:r>
          </a:p>
          <a:p>
            <a:pPr algn="ctr"/>
            <a:r>
              <a:rPr lang="el-GR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⇩</a:t>
            </a:r>
            <a:endParaRPr lang="el-GR"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en-US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STOP</a:t>
            </a:r>
            <a:endParaRPr lang="el-GR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2765" name="Text Box 13"/>
          <p:cNvSpPr txBox="1">
            <a:spLocks noChangeArrowheads="1"/>
          </p:cNvSpPr>
          <p:nvPr/>
        </p:nvSpPr>
        <p:spPr bwMode="auto">
          <a:xfrm>
            <a:off x="5795963" y="6165850"/>
            <a:ext cx="2897187" cy="466725"/>
          </a:xfrm>
          <a:prstGeom prst="rect">
            <a:avLst/>
          </a:prstGeom>
          <a:solidFill>
            <a:srgbClr val="0070C0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/>
              <a:t>μεταστασεις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23908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2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2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63" grpId="0" animBg="1"/>
      <p:bldP spid="20276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448303D-4A7F-4A50-AD04-CC55AC0C9AFA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1691680" y="2286000"/>
            <a:ext cx="5580620" cy="1143000"/>
          </a:xfrm>
          <a:solidFill>
            <a:srgbClr val="0070C0"/>
          </a:solidFill>
          <a:ln>
            <a:solidFill>
              <a:srgbClr val="FFFF00"/>
            </a:solidFill>
          </a:ln>
        </p:spPr>
        <p:txBody>
          <a:bodyPr/>
          <a:lstStyle/>
          <a:p>
            <a:r>
              <a:rPr lang="el-GR" b="1" dirty="0">
                <a:solidFill>
                  <a:srgbClr val="FFFF00"/>
                </a:solidFill>
              </a:rPr>
              <a:t>Οστικές μεταστάσεις </a:t>
            </a:r>
          </a:p>
        </p:txBody>
      </p:sp>
    </p:spTree>
    <p:extLst>
      <p:ext uri="{BB962C8B-B14F-4D97-AF65-F5344CB8AC3E}">
        <p14:creationId xmlns:p14="http://schemas.microsoft.com/office/powerpoint/2010/main" val="13083794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Τίτλος"/>
          <p:cNvSpPr>
            <a:spLocks noGrp="1"/>
          </p:cNvSpPr>
          <p:nvPr>
            <p:ph type="title"/>
          </p:nvPr>
        </p:nvSpPr>
        <p:spPr>
          <a:xfrm>
            <a:off x="2010544" y="434370"/>
            <a:ext cx="5122912" cy="706090"/>
          </a:xfrm>
        </p:spPr>
        <p:txBody>
          <a:bodyPr/>
          <a:lstStyle/>
          <a:p>
            <a:r>
              <a:rPr lang="el-GR" sz="3600" b="1" dirty="0">
                <a:solidFill>
                  <a:srgbClr val="FFFF00"/>
                </a:solidFill>
              </a:rPr>
              <a:t>ΟΣΤΙΚΕΣ ΜΕΤΑΣΤΑΣΕΙΣ  </a:t>
            </a:r>
          </a:p>
        </p:txBody>
      </p:sp>
      <p:sp>
        <p:nvSpPr>
          <p:cNvPr id="8" name="7 - Θέση περιεχομένου"/>
          <p:cNvSpPr>
            <a:spLocks noGrp="1"/>
          </p:cNvSpPr>
          <p:nvPr>
            <p:ph idx="1"/>
          </p:nvPr>
        </p:nvSpPr>
        <p:spPr>
          <a:xfrm>
            <a:off x="194717" y="1484784"/>
            <a:ext cx="8229600" cy="470916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30 φ συχνότερες από πρωτοπαθείς ΚΚΟ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Από </a:t>
            </a:r>
            <a:r>
              <a:rPr lang="en-US" dirty="0"/>
              <a:t>Ca </a:t>
            </a:r>
            <a:r>
              <a:rPr lang="el-GR" dirty="0" err="1"/>
              <a:t>προστατη</a:t>
            </a:r>
            <a:r>
              <a:rPr lang="el-GR" dirty="0"/>
              <a:t>, μαστού, θυρεοειδούς,  πνεύμονα,  νεφρού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Πληθώρα απεικονίσεων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 err="1"/>
              <a:t>Λυτικές</a:t>
            </a:r>
            <a:r>
              <a:rPr lang="el-GR" b="1" dirty="0"/>
              <a:t> 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l-GR" dirty="0" err="1"/>
              <a:t>Γεωγραφικο</a:t>
            </a:r>
            <a:r>
              <a:rPr lang="el-GR" dirty="0"/>
              <a:t> πρότυπο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l-GR" dirty="0" err="1"/>
              <a:t>Λυτικές</a:t>
            </a:r>
            <a:r>
              <a:rPr lang="el-GR" dirty="0"/>
              <a:t> </a:t>
            </a:r>
            <a:r>
              <a:rPr lang="el-GR" dirty="0" err="1"/>
              <a:t>διατατικές</a:t>
            </a:r>
            <a:endParaRPr lang="el-GR" dirty="0"/>
          </a:p>
          <a:p>
            <a:pPr lvl="2">
              <a:buFont typeface="Wingdings" panose="05000000000000000000" pitchFamily="2" charset="2"/>
              <a:buChar char="q"/>
            </a:pPr>
            <a:r>
              <a:rPr lang="el-GR" dirty="0" err="1"/>
              <a:t>Διηθητικο</a:t>
            </a:r>
            <a:r>
              <a:rPr lang="el-GR" dirty="0"/>
              <a:t> , σπάνια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l-GR" dirty="0"/>
              <a:t>± </a:t>
            </a:r>
            <a:r>
              <a:rPr lang="el-GR" b="1" dirty="0"/>
              <a:t>παθολογικό κάταγμα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/>
              <a:t>Βλαστικές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/>
              <a:t>± </a:t>
            </a:r>
            <a:r>
              <a:rPr lang="el-GR" dirty="0" err="1"/>
              <a:t>περιοστικη</a:t>
            </a:r>
            <a:r>
              <a:rPr lang="el-GR" dirty="0"/>
              <a:t> αντίδραση 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l-GR" dirty="0" err="1"/>
              <a:t>Προστατης</a:t>
            </a:r>
            <a:endParaRPr lang="el-GR" dirty="0"/>
          </a:p>
          <a:p>
            <a:pPr lvl="2">
              <a:buFont typeface="Wingdings" panose="05000000000000000000" pitchFamily="2" charset="2"/>
              <a:buChar char="q"/>
            </a:pPr>
            <a:r>
              <a:rPr lang="el-GR" dirty="0" err="1"/>
              <a:t>Νευροενδοκρινείς</a:t>
            </a:r>
            <a:r>
              <a:rPr lang="el-GR" dirty="0"/>
              <a:t> όγκοι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l-GR" dirty="0"/>
              <a:t>Στόμαχος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 err="1"/>
              <a:t>Μικτες</a:t>
            </a:r>
            <a:endParaRPr lang="el-GR" b="1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 err="1"/>
              <a:t>Φλοικές</a:t>
            </a:r>
            <a:r>
              <a:rPr lang="el-GR" b="1" dirty="0"/>
              <a:t>, σπάνια </a:t>
            </a:r>
          </a:p>
          <a:p>
            <a:pPr>
              <a:buFont typeface="Wingdings" panose="05000000000000000000" pitchFamily="2" charset="2"/>
              <a:buChar char="q"/>
            </a:pPr>
            <a:endParaRPr lang="el-GR" dirty="0"/>
          </a:p>
        </p:txBody>
      </p:sp>
      <p:pic>
        <p:nvPicPr>
          <p:cNvPr id="5" name="Picture 3" descr="P1010037">
            <a:extLst>
              <a:ext uri="{FF2B5EF4-FFF2-40B4-BE49-F238E27FC236}">
                <a16:creationId xmlns:a16="http://schemas.microsoft.com/office/drawing/2014/main" id="{FA71F1DD-E951-48E0-8648-DAAF5B773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112" y="2276872"/>
            <a:ext cx="3369171" cy="44922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2015-11-23\Image0890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4786" t="11114" r="10956" b="61631"/>
          <a:stretch>
            <a:fillRect/>
          </a:stretch>
        </p:blipFill>
        <p:spPr bwMode="auto">
          <a:xfrm>
            <a:off x="6429388" y="728479"/>
            <a:ext cx="2327376" cy="61295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r="52528" b="4215"/>
          <a:stretch>
            <a:fillRect/>
          </a:stretch>
        </p:blipFill>
        <p:spPr bwMode="auto">
          <a:xfrm>
            <a:off x="2428860" y="1714488"/>
            <a:ext cx="3886196" cy="490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E:\2015-11-23\Image0888.BMP">
            <a:extLst>
              <a:ext uri="{FF2B5EF4-FFF2-40B4-BE49-F238E27FC236}">
                <a16:creationId xmlns:a16="http://schemas.microsoft.com/office/drawing/2014/main" id="{EF6AD11A-AA6F-4337-B125-E52926CA3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6675" t="8756" r="54780" b="58600"/>
          <a:stretch>
            <a:fillRect/>
          </a:stretch>
        </p:blipFill>
        <p:spPr bwMode="auto">
          <a:xfrm>
            <a:off x="110539" y="836712"/>
            <a:ext cx="2197093" cy="54706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 </a:t>
            </a:r>
            <a:r>
              <a:rPr lang="el-GR" dirty="0" err="1"/>
              <a:t>νεφρου</a:t>
            </a:r>
            <a:r>
              <a:rPr lang="el-GR" dirty="0"/>
              <a:t>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6546" t="17430" r="6032" b="6104"/>
          <a:stretch/>
        </p:blipFill>
        <p:spPr bwMode="auto">
          <a:xfrm>
            <a:off x="539552" y="1409977"/>
            <a:ext cx="8064896" cy="4978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48466019-8088-4812-83B2-EFAD2C06666F}"/>
              </a:ext>
            </a:extLst>
          </p:cNvPr>
          <p:cNvSpPr/>
          <p:nvPr/>
        </p:nvSpPr>
        <p:spPr>
          <a:xfrm>
            <a:off x="3275856" y="4149080"/>
            <a:ext cx="1440160" cy="1440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91E516CD-DAE4-4D48-8AC2-B09571AEA2A1}"/>
              </a:ext>
            </a:extLst>
          </p:cNvPr>
          <p:cNvSpPr/>
          <p:nvPr/>
        </p:nvSpPr>
        <p:spPr>
          <a:xfrm>
            <a:off x="7164288" y="4077072"/>
            <a:ext cx="1440160" cy="1440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125098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77254" y="336489"/>
            <a:ext cx="6589492" cy="911593"/>
          </a:xfrm>
          <a:ln>
            <a:noFill/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b="1" dirty="0">
                <a:solidFill>
                  <a:srgbClr val="FFFF00"/>
                </a:solidFill>
              </a:rPr>
              <a:t>ΑΠΛΗ ΑΚΤΙΝΟΓΡΑΦΙΑ (Α/Α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02633" y="1340768"/>
            <a:ext cx="6589492" cy="4320480"/>
          </a:xfrm>
        </p:spPr>
        <p:txBody>
          <a:bodyPr>
            <a:noAutofit/>
          </a:bodyPr>
          <a:lstStyle/>
          <a:p>
            <a:pPr marL="548005" indent="-283464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q"/>
              <a:defRPr/>
            </a:pPr>
            <a:r>
              <a:rPr lang="el-GR" dirty="0"/>
              <a:t>Αρχική μέθοδος ελέγχου, 	</a:t>
            </a:r>
            <a:endParaRPr lang="el-GR" sz="1800" i="1" dirty="0"/>
          </a:p>
          <a:p>
            <a:pPr marL="548005" indent="-283464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q"/>
              <a:defRPr/>
            </a:pPr>
            <a:r>
              <a:rPr lang="el-GR" dirty="0"/>
              <a:t>Διαθέσιμη, οικονομική, γρήγορη</a:t>
            </a:r>
          </a:p>
          <a:p>
            <a:pPr marL="548005" indent="-283464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q"/>
              <a:defRPr/>
            </a:pPr>
            <a:endParaRPr lang="el-GR" dirty="0"/>
          </a:p>
          <a:p>
            <a:pPr marL="548640" lvl="1" indent="-411480">
              <a:lnSpc>
                <a:spcPct val="90000"/>
              </a:lnSpc>
              <a:buClr>
                <a:srgbClr val="FFFF00"/>
              </a:buClr>
              <a:buSzPct val="65000"/>
              <a:buFont typeface="Wingdings" pitchFamily="2" charset="2"/>
              <a:buChar char="q"/>
              <a:defRPr/>
            </a:pPr>
            <a:r>
              <a:rPr lang="el-GR" sz="2000" dirty="0"/>
              <a:t>Υψηλή ειδικότητα/ ανάλυση για </a:t>
            </a:r>
            <a:r>
              <a:rPr lang="el-GR" sz="2000" dirty="0">
                <a:solidFill>
                  <a:srgbClr val="FFFF00"/>
                </a:solidFill>
              </a:rPr>
              <a:t>μακρά οστά</a:t>
            </a:r>
            <a:endParaRPr lang="en-US" sz="2000" dirty="0">
              <a:solidFill>
                <a:srgbClr val="FFFF00"/>
              </a:solidFill>
            </a:endParaRPr>
          </a:p>
          <a:p>
            <a:pPr marL="137160" lvl="1" indent="0">
              <a:lnSpc>
                <a:spcPct val="90000"/>
              </a:lnSpc>
              <a:buClr>
                <a:srgbClr val="FFFF00"/>
              </a:buClr>
              <a:buSzPct val="65000"/>
              <a:buNone/>
              <a:defRPr/>
            </a:pPr>
            <a:r>
              <a:rPr lang="el-GR" sz="2000" i="1" dirty="0"/>
              <a:t>      - </a:t>
            </a:r>
            <a:r>
              <a:rPr lang="el-GR" sz="2000" i="1" dirty="0" err="1"/>
              <a:t>Απαραιτητη</a:t>
            </a:r>
            <a:r>
              <a:rPr lang="el-GR" sz="2000" i="1" dirty="0"/>
              <a:t>  για ΔΔ</a:t>
            </a:r>
          </a:p>
          <a:p>
            <a:pPr marL="137160" lvl="1" indent="0">
              <a:lnSpc>
                <a:spcPct val="90000"/>
              </a:lnSpc>
              <a:buClr>
                <a:srgbClr val="FFFF00"/>
              </a:buClr>
              <a:buSzPct val="65000"/>
              <a:buNone/>
              <a:defRPr/>
            </a:pPr>
            <a:endParaRPr lang="el-GR" sz="2000" i="1" dirty="0"/>
          </a:p>
          <a:p>
            <a:pPr marL="422910" lvl="1" indent="-285750">
              <a:lnSpc>
                <a:spcPct val="90000"/>
              </a:lnSpc>
              <a:buClr>
                <a:srgbClr val="FFFF00"/>
              </a:buClr>
              <a:buSzPct val="65000"/>
              <a:defRPr/>
            </a:pPr>
            <a:r>
              <a:rPr lang="el-GR" sz="2000" i="1" dirty="0"/>
              <a:t>Ευαισθησία: </a:t>
            </a:r>
            <a:r>
              <a:rPr lang="el-GR" sz="2000" i="1" dirty="0">
                <a:solidFill>
                  <a:srgbClr val="FFFF66"/>
                </a:solidFill>
              </a:rPr>
              <a:t>Α/Α</a:t>
            </a:r>
            <a:r>
              <a:rPr lang="el-GR" sz="2000" i="1" dirty="0"/>
              <a:t>&lt; </a:t>
            </a:r>
            <a:r>
              <a:rPr lang="en-US" sz="2000" i="1" dirty="0"/>
              <a:t>CT&lt; MRI</a:t>
            </a:r>
            <a:endParaRPr lang="el-GR" sz="2000" i="1" dirty="0"/>
          </a:p>
          <a:p>
            <a:pPr lvl="1">
              <a:lnSpc>
                <a:spcPct val="90000"/>
              </a:lnSpc>
              <a:buClr>
                <a:srgbClr val="FFFF00"/>
              </a:buClr>
              <a:buFont typeface="Wingdings" pitchFamily="2" charset="2"/>
              <a:buChar char="q"/>
              <a:defRPr/>
            </a:pPr>
            <a:r>
              <a:rPr lang="el-GR" sz="2000" dirty="0">
                <a:solidFill>
                  <a:srgbClr val="FFFF99"/>
                </a:solidFill>
              </a:rPr>
              <a:t>Μακρά οστά</a:t>
            </a:r>
            <a:r>
              <a:rPr lang="en-US" sz="2000" dirty="0">
                <a:solidFill>
                  <a:srgbClr val="FFFF99"/>
                </a:solidFill>
              </a:rPr>
              <a:t> </a:t>
            </a:r>
            <a:r>
              <a:rPr lang="el-GR" sz="2000" dirty="0">
                <a:solidFill>
                  <a:srgbClr val="FFFF99"/>
                </a:solidFill>
              </a:rPr>
              <a:t>ακριβέστερη συγκριτικά με </a:t>
            </a:r>
            <a:r>
              <a:rPr lang="en-US" sz="2000" dirty="0">
                <a:solidFill>
                  <a:srgbClr val="FFFF99"/>
                </a:solidFill>
              </a:rPr>
              <a:t> </a:t>
            </a:r>
            <a:r>
              <a:rPr lang="el-GR" sz="2000" dirty="0">
                <a:solidFill>
                  <a:srgbClr val="FFFF99"/>
                </a:solidFill>
              </a:rPr>
              <a:t>αξονικό σκελετό</a:t>
            </a:r>
          </a:p>
          <a:p>
            <a:pPr marL="457207" lvl="1" indent="0">
              <a:lnSpc>
                <a:spcPct val="90000"/>
              </a:lnSpc>
              <a:buClr>
                <a:srgbClr val="FFFF00"/>
              </a:buClr>
              <a:buNone/>
              <a:defRPr/>
            </a:pPr>
            <a:r>
              <a:rPr lang="el-GR" dirty="0">
                <a:solidFill>
                  <a:srgbClr val="FFFF99"/>
                </a:solidFill>
              </a:rPr>
              <a:t>-  </a:t>
            </a:r>
            <a:r>
              <a:rPr lang="el-GR" dirty="0"/>
              <a:t>Αξονικός σκελετός: </a:t>
            </a:r>
            <a:r>
              <a:rPr lang="el-GR" dirty="0" err="1"/>
              <a:t>επιπροβολές</a:t>
            </a:r>
            <a:r>
              <a:rPr lang="el-GR" dirty="0"/>
              <a:t> ανατομικών δομών </a:t>
            </a:r>
            <a:endParaRPr lang="en-US" dirty="0"/>
          </a:p>
          <a:p>
            <a:pPr lvl="1">
              <a:lnSpc>
                <a:spcPct val="90000"/>
              </a:lnSpc>
              <a:buClr>
                <a:srgbClr val="FFFF00"/>
              </a:buClr>
              <a:buFont typeface="Wingdings" pitchFamily="2" charset="2"/>
              <a:buChar char="q"/>
              <a:defRPr/>
            </a:pPr>
            <a:r>
              <a:rPr lang="el-GR" sz="1900" dirty="0">
                <a:solidFill>
                  <a:srgbClr val="FFFF99"/>
                </a:solidFill>
              </a:rPr>
              <a:t>Ευαισθησία στο </a:t>
            </a:r>
            <a:r>
              <a:rPr lang="el-GR" sz="1900" dirty="0"/>
              <a:t>σπογγώδες&lt; φλοιό </a:t>
            </a:r>
          </a:p>
          <a:p>
            <a:pPr lvl="1">
              <a:lnSpc>
                <a:spcPct val="90000"/>
              </a:lnSpc>
              <a:buClr>
                <a:srgbClr val="FFFF00"/>
              </a:buClr>
              <a:buFont typeface="Wingdings" pitchFamily="2" charset="2"/>
              <a:buChar char="q"/>
              <a:defRPr/>
            </a:pPr>
            <a:r>
              <a:rPr lang="el-GR" sz="1900" dirty="0"/>
              <a:t>Ευαισθησία </a:t>
            </a:r>
            <a:r>
              <a:rPr lang="el-GR" sz="1900" dirty="0" err="1"/>
              <a:t>διαφύσεις</a:t>
            </a:r>
            <a:r>
              <a:rPr lang="el-GR" sz="1900" dirty="0"/>
              <a:t>&lt; επιφύσεις</a:t>
            </a:r>
          </a:p>
          <a:p>
            <a:pPr lvl="1">
              <a:lnSpc>
                <a:spcPct val="90000"/>
              </a:lnSpc>
              <a:buClr>
                <a:srgbClr val="FFFF00"/>
              </a:buClr>
              <a:buFont typeface="Wingdings" pitchFamily="2" charset="2"/>
              <a:buChar char="q"/>
              <a:defRPr/>
            </a:pPr>
            <a:r>
              <a:rPr lang="el-GR" sz="1900" dirty="0"/>
              <a:t>↓ ευαισθησία για μικρούς όγκους</a:t>
            </a:r>
          </a:p>
          <a:p>
            <a:pPr lvl="1">
              <a:lnSpc>
                <a:spcPct val="90000"/>
              </a:lnSpc>
              <a:buClr>
                <a:srgbClr val="FFFF00"/>
              </a:buClr>
              <a:buFont typeface="Wingdings" pitchFamily="2" charset="2"/>
              <a:buChar char="q"/>
              <a:defRPr/>
            </a:pPr>
            <a:r>
              <a:rPr lang="el-GR" sz="2000" i="1" dirty="0" err="1"/>
              <a:t>τουλ</a:t>
            </a:r>
            <a:r>
              <a:rPr lang="el-GR" sz="2000" i="1" dirty="0"/>
              <a:t>  2 </a:t>
            </a:r>
            <a:r>
              <a:rPr lang="el-GR" sz="2000" i="1" dirty="0" err="1"/>
              <a:t>ορθογωνιακές</a:t>
            </a:r>
            <a:r>
              <a:rPr lang="el-GR" sz="2000" i="1" dirty="0"/>
              <a:t> προβολές</a:t>
            </a:r>
            <a:endParaRPr lang="el-GR" sz="1900" dirty="0"/>
          </a:p>
          <a:p>
            <a:pPr lvl="1">
              <a:lnSpc>
                <a:spcPct val="90000"/>
              </a:lnSpc>
              <a:buClr>
                <a:srgbClr val="FFFF00"/>
              </a:buClr>
              <a:buNone/>
              <a:defRPr/>
            </a:pPr>
            <a:endParaRPr lang="el-GR" sz="2000" dirty="0"/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Wingdings 2"/>
              <a:buNone/>
              <a:defRPr/>
            </a:pPr>
            <a:endParaRPr lang="el-GR" dirty="0"/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q"/>
              <a:defRPr/>
            </a:pPr>
            <a:endParaRPr lang="el-GR" dirty="0"/>
          </a:p>
        </p:txBody>
      </p:sp>
      <p:pic>
        <p:nvPicPr>
          <p:cNvPr id="12292" name="Picture 4" descr="P1010039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22195" r="22195"/>
          <a:stretch>
            <a:fillRect/>
          </a:stretch>
        </p:blipFill>
        <p:spPr bwMode="auto">
          <a:xfrm>
            <a:off x="6444208" y="1772816"/>
            <a:ext cx="2597159" cy="42928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Σκληρυντικές μεταστάσεις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180" t="27679" r="3264" b="18227"/>
          <a:stretch>
            <a:fillRect/>
          </a:stretch>
        </p:blipFill>
        <p:spPr bwMode="auto">
          <a:xfrm>
            <a:off x="64901" y="1988840"/>
            <a:ext cx="9034886" cy="3888432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979712" y="332656"/>
            <a:ext cx="5987008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Μεταστάσεις (μαστός) πριν και </a:t>
            </a:r>
            <a:r>
              <a:rPr lang="el-GR" dirty="0" err="1"/>
              <a:t>μετα</a:t>
            </a:r>
            <a:r>
              <a:rPr lang="el-GR" dirty="0"/>
              <a:t> θεραπεία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6741" t="39702" r="47854" b="20822"/>
          <a:stretch/>
        </p:blipFill>
        <p:spPr bwMode="auto">
          <a:xfrm>
            <a:off x="4994207" y="3140968"/>
            <a:ext cx="3926001" cy="2736304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58834" t="34043" r="3264" b="23530"/>
          <a:stretch>
            <a:fillRect/>
          </a:stretch>
        </p:blipFill>
        <p:spPr bwMode="auto">
          <a:xfrm>
            <a:off x="539552" y="1700808"/>
            <a:ext cx="3911180" cy="2736304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87CFB2-B635-4C8E-941B-5959D0555AE2}"/>
              </a:ext>
            </a:extLst>
          </p:cNvPr>
          <p:cNvSpPr txBox="1"/>
          <p:nvPr/>
        </p:nvSpPr>
        <p:spPr>
          <a:xfrm>
            <a:off x="5521583" y="6161304"/>
            <a:ext cx="2606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1 χρόνο μετά ΧΜΘ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E:\2015-11-23\Image0889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5000" contrast="31000"/>
          </a:blip>
          <a:srcRect l="45253" t="52201" r="15243" b="25259"/>
          <a:stretch>
            <a:fillRect/>
          </a:stretch>
        </p:blipFill>
        <p:spPr bwMode="auto">
          <a:xfrm>
            <a:off x="4589225" y="1988840"/>
            <a:ext cx="4000528" cy="3228555"/>
          </a:xfrm>
          <a:prstGeom prst="rect">
            <a:avLst/>
          </a:prstGeom>
          <a:noFill/>
          <a:ln>
            <a:solidFill>
              <a:srgbClr val="FFFF66"/>
            </a:solidFill>
          </a:ln>
        </p:spPr>
      </p:pic>
      <p:pic>
        <p:nvPicPr>
          <p:cNvPr id="5" name="Picture 2" descr="E:\2015-11-23\Image0889.BMP"/>
          <p:cNvPicPr>
            <a:picLocks noChangeAspect="1" noChangeArrowheads="1"/>
          </p:cNvPicPr>
          <p:nvPr/>
        </p:nvPicPr>
        <p:blipFill>
          <a:blip r:embed="rId2" cstate="print">
            <a:lum bright="-22000" contrast="43000"/>
          </a:blip>
          <a:srcRect l="6192" t="52201" r="58114" b="13808"/>
          <a:stretch>
            <a:fillRect/>
          </a:stretch>
        </p:blipFill>
        <p:spPr bwMode="auto">
          <a:xfrm>
            <a:off x="142844" y="571480"/>
            <a:ext cx="4240028" cy="5711357"/>
          </a:xfrm>
          <a:prstGeom prst="rect">
            <a:avLst/>
          </a:prstGeom>
          <a:noFill/>
          <a:ln>
            <a:solidFill>
              <a:srgbClr val="FFFF66"/>
            </a:solidFill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 descr="P1010060">
            <a:extLst>
              <a:ext uri="{FF2B5EF4-FFF2-40B4-BE49-F238E27FC236}">
                <a16:creationId xmlns:a16="http://schemas.microsoft.com/office/drawing/2014/main" id="{B0BBC6B4-8A73-457B-BF03-C64655D3B57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1690143"/>
            <a:ext cx="3086100" cy="4114800"/>
          </a:xfrm>
          <a:noFill/>
          <a:ln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8916" name="Text Box 9">
            <a:extLst>
              <a:ext uri="{FF2B5EF4-FFF2-40B4-BE49-F238E27FC236}">
                <a16:creationId xmlns:a16="http://schemas.microsoft.com/office/drawing/2014/main" id="{D22107AD-6ED5-4A3B-9761-7DD644E6B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5809673"/>
            <a:ext cx="179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l-GR" dirty="0"/>
              <a:t>Απλη κυστη</a:t>
            </a:r>
          </a:p>
        </p:txBody>
      </p:sp>
      <p:sp>
        <p:nvSpPr>
          <p:cNvPr id="38917" name="Text Box 10">
            <a:extLst>
              <a:ext uri="{FF2B5EF4-FFF2-40B4-BE49-F238E27FC236}">
                <a16:creationId xmlns:a16="http://schemas.microsoft.com/office/drawing/2014/main" id="{871C5ED1-8719-410F-9EC2-7407D66AE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905" y="5853768"/>
            <a:ext cx="3508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l-GR" dirty="0"/>
              <a:t>Γιγαντοκυτταρικος ογκος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893F5B8-3EC8-17D5-25E7-C36AA20BDC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12" t="8002" r="30257" b="8079"/>
          <a:stretch/>
        </p:blipFill>
        <p:spPr>
          <a:xfrm>
            <a:off x="5013590" y="1690143"/>
            <a:ext cx="3086100" cy="4243388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CEF0E440-0023-7228-5247-8B7A0EBE8C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1368" y="547032"/>
            <a:ext cx="7055380" cy="140053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l-GR" b="1" dirty="0">
                <a:solidFill>
                  <a:srgbClr val="FFFF00"/>
                </a:solidFill>
              </a:rPr>
              <a:t>«ΚΥΣΤΙΚΕΣ» ΑΛΛΟΙΩΣΕΙΣ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4B59FCC9-AC6A-489F-8040-C9AB6789BD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4310" y="558578"/>
            <a:ext cx="7055380" cy="140053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l-GR" b="1" dirty="0">
                <a:solidFill>
                  <a:srgbClr val="FFFF00"/>
                </a:solidFill>
              </a:rPr>
              <a:t>«ΚΥΣΤΙΚΕΣ» ΑΛΛΟΙΩΣΕΙΣ</a:t>
            </a:r>
          </a:p>
        </p:txBody>
      </p:sp>
      <p:sp>
        <p:nvSpPr>
          <p:cNvPr id="219139" name="Rectangle 3">
            <a:extLst>
              <a:ext uri="{FF2B5EF4-FFF2-40B4-BE49-F238E27FC236}">
                <a16:creationId xmlns:a16="http://schemas.microsoft.com/office/drawing/2014/main" id="{E26BF1AB-9D30-442E-8401-6A675E3FA1C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2788" y="1981200"/>
            <a:ext cx="5613548" cy="4114800"/>
          </a:xfrm>
        </p:spPr>
        <p:txBody>
          <a:bodyPr>
            <a:normAutofit fontScale="85000" lnSpcReduction="20000"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400" dirty="0" err="1"/>
              <a:t>Απλη</a:t>
            </a:r>
            <a:r>
              <a:rPr lang="el-GR" sz="2400" dirty="0"/>
              <a:t> </a:t>
            </a:r>
            <a:r>
              <a:rPr lang="el-GR" sz="2400" dirty="0" err="1"/>
              <a:t>κυστη</a:t>
            </a:r>
            <a:endParaRPr lang="el-GR" sz="2400" dirty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400" dirty="0" err="1"/>
              <a:t>Ανευρυσματικη</a:t>
            </a:r>
            <a:r>
              <a:rPr lang="el-GR" sz="2400" dirty="0"/>
              <a:t> </a:t>
            </a:r>
            <a:r>
              <a:rPr lang="el-GR" sz="2400" dirty="0" err="1"/>
              <a:t>κυστη</a:t>
            </a:r>
            <a:endParaRPr lang="el-GR" sz="2400" dirty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400" dirty="0" err="1"/>
              <a:t>Επιδερμοειδης</a:t>
            </a:r>
            <a:r>
              <a:rPr lang="el-GR" sz="2400" dirty="0"/>
              <a:t> κύστη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400" dirty="0" err="1"/>
              <a:t>Υποχονδρια</a:t>
            </a:r>
            <a:r>
              <a:rPr lang="el-GR" sz="2400" dirty="0"/>
              <a:t> </a:t>
            </a:r>
            <a:r>
              <a:rPr lang="el-GR" sz="2400" dirty="0" err="1"/>
              <a:t>κυστη</a:t>
            </a:r>
            <a:endParaRPr lang="el-GR" sz="2400" dirty="0"/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400" dirty="0" err="1"/>
              <a:t>Μετατραυματικη</a:t>
            </a:r>
            <a:r>
              <a:rPr lang="el-GR" sz="2400" dirty="0"/>
              <a:t> </a:t>
            </a:r>
            <a:r>
              <a:rPr lang="el-GR" sz="2400" dirty="0" err="1"/>
              <a:t>κυστη</a:t>
            </a:r>
            <a:endParaRPr lang="el-GR" sz="2400" dirty="0"/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400" dirty="0" err="1"/>
              <a:t>Γιγαντοκυτταρικος</a:t>
            </a:r>
            <a:r>
              <a:rPr lang="el-GR" sz="2400" dirty="0"/>
              <a:t> </a:t>
            </a:r>
            <a:r>
              <a:rPr lang="el-GR" sz="2400" dirty="0" err="1"/>
              <a:t>ογκος</a:t>
            </a:r>
            <a:r>
              <a:rPr lang="el-GR" sz="2400" dirty="0"/>
              <a:t>: </a:t>
            </a:r>
            <a:r>
              <a:rPr lang="el-GR" sz="2400" dirty="0" err="1"/>
              <a:t>μπορει</a:t>
            </a:r>
            <a:r>
              <a:rPr lang="el-GR" sz="2400" dirty="0"/>
              <a:t> να </a:t>
            </a:r>
            <a:r>
              <a:rPr lang="el-GR" sz="2400" dirty="0" err="1"/>
              <a:t>μοιαζει</a:t>
            </a:r>
            <a:r>
              <a:rPr lang="el-GR" sz="2400" dirty="0"/>
              <a:t> ή να </a:t>
            </a:r>
            <a:r>
              <a:rPr lang="el-GR" sz="2400" dirty="0" err="1"/>
              <a:t>περιεχει</a:t>
            </a:r>
            <a:r>
              <a:rPr lang="el-GR" sz="2400" dirty="0"/>
              <a:t> </a:t>
            </a:r>
            <a:r>
              <a:rPr lang="el-GR" sz="2400" dirty="0" err="1"/>
              <a:t>κύστεις</a:t>
            </a:r>
            <a:endParaRPr lang="el-GR" sz="2400" dirty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l-GR" sz="2400" dirty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l-GR" sz="2400" dirty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400" b="1" dirty="0"/>
              <a:t>ΜΕΡΙΚΕΣ ΦΟΡΕΣ ΑΡΚΕΙ Α/Α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400" b="1" dirty="0"/>
              <a:t>ΠΟΤΕ ΜΑΓΝΗΤΙΚΗ ΧΩΡΙΣ Α/Α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28612"/>
            <a:ext cx="9044022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X</a:t>
            </a:r>
            <a:r>
              <a:rPr lang="el-GR" sz="3200" b="1" dirty="0" err="1">
                <a:solidFill>
                  <a:srgbClr val="FFFF00"/>
                </a:solidFill>
              </a:rPr>
              <a:t>ονδρινες</a:t>
            </a:r>
            <a:r>
              <a:rPr lang="el-GR" sz="3200" b="1" dirty="0">
                <a:solidFill>
                  <a:srgbClr val="FFFF00"/>
                </a:solidFill>
              </a:rPr>
              <a:t> αλλοιώσεις:</a:t>
            </a:r>
            <a:br>
              <a:rPr lang="el-GR" sz="3200" b="1" dirty="0">
                <a:solidFill>
                  <a:srgbClr val="FFFF00"/>
                </a:solidFill>
              </a:rPr>
            </a:br>
            <a:r>
              <a:rPr lang="el-GR" sz="3200" b="1" dirty="0">
                <a:solidFill>
                  <a:srgbClr val="FFFF00"/>
                </a:solidFill>
              </a:rPr>
              <a:t> ΔΔ: </a:t>
            </a:r>
            <a:r>
              <a:rPr lang="el-GR" sz="3200" b="1" dirty="0" err="1">
                <a:solidFill>
                  <a:srgbClr val="FFFF00"/>
                </a:solidFill>
              </a:rPr>
              <a:t>Εγχόνδρωμα</a:t>
            </a:r>
            <a:r>
              <a:rPr lang="el-GR" sz="3200" b="1" dirty="0">
                <a:solidFill>
                  <a:srgbClr val="FFFF00"/>
                </a:solidFill>
              </a:rPr>
              <a:t> / </a:t>
            </a:r>
            <a:r>
              <a:rPr lang="el-GR" sz="3200" b="1" dirty="0" err="1">
                <a:solidFill>
                  <a:srgbClr val="FFFF00"/>
                </a:solidFill>
              </a:rPr>
              <a:t>χονδροσάρκωμα</a:t>
            </a:r>
            <a:endParaRPr lang="el-GR" sz="3200" b="1" dirty="0">
              <a:solidFill>
                <a:srgbClr val="FFFF00"/>
              </a:solidFill>
            </a:endParaRPr>
          </a:p>
        </p:txBody>
      </p:sp>
      <p:pic>
        <p:nvPicPr>
          <p:cNvPr id="8" name="Picture 6" descr="P10100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6496" t="11073" r="17323"/>
          <a:stretch>
            <a:fillRect/>
          </a:stretch>
        </p:blipFill>
        <p:spPr bwMode="auto">
          <a:xfrm>
            <a:off x="1187624" y="1700808"/>
            <a:ext cx="2897087" cy="5040692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9" name="Picture 9" descr="chondrosarc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lum contrast="12000"/>
          </a:blip>
          <a:stretch>
            <a:fillRect/>
          </a:stretch>
        </p:blipFill>
        <p:spPr bwMode="auto">
          <a:xfrm>
            <a:off x="4555054" y="2348880"/>
            <a:ext cx="3219593" cy="3545715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549275"/>
            <a:ext cx="8640763" cy="719138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FF66"/>
                </a:solidFill>
              </a:rPr>
              <a:t>X</a:t>
            </a:r>
            <a:r>
              <a:rPr lang="el-GR" sz="3200" b="1" dirty="0" err="1">
                <a:solidFill>
                  <a:srgbClr val="FFFF66"/>
                </a:solidFill>
              </a:rPr>
              <a:t>ονδρινες</a:t>
            </a:r>
            <a:r>
              <a:rPr lang="el-GR" sz="3200" b="1" dirty="0">
                <a:solidFill>
                  <a:srgbClr val="FFFF66"/>
                </a:solidFill>
              </a:rPr>
              <a:t> αλλοιώσεις:</a:t>
            </a:r>
            <a:br>
              <a:rPr lang="el-GR" sz="3200" b="1" dirty="0">
                <a:solidFill>
                  <a:srgbClr val="FFFF66"/>
                </a:solidFill>
              </a:rPr>
            </a:br>
            <a:r>
              <a:rPr lang="el-GR" sz="3200" b="1" dirty="0">
                <a:solidFill>
                  <a:srgbClr val="FFFF66"/>
                </a:solidFill>
              </a:rPr>
              <a:t> ΔΔ: </a:t>
            </a:r>
            <a:r>
              <a:rPr lang="el-GR" sz="3200" b="1" dirty="0" err="1">
                <a:solidFill>
                  <a:srgbClr val="FFFF66"/>
                </a:solidFill>
              </a:rPr>
              <a:t>Εγχόνδρωμα</a:t>
            </a:r>
            <a:r>
              <a:rPr lang="el-GR" sz="3200" b="1" dirty="0">
                <a:solidFill>
                  <a:srgbClr val="FFFF66"/>
                </a:solidFill>
              </a:rPr>
              <a:t> / </a:t>
            </a:r>
            <a:r>
              <a:rPr lang="el-GR" sz="3200" b="1" dirty="0" err="1">
                <a:solidFill>
                  <a:srgbClr val="FFFF66"/>
                </a:solidFill>
              </a:rPr>
              <a:t>χονδροσάρκωμα</a:t>
            </a:r>
            <a:endParaRPr lang="el-GR" sz="3200" b="1" dirty="0">
              <a:solidFill>
                <a:srgbClr val="FFFF66"/>
              </a:solidFill>
            </a:endParaRP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897062"/>
            <a:ext cx="3810000" cy="4114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el-GR" sz="2400" dirty="0"/>
              <a:t>Πόνος </a:t>
            </a:r>
          </a:p>
          <a:p>
            <a:pPr>
              <a:lnSpc>
                <a:spcPct val="80000"/>
              </a:lnSpc>
            </a:pPr>
            <a:endParaRPr lang="el-GR" sz="2400" dirty="0"/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FFFF66"/>
                </a:solidFill>
              </a:rPr>
              <a:t>CT</a:t>
            </a:r>
            <a:r>
              <a:rPr lang="el-GR" sz="2400" dirty="0">
                <a:solidFill>
                  <a:srgbClr val="FFFF66"/>
                </a:solidFill>
              </a:rPr>
              <a:t>/ </a:t>
            </a:r>
            <a:r>
              <a:rPr lang="el-GR" sz="2400" dirty="0" err="1">
                <a:solidFill>
                  <a:srgbClr val="FFFF66"/>
                </a:solidFill>
              </a:rPr>
              <a:t>πρωιμα</a:t>
            </a:r>
            <a:r>
              <a:rPr lang="el-GR" sz="2400" dirty="0">
                <a:solidFill>
                  <a:srgbClr val="FFFF66"/>
                </a:solidFill>
              </a:rPr>
              <a:t> σημεία</a:t>
            </a:r>
          </a:p>
          <a:p>
            <a:pPr>
              <a:lnSpc>
                <a:spcPct val="80000"/>
              </a:lnSpc>
            </a:pPr>
            <a:r>
              <a:rPr lang="el-GR" sz="2400" dirty="0"/>
              <a:t>Μέγεθος &gt;8 εκ</a:t>
            </a:r>
          </a:p>
          <a:p>
            <a:pPr>
              <a:lnSpc>
                <a:spcPct val="80000"/>
              </a:lnSpc>
            </a:pPr>
            <a:r>
              <a:rPr lang="el-GR" sz="2400" dirty="0"/>
              <a:t>Λέπτυνση </a:t>
            </a:r>
            <a:r>
              <a:rPr lang="el-GR" sz="2400" dirty="0" err="1"/>
              <a:t>ενδοστέου</a:t>
            </a:r>
            <a:r>
              <a:rPr lang="el-GR" sz="2400" dirty="0"/>
              <a:t>: &gt;2/3 φλοιού</a:t>
            </a:r>
          </a:p>
          <a:p>
            <a:pPr>
              <a:lnSpc>
                <a:spcPct val="80000"/>
              </a:lnSpc>
            </a:pPr>
            <a:r>
              <a:rPr lang="el-GR" sz="2400" dirty="0"/>
              <a:t>Πολλαπλές αλλοιώσεις / σύνδρομα </a:t>
            </a:r>
          </a:p>
          <a:p>
            <a:pPr>
              <a:lnSpc>
                <a:spcPct val="80000"/>
              </a:lnSpc>
            </a:pPr>
            <a:endParaRPr lang="el-GR" sz="2400" dirty="0"/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FFFF66"/>
                </a:solidFill>
              </a:rPr>
              <a:t>CT</a:t>
            </a:r>
            <a:r>
              <a:rPr lang="el-GR" sz="2400" dirty="0">
                <a:solidFill>
                  <a:srgbClr val="FFFF66"/>
                </a:solidFill>
              </a:rPr>
              <a:t>/ όψιμα  σημεία</a:t>
            </a:r>
          </a:p>
          <a:p>
            <a:pPr lvl="1">
              <a:lnSpc>
                <a:spcPct val="80000"/>
              </a:lnSpc>
            </a:pPr>
            <a:r>
              <a:rPr lang="el-GR" sz="2000" dirty="0"/>
              <a:t>πάχυνση φλοιού, </a:t>
            </a:r>
          </a:p>
          <a:p>
            <a:pPr lvl="1">
              <a:lnSpc>
                <a:spcPct val="80000"/>
              </a:lnSpc>
            </a:pPr>
            <a:r>
              <a:rPr lang="el-GR" sz="2000" dirty="0" err="1"/>
              <a:t>περιοστ</a:t>
            </a:r>
            <a:r>
              <a:rPr lang="el-GR" sz="2000" dirty="0"/>
              <a:t> αντίδραση</a:t>
            </a:r>
          </a:p>
          <a:p>
            <a:pPr lvl="1">
              <a:lnSpc>
                <a:spcPct val="80000"/>
              </a:lnSpc>
            </a:pPr>
            <a:r>
              <a:rPr lang="el-GR" sz="2000" dirty="0"/>
              <a:t>Διάσπαση φλοιού/ μάζα μαλακών μορίων </a:t>
            </a:r>
          </a:p>
        </p:txBody>
      </p:sp>
      <p:pic>
        <p:nvPicPr>
          <p:cNvPr id="7066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4008" y="2450306"/>
            <a:ext cx="3810000" cy="2379663"/>
          </a:xfrm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3707904" y="6011862"/>
            <a:ext cx="60118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FFFF66"/>
                </a:solidFill>
              </a:rPr>
              <a:t>Murphy M et al. </a:t>
            </a:r>
            <a:r>
              <a:rPr lang="en-US" sz="2000" dirty="0" err="1">
                <a:solidFill>
                  <a:srgbClr val="FFFF66"/>
                </a:solidFill>
              </a:rPr>
              <a:t>Radiographics</a:t>
            </a:r>
            <a:r>
              <a:rPr lang="en-US" sz="2000" dirty="0">
                <a:solidFill>
                  <a:srgbClr val="FFFF66"/>
                </a:solidFill>
              </a:rPr>
              <a:t> 1998; 18: 1213</a:t>
            </a:r>
          </a:p>
          <a:p>
            <a:r>
              <a:rPr lang="el-GR" sz="2000" dirty="0"/>
              <a:t>* </a:t>
            </a:r>
            <a:r>
              <a:rPr lang="el-GR" sz="1800" i="1" dirty="0"/>
              <a:t>Σειρά ασθενών 92 </a:t>
            </a:r>
            <a:r>
              <a:rPr lang="el-GR" sz="1800" i="1" dirty="0" err="1"/>
              <a:t>εγχορδώματα</a:t>
            </a:r>
            <a:r>
              <a:rPr lang="el-GR" sz="1800" i="1" dirty="0"/>
              <a:t>, 95 </a:t>
            </a:r>
            <a:r>
              <a:rPr lang="el-GR" sz="1800" i="1" dirty="0" err="1"/>
              <a:t>χονδροσαρκώματα</a:t>
            </a:r>
            <a:endParaRPr lang="el-GR" sz="1800" i="1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428604"/>
            <a:ext cx="8858280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X</a:t>
            </a:r>
            <a:r>
              <a:rPr lang="el-GR" sz="4000" dirty="0" err="1"/>
              <a:t>ονδρινες</a:t>
            </a:r>
            <a:r>
              <a:rPr lang="el-GR" sz="4000" dirty="0"/>
              <a:t> αλλοιώσεις:</a:t>
            </a:r>
            <a:br>
              <a:rPr lang="el-GR" sz="4000" dirty="0"/>
            </a:br>
            <a:r>
              <a:rPr lang="el-GR" sz="4000" dirty="0"/>
              <a:t>1. ΔΔ: </a:t>
            </a:r>
            <a:r>
              <a:rPr lang="el-GR" sz="4000" dirty="0" err="1"/>
              <a:t>Εγχόνδρωμα</a:t>
            </a:r>
            <a:r>
              <a:rPr lang="el-GR" sz="4000" dirty="0"/>
              <a:t> / </a:t>
            </a:r>
            <a:r>
              <a:rPr lang="el-GR" sz="4000" dirty="0" err="1"/>
              <a:t>χονδροσάρκωμα</a:t>
            </a:r>
            <a:endParaRPr lang="el-GR" sz="4000" dirty="0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99735" y="1933642"/>
            <a:ext cx="3810000" cy="4114800"/>
          </a:xfrm>
        </p:spPr>
        <p:txBody>
          <a:bodyPr/>
          <a:lstStyle/>
          <a:p>
            <a:endParaRPr lang="en-US" sz="2400" dirty="0"/>
          </a:p>
          <a:p>
            <a:r>
              <a:rPr lang="el-GR" sz="2400" dirty="0">
                <a:solidFill>
                  <a:srgbClr val="FFFF00"/>
                </a:solidFill>
              </a:rPr>
              <a:t>&gt; 8 εκ μέγεθος</a:t>
            </a:r>
          </a:p>
          <a:p>
            <a:r>
              <a:rPr lang="el-GR" sz="2400" dirty="0"/>
              <a:t>Πολλαπλές αλλοιώσεις</a:t>
            </a:r>
          </a:p>
          <a:p>
            <a:r>
              <a:rPr lang="el-GR" sz="2400" dirty="0"/>
              <a:t>Σε έδαφος συνδρόμων </a:t>
            </a:r>
            <a:endParaRPr lang="en-US" sz="2400" dirty="0"/>
          </a:p>
          <a:p>
            <a:pPr>
              <a:buFontTx/>
              <a:buNone/>
            </a:pPr>
            <a:r>
              <a:rPr lang="en-US" sz="2400" dirty="0"/>
              <a:t>	</a:t>
            </a:r>
          </a:p>
          <a:p>
            <a:endParaRPr lang="el-GR" sz="2400" dirty="0"/>
          </a:p>
        </p:txBody>
      </p:sp>
      <p:pic>
        <p:nvPicPr>
          <p:cNvPr id="146437" name="Picture 5" descr="DSC07405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 cstate="print">
            <a:grayscl/>
          </a:blip>
          <a:srcRect l="5649" t="25629" r="68158" b="9415"/>
          <a:stretch/>
        </p:blipFill>
        <p:spPr>
          <a:xfrm>
            <a:off x="7164287" y="1709682"/>
            <a:ext cx="1379978" cy="4562721"/>
          </a:xfrm>
          <a:noFill/>
          <a:ln/>
        </p:spPr>
      </p:pic>
      <p:pic>
        <p:nvPicPr>
          <p:cNvPr id="146439" name="Picture 7" descr="DSC0642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lum contrast="12000"/>
            <a:grayscl/>
          </a:blip>
          <a:srcRect l="17964" r="19661"/>
          <a:stretch>
            <a:fillRect/>
          </a:stretch>
        </p:blipFill>
        <p:spPr>
          <a:xfrm>
            <a:off x="4356100" y="1700213"/>
            <a:ext cx="2160588" cy="4618037"/>
          </a:xfrm>
          <a:noFill/>
          <a:ln/>
        </p:spPr>
      </p:pic>
      <p:sp>
        <p:nvSpPr>
          <p:cNvPr id="8" name="7 - TextBox"/>
          <p:cNvSpPr txBox="1"/>
          <p:nvPr/>
        </p:nvSpPr>
        <p:spPr>
          <a:xfrm>
            <a:off x="357158" y="5072074"/>
            <a:ext cx="4012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Μεταχονδρωμάτωση</a:t>
            </a:r>
            <a:r>
              <a:rPr lang="el-GR" dirty="0"/>
              <a:t>: πολλαπλά </a:t>
            </a:r>
            <a:r>
              <a:rPr lang="el-GR" dirty="0" err="1"/>
              <a:t>εγχορδώματα</a:t>
            </a:r>
            <a:r>
              <a:rPr lang="el-GR" dirty="0"/>
              <a:t> και </a:t>
            </a:r>
            <a:r>
              <a:rPr lang="el-GR" dirty="0" err="1"/>
              <a:t>οτεοχονδρώματα</a:t>
            </a:r>
            <a:endParaRPr lang="el-GR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4" name="Picture 2"/>
          <p:cNvPicPr>
            <a:picLocks noChangeAspect="1" noChangeArrowheads="1"/>
          </p:cNvPicPr>
          <p:nvPr/>
        </p:nvPicPr>
        <p:blipFill>
          <a:blip r:embed="rId2" cstate="print"/>
          <a:srcRect l="33588" t="28601" r="9596"/>
          <a:stretch>
            <a:fillRect/>
          </a:stretch>
        </p:blipFill>
        <p:spPr bwMode="auto">
          <a:xfrm>
            <a:off x="1592323" y="428604"/>
            <a:ext cx="6437370" cy="606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25" name="Rectangle 5"/>
          <p:cNvSpPr>
            <a:spLocks noChangeArrowheads="1"/>
          </p:cNvSpPr>
          <p:nvPr/>
        </p:nvSpPr>
        <p:spPr bwMode="auto">
          <a:xfrm>
            <a:off x="3059113" y="3429000"/>
            <a:ext cx="1225550" cy="287338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235526" name="Rectangle 6"/>
          <p:cNvSpPr>
            <a:spLocks noChangeArrowheads="1"/>
          </p:cNvSpPr>
          <p:nvPr/>
        </p:nvSpPr>
        <p:spPr bwMode="auto">
          <a:xfrm>
            <a:off x="7572396" y="3571876"/>
            <a:ext cx="500066" cy="142876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235527" name="Picture 2"/>
          <p:cNvPicPr>
            <a:picLocks noChangeAspect="1" noChangeArrowheads="1"/>
          </p:cNvPicPr>
          <p:nvPr/>
        </p:nvPicPr>
        <p:blipFill>
          <a:blip r:embed="rId3" cstate="print"/>
          <a:srcRect l="38755" t="27083" r="35156" b="36458"/>
          <a:stretch>
            <a:fillRect/>
          </a:stretch>
        </p:blipFill>
        <p:spPr bwMode="auto">
          <a:xfrm>
            <a:off x="1510011" y="428604"/>
            <a:ext cx="287305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5072066" y="4143380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500034" y="2428868"/>
            <a:ext cx="714348" cy="1107996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6600" dirty="0"/>
              <a:t>?</a:t>
            </a:r>
            <a:endParaRPr lang="el-GR" sz="6600" dirty="0"/>
          </a:p>
        </p:txBody>
      </p:sp>
      <p:sp>
        <p:nvSpPr>
          <p:cNvPr id="8" name="7 - TextBox"/>
          <p:cNvSpPr txBox="1"/>
          <p:nvPr/>
        </p:nvSpPr>
        <p:spPr>
          <a:xfrm>
            <a:off x="2285984" y="5786454"/>
            <a:ext cx="5000660" cy="830997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Συχνά δεν είναι σαφές αν </a:t>
            </a:r>
            <a:r>
              <a:rPr lang="el-GR" dirty="0" err="1"/>
              <a:t>εγχόρδωμα</a:t>
            </a:r>
            <a:r>
              <a:rPr lang="el-GR" dirty="0"/>
              <a:t> ή χαμηλής κακοήθειας </a:t>
            </a:r>
            <a:r>
              <a:rPr lang="el-GR" dirty="0" err="1"/>
              <a:t>χονδροσάρκωμα</a:t>
            </a:r>
            <a:endParaRPr lang="el-GR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9" name="Rectangle 7"/>
          <p:cNvSpPr>
            <a:spLocks noChangeArrowheads="1"/>
          </p:cNvSpPr>
          <p:nvPr/>
        </p:nvSpPr>
        <p:spPr bwMode="auto">
          <a:xfrm>
            <a:off x="3851275" y="2133600"/>
            <a:ext cx="158432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36202" name="Text Box 10"/>
          <p:cNvSpPr txBox="1">
            <a:spLocks noChangeArrowheads="1"/>
          </p:cNvSpPr>
          <p:nvPr/>
        </p:nvSpPr>
        <p:spPr bwMode="auto">
          <a:xfrm>
            <a:off x="3348038" y="2492375"/>
            <a:ext cx="3097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endParaRPr lang="el-G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04" y="285883"/>
            <a:ext cx="885828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66"/>
                </a:solidFill>
              </a:rPr>
              <a:t>X</a:t>
            </a:r>
            <a:r>
              <a:rPr lang="el-GR" sz="3200" b="1" dirty="0" err="1">
                <a:solidFill>
                  <a:srgbClr val="FFFF66"/>
                </a:solidFill>
              </a:rPr>
              <a:t>ονδρινες</a:t>
            </a:r>
            <a:r>
              <a:rPr lang="el-GR" sz="3200" b="1" dirty="0">
                <a:solidFill>
                  <a:srgbClr val="FFFF66"/>
                </a:solidFill>
              </a:rPr>
              <a:t> αλλοιώσεις:</a:t>
            </a:r>
            <a:br>
              <a:rPr lang="el-GR" sz="3200" b="1" dirty="0">
                <a:solidFill>
                  <a:srgbClr val="FFFF66"/>
                </a:solidFill>
              </a:rPr>
            </a:br>
            <a:r>
              <a:rPr lang="el-GR" sz="3200" b="1" dirty="0">
                <a:solidFill>
                  <a:srgbClr val="FFFF66"/>
                </a:solidFill>
              </a:rPr>
              <a:t>ΔΔ: </a:t>
            </a:r>
            <a:r>
              <a:rPr lang="el-GR" sz="3200" b="1" dirty="0" err="1">
                <a:solidFill>
                  <a:srgbClr val="FFFF66"/>
                </a:solidFill>
              </a:rPr>
              <a:t>Εξόστωση</a:t>
            </a:r>
            <a:r>
              <a:rPr lang="el-GR" sz="3200" b="1" dirty="0">
                <a:solidFill>
                  <a:srgbClr val="FFFF66"/>
                </a:solidFill>
              </a:rPr>
              <a:t>  / </a:t>
            </a:r>
            <a:r>
              <a:rPr lang="el-GR" sz="3200" b="1" dirty="0" err="1">
                <a:solidFill>
                  <a:srgbClr val="FFFF66"/>
                </a:solidFill>
              </a:rPr>
              <a:t>χονδροσάρκωμα</a:t>
            </a:r>
            <a:endParaRPr lang="el-GR" sz="3200" b="1" dirty="0">
              <a:solidFill>
                <a:srgbClr val="FFFF66"/>
              </a:solidFill>
            </a:endParaRPr>
          </a:p>
        </p:txBody>
      </p:sp>
      <p:sp>
        <p:nvSpPr>
          <p:cNvPr id="136207" name="Rectangle 15"/>
          <p:cNvSpPr>
            <a:spLocks noGrp="1" noChangeArrowheads="1"/>
          </p:cNvSpPr>
          <p:nvPr>
            <p:ph type="body" sz="half" idx="1"/>
          </p:nvPr>
        </p:nvSpPr>
        <p:spPr>
          <a:xfrm>
            <a:off x="81133" y="2492375"/>
            <a:ext cx="7308850" cy="2714644"/>
          </a:xfrm>
        </p:spPr>
        <p:txBody>
          <a:bodyPr>
            <a:normAutofit/>
          </a:bodyPr>
          <a:lstStyle/>
          <a:p>
            <a:r>
              <a:rPr lang="el-GR" sz="2800" dirty="0"/>
              <a:t>Πόνος</a:t>
            </a:r>
          </a:p>
          <a:p>
            <a:r>
              <a:rPr lang="el-GR" dirty="0" err="1"/>
              <a:t>Αυξηση</a:t>
            </a:r>
            <a:r>
              <a:rPr lang="el-GR" dirty="0"/>
              <a:t> στον ενήλικα</a:t>
            </a:r>
          </a:p>
          <a:p>
            <a:r>
              <a:rPr lang="el-GR" sz="2800" dirty="0" err="1"/>
              <a:t>Αυξηση</a:t>
            </a:r>
            <a:r>
              <a:rPr lang="el-GR" sz="2800" dirty="0"/>
              <a:t> του χόνδρινου </a:t>
            </a:r>
            <a:r>
              <a:rPr lang="el-GR" sz="2800" dirty="0" err="1"/>
              <a:t>καλύματος</a:t>
            </a:r>
            <a:r>
              <a:rPr lang="el-GR" sz="2800" dirty="0"/>
              <a:t> </a:t>
            </a:r>
          </a:p>
          <a:p>
            <a:pPr lvl="1"/>
            <a:r>
              <a:rPr lang="el-GR" dirty="0"/>
              <a:t> παιδιά &gt;3 εκ παιδιά</a:t>
            </a:r>
          </a:p>
          <a:p>
            <a:pPr lvl="1"/>
            <a:r>
              <a:rPr lang="el-GR" dirty="0"/>
              <a:t>ε</a:t>
            </a:r>
            <a:r>
              <a:rPr lang="el-GR" sz="2400" dirty="0"/>
              <a:t>νήλικες &gt;2 εκ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 b="9303"/>
          <a:stretch>
            <a:fillRect/>
          </a:stretch>
        </p:blipFill>
        <p:spPr bwMode="auto">
          <a:xfrm>
            <a:off x="6304294" y="1500174"/>
            <a:ext cx="2171379" cy="482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714876" y="6286520"/>
            <a:ext cx="4130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 dirty="0" err="1"/>
              <a:t>Woertler</a:t>
            </a:r>
            <a:r>
              <a:rPr lang="en-US" sz="2000" i="1" dirty="0"/>
              <a:t> K, </a:t>
            </a:r>
            <a:r>
              <a:rPr lang="en-US" sz="2000" i="1" dirty="0" err="1"/>
              <a:t>Eur</a:t>
            </a:r>
            <a:r>
              <a:rPr lang="en-US" sz="2000" i="1" dirty="0"/>
              <a:t> </a:t>
            </a:r>
            <a:r>
              <a:rPr lang="en-US" sz="2000" i="1" dirty="0" err="1"/>
              <a:t>Radiol</a:t>
            </a:r>
            <a:r>
              <a:rPr lang="en-US" sz="2000" i="1" dirty="0"/>
              <a:t> 2003; 13:1820</a:t>
            </a:r>
            <a:endParaRPr lang="el-GR" sz="2000" i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692696"/>
            <a:ext cx="8841580" cy="648072"/>
          </a:xfrm>
          <a:solidFill>
            <a:srgbClr val="0070C0"/>
          </a:solidFill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l-GR" sz="4000" dirty="0"/>
              <a:t> </a:t>
            </a:r>
            <a:r>
              <a:rPr lang="el-GR" sz="3600" b="1" dirty="0">
                <a:solidFill>
                  <a:srgbClr val="FFFF00"/>
                </a:solidFill>
              </a:rPr>
              <a:t>Α/Α </a:t>
            </a:r>
            <a:r>
              <a:rPr lang="en-US" sz="3600" b="1" dirty="0">
                <a:solidFill>
                  <a:srgbClr val="FFFF00"/>
                </a:solidFill>
              </a:rPr>
              <a:t>KAI </a:t>
            </a:r>
            <a:r>
              <a:rPr lang="el-GR" sz="3600" b="1" dirty="0">
                <a:solidFill>
                  <a:srgbClr val="FFFF00"/>
                </a:solidFill>
              </a:rPr>
              <a:t>ΔΙΑΓΝΩΣΤΙΚΟΣ ΑΛΓΟΡΙΘΜΟΣ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idx="1"/>
          </p:nvPr>
        </p:nvSpPr>
        <p:spPr>
          <a:xfrm>
            <a:off x="482947" y="1647139"/>
            <a:ext cx="8178105" cy="4543425"/>
          </a:xfrm>
        </p:spPr>
        <p:txBody>
          <a:bodyPr>
            <a:noAutofit/>
          </a:bodyPr>
          <a:lstStyle/>
          <a:p>
            <a:pPr marL="548640" indent="-411480" fontAlgn="auto">
              <a:lnSpc>
                <a:spcPct val="80000"/>
              </a:lnSpc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Char char="v"/>
              <a:defRPr/>
            </a:pPr>
            <a:r>
              <a:rPr lang="el-GR" sz="2400" i="1" dirty="0">
                <a:solidFill>
                  <a:srgbClr val="FFFF00"/>
                </a:solidFill>
              </a:rPr>
              <a:t>Α/Α: Αρχική  μέθοδος απεικονιστικής προσέγγισης</a:t>
            </a:r>
          </a:p>
          <a:p>
            <a:pPr marL="548640" indent="-411480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l-GR" sz="2400" dirty="0"/>
          </a:p>
          <a:p>
            <a:pPr marL="548640" indent="-411480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400" dirty="0"/>
              <a:t>Βέβαιη  </a:t>
            </a:r>
            <a:r>
              <a:rPr lang="el-GR" sz="2400" dirty="0" err="1"/>
              <a:t>καλοήθει</a:t>
            </a:r>
            <a:r>
              <a:rPr lang="en-US" sz="2400" dirty="0"/>
              <a:t>a</a:t>
            </a:r>
            <a:r>
              <a:rPr lang="el-GR" sz="2400" dirty="0"/>
              <a:t>:</a:t>
            </a:r>
            <a:r>
              <a:rPr lang="el-GR" sz="2400" dirty="0">
                <a:ea typeface="Arial Unicode MS" pitchFamily="34" charset="-128"/>
                <a:cs typeface="Arial Unicode MS" pitchFamily="34" charset="-128"/>
              </a:rPr>
              <a:t>⇨ </a:t>
            </a:r>
            <a:r>
              <a:rPr lang="en-US" sz="2400" dirty="0">
                <a:solidFill>
                  <a:srgbClr val="FFFF00"/>
                </a:solidFill>
                <a:ea typeface="Arial Unicode MS" pitchFamily="34" charset="-128"/>
                <a:cs typeface="Arial Unicode MS" pitchFamily="34" charset="-128"/>
              </a:rPr>
              <a:t>STOP</a:t>
            </a:r>
            <a:r>
              <a:rPr lang="el-GR" sz="2400" dirty="0">
                <a:ea typeface="Arial Unicode MS" pitchFamily="34" charset="-128"/>
                <a:cs typeface="Arial Unicode MS" pitchFamily="34" charset="-128"/>
              </a:rPr>
              <a:t> (</a:t>
            </a:r>
            <a:r>
              <a:rPr lang="en-US" sz="2400" dirty="0">
                <a:ea typeface="Arial Unicode MS" pitchFamily="34" charset="-128"/>
                <a:cs typeface="Arial Unicode MS" pitchFamily="34" charset="-128"/>
              </a:rPr>
              <a:t>Don’t touch lesions) </a:t>
            </a:r>
            <a:endParaRPr lang="el-GR" sz="2400" dirty="0">
              <a:ea typeface="Arial Unicode MS" pitchFamily="34" charset="-128"/>
              <a:cs typeface="Arial Unicode MS" pitchFamily="34" charset="-128"/>
            </a:endParaRPr>
          </a:p>
          <a:p>
            <a:pPr marL="548640" indent="-411480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l-GR" sz="2400" dirty="0"/>
          </a:p>
          <a:p>
            <a:pPr marL="548640" indent="-411480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400" dirty="0"/>
              <a:t>Αδιευκρίνιστη</a:t>
            </a:r>
            <a:r>
              <a:rPr lang="el-GR" sz="2400" dirty="0">
                <a:ea typeface="Arial Unicode MS" pitchFamily="34" charset="-128"/>
                <a:cs typeface="Arial Unicode MS" pitchFamily="34" charset="-128"/>
              </a:rPr>
              <a:t>⇨</a:t>
            </a:r>
            <a:r>
              <a:rPr lang="en-US" sz="2400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400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>
                <a:ea typeface="Arial Unicode MS" pitchFamily="34" charset="-128"/>
                <a:cs typeface="Arial Unicode MS" pitchFamily="34" charset="-128"/>
              </a:rPr>
              <a:t>MRI (CT)⇨</a:t>
            </a:r>
            <a:r>
              <a:rPr lang="el-GR" sz="2400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400" dirty="0" err="1">
                <a:ea typeface="Arial Unicode MS" pitchFamily="34" charset="-128"/>
                <a:cs typeface="Arial Unicode MS" pitchFamily="34" charset="-128"/>
              </a:rPr>
              <a:t>βιοψια</a:t>
            </a:r>
            <a:endParaRPr lang="el-GR" sz="2400" dirty="0">
              <a:ea typeface="Arial Unicode MS" pitchFamily="34" charset="-128"/>
              <a:cs typeface="Arial Unicode MS" pitchFamily="34" charset="-128"/>
            </a:endParaRPr>
          </a:p>
          <a:p>
            <a:pPr marL="548640" indent="-411480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l-GR" sz="2400" dirty="0">
              <a:ea typeface="Arial Unicode MS" pitchFamily="34" charset="-128"/>
              <a:cs typeface="Arial Unicode MS" pitchFamily="34" charset="-128"/>
            </a:endParaRPr>
          </a:p>
          <a:p>
            <a:pPr marL="548640" indent="-411480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400" dirty="0">
                <a:ea typeface="Arial Unicode MS" pitchFamily="34" charset="-128"/>
                <a:cs typeface="Arial Unicode MS" pitchFamily="34" charset="-128"/>
              </a:rPr>
              <a:t>Αρνητική Α/Α παρά τα </a:t>
            </a:r>
            <a:r>
              <a:rPr lang="el-GR" sz="2400" dirty="0" err="1">
                <a:ea typeface="Arial Unicode MS" pitchFamily="34" charset="-128"/>
                <a:cs typeface="Arial Unicode MS" pitchFamily="34" charset="-128"/>
              </a:rPr>
              <a:t>συμπτωματα</a:t>
            </a:r>
            <a:r>
              <a:rPr lang="el-GR" sz="2400" dirty="0">
                <a:ea typeface="Arial Unicode MS" pitchFamily="34" charset="-128"/>
                <a:cs typeface="Arial Unicode MS" pitchFamily="34" charset="-128"/>
              </a:rPr>
              <a:t> ⇨</a:t>
            </a:r>
            <a:r>
              <a:rPr lang="en-US" sz="2400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400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>
                <a:ea typeface="Arial Unicode MS" pitchFamily="34" charset="-128"/>
                <a:cs typeface="Arial Unicode MS" pitchFamily="34" charset="-128"/>
              </a:rPr>
              <a:t>MRI</a:t>
            </a:r>
            <a:endParaRPr lang="el-GR" sz="2400" dirty="0">
              <a:ea typeface="Arial Unicode MS" pitchFamily="34" charset="-128"/>
              <a:cs typeface="Arial Unicode MS" pitchFamily="34" charset="-128"/>
            </a:endParaRPr>
          </a:p>
          <a:p>
            <a:pPr marL="880116" lvl="1" indent="-342900">
              <a:lnSpc>
                <a:spcPct val="80000"/>
              </a:lnSpc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l-GR" sz="2200" dirty="0">
                <a:ea typeface="Arial Unicode MS" pitchFamily="34" charset="-128"/>
                <a:cs typeface="Arial Unicode MS" pitchFamily="34" charset="-128"/>
              </a:rPr>
              <a:t> Α/Α : </a:t>
            </a:r>
            <a:r>
              <a:rPr lang="el-GR" sz="2200" dirty="0">
                <a:solidFill>
                  <a:srgbClr val="FFFF00"/>
                </a:solidFill>
                <a:ea typeface="Arial Unicode MS" pitchFamily="34" charset="-128"/>
                <a:cs typeface="Arial Unicode MS" pitchFamily="34" charset="-128"/>
              </a:rPr>
              <a:t>&lt;</a:t>
            </a:r>
            <a:r>
              <a:rPr lang="el-GR" sz="2200" dirty="0">
                <a:ea typeface="Arial Unicode MS" pitchFamily="34" charset="-128"/>
                <a:cs typeface="Arial Unicode MS" pitchFamily="34" charset="-128"/>
              </a:rPr>
              <a:t> ευαισθησία από </a:t>
            </a:r>
            <a:r>
              <a:rPr lang="en-US" sz="2200" dirty="0">
                <a:ea typeface="Arial Unicode MS" pitchFamily="34" charset="-128"/>
                <a:cs typeface="Arial Unicode MS" pitchFamily="34" charset="-128"/>
              </a:rPr>
              <a:t>CT , MRI  </a:t>
            </a:r>
          </a:p>
          <a:p>
            <a:pPr marL="548640" indent="-411480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l-GR" sz="2400" dirty="0"/>
          </a:p>
          <a:p>
            <a:pPr marL="548640" indent="-411480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400" dirty="0"/>
              <a:t>Βέβαιη κακοήθεια στην Α/Α</a:t>
            </a:r>
            <a:r>
              <a:rPr lang="el-GR" sz="2400" dirty="0">
                <a:ea typeface="Arial Unicode MS" pitchFamily="34" charset="-128"/>
                <a:cs typeface="Arial Unicode MS" pitchFamily="34" charset="-128"/>
              </a:rPr>
              <a:t>⇨</a:t>
            </a:r>
            <a:r>
              <a:rPr lang="en-US" sz="2400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l-GR" sz="2400" dirty="0" err="1">
                <a:ea typeface="Arial Unicode MS" pitchFamily="34" charset="-128"/>
                <a:cs typeface="Times New Roman" pitchFamily="18" charset="0"/>
              </a:rPr>
              <a:t>σταδιοποίηση</a:t>
            </a:r>
            <a:r>
              <a:rPr lang="el-GR" sz="2400" dirty="0">
                <a:ea typeface="Arial Unicode MS" pitchFamily="34" charset="-128"/>
                <a:cs typeface="Times New Roman" pitchFamily="18" charset="0"/>
              </a:rPr>
              <a:t> </a:t>
            </a:r>
            <a:endParaRPr lang="en-US" sz="2400" dirty="0">
              <a:ea typeface="Arial Unicode MS" pitchFamily="34" charset="-128"/>
              <a:cs typeface="Times New Roman" pitchFamily="18" charset="0"/>
            </a:endParaRPr>
          </a:p>
          <a:p>
            <a:pPr marL="537216" lvl="1" indent="0">
              <a:lnSpc>
                <a:spcPct val="80000"/>
              </a:lnSpc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sz="2200" dirty="0">
                <a:ea typeface="Arial Unicode MS" pitchFamily="34" charset="-128"/>
                <a:cs typeface="Times New Roman" pitchFamily="18" charset="0"/>
              </a:rPr>
              <a:t> T</a:t>
            </a:r>
            <a:r>
              <a:rPr lang="el-GR" sz="2200" dirty="0" err="1">
                <a:ea typeface="Arial Unicode MS" pitchFamily="34" charset="-128"/>
                <a:cs typeface="Times New Roman" pitchFamily="18" charset="0"/>
              </a:rPr>
              <a:t>οπική</a:t>
            </a:r>
            <a:r>
              <a:rPr lang="el-GR" sz="2200" dirty="0"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l-GR" sz="2200" dirty="0" err="1">
                <a:ea typeface="Arial Unicode MS" pitchFamily="34" charset="-128"/>
                <a:cs typeface="Times New Roman" pitchFamily="18" charset="0"/>
              </a:rPr>
              <a:t>σταδιοποίηση</a:t>
            </a:r>
            <a:r>
              <a:rPr lang="el-GR" sz="2200" dirty="0">
                <a:ea typeface="Arial Unicode MS" pitchFamily="34" charset="-128"/>
                <a:cs typeface="Times New Roman" pitchFamily="18" charset="0"/>
              </a:rPr>
              <a:t> (Τ): </a:t>
            </a:r>
            <a:r>
              <a:rPr lang="en-US" sz="2200" dirty="0">
                <a:ea typeface="Arial Unicode MS" pitchFamily="34" charset="-128"/>
                <a:cs typeface="Times New Roman" pitchFamily="18" charset="0"/>
              </a:rPr>
              <a:t>MRI</a:t>
            </a:r>
            <a:endParaRPr lang="el-GR" sz="2200" dirty="0">
              <a:ea typeface="Arial Unicode MS" pitchFamily="34" charset="-128"/>
              <a:cs typeface="Times New Roman" pitchFamily="18" charset="0"/>
            </a:endParaRPr>
          </a:p>
          <a:p>
            <a:pPr marL="537216" lvl="1" indent="0">
              <a:lnSpc>
                <a:spcPct val="80000"/>
              </a:lnSpc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l-GR" sz="2200" dirty="0">
                <a:ea typeface="Arial Unicode MS" pitchFamily="34" charset="-128"/>
                <a:cs typeface="Times New Roman" pitchFamily="18" charset="0"/>
              </a:rPr>
              <a:t> Μεταστάσεις: </a:t>
            </a:r>
            <a:r>
              <a:rPr lang="en-US" sz="2200" dirty="0">
                <a:ea typeface="Arial Unicode MS" pitchFamily="34" charset="-128"/>
                <a:cs typeface="Times New Roman" pitchFamily="18" charset="0"/>
              </a:rPr>
              <a:t>CT, MRI,  </a:t>
            </a:r>
            <a:r>
              <a:rPr lang="el-GR" sz="2200" dirty="0"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l-GR" sz="2200" dirty="0" err="1">
                <a:ea typeface="Arial Unicode MS" pitchFamily="34" charset="-128"/>
                <a:cs typeface="Times New Roman" pitchFamily="18" charset="0"/>
              </a:rPr>
              <a:t>σπινθηρογραφημα</a:t>
            </a:r>
            <a:r>
              <a:rPr lang="el-GR" sz="2200" dirty="0">
                <a:ea typeface="Arial Unicode MS" pitchFamily="34" charset="-128"/>
                <a:cs typeface="Times New Roman" pitchFamily="18" charset="0"/>
              </a:rPr>
              <a:t> (Μ) </a:t>
            </a:r>
          </a:p>
          <a:p>
            <a:pPr marL="548640" indent="-411480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l-GR" sz="2400" dirty="0">
              <a:ea typeface="Arial Unicode MS" pitchFamily="34" charset="-128"/>
              <a:cs typeface="Arial Unicode MS" pitchFamily="34" charset="-128"/>
            </a:endParaRPr>
          </a:p>
          <a:p>
            <a:pPr marL="548640" indent="-411480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l-GR" sz="2400" b="1" i="1" dirty="0">
                <a:solidFill>
                  <a:srgbClr val="FFFF99"/>
                </a:solidFill>
                <a:ea typeface="Arial Unicode MS" pitchFamily="34" charset="-128"/>
                <a:cs typeface="Arial Unicode MS" pitchFamily="34" charset="-128"/>
              </a:rPr>
              <a:t>Ποτέ ερμηνεία </a:t>
            </a:r>
            <a:r>
              <a:rPr lang="en-US" sz="2400" b="1" i="1" dirty="0">
                <a:solidFill>
                  <a:srgbClr val="FFFF99"/>
                </a:solidFill>
                <a:ea typeface="Arial Unicode MS" pitchFamily="34" charset="-128"/>
                <a:cs typeface="Arial Unicode MS" pitchFamily="34" charset="-128"/>
              </a:rPr>
              <a:t>MRI</a:t>
            </a:r>
            <a:r>
              <a:rPr lang="el-GR" sz="2400" b="1" i="1" dirty="0">
                <a:solidFill>
                  <a:srgbClr val="FFFF99"/>
                </a:solidFill>
                <a:ea typeface="Arial Unicode MS" pitchFamily="34" charset="-128"/>
                <a:cs typeface="Arial Unicode MS" pitchFamily="34" charset="-128"/>
              </a:rPr>
              <a:t> χωρίς Α/Α</a:t>
            </a:r>
          </a:p>
          <a:p>
            <a:pPr marL="548640" indent="-411480" fontAlgn="auto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l-GR" sz="2400" i="1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D50E29-06BA-49BB-9B01-9A6F84F8A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8448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ΟΓΚΟΙ ΠΟΥ ΜΙΜΟΥΝΤΑΙ ΦΛΕΓ</a:t>
            </a:r>
            <a:r>
              <a:rPr lang="en-US" dirty="0"/>
              <a:t>M</a:t>
            </a:r>
            <a:r>
              <a:rPr lang="el-GR" dirty="0"/>
              <a:t>Ο</a:t>
            </a:r>
            <a:r>
              <a:rPr lang="en-US" dirty="0"/>
              <a:t>NE</a:t>
            </a:r>
            <a:r>
              <a:rPr lang="el-GR" dirty="0"/>
              <a:t>Σ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0EBB1D0-1A3D-46AE-8494-2583571E08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1600" y="1417638"/>
            <a:ext cx="4038600" cy="4525963"/>
          </a:xfrm>
        </p:spPr>
        <p:txBody>
          <a:bodyPr/>
          <a:lstStyle/>
          <a:p>
            <a:endParaRPr lang="el-GR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E6C58D8-28CF-49EF-BF66-959DB58A9C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37486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- Τίτλος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15370" cy="857256"/>
          </a:xfrm>
        </p:spPr>
        <p:txBody>
          <a:bodyPr>
            <a:normAutofit/>
          </a:bodyPr>
          <a:lstStyle/>
          <a:p>
            <a:r>
              <a:rPr lang="el-GR" dirty="0" err="1"/>
              <a:t>Διηθηση</a:t>
            </a:r>
            <a:r>
              <a:rPr lang="el-GR" dirty="0"/>
              <a:t> άρθρωσης: σπάνια 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819" t="23307" r="57677" b="58583"/>
          <a:stretch>
            <a:fillRect/>
          </a:stretch>
        </p:blipFill>
        <p:spPr>
          <a:xfrm>
            <a:off x="285720" y="3714752"/>
            <a:ext cx="4071966" cy="2642024"/>
          </a:xfrm>
          <a:ln>
            <a:solidFill>
              <a:srgbClr val="FFFF00"/>
            </a:solidFill>
          </a:ln>
        </p:spPr>
      </p:pic>
      <p:pic>
        <p:nvPicPr>
          <p:cNvPr id="6" name="Picture 2" descr="http://posterng.netkey.at/essr/online_viewing/index.php?module=viewimage&amp;task=&amp;mediafile_id=513269&amp;201305111044.gif"/>
          <p:cNvPicPr>
            <a:picLocks noChangeAspect="1" noChangeArrowheads="1"/>
          </p:cNvPicPr>
          <p:nvPr/>
        </p:nvPicPr>
        <p:blipFill>
          <a:blip r:embed="rId3" cstate="print"/>
          <a:srcRect l="15998" t="25997" r="11999" b="30996"/>
          <a:stretch>
            <a:fillRect/>
          </a:stretch>
        </p:blipFill>
        <p:spPr bwMode="auto">
          <a:xfrm>
            <a:off x="285720" y="1142984"/>
            <a:ext cx="4066222" cy="242889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7" name="Picture 2" descr="http://posterng.netkey.at/essr/online_viewing/index.php?module=viewimage&amp;task=&amp;mediafile_id=513296&amp;201305131008.gif"/>
          <p:cNvPicPr>
            <a:picLocks noChangeAspect="1" noChangeArrowheads="1"/>
          </p:cNvPicPr>
          <p:nvPr/>
        </p:nvPicPr>
        <p:blipFill>
          <a:blip r:embed="rId4" cstate="print"/>
          <a:srcRect l="21121" t="12017" r="20276" b="53218"/>
          <a:stretch>
            <a:fillRect/>
          </a:stretch>
        </p:blipFill>
        <p:spPr bwMode="auto">
          <a:xfrm>
            <a:off x="4500562" y="1142984"/>
            <a:ext cx="3984582" cy="23264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cxnSp>
        <p:nvCxnSpPr>
          <p:cNvPr id="11" name="10 - Ευθύγραμμο βέλος σύνδεσης"/>
          <p:cNvCxnSpPr/>
          <p:nvPr/>
        </p:nvCxnSpPr>
        <p:spPr>
          <a:xfrm rot="16200000" flipH="1">
            <a:off x="3536149" y="4607727"/>
            <a:ext cx="357190" cy="14287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- Ευθύγραμμο βέλος σύνδεσης"/>
          <p:cNvCxnSpPr/>
          <p:nvPr/>
        </p:nvCxnSpPr>
        <p:spPr>
          <a:xfrm rot="10800000">
            <a:off x="3571868" y="2643182"/>
            <a:ext cx="357190" cy="2857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- Ευθύγραμμο βέλος σύνδεσης"/>
          <p:cNvCxnSpPr/>
          <p:nvPr/>
        </p:nvCxnSpPr>
        <p:spPr>
          <a:xfrm rot="10800000">
            <a:off x="3643306" y="5357826"/>
            <a:ext cx="357190" cy="2857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- TextBox"/>
          <p:cNvSpPr txBox="1"/>
          <p:nvPr/>
        </p:nvSpPr>
        <p:spPr>
          <a:xfrm>
            <a:off x="357158" y="3143248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Α</a:t>
            </a:r>
          </a:p>
        </p:txBody>
      </p:sp>
      <p:sp>
        <p:nvSpPr>
          <p:cNvPr id="16" name="15 - TextBox"/>
          <p:cNvSpPr txBox="1"/>
          <p:nvPr/>
        </p:nvSpPr>
        <p:spPr>
          <a:xfrm>
            <a:off x="4572000" y="300037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</a:t>
            </a:r>
            <a:endParaRPr lang="el-GR" b="1" dirty="0"/>
          </a:p>
        </p:txBody>
      </p:sp>
      <p:sp>
        <p:nvSpPr>
          <p:cNvPr id="17" name="16 - TextBox"/>
          <p:cNvSpPr txBox="1"/>
          <p:nvPr/>
        </p:nvSpPr>
        <p:spPr>
          <a:xfrm>
            <a:off x="357158" y="5929330"/>
            <a:ext cx="27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Γ</a:t>
            </a:r>
          </a:p>
        </p:txBody>
      </p:sp>
      <p:sp>
        <p:nvSpPr>
          <p:cNvPr id="18" name="17 - TextBox"/>
          <p:cNvSpPr txBox="1"/>
          <p:nvPr/>
        </p:nvSpPr>
        <p:spPr>
          <a:xfrm>
            <a:off x="4572000" y="4574099"/>
            <a:ext cx="4643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Εφηβη</a:t>
            </a:r>
            <a:r>
              <a:rPr lang="el-GR" dirty="0"/>
              <a:t> 17 </a:t>
            </a:r>
            <a:r>
              <a:rPr lang="el-GR" dirty="0" err="1"/>
              <a:t>ετων</a:t>
            </a:r>
            <a:r>
              <a:rPr lang="el-GR" dirty="0"/>
              <a:t> με </a:t>
            </a:r>
            <a:r>
              <a:rPr lang="el-GR" dirty="0" err="1"/>
              <a:t>σαρκωμα</a:t>
            </a:r>
            <a:r>
              <a:rPr lang="el-GR" dirty="0"/>
              <a:t> </a:t>
            </a:r>
            <a:r>
              <a:rPr lang="en-US" dirty="0"/>
              <a:t>Ewing</a:t>
            </a:r>
            <a:endParaRPr lang="el-G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8B71F0-0B06-4E3C-9DBC-AD383D4810C9}"/>
              </a:ext>
            </a:extLst>
          </p:cNvPr>
          <p:cNvSpPr txBox="1"/>
          <p:nvPr/>
        </p:nvSpPr>
        <p:spPr>
          <a:xfrm>
            <a:off x="5174952" y="6298662"/>
            <a:ext cx="3609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85000"/>
                  </a:schemeClr>
                </a:solidFill>
              </a:rPr>
              <a:t>Weber et al. </a:t>
            </a:r>
            <a:r>
              <a:rPr lang="en-US" sz="1600" i="1" dirty="0" err="1">
                <a:solidFill>
                  <a:schemeClr val="tx1">
                    <a:lumMod val="85000"/>
                  </a:schemeClr>
                </a:solidFill>
              </a:rPr>
              <a:t>Semin</a:t>
            </a:r>
            <a:r>
              <a:rPr lang="en-US" sz="1600" i="1" dirty="0">
                <a:solidFill>
                  <a:schemeClr val="tx1">
                    <a:lumMod val="85000"/>
                  </a:schemeClr>
                </a:solidFill>
              </a:rPr>
              <a:t> MSK Radiology 2019</a:t>
            </a:r>
            <a:endParaRPr lang="el-GR" sz="1600" i="1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0276" t="26666" r="21063" b="22511"/>
          <a:stretch>
            <a:fillRect/>
          </a:stretch>
        </p:blipFill>
        <p:spPr bwMode="auto">
          <a:xfrm>
            <a:off x="3750973" y="235646"/>
            <a:ext cx="1642054" cy="60222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" name="Picture 3" descr="C:\Users\v\Pictures\2013-02-13\624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8265" r="42150"/>
          <a:stretch>
            <a:fillRect/>
          </a:stretch>
        </p:blipFill>
        <p:spPr bwMode="auto">
          <a:xfrm>
            <a:off x="1162853" y="299946"/>
            <a:ext cx="2202055" cy="594592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29724" t="18500" r="62008" b="22397"/>
          <a:stretch>
            <a:fillRect/>
          </a:stretch>
        </p:blipFill>
        <p:spPr bwMode="auto">
          <a:xfrm>
            <a:off x="5539715" y="214053"/>
            <a:ext cx="1500198" cy="603181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214282" y="5715016"/>
            <a:ext cx="4099199" cy="830997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dirty="0"/>
              <a:t>Γυναίκα 62 ετών</a:t>
            </a:r>
          </a:p>
          <a:p>
            <a:r>
              <a:rPr lang="el-GR" dirty="0"/>
              <a:t>Πόνος αρ βραχιονίου επί 2ετία!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959676-5F4B-45D6-8291-E5799C8EFCBA}"/>
              </a:ext>
            </a:extLst>
          </p:cNvPr>
          <p:cNvSpPr txBox="1"/>
          <p:nvPr/>
        </p:nvSpPr>
        <p:spPr>
          <a:xfrm>
            <a:off x="4572000" y="6414085"/>
            <a:ext cx="4642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85000"/>
                  </a:schemeClr>
                </a:solidFill>
              </a:rPr>
              <a:t>Papakonstantinou et al. </a:t>
            </a:r>
            <a:r>
              <a:rPr lang="en-US" sz="1600" i="1" dirty="0" err="1">
                <a:solidFill>
                  <a:schemeClr val="tx1">
                    <a:lumMod val="85000"/>
                  </a:schemeClr>
                </a:solidFill>
              </a:rPr>
              <a:t>Semin</a:t>
            </a:r>
            <a:r>
              <a:rPr lang="en-US" sz="1600" i="1" dirty="0">
                <a:solidFill>
                  <a:schemeClr val="tx1">
                    <a:lumMod val="85000"/>
                  </a:schemeClr>
                </a:solidFill>
              </a:rPr>
              <a:t> MSK Radiology , 2019</a:t>
            </a:r>
            <a:endParaRPr lang="el-GR" sz="1600" i="1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382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1700808"/>
            <a:ext cx="7055380" cy="1400530"/>
          </a:xfrm>
        </p:spPr>
        <p:txBody>
          <a:bodyPr/>
          <a:lstStyle/>
          <a:p>
            <a:r>
              <a:rPr lang="el-GR" b="1" dirty="0">
                <a:solidFill>
                  <a:srgbClr val="FFFF00"/>
                </a:solidFill>
              </a:rPr>
              <a:t>ΣΤΑΔΙΟΠΟΙΗΣΗ: Τ, Ν, Μ</a:t>
            </a:r>
          </a:p>
        </p:txBody>
      </p:sp>
      <p:pic>
        <p:nvPicPr>
          <p:cNvPr id="13824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7785" y="3292041"/>
            <a:ext cx="4568430" cy="3425423"/>
          </a:xfrm>
          <a:noFill/>
          <a:ln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8" name="Rectangle 41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492250"/>
          </a:xfrm>
        </p:spPr>
        <p:txBody>
          <a:bodyPr/>
          <a:lstStyle/>
          <a:p>
            <a:pPr eaLnBrk="1" hangingPunct="1"/>
            <a:r>
              <a:rPr lang="el-GR" sz="3600"/>
              <a:t>ΣΥΣΤΗΜΑ ΧΕΙΡΟΥΡΓΙΚΗΣ ΤΑΞΙΝΟΜΗΣΗΣ ΚΑΤΑ </a:t>
            </a:r>
            <a:r>
              <a:rPr lang="en-US" sz="3600"/>
              <a:t>EINEKEN</a:t>
            </a:r>
            <a:endParaRPr lang="el-GR" sz="3600"/>
          </a:p>
        </p:txBody>
      </p:sp>
      <p:graphicFrame>
        <p:nvGraphicFramePr>
          <p:cNvPr id="52270" name="Group 46"/>
          <p:cNvGraphicFramePr>
            <a:graphicFrameLocks noGrp="1"/>
          </p:cNvGraphicFramePr>
          <p:nvPr>
            <p:ph type="tbl" idx="1"/>
          </p:nvPr>
        </p:nvGraphicFramePr>
        <p:xfrm>
          <a:off x="806450" y="2133600"/>
          <a:ext cx="7726363" cy="3002280"/>
        </p:xfrm>
        <a:graphic>
          <a:graphicData uri="http://schemas.openxmlformats.org/drawingml/2006/table">
            <a:tbl>
              <a:tblPr/>
              <a:tblGrid>
                <a:gridCol w="193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1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19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1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Στάδιο </a:t>
                      </a: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endParaRPr kumimoji="0" lang="el-GR" sz="2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Ιστολογική ταξινόμηση</a:t>
                      </a: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endParaRPr kumimoji="0" lang="el-GR" sz="2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Θέση </a:t>
                      </a: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endParaRPr kumimoji="0" lang="el-GR" sz="2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Μετάσταση </a:t>
                      </a: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endParaRPr kumimoji="0" lang="el-GR" sz="2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IA</a:t>
                      </a:r>
                      <a:endParaRPr kumimoji="0" lang="el-GR" sz="2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G1</a:t>
                      </a:r>
                      <a:endParaRPr kumimoji="0" lang="el-GR" sz="2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T1</a:t>
                      </a:r>
                      <a:endParaRPr kumimoji="0" lang="el-GR" sz="2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M0</a:t>
                      </a:r>
                      <a:endParaRPr kumimoji="0" lang="el-GR" sz="2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IB</a:t>
                      </a:r>
                      <a:endParaRPr kumimoji="0" lang="el-GR" sz="2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G1</a:t>
                      </a:r>
                      <a:endParaRPr kumimoji="0" lang="el-GR" sz="2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T2</a:t>
                      </a:r>
                      <a:endParaRPr kumimoji="0" lang="el-GR" sz="2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M0</a:t>
                      </a:r>
                      <a:endParaRPr kumimoji="0" lang="el-GR" sz="2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IIA</a:t>
                      </a:r>
                      <a:endParaRPr kumimoji="0" lang="el-GR" sz="2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G2</a:t>
                      </a:r>
                      <a:endParaRPr kumimoji="0" lang="el-GR" sz="2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T1</a:t>
                      </a:r>
                      <a:endParaRPr kumimoji="0" lang="el-GR" sz="2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M0</a:t>
                      </a:r>
                      <a:endParaRPr kumimoji="0" lang="el-GR" sz="2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IIB</a:t>
                      </a:r>
                      <a:endParaRPr kumimoji="0" lang="el-GR" sz="2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G2</a:t>
                      </a:r>
                      <a:endParaRPr kumimoji="0" lang="el-GR" sz="2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T2</a:t>
                      </a:r>
                      <a:endParaRPr kumimoji="0" lang="el-GR" sz="2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M0</a:t>
                      </a:r>
                      <a:endParaRPr kumimoji="0" lang="el-GR" sz="2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III</a:t>
                      </a:r>
                      <a:endParaRPr kumimoji="0" lang="el-GR" sz="2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G1-2</a:t>
                      </a:r>
                      <a:endParaRPr kumimoji="0" lang="el-GR" sz="2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T1-2</a:t>
                      </a:r>
                      <a:endParaRPr kumimoji="0" lang="el-GR" sz="2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M1</a:t>
                      </a:r>
                      <a:endParaRPr kumimoji="0" lang="el-GR" sz="23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4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5545138"/>
            <a:ext cx="8229600" cy="1052512"/>
          </a:xfrm>
          <a:noFill/>
        </p:spPr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/>
              <a:t>G</a:t>
            </a:r>
            <a:r>
              <a:rPr lang="el-GR" sz="2000"/>
              <a:t>1</a:t>
            </a:r>
            <a:r>
              <a:rPr lang="en-US" sz="2000"/>
              <a:t>: </a:t>
            </a:r>
            <a:r>
              <a:rPr lang="el-GR" sz="2000"/>
              <a:t>χαμηλού βαθμού κακοήθειας, </a:t>
            </a:r>
            <a:r>
              <a:rPr lang="en-US" sz="2000"/>
              <a:t>G2:</a:t>
            </a:r>
            <a:r>
              <a:rPr lang="el-GR" sz="2000"/>
              <a:t> υψηλού βαθμού κακοήθειας</a:t>
            </a:r>
            <a:r>
              <a:rPr lang="el-GR" sz="200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/>
              <a:t>T1: </a:t>
            </a:r>
            <a:r>
              <a:rPr lang="el-GR" sz="2000"/>
              <a:t>ενδοδιαμερισματικός, </a:t>
            </a:r>
            <a:r>
              <a:rPr lang="en-US" sz="2000"/>
              <a:t>T2: </a:t>
            </a:r>
            <a:r>
              <a:rPr lang="el-GR" sz="2000"/>
              <a:t>εξωδιαμερισματικός όγκος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000"/>
              <a:t>Μ0</a:t>
            </a:r>
            <a:r>
              <a:rPr lang="en-US" sz="2000"/>
              <a:t>: </a:t>
            </a:r>
            <a:r>
              <a:rPr lang="el-GR" sz="2000"/>
              <a:t>χωρίς μεταστάσεις, Μ1</a:t>
            </a:r>
            <a:r>
              <a:rPr lang="en-US" sz="2000"/>
              <a:t>: </a:t>
            </a:r>
            <a:r>
              <a:rPr lang="el-GR" sz="2000"/>
              <a:t>με μεταστάσεις (</a:t>
            </a:r>
            <a:r>
              <a:rPr lang="en-US" sz="2000"/>
              <a:t>skip lesions)</a:t>
            </a:r>
            <a:endParaRPr lang="el-GR" sz="2000"/>
          </a:p>
          <a:p>
            <a:pPr eaLnBrk="1" hangingPunct="1">
              <a:lnSpc>
                <a:spcPct val="80000"/>
              </a:lnSpc>
              <a:buFontTx/>
              <a:buChar char="o"/>
            </a:pPr>
            <a:endParaRPr lang="el-GR" sz="180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44C7668B-9AD7-424D-B881-600CA0F86D0C}"/>
              </a:ext>
            </a:extLst>
          </p:cNvPr>
          <p:cNvSpPr/>
          <p:nvPr/>
        </p:nvSpPr>
        <p:spPr>
          <a:xfrm>
            <a:off x="4860032" y="2133600"/>
            <a:ext cx="1728192" cy="3095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n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76250"/>
            <a:ext cx="84963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l-GR" sz="3600" b="1" dirty="0">
                <a:solidFill>
                  <a:srgbClr val="FFFF00"/>
                </a:solidFill>
              </a:rPr>
              <a:t>ΚΑΚΟΗΘΕΙΣ ΟΓΚΟΙ:</a:t>
            </a:r>
            <a:br>
              <a:rPr lang="el-GR" sz="3600" b="1" dirty="0">
                <a:solidFill>
                  <a:srgbClr val="FFFF00"/>
                </a:solidFill>
              </a:rPr>
            </a:br>
            <a:r>
              <a:rPr lang="el-GR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>
                <a:solidFill>
                  <a:srgbClr val="FFFF00"/>
                </a:solidFill>
              </a:rPr>
              <a:t>A</a:t>
            </a:r>
            <a:r>
              <a:rPr lang="el-GR" sz="3600" b="1" dirty="0">
                <a:solidFill>
                  <a:srgbClr val="FFFF00"/>
                </a:solidFill>
              </a:rPr>
              <a:t>ΠΕΙΚΟΝΙΣΤΙΚΗ 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l-GR" sz="3600" b="1" dirty="0">
                <a:solidFill>
                  <a:srgbClr val="FFFF00"/>
                </a:solidFill>
              </a:rPr>
              <a:t>ΣΤΑΔΙΟΠΟΙΗΣΗ</a:t>
            </a:r>
          </a:p>
        </p:txBody>
      </p:sp>
      <p:sp>
        <p:nvSpPr>
          <p:cNvPr id="16387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3000" dirty="0">
                <a:solidFill>
                  <a:srgbClr val="FFFF00"/>
                </a:solidFill>
              </a:rPr>
              <a:t>MRI: 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endParaRPr lang="el-GR" sz="3000" dirty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r>
              <a:rPr lang="en-US" sz="3000" dirty="0"/>
              <a:t>To</a:t>
            </a:r>
            <a:r>
              <a:rPr lang="el-GR" sz="3000" dirty="0" err="1"/>
              <a:t>πική</a:t>
            </a:r>
            <a:r>
              <a:rPr lang="el-GR" sz="3000" dirty="0"/>
              <a:t> επέκταση: ενδομυελική / </a:t>
            </a:r>
            <a:r>
              <a:rPr lang="el-GR" sz="3000" dirty="0" err="1"/>
              <a:t>εξωμυελική</a:t>
            </a:r>
            <a:endParaRPr lang="el-GR" sz="3000" dirty="0"/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endParaRPr lang="el-GR" sz="30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sz="3000" dirty="0">
                <a:solidFill>
                  <a:srgbClr val="FFFF00"/>
                </a:solidFill>
              </a:rPr>
              <a:t>Σπινθηρογράφημα οστών: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r>
              <a:rPr lang="el-GR" sz="3000" dirty="0"/>
              <a:t> Οστικές μεταστάσεις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endParaRPr lang="el-GR" sz="30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3000" dirty="0">
                <a:solidFill>
                  <a:srgbClr val="FFFF00"/>
                </a:solidFill>
              </a:rPr>
              <a:t>CT 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l-GR" sz="3000" dirty="0">
                <a:solidFill>
                  <a:srgbClr val="FFFF00"/>
                </a:solidFill>
              </a:rPr>
              <a:t>θώρακος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r>
              <a:rPr lang="el-GR" sz="3000" dirty="0"/>
              <a:t>Πνευμονικές μεταστάσεις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r>
              <a:rPr lang="el-GR" sz="3000" dirty="0"/>
              <a:t>Καθοδηγούμενη βιοψία 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14356"/>
            <a:ext cx="5676910" cy="9350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3600" b="1" dirty="0">
                <a:solidFill>
                  <a:srgbClr val="FFFF00"/>
                </a:solidFill>
              </a:rPr>
              <a:t>ΣΤΑΔΙΟΠΟΙΗΣΗ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l-GR" sz="3600" b="1" dirty="0">
                <a:solidFill>
                  <a:srgbClr val="FFFF00"/>
                </a:solidFill>
              </a:rPr>
              <a:t>ΜΕ </a:t>
            </a:r>
            <a:r>
              <a:rPr lang="en-US" sz="3600" b="1" dirty="0">
                <a:solidFill>
                  <a:srgbClr val="FFFF00"/>
                </a:solidFill>
              </a:rPr>
              <a:t>MRI: </a:t>
            </a:r>
            <a:br>
              <a:rPr lang="el-GR" sz="3600" b="1" dirty="0">
                <a:solidFill>
                  <a:srgbClr val="FFFF00"/>
                </a:solidFill>
              </a:rPr>
            </a:br>
            <a:r>
              <a:rPr lang="el-GR" sz="3600" b="1" dirty="0">
                <a:solidFill>
                  <a:srgbClr val="FFFF00"/>
                </a:solidFill>
              </a:rPr>
              <a:t>ΤΟΠΙΚΗ ΕΚΤΑΣΗ (Τ) 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>
          <a:xfrm>
            <a:off x="0" y="2143116"/>
            <a:ext cx="4857752" cy="3443298"/>
          </a:xfrm>
        </p:spPr>
        <p:txBody>
          <a:bodyPr>
            <a:normAutofit fontScale="92500" lnSpcReduction="10000"/>
          </a:bodyPr>
          <a:lstStyle/>
          <a:p>
            <a:pPr marL="548640" lvl="1" indent="-411480">
              <a:lnSpc>
                <a:spcPct val="80000"/>
              </a:lnSpc>
              <a:buClr>
                <a:schemeClr val="tx1">
                  <a:shade val="95000"/>
                </a:schemeClr>
              </a:buClr>
              <a:buSzPct val="65000"/>
              <a:buNone/>
            </a:pPr>
            <a:r>
              <a:rPr lang="el-GR" sz="3200" dirty="0" err="1">
                <a:solidFill>
                  <a:srgbClr val="FFFF00"/>
                </a:solidFill>
              </a:rPr>
              <a:t>Ενδομυελική</a:t>
            </a:r>
            <a:r>
              <a:rPr lang="el-GR" sz="3200" dirty="0">
                <a:solidFill>
                  <a:srgbClr val="FFFF00"/>
                </a:solidFill>
              </a:rPr>
              <a:t> επέκταση </a:t>
            </a:r>
          </a:p>
          <a:p>
            <a:pPr marL="548640" lvl="1" indent="-411480">
              <a:lnSpc>
                <a:spcPct val="80000"/>
              </a:lnSpc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</a:pPr>
            <a:r>
              <a:rPr lang="el-GR" sz="2600" dirty="0"/>
              <a:t>Μήκος του όγκου στην μυελική κοιλότητα</a:t>
            </a:r>
            <a:endParaRPr lang="en-US" sz="2600" dirty="0"/>
          </a:p>
          <a:p>
            <a:pPr marL="813816" lvl="2" indent="-411480">
              <a:lnSpc>
                <a:spcPct val="80000"/>
              </a:lnSpc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</a:pPr>
            <a:r>
              <a:rPr lang="el-GR" dirty="0">
                <a:solidFill>
                  <a:srgbClr val="FFFF99"/>
                </a:solidFill>
              </a:rPr>
              <a:t> </a:t>
            </a:r>
            <a:r>
              <a:rPr lang="el-GR" sz="1900" i="1" dirty="0" err="1"/>
              <a:t>Κεφαλουραίες</a:t>
            </a:r>
            <a:r>
              <a:rPr lang="el-GR" sz="1900" i="1" dirty="0"/>
              <a:t> τομές Τ1, </a:t>
            </a:r>
            <a:r>
              <a:rPr lang="en-US" sz="1900" i="1" dirty="0"/>
              <a:t>STIR</a:t>
            </a:r>
            <a:endParaRPr lang="el-GR" sz="1900" i="1" dirty="0"/>
          </a:p>
          <a:p>
            <a:pPr eaLnBrk="1" hangingPunct="1">
              <a:lnSpc>
                <a:spcPct val="80000"/>
              </a:lnSpc>
            </a:pPr>
            <a:endParaRPr lang="el-GR" sz="2600" dirty="0"/>
          </a:p>
          <a:p>
            <a:pPr eaLnBrk="1" hangingPunct="1">
              <a:lnSpc>
                <a:spcPct val="80000"/>
              </a:lnSpc>
            </a:pPr>
            <a:r>
              <a:rPr lang="el-GR" sz="2600" dirty="0"/>
              <a:t>Προσβολή αυξητικής πλάκας</a:t>
            </a:r>
            <a:r>
              <a:rPr lang="en-US" sz="2600" dirty="0"/>
              <a:t>/</a:t>
            </a:r>
            <a:r>
              <a:rPr lang="el-GR" sz="2600" dirty="0"/>
              <a:t> επιφύσεων</a:t>
            </a:r>
            <a:r>
              <a:rPr lang="en-US" sz="2600" dirty="0"/>
              <a:t>, </a:t>
            </a:r>
            <a:r>
              <a:rPr lang="el-GR" sz="2600" dirty="0"/>
              <a:t>άρθρωσης </a:t>
            </a:r>
          </a:p>
          <a:p>
            <a:pPr eaLnBrk="1" hangingPunct="1">
              <a:lnSpc>
                <a:spcPct val="80000"/>
              </a:lnSpc>
            </a:pPr>
            <a:r>
              <a:rPr lang="el-GR" sz="2600" dirty="0"/>
              <a:t>Τμηματικές εντοπίσεις (</a:t>
            </a:r>
            <a:r>
              <a:rPr lang="en-US" sz="2600" dirty="0"/>
              <a:t>Skip lesions</a:t>
            </a:r>
            <a:r>
              <a:rPr lang="el-GR" sz="2600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US" sz="26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l-GR" sz="2600" b="1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l-GR" sz="2600" b="1" u="sng" dirty="0"/>
          </a:p>
        </p:txBody>
      </p:sp>
      <p:pic>
        <p:nvPicPr>
          <p:cNvPr id="18436" name="Picture 5" descr="giahnakis (6)"/>
          <p:cNvPicPr>
            <a:picLocks noChangeAspect="1" noChangeArrowheads="1"/>
          </p:cNvPicPr>
          <p:nvPr/>
        </p:nvPicPr>
        <p:blipFill>
          <a:blip r:embed="rId2" cstate="print"/>
          <a:srcRect l="24586" r="26320"/>
          <a:stretch>
            <a:fillRect/>
          </a:stretch>
        </p:blipFill>
        <p:spPr bwMode="auto">
          <a:xfrm>
            <a:off x="5857884" y="1214422"/>
            <a:ext cx="2000264" cy="49670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low gr chondrosarcoma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4678" r="11008"/>
          <a:stretch>
            <a:fillRect/>
          </a:stretch>
        </p:blipFill>
        <p:spPr>
          <a:xfrm>
            <a:off x="214282" y="214290"/>
            <a:ext cx="1307118" cy="3671887"/>
          </a:xfrm>
          <a:noFill/>
          <a:ln>
            <a:solidFill>
              <a:schemeClr val="tx1"/>
            </a:solidFill>
          </a:ln>
        </p:spPr>
      </p:pic>
      <p:pic>
        <p:nvPicPr>
          <p:cNvPr id="29699" name="Picture 4" descr="low gr chondrosarcoma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l="18898" r="15118"/>
          <a:stretch>
            <a:fillRect/>
          </a:stretch>
        </p:blipFill>
        <p:spPr>
          <a:xfrm>
            <a:off x="1500166" y="214291"/>
            <a:ext cx="1177644" cy="3714776"/>
          </a:xfrm>
          <a:noFill/>
          <a:ln>
            <a:solidFill>
              <a:schemeClr val="tx1"/>
            </a:solidFill>
          </a:ln>
        </p:spPr>
      </p:pic>
      <p:pic>
        <p:nvPicPr>
          <p:cNvPr id="29705" name="Picture 9" descr="giahnakis (11)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 l="25770" t="19012" r="47749" b="5515"/>
          <a:stretch>
            <a:fillRect/>
          </a:stretch>
        </p:blipFill>
        <p:spPr>
          <a:xfrm>
            <a:off x="3328588" y="2143116"/>
            <a:ext cx="1294276" cy="3671888"/>
          </a:xfrm>
          <a:noFill/>
          <a:ln>
            <a:solidFill>
              <a:schemeClr val="tx1"/>
            </a:solidFill>
          </a:ln>
        </p:spPr>
      </p:pic>
      <p:pic>
        <p:nvPicPr>
          <p:cNvPr id="29700" name="Picture 5" descr="giahnakis (2)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 l="34682" t="1945" r="34682"/>
          <a:stretch>
            <a:fillRect/>
          </a:stretch>
        </p:blipFill>
        <p:spPr>
          <a:xfrm>
            <a:off x="4643438" y="2143116"/>
            <a:ext cx="1208179" cy="3671888"/>
          </a:xfrm>
          <a:ln>
            <a:solidFill>
              <a:schemeClr val="tx1"/>
            </a:solidFill>
          </a:ln>
        </p:spPr>
      </p:pic>
      <p:pic>
        <p:nvPicPr>
          <p:cNvPr id="29702" name="Picture 6" descr="giahnakis (5)"/>
          <p:cNvPicPr>
            <a:picLocks noChangeAspect="1" noChangeArrowheads="1"/>
          </p:cNvPicPr>
          <p:nvPr/>
        </p:nvPicPr>
        <p:blipFill>
          <a:blip r:embed="rId6" cstate="print"/>
          <a:srcRect l="37575" t="1945" r="31794"/>
          <a:stretch>
            <a:fillRect/>
          </a:stretch>
        </p:blipFill>
        <p:spPr bwMode="auto">
          <a:xfrm>
            <a:off x="5786446" y="2143116"/>
            <a:ext cx="1145220" cy="3671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0" y="3929066"/>
            <a:ext cx="2798843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66"/>
                </a:solidFill>
              </a:rPr>
              <a:t>T1:</a:t>
            </a:r>
            <a:r>
              <a:rPr lang="el-GR" dirty="0">
                <a:solidFill>
                  <a:srgbClr val="FFFF66"/>
                </a:solidFill>
              </a:rPr>
              <a:t> </a:t>
            </a:r>
          </a:p>
          <a:p>
            <a:r>
              <a:rPr lang="el-GR" dirty="0" err="1">
                <a:solidFill>
                  <a:srgbClr val="FFFF66"/>
                </a:solidFill>
              </a:rPr>
              <a:t>ενδοδιαμερισματικός</a:t>
            </a:r>
            <a:endParaRPr lang="el-GR" dirty="0">
              <a:solidFill>
                <a:srgbClr val="FFFF66"/>
              </a:solidFill>
            </a:endParaRP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3500430" y="5857892"/>
            <a:ext cx="31813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99"/>
                </a:solidFill>
              </a:rPr>
              <a:t>T2:</a:t>
            </a:r>
            <a:r>
              <a:rPr lang="el-GR" dirty="0">
                <a:solidFill>
                  <a:srgbClr val="FFFF99"/>
                </a:solidFill>
              </a:rPr>
              <a:t> </a:t>
            </a:r>
            <a:r>
              <a:rPr lang="el-GR" dirty="0" err="1">
                <a:solidFill>
                  <a:srgbClr val="FFFF99"/>
                </a:solidFill>
              </a:rPr>
              <a:t>εξωδιαμερισματικός</a:t>
            </a:r>
            <a:endParaRPr lang="el-GR" dirty="0">
              <a:solidFill>
                <a:srgbClr val="FFFF99"/>
              </a:solidFill>
            </a:endParaRPr>
          </a:p>
        </p:txBody>
      </p:sp>
      <p:pic>
        <p:nvPicPr>
          <p:cNvPr id="10" name="Picture 6" descr="EWING SKIP META COULTON 1"/>
          <p:cNvPicPr>
            <a:picLocks noChangeAspect="1" noChangeArrowheads="1"/>
          </p:cNvPicPr>
          <p:nvPr/>
        </p:nvPicPr>
        <p:blipFill>
          <a:blip r:embed="rId7" cstate="print"/>
          <a:srcRect l="36543" t="7355" r="16080" b="12650"/>
          <a:stretch>
            <a:fillRect/>
          </a:stretch>
        </p:blipFill>
        <p:spPr bwMode="auto">
          <a:xfrm>
            <a:off x="7572396" y="214290"/>
            <a:ext cx="1227136" cy="412334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11" name="10 - TextBox"/>
          <p:cNvSpPr txBox="1"/>
          <p:nvPr/>
        </p:nvSpPr>
        <p:spPr>
          <a:xfrm>
            <a:off x="7583958" y="4429132"/>
            <a:ext cx="15600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FF99"/>
                </a:solidFill>
              </a:rPr>
              <a:t>Τ3:</a:t>
            </a:r>
          </a:p>
          <a:p>
            <a:r>
              <a:rPr lang="en-US" dirty="0">
                <a:solidFill>
                  <a:srgbClr val="FFFF99"/>
                </a:solidFill>
              </a:rPr>
              <a:t>Skip lesion</a:t>
            </a:r>
            <a:endParaRPr lang="el-GR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251520" y="917163"/>
            <a:ext cx="5472122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sz="3600" b="1" dirty="0">
                <a:solidFill>
                  <a:srgbClr val="FFFF00"/>
                </a:solidFill>
              </a:rPr>
              <a:t>ΣΤΑΔΙΟΠΟΙΗΣΗ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l-GR" sz="3600" b="1" dirty="0">
                <a:solidFill>
                  <a:srgbClr val="FFFF00"/>
                </a:solidFill>
              </a:rPr>
              <a:t>ΜΕ </a:t>
            </a:r>
            <a:r>
              <a:rPr lang="en-US" sz="3600" b="1" dirty="0">
                <a:solidFill>
                  <a:srgbClr val="FFFF00"/>
                </a:solidFill>
              </a:rPr>
              <a:t>MRI: </a:t>
            </a:r>
            <a:br>
              <a:rPr lang="el-GR" sz="3600" b="1" dirty="0">
                <a:solidFill>
                  <a:srgbClr val="FFFF00"/>
                </a:solidFill>
              </a:rPr>
            </a:br>
            <a:r>
              <a:rPr lang="el-GR" sz="3600" b="1" dirty="0">
                <a:solidFill>
                  <a:srgbClr val="FFFF00"/>
                </a:solidFill>
              </a:rPr>
              <a:t>ΤΟΠΙΚΗ ΕΚΤΑΣΗ (Τ) </a:t>
            </a:r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1333" t="29900" r="42219" b="49096"/>
          <a:stretch>
            <a:fillRect/>
          </a:stretch>
        </p:blipFill>
        <p:spPr>
          <a:xfrm>
            <a:off x="5929322" y="928670"/>
            <a:ext cx="2769690" cy="2828624"/>
          </a:xfr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59637" t="30270" r="24209" b="49465"/>
          <a:stretch>
            <a:fillRect/>
          </a:stretch>
        </p:blipFill>
        <p:spPr>
          <a:xfrm>
            <a:off x="5929322" y="3786190"/>
            <a:ext cx="2815954" cy="2825388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2357430"/>
            <a:ext cx="5857884" cy="1728786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el-GR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Εξωμυελική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επέκταση του όγκου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Παρακείμενα μυϊκά διαμερίσματα</a:t>
            </a:r>
          </a:p>
          <a:p>
            <a:pPr marL="548640" marR="0" lvl="0" indent="-41148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Παρακείμενες </a:t>
            </a:r>
            <a:r>
              <a:rPr kumimoji="0" lang="el-GR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νευραγγειακές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δομές</a:t>
            </a:r>
          </a:p>
          <a:p>
            <a:pPr marL="548640" marR="0" lvl="0" indent="-41148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l-GR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l-GR" sz="26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5C38ED6-2A1F-C510-1B16-1C65F6B26CF1}"/>
              </a:ext>
            </a:extLst>
          </p:cNvPr>
          <p:cNvCxnSpPr/>
          <p:nvPr/>
        </p:nvCxnSpPr>
        <p:spPr>
          <a:xfrm>
            <a:off x="6876256" y="2708920"/>
            <a:ext cx="360040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B070486-9974-AE8E-1CFA-8883FFEFF0D3}"/>
              </a:ext>
            </a:extLst>
          </p:cNvPr>
          <p:cNvCxnSpPr/>
          <p:nvPr/>
        </p:nvCxnSpPr>
        <p:spPr>
          <a:xfrm>
            <a:off x="6876256" y="5661248"/>
            <a:ext cx="360040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33C5620-1394-B015-ABC8-060376466CDA}"/>
              </a:ext>
            </a:extLst>
          </p:cNvPr>
          <p:cNvCxnSpPr>
            <a:cxnSpLocks/>
          </p:cNvCxnSpPr>
          <p:nvPr/>
        </p:nvCxnSpPr>
        <p:spPr>
          <a:xfrm>
            <a:off x="7092280" y="1412776"/>
            <a:ext cx="342203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1852E18-9A13-25AA-8ACA-A6B5C0B13957}"/>
              </a:ext>
            </a:extLst>
          </p:cNvPr>
          <p:cNvCxnSpPr>
            <a:cxnSpLocks/>
          </p:cNvCxnSpPr>
          <p:nvPr/>
        </p:nvCxnSpPr>
        <p:spPr>
          <a:xfrm>
            <a:off x="7056276" y="4257197"/>
            <a:ext cx="342203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rmAutofit fontScale="90000"/>
          </a:bodyPr>
          <a:lstStyle/>
          <a:p>
            <a:r>
              <a:rPr lang="el-GR" dirty="0"/>
              <a:t>ΜΗ ΕΠΕΜΒΑΤΙΚΗ ΑΓΕΙΟΓΡΑΦΙΑ:</a:t>
            </a:r>
            <a:br>
              <a:rPr lang="el-GR" dirty="0"/>
            </a:br>
            <a:r>
              <a:rPr lang="en-US" dirty="0"/>
              <a:t>CTA </a:t>
            </a:r>
            <a:r>
              <a:rPr lang="el-GR" dirty="0"/>
              <a:t>ή </a:t>
            </a:r>
            <a:r>
              <a:rPr lang="en-US" dirty="0"/>
              <a:t>MRA</a:t>
            </a:r>
            <a:endParaRPr lang="el-G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6227" t="19074" r="1396" b="50014"/>
          <a:stretch/>
        </p:blipFill>
        <p:spPr>
          <a:xfrm>
            <a:off x="34668" y="2348880"/>
            <a:ext cx="8875303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62AD24E-F82C-4A1C-B0AB-E2E8E9C27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D22FE73A-AB89-4DF7-BA26-253A38A38B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9952" y="34086"/>
            <a:ext cx="4923680" cy="6823914"/>
          </a:xfrm>
        </p:spPr>
      </p:pic>
      <p:pic>
        <p:nvPicPr>
          <p:cNvPr id="6" name="Θέση περιεχομένου 4">
            <a:extLst>
              <a:ext uri="{FF2B5EF4-FFF2-40B4-BE49-F238E27FC236}">
                <a16:creationId xmlns:a16="http://schemas.microsoft.com/office/drawing/2014/main" id="{C6EB7CC6-8D0A-42EE-9F94-B45CBB252C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35" t="25167" r="29186" b="32873"/>
          <a:stretch/>
        </p:blipFill>
        <p:spPr>
          <a:xfrm>
            <a:off x="-26456" y="836712"/>
            <a:ext cx="4032448" cy="1584176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3D7488F3-8317-4255-B54D-B7DF9723E9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57" t="82999" r="61764" b="14200"/>
          <a:stretch/>
        </p:blipFill>
        <p:spPr>
          <a:xfrm>
            <a:off x="1" y="2791890"/>
            <a:ext cx="4005992" cy="349078"/>
          </a:xfrm>
          <a:prstGeom prst="rect">
            <a:avLst/>
          </a:prstGeom>
        </p:spPr>
      </p:pic>
      <p:sp>
        <p:nvSpPr>
          <p:cNvPr id="8" name="Οβάλ 7">
            <a:extLst>
              <a:ext uri="{FF2B5EF4-FFF2-40B4-BE49-F238E27FC236}">
                <a16:creationId xmlns:a16="http://schemas.microsoft.com/office/drawing/2014/main" id="{C5A5862E-E12D-44AA-8F43-487592E2E796}"/>
              </a:ext>
            </a:extLst>
          </p:cNvPr>
          <p:cNvSpPr/>
          <p:nvPr/>
        </p:nvSpPr>
        <p:spPr>
          <a:xfrm>
            <a:off x="7020272" y="1196752"/>
            <a:ext cx="288032" cy="21602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6286A7FB-FD47-4D71-A382-FD7BA4C6B170}"/>
              </a:ext>
            </a:extLst>
          </p:cNvPr>
          <p:cNvSpPr/>
          <p:nvPr/>
        </p:nvSpPr>
        <p:spPr>
          <a:xfrm>
            <a:off x="5724127" y="2106543"/>
            <a:ext cx="591825" cy="31434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BAC9BF94-E2CB-4FE5-990B-8179D99B540A}"/>
              </a:ext>
            </a:extLst>
          </p:cNvPr>
          <p:cNvSpPr/>
          <p:nvPr/>
        </p:nvSpPr>
        <p:spPr>
          <a:xfrm>
            <a:off x="6948264" y="2106544"/>
            <a:ext cx="591826" cy="31434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2F73253D-E98A-4F5E-AC48-63385140B8E0}"/>
              </a:ext>
            </a:extLst>
          </p:cNvPr>
          <p:cNvCxnSpPr/>
          <p:nvPr/>
        </p:nvCxnSpPr>
        <p:spPr>
          <a:xfrm>
            <a:off x="6084168" y="1484784"/>
            <a:ext cx="12241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Οβάλ 2">
            <a:extLst>
              <a:ext uri="{FF2B5EF4-FFF2-40B4-BE49-F238E27FC236}">
                <a16:creationId xmlns:a16="http://schemas.microsoft.com/office/drawing/2014/main" id="{DAA780FA-F032-4117-B4FA-18BFD50CA41B}"/>
              </a:ext>
            </a:extLst>
          </p:cNvPr>
          <p:cNvSpPr/>
          <p:nvPr/>
        </p:nvSpPr>
        <p:spPr>
          <a:xfrm>
            <a:off x="6084168" y="6237312"/>
            <a:ext cx="2232248" cy="458359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8375953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83974" y="969290"/>
            <a:ext cx="7055380" cy="1400530"/>
          </a:xfrm>
        </p:spPr>
        <p:txBody>
          <a:bodyPr/>
          <a:lstStyle/>
          <a:p>
            <a:pPr eaLnBrk="1" hangingPunct="1">
              <a:defRPr/>
            </a:pPr>
            <a:r>
              <a:rPr lang="el-GR" b="1" dirty="0">
                <a:solidFill>
                  <a:srgbClr val="FFFF00"/>
                </a:solidFill>
              </a:rPr>
              <a:t>ΠΑΡΑΚΟΛΟΥΘΗΣΗ : </a:t>
            </a:r>
            <a:r>
              <a:rPr lang="en-GB" b="1" dirty="0">
                <a:solidFill>
                  <a:srgbClr val="FFFF00"/>
                </a:solidFill>
              </a:rPr>
              <a:t>MRI</a:t>
            </a:r>
            <a:endParaRPr lang="el-GR" b="1" dirty="0">
              <a:solidFill>
                <a:srgbClr val="FFFF00"/>
              </a:solidFill>
            </a:endParaRPr>
          </a:p>
        </p:txBody>
      </p:sp>
      <p:sp>
        <p:nvSpPr>
          <p:cNvPr id="141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3200" dirty="0" err="1"/>
              <a:t>Μετα</a:t>
            </a:r>
            <a:r>
              <a:rPr lang="el-GR" sz="3200" dirty="0"/>
              <a:t> </a:t>
            </a:r>
            <a:r>
              <a:rPr lang="el-GR" sz="3200" dirty="0" err="1"/>
              <a:t>χειρουργειο</a:t>
            </a:r>
            <a:endParaRPr lang="el-GR" sz="3200" dirty="0"/>
          </a:p>
          <a:p>
            <a:pPr eaLnBrk="1" hangingPunct="1">
              <a:defRPr/>
            </a:pPr>
            <a:r>
              <a:rPr lang="el-GR" sz="3200" dirty="0"/>
              <a:t>Κατά την ΧΜΘ, ΑΚΘ</a:t>
            </a:r>
          </a:p>
        </p:txBody>
      </p:sp>
      <p:pic>
        <p:nvPicPr>
          <p:cNvPr id="4" name="Picture 4" descr="P1010401">
            <a:extLst>
              <a:ext uri="{FF2B5EF4-FFF2-40B4-BE49-F238E27FC236}">
                <a16:creationId xmlns:a16="http://schemas.microsoft.com/office/drawing/2014/main" id="{B0885BAC-45C3-4BF6-ADF2-A2ED4A9AD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453455"/>
            <a:ext cx="3858454" cy="2894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 r="52887" b="1416"/>
          <a:stretch>
            <a:fillRect/>
          </a:stretch>
        </p:blipFill>
        <p:spPr bwMode="auto">
          <a:xfrm>
            <a:off x="4429124" y="4143380"/>
            <a:ext cx="2119312" cy="20256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 cstate="print">
            <a:lum contrast="24000"/>
          </a:blip>
          <a:srcRect l="52898"/>
          <a:stretch>
            <a:fillRect/>
          </a:stretch>
        </p:blipFill>
        <p:spPr bwMode="auto">
          <a:xfrm>
            <a:off x="6786578" y="1571612"/>
            <a:ext cx="2160588" cy="20288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5" cstate="print">
            <a:lum contrast="18000"/>
          </a:blip>
          <a:srcRect l="52863" b="3691"/>
          <a:stretch>
            <a:fillRect/>
          </a:stretch>
        </p:blipFill>
        <p:spPr bwMode="auto">
          <a:xfrm>
            <a:off x="6732588" y="4221163"/>
            <a:ext cx="2312987" cy="19843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6" cstate="print">
            <a:lum contrast="24000"/>
          </a:blip>
          <a:srcRect r="53912"/>
          <a:stretch>
            <a:fillRect/>
          </a:stretch>
        </p:blipFill>
        <p:spPr bwMode="auto">
          <a:xfrm>
            <a:off x="4286248" y="1571612"/>
            <a:ext cx="2305050" cy="20605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91" name="Rectangle 2"/>
          <p:cNvSpPr>
            <a:spLocks noChangeArrowheads="1"/>
          </p:cNvSpPr>
          <p:nvPr/>
        </p:nvSpPr>
        <p:spPr bwMode="auto">
          <a:xfrm>
            <a:off x="500034" y="428604"/>
            <a:ext cx="7958138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br>
              <a:rPr lang="el-GR" sz="40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l-GR" sz="40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 Unicode MS" pitchFamily="34" charset="-128"/>
                <a:cs typeface="Arial Unicode MS" pitchFamily="34" charset="-128"/>
              </a:rPr>
            </a:br>
            <a:endParaRPr lang="el-GR" sz="40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9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dirty="0">
                <a:solidFill>
                  <a:srgbClr val="FFFF00"/>
                </a:solidFill>
              </a:rPr>
              <a:t>ΚΡΙΤΗΡΙΑ ΑΝΤΑΠΟΚΡΙΣΗΣ Μ</a:t>
            </a:r>
            <a:r>
              <a:rPr lang="en-US" sz="3200" b="1" dirty="0">
                <a:solidFill>
                  <a:srgbClr val="FFFF00"/>
                </a:solidFill>
              </a:rPr>
              <a:t>R</a:t>
            </a:r>
            <a:r>
              <a:rPr lang="el-GR" sz="3200" b="1" dirty="0">
                <a:solidFill>
                  <a:srgbClr val="FFFF00"/>
                </a:solidFill>
              </a:rPr>
              <a:t>Ι, </a:t>
            </a:r>
            <a:br>
              <a:rPr lang="el-GR" sz="3200" b="1" dirty="0">
                <a:solidFill>
                  <a:srgbClr val="FFFF00"/>
                </a:solidFill>
              </a:rPr>
            </a:br>
            <a:r>
              <a:rPr lang="el-GR" sz="3200" b="1" dirty="0">
                <a:solidFill>
                  <a:srgbClr val="FFFF00"/>
                </a:solidFill>
              </a:rPr>
              <a:t>ΜΕΤΑ ΧΜΘ,ΑΚΘ</a:t>
            </a:r>
          </a:p>
        </p:txBody>
      </p:sp>
      <p:sp>
        <p:nvSpPr>
          <p:cNvPr id="13" name="12 - Θέση περιεχομένου"/>
          <p:cNvSpPr>
            <a:spLocks noGrp="1"/>
          </p:cNvSpPr>
          <p:nvPr>
            <p:ph idx="1"/>
          </p:nvPr>
        </p:nvSpPr>
        <p:spPr>
          <a:xfrm>
            <a:off x="0" y="2357430"/>
            <a:ext cx="5000628" cy="2328866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</a:pPr>
            <a:r>
              <a:rPr lang="el-GR" dirty="0" err="1">
                <a:solidFill>
                  <a:srgbClr val="FFFF66"/>
                </a:solidFill>
              </a:rPr>
              <a:t>Μεγεθος</a:t>
            </a:r>
            <a:r>
              <a:rPr lang="el-GR" dirty="0">
                <a:solidFill>
                  <a:srgbClr val="FFFF66"/>
                </a:solidFill>
              </a:rPr>
              <a:t>: Τ1, Τ2</a:t>
            </a:r>
          </a:p>
          <a:p>
            <a:pPr>
              <a:buClr>
                <a:srgbClr val="FFFF00"/>
              </a:buClr>
            </a:pPr>
            <a:r>
              <a:rPr lang="el-GR" dirty="0" err="1"/>
              <a:t>Νεκρωσεις</a:t>
            </a:r>
            <a:r>
              <a:rPr lang="el-GR" dirty="0"/>
              <a:t> : Τ1 </a:t>
            </a:r>
            <a:r>
              <a:rPr lang="en-US" dirty="0"/>
              <a:t>FS</a:t>
            </a:r>
            <a:r>
              <a:rPr lang="el-GR" dirty="0"/>
              <a:t> + </a:t>
            </a:r>
            <a:r>
              <a:rPr lang="en-US" dirty="0"/>
              <a:t>GD</a:t>
            </a:r>
            <a:endParaRPr lang="el-GR" dirty="0"/>
          </a:p>
          <a:p>
            <a:pPr>
              <a:buClr>
                <a:srgbClr val="FFFF00"/>
              </a:buClr>
            </a:pPr>
            <a:r>
              <a:rPr lang="el-GR" dirty="0" err="1"/>
              <a:t>Τροπος</a:t>
            </a:r>
            <a:r>
              <a:rPr lang="el-GR" dirty="0"/>
              <a:t> </a:t>
            </a:r>
            <a:r>
              <a:rPr lang="el-GR" dirty="0" err="1"/>
              <a:t>προσληψης</a:t>
            </a:r>
            <a:r>
              <a:rPr lang="el-GR" dirty="0"/>
              <a:t> σκιαγραφικού</a:t>
            </a:r>
            <a:r>
              <a:rPr lang="en-US" dirty="0">
                <a:solidFill>
                  <a:srgbClr val="FFFF99"/>
                </a:solidFill>
              </a:rPr>
              <a:t>: </a:t>
            </a:r>
            <a:r>
              <a:rPr lang="en-US" b="1" dirty="0">
                <a:solidFill>
                  <a:srgbClr val="FFFF99"/>
                </a:solidFill>
              </a:rPr>
              <a:t>DCE-MRI</a:t>
            </a:r>
            <a:endParaRPr lang="el-GR" dirty="0">
              <a:solidFill>
                <a:srgbClr val="FFFF99"/>
              </a:solidFill>
            </a:endParaRPr>
          </a:p>
        </p:txBody>
      </p:sp>
      <p:sp>
        <p:nvSpPr>
          <p:cNvPr id="14" name="13 - TextBox"/>
          <p:cNvSpPr txBox="1"/>
          <p:nvPr/>
        </p:nvSpPr>
        <p:spPr>
          <a:xfrm>
            <a:off x="4500562" y="3500438"/>
            <a:ext cx="4192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/>
              <a:t>Μείωση μεγέθους: ανταπόκριση</a:t>
            </a:r>
          </a:p>
        </p:txBody>
      </p:sp>
      <p:sp>
        <p:nvSpPr>
          <p:cNvPr id="15" name="14 - TextBox"/>
          <p:cNvSpPr txBox="1"/>
          <p:nvPr/>
        </p:nvSpPr>
        <p:spPr>
          <a:xfrm>
            <a:off x="4286248" y="6215082"/>
            <a:ext cx="3692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/>
              <a:t>Αύξηση  μεγέθους: υποτροπή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 l="26276" t="28424" r="53142" b="18362"/>
          <a:stretch>
            <a:fillRect/>
          </a:stretch>
        </p:blipFill>
        <p:spPr bwMode="auto">
          <a:xfrm>
            <a:off x="2571736" y="1190256"/>
            <a:ext cx="2014666" cy="416757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428728" y="5362110"/>
            <a:ext cx="628654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400" dirty="0" err="1"/>
              <a:t>Ιδιο</a:t>
            </a:r>
            <a:r>
              <a:rPr lang="el-GR" sz="2400" dirty="0"/>
              <a:t> μέγεθος</a:t>
            </a:r>
            <a:r>
              <a:rPr lang="en-US" sz="2400" dirty="0"/>
              <a:t> </a:t>
            </a:r>
            <a:r>
              <a:rPr lang="el-GR" sz="2400" dirty="0"/>
              <a:t>όγκου</a:t>
            </a:r>
            <a:r>
              <a:rPr lang="en-US" sz="2400" dirty="0"/>
              <a:t> (Ewing </a:t>
            </a:r>
            <a:r>
              <a:rPr lang="el-GR" sz="2400" dirty="0" err="1"/>
              <a:t>σαρκωμα</a:t>
            </a:r>
            <a:r>
              <a:rPr lang="el-GR" sz="2400" dirty="0"/>
              <a:t>)   σε Τ1,Τ2 αλλά με </a:t>
            </a:r>
            <a:r>
              <a:rPr lang="el-GR" sz="2400" i="1" dirty="0">
                <a:solidFill>
                  <a:srgbClr val="FFFF66"/>
                </a:solidFill>
              </a:rPr>
              <a:t>νεκρώσεις</a:t>
            </a:r>
            <a:r>
              <a:rPr lang="el-GR" sz="2400" dirty="0"/>
              <a:t> (Τ1 </a:t>
            </a:r>
            <a:r>
              <a:rPr lang="en-US" sz="2400" dirty="0"/>
              <a:t>FS</a:t>
            </a:r>
            <a:r>
              <a:rPr lang="el-GR" sz="2400" dirty="0"/>
              <a:t>+</a:t>
            </a:r>
            <a:r>
              <a:rPr lang="en-US" sz="2400" dirty="0"/>
              <a:t>GD)</a:t>
            </a:r>
            <a:r>
              <a:rPr lang="el-GR" sz="2400" dirty="0">
                <a:solidFill>
                  <a:srgbClr val="FFC000"/>
                </a:solidFill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rgbClr val="FFC000"/>
                </a:solidFill>
              </a:rPr>
              <a:t> </a:t>
            </a:r>
            <a:r>
              <a:rPr lang="el-GR" sz="2400" i="1" dirty="0"/>
              <a:t>Νέκρωση 90%: Ανταπόκριση στην ΧΜΘ</a:t>
            </a:r>
          </a:p>
          <a:p>
            <a:endParaRPr lang="el-GR" sz="2400" dirty="0">
              <a:solidFill>
                <a:srgbClr val="FFC000"/>
              </a:solidFill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214313" y="428625"/>
            <a:ext cx="4206875" cy="523875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28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Σημασία σκιαγραφικού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75580" t="28424" r="3838" b="18362"/>
          <a:stretch>
            <a:fillRect/>
          </a:stretch>
        </p:blipFill>
        <p:spPr bwMode="auto">
          <a:xfrm>
            <a:off x="5000628" y="1214422"/>
            <a:ext cx="2000264" cy="41376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11 - TextBox"/>
          <p:cNvSpPr txBox="1"/>
          <p:nvPr/>
        </p:nvSpPr>
        <p:spPr>
          <a:xfrm>
            <a:off x="5572132" y="785794"/>
            <a:ext cx="1987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l-GR" dirty="0" err="1"/>
              <a:t>ετα</a:t>
            </a:r>
            <a:r>
              <a:rPr lang="el-GR" dirty="0"/>
              <a:t> εξάμηνο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 l="20296" t="31004" r="5907"/>
          <a:stretch>
            <a:fillRect/>
          </a:stretch>
        </p:blipFill>
        <p:spPr bwMode="auto">
          <a:xfrm>
            <a:off x="4140200" y="358211"/>
            <a:ext cx="4564063" cy="3200964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4" cstate="print"/>
          <a:srcRect l="23253" t="39862" r="3691"/>
          <a:stretch>
            <a:fillRect/>
          </a:stretch>
        </p:blipFill>
        <p:spPr bwMode="auto">
          <a:xfrm>
            <a:off x="611188" y="3789363"/>
            <a:ext cx="4618037" cy="29352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5929313" y="3643313"/>
            <a:ext cx="1984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/>
              <a:t>Πριν θεραπεία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0" y="1500188"/>
            <a:ext cx="4572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800" b="1" dirty="0">
                <a:solidFill>
                  <a:srgbClr val="FFFF99"/>
                </a:solidFill>
              </a:rPr>
              <a:t>Δυναμικό </a:t>
            </a:r>
            <a:r>
              <a:rPr lang="en-US" sz="2800" b="1" dirty="0">
                <a:solidFill>
                  <a:srgbClr val="FFFF99"/>
                </a:solidFill>
              </a:rPr>
              <a:t>MRI</a:t>
            </a:r>
            <a:r>
              <a:rPr lang="el-GR" sz="2800" b="1" dirty="0">
                <a:solidFill>
                  <a:srgbClr val="FFFF99"/>
                </a:solidFill>
              </a:rPr>
              <a:t> </a:t>
            </a:r>
            <a:r>
              <a:rPr lang="en-US" sz="2400" dirty="0">
                <a:solidFill>
                  <a:srgbClr val="FFFF99"/>
                </a:solidFill>
              </a:rPr>
              <a:t>(</a:t>
            </a:r>
            <a:r>
              <a:rPr lang="en-US" sz="2400" b="1" dirty="0">
                <a:solidFill>
                  <a:srgbClr val="FFFF99"/>
                </a:solidFill>
              </a:rPr>
              <a:t>DCE-MRI</a:t>
            </a:r>
            <a:r>
              <a:rPr lang="en-US" sz="2400" dirty="0">
                <a:solidFill>
                  <a:srgbClr val="FFFF99"/>
                </a:solidFill>
              </a:rPr>
              <a:t>)</a:t>
            </a:r>
            <a:r>
              <a:rPr lang="el-GR" sz="2400" dirty="0">
                <a:solidFill>
                  <a:srgbClr val="FFFF99"/>
                </a:solidFill>
              </a:rPr>
              <a:t>:</a:t>
            </a:r>
          </a:p>
          <a:p>
            <a:r>
              <a:rPr lang="el-GR" sz="2400" dirty="0"/>
              <a:t>Εκτίμηση βαθμού , ταχύτητας πρόσληψης σκιαγραφικού </a:t>
            </a:r>
            <a:r>
              <a:rPr lang="el-GR" sz="2400" dirty="0">
                <a:solidFill>
                  <a:srgbClr val="FFFF99"/>
                </a:solidFill>
              </a:rPr>
              <a:t>:</a:t>
            </a:r>
          </a:p>
        </p:txBody>
      </p:sp>
      <p:sp>
        <p:nvSpPr>
          <p:cNvPr id="51206" name="Text Box 4"/>
          <p:cNvSpPr txBox="1">
            <a:spLocks noChangeArrowheads="1"/>
          </p:cNvSpPr>
          <p:nvPr/>
        </p:nvSpPr>
        <p:spPr bwMode="auto">
          <a:xfrm>
            <a:off x="1857375" y="6396038"/>
            <a:ext cx="20748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/>
              <a:t>Μετα θεραπεία</a:t>
            </a:r>
          </a:p>
        </p:txBody>
      </p:sp>
      <p:sp>
        <p:nvSpPr>
          <p:cNvPr id="51207" name="Text Box 5"/>
          <p:cNvSpPr txBox="1">
            <a:spLocks noChangeArrowheads="1"/>
          </p:cNvSpPr>
          <p:nvPr/>
        </p:nvSpPr>
        <p:spPr bwMode="auto">
          <a:xfrm>
            <a:off x="5429250" y="4929188"/>
            <a:ext cx="3429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2"/>
              </a:buClr>
              <a:buFont typeface="Arial" charset="0"/>
              <a:buChar char="•"/>
            </a:pPr>
            <a:r>
              <a:rPr lang="el-GR" sz="2400" dirty="0"/>
              <a:t>  Ταχεία έντονη ενίσχυση     μετά θεραπεία:</a:t>
            </a:r>
          </a:p>
          <a:p>
            <a:pPr>
              <a:buClr>
                <a:schemeClr val="tx2"/>
              </a:buClr>
            </a:pPr>
            <a:r>
              <a:rPr lang="el-GR" sz="2400" i="1" dirty="0"/>
              <a:t>κακή ανταπόκριση  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882" t="59213" r="52362" b="14173"/>
          <a:stretch>
            <a:fillRect/>
          </a:stretch>
        </p:blipFill>
        <p:spPr bwMode="auto">
          <a:xfrm>
            <a:off x="5667252" y="1214422"/>
            <a:ext cx="3218231" cy="192882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6732" t="18268" r="55512" b="52913"/>
          <a:stretch>
            <a:fillRect/>
          </a:stretch>
        </p:blipFill>
        <p:spPr bwMode="auto">
          <a:xfrm>
            <a:off x="2714612" y="1214422"/>
            <a:ext cx="2940619" cy="190869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64370" t="65512" r="10630" b="10709"/>
          <a:stretch>
            <a:fillRect/>
          </a:stretch>
        </p:blipFill>
        <p:spPr bwMode="auto">
          <a:xfrm>
            <a:off x="214282" y="1357298"/>
            <a:ext cx="2870573" cy="170644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4214810" y="328612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STIR</a:t>
            </a:r>
            <a:endParaRPr lang="el-GR" dirty="0"/>
          </a:p>
        </p:txBody>
      </p:sp>
      <p:sp>
        <p:nvSpPr>
          <p:cNvPr id="9" name="8 - TextBox"/>
          <p:cNvSpPr txBox="1"/>
          <p:nvPr/>
        </p:nvSpPr>
        <p:spPr>
          <a:xfrm>
            <a:off x="1500166" y="3214686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T1</a:t>
            </a:r>
            <a:endParaRPr lang="el-GR" dirty="0"/>
          </a:p>
        </p:txBody>
      </p:sp>
      <p:sp>
        <p:nvSpPr>
          <p:cNvPr id="10" name="9 - TextBox"/>
          <p:cNvSpPr txBox="1"/>
          <p:nvPr/>
        </p:nvSpPr>
        <p:spPr>
          <a:xfrm>
            <a:off x="6715140" y="3214686"/>
            <a:ext cx="1131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T1 FS +GD</a:t>
            </a:r>
            <a:endParaRPr lang="el-GR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11811" t="39055" r="2756" b="31811"/>
          <a:stretch>
            <a:fillRect/>
          </a:stretch>
        </p:blipFill>
        <p:spPr bwMode="auto">
          <a:xfrm>
            <a:off x="285720" y="4143380"/>
            <a:ext cx="8428960" cy="179643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2" name="11 - TextBox"/>
          <p:cNvSpPr txBox="1"/>
          <p:nvPr/>
        </p:nvSpPr>
        <p:spPr>
          <a:xfrm>
            <a:off x="1285852" y="6000768"/>
            <a:ext cx="6709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DC MRI: </a:t>
            </a:r>
            <a:r>
              <a:rPr lang="el-GR" dirty="0" err="1"/>
              <a:t>βραδεια</a:t>
            </a:r>
            <a:r>
              <a:rPr lang="el-GR" dirty="0"/>
              <a:t> ασθενής πρόσληψη σκιαγραφικού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84710" y="567697"/>
            <a:ext cx="8302132" cy="816042"/>
          </a:xfrm>
          <a:ln>
            <a:noFill/>
          </a:ln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FFFF66"/>
                </a:solidFill>
              </a:rPr>
              <a:t>ΥΠΟΤΡΟΠΗ ΜΕΤΑ ΧΕΙΡΟΥΡΓΕΙΟ</a:t>
            </a:r>
          </a:p>
        </p:txBody>
      </p:sp>
      <p:sp>
        <p:nvSpPr>
          <p:cNvPr id="13" name="12 - Θέση περιεχομένου"/>
          <p:cNvSpPr>
            <a:spLocks noGrp="1"/>
          </p:cNvSpPr>
          <p:nvPr>
            <p:ph idx="1"/>
          </p:nvPr>
        </p:nvSpPr>
        <p:spPr>
          <a:xfrm>
            <a:off x="107504" y="2329863"/>
            <a:ext cx="4043362" cy="3960440"/>
          </a:xfrm>
        </p:spPr>
        <p:txBody>
          <a:bodyPr>
            <a:normAutofit/>
          </a:bodyPr>
          <a:lstStyle/>
          <a:p>
            <a:r>
              <a:rPr lang="el-GR" dirty="0"/>
              <a:t>Η τοπική υποτροπή : </a:t>
            </a:r>
          </a:p>
          <a:p>
            <a:pPr marL="0" indent="0">
              <a:buNone/>
            </a:pPr>
            <a:r>
              <a:rPr lang="el-GR" i="1" dirty="0"/>
              <a:t>ίδια χαρακτηριστικά με τον πρωτοπαθή όγκο</a:t>
            </a:r>
          </a:p>
          <a:p>
            <a:r>
              <a:rPr lang="el-GR" dirty="0"/>
              <a:t>Ανάδειξη επιπλοκών</a:t>
            </a:r>
          </a:p>
          <a:p>
            <a:pPr lvl="1"/>
            <a:r>
              <a:rPr lang="el-GR" dirty="0" err="1"/>
              <a:t>Αιματωμα</a:t>
            </a:r>
            <a:r>
              <a:rPr lang="el-GR" dirty="0"/>
              <a:t>‘</a:t>
            </a:r>
          </a:p>
          <a:p>
            <a:pPr lvl="1"/>
            <a:r>
              <a:rPr lang="el-GR" dirty="0"/>
              <a:t>Απόστημα</a:t>
            </a:r>
          </a:p>
          <a:p>
            <a:pPr lvl="1"/>
            <a:r>
              <a:rPr lang="el-GR" dirty="0" err="1"/>
              <a:t>Μετεγχειρητικο</a:t>
            </a:r>
            <a:r>
              <a:rPr lang="el-GR" dirty="0"/>
              <a:t> οίδημα/ </a:t>
            </a:r>
            <a:r>
              <a:rPr lang="el-GR" dirty="0" err="1"/>
              <a:t>ίνωση</a:t>
            </a:r>
            <a:endParaRPr lang="el-GR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24213" t="56378" r="59252" b="5669"/>
          <a:stretch>
            <a:fillRect/>
          </a:stretch>
        </p:blipFill>
        <p:spPr bwMode="auto">
          <a:xfrm>
            <a:off x="6500826" y="3143248"/>
            <a:ext cx="2589278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l="22244" t="13228" r="56890" b="49449"/>
          <a:stretch>
            <a:fillRect/>
          </a:stretch>
        </p:blipFill>
        <p:spPr bwMode="auto">
          <a:xfrm>
            <a:off x="3779912" y="1540584"/>
            <a:ext cx="2900262" cy="324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00199" y="423877"/>
            <a:ext cx="8229600" cy="1143000"/>
          </a:xfrm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rgbClr val="FFFF66"/>
                </a:solidFill>
              </a:rPr>
              <a:t>Τοπική υποτροπή + επιπλοκές 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189" t="31181" r="3150" b="14173"/>
          <a:stretch>
            <a:fillRect/>
          </a:stretch>
        </p:blipFill>
        <p:spPr bwMode="auto">
          <a:xfrm>
            <a:off x="285720" y="1500174"/>
            <a:ext cx="8300998" cy="338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357158" y="5500702"/>
            <a:ext cx="61398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>
                <a:solidFill>
                  <a:srgbClr val="FF0000"/>
                </a:solidFill>
              </a:rPr>
              <a:t>Τοπικη</a:t>
            </a:r>
            <a:r>
              <a:rPr lang="el-GR" dirty="0">
                <a:solidFill>
                  <a:srgbClr val="FF0000"/>
                </a:solidFill>
              </a:rPr>
              <a:t> υποτροπή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l-GR" dirty="0">
                <a:solidFill>
                  <a:srgbClr val="FFFF00"/>
                </a:solidFill>
              </a:rPr>
              <a:t> συλλογή με αιμορραγικά στοιχεία 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l-GR" dirty="0">
                <a:solidFill>
                  <a:srgbClr val="FFFF00"/>
                </a:solidFill>
              </a:rPr>
              <a:t> </a:t>
            </a:r>
            <a:r>
              <a:rPr lang="el-GR" dirty="0" err="1">
                <a:solidFill>
                  <a:srgbClr val="00B050"/>
                </a:solidFill>
              </a:rPr>
              <a:t>φλεγμονωδεις</a:t>
            </a:r>
            <a:r>
              <a:rPr lang="el-GR" dirty="0">
                <a:solidFill>
                  <a:srgbClr val="00B050"/>
                </a:solidFill>
              </a:rPr>
              <a:t> αλλοιώσεις </a:t>
            </a:r>
            <a:r>
              <a:rPr lang="el-GR" dirty="0"/>
              <a:t>παρακειμένων μυών </a:t>
            </a:r>
          </a:p>
        </p:txBody>
      </p:sp>
      <p:cxnSp>
        <p:nvCxnSpPr>
          <p:cNvPr id="7" name="6 - Ευθύγραμμο βέλος σύνδεσης"/>
          <p:cNvCxnSpPr/>
          <p:nvPr/>
        </p:nvCxnSpPr>
        <p:spPr>
          <a:xfrm rot="10800000" flipV="1">
            <a:off x="8286776" y="3643314"/>
            <a:ext cx="285752" cy="14287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- Ευθύγραμμο βέλος σύνδεσης"/>
          <p:cNvCxnSpPr/>
          <p:nvPr/>
        </p:nvCxnSpPr>
        <p:spPr>
          <a:xfrm rot="10800000" flipV="1">
            <a:off x="6072198" y="3500438"/>
            <a:ext cx="285752" cy="14287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- Ευθύγραμμο βέλος σύνδεσης"/>
          <p:cNvCxnSpPr/>
          <p:nvPr/>
        </p:nvCxnSpPr>
        <p:spPr>
          <a:xfrm rot="16200000" flipH="1">
            <a:off x="5143504" y="3143248"/>
            <a:ext cx="285752" cy="142876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- Ευθύγραμμο βέλος σύνδεσης"/>
          <p:cNvCxnSpPr/>
          <p:nvPr/>
        </p:nvCxnSpPr>
        <p:spPr>
          <a:xfrm rot="16200000" flipH="1">
            <a:off x="7358082" y="2928934"/>
            <a:ext cx="285752" cy="142876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- Ευθύγραμμο βέλος σύνδεσης"/>
          <p:cNvCxnSpPr/>
          <p:nvPr/>
        </p:nvCxnSpPr>
        <p:spPr>
          <a:xfrm rot="16200000" flipH="1">
            <a:off x="7215206" y="1928802"/>
            <a:ext cx="142876" cy="142876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- Ευθύγραμμο βέλος σύνδεσης"/>
          <p:cNvCxnSpPr/>
          <p:nvPr/>
        </p:nvCxnSpPr>
        <p:spPr>
          <a:xfrm rot="16200000" flipH="1">
            <a:off x="5143504" y="2071678"/>
            <a:ext cx="142876" cy="142876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- TextBox"/>
          <p:cNvSpPr txBox="1"/>
          <p:nvPr/>
        </p:nvSpPr>
        <p:spPr>
          <a:xfrm>
            <a:off x="857224" y="4929198"/>
            <a:ext cx="52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Τ1</a:t>
            </a:r>
          </a:p>
        </p:txBody>
      </p:sp>
      <p:sp>
        <p:nvSpPr>
          <p:cNvPr id="15" name="14 - TextBox"/>
          <p:cNvSpPr txBox="1"/>
          <p:nvPr/>
        </p:nvSpPr>
        <p:spPr>
          <a:xfrm>
            <a:off x="2714612" y="4857760"/>
            <a:ext cx="1221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Τ1 +</a:t>
            </a:r>
            <a:r>
              <a:rPr lang="en-US" dirty="0"/>
              <a:t>GD</a:t>
            </a:r>
            <a:endParaRPr lang="el-GR" dirty="0"/>
          </a:p>
        </p:txBody>
      </p:sp>
      <p:sp>
        <p:nvSpPr>
          <p:cNvPr id="17" name="16 - TextBox"/>
          <p:cNvSpPr txBox="1"/>
          <p:nvPr/>
        </p:nvSpPr>
        <p:spPr>
          <a:xfrm>
            <a:off x="4143372" y="4857760"/>
            <a:ext cx="2932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Τ1 +</a:t>
            </a:r>
            <a:r>
              <a:rPr lang="en-US" dirty="0"/>
              <a:t>GD + </a:t>
            </a:r>
            <a:r>
              <a:rPr lang="en-US" dirty="0" err="1"/>
              <a:t>subtruction</a:t>
            </a:r>
            <a:endParaRPr lang="el-GR" dirty="0"/>
          </a:p>
        </p:txBody>
      </p:sp>
      <p:sp>
        <p:nvSpPr>
          <p:cNvPr id="18" name="17 - TextBox"/>
          <p:cNvSpPr txBox="1"/>
          <p:nvPr/>
        </p:nvSpPr>
        <p:spPr>
          <a:xfrm>
            <a:off x="7643834" y="4929198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STIR</a:t>
            </a:r>
            <a:endParaRPr lang="el-GR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faktiria, Pylos, Peloponnese, Greece | by Phil Hellenicos">
            <a:extLst>
              <a:ext uri="{FF2B5EF4-FFF2-40B4-BE49-F238E27FC236}">
                <a16:creationId xmlns:a16="http://schemas.microsoft.com/office/drawing/2014/main" id="{38777AB3-68FE-4ED7-8DB9-7D6D8549DA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0"/>
            <a:ext cx="4176464" cy="674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43394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9" descr="P101003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lum contrast="18000"/>
          </a:blip>
          <a:srcRect b="20032"/>
          <a:stretch>
            <a:fillRect/>
          </a:stretch>
        </p:blipFill>
        <p:spPr>
          <a:xfrm>
            <a:off x="1338263" y="1377950"/>
            <a:ext cx="2727325" cy="3635375"/>
          </a:xfrm>
          <a:noFill/>
          <a:ln>
            <a:solidFill>
              <a:schemeClr val="tx2"/>
            </a:solidFill>
          </a:ln>
        </p:spPr>
      </p:pic>
      <p:pic>
        <p:nvPicPr>
          <p:cNvPr id="30723" name="Picture 10" descr="P101003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lum contrast="12000"/>
          </a:blip>
          <a:srcRect l="22195" r="22195"/>
          <a:stretch>
            <a:fillRect/>
          </a:stretch>
        </p:blipFill>
        <p:spPr>
          <a:xfrm>
            <a:off x="5220072" y="1352604"/>
            <a:ext cx="2701925" cy="3600450"/>
          </a:xfrm>
          <a:noFill/>
          <a:ln>
            <a:solidFill>
              <a:schemeClr val="tx2"/>
            </a:solidFill>
          </a:ln>
        </p:spPr>
      </p:pic>
      <p:sp>
        <p:nvSpPr>
          <p:cNvPr id="30724" name="Text Box 11"/>
          <p:cNvSpPr txBox="1">
            <a:spLocks noChangeArrowheads="1"/>
          </p:cNvSpPr>
          <p:nvPr/>
        </p:nvSpPr>
        <p:spPr bwMode="auto">
          <a:xfrm>
            <a:off x="1215300" y="5074290"/>
            <a:ext cx="2828925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dirty="0" err="1"/>
              <a:t>Καλοηθης</a:t>
            </a:r>
            <a:r>
              <a:rPr lang="el-GR" dirty="0"/>
              <a:t>:</a:t>
            </a:r>
          </a:p>
          <a:p>
            <a:r>
              <a:rPr lang="el-GR" sz="2300" i="1" dirty="0"/>
              <a:t>μη </a:t>
            </a:r>
            <a:r>
              <a:rPr lang="el-GR" sz="2300" i="1" dirty="0" err="1"/>
              <a:t>οστεοποιό</a:t>
            </a:r>
            <a:r>
              <a:rPr lang="el-GR" sz="2300" i="1" dirty="0"/>
              <a:t> </a:t>
            </a:r>
            <a:r>
              <a:rPr lang="el-GR" sz="2300" i="1" dirty="0" err="1"/>
              <a:t>ινωμα</a:t>
            </a:r>
            <a:endParaRPr lang="el-GR" sz="2300" i="1" dirty="0"/>
          </a:p>
          <a:p>
            <a:pPr algn="ctr"/>
            <a:r>
              <a:rPr lang="en-US" sz="23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⇩</a:t>
            </a:r>
          </a:p>
          <a:p>
            <a:pPr algn="ctr"/>
            <a:r>
              <a:rPr lang="en-US" sz="2300" dirty="0"/>
              <a:t> </a:t>
            </a:r>
            <a:r>
              <a:rPr lang="en-US" sz="2300" dirty="0">
                <a:solidFill>
                  <a:schemeClr val="tx2"/>
                </a:solidFill>
              </a:rPr>
              <a:t>STOP</a:t>
            </a:r>
          </a:p>
        </p:txBody>
      </p:sp>
      <p:sp>
        <p:nvSpPr>
          <p:cNvPr id="30725" name="Text Box 12"/>
          <p:cNvSpPr txBox="1">
            <a:spLocks noChangeArrowheads="1"/>
          </p:cNvSpPr>
          <p:nvPr/>
        </p:nvSpPr>
        <p:spPr bwMode="auto">
          <a:xfrm>
            <a:off x="5724525" y="5013325"/>
            <a:ext cx="2971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/>
              <a:t>Κακοηθης:</a:t>
            </a:r>
          </a:p>
          <a:p>
            <a:r>
              <a:rPr lang="el-GR" sz="2300" i="1"/>
              <a:t>Οστεοσαρκωμα</a:t>
            </a:r>
            <a:endParaRPr lang="en-US" sz="2300" i="1"/>
          </a:p>
          <a:p>
            <a:pPr algn="ctr"/>
            <a:r>
              <a:rPr lang="en-US" sz="2800">
                <a:solidFill>
                  <a:schemeClr val="tx2"/>
                </a:solidFill>
              </a:rPr>
              <a:t>⇩</a:t>
            </a:r>
          </a:p>
          <a:p>
            <a:pPr algn="ctr"/>
            <a:r>
              <a:rPr lang="en-US"/>
              <a:t> </a:t>
            </a:r>
            <a:r>
              <a:rPr lang="el-GR"/>
              <a:t>σταδιοποιηση:</a:t>
            </a:r>
            <a:r>
              <a:rPr lang="en-US">
                <a:solidFill>
                  <a:schemeClr val="tx2"/>
                </a:solidFill>
              </a:rPr>
              <a:t>MRI</a:t>
            </a:r>
            <a:endParaRPr lang="el-GR">
              <a:solidFill>
                <a:schemeClr val="tx2"/>
              </a:solidFill>
            </a:endParaRPr>
          </a:p>
        </p:txBody>
      </p:sp>
      <p:sp>
        <p:nvSpPr>
          <p:cNvPr id="6" name="1 - Τίτλος">
            <a:extLst>
              <a:ext uri="{FF2B5EF4-FFF2-40B4-BE49-F238E27FC236}">
                <a16:creationId xmlns:a16="http://schemas.microsoft.com/office/drawing/2014/main" id="{C0922F38-961D-48B8-8D72-CACE9DAEB979}"/>
              </a:ext>
            </a:extLst>
          </p:cNvPr>
          <p:cNvSpPr txBox="1">
            <a:spLocks/>
          </p:cNvSpPr>
          <p:nvPr/>
        </p:nvSpPr>
        <p:spPr>
          <a:xfrm>
            <a:off x="395536" y="476672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l-GR" b="1" dirty="0">
                <a:solidFill>
                  <a:srgbClr val="FFFF00"/>
                </a:solidFill>
              </a:rPr>
              <a:t>ΣΥΜΠΕΡΑΣΜΑΤΙΚΑ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r>
              <a:rPr lang="el-GR" b="1" dirty="0">
                <a:solidFill>
                  <a:srgbClr val="FFFF00"/>
                </a:solidFill>
              </a:rPr>
              <a:t>ΣΥΜΠΕΡΑΣΜΑΤΙΚΑ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78579" y="1844824"/>
            <a:ext cx="8786842" cy="5357826"/>
          </a:xfrm>
        </p:spPr>
        <p:txBody>
          <a:bodyPr>
            <a:normAutofit/>
          </a:bodyPr>
          <a:lstStyle/>
          <a:p>
            <a:r>
              <a:rPr lang="el-GR" sz="2400" dirty="0" err="1"/>
              <a:t>Αρχικη</a:t>
            </a:r>
            <a:r>
              <a:rPr lang="el-GR" sz="2400" dirty="0"/>
              <a:t> </a:t>
            </a:r>
            <a:r>
              <a:rPr lang="el-GR" sz="2400" dirty="0" err="1"/>
              <a:t>προσεγγιση</a:t>
            </a:r>
            <a:r>
              <a:rPr lang="el-GR" sz="2400" dirty="0"/>
              <a:t> οστικών όγκων : Α/Α</a:t>
            </a:r>
          </a:p>
          <a:p>
            <a:pPr lvl="1"/>
            <a:r>
              <a:rPr lang="el-GR" sz="2400" dirty="0"/>
              <a:t>Αν </a:t>
            </a:r>
            <a:r>
              <a:rPr lang="el-GR" sz="2400" dirty="0" err="1"/>
              <a:t>αδιευκρινηστη</a:t>
            </a:r>
            <a:r>
              <a:rPr lang="el-GR" sz="2400" dirty="0"/>
              <a:t>  </a:t>
            </a:r>
            <a:r>
              <a:rPr lang="el-GR" sz="2400" dirty="0" err="1"/>
              <a:t>προχωραμε</a:t>
            </a:r>
            <a:r>
              <a:rPr lang="el-GR" sz="2400" dirty="0"/>
              <a:t> σε Μ</a:t>
            </a:r>
            <a:r>
              <a:rPr lang="en-US" sz="2400" dirty="0"/>
              <a:t>RI</a:t>
            </a:r>
            <a:endParaRPr lang="el-GR" sz="2400" dirty="0"/>
          </a:p>
          <a:p>
            <a:r>
              <a:rPr lang="en-US" sz="2400" dirty="0"/>
              <a:t>T</a:t>
            </a:r>
            <a:r>
              <a:rPr lang="el-GR" sz="2400" dirty="0" err="1"/>
              <a:t>οπική</a:t>
            </a:r>
            <a:r>
              <a:rPr lang="el-GR" sz="2400" dirty="0"/>
              <a:t> </a:t>
            </a:r>
            <a:r>
              <a:rPr lang="el-GR" sz="2400" dirty="0" err="1"/>
              <a:t>σταδιοποίηση</a:t>
            </a:r>
            <a:r>
              <a:rPr lang="el-GR" sz="2400" dirty="0"/>
              <a:t>: Μ</a:t>
            </a:r>
            <a:r>
              <a:rPr lang="en-US" sz="2400" dirty="0"/>
              <a:t>RI</a:t>
            </a:r>
          </a:p>
          <a:p>
            <a:r>
              <a:rPr lang="el-GR" sz="2400" dirty="0"/>
              <a:t>Απεικονιστικά κατευθυνόμενη βιοψία: </a:t>
            </a:r>
            <a:r>
              <a:rPr lang="en-US" sz="2400" dirty="0"/>
              <a:t>CT</a:t>
            </a:r>
            <a:endParaRPr lang="el-GR" sz="2400" dirty="0"/>
          </a:p>
          <a:p>
            <a:r>
              <a:rPr lang="el-GR" sz="2400" dirty="0"/>
              <a:t>Μεταστάσεις </a:t>
            </a:r>
            <a:endParaRPr lang="en-US" sz="2400" dirty="0"/>
          </a:p>
          <a:p>
            <a:pPr lvl="1"/>
            <a:r>
              <a:rPr lang="en-US" sz="2400" dirty="0"/>
              <a:t>O</a:t>
            </a:r>
            <a:r>
              <a:rPr lang="el-GR" sz="2400" dirty="0" err="1"/>
              <a:t>στικές</a:t>
            </a:r>
            <a:r>
              <a:rPr lang="el-GR" sz="2400" dirty="0"/>
              <a:t>: Σπινθηρογράφημα/ </a:t>
            </a:r>
            <a:r>
              <a:rPr lang="el-GR" sz="2000" dirty="0"/>
              <a:t>Ολόσωμο  </a:t>
            </a:r>
            <a:r>
              <a:rPr lang="en-US" sz="2000" dirty="0"/>
              <a:t>MRI, PET-CT</a:t>
            </a:r>
            <a:endParaRPr lang="el-GR" sz="2000" dirty="0"/>
          </a:p>
          <a:p>
            <a:pPr lvl="1"/>
            <a:r>
              <a:rPr lang="el-GR" sz="2400" dirty="0"/>
              <a:t>Πνευμονικές : </a:t>
            </a:r>
            <a:r>
              <a:rPr lang="en-US" sz="2400" dirty="0"/>
              <a:t>CT</a:t>
            </a:r>
          </a:p>
          <a:p>
            <a:r>
              <a:rPr lang="el-GR" sz="2400" dirty="0"/>
              <a:t>Παρακολούθηση : </a:t>
            </a:r>
          </a:p>
          <a:p>
            <a:pPr lvl="1"/>
            <a:r>
              <a:rPr lang="en-US" sz="2000" dirty="0"/>
              <a:t>MRI , DC-MRI</a:t>
            </a:r>
            <a:r>
              <a:rPr lang="el-GR" sz="2000" dirty="0"/>
              <a:t> νεότερες </a:t>
            </a:r>
            <a:r>
              <a:rPr lang="el-GR" sz="2000" dirty="0" err="1"/>
              <a:t>τεχνικες</a:t>
            </a:r>
            <a:r>
              <a:rPr lang="el-GR" sz="2000" dirty="0"/>
              <a:t> (</a:t>
            </a:r>
            <a:r>
              <a:rPr lang="en-US" sz="2000" dirty="0"/>
              <a:t>DWI, subtraction)</a:t>
            </a:r>
            <a:endParaRPr lang="el-GR" sz="2000" dirty="0"/>
          </a:p>
          <a:p>
            <a:endParaRPr lang="en-US" dirty="0"/>
          </a:p>
          <a:p>
            <a:endParaRPr lang="el-GR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6"/>
          <p:cNvPicPr>
            <a:picLocks noChangeAspect="1" noChangeArrowheads="1"/>
          </p:cNvPicPr>
          <p:nvPr/>
        </p:nvPicPr>
        <p:blipFill>
          <a:blip r:embed="rId3" cstate="print"/>
          <a:srcRect l="48714" t="33223" r="32475" b="47989"/>
          <a:stretch>
            <a:fillRect/>
          </a:stretch>
        </p:blipFill>
        <p:spPr bwMode="auto">
          <a:xfrm>
            <a:off x="5975653" y="1194861"/>
            <a:ext cx="3132137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13492" y="260648"/>
            <a:ext cx="8208912" cy="3600400"/>
          </a:xfrm>
        </p:spPr>
        <p:txBody>
          <a:bodyPr>
            <a:noAutofit/>
          </a:bodyPr>
          <a:lstStyle/>
          <a:p>
            <a:pPr marL="0" indent="0">
              <a:buClr>
                <a:srgbClr val="FFFF00"/>
              </a:buClr>
              <a:buNone/>
            </a:pPr>
            <a:r>
              <a:rPr lang="en-US" sz="2400" b="1" dirty="0">
                <a:solidFill>
                  <a:srgbClr val="FFFF00"/>
                </a:solidFill>
              </a:rPr>
              <a:t>CT/ MRI</a:t>
            </a:r>
            <a:r>
              <a:rPr lang="el-GR" sz="2400" b="1" dirty="0">
                <a:solidFill>
                  <a:srgbClr val="FFFF00"/>
                </a:solidFill>
              </a:rPr>
              <a:t> (</a:t>
            </a:r>
            <a:r>
              <a:rPr lang="en-US" sz="2400" b="1" dirty="0">
                <a:solidFill>
                  <a:srgbClr val="FFFF00"/>
                </a:solidFill>
              </a:rPr>
              <a:t>CROSS SECTIONAL IMAGING) : </a:t>
            </a:r>
            <a:endParaRPr lang="el-GR" sz="2400" b="1" dirty="0">
              <a:solidFill>
                <a:srgbClr val="FFFF00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q"/>
            </a:pPr>
            <a:r>
              <a:rPr lang="el-GR" sz="1800" dirty="0"/>
              <a:t>Σχέση με τα παρακείμενες ανατομικές δομές : οστά και  μαλακά μόρια</a:t>
            </a:r>
            <a:r>
              <a:rPr lang="en-US" sz="1800" dirty="0"/>
              <a:t>,</a:t>
            </a:r>
            <a:endParaRPr lang="el-GR" sz="1800" dirty="0"/>
          </a:p>
          <a:p>
            <a:pPr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1800" dirty="0"/>
              <a:t> </a:t>
            </a:r>
            <a:r>
              <a:rPr lang="el-GR" sz="1800" dirty="0"/>
              <a:t>Αποφυγή </a:t>
            </a:r>
            <a:r>
              <a:rPr lang="el-GR" sz="1800" dirty="0" err="1"/>
              <a:t>επιπροβολών</a:t>
            </a:r>
            <a:r>
              <a:rPr lang="el-GR" sz="1800" dirty="0"/>
              <a:t>/ </a:t>
            </a:r>
            <a:r>
              <a:rPr lang="el-GR" sz="1800" dirty="0" err="1"/>
              <a:t>Πολυεπίπεδη</a:t>
            </a:r>
            <a:r>
              <a:rPr lang="el-GR" sz="1800" dirty="0"/>
              <a:t> απεικόνιση</a:t>
            </a:r>
          </a:p>
          <a:p>
            <a:pPr>
              <a:buClr>
                <a:srgbClr val="FFFF00"/>
              </a:buClr>
              <a:buFont typeface="Wingdings" pitchFamily="2" charset="2"/>
              <a:buChar char="q"/>
            </a:pPr>
            <a:r>
              <a:rPr lang="el-GR" sz="1800" i="1" dirty="0">
                <a:solidFill>
                  <a:srgbClr val="FFFF66"/>
                </a:solidFill>
              </a:rPr>
              <a:t> </a:t>
            </a:r>
            <a:r>
              <a:rPr lang="el-GR" sz="1800" dirty="0" err="1"/>
              <a:t>Ταυτοχρονη</a:t>
            </a:r>
            <a:r>
              <a:rPr lang="el-GR" sz="1800" dirty="0"/>
              <a:t> διενέργεια Αγγειογραφίας </a:t>
            </a:r>
          </a:p>
          <a:p>
            <a:pPr>
              <a:buClr>
                <a:srgbClr val="FFFF00"/>
              </a:buClr>
              <a:buFont typeface="Wingdings" pitchFamily="2" charset="2"/>
              <a:buChar char="q"/>
            </a:pPr>
            <a:r>
              <a:rPr lang="el-GR" sz="1800" b="1" dirty="0">
                <a:solidFill>
                  <a:srgbClr val="FFFF66"/>
                </a:solidFill>
              </a:rPr>
              <a:t>Αντιθετική ικανότητα: </a:t>
            </a:r>
            <a:r>
              <a:rPr lang="en-US" sz="1800" b="1" dirty="0">
                <a:solidFill>
                  <a:srgbClr val="FFFF66"/>
                </a:solidFill>
              </a:rPr>
              <a:t>MRI&gt; CT&gt;</a:t>
            </a:r>
            <a:r>
              <a:rPr lang="en-US" sz="1800" b="1" dirty="0"/>
              <a:t>A/A</a:t>
            </a:r>
            <a:endParaRPr lang="el-GR" sz="1800" b="1" dirty="0"/>
          </a:p>
          <a:p>
            <a:pPr>
              <a:buClr>
                <a:srgbClr val="FFFF00"/>
              </a:buClr>
              <a:buFont typeface="Wingdings" pitchFamily="2" charset="2"/>
              <a:buChar char="q"/>
            </a:pPr>
            <a:endParaRPr lang="el-GR" sz="1800" dirty="0">
              <a:solidFill>
                <a:srgbClr val="FFFF00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q"/>
            </a:pPr>
            <a:endParaRPr lang="el-GR" sz="1800" dirty="0"/>
          </a:p>
          <a:p>
            <a:pPr>
              <a:buClr>
                <a:srgbClr val="FFFF00"/>
              </a:buClr>
              <a:buFont typeface="Wingdings" pitchFamily="2" charset="2"/>
              <a:buChar char="q"/>
            </a:pPr>
            <a:endParaRPr lang="el-GR" sz="1800" dirty="0"/>
          </a:p>
          <a:p>
            <a:pPr lvl="1">
              <a:buClr>
                <a:srgbClr val="FFFF00"/>
              </a:buClr>
              <a:buFont typeface="Wingdings" pitchFamily="2" charset="2"/>
              <a:buChar char="q"/>
            </a:pPr>
            <a:endParaRPr lang="el-GR" dirty="0"/>
          </a:p>
          <a:p>
            <a:pPr lvl="1">
              <a:buClr>
                <a:srgbClr val="FFFF00"/>
              </a:buClr>
              <a:buFont typeface="Wingdings" pitchFamily="2" charset="2"/>
              <a:buChar char="q"/>
            </a:pPr>
            <a:endParaRPr lang="el-GR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6212C41-304C-47E6-8EFD-4DDFDA3423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64911" t="15589" r="5901" b="50837"/>
          <a:stretch/>
        </p:blipFill>
        <p:spPr>
          <a:xfrm>
            <a:off x="5939443" y="3501008"/>
            <a:ext cx="3204555" cy="2948851"/>
          </a:xfrm>
          <a:prstGeom prst="rect">
            <a:avLst/>
          </a:prstGeom>
          <a:noFill/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300F027C-18CD-4B3F-9E67-CF421EDED286}"/>
              </a:ext>
            </a:extLst>
          </p:cNvPr>
          <p:cNvSpPr/>
          <p:nvPr/>
        </p:nvSpPr>
        <p:spPr>
          <a:xfrm>
            <a:off x="8172400" y="3645024"/>
            <a:ext cx="100688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F37D607-4C61-4DD9-99F6-0E41787F8E5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204864"/>
            <a:ext cx="6516216" cy="40719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fontAlgn="auto">
              <a:buClr>
                <a:srgbClr val="FFFF00"/>
              </a:buClr>
              <a:buFont typeface="Wingdings" panose="05000000000000000000" pitchFamily="2" charset="2"/>
              <a:buChar char="q"/>
            </a:pPr>
            <a:endParaRPr lang="el-GR" sz="1800" dirty="0">
              <a:solidFill>
                <a:srgbClr val="FFFF00"/>
              </a:solidFill>
            </a:endParaRP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q"/>
              <a:tabLst>
                <a:tab pos="3676650" algn="l"/>
              </a:tabLst>
            </a:pPr>
            <a:r>
              <a:rPr lang="en-US" b="1" dirty="0">
                <a:solidFill>
                  <a:srgbClr val="FFFF00"/>
                </a:solidFill>
              </a:rPr>
              <a:t>C</a:t>
            </a:r>
            <a:r>
              <a:rPr lang="el-GR" b="1" dirty="0">
                <a:solidFill>
                  <a:srgbClr val="FFFF00"/>
                </a:solidFill>
              </a:rPr>
              <a:t>Τ αντί Α/Α για αρχικό έλεγχο </a:t>
            </a:r>
            <a:r>
              <a:rPr lang="el-GR" b="1" dirty="0"/>
              <a:t> </a:t>
            </a:r>
            <a:r>
              <a:rPr lang="el-GR" b="1" dirty="0">
                <a:solidFill>
                  <a:srgbClr val="FFFF00"/>
                </a:solidFill>
              </a:rPr>
              <a:t>σε ανατομικά δύσκολες περιοχές: </a:t>
            </a:r>
          </a:p>
          <a:p>
            <a:pPr marL="0" indent="0">
              <a:buClr>
                <a:srgbClr val="FFFF00"/>
              </a:buClr>
              <a:buNone/>
              <a:tabLst>
                <a:tab pos="3676650" algn="l"/>
              </a:tabLst>
            </a:pPr>
            <a:r>
              <a:rPr lang="el-GR" b="1" dirty="0"/>
              <a:t> </a:t>
            </a:r>
            <a:r>
              <a:rPr lang="el-GR" sz="1800" b="1" dirty="0" err="1"/>
              <a:t>Πλατέα</a:t>
            </a:r>
            <a:r>
              <a:rPr lang="el-GR" sz="1800" b="1" dirty="0"/>
              <a:t> οστά , </a:t>
            </a:r>
            <a:r>
              <a:rPr lang="el-GR" sz="1800" i="1" dirty="0"/>
              <a:t>σπονδυλική στήλη, βάση </a:t>
            </a:r>
            <a:r>
              <a:rPr lang="el-GR" sz="1800" i="1" dirty="0" err="1"/>
              <a:t>κρανιου</a:t>
            </a:r>
            <a:r>
              <a:rPr lang="el-GR" sz="1800" i="1" dirty="0"/>
              <a:t> </a:t>
            </a:r>
          </a:p>
          <a:p>
            <a:pPr fontAlgn="auto"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FFFF00"/>
                </a:solidFill>
              </a:rPr>
              <a:t>CT , </a:t>
            </a:r>
            <a:r>
              <a:rPr lang="el-GR" b="1" dirty="0">
                <a:solidFill>
                  <a:srgbClr val="FFFF00"/>
                </a:solidFill>
              </a:rPr>
              <a:t>Μέθοδος εκλογής για </a:t>
            </a:r>
            <a:r>
              <a:rPr lang="en-US" b="1" dirty="0">
                <a:solidFill>
                  <a:srgbClr val="FFFF00"/>
                </a:solidFill>
              </a:rPr>
              <a:t>: </a:t>
            </a:r>
          </a:p>
          <a:p>
            <a:pPr lvl="1" fontAlgn="auto">
              <a:buClr>
                <a:srgbClr val="FFFF00"/>
              </a:buClr>
              <a:buFont typeface="Wingdings" pitchFamily="2" charset="2"/>
              <a:buChar char="q"/>
            </a:pPr>
            <a:r>
              <a:rPr lang="el-GR" dirty="0"/>
              <a:t>Αλλοιώσεις που περιορίζονται στον φλοιό</a:t>
            </a:r>
            <a:endParaRPr lang="en-US" dirty="0"/>
          </a:p>
          <a:p>
            <a:pPr marL="914416" lvl="2" indent="0" fontAlgn="auto">
              <a:buClr>
                <a:srgbClr val="FFFF00"/>
              </a:buClr>
              <a:buFont typeface="Wingdings 3" charset="2"/>
              <a:buNone/>
            </a:pPr>
            <a:r>
              <a:rPr lang="el-GR" dirty="0"/>
              <a:t>Π. χ.  οστεοειδές οστέωμα  </a:t>
            </a:r>
          </a:p>
          <a:p>
            <a:pPr lvl="1" fontAlgn="auto">
              <a:buClr>
                <a:srgbClr val="FFFF00"/>
              </a:buClr>
              <a:buFont typeface="Wingdings" pitchFamily="2" charset="2"/>
              <a:buChar char="q"/>
            </a:pPr>
            <a:r>
              <a:rPr lang="el-GR" dirty="0"/>
              <a:t> χαρακτηρισμό /  ανάδειξη </a:t>
            </a:r>
            <a:r>
              <a:rPr lang="el-GR" dirty="0">
                <a:solidFill>
                  <a:srgbClr val="FFFF00"/>
                </a:solidFill>
              </a:rPr>
              <a:t>αποτιτανώσεων </a:t>
            </a:r>
            <a:r>
              <a:rPr lang="el-GR" dirty="0"/>
              <a:t> </a:t>
            </a:r>
          </a:p>
          <a:p>
            <a:pPr fontAlgn="auto">
              <a:buClr>
                <a:srgbClr val="FFFF00"/>
              </a:buClr>
              <a:buFont typeface="Wingdings" pitchFamily="2" charset="2"/>
              <a:buChar char="q"/>
            </a:pPr>
            <a:endParaRPr lang="en-US" sz="1800" dirty="0"/>
          </a:p>
          <a:p>
            <a:pPr lvl="1" fontAlgn="auto">
              <a:buClr>
                <a:srgbClr val="FFFF00"/>
              </a:buClr>
              <a:buFont typeface="Wingdings" pitchFamily="2" charset="2"/>
              <a:buChar char="q"/>
            </a:pPr>
            <a:r>
              <a:rPr lang="el-GR" sz="2000" dirty="0"/>
              <a:t>Κατευθυνόμενη </a:t>
            </a:r>
            <a:r>
              <a:rPr lang="el-GR" sz="2000" b="1" u="sng" dirty="0">
                <a:solidFill>
                  <a:srgbClr val="FFFF00"/>
                </a:solidFill>
              </a:rPr>
              <a:t>βιοψία</a:t>
            </a:r>
          </a:p>
          <a:p>
            <a:pPr lvl="1" fontAlgn="auto">
              <a:buClr>
                <a:srgbClr val="FFFF00"/>
              </a:buClr>
              <a:buFont typeface="Wingdings" pitchFamily="2" charset="2"/>
              <a:buChar char="q"/>
            </a:pPr>
            <a:r>
              <a:rPr lang="el-GR" sz="2000" dirty="0" err="1">
                <a:solidFill>
                  <a:srgbClr val="FFFF00"/>
                </a:solidFill>
              </a:rPr>
              <a:t>Σταδιοποίηση</a:t>
            </a:r>
            <a:r>
              <a:rPr lang="el-GR" sz="2000" dirty="0">
                <a:solidFill>
                  <a:srgbClr val="FFFF00"/>
                </a:solidFill>
              </a:rPr>
              <a:t> (Μ):  </a:t>
            </a:r>
            <a:r>
              <a:rPr lang="el-GR" sz="2000" dirty="0"/>
              <a:t>θώρακα, κοιλιά</a:t>
            </a:r>
          </a:p>
          <a:p>
            <a:pPr fontAlgn="auto">
              <a:buClr>
                <a:srgbClr val="FFFF00"/>
              </a:buClr>
              <a:buFont typeface="Wingdings" pitchFamily="2" charset="2"/>
              <a:buChar char="q"/>
            </a:pPr>
            <a:endParaRPr lang="el-GR" dirty="0"/>
          </a:p>
          <a:p>
            <a:pPr fontAlgn="auto">
              <a:buClr>
                <a:srgbClr val="FFFF00"/>
              </a:buClr>
              <a:buFont typeface="Wingdings" pitchFamily="2" charset="2"/>
              <a:buChar char="q"/>
            </a:pPr>
            <a:endParaRPr lang="el-GR" sz="1800" dirty="0"/>
          </a:p>
          <a:p>
            <a:pPr lvl="1" fontAlgn="auto">
              <a:buClr>
                <a:srgbClr val="FFFF00"/>
              </a:buClr>
              <a:buFont typeface="Wingdings" pitchFamily="2" charset="2"/>
              <a:buChar char="q"/>
            </a:pPr>
            <a:endParaRPr lang="el-GR" dirty="0"/>
          </a:p>
          <a:p>
            <a:pPr lvl="1" fontAlgn="auto">
              <a:buClr>
                <a:srgbClr val="FFFF00"/>
              </a:buClr>
              <a:buFont typeface="Wingdings" pitchFamily="2" charset="2"/>
              <a:buChar char="q"/>
            </a:pP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r>
              <a:rPr lang="el-GR" b="1" dirty="0">
                <a:solidFill>
                  <a:srgbClr val="FFFF00"/>
                </a:solidFill>
              </a:rPr>
              <a:t>ΣΥΜΠΕΡΑΣΜΑΤΙΚΑ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78579" y="1916832"/>
            <a:ext cx="8786842" cy="2561602"/>
          </a:xfrm>
        </p:spPr>
        <p:txBody>
          <a:bodyPr>
            <a:normAutofit/>
          </a:bodyPr>
          <a:lstStyle/>
          <a:p>
            <a:r>
              <a:rPr lang="el-GR" sz="2400" dirty="0"/>
              <a:t>Απεικονιστική προσεγγιση  των οστικών όγκων από ΜΣΚ ακτινολόγους σε εξειδικευμενο κέντρο </a:t>
            </a:r>
          </a:p>
          <a:p>
            <a:r>
              <a:rPr lang="el-GR" sz="2400" dirty="0"/>
              <a:t>Στενή συνεργασίας ομάδας για την αποτελεσματική διάγνωση : </a:t>
            </a:r>
          </a:p>
          <a:p>
            <a:pPr marL="0" indent="0">
              <a:buNone/>
            </a:pPr>
            <a:r>
              <a:rPr lang="el-GR" sz="2400" dirty="0"/>
              <a:t>        ορθοπαιδικός – ακτινολόγος-παθολογοανατόμος 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l-GR" sz="2400" dirty="0"/>
          </a:p>
        </p:txBody>
      </p:sp>
      <p:pic>
        <p:nvPicPr>
          <p:cNvPr id="4" name="Εικόνα 11">
            <a:extLst>
              <a:ext uri="{FF2B5EF4-FFF2-40B4-BE49-F238E27FC236}">
                <a16:creationId xmlns:a16="http://schemas.microsoft.com/office/drawing/2014/main" id="{FEA5A60B-5F3F-486A-D4B9-B9CD9AD7EC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0" t="23400" r="35826" b="45360"/>
          <a:stretch/>
        </p:blipFill>
        <p:spPr>
          <a:xfrm>
            <a:off x="5282679" y="4941137"/>
            <a:ext cx="3682742" cy="1416883"/>
          </a:xfrm>
          <a:prstGeom prst="rect">
            <a:avLst/>
          </a:prstGeom>
        </p:spPr>
      </p:pic>
      <p:pic>
        <p:nvPicPr>
          <p:cNvPr id="5" name="Εικόνα 12">
            <a:extLst>
              <a:ext uri="{FF2B5EF4-FFF2-40B4-BE49-F238E27FC236}">
                <a16:creationId xmlns:a16="http://schemas.microsoft.com/office/drawing/2014/main" id="{FDCDDFD6-3F67-6D60-4C6B-6CF5E947E4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1" t="81987" r="62780" b="13813"/>
          <a:stretch/>
        </p:blipFill>
        <p:spPr>
          <a:xfrm>
            <a:off x="5282679" y="6333014"/>
            <a:ext cx="3253952" cy="41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058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 descr="chondrosarc2">
            <a:extLst>
              <a:ext uri="{FF2B5EF4-FFF2-40B4-BE49-F238E27FC236}">
                <a16:creationId xmlns:a16="http://schemas.microsoft.com/office/drawing/2014/main" id="{88923C60-34C9-4B8C-8310-1AF75CDFA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107504" y="105138"/>
            <a:ext cx="2524045" cy="2779713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62008" t="14395" r="6201" b="47613"/>
          <a:stretch>
            <a:fillRect/>
          </a:stretch>
        </p:blipFill>
        <p:spPr>
          <a:xfrm rot="21185791">
            <a:off x="-10177" y="3593267"/>
            <a:ext cx="3223863" cy="3082156"/>
          </a:xfrm>
          <a:prstGeom prst="rect">
            <a:avLst/>
          </a:prstGeom>
          <a:noFill/>
        </p:spPr>
      </p:pic>
      <p:pic>
        <p:nvPicPr>
          <p:cNvPr id="4" name="Picture 3" descr="DSC00897"/>
          <p:cNvPicPr>
            <a:picLocks noChangeAspect="1" noChangeArrowheads="1"/>
          </p:cNvPicPr>
          <p:nvPr/>
        </p:nvPicPr>
        <p:blipFill>
          <a:blip r:embed="rId4" cstate="print">
            <a:lum contrast="6000"/>
          </a:blip>
          <a:srcRect l="2068" t="9084" r="2026" b="12160"/>
          <a:stretch>
            <a:fillRect/>
          </a:stretch>
        </p:blipFill>
        <p:spPr>
          <a:xfrm rot="913414">
            <a:off x="1197908" y="1570567"/>
            <a:ext cx="2974975" cy="23100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 l="22244" t="13228" r="56890" b="49449"/>
          <a:stretch>
            <a:fillRect/>
          </a:stretch>
        </p:blipFill>
        <p:spPr bwMode="auto">
          <a:xfrm>
            <a:off x="3563888" y="3887507"/>
            <a:ext cx="249201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l="46948" t="33344" r="28346" b="5118"/>
          <a:stretch/>
        </p:blipFill>
        <p:spPr>
          <a:xfrm>
            <a:off x="6688779" y="2939357"/>
            <a:ext cx="1878562" cy="3643964"/>
          </a:xfrm>
          <a:prstGeom prst="rect">
            <a:avLst/>
          </a:prstGeom>
          <a:noFill/>
          <a:ln/>
        </p:spPr>
      </p:pic>
      <p:pic>
        <p:nvPicPr>
          <p:cNvPr id="10" name="Picture 3" descr="sunburstRx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76392" y="199946"/>
            <a:ext cx="1890713" cy="3095625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</p:spPr>
      </p:pic>
      <p:sp>
        <p:nvSpPr>
          <p:cNvPr id="9" name="4 - TextBox">
            <a:extLst>
              <a:ext uri="{FF2B5EF4-FFF2-40B4-BE49-F238E27FC236}">
                <a16:creationId xmlns:a16="http://schemas.microsoft.com/office/drawing/2014/main" id="{F5DFFECC-B19E-44C4-9F2A-2AF66801D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878" y="3159669"/>
            <a:ext cx="7114383" cy="70788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FFFF00"/>
            </a:solidFill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9900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Ευχαριστω για την προσοχή σας. </a:t>
            </a:r>
          </a:p>
        </p:txBody>
      </p:sp>
      <p:pic>
        <p:nvPicPr>
          <p:cNvPr id="11" name="Picture 5" descr="myositisosificans1">
            <a:extLst>
              <a:ext uri="{FF2B5EF4-FFF2-40B4-BE49-F238E27FC236}">
                <a16:creationId xmlns:a16="http://schemas.microsoft.com/office/drawing/2014/main" id="{4E3D3FBB-7AC2-4366-86D7-2FF38EA19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lum bright="-24000"/>
          </a:blip>
          <a:srcRect l="5423" r="8046"/>
          <a:stretch>
            <a:fillRect/>
          </a:stretch>
        </p:blipFill>
        <p:spPr bwMode="auto">
          <a:xfrm>
            <a:off x="6228184" y="297933"/>
            <a:ext cx="2217737" cy="2376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4 - TextBox">
            <a:extLst>
              <a:ext uri="{FF2B5EF4-FFF2-40B4-BE49-F238E27FC236}">
                <a16:creationId xmlns:a16="http://schemas.microsoft.com/office/drawing/2014/main" id="{85728EC6-1B29-4F38-AF3F-0EC55BD20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207" y="6298457"/>
            <a:ext cx="1914307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FFFF00"/>
            </a:solidFill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9900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Αθήνα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DB7B21-CED1-4F9D-B84A-9892DAA2E491}"/>
              </a:ext>
            </a:extLst>
          </p:cNvPr>
          <p:cNvSpPr txBox="1"/>
          <p:nvPr/>
        </p:nvSpPr>
        <p:spPr>
          <a:xfrm>
            <a:off x="3106470" y="3854143"/>
            <a:ext cx="3071675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sogofianol@gmail.com</a:t>
            </a:r>
            <a:endParaRPr lang="el-GR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">
  <a:themeElements>
    <a:clrScheme name="Ιό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Ιό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ό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6998</TotalTime>
  <Words>2307</Words>
  <Application>Microsoft Office PowerPoint</Application>
  <PresentationFormat>Προβολή στην οθόνη (4:3)</PresentationFormat>
  <Paragraphs>563</Paragraphs>
  <Slides>91</Slides>
  <Notes>18</Notes>
  <HiddenSlides>5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91</vt:i4>
      </vt:variant>
    </vt:vector>
  </HeadingPairs>
  <TitlesOfParts>
    <vt:vector size="101" baseType="lpstr">
      <vt:lpstr>Arial</vt:lpstr>
      <vt:lpstr>Arial Unicode MS</vt:lpstr>
      <vt:lpstr>BankGothic Md BT</vt:lpstr>
      <vt:lpstr>Calibri</vt:lpstr>
      <vt:lpstr>Century Gothic</vt:lpstr>
      <vt:lpstr>Times New Roman</vt:lpstr>
      <vt:lpstr>Wingdings</vt:lpstr>
      <vt:lpstr>Wingdings 2</vt:lpstr>
      <vt:lpstr>Wingdings 3</vt:lpstr>
      <vt:lpstr>Ιόν</vt:lpstr>
      <vt:lpstr>ΒΑΣΙΚΕΣ ΑΡΧΕΣ ΑΠΕΙΚΟΝΙΣΗΣ ΜΣΚ ΟΓΚΩΝ ΜΕ ΚΛΑΣΣΙΚΕΣ ΚΑΙ ΝΕΟΤΕΡΕΣ ΑΠΕΙΚΟΝΙΣΤΙΚΕΣ ΜΕΘΟΔΟΥΣ</vt:lpstr>
      <vt:lpstr>ΕΚΠΑΙΔΕΥΤΙΚΟΙ ΣΤΟΧΟΙ</vt:lpstr>
      <vt:lpstr>ΜΕΡΟΣ Α’   ΟΣΤΙΚΟΙ ΟΓΚΟΙ   </vt:lpstr>
      <vt:lpstr>ΟΣΤΙΚΟΙ  ΟΓΚΟΙ:  Ο ΡΟΛΟΣ ΤΗΣ ΑΠΕΙΚΟΝΙΣΗΣ</vt:lpstr>
      <vt:lpstr>ΑΠΕΙΚΟΝΙΣΤΙΚΕΣ ΜΕΘΟΔΟΙ </vt:lpstr>
      <vt:lpstr>ΑΠΛΗ ΑΚΤΙΝΟΓΡΑΦΙΑ (Α/Α</vt:lpstr>
      <vt:lpstr> Α/Α KAI ΔΙΑΓΝΩΣΤΙΚΟΣ ΑΛΓΟΡΙΘΜΟΣ</vt:lpstr>
      <vt:lpstr>Παρουσίαση του PowerPoint</vt:lpstr>
      <vt:lpstr>Παρουσίαση του PowerPoint</vt:lpstr>
      <vt:lpstr>CT</vt:lpstr>
      <vt:lpstr>Παρουσίαση του PowerPoint</vt:lpstr>
      <vt:lpstr>Τεχνική MRI</vt:lpstr>
      <vt:lpstr>ΣΠΙΝΘΗΡΟΓΡΑΦΗΜΑ</vt:lpstr>
      <vt:lpstr>ΝΕΟΤΕΡΕΣ ΑΠΕΙΚΟΝΙΣΤΙΚΕΣ  ΤΕΧΝΙΚΕΣ  ΟΛΟΣΩMΗΣ ΑΠΕΙΚΟΝΙΣΗΣ ΣΤΗΝ ΜΣΚ ΟΓΚΟΛΟΓΙΑ </vt:lpstr>
      <vt:lpstr>Oλόσωμη χαμηλής δόσης CT (LD MDCT)  </vt:lpstr>
      <vt:lpstr> CT LD MDCT  : Πολλαπλό Μυέλωμα  </vt:lpstr>
      <vt:lpstr>Ολόσωμη ΜRI (WBMRI) </vt:lpstr>
      <vt:lpstr> PET-CT</vt:lpstr>
      <vt:lpstr>ΧΑΡΑΚΤΗΡΙΣΜΟΣ ΟΣΤΙΚΩΝ ΟΓΚΩΝ </vt:lpstr>
      <vt:lpstr>ΧΑΡΑΚΤΗΡΙΣΜΟΣ ΟΣΤΙΚΩΝ ΟΓΚΩΝ:  ΚΡΙΤΗΡΙΑ ΣΤΗΝ Α/Α </vt:lpstr>
      <vt:lpstr>ΗΛΙΚΙΑ</vt:lpstr>
      <vt:lpstr>ΑΡΙΘΜΟΣ ΒΛΑΒΩΝ</vt:lpstr>
      <vt:lpstr>ΕΝΤΟΠΙΣΗ  ΣΤΟ ΟΣΤΟ</vt:lpstr>
      <vt:lpstr>ΕΝΤΟΠΙΣΗ  μυελός- φλοιός- επιφάνεια</vt:lpstr>
      <vt:lpstr>ΠΡΟΤΥΠΟ ΟΣΤΙΚΗΣ ΚΑΤΑΣΤΡΟΦΗΣ  ΟΡΙΑ ΒΛΑΒΗΣ</vt:lpstr>
      <vt:lpstr>Πρότυπο οστικής καταστροφής</vt:lpstr>
      <vt:lpstr>Ορια βλαβης </vt:lpstr>
      <vt:lpstr>Παρουσίαση του PowerPoint</vt:lpstr>
      <vt:lpstr>Παρουσίαση του PowerPoint</vt:lpstr>
      <vt:lpstr>Θεμέλιος ουσία </vt:lpstr>
      <vt:lpstr>Αρχιτεκτονικη οστικων δοκιδων </vt:lpstr>
      <vt:lpstr>Παρουσίαση του PowerPoint</vt:lpstr>
      <vt:lpstr>περιοστική αντίδραση </vt:lpstr>
      <vt:lpstr>Παρουσίαση του PowerPoint</vt:lpstr>
      <vt:lpstr>Επιθετικό πρότυπο: ΔΔ</vt:lpstr>
      <vt:lpstr>Ερώτηση  1: </vt:lpstr>
      <vt:lpstr>Παρουσίαση του PowerPoint</vt:lpstr>
      <vt:lpstr>Eρώτηση  2…</vt:lpstr>
      <vt:lpstr>Η ερμηνεία όγκων με MRI θα πρέπει πάντα να συνοδεύεται από Α/Α</vt:lpstr>
      <vt:lpstr>Radiologic signs for DX on plain RO, do not apply in MRI ! </vt:lpstr>
      <vt:lpstr>Σύγκριση και συμπληρωματική χρήση μεθόδων στην διάγνωση ΚΚΟ  παραδείγματα </vt:lpstr>
      <vt:lpstr>Παρουσίαση του PowerPoint</vt:lpstr>
      <vt:lpstr>Οστεοσάρκωμα </vt:lpstr>
      <vt:lpstr>Χαρακτηρισμός οστεολυτικής διατατικής  αλλοίωσης  </vt:lpstr>
      <vt:lpstr>Χονδροσάρκωμα </vt:lpstr>
      <vt:lpstr>Παρουσίαση του PowerPoint</vt:lpstr>
      <vt:lpstr>Μιμητές όγκων/ συχνές περιπτώσεις </vt:lpstr>
      <vt:lpstr>Παρουσίαση του PowerPoint</vt:lpstr>
      <vt:lpstr>Ηβοισχιακη συγχορδωση</vt:lpstr>
      <vt:lpstr>Παρουσίαση του PowerPoint</vt:lpstr>
      <vt:lpstr>ΔΔ: εξωφυτικές σκληρυντικές αλλοιώσεις </vt:lpstr>
      <vt:lpstr>ΜΕΡΙΚΑ ΣΗΜΕΙΑ (PEARLS) ΑΚΟΜΑ…</vt:lpstr>
      <vt:lpstr>Παραδείγματα τυπικών  πρωτοπαθών οστικών όγκων (ΠΟΟ) </vt:lpstr>
      <vt:lpstr>Παρουσίαση του PowerPoint</vt:lpstr>
      <vt:lpstr>Σκληρυντικές αλλοιώσεις </vt:lpstr>
      <vt:lpstr>Οστικές μεταστάσεις </vt:lpstr>
      <vt:lpstr>ΟΣΤΙΚΕΣ ΜΕΤΑΣΤΑΣΕΙΣ  </vt:lpstr>
      <vt:lpstr>Παρουσίαση του PowerPoint</vt:lpstr>
      <vt:lpstr>Ca νεφρου </vt:lpstr>
      <vt:lpstr>Σκληρυντικές μεταστάσεις </vt:lpstr>
      <vt:lpstr>Μεταστάσεις (μαστός) πριν και μετα θεραπεία</vt:lpstr>
      <vt:lpstr>Παρουσίαση του PowerPoint</vt:lpstr>
      <vt:lpstr>«ΚΥΣΤΙΚΕΣ» ΑΛΛΟΙΩΣΕΙΣ</vt:lpstr>
      <vt:lpstr>«ΚΥΣΤΙΚΕΣ» ΑΛΛΟΙΩΣΕΙΣ</vt:lpstr>
      <vt:lpstr>Xονδρινες αλλοιώσεις:  ΔΔ: Εγχόνδρωμα / χονδροσάρκωμα</vt:lpstr>
      <vt:lpstr>Xονδρινες αλλοιώσεις:  ΔΔ: Εγχόνδρωμα / χονδροσάρκωμα</vt:lpstr>
      <vt:lpstr>Xονδρινες αλλοιώσεις: 1. ΔΔ: Εγχόνδρωμα / χονδροσάρκωμα</vt:lpstr>
      <vt:lpstr>Παρουσίαση του PowerPoint</vt:lpstr>
      <vt:lpstr>Xονδρινες αλλοιώσεις: ΔΔ: Εξόστωση  / χονδροσάρκωμα</vt:lpstr>
      <vt:lpstr>ΟΓΚΟΙ ΠΟΥ ΜΙΜΟΥΝΤΑΙ ΦΛΕΓMΟNEΣ </vt:lpstr>
      <vt:lpstr>Διηθηση άρθρωσης: σπάνια </vt:lpstr>
      <vt:lpstr>Παρουσίαση του PowerPoint</vt:lpstr>
      <vt:lpstr>ΣΤΑΔΙΟΠΟΙΗΣΗ: Τ, Ν, Μ</vt:lpstr>
      <vt:lpstr>ΣΥΣΤΗΜΑ ΧΕΙΡΟΥΡΓΙΚΗΣ ΤΑΞΙΝΟΜΗΣΗΣ ΚΑΤΑ EINEKEN</vt:lpstr>
      <vt:lpstr>ΚΑΚΟΗΘΕΙΣ ΟΓΚΟΙ:  AΠΕΙΚΟΝΙΣΤΙΚΗ  ΣΤΑΔΙΟΠΟΙΗΣΗ</vt:lpstr>
      <vt:lpstr>ΣΤΑΔΙΟΠΟΙΗΣΗ ΜΕ MRI:  ΤΟΠΙΚΗ ΕΚΤΑΣΗ (Τ) </vt:lpstr>
      <vt:lpstr>Παρουσίαση του PowerPoint</vt:lpstr>
      <vt:lpstr>ΣΤΑΔΙΟΠΟΙΗΣΗ ΜΕ MRI:  ΤΟΠΙΚΗ ΕΚΤΑΣΗ (Τ) </vt:lpstr>
      <vt:lpstr>ΜΗ ΕΠΕΜΒΑΤΙΚΗ ΑΓΕΙΟΓΡΑΦΙΑ: CTA ή MRA</vt:lpstr>
      <vt:lpstr>ΠΑΡΑΚΟΛΟΥΘΗΣΗ : MRI</vt:lpstr>
      <vt:lpstr>ΚΡΙΤΗΡΙΑ ΑΝΤΑΠΟΚΡΙΣΗΣ ΜRΙ,  ΜΕΤΑ ΧΜΘ,ΑΚΘ</vt:lpstr>
      <vt:lpstr>Παρουσίαση του PowerPoint</vt:lpstr>
      <vt:lpstr>Παρουσίαση του PowerPoint</vt:lpstr>
      <vt:lpstr>Παρουσίαση του PowerPoint</vt:lpstr>
      <vt:lpstr>ΥΠΟΤΡΟΠΗ ΜΕΤΑ ΧΕΙΡΟΥΡΓΕΙΟ</vt:lpstr>
      <vt:lpstr>Τοπική υποτροπή + επιπλοκές </vt:lpstr>
      <vt:lpstr>Παρουσίαση του PowerPoint</vt:lpstr>
      <vt:lpstr>Παρουσίαση του PowerPoint</vt:lpstr>
      <vt:lpstr>ΣΥΜΠΕΡΑΣΜΑΤΙΚΑ</vt:lpstr>
      <vt:lpstr>ΣΥΜΠΕΡΑΣΜΑΤΙΚΑ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Olympia Papakonstantinou</cp:lastModifiedBy>
  <cp:revision>239</cp:revision>
  <dcterms:created xsi:type="dcterms:W3CDTF">1601-01-01T00:00:00Z</dcterms:created>
  <dcterms:modified xsi:type="dcterms:W3CDTF">2022-12-02T16:55:24Z</dcterms:modified>
</cp:coreProperties>
</file>