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442" r:id="rId2"/>
    <p:sldId id="446" r:id="rId3"/>
    <p:sldId id="443" r:id="rId4"/>
    <p:sldId id="445" r:id="rId5"/>
    <p:sldId id="465" r:id="rId6"/>
    <p:sldId id="447" r:id="rId7"/>
    <p:sldId id="451" r:id="rId8"/>
    <p:sldId id="448" r:id="rId9"/>
    <p:sldId id="453" r:id="rId10"/>
    <p:sldId id="466" r:id="rId11"/>
    <p:sldId id="464" r:id="rId12"/>
    <p:sldId id="452" r:id="rId13"/>
    <p:sldId id="461" r:id="rId14"/>
    <p:sldId id="463" r:id="rId15"/>
    <p:sldId id="462" r:id="rId16"/>
    <p:sldId id="449" r:id="rId17"/>
    <p:sldId id="450" r:id="rId18"/>
    <p:sldId id="467" r:id="rId19"/>
    <p:sldId id="468" r:id="rId20"/>
  </p:sldIdLst>
  <p:sldSz cx="9144000" cy="5143500" type="screen16x9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9427" autoAdjust="0"/>
  </p:normalViewPr>
  <p:slideViewPr>
    <p:cSldViewPr>
      <p:cViewPr varScale="1">
        <p:scale>
          <a:sx n="90" d="100"/>
          <a:sy n="90" d="100"/>
        </p:scale>
        <p:origin x="960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AD88C-9C6A-4220-AEB7-8786FE1533D5}" type="datetimeFigureOut">
              <a:rPr lang="el-GR" smtClean="0"/>
              <a:pPr/>
              <a:t>8/12/2023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4E7D0-FF8A-4A1E-A2EF-F58D29A963E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5A4B9-03A2-41E6-94A1-2DD611D5082F}" type="datetimeFigureOut">
              <a:rPr lang="el-GR" smtClean="0"/>
              <a:pPr/>
              <a:t>8/12/2023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4DB4-A6D9-451D-BF17-FB6D95FA334C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;p2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11" name="Google Shape;11;p2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702900" y="3250075"/>
            <a:ext cx="49551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2500800" y="285480"/>
            <a:ext cx="4142388" cy="4572547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4F0089">
              <a:alpha val="1508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239143" y="104899"/>
            <a:ext cx="665704" cy="734888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2753950" y="839775"/>
            <a:ext cx="3636000" cy="363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⬢"/>
              <a:defRPr i="1">
                <a:solidFill>
                  <a:schemeClr val="lt1"/>
                </a:solidFill>
              </a:defRPr>
            </a:lvl1pPr>
            <a:lvl2pPr marL="914400" lvl="1" indent="-3302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⬡"/>
              <a:defRPr i="1">
                <a:solidFill>
                  <a:schemeClr val="lt1"/>
                </a:solidFill>
              </a:defRPr>
            </a:lvl2pPr>
            <a:lvl3pPr marL="1371600" lvl="2" indent="-3302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⬡"/>
              <a:defRPr i="1">
                <a:solidFill>
                  <a:schemeClr val="lt1"/>
                </a:solidFill>
              </a:defRPr>
            </a:lvl3pPr>
            <a:lvl4pPr marL="1828800" lvl="3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i="1">
                <a:solidFill>
                  <a:schemeClr val="lt1"/>
                </a:solidFill>
              </a:defRPr>
            </a:lvl4pPr>
            <a:lvl5pPr marL="2286000" lvl="4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i="1">
                <a:solidFill>
                  <a:schemeClr val="lt1"/>
                </a:solidFill>
              </a:defRPr>
            </a:lvl5pPr>
            <a:lvl6pPr marL="2743200" lvl="5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i="1">
                <a:solidFill>
                  <a:schemeClr val="lt1"/>
                </a:solidFill>
              </a:defRPr>
            </a:lvl6pPr>
            <a:lvl7pPr marL="3200400" lvl="6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i="1">
                <a:solidFill>
                  <a:schemeClr val="lt1"/>
                </a:solidFill>
              </a:defRPr>
            </a:lvl7pPr>
            <a:lvl8pPr marL="3657600" lvl="7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i="1">
                <a:solidFill>
                  <a:schemeClr val="lt1"/>
                </a:solidFill>
              </a:defRPr>
            </a:lvl8pPr>
            <a:lvl9pPr marL="4114800" lvl="8" indent="-3810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400"/>
              <a:buChar char="■"/>
              <a:defRPr i="1">
                <a:solidFill>
                  <a:schemeClr val="lt1"/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8" name="Google Shape;58;p4"/>
          <p:cNvSpPr txBox="1"/>
          <p:nvPr/>
        </p:nvSpPr>
        <p:spPr>
          <a:xfrm>
            <a:off x="3593400" y="38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“</a:t>
            </a:r>
            <a:endParaRPr sz="9600">
              <a:solidFill>
                <a:schemeClr val="accen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59" name="Google Shape;59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60" name="Google Shape;60;p4"/>
          <p:cNvSpPr/>
          <p:nvPr/>
        </p:nvSpPr>
        <p:spPr>
          <a:xfrm rot="10800000">
            <a:off x="6914577" y="-3"/>
            <a:ext cx="2002536" cy="734878"/>
          </a:xfrm>
          <a:custGeom>
            <a:avLst/>
            <a:gdLst/>
            <a:ahLst/>
            <a:cxnLst/>
            <a:rect l="l" t="t" r="r" b="b"/>
            <a:pathLst>
              <a:path w="21600" h="21175" extrusionOk="0">
                <a:moveTo>
                  <a:pt x="21600" y="21175"/>
                </a:moveTo>
                <a:lnTo>
                  <a:pt x="21600" y="20652"/>
                </a:lnTo>
                <a:cubicBezTo>
                  <a:pt x="21600" y="17251"/>
                  <a:pt x="20920" y="14109"/>
                  <a:pt x="19815" y="12409"/>
                </a:cubicBezTo>
                <a:lnTo>
                  <a:pt x="12585" y="1274"/>
                </a:lnTo>
                <a:cubicBezTo>
                  <a:pt x="11480" y="-425"/>
                  <a:pt x="10120" y="-425"/>
                  <a:pt x="9015" y="1274"/>
                </a:cubicBezTo>
                <a:lnTo>
                  <a:pt x="1785" y="12409"/>
                </a:lnTo>
                <a:cubicBezTo>
                  <a:pt x="680" y="14108"/>
                  <a:pt x="0" y="17251"/>
                  <a:pt x="0" y="20652"/>
                </a:cubicBezTo>
                <a:lnTo>
                  <a:pt x="0" y="2117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1" name="Google Shape;61;p4"/>
          <p:cNvSpPr/>
          <p:nvPr/>
        </p:nvSpPr>
        <p:spPr>
          <a:xfrm rot="10800000">
            <a:off x="2189989" y="-3"/>
            <a:ext cx="2002536" cy="734878"/>
          </a:xfrm>
          <a:custGeom>
            <a:avLst/>
            <a:gdLst/>
            <a:ahLst/>
            <a:cxnLst/>
            <a:rect l="l" t="t" r="r" b="b"/>
            <a:pathLst>
              <a:path w="21600" h="21175" extrusionOk="0">
                <a:moveTo>
                  <a:pt x="21600" y="21175"/>
                </a:moveTo>
                <a:lnTo>
                  <a:pt x="21600" y="20652"/>
                </a:lnTo>
                <a:cubicBezTo>
                  <a:pt x="21600" y="17251"/>
                  <a:pt x="20920" y="14109"/>
                  <a:pt x="19815" y="12409"/>
                </a:cubicBezTo>
                <a:lnTo>
                  <a:pt x="12585" y="1274"/>
                </a:lnTo>
                <a:cubicBezTo>
                  <a:pt x="11480" y="-425"/>
                  <a:pt x="10120" y="-425"/>
                  <a:pt x="9015" y="1274"/>
                </a:cubicBezTo>
                <a:lnTo>
                  <a:pt x="1785" y="12409"/>
                </a:lnTo>
                <a:cubicBezTo>
                  <a:pt x="680" y="14108"/>
                  <a:pt x="0" y="17251"/>
                  <a:pt x="0" y="20652"/>
                </a:cubicBezTo>
                <a:lnTo>
                  <a:pt x="0" y="2117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1609650" y="4039228"/>
            <a:ext cx="2001186" cy="1104224"/>
          </a:xfrm>
          <a:custGeom>
            <a:avLst/>
            <a:gdLst/>
            <a:ahLst/>
            <a:cxnLst/>
            <a:rect l="l" t="t" r="r" b="b"/>
            <a:pathLst>
              <a:path w="21600" h="21315" extrusionOk="0">
                <a:moveTo>
                  <a:pt x="21600" y="21315"/>
                </a:moveTo>
                <a:lnTo>
                  <a:pt x="21600" y="13849"/>
                </a:lnTo>
                <a:cubicBezTo>
                  <a:pt x="21600" y="11569"/>
                  <a:pt x="20920" y="9461"/>
                  <a:pt x="19816" y="8321"/>
                </a:cubicBezTo>
                <a:lnTo>
                  <a:pt x="12585" y="855"/>
                </a:lnTo>
                <a:cubicBezTo>
                  <a:pt x="11480" y="-285"/>
                  <a:pt x="10120" y="-285"/>
                  <a:pt x="9015" y="855"/>
                </a:cubicBezTo>
                <a:lnTo>
                  <a:pt x="1785" y="8321"/>
                </a:lnTo>
                <a:cubicBezTo>
                  <a:pt x="680" y="9461"/>
                  <a:pt x="0" y="11569"/>
                  <a:pt x="0" y="13849"/>
                </a:cubicBezTo>
                <a:lnTo>
                  <a:pt x="0" y="2131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3" name="Google Shape;63;p4"/>
          <p:cNvSpPr/>
          <p:nvPr/>
        </p:nvSpPr>
        <p:spPr>
          <a:xfrm>
            <a:off x="7591188" y="4039228"/>
            <a:ext cx="2001186" cy="1104224"/>
          </a:xfrm>
          <a:custGeom>
            <a:avLst/>
            <a:gdLst/>
            <a:ahLst/>
            <a:cxnLst/>
            <a:rect l="l" t="t" r="r" b="b"/>
            <a:pathLst>
              <a:path w="21600" h="21315" extrusionOk="0">
                <a:moveTo>
                  <a:pt x="21600" y="21315"/>
                </a:moveTo>
                <a:lnTo>
                  <a:pt x="21600" y="13849"/>
                </a:lnTo>
                <a:cubicBezTo>
                  <a:pt x="21600" y="11569"/>
                  <a:pt x="20920" y="9461"/>
                  <a:pt x="19816" y="8321"/>
                </a:cubicBezTo>
                <a:lnTo>
                  <a:pt x="12585" y="855"/>
                </a:lnTo>
                <a:cubicBezTo>
                  <a:pt x="11480" y="-285"/>
                  <a:pt x="10120" y="-285"/>
                  <a:pt x="9015" y="855"/>
                </a:cubicBezTo>
                <a:lnTo>
                  <a:pt x="1785" y="8321"/>
                </a:lnTo>
                <a:cubicBezTo>
                  <a:pt x="680" y="9461"/>
                  <a:pt x="0" y="11569"/>
                  <a:pt x="0" y="13849"/>
                </a:cubicBezTo>
                <a:lnTo>
                  <a:pt x="0" y="2131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4" name="Google Shape;64;p4"/>
          <p:cNvSpPr/>
          <p:nvPr/>
        </p:nvSpPr>
        <p:spPr>
          <a:xfrm>
            <a:off x="875261" y="3108751"/>
            <a:ext cx="1238537" cy="136725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5" name="Google Shape;65;p4"/>
          <p:cNvSpPr/>
          <p:nvPr/>
        </p:nvSpPr>
        <p:spPr>
          <a:xfrm>
            <a:off x="6750104" y="2565691"/>
            <a:ext cx="1670713" cy="184417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6" name="Google Shape;66;p4"/>
          <p:cNvSpPr/>
          <p:nvPr/>
        </p:nvSpPr>
        <p:spPr>
          <a:xfrm>
            <a:off x="8078512" y="1646302"/>
            <a:ext cx="1238537" cy="1367197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7" name="Google Shape;67;p4"/>
          <p:cNvSpPr/>
          <p:nvPr/>
        </p:nvSpPr>
        <p:spPr>
          <a:xfrm>
            <a:off x="-276225" y="372088"/>
            <a:ext cx="2001163" cy="2208980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8" name="Google Shape;68;p4"/>
          <p:cNvSpPr/>
          <p:nvPr/>
        </p:nvSpPr>
        <p:spPr>
          <a:xfrm>
            <a:off x="6750110" y="993936"/>
            <a:ext cx="874503" cy="965303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9" name="Google Shape;69;p4"/>
          <p:cNvSpPr/>
          <p:nvPr/>
        </p:nvSpPr>
        <p:spPr>
          <a:xfrm>
            <a:off x="-211075" y="4039236"/>
            <a:ext cx="874503" cy="965303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89;p6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90" name="Google Shape;90;p6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3" name="Google Shape;93;p6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102" name="Google Shape;102;p6"/>
          <p:cNvSpPr txBox="1">
            <a:spLocks noGrp="1"/>
          </p:cNvSpPr>
          <p:nvPr>
            <p:ph type="body" idx="1"/>
          </p:nvPr>
        </p:nvSpPr>
        <p:spPr>
          <a:xfrm>
            <a:off x="779075" y="1503550"/>
            <a:ext cx="28083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03" name="Google Shape;103;p6"/>
          <p:cNvSpPr txBox="1">
            <a:spLocks noGrp="1"/>
          </p:cNvSpPr>
          <p:nvPr>
            <p:ph type="body" idx="2"/>
          </p:nvPr>
        </p:nvSpPr>
        <p:spPr>
          <a:xfrm>
            <a:off x="3981304" y="1503550"/>
            <a:ext cx="28083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107;p7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108" name="Google Shape;108;p7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1" name="Google Shape;111;p7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6" name="Google Shape;116;p7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6771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20799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077669" y="1503550"/>
            <a:ext cx="20799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376238" y="1503550"/>
            <a:ext cx="20799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1;p9"/>
          <p:cNvGrpSpPr/>
          <p:nvPr/>
        </p:nvGrpSpPr>
        <p:grpSpPr>
          <a:xfrm>
            <a:off x="-981075" y="-2"/>
            <a:ext cx="11516344" cy="5143455"/>
            <a:chOff x="-981075" y="-3"/>
            <a:chExt cx="11516344" cy="5143455"/>
          </a:xfrm>
        </p:grpSpPr>
        <p:sp>
          <p:nvSpPr>
            <p:cNvPr id="142" name="Google Shape;142;p9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3" name="Google Shape;143;p9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4" name="Google Shape;144;p9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54" name="Google Shape;154;p9"/>
          <p:cNvSpPr txBox="1">
            <a:spLocks noGrp="1"/>
          </p:cNvSpPr>
          <p:nvPr>
            <p:ph type="body" idx="1"/>
          </p:nvPr>
        </p:nvSpPr>
        <p:spPr>
          <a:xfrm>
            <a:off x="855300" y="4330100"/>
            <a:ext cx="7433400" cy="28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55" name="Google Shape;155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56" name="Google Shape;156;p9"/>
          <p:cNvSpPr/>
          <p:nvPr/>
        </p:nvSpPr>
        <p:spPr>
          <a:xfrm>
            <a:off x="4259988" y="4686557"/>
            <a:ext cx="624024" cy="456891"/>
          </a:xfrm>
          <a:custGeom>
            <a:avLst/>
            <a:gdLst/>
            <a:ahLst/>
            <a:cxnLst/>
            <a:rect l="l" t="t" r="r" b="b"/>
            <a:pathLst>
              <a:path w="21600" h="21385" extrusionOk="0">
                <a:moveTo>
                  <a:pt x="21600" y="21385"/>
                </a:moveTo>
                <a:lnTo>
                  <a:pt x="21600" y="10472"/>
                </a:lnTo>
                <a:cubicBezTo>
                  <a:pt x="21600" y="8748"/>
                  <a:pt x="20920" y="7155"/>
                  <a:pt x="19816" y="6292"/>
                </a:cubicBezTo>
                <a:lnTo>
                  <a:pt x="12585" y="647"/>
                </a:lnTo>
                <a:cubicBezTo>
                  <a:pt x="11480" y="-215"/>
                  <a:pt x="10120" y="-215"/>
                  <a:pt x="9015" y="647"/>
                </a:cubicBezTo>
                <a:lnTo>
                  <a:pt x="1785" y="6292"/>
                </a:lnTo>
                <a:cubicBezTo>
                  <a:pt x="680" y="7154"/>
                  <a:pt x="0" y="8748"/>
                  <a:pt x="0" y="10472"/>
                </a:cubicBezTo>
                <a:lnTo>
                  <a:pt x="0" y="213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lor background">
  <p:cSld name="Blank - Color background">
    <p:bg>
      <p:bgPr>
        <a:solidFill>
          <a:schemeClr val="accen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grpSp>
        <p:nvGrpSpPr>
          <p:cNvPr id="2" name="Google Shape;174;p11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175" name="Google Shape;175;p11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177;p11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193;p11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342CEA3-3058-4D43-AE35-B3DA76CB4003}" type="datetimeFigureOut">
              <a:rPr lang="el-GR" smtClean="0"/>
              <a:pPr/>
              <a:t>8/12/2023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60105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⬢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66" r:id="rId4"/>
    <p:sldLayoutId id="2147483668" r:id="rId5"/>
    <p:sldLayoutId id="2147483670" r:id="rId6"/>
    <p:sldLayoutId id="2147483676" r:id="rId7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1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899592" y="1419624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Synovial Sarcoma</a:t>
            </a: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Pathologic diagnosis</a:t>
            </a:r>
            <a:endParaRPr lang="el-GR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457200" y="4351413"/>
            <a:ext cx="96012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tx2"/>
              </a:buClr>
            </a:pPr>
            <a:r>
              <a:rPr lang="en-US" sz="2400" b="1" i="1" dirty="0">
                <a:solidFill>
                  <a:schemeClr val="tx2"/>
                </a:solidFill>
                <a:latin typeface="Calibri" pitchFamily="34" charset="0"/>
              </a:rPr>
              <a:t>P</a:t>
            </a:r>
            <a:r>
              <a:rPr lang="el-GR" sz="2400" b="1" i="1" dirty="0">
                <a:solidFill>
                  <a:schemeClr val="tx2"/>
                </a:solidFill>
                <a:latin typeface="Calibri" pitchFamily="34" charset="0"/>
              </a:rPr>
              <a:t>. </a:t>
            </a:r>
            <a:r>
              <a:rPr lang="en-US" sz="2400" b="1" i="1" dirty="0">
                <a:solidFill>
                  <a:schemeClr val="tx2"/>
                </a:solidFill>
                <a:latin typeface="Calibri" pitchFamily="34" charset="0"/>
              </a:rPr>
              <a:t>Korkolopoulou, </a:t>
            </a:r>
            <a:endParaRPr lang="el-GR" sz="2400" b="1" i="1" dirty="0">
              <a:solidFill>
                <a:schemeClr val="tx2"/>
              </a:solidFill>
              <a:latin typeface="Calibri" pitchFamily="34" charset="0"/>
            </a:endParaRPr>
          </a:p>
          <a:p>
            <a:pPr algn="r"/>
            <a:r>
              <a:rPr lang="en-US" sz="2400" b="1" i="1" dirty="0">
                <a:solidFill>
                  <a:schemeClr val="bg1"/>
                </a:solidFill>
                <a:latin typeface="Calibri" pitchFamily="34" charset="0"/>
              </a:rPr>
              <a:t>First Dept of Pathology, Athens University School of Medicine</a:t>
            </a:r>
            <a:endParaRPr lang="el-GR" sz="24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755576" y="-92546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SS18-SSX and SSX C-terminus Abs for the diagnosis of SS</a:t>
            </a:r>
            <a:endParaRPr lang="el-GR" sz="2000" b="1" dirty="0">
              <a:solidFill>
                <a:schemeClr val="accent1"/>
              </a:solidFill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611560" y="278527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 algn="ctr"/>
            <a:r>
              <a:rPr lang="en-US" sz="1200" b="1" dirty="0"/>
              <a:t>Poorly differentiated SS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755576" y="4876006"/>
            <a:ext cx="838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accent1"/>
                </a:solidFill>
              </a:rPr>
              <a:t>P. Korkolopoulou Personal Archives</a:t>
            </a:r>
            <a:endParaRPr lang="el-GR" sz="1200" i="1" dirty="0">
              <a:solidFill>
                <a:schemeClr val="accent1"/>
              </a:solidFill>
            </a:endParaRPr>
          </a:p>
          <a:p>
            <a:pPr algn="r"/>
            <a:endParaRPr lang="el-GR" sz="1200" i="1" dirty="0">
              <a:solidFill>
                <a:schemeClr val="accent1"/>
              </a:solidFill>
            </a:endParaRPr>
          </a:p>
        </p:txBody>
      </p:sp>
      <p:pic>
        <p:nvPicPr>
          <p:cNvPr id="6" name="Picture 7" descr="C:\Users\User\Desktop\wetransfer_aggeiaka_2023-06-09_0829\6-6-2\KATSBR 31\200X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55526"/>
            <a:ext cx="2952328" cy="2008894"/>
          </a:xfrm>
          <a:prstGeom prst="rect">
            <a:avLst/>
          </a:prstGeom>
          <a:noFill/>
        </p:spPr>
      </p:pic>
      <p:pic>
        <p:nvPicPr>
          <p:cNvPr id="7" name="Picture 3" descr="C:\Users\User\Desktop\wetransfer_aggeiaka_2023-06-09_0829\6-6-2\KATSBR 31\AE1-AE3X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84168" y="555526"/>
            <a:ext cx="3059832" cy="2016224"/>
          </a:xfrm>
          <a:prstGeom prst="rect">
            <a:avLst/>
          </a:prstGeom>
          <a:noFill/>
        </p:spPr>
      </p:pic>
      <p:pic>
        <p:nvPicPr>
          <p:cNvPr id="8" name="Picture 4" descr="C:\Users\User\Desktop\wetransfer_aggeiaka_2023-06-09_0829\6-6-2\KATSBR 31\BCORX2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87824" y="555526"/>
            <a:ext cx="3024336" cy="2016224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5148064" y="2283718"/>
            <a:ext cx="839009" cy="27699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200" b="1" dirty="0"/>
              <a:t>BCOR</a:t>
            </a:r>
            <a:endParaRPr lang="el-GR" sz="12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8304991" y="2283718"/>
            <a:ext cx="839009" cy="27699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200" b="1" dirty="0"/>
              <a:t>AE1/AE3</a:t>
            </a:r>
            <a:endParaRPr lang="el-GR" sz="1200" b="1" dirty="0"/>
          </a:p>
        </p:txBody>
      </p:sp>
      <p:pic>
        <p:nvPicPr>
          <p:cNvPr id="11" name="Picture 3" descr="C:\Users\User\Desktop\wetransfer_aggeiaka_2023-06-09_0829\6-6-2\KATSBR 31\SS18X2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3" y="2643758"/>
            <a:ext cx="2915818" cy="1800200"/>
          </a:xfrm>
          <a:prstGeom prst="rect">
            <a:avLst/>
          </a:prstGeom>
          <a:noFill/>
        </p:spPr>
      </p:pic>
      <p:pic>
        <p:nvPicPr>
          <p:cNvPr id="12" name="Picture 4" descr="C:\Users\User\Desktop\wetransfer_aggeiaka_2023-06-09_0829\6-6-2\KATSBR 31\TLE1X2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084167" y="2643758"/>
            <a:ext cx="3059832" cy="1800200"/>
          </a:xfrm>
          <a:prstGeom prst="rect">
            <a:avLst/>
          </a:prstGeom>
          <a:noFill/>
        </p:spPr>
      </p:pic>
      <p:sp>
        <p:nvSpPr>
          <p:cNvPr id="13" name="12 - TextBox"/>
          <p:cNvSpPr txBox="1"/>
          <p:nvPr/>
        </p:nvSpPr>
        <p:spPr>
          <a:xfrm flipH="1">
            <a:off x="1501252" y="4259296"/>
            <a:ext cx="1414564" cy="27699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200" b="1" dirty="0"/>
              <a:t>SS18/SSX</a:t>
            </a:r>
            <a:endParaRPr lang="el-GR" sz="1200" b="1" dirty="0"/>
          </a:p>
        </p:txBody>
      </p:sp>
      <p:sp>
        <p:nvSpPr>
          <p:cNvPr id="14" name="13 - TextBox"/>
          <p:cNvSpPr txBox="1"/>
          <p:nvPr/>
        </p:nvSpPr>
        <p:spPr>
          <a:xfrm flipH="1">
            <a:off x="7812360" y="4227934"/>
            <a:ext cx="1331640" cy="27699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200" b="1" dirty="0"/>
              <a:t>TLE1</a:t>
            </a:r>
            <a:endParaRPr lang="el-GR" sz="1200" b="1" dirty="0"/>
          </a:p>
        </p:txBody>
      </p:sp>
      <p:pic>
        <p:nvPicPr>
          <p:cNvPr id="15" name="Picture 2" descr="C:\Users\User\Desktop\wetransfer_12-6_2023-06-12_1125\12-6\KATSABRIAS SSXX20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3599895" y="2031691"/>
            <a:ext cx="1800200" cy="3024337"/>
          </a:xfrm>
          <a:prstGeom prst="rect">
            <a:avLst/>
          </a:prstGeom>
          <a:noFill/>
        </p:spPr>
      </p:pic>
      <p:sp>
        <p:nvSpPr>
          <p:cNvPr id="16" name="15 - TextBox"/>
          <p:cNvSpPr txBox="1"/>
          <p:nvPr/>
        </p:nvSpPr>
        <p:spPr>
          <a:xfrm flipH="1">
            <a:off x="4555219" y="4259296"/>
            <a:ext cx="1456941" cy="27699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200" b="1" dirty="0"/>
              <a:t>SSX</a:t>
            </a:r>
            <a:r>
              <a:rPr lang="el-GR" sz="1200" b="1" dirty="0"/>
              <a:t> </a:t>
            </a:r>
            <a:r>
              <a:rPr lang="en-US" sz="1200" b="1" dirty="0"/>
              <a:t>C</a:t>
            </a:r>
            <a:r>
              <a:rPr lang="el-GR" sz="1200" b="1" dirty="0"/>
              <a:t>-</a:t>
            </a:r>
            <a:r>
              <a:rPr lang="en-US" sz="1200" b="1" dirty="0"/>
              <a:t>terminus</a:t>
            </a:r>
            <a:endParaRPr lang="el-GR" sz="12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1043608" y="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Novel </a:t>
            </a:r>
            <a:r>
              <a:rPr lang="en-US" sz="2400" b="1" dirty="0" err="1">
                <a:solidFill>
                  <a:schemeClr val="accent1"/>
                </a:solidFill>
              </a:rPr>
              <a:t>immunophenotypic</a:t>
            </a:r>
            <a:r>
              <a:rPr lang="en-US" sz="2400" b="1" dirty="0">
                <a:solidFill>
                  <a:schemeClr val="accent1"/>
                </a:solidFill>
              </a:rPr>
              <a:t> markers </a:t>
            </a:r>
            <a:endParaRPr lang="el-GR" sz="2400" b="1" dirty="0">
              <a:solidFill>
                <a:schemeClr val="accent1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79512" y="1059582"/>
            <a:ext cx="8712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SOX2</a:t>
            </a:r>
            <a:r>
              <a:rPr lang="en-US" sz="1200" dirty="0"/>
              <a:t> expression </a:t>
            </a:r>
            <a:r>
              <a:rPr lang="en-US" sz="1200" b="1" dirty="0"/>
              <a:t>in &gt;90% </a:t>
            </a:r>
            <a:r>
              <a:rPr lang="en-US" sz="1200" dirty="0"/>
              <a:t>of SS [due to binding of modified BAF complex to SOX2 locus]</a:t>
            </a:r>
          </a:p>
          <a:p>
            <a:pPr marL="542925" indent="-265113">
              <a:buFont typeface="Arial" pitchFamily="34" charset="0"/>
              <a:buChar char="−"/>
            </a:pPr>
            <a:r>
              <a:rPr lang="en-US" sz="1200" dirty="0"/>
              <a:t>Essential role in increased proliferation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dirty="0"/>
              <a:t>Expression of several CTAs, including </a:t>
            </a:r>
            <a:r>
              <a:rPr lang="en-US" sz="1200" b="1" dirty="0"/>
              <a:t>PRAME</a:t>
            </a:r>
            <a:r>
              <a:rPr lang="en-US" sz="1200" dirty="0"/>
              <a:t> </a:t>
            </a:r>
            <a:r>
              <a:rPr lang="en-US" sz="1200" dirty="0">
                <a:latin typeface="Arial"/>
                <a:cs typeface="Arial"/>
              </a:rPr>
              <a:t>→ association with </a:t>
            </a:r>
            <a:r>
              <a:rPr lang="en-US" sz="1200" b="1" dirty="0">
                <a:latin typeface="Arial"/>
                <a:cs typeface="Arial"/>
              </a:rPr>
              <a:t>response to immunotherapy [SS is a “cold” tumor]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>
                <a:latin typeface="Arial"/>
                <a:cs typeface="Arial"/>
              </a:rPr>
              <a:t>SMARCB1(INI1/BAF47) reduced/absent in the vast majority of SS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>
                <a:latin typeface="Arial"/>
                <a:cs typeface="Arial"/>
              </a:rPr>
              <a:t>PAX7 expression in the epithelial components of biphasic SS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>
                <a:latin typeface="Arial"/>
                <a:cs typeface="Arial"/>
              </a:rPr>
              <a:t>NKX3.1 uniformly negative</a:t>
            </a:r>
          </a:p>
          <a:p>
            <a:pPr marL="265113" indent="-265113">
              <a:buFont typeface="Arial" pitchFamily="34" charset="0"/>
              <a:buChar char="•"/>
            </a:pPr>
            <a:endParaRPr lang="en-US" sz="1200" dirty="0">
              <a:latin typeface="Arial"/>
              <a:cs typeface="Arial"/>
            </a:endParaRPr>
          </a:p>
          <a:p>
            <a:pPr marL="265113" indent="-265113">
              <a:buFont typeface="Arial" pitchFamily="34" charset="0"/>
              <a:buChar char="•"/>
            </a:pPr>
            <a:endParaRPr lang="en-US" sz="1200" dirty="0">
              <a:latin typeface="Arial"/>
              <a:cs typeface="Arial"/>
            </a:endParaRPr>
          </a:p>
          <a:p>
            <a:pPr marL="265113" indent="-265113">
              <a:buFont typeface="Arial" pitchFamily="34" charset="0"/>
              <a:buChar char="•"/>
            </a:pPr>
            <a:endParaRPr lang="en-US" sz="1200" dirty="0">
              <a:latin typeface="Arial"/>
              <a:cs typeface="Arial"/>
            </a:endParaRPr>
          </a:p>
          <a:p>
            <a:pPr marL="265113" indent="-265113">
              <a:buFont typeface="Arial" pitchFamily="34" charset="0"/>
              <a:buChar char="•"/>
            </a:pPr>
            <a:endParaRPr lang="en-US" sz="1200" dirty="0">
              <a:latin typeface="Arial"/>
              <a:cs typeface="Arial"/>
            </a:endParaRPr>
          </a:p>
          <a:p>
            <a:pPr marL="265113" indent="-265113">
              <a:buFont typeface="Arial" pitchFamily="34" charset="0"/>
              <a:buChar char="•"/>
            </a:pPr>
            <a:endParaRPr lang="en-US" sz="1200" dirty="0">
              <a:latin typeface="Arial"/>
              <a:cs typeface="Arial"/>
            </a:endParaRPr>
          </a:p>
          <a:p>
            <a:pPr marL="265113" indent="-265113">
              <a:buFont typeface="Arial" pitchFamily="34" charset="0"/>
              <a:buChar char="•"/>
            </a:pPr>
            <a:endParaRPr lang="en-US" sz="1200" dirty="0">
              <a:latin typeface="Arial"/>
              <a:cs typeface="Arial"/>
            </a:endParaRPr>
          </a:p>
          <a:p>
            <a:pPr marL="265113" indent="-265113"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Frequent concurrent nuclear accumulation  of YAP1/TAZ and </a:t>
            </a:r>
            <a:r>
              <a:rPr lang="el-GR" sz="1200" dirty="0">
                <a:latin typeface="Arial"/>
                <a:cs typeface="Arial"/>
              </a:rPr>
              <a:t>β-</a:t>
            </a:r>
            <a:r>
              <a:rPr lang="en-US" sz="1200" dirty="0" err="1">
                <a:latin typeface="Arial"/>
                <a:cs typeface="Arial"/>
              </a:rPr>
              <a:t>catenin</a:t>
            </a:r>
            <a:r>
              <a:rPr lang="en-US" sz="1200" dirty="0">
                <a:latin typeface="Arial"/>
                <a:cs typeface="Arial"/>
              </a:rPr>
              <a:t> [due to </a:t>
            </a:r>
            <a:r>
              <a:rPr lang="en-US" sz="1200" dirty="0" err="1">
                <a:latin typeface="Arial"/>
                <a:cs typeface="Arial"/>
              </a:rPr>
              <a:t>dysregulation</a:t>
            </a:r>
            <a:r>
              <a:rPr lang="en-US" sz="1200" dirty="0">
                <a:latin typeface="Arial"/>
                <a:cs typeface="Arial"/>
              </a:rPr>
              <a:t> of BAF mediated gene transcription]</a:t>
            </a:r>
            <a:endParaRPr lang="en-US" sz="1200" dirty="0"/>
          </a:p>
          <a:p>
            <a:pPr marL="265113" indent="-265113">
              <a:buFont typeface="Arial" pitchFamily="34" charset="0"/>
              <a:buChar char="•"/>
            </a:pPr>
            <a:endParaRPr lang="el-GR" sz="1200" dirty="0"/>
          </a:p>
        </p:txBody>
      </p:sp>
      <p:sp>
        <p:nvSpPr>
          <p:cNvPr id="5" name="4 - TextBox"/>
          <p:cNvSpPr txBox="1"/>
          <p:nvPr/>
        </p:nvSpPr>
        <p:spPr>
          <a:xfrm>
            <a:off x="251520" y="2643758"/>
            <a:ext cx="8712968" cy="29238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/>
              <a:t>Proposed panel of SOX2, PAX7, SMARCB1(INI1/BAF47), NKX3.1 to be combined with classical SS markers</a:t>
            </a:r>
            <a:endParaRPr lang="el-GR" sz="1300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5652120" y="4515966"/>
            <a:ext cx="349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err="1">
                <a:solidFill>
                  <a:schemeClr val="accent1"/>
                </a:solidFill>
              </a:rPr>
              <a:t>Blay</a:t>
            </a:r>
            <a:r>
              <a:rPr lang="en-US" sz="1200" i="1" dirty="0">
                <a:solidFill>
                  <a:schemeClr val="accent1"/>
                </a:solidFill>
              </a:rPr>
              <a:t>, ESMO Open 2023</a:t>
            </a:r>
          </a:p>
          <a:p>
            <a:pPr algn="r"/>
            <a:r>
              <a:rPr lang="en-US" sz="1200" i="1" dirty="0" err="1">
                <a:solidFill>
                  <a:schemeClr val="accent1"/>
                </a:solidFill>
              </a:rPr>
              <a:t>Zhong</a:t>
            </a:r>
            <a:r>
              <a:rPr lang="en-US" sz="1200" i="1" dirty="0">
                <a:solidFill>
                  <a:schemeClr val="accent1"/>
                </a:solidFill>
              </a:rPr>
              <a:t>, </a:t>
            </a:r>
            <a:r>
              <a:rPr lang="en-US" sz="1200" i="1" dirty="0" err="1">
                <a:solidFill>
                  <a:schemeClr val="accent1"/>
                </a:solidFill>
              </a:rPr>
              <a:t>Sci</a:t>
            </a:r>
            <a:r>
              <a:rPr lang="en-US" sz="1200" i="1" dirty="0">
                <a:solidFill>
                  <a:schemeClr val="accent1"/>
                </a:solidFill>
              </a:rPr>
              <a:t> Rep 2023</a:t>
            </a:r>
          </a:p>
          <a:p>
            <a:pPr algn="r"/>
            <a:r>
              <a:rPr lang="en-US" sz="1200" i="1" dirty="0" err="1">
                <a:solidFill>
                  <a:schemeClr val="accent1"/>
                </a:solidFill>
              </a:rPr>
              <a:t>Isfort</a:t>
            </a:r>
            <a:r>
              <a:rPr lang="en-US" sz="1200" i="1" dirty="0">
                <a:solidFill>
                  <a:schemeClr val="accent1"/>
                </a:solidFill>
              </a:rPr>
              <a:t>, Mol Cancer Res 2023</a:t>
            </a:r>
            <a:endParaRPr lang="el-GR" sz="12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1043608" y="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Molecular genetics</a:t>
            </a:r>
            <a:endParaRPr lang="el-GR" sz="2400" b="1" dirty="0">
              <a:solidFill>
                <a:schemeClr val="accent1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0" y="771552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: </a:t>
            </a:r>
            <a:endParaRPr lang="el-GR" sz="1400" dirty="0"/>
          </a:p>
        </p:txBody>
      </p:sp>
      <p:sp>
        <p:nvSpPr>
          <p:cNvPr id="8" name="7 - Ορθογώνιο"/>
          <p:cNvSpPr/>
          <p:nvPr/>
        </p:nvSpPr>
        <p:spPr>
          <a:xfrm>
            <a:off x="827584" y="843558"/>
            <a:ext cx="784887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buFont typeface="Arial" pitchFamily="34" charset="0"/>
              <a:buChar char="•"/>
            </a:pPr>
            <a:r>
              <a:rPr lang="en-US" sz="1200" dirty="0"/>
              <a:t>Characteristic </a:t>
            </a:r>
            <a:r>
              <a:rPr lang="en-US" sz="1200" b="1" dirty="0"/>
              <a:t>t(X;18)(p11;q11) in &gt;90% of tumors</a:t>
            </a:r>
          </a:p>
          <a:p>
            <a:pPr marL="627063" indent="-265113">
              <a:buFont typeface="Arial" pitchFamily="34" charset="0"/>
              <a:buChar char="−"/>
            </a:pPr>
            <a:r>
              <a:rPr lang="en-US" sz="1200" b="1" dirty="0"/>
              <a:t>One of SSX genes at Xp11 fuses to SS18 gene (formerly termed SYT) at 18q11</a:t>
            </a:r>
          </a:p>
          <a:p>
            <a:pPr marL="627063" indent="-265113">
              <a:buFont typeface="Arial" pitchFamily="34" charset="0"/>
              <a:buChar char="−"/>
            </a:pPr>
            <a:r>
              <a:rPr lang="en-US" sz="1200" dirty="0"/>
              <a:t>May involve </a:t>
            </a:r>
            <a:r>
              <a:rPr lang="en-US" sz="1200" b="1" dirty="0"/>
              <a:t>SSX1 (most common), SSX2, or rarely SSX4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Using an SS18 FISH BAP probe, 11% of SS are negative or display atypical patterns </a:t>
            </a:r>
          </a:p>
          <a:p>
            <a:pPr marL="265113" indent="-265113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200" b="1" dirty="0">
                <a:solidFill>
                  <a:schemeClr val="accent1"/>
                </a:solidFill>
              </a:rPr>
              <a:t>SS18-negative tumors may harbor alternate SSX1 fusions, including SS18L1::SSX1, EWSR1::SSX1(clustering together with SS in </a:t>
            </a:r>
            <a:r>
              <a:rPr lang="en-US" sz="1200" b="1" dirty="0" err="1">
                <a:solidFill>
                  <a:schemeClr val="accent1"/>
                </a:solidFill>
              </a:rPr>
              <a:t>methylation</a:t>
            </a:r>
            <a:r>
              <a:rPr lang="en-US" sz="1200" b="1" dirty="0">
                <a:solidFill>
                  <a:schemeClr val="accent1"/>
                </a:solidFill>
              </a:rPr>
              <a:t> analysis), and MN1::SSX1 </a:t>
            </a:r>
            <a:r>
              <a:rPr lang="en-US" sz="1600" b="1" dirty="0">
                <a:solidFill>
                  <a:schemeClr val="accent1"/>
                </a:solidFill>
                <a:latin typeface="Arial"/>
                <a:cs typeface="Arial"/>
              </a:rPr>
              <a:t>→ </a:t>
            </a:r>
            <a:r>
              <a:rPr lang="en-US" sz="1200" b="1" dirty="0">
                <a:solidFill>
                  <a:schemeClr val="accent1"/>
                </a:solidFill>
                <a:latin typeface="Arial"/>
                <a:cs typeface="Arial"/>
              </a:rPr>
              <a:t>all alternate  fusions exhibiting, strong expression with SSX- C-terminus antibody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No difference with regard to histology and </a:t>
            </a:r>
            <a:r>
              <a:rPr lang="en-US" sz="1200" dirty="0" err="1">
                <a:latin typeface="Arial"/>
                <a:cs typeface="Arial"/>
              </a:rPr>
              <a:t>immunophenotype</a:t>
            </a:r>
            <a:r>
              <a:rPr lang="en-US" sz="1200" dirty="0">
                <a:latin typeface="Arial"/>
                <a:cs typeface="Arial"/>
              </a:rPr>
              <a:t> (apart from being </a:t>
            </a:r>
            <a:r>
              <a:rPr lang="en-US" sz="1200" b="1" dirty="0">
                <a:latin typeface="Arial"/>
                <a:cs typeface="Arial"/>
              </a:rPr>
              <a:t>negative for SS18-SSX fusion specific </a:t>
            </a:r>
            <a:r>
              <a:rPr lang="en-US" sz="1200" b="1" dirty="0" err="1">
                <a:latin typeface="Arial"/>
                <a:cs typeface="Arial"/>
              </a:rPr>
              <a:t>mAb</a:t>
            </a:r>
            <a:r>
              <a:rPr lang="en-US" sz="1200" dirty="0">
                <a:latin typeface="Arial"/>
                <a:cs typeface="Arial"/>
              </a:rPr>
              <a:t>)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dirty="0">
                <a:cs typeface="Arial"/>
              </a:rPr>
              <a:t> </a:t>
            </a:r>
            <a:r>
              <a:rPr lang="en-US" sz="1200" b="1" dirty="0">
                <a:cs typeface="Arial"/>
              </a:rPr>
              <a:t>Novel fusions </a:t>
            </a:r>
            <a:r>
              <a:rPr lang="en-US" sz="1200" b="1" dirty="0">
                <a:latin typeface="Arial"/>
                <a:cs typeface="Arial"/>
              </a:rPr>
              <a:t>identified in &lt;5% of SS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b="1" dirty="0">
                <a:solidFill>
                  <a:schemeClr val="accent1"/>
                </a:solidFill>
                <a:latin typeface="Arial"/>
                <a:cs typeface="Arial"/>
              </a:rPr>
              <a:t>(SSX1:: non-SS18) 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>
                <a:latin typeface="Arial"/>
                <a:cs typeface="Arial"/>
              </a:rPr>
              <a:t>In the remaining SS cases negative for </a:t>
            </a:r>
            <a:r>
              <a:rPr lang="en-US" sz="1200" b="1" dirty="0">
                <a:cs typeface="Arial"/>
              </a:rPr>
              <a:t>fusions </a:t>
            </a:r>
            <a:r>
              <a:rPr lang="en-US" sz="1200" dirty="0">
                <a:cs typeface="Arial"/>
              </a:rPr>
              <a:t>(classic or alternate) </a:t>
            </a:r>
            <a:r>
              <a:rPr lang="en-US" sz="1200" b="1" dirty="0">
                <a:cs typeface="Arial"/>
              </a:rPr>
              <a:t>by FISH </a:t>
            </a:r>
            <a:r>
              <a:rPr lang="en-US" sz="1200" b="1" dirty="0">
                <a:latin typeface="Arial"/>
                <a:cs typeface="Arial"/>
              </a:rPr>
              <a:t>(7%), SS18::SSX identified by RNA sequencing 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>
                <a:latin typeface="Arial"/>
                <a:cs typeface="Arial"/>
              </a:rPr>
              <a:t>EWSR1 gene alterations (translocation, amplification, deletion) may be seen in  ~1/3 of SS18::SSX classical SS cases</a:t>
            </a:r>
            <a:endParaRPr lang="en-US" sz="12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5652120" y="4497171"/>
            <a:ext cx="349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accent1"/>
                </a:solidFill>
              </a:rPr>
              <a:t>Diagnostic Pathology Soft tissue Tumors 2024</a:t>
            </a:r>
          </a:p>
          <a:p>
            <a:pPr algn="r"/>
            <a:r>
              <a:rPr lang="en-US" sz="1200" i="1" dirty="0">
                <a:solidFill>
                  <a:schemeClr val="accent1"/>
                </a:solidFill>
              </a:rPr>
              <a:t>Yoshida Mod </a:t>
            </a:r>
            <a:r>
              <a:rPr lang="en-US" sz="1200" i="1" dirty="0" err="1">
                <a:solidFill>
                  <a:schemeClr val="accent1"/>
                </a:solidFill>
              </a:rPr>
              <a:t>Pathol</a:t>
            </a:r>
            <a:r>
              <a:rPr lang="en-US" sz="1200" i="1" dirty="0">
                <a:solidFill>
                  <a:schemeClr val="accent1"/>
                </a:solidFill>
              </a:rPr>
              <a:t> 2022</a:t>
            </a:r>
          </a:p>
          <a:p>
            <a:pPr algn="r"/>
            <a:r>
              <a:rPr lang="en-US" sz="1200" i="1" dirty="0" err="1">
                <a:solidFill>
                  <a:schemeClr val="accent1"/>
                </a:solidFill>
              </a:rPr>
              <a:t>Zhong</a:t>
            </a:r>
            <a:r>
              <a:rPr lang="en-US" sz="1200" i="1" dirty="0">
                <a:solidFill>
                  <a:schemeClr val="accent1"/>
                </a:solidFill>
              </a:rPr>
              <a:t> </a:t>
            </a:r>
            <a:r>
              <a:rPr lang="en-US" sz="1200" i="1" dirty="0" err="1">
                <a:solidFill>
                  <a:schemeClr val="accent1"/>
                </a:solidFill>
              </a:rPr>
              <a:t>Sci</a:t>
            </a:r>
            <a:r>
              <a:rPr lang="en-US" sz="1200" i="1" dirty="0">
                <a:solidFill>
                  <a:schemeClr val="accent1"/>
                </a:solidFill>
              </a:rPr>
              <a:t> Rep 2023</a:t>
            </a:r>
            <a:endParaRPr lang="el-GR" sz="12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fig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67494"/>
            <a:ext cx="4283968" cy="2457450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0" y="2715766"/>
            <a:ext cx="9144000" cy="223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b="1" dirty="0"/>
              <a:t>BAF(SWI/SNF) and PRC2 complexes are in dynamic equilibrium to define chromatin remodeling and exert opposite transcriptional effects</a:t>
            </a:r>
          </a:p>
          <a:p>
            <a:pPr marL="179388" indent="-179388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b="1" dirty="0"/>
              <a:t>SMARCB1(INI1/BAF47) is a strong tumor suppressor binding BAF(SWI/SNF) complex; loss or reduction seen in SS (&gt;70%)</a:t>
            </a:r>
          </a:p>
          <a:p>
            <a:pPr marL="179388" indent="-179388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b="1" dirty="0"/>
              <a:t>SS18/SSX fusion proteins replace the wild type SS18 in the BAF(SWI/SNF) complex </a:t>
            </a:r>
            <a:r>
              <a:rPr lang="en-US" sz="1100" dirty="0"/>
              <a:t>resulting in disruption of BAF-PRC dynamic balance, </a:t>
            </a:r>
            <a:r>
              <a:rPr lang="en-US" sz="1100" dirty="0">
                <a:solidFill>
                  <a:schemeClr val="accent1"/>
                </a:solidFill>
              </a:rPr>
              <a:t>enhanced activity of EZH2, overproduction of H3K27me3 and increased expression of SOX2</a:t>
            </a:r>
          </a:p>
          <a:p>
            <a:pPr marL="179388" indent="-179388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dirty="0"/>
              <a:t>Most SS cases express </a:t>
            </a:r>
            <a:r>
              <a:rPr lang="en-US" sz="1100" b="1" dirty="0"/>
              <a:t>high EZH2 levels, associated with poorly differentiated histology, poor outcome and increased metastatic potential</a:t>
            </a:r>
          </a:p>
          <a:p>
            <a:pPr marL="179388" indent="-179388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b="1" dirty="0">
                <a:solidFill>
                  <a:schemeClr val="accent1"/>
                </a:solidFill>
              </a:rPr>
              <a:t>Blocking EZH2 </a:t>
            </a:r>
            <a:r>
              <a:rPr lang="en-US" sz="1100" dirty="0">
                <a:solidFill>
                  <a:schemeClr val="accent1"/>
                </a:solidFill>
              </a:rPr>
              <a:t>activity emerged as a </a:t>
            </a:r>
            <a:r>
              <a:rPr lang="en-US" sz="1100" dirty="0" err="1">
                <a:solidFill>
                  <a:schemeClr val="accent1"/>
                </a:solidFill>
              </a:rPr>
              <a:t>druggable</a:t>
            </a:r>
            <a:r>
              <a:rPr lang="en-US" sz="1100" dirty="0">
                <a:solidFill>
                  <a:schemeClr val="accent1"/>
                </a:solidFill>
              </a:rPr>
              <a:t> vulnerability </a:t>
            </a:r>
            <a:endParaRPr lang="en-US" sz="1100" b="1" dirty="0"/>
          </a:p>
          <a:p>
            <a:pPr marL="179388" indent="-179388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dirty="0" err="1"/>
              <a:t>Tazemetostat</a:t>
            </a:r>
            <a:r>
              <a:rPr lang="en-US" sz="1100" dirty="0"/>
              <a:t> </a:t>
            </a:r>
            <a:r>
              <a:rPr lang="en-US" sz="1100" b="1" dirty="0"/>
              <a:t>- an EZH2 inhibitor </a:t>
            </a:r>
            <a:r>
              <a:rPr lang="en-US" sz="1100" dirty="0"/>
              <a:t>- has yielded only modest and sporadic responses in SS (compared to ES)</a:t>
            </a:r>
            <a:r>
              <a:rPr lang="en-US" sz="1100" b="1" dirty="0"/>
              <a:t> </a:t>
            </a:r>
          </a:p>
          <a:p>
            <a:pPr marL="179388" indent="-179388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endParaRPr lang="el-GR" sz="1100" dirty="0"/>
          </a:p>
        </p:txBody>
      </p:sp>
      <p:sp>
        <p:nvSpPr>
          <p:cNvPr id="7" name="6 - TextBox"/>
          <p:cNvSpPr txBox="1"/>
          <p:nvPr/>
        </p:nvSpPr>
        <p:spPr>
          <a:xfrm>
            <a:off x="5652120" y="4659982"/>
            <a:ext cx="34918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 err="1">
                <a:solidFill>
                  <a:schemeClr val="accent1"/>
                </a:solidFill>
              </a:rPr>
              <a:t>Montella</a:t>
            </a:r>
            <a:r>
              <a:rPr lang="en-US" sz="900" i="1" dirty="0">
                <a:solidFill>
                  <a:schemeClr val="accent1"/>
                </a:solidFill>
              </a:rPr>
              <a:t>, Cancers 2021</a:t>
            </a:r>
          </a:p>
          <a:p>
            <a:pPr algn="r"/>
            <a:r>
              <a:rPr lang="en-US" sz="900" i="1" dirty="0" err="1">
                <a:solidFill>
                  <a:schemeClr val="accent1"/>
                </a:solidFill>
              </a:rPr>
              <a:t>Lanzi</a:t>
            </a:r>
            <a:r>
              <a:rPr lang="en-US" sz="900" i="1" dirty="0">
                <a:solidFill>
                  <a:schemeClr val="accent1"/>
                </a:solidFill>
              </a:rPr>
              <a:t>, </a:t>
            </a:r>
            <a:r>
              <a:rPr lang="en-US" sz="900" i="1" dirty="0" err="1">
                <a:solidFill>
                  <a:schemeClr val="accent1"/>
                </a:solidFill>
              </a:rPr>
              <a:t>Biochem</a:t>
            </a:r>
            <a:r>
              <a:rPr lang="en-US" sz="900" i="1" dirty="0">
                <a:solidFill>
                  <a:schemeClr val="accent1"/>
                </a:solidFill>
              </a:rPr>
              <a:t> </a:t>
            </a:r>
            <a:r>
              <a:rPr lang="en-US" sz="900" i="1" dirty="0" err="1">
                <a:solidFill>
                  <a:schemeClr val="accent1"/>
                </a:solidFill>
              </a:rPr>
              <a:t>Pharmacol</a:t>
            </a:r>
            <a:r>
              <a:rPr lang="en-US" sz="900" i="1" dirty="0">
                <a:solidFill>
                  <a:schemeClr val="accent1"/>
                </a:solidFill>
              </a:rPr>
              <a:t> 2023</a:t>
            </a:r>
          </a:p>
          <a:p>
            <a:pPr algn="r"/>
            <a:r>
              <a:rPr lang="en-US" sz="900" i="1" dirty="0" err="1">
                <a:solidFill>
                  <a:schemeClr val="accent1"/>
                </a:solidFill>
              </a:rPr>
              <a:t>Changchien</a:t>
            </a:r>
            <a:r>
              <a:rPr lang="en-US" sz="900" i="1" dirty="0">
                <a:solidFill>
                  <a:schemeClr val="accent1"/>
                </a:solidFill>
              </a:rPr>
              <a:t> J </a:t>
            </a:r>
            <a:r>
              <a:rPr lang="en-US" sz="900" i="1" dirty="0" err="1">
                <a:solidFill>
                  <a:schemeClr val="accent1"/>
                </a:solidFill>
              </a:rPr>
              <a:t>Transl</a:t>
            </a:r>
            <a:r>
              <a:rPr lang="en-US" sz="900" i="1" dirty="0">
                <a:solidFill>
                  <a:schemeClr val="accent1"/>
                </a:solidFill>
              </a:rPr>
              <a:t> 2012</a:t>
            </a:r>
            <a:endParaRPr lang="el-GR" sz="900" i="1" dirty="0">
              <a:solidFill>
                <a:schemeClr val="accent1"/>
              </a:solidFill>
            </a:endParaRPr>
          </a:p>
        </p:txBody>
      </p:sp>
      <p:pic>
        <p:nvPicPr>
          <p:cNvPr id="8" name="Picture 2" descr="C:\Users\User\Desktop\Sarcoma\figure 3 montell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8680"/>
            <a:ext cx="4860032" cy="2358262"/>
          </a:xfrm>
          <a:prstGeom prst="rect">
            <a:avLst/>
          </a:prstGeom>
          <a:noFill/>
        </p:spPr>
      </p:pic>
      <p:sp>
        <p:nvSpPr>
          <p:cNvPr id="10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6300"/>
          </a:xfrm>
        </p:spPr>
        <p:txBody>
          <a:bodyPr/>
          <a:lstStyle/>
          <a:p>
            <a:pPr algn="ctr"/>
            <a:r>
              <a:rPr lang="en-US" sz="1600" dirty="0">
                <a:latin typeface="+mn-lt"/>
              </a:rPr>
              <a:t>Molecular implications of SS18::SSX fusion in SS</a:t>
            </a:r>
            <a:endParaRPr lang="el-GR" sz="1600" dirty="0">
              <a:latin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0" y="15210"/>
            <a:ext cx="9144000" cy="396300"/>
          </a:xfrm>
        </p:spPr>
        <p:txBody>
          <a:bodyPr/>
          <a:lstStyle/>
          <a:p>
            <a:pPr algn="ctr"/>
            <a:r>
              <a:rPr lang="en-US" sz="1800" dirty="0">
                <a:latin typeface="+mn-lt"/>
              </a:rPr>
              <a:t>SS18::non-SSX fusions in other sarcoma types</a:t>
            </a:r>
            <a:endParaRPr lang="el-GR" sz="1800" dirty="0"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9502"/>
            <a:ext cx="4211960" cy="172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- Ευθεία γραμμή σύνδεσης"/>
          <p:cNvCxnSpPr>
            <a:stCxn id="3" idx="2"/>
          </p:cNvCxnSpPr>
          <p:nvPr/>
        </p:nvCxnSpPr>
        <p:spPr>
          <a:xfrm>
            <a:off x="4572000" y="411510"/>
            <a:ext cx="0" cy="43204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- TextBox"/>
          <p:cNvSpPr txBox="1"/>
          <p:nvPr/>
        </p:nvSpPr>
        <p:spPr>
          <a:xfrm>
            <a:off x="0" y="2499742"/>
            <a:ext cx="4355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Morphology compatible with epithelioid sarcoma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dirty="0" err="1"/>
              <a:t>Immunophenotype</a:t>
            </a:r>
            <a:r>
              <a:rPr lang="en-US" sz="1200" dirty="0"/>
              <a:t>:</a:t>
            </a:r>
            <a:r>
              <a:rPr lang="en-US" sz="1200" b="1" dirty="0"/>
              <a:t> </a:t>
            </a:r>
            <a:r>
              <a:rPr lang="en-US" sz="1200" dirty="0"/>
              <a:t>SMARCB1(INI1/BAF47) retained, </a:t>
            </a:r>
            <a:r>
              <a:rPr lang="en-US" sz="1200" b="1" dirty="0"/>
              <a:t>TLE1 positive</a:t>
            </a:r>
          </a:p>
          <a:p>
            <a:pPr marL="265113" indent="-265113">
              <a:buFont typeface="Arial" pitchFamily="34" charset="0"/>
              <a:buChar char="•"/>
            </a:pPr>
            <a:endParaRPr lang="el-GR" sz="1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11511"/>
            <a:ext cx="44999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4644008" y="2501483"/>
            <a:ext cx="4355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Small round cell morphology 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dirty="0"/>
              <a:t>Prolonged survival, low Ki67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dirty="0"/>
              <a:t>Diffuse </a:t>
            </a:r>
            <a:r>
              <a:rPr lang="en-US" sz="1200" b="1" dirty="0"/>
              <a:t>ALK positivity</a:t>
            </a:r>
          </a:p>
          <a:p>
            <a:pPr marL="265113" indent="-265113">
              <a:buFont typeface="Arial" pitchFamily="34" charset="0"/>
              <a:buChar char="•"/>
            </a:pPr>
            <a:endParaRPr lang="el-GR" sz="1200" dirty="0"/>
          </a:p>
        </p:txBody>
      </p:sp>
      <p:sp>
        <p:nvSpPr>
          <p:cNvPr id="10" name="9 - TextBox"/>
          <p:cNvSpPr txBox="1"/>
          <p:nvPr/>
        </p:nvSpPr>
        <p:spPr>
          <a:xfrm>
            <a:off x="755576" y="4731990"/>
            <a:ext cx="7848872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SS18::NEDD4 also described in case of renal SS </a:t>
            </a:r>
            <a:r>
              <a:rPr lang="en-US" sz="1100" i="1" dirty="0">
                <a:solidFill>
                  <a:schemeClr val="accent1"/>
                </a:solidFill>
              </a:rPr>
              <a:t>(</a:t>
            </a:r>
            <a:r>
              <a:rPr lang="en-US" sz="1100" i="1" dirty="0" err="1">
                <a:solidFill>
                  <a:schemeClr val="accent1"/>
                </a:solidFill>
              </a:rPr>
              <a:t>Argani</a:t>
            </a:r>
            <a:r>
              <a:rPr lang="en-US" sz="1100" i="1" dirty="0">
                <a:solidFill>
                  <a:schemeClr val="accent1"/>
                </a:solidFill>
              </a:rPr>
              <a:t>, Chromosomes Cancer 2020)</a:t>
            </a:r>
            <a:endParaRPr lang="el-G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Παρουσιάσεις επι Φίλιππου\Diimerida kai 1\watanabe tit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4447445" cy="1995685"/>
          </a:xfrm>
          <a:prstGeom prst="rect">
            <a:avLst/>
          </a:prstGeom>
          <a:noFill/>
        </p:spPr>
      </p:pic>
      <p:sp>
        <p:nvSpPr>
          <p:cNvPr id="15" name="14 - TextBox"/>
          <p:cNvSpPr txBox="1"/>
          <p:nvPr/>
        </p:nvSpPr>
        <p:spPr>
          <a:xfrm>
            <a:off x="0" y="2427734"/>
            <a:ext cx="43559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 pitchFamily="34" charset="0"/>
              <a:buChar char="•"/>
            </a:pPr>
            <a:r>
              <a:rPr lang="en-US" sz="1200" dirty="0"/>
              <a:t>2 patients with </a:t>
            </a:r>
            <a:r>
              <a:rPr lang="en-US" sz="1200" dirty="0" err="1"/>
              <a:t>intrathoracic</a:t>
            </a:r>
            <a:r>
              <a:rPr lang="en-US" sz="1200" dirty="0"/>
              <a:t> SS harboring the BRAF V600E mutation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dirty="0"/>
              <a:t>BRAF V600E mutations were detected by NGS and validated </a:t>
            </a:r>
            <a:r>
              <a:rPr lang="en-US" sz="1200" dirty="0" err="1"/>
              <a:t>immunohistochemically</a:t>
            </a:r>
            <a:r>
              <a:rPr lang="en-US" sz="1200" dirty="0"/>
              <a:t> by diffuse </a:t>
            </a:r>
            <a:r>
              <a:rPr lang="en-US" sz="1200" b="1" dirty="0"/>
              <a:t>intense positivity to BRAF V600E mutation specific antibodies 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ERK (</a:t>
            </a:r>
            <a:r>
              <a:rPr lang="en-US" sz="1200" b="1" dirty="0" err="1"/>
              <a:t>pERK</a:t>
            </a:r>
            <a:r>
              <a:rPr lang="en-US" sz="1200" b="1" dirty="0"/>
              <a:t>) was also positive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dirty="0" err="1"/>
              <a:t>Immunohistochemical</a:t>
            </a:r>
            <a:r>
              <a:rPr lang="en-US" sz="1200" dirty="0"/>
              <a:t> screening of 67 archival SS tumor samples failed to identify additional samples with BRAF V600E mutation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>
                <a:solidFill>
                  <a:schemeClr val="accent1"/>
                </a:solidFill>
              </a:rPr>
              <a:t>Frequency of BRAF V600E mutation ~2.5%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32% of BRAF V600E negative cases was positive for </a:t>
            </a:r>
            <a:r>
              <a:rPr lang="en-US" sz="1200" b="1" dirty="0" err="1"/>
              <a:t>pERK</a:t>
            </a:r>
            <a:endParaRPr lang="en-US" sz="1200" b="1" dirty="0"/>
          </a:p>
          <a:p>
            <a:pPr marL="265113" indent="-265113">
              <a:buFont typeface="Arial" pitchFamily="34" charset="0"/>
              <a:buChar char="•"/>
            </a:pPr>
            <a:endParaRPr lang="el-GR" sz="1200" dirty="0"/>
          </a:p>
        </p:txBody>
      </p:sp>
      <p:cxnSp>
        <p:nvCxnSpPr>
          <p:cNvPr id="24" name="23 - Ευθεία γραμμή σύνδεσης"/>
          <p:cNvCxnSpPr/>
          <p:nvPr/>
        </p:nvCxnSpPr>
        <p:spPr>
          <a:xfrm>
            <a:off x="4572000" y="0"/>
            <a:ext cx="0" cy="5143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4499992" cy="141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27 - TextBox"/>
          <p:cNvSpPr txBox="1"/>
          <p:nvPr/>
        </p:nvSpPr>
        <p:spPr>
          <a:xfrm>
            <a:off x="4644008" y="2427734"/>
            <a:ext cx="4355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Patient in continuous PR following </a:t>
            </a:r>
            <a:r>
              <a:rPr lang="en-US" sz="1200" b="1" dirty="0" err="1"/>
              <a:t>Vemurafenib</a:t>
            </a:r>
            <a:endParaRPr lang="en-US" sz="1200" b="1" dirty="0"/>
          </a:p>
          <a:p>
            <a:pPr marL="265113" indent="-265113">
              <a:buFont typeface="Arial" pitchFamily="34" charset="0"/>
              <a:buChar char="•"/>
            </a:pPr>
            <a:r>
              <a:rPr lang="en-US" sz="1200" dirty="0"/>
              <a:t>This study highlights the role of routine NGS to investigate SS for BRAF mutation</a:t>
            </a:r>
          </a:p>
          <a:p>
            <a:pPr marL="265113" indent="-265113">
              <a:buFont typeface="Arial" pitchFamily="34" charset="0"/>
              <a:buChar char="•"/>
            </a:pPr>
            <a:endParaRPr lang="el-GR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1043608" y="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Differential Diagnosis</a:t>
            </a:r>
            <a:endParaRPr lang="el-GR" sz="2400" b="1" dirty="0">
              <a:solidFill>
                <a:schemeClr val="accent1"/>
              </a:solidFill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251520" y="411510"/>
            <a:ext cx="496855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/>
            <a:r>
              <a:rPr lang="en-US" sz="1200" b="1" dirty="0"/>
              <a:t>Malignant Peripheral Nerve Sheath Tumor</a:t>
            </a:r>
          </a:p>
          <a:p>
            <a:pPr marL="627063" indent="-265113">
              <a:buFont typeface="Arial" pitchFamily="34" charset="0"/>
              <a:buChar char="•"/>
            </a:pPr>
            <a:r>
              <a:rPr lang="en-US" sz="1200" dirty="0"/>
              <a:t>Diffuse loss of nuclear H3K27me3 by IHC</a:t>
            </a:r>
          </a:p>
          <a:p>
            <a:pPr marL="627063" indent="-265113">
              <a:buFont typeface="Arial" pitchFamily="34" charset="0"/>
              <a:buChar char="•"/>
            </a:pPr>
            <a:r>
              <a:rPr lang="en-US" sz="1200" dirty="0"/>
              <a:t>May show focal or weak TLE (+)</a:t>
            </a:r>
          </a:p>
          <a:p>
            <a:pPr marL="627063" indent="-265113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200" b="1" dirty="0">
                <a:solidFill>
                  <a:schemeClr val="accent1"/>
                </a:solidFill>
              </a:rPr>
              <a:t>Lacks molecular features of SS</a:t>
            </a:r>
          </a:p>
          <a:p>
            <a:pPr marL="265113" indent="-265113"/>
            <a:r>
              <a:rPr lang="en-US" sz="1200" b="1" dirty="0" err="1"/>
              <a:t>Fibrosarcomatous</a:t>
            </a:r>
            <a:r>
              <a:rPr lang="en-US" sz="1200" b="1" dirty="0"/>
              <a:t> </a:t>
            </a:r>
            <a:r>
              <a:rPr lang="en-US" sz="1200" b="1" dirty="0" err="1"/>
              <a:t>Dermatofibrosarcoma</a:t>
            </a:r>
            <a:r>
              <a:rPr lang="en-US" sz="1200" b="1" dirty="0"/>
              <a:t> </a:t>
            </a:r>
            <a:r>
              <a:rPr lang="en-US" sz="1200" b="1" dirty="0" err="1"/>
              <a:t>Protuberans</a:t>
            </a:r>
            <a:endParaRPr lang="en-US" sz="1200" b="1" dirty="0"/>
          </a:p>
          <a:p>
            <a:pPr marL="627063" indent="-265113">
              <a:buFont typeface="Arial" pitchFamily="34" charset="0"/>
              <a:buChar char="•"/>
            </a:pPr>
            <a:r>
              <a:rPr lang="en-US" sz="1200" dirty="0"/>
              <a:t>Predominantly affects superficial soft tissue</a:t>
            </a:r>
          </a:p>
          <a:p>
            <a:pPr marL="627063" indent="-265113">
              <a:buFont typeface="Arial" pitchFamily="34" charset="0"/>
              <a:buChar char="•"/>
            </a:pPr>
            <a:r>
              <a:rPr lang="en-US" sz="1200" dirty="0"/>
              <a:t>May be associated with areas of low-grade </a:t>
            </a:r>
            <a:r>
              <a:rPr lang="en-US" sz="1200" dirty="0" err="1"/>
              <a:t>dermatofibrosarcoma</a:t>
            </a:r>
            <a:r>
              <a:rPr lang="en-US" sz="1200" dirty="0"/>
              <a:t> </a:t>
            </a:r>
            <a:r>
              <a:rPr lang="en-US" sz="1200" dirty="0" err="1"/>
              <a:t>protuberans</a:t>
            </a:r>
            <a:endParaRPr lang="en-US" sz="1200" dirty="0"/>
          </a:p>
          <a:p>
            <a:pPr marL="627063" indent="-265113">
              <a:buFont typeface="Arial" pitchFamily="34" charset="0"/>
              <a:buChar char="•"/>
            </a:pPr>
            <a:r>
              <a:rPr lang="en-US" sz="1200" dirty="0"/>
              <a:t>Keratin and TLE1 (-)</a:t>
            </a:r>
          </a:p>
          <a:p>
            <a:pPr marL="627063" indent="-265113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Characteristic </a:t>
            </a:r>
            <a:r>
              <a:rPr lang="en-US" sz="1200" b="1" dirty="0">
                <a:solidFill>
                  <a:schemeClr val="accent1"/>
                </a:solidFill>
              </a:rPr>
              <a:t>COL1A1::PDGFB</a:t>
            </a:r>
            <a:r>
              <a:rPr lang="en-US" sz="1200" dirty="0">
                <a:solidFill>
                  <a:schemeClr val="accent1"/>
                </a:solidFill>
              </a:rPr>
              <a:t> fusion in most cases</a:t>
            </a:r>
          </a:p>
          <a:p>
            <a:r>
              <a:rPr lang="en-US" sz="1200" b="1" dirty="0"/>
              <a:t>Solitary Fibrous Tumor</a:t>
            </a:r>
          </a:p>
          <a:p>
            <a:pPr marL="627063" indent="-265113">
              <a:buFont typeface="Arial" pitchFamily="34" charset="0"/>
              <a:buChar char="•"/>
            </a:pPr>
            <a:r>
              <a:rPr lang="en-US" sz="1200" dirty="0"/>
              <a:t>Characteristic dilated, irregular </a:t>
            </a:r>
            <a:r>
              <a:rPr lang="en-US" sz="1200" dirty="0" err="1"/>
              <a:t>staghorn</a:t>
            </a:r>
            <a:r>
              <a:rPr lang="en-US" sz="1200" dirty="0"/>
              <a:t> vasculature</a:t>
            </a:r>
          </a:p>
          <a:p>
            <a:pPr marL="627063" indent="-265113">
              <a:buFont typeface="Arial" pitchFamily="34" charset="0"/>
              <a:buChar char="•"/>
            </a:pPr>
            <a:r>
              <a:rPr lang="en-US" sz="1200" dirty="0"/>
              <a:t>STAT6 and CD34 (+), Keratin (-)</a:t>
            </a:r>
          </a:p>
          <a:p>
            <a:pPr marL="627063" indent="-265113">
              <a:buFont typeface="Arial" pitchFamily="34" charset="0"/>
              <a:buChar char="•"/>
            </a:pPr>
            <a:r>
              <a:rPr lang="en-US" sz="1200" dirty="0"/>
              <a:t>Rare tumors can show diffuse TLE1 (+)</a:t>
            </a:r>
          </a:p>
          <a:p>
            <a:pPr marL="627063" indent="-265113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Characteristic </a:t>
            </a:r>
            <a:r>
              <a:rPr lang="en-US" sz="1200" b="1" dirty="0">
                <a:solidFill>
                  <a:schemeClr val="accent1"/>
                </a:solidFill>
              </a:rPr>
              <a:t>NAB2::STAT6 </a:t>
            </a:r>
            <a:r>
              <a:rPr lang="en-US" sz="1200" dirty="0">
                <a:solidFill>
                  <a:schemeClr val="accent1"/>
                </a:solidFill>
              </a:rPr>
              <a:t>fusion </a:t>
            </a:r>
          </a:p>
          <a:p>
            <a:r>
              <a:rPr lang="en-US" sz="1200" b="1" dirty="0"/>
              <a:t>Ewing Sarcoma</a:t>
            </a:r>
          </a:p>
          <a:p>
            <a:pPr marL="627063" indent="-265113">
              <a:buFont typeface="Arial" pitchFamily="34" charset="0"/>
              <a:buChar char="•"/>
            </a:pPr>
            <a:r>
              <a:rPr lang="en-US" sz="1200" dirty="0"/>
              <a:t>Can mimic poorly differentiated SS</a:t>
            </a:r>
          </a:p>
          <a:p>
            <a:pPr marL="627063" indent="-265113">
              <a:buFont typeface="Arial" pitchFamily="34" charset="0"/>
              <a:buChar char="•"/>
            </a:pPr>
            <a:r>
              <a:rPr lang="en-US" sz="1200" dirty="0"/>
              <a:t>Diffuse membranous CD99 (+), NKX2.2 (+)</a:t>
            </a:r>
          </a:p>
          <a:p>
            <a:pPr marL="627063" indent="-265113">
              <a:buFont typeface="Arial" pitchFamily="34" charset="0"/>
              <a:buChar char="•"/>
            </a:pPr>
            <a:r>
              <a:rPr lang="en-US" sz="1200" b="1" dirty="0">
                <a:solidFill>
                  <a:schemeClr val="accent1"/>
                </a:solidFill>
              </a:rPr>
              <a:t>EWSR1 translocations </a:t>
            </a:r>
            <a:r>
              <a:rPr lang="en-US" sz="1200" dirty="0">
                <a:solidFill>
                  <a:schemeClr val="accent1"/>
                </a:solidFill>
              </a:rPr>
              <a:t>in vast majority of cases</a:t>
            </a:r>
          </a:p>
          <a:p>
            <a:r>
              <a:rPr lang="en-US" sz="1200" b="1" dirty="0"/>
              <a:t>BCOR::CCNB3 (Ewing-Like) Sarcoma</a:t>
            </a:r>
          </a:p>
          <a:p>
            <a:pPr marL="627063" indent="-265113">
              <a:buFont typeface="Arial" pitchFamily="34" charset="0"/>
              <a:buChar char="•"/>
            </a:pPr>
            <a:r>
              <a:rPr lang="en-US" sz="1200" dirty="0"/>
              <a:t>Can mimic poorly differentiated SS</a:t>
            </a:r>
          </a:p>
          <a:p>
            <a:pPr marL="627063" indent="-265113">
              <a:buFont typeface="Arial" pitchFamily="34" charset="0"/>
              <a:buChar char="•"/>
            </a:pPr>
            <a:r>
              <a:rPr lang="en-US" sz="1200" dirty="0"/>
              <a:t>CD99 variable, TLE1 (+) </a:t>
            </a:r>
          </a:p>
          <a:p>
            <a:pPr marL="627063" indent="-265113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200" b="1" dirty="0">
                <a:solidFill>
                  <a:schemeClr val="accent1"/>
                </a:solidFill>
              </a:rPr>
              <a:t>Lacks molecular features of SS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4896544" y="411510"/>
            <a:ext cx="435597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/>
              <a:t>Leiomyosarcoma</a:t>
            </a:r>
            <a:endParaRPr lang="en-US" sz="1200" b="1" dirty="0"/>
          </a:p>
          <a:p>
            <a:pPr marL="265113" indent="-265113">
              <a:buFont typeface="Arial" pitchFamily="34" charset="0"/>
              <a:buChar char="•"/>
            </a:pPr>
            <a:r>
              <a:rPr lang="en-US" sz="1200" dirty="0"/>
              <a:t>SMA (+), variable </a:t>
            </a:r>
            <a:r>
              <a:rPr lang="en-US" sz="1200" dirty="0" err="1"/>
              <a:t>desmin</a:t>
            </a:r>
            <a:r>
              <a:rPr lang="en-US" sz="1200" dirty="0"/>
              <a:t> and h-</a:t>
            </a:r>
            <a:r>
              <a:rPr lang="en-US" sz="1200" dirty="0" err="1"/>
              <a:t>caldesmon</a:t>
            </a:r>
            <a:r>
              <a:rPr lang="en-US" sz="1200" dirty="0"/>
              <a:t> (+)</a:t>
            </a:r>
          </a:p>
          <a:p>
            <a:pPr marL="265113" indent="-265113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200" b="1" dirty="0">
                <a:solidFill>
                  <a:schemeClr val="accent1"/>
                </a:solidFill>
              </a:rPr>
              <a:t>Lacks molecular features of SS</a:t>
            </a:r>
          </a:p>
          <a:p>
            <a:r>
              <a:rPr lang="en-US" sz="1200" b="1" dirty="0"/>
              <a:t>Biphasic </a:t>
            </a:r>
            <a:r>
              <a:rPr lang="en-US" sz="1200" b="1" dirty="0" err="1"/>
              <a:t>Sinonasal</a:t>
            </a:r>
            <a:r>
              <a:rPr lang="en-US" sz="1200" b="1" dirty="0"/>
              <a:t> Sarcoma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dirty="0"/>
              <a:t>Closely resembles </a:t>
            </a:r>
            <a:r>
              <a:rPr lang="en-US" sz="1200" dirty="0" err="1"/>
              <a:t>monophasic</a:t>
            </a:r>
            <a:r>
              <a:rPr lang="en-US" sz="1200" dirty="0"/>
              <a:t> SS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dirty="0"/>
              <a:t>Expression of </a:t>
            </a:r>
            <a:r>
              <a:rPr lang="en-US" sz="1200" dirty="0" err="1"/>
              <a:t>myogenic</a:t>
            </a:r>
            <a:r>
              <a:rPr lang="en-US" sz="1200" dirty="0"/>
              <a:t> markers (SMA, </a:t>
            </a:r>
            <a:r>
              <a:rPr lang="en-US" sz="1200" dirty="0" err="1"/>
              <a:t>desmin</a:t>
            </a:r>
            <a:r>
              <a:rPr lang="en-US" sz="1200" dirty="0"/>
              <a:t>, </a:t>
            </a:r>
            <a:r>
              <a:rPr lang="en-US" sz="1200" dirty="0" err="1"/>
              <a:t>myogenin</a:t>
            </a:r>
            <a:r>
              <a:rPr lang="en-US" sz="1200" dirty="0"/>
              <a:t>)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dirty="0"/>
              <a:t>PAX3 and S100 (+), SOX10 (-)</a:t>
            </a:r>
          </a:p>
          <a:p>
            <a:pPr marL="265113" indent="-265113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PAX3 rearrangements (</a:t>
            </a:r>
            <a:r>
              <a:rPr lang="en-US" sz="1200" b="1" dirty="0">
                <a:solidFill>
                  <a:schemeClr val="accent1"/>
                </a:solidFill>
              </a:rPr>
              <a:t>PAX3::MAML3 </a:t>
            </a:r>
            <a:r>
              <a:rPr lang="en-US" sz="1200" dirty="0">
                <a:solidFill>
                  <a:schemeClr val="accent1"/>
                </a:solidFill>
              </a:rPr>
              <a:t>fusion most common)</a:t>
            </a:r>
          </a:p>
          <a:p>
            <a:pPr marL="265113" indent="-265113"/>
            <a:r>
              <a:rPr lang="en-US" sz="1200" b="1" dirty="0"/>
              <a:t>Mixed </a:t>
            </a:r>
            <a:r>
              <a:rPr lang="en-US" sz="1200" b="1" dirty="0" err="1"/>
              <a:t>mullerian</a:t>
            </a:r>
            <a:r>
              <a:rPr lang="en-US" sz="1200" b="1" dirty="0"/>
              <a:t> tumor (</a:t>
            </a:r>
            <a:r>
              <a:rPr lang="en-US" sz="1200" b="1" dirty="0" err="1"/>
              <a:t>carcinosarcoma</a:t>
            </a:r>
            <a:r>
              <a:rPr lang="en-US" sz="1200" b="1" dirty="0"/>
              <a:t>)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dirty="0"/>
              <a:t>Closely resembles biphasic SS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dirty="0"/>
              <a:t>Usually WT1+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PAX8 and ER expressed in both types of tumors </a:t>
            </a:r>
          </a:p>
          <a:p>
            <a:pPr marL="265113" indent="-265113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Lacks molecular features of SS</a:t>
            </a:r>
          </a:p>
          <a:p>
            <a:pPr marL="265113" indent="-265113"/>
            <a:r>
              <a:rPr lang="en-US" sz="1200" b="1" dirty="0" err="1"/>
              <a:t>Mesothelioma</a:t>
            </a:r>
            <a:endParaRPr lang="en-US" sz="1200" b="1" dirty="0"/>
          </a:p>
          <a:p>
            <a:pPr marL="265113" indent="-265113">
              <a:buFont typeface="Arial" pitchFamily="34" charset="0"/>
              <a:buChar char="•"/>
            </a:pPr>
            <a:r>
              <a:rPr lang="en-US" sz="1200" dirty="0"/>
              <a:t>Closely resembles biphasic SS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Usually WT1+/</a:t>
            </a:r>
            <a:r>
              <a:rPr lang="en-US" sz="1200" b="1" dirty="0" err="1"/>
              <a:t>calretinin</a:t>
            </a:r>
            <a:r>
              <a:rPr lang="en-US" sz="1200" b="1" dirty="0"/>
              <a:t>+/TLE1+/BAP1-</a:t>
            </a:r>
          </a:p>
          <a:p>
            <a:pPr marL="265113" indent="-265113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200" b="1" dirty="0">
                <a:solidFill>
                  <a:schemeClr val="accent1"/>
                </a:solidFill>
              </a:rPr>
              <a:t>Lacks molecular features of SS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5652120" y="4866503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accent1"/>
                </a:solidFill>
              </a:rPr>
              <a:t>Diagnostic Pathology Soft tissue Tumors 2024</a:t>
            </a:r>
            <a:endParaRPr lang="el-GR" sz="12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1043608" y="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SS - Prognosis</a:t>
            </a:r>
            <a:endParaRPr lang="el-GR" sz="2400" b="1" dirty="0">
              <a:solidFill>
                <a:schemeClr val="accent1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0" y="664118"/>
            <a:ext cx="2547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: </a:t>
            </a:r>
            <a:endParaRPr lang="el-GR" sz="1400" dirty="0"/>
          </a:p>
        </p:txBody>
      </p:sp>
      <p:sp>
        <p:nvSpPr>
          <p:cNvPr id="5" name="4 - TextBox"/>
          <p:cNvSpPr txBox="1"/>
          <p:nvPr/>
        </p:nvSpPr>
        <p:spPr>
          <a:xfrm>
            <a:off x="0" y="627534"/>
            <a:ext cx="7956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 pitchFamily="34" charset="0"/>
              <a:buChar char="•"/>
            </a:pPr>
            <a:r>
              <a:rPr lang="en-US" sz="1200" dirty="0"/>
              <a:t>Local recurrence common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Metastasis</a:t>
            </a:r>
            <a:r>
              <a:rPr lang="en-US" sz="1200" dirty="0"/>
              <a:t> in up to 50% of cases, </a:t>
            </a:r>
            <a:r>
              <a:rPr lang="en-US" sz="1200" b="1" dirty="0"/>
              <a:t>most commonly in the lung; even after many years following diagnosis</a:t>
            </a:r>
          </a:p>
          <a:p>
            <a:pPr marL="446088" indent="-180975">
              <a:buFont typeface="Arial" pitchFamily="34" charset="0"/>
              <a:buChar char="−"/>
            </a:pPr>
            <a:r>
              <a:rPr lang="en-US" sz="1200" dirty="0"/>
              <a:t>Small subset (5-10%) can spread to lymph nodes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5-year survival rate </a:t>
            </a:r>
            <a:r>
              <a:rPr lang="en-US" sz="1200" dirty="0"/>
              <a:t>50-85%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Prognostic factors</a:t>
            </a:r>
          </a:p>
          <a:p>
            <a:pPr marL="446088" indent="-180975">
              <a:buFont typeface="Arial" pitchFamily="34" charset="0"/>
              <a:buChar char="−"/>
            </a:pPr>
            <a:r>
              <a:rPr lang="en-US" sz="1200" b="1" dirty="0"/>
              <a:t>Favorable factors</a:t>
            </a:r>
            <a:r>
              <a:rPr lang="en-US" sz="1200" dirty="0"/>
              <a:t>: small tumor size (&lt;5cm) [tumors &lt;1cm have excellent prognosis], occurrence in childhood</a:t>
            </a:r>
          </a:p>
          <a:p>
            <a:pPr marL="446088" indent="-180975">
              <a:buFont typeface="Arial" pitchFamily="34" charset="0"/>
              <a:buChar char="−"/>
            </a:pPr>
            <a:r>
              <a:rPr lang="en-US" sz="1200" b="1" dirty="0"/>
              <a:t>Unfavorable factors</a:t>
            </a:r>
            <a:r>
              <a:rPr lang="en-US" sz="1200" dirty="0"/>
              <a:t>: age &gt;40 years, large tumor size, non extremity location (trunk, head/neck), </a:t>
            </a:r>
            <a:r>
              <a:rPr lang="en-US" sz="1200" b="1" dirty="0"/>
              <a:t>poorly differentiated histology</a:t>
            </a:r>
            <a:r>
              <a:rPr lang="en-US" sz="1200" dirty="0"/>
              <a:t> (&gt;20% component) [more common in older patients], high stage at presentation</a:t>
            </a:r>
          </a:p>
          <a:p>
            <a:pPr marL="446088" indent="-180975">
              <a:buFont typeface="Arial" pitchFamily="34" charset="0"/>
              <a:buChar char="−"/>
            </a:pPr>
            <a:r>
              <a:rPr lang="en-US" sz="1200" b="1" dirty="0"/>
              <a:t>Fusion type not </a:t>
            </a:r>
            <a:r>
              <a:rPr lang="en-US" sz="1200" b="1" dirty="0" err="1"/>
              <a:t>prognostically</a:t>
            </a:r>
            <a:r>
              <a:rPr lang="en-US" sz="1200" b="1" dirty="0"/>
              <a:t> significant </a:t>
            </a:r>
          </a:p>
          <a:p>
            <a:pPr marL="446088" indent="-180975">
              <a:buFont typeface="Arial" pitchFamily="34" charset="0"/>
              <a:buChar char="−"/>
            </a:pPr>
            <a:r>
              <a:rPr lang="en-US" sz="1200" b="1" dirty="0"/>
              <a:t>Biphasic vs. </a:t>
            </a:r>
            <a:r>
              <a:rPr lang="en-US" sz="1200" b="1" dirty="0" err="1"/>
              <a:t>monophasic</a:t>
            </a:r>
            <a:r>
              <a:rPr lang="en-US" sz="1200" b="1" dirty="0"/>
              <a:t> not clearly prognostic</a:t>
            </a:r>
          </a:p>
          <a:p>
            <a:pPr marL="446088" indent="-180975">
              <a:buFont typeface="Arial" pitchFamily="34" charset="0"/>
              <a:buChar char="−"/>
            </a:pPr>
            <a:r>
              <a:rPr lang="en-US" sz="1200" b="1" dirty="0"/>
              <a:t>FNCLCC grade (with grade 1 tumors  [~40%] fare better than grade 2/3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Adverse prognostic parameters: </a:t>
            </a:r>
          </a:p>
          <a:p>
            <a:pPr marL="446088" indent="-179388">
              <a:buFont typeface="Arial" pitchFamily="34" charset="0"/>
              <a:buChar char="−"/>
            </a:pPr>
            <a:r>
              <a:rPr lang="en-US" sz="1200" b="1" dirty="0"/>
              <a:t>Increased H3K27me3, Increased EZH2</a:t>
            </a:r>
            <a:endParaRPr lang="el-GR" sz="1200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5004048" y="3867894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accent1"/>
                </a:solidFill>
              </a:rPr>
              <a:t>Diagnostic Pathology Soft tissue Tumors 2024</a:t>
            </a:r>
          </a:p>
          <a:p>
            <a:pPr algn="r"/>
            <a:r>
              <a:rPr lang="en-US" sz="1200" i="1" dirty="0" err="1">
                <a:solidFill>
                  <a:schemeClr val="accent1"/>
                </a:solidFill>
              </a:rPr>
              <a:t>Fice</a:t>
            </a:r>
            <a:r>
              <a:rPr lang="en-US" sz="1200" i="1" dirty="0">
                <a:solidFill>
                  <a:schemeClr val="accent1"/>
                </a:solidFill>
              </a:rPr>
              <a:t> JSO 2022</a:t>
            </a:r>
          </a:p>
          <a:p>
            <a:pPr algn="r"/>
            <a:r>
              <a:rPr lang="en-US" sz="1200" i="1" dirty="0">
                <a:solidFill>
                  <a:schemeClr val="accent1"/>
                </a:solidFill>
              </a:rPr>
              <a:t>Bianchi EJSO 2017, </a:t>
            </a:r>
            <a:r>
              <a:rPr lang="en-US" sz="1200" i="1" dirty="0" err="1">
                <a:solidFill>
                  <a:schemeClr val="accent1"/>
                </a:solidFill>
              </a:rPr>
              <a:t>Diao</a:t>
            </a:r>
            <a:r>
              <a:rPr lang="en-US" sz="1200" i="1" dirty="0">
                <a:solidFill>
                  <a:schemeClr val="accent1"/>
                </a:solidFill>
              </a:rPr>
              <a:t> </a:t>
            </a:r>
            <a:r>
              <a:rPr lang="en-US" sz="1200" i="1" dirty="0" err="1">
                <a:solidFill>
                  <a:schemeClr val="accent1"/>
                </a:solidFill>
              </a:rPr>
              <a:t>Pathol</a:t>
            </a:r>
            <a:r>
              <a:rPr lang="en-US" sz="1200" i="1" dirty="0">
                <a:solidFill>
                  <a:schemeClr val="accent1"/>
                </a:solidFill>
              </a:rPr>
              <a:t> Res </a:t>
            </a:r>
            <a:r>
              <a:rPr lang="en-US" sz="1200" i="1" dirty="0" err="1">
                <a:solidFill>
                  <a:schemeClr val="accent1"/>
                </a:solidFill>
              </a:rPr>
              <a:t>Pract</a:t>
            </a:r>
            <a:r>
              <a:rPr lang="en-US" sz="1200" i="1" dirty="0">
                <a:solidFill>
                  <a:schemeClr val="accent1"/>
                </a:solidFill>
              </a:rPr>
              <a:t> 2018</a:t>
            </a:r>
          </a:p>
          <a:p>
            <a:pPr algn="r"/>
            <a:r>
              <a:rPr lang="en-US" sz="1200" i="1" dirty="0" err="1">
                <a:solidFill>
                  <a:schemeClr val="accent1"/>
                </a:solidFill>
              </a:rPr>
              <a:t>Steinbrcher</a:t>
            </a:r>
            <a:r>
              <a:rPr lang="en-US" sz="1200" i="1" dirty="0">
                <a:solidFill>
                  <a:schemeClr val="accent1"/>
                </a:solidFill>
              </a:rPr>
              <a:t> </a:t>
            </a:r>
            <a:r>
              <a:rPr lang="en-US" sz="1200" i="1" dirty="0" err="1">
                <a:solidFill>
                  <a:schemeClr val="accent1"/>
                </a:solidFill>
              </a:rPr>
              <a:t>Clin</a:t>
            </a:r>
            <a:r>
              <a:rPr lang="en-US" sz="1200" i="1" dirty="0">
                <a:solidFill>
                  <a:schemeClr val="accent1"/>
                </a:solidFill>
              </a:rPr>
              <a:t> </a:t>
            </a:r>
            <a:r>
              <a:rPr lang="en-US" sz="1200" i="1" dirty="0" err="1">
                <a:solidFill>
                  <a:schemeClr val="accent1"/>
                </a:solidFill>
              </a:rPr>
              <a:t>Oncol</a:t>
            </a:r>
            <a:r>
              <a:rPr lang="en-US" sz="1200" i="1" dirty="0">
                <a:solidFill>
                  <a:schemeClr val="accent1"/>
                </a:solidFill>
              </a:rPr>
              <a:t> 2023</a:t>
            </a:r>
          </a:p>
          <a:p>
            <a:pPr algn="r"/>
            <a:r>
              <a:rPr lang="en-US" sz="1200" i="1" dirty="0" err="1">
                <a:solidFill>
                  <a:schemeClr val="accent1"/>
                </a:solidFill>
              </a:rPr>
              <a:t>Rerjrichaisuth</a:t>
            </a:r>
            <a:r>
              <a:rPr lang="en-US" sz="1200" i="1" dirty="0">
                <a:solidFill>
                  <a:schemeClr val="accent1"/>
                </a:solidFill>
              </a:rPr>
              <a:t>, Histopathology 2023</a:t>
            </a:r>
          </a:p>
          <a:p>
            <a:pPr algn="r"/>
            <a:r>
              <a:rPr lang="en-US" sz="1200" i="1" dirty="0" err="1">
                <a:solidFill>
                  <a:schemeClr val="accent1"/>
                </a:solidFill>
              </a:rPr>
              <a:t>Changchien</a:t>
            </a:r>
            <a:r>
              <a:rPr lang="en-US" sz="1200" i="1" dirty="0">
                <a:solidFill>
                  <a:schemeClr val="accent1"/>
                </a:solidFill>
              </a:rPr>
              <a:t>, J </a:t>
            </a:r>
            <a:r>
              <a:rPr lang="en-US" sz="1200" i="1" dirty="0" err="1">
                <a:solidFill>
                  <a:schemeClr val="accent1"/>
                </a:solidFill>
              </a:rPr>
              <a:t>Transl</a:t>
            </a:r>
            <a:r>
              <a:rPr lang="en-US" sz="1200" i="1" dirty="0">
                <a:solidFill>
                  <a:schemeClr val="accent1"/>
                </a:solidFill>
              </a:rPr>
              <a:t> Med 2012</a:t>
            </a:r>
            <a:endParaRPr lang="el-GR" sz="12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1043608" y="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SS - Take home messages</a:t>
            </a:r>
            <a:endParaRPr lang="el-GR" sz="2400" b="1" dirty="0">
              <a:solidFill>
                <a:schemeClr val="accent1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539552" y="843558"/>
            <a:ext cx="806489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b="1" dirty="0"/>
              <a:t>The molecular hallmark of SS is SS18::SSX fusion; less common non-SS18::SSX fusions recently documented </a:t>
            </a:r>
          </a:p>
          <a:p>
            <a:pPr marL="265113" indent="-2651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b="1" dirty="0"/>
              <a:t>Identification of these fusions is important for differential diagnosis</a:t>
            </a:r>
          </a:p>
          <a:p>
            <a:pPr marL="265113" indent="-2651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b="1" dirty="0"/>
              <a:t>Excellent surrogate marker considered even superior to SS18 FISH BAP is the IHC using the new SS18/SSX fusion specific and SSX C-terminus specific </a:t>
            </a:r>
            <a:r>
              <a:rPr lang="en-US" sz="1200" b="1" dirty="0" err="1"/>
              <a:t>Mabs</a:t>
            </a:r>
            <a:r>
              <a:rPr lang="en-US" sz="1200" b="1" dirty="0"/>
              <a:t>, the latter remaining positive even in the cases with alternate fusions</a:t>
            </a:r>
          </a:p>
          <a:p>
            <a:pPr marL="265113" indent="-2651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b="1" dirty="0"/>
              <a:t>Negative IHC using these antibodies, combined with negative/atypical FISH, should prompt molecular testing investigation (RNA sequencing)</a:t>
            </a:r>
          </a:p>
          <a:p>
            <a:pPr marL="265113" indent="-2651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b="1" dirty="0"/>
              <a:t>Molecular implications of SS18::SSX fusions involve disruption of epigenetic control by BAF/PRC2 complex balance resulting in increased EZH2 levels and low/absent SMARCB1(INI1/BAF47) expression; EZH2 considered </a:t>
            </a:r>
            <a:r>
              <a:rPr lang="en-US" sz="1200" b="1"/>
              <a:t>a druggable </a:t>
            </a:r>
            <a:r>
              <a:rPr lang="en-US" sz="1200" b="1" dirty="0"/>
              <a:t>vulnerability and important adverse prognostic factor</a:t>
            </a:r>
          </a:p>
          <a:p>
            <a:pPr marL="265113" indent="-2651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b="1" dirty="0"/>
              <a:t>Poorly differentiated histology, grade, size, site and age important prognostic parameters </a:t>
            </a:r>
            <a:endParaRPr lang="el-GR" sz="12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2195736" y="2067694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Thank you</a:t>
            </a:r>
            <a:endParaRPr lang="el-GR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0" y="436568"/>
            <a:ext cx="849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81188" indent="-1881188">
              <a:spcBef>
                <a:spcPts val="200"/>
              </a:spcBef>
              <a:spcAft>
                <a:spcPts val="200"/>
              </a:spcAft>
            </a:pPr>
            <a:r>
              <a:rPr lang="en-US" sz="1400" b="1" dirty="0"/>
              <a:t>Definition: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971600" y="411510"/>
            <a:ext cx="7776864" cy="889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200" b="1" dirty="0">
                <a:solidFill>
                  <a:schemeClr val="accent1"/>
                </a:solidFill>
              </a:rPr>
              <a:t>Malignant </a:t>
            </a:r>
            <a:r>
              <a:rPr lang="en-US" sz="1200" b="1" dirty="0" err="1">
                <a:solidFill>
                  <a:schemeClr val="accent1"/>
                </a:solidFill>
              </a:rPr>
              <a:t>mesenchymal</a:t>
            </a:r>
            <a:r>
              <a:rPr lang="en-US" sz="1200" b="1" dirty="0">
                <a:solidFill>
                  <a:schemeClr val="accent1"/>
                </a:solidFill>
              </a:rPr>
              <a:t> spindle cell neoplasm with variable epithelial differentiation, including gland formation, and characterized by SS18::SSX1/SSX2/SSX4 [t(x;18)(p11;q11)] fusion in most cases. Despite its name, tumor does not arise from or differentiate towards </a:t>
            </a:r>
            <a:r>
              <a:rPr lang="en-US" sz="1200" b="1" dirty="0" err="1">
                <a:solidFill>
                  <a:schemeClr val="accent1"/>
                </a:solidFill>
              </a:rPr>
              <a:t>synovium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043608" y="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Synovial Sarcoma (SS)</a:t>
            </a:r>
            <a:endParaRPr lang="el-GR" sz="2400" b="1" dirty="0">
              <a:solidFill>
                <a:schemeClr val="accent1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5652120" y="4681837"/>
            <a:ext cx="349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accent1"/>
                </a:solidFill>
              </a:rPr>
              <a:t>WHO Soft Tissue and Bone Tumors  2020</a:t>
            </a:r>
          </a:p>
          <a:p>
            <a:pPr algn="r"/>
            <a:r>
              <a:rPr lang="en-US" sz="1200" i="1" dirty="0">
                <a:solidFill>
                  <a:schemeClr val="accent1"/>
                </a:solidFill>
              </a:rPr>
              <a:t>Diagnostic Pathology Soft tissue Tumors 2024</a:t>
            </a:r>
            <a:endParaRPr lang="el-GR" sz="1200" i="1" dirty="0">
              <a:solidFill>
                <a:schemeClr val="accent1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259632" y="4424213"/>
            <a:ext cx="6192688" cy="30777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SS18::SSX fusion extremely useful for the differential diagnosis of SS</a:t>
            </a:r>
            <a:endParaRPr lang="el-GR" sz="1400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251520" y="2355726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Chromosome 18</a:t>
            </a:r>
            <a:endParaRPr lang="el-GR" sz="1200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755576" y="3291830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SS18</a:t>
            </a:r>
            <a:endParaRPr lang="el-GR" sz="11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2483768" y="2355726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Chromosome X</a:t>
            </a:r>
            <a:endParaRPr lang="el-GR" sz="12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2699792" y="2715766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SSX1</a:t>
            </a:r>
            <a:endParaRPr lang="el-GR" sz="1100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2699792" y="3723878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SSX2</a:t>
            </a:r>
            <a:endParaRPr lang="el-GR" sz="1100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4283968" y="2715766"/>
            <a:ext cx="41044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Biphasic (2/3) or </a:t>
            </a:r>
            <a:r>
              <a:rPr lang="en-US" sz="1100" b="1" dirty="0" err="1"/>
              <a:t>monophasic</a:t>
            </a:r>
            <a:r>
              <a:rPr lang="en-US" sz="1100" b="1" dirty="0"/>
              <a:t> (1/3) histology</a:t>
            </a:r>
            <a:endParaRPr lang="el-GR" sz="1100" b="1" dirty="0"/>
          </a:p>
        </p:txBody>
      </p:sp>
      <p:sp>
        <p:nvSpPr>
          <p:cNvPr id="14" name="13 - TextBox"/>
          <p:cNvSpPr txBox="1"/>
          <p:nvPr/>
        </p:nvSpPr>
        <p:spPr>
          <a:xfrm>
            <a:off x="3563888" y="3723878"/>
            <a:ext cx="41044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/>
              <a:t>Monophasic</a:t>
            </a:r>
            <a:r>
              <a:rPr lang="en-US" sz="1100" b="1" dirty="0"/>
              <a:t> histology</a:t>
            </a:r>
            <a:endParaRPr lang="el-GR" sz="1100" b="1" dirty="0"/>
          </a:p>
        </p:txBody>
      </p:sp>
      <p:cxnSp>
        <p:nvCxnSpPr>
          <p:cNvPr id="16" name="15 - Γωνιακή σύνδεση"/>
          <p:cNvCxnSpPr>
            <a:stCxn id="8" idx="3"/>
          </p:cNvCxnSpPr>
          <p:nvPr/>
        </p:nvCxnSpPr>
        <p:spPr>
          <a:xfrm flipV="1">
            <a:off x="1403648" y="2859782"/>
            <a:ext cx="1512168" cy="562853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- Γωνιακή σύνδεση"/>
          <p:cNvCxnSpPr>
            <a:stCxn id="8" idx="3"/>
          </p:cNvCxnSpPr>
          <p:nvPr/>
        </p:nvCxnSpPr>
        <p:spPr>
          <a:xfrm>
            <a:off x="1403648" y="3422635"/>
            <a:ext cx="1512168" cy="44525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- Ευθεία γραμμή σύνδεσης"/>
          <p:cNvCxnSpPr/>
          <p:nvPr/>
        </p:nvCxnSpPr>
        <p:spPr>
          <a:xfrm>
            <a:off x="3563888" y="2859782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- Ευθεία γραμμή σύνδεσης"/>
          <p:cNvCxnSpPr/>
          <p:nvPr/>
        </p:nvCxnSpPr>
        <p:spPr>
          <a:xfrm>
            <a:off x="3563888" y="3867894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- TextBox"/>
          <p:cNvSpPr txBox="1"/>
          <p:nvPr/>
        </p:nvSpPr>
        <p:spPr>
          <a:xfrm>
            <a:off x="827584" y="1419622"/>
            <a:ext cx="698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Considered a tumor of uncertain </a:t>
            </a:r>
            <a:r>
              <a:rPr lang="en-US" sz="1400" b="1" dirty="0" err="1"/>
              <a:t>histogenesis</a:t>
            </a:r>
            <a:r>
              <a:rPr lang="en-US" sz="1400" b="1" dirty="0"/>
              <a:t> in WHO 2020 classification</a:t>
            </a:r>
            <a:endParaRPr lang="el-GR" sz="1400" b="1" dirty="0"/>
          </a:p>
        </p:txBody>
      </p:sp>
      <p:sp>
        <p:nvSpPr>
          <p:cNvPr id="20" name="19 - TextBox"/>
          <p:cNvSpPr txBox="1"/>
          <p:nvPr/>
        </p:nvSpPr>
        <p:spPr>
          <a:xfrm>
            <a:off x="827584" y="1851670"/>
            <a:ext cx="698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Histologic subtypes: monophasic</a:t>
            </a:r>
            <a:r>
              <a:rPr lang="en-US" sz="1400" b="1"/>
              <a:t>, biphasic, poorly </a:t>
            </a:r>
            <a:r>
              <a:rPr lang="en-US" sz="1400" b="1" dirty="0"/>
              <a:t>differentiated</a:t>
            </a:r>
            <a:endParaRPr lang="el-GR" sz="1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4525923" y="33471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</a:rPr>
              <a:t> </a:t>
            </a:r>
            <a:endParaRPr lang="el-GR" sz="2800" dirty="0">
              <a:solidFill>
                <a:schemeClr val="accent1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-36512" y="2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SS - Clinical Issues</a:t>
            </a:r>
            <a:endParaRPr lang="el-GR" sz="2400" b="1" dirty="0">
              <a:solidFill>
                <a:schemeClr val="accent1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0" y="699542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Epidemiology: </a:t>
            </a:r>
            <a:endParaRPr lang="el-GR" sz="1200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1080120" y="710573"/>
            <a:ext cx="3779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/>
            <a:r>
              <a:rPr lang="en-US" sz="1200" dirty="0"/>
              <a:t>Wide range but </a:t>
            </a:r>
            <a:r>
              <a:rPr lang="en-US" sz="1200" b="1" dirty="0"/>
              <a:t>most common in young adults</a:t>
            </a:r>
            <a:endParaRPr lang="el-GR" sz="12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0" y="1419620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Site: </a:t>
            </a:r>
            <a:endParaRPr lang="el-GR" sz="12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611560" y="1419620"/>
            <a:ext cx="30243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 pitchFamily="34" charset="0"/>
              <a:buChar char="•"/>
            </a:pPr>
            <a:r>
              <a:rPr lang="en-US" sz="1200" dirty="0"/>
              <a:t>Most arise </a:t>
            </a:r>
            <a:r>
              <a:rPr lang="en-US" sz="1200" b="1" dirty="0"/>
              <a:t>in deep soft tissues of </a:t>
            </a:r>
            <a:r>
              <a:rPr lang="en-US" sz="1200" b="1" dirty="0" err="1"/>
              <a:t>extremites</a:t>
            </a:r>
            <a:r>
              <a:rPr lang="en-US" sz="1200" dirty="0"/>
              <a:t>, mostly</a:t>
            </a:r>
          </a:p>
          <a:p>
            <a:pPr marL="265113" indent="-265113"/>
            <a:r>
              <a:rPr lang="en-US" sz="1200" dirty="0"/>
              <a:t>	</a:t>
            </a:r>
            <a:r>
              <a:rPr lang="en-US" sz="1200" b="1" dirty="0"/>
              <a:t>near joints </a:t>
            </a:r>
            <a:r>
              <a:rPr lang="en-US" sz="1200" dirty="0"/>
              <a:t>(particularly knee)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Head and neck </a:t>
            </a:r>
            <a:r>
              <a:rPr lang="en-US" sz="1200" dirty="0"/>
              <a:t>(</a:t>
            </a:r>
            <a:r>
              <a:rPr lang="en-US" sz="1200" dirty="0" err="1"/>
              <a:t>parapharynx</a:t>
            </a:r>
            <a:r>
              <a:rPr lang="en-US" sz="1200" dirty="0"/>
              <a:t>, oral cavity, tonsil)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Trunk </a:t>
            </a:r>
            <a:r>
              <a:rPr lang="en-US" sz="1200" dirty="0"/>
              <a:t>(rarely in abdominal wall or perineum)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Rare subsets</a:t>
            </a:r>
          </a:p>
          <a:p>
            <a:pPr marL="361950" indent="-96838">
              <a:buFont typeface="Arial" pitchFamily="34" charset="0"/>
              <a:buChar char="−"/>
            </a:pPr>
            <a:r>
              <a:rPr lang="en-US" sz="1200" b="1" dirty="0"/>
              <a:t>Viscera</a:t>
            </a:r>
            <a:r>
              <a:rPr lang="en-US" sz="1200" dirty="0"/>
              <a:t> (kidney, pleura, </a:t>
            </a:r>
            <a:r>
              <a:rPr lang="en-US" sz="1200" dirty="0" err="1"/>
              <a:t>lung,prostate</a:t>
            </a:r>
            <a:r>
              <a:rPr lang="en-US" sz="1200" dirty="0"/>
              <a:t> CNS, bone, GI, male and female genital tracts, other organs)</a:t>
            </a:r>
          </a:p>
          <a:p>
            <a:pPr marL="265113">
              <a:buFont typeface="Arial" pitchFamily="34" charset="0"/>
              <a:buChar char="−"/>
            </a:pPr>
            <a:r>
              <a:rPr lang="en-US" sz="1200" b="1" dirty="0" err="1"/>
              <a:t>Retroperitoneum</a:t>
            </a:r>
            <a:r>
              <a:rPr lang="en-US" sz="1200" b="1" dirty="0"/>
              <a:t>, </a:t>
            </a:r>
            <a:r>
              <a:rPr lang="en-US" sz="1200" b="1" dirty="0" err="1"/>
              <a:t>mediastinum</a:t>
            </a:r>
            <a:endParaRPr lang="en-US" sz="1200" b="1" dirty="0"/>
          </a:p>
          <a:p>
            <a:pPr marL="265113">
              <a:buFont typeface="Arial" pitchFamily="34" charset="0"/>
              <a:buChar char="−"/>
            </a:pPr>
            <a:r>
              <a:rPr lang="en-US" sz="1200" b="1" dirty="0" err="1"/>
              <a:t>Intraneural</a:t>
            </a:r>
            <a:endParaRPr lang="en-US" sz="1200" b="1" dirty="0"/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Very rare superficial </a:t>
            </a:r>
            <a:r>
              <a:rPr lang="en-US" sz="1200" dirty="0"/>
              <a:t>tumors </a:t>
            </a:r>
            <a:r>
              <a:rPr lang="en-US" sz="1050" i="1" dirty="0">
                <a:solidFill>
                  <a:schemeClr val="accent1"/>
                </a:solidFill>
              </a:rPr>
              <a:t>( Li 2021, Alexia – </a:t>
            </a:r>
            <a:r>
              <a:rPr lang="en-US" sz="1050" i="1" dirty="0" err="1">
                <a:solidFill>
                  <a:schemeClr val="accent1"/>
                </a:solidFill>
              </a:rPr>
              <a:t>Landa</a:t>
            </a:r>
            <a:r>
              <a:rPr lang="en-US" sz="1050" i="1" dirty="0">
                <a:solidFill>
                  <a:schemeClr val="accent1"/>
                </a:solidFill>
              </a:rPr>
              <a:t> 2018</a:t>
            </a:r>
            <a:r>
              <a:rPr lang="en-US" sz="1200" dirty="0">
                <a:solidFill>
                  <a:schemeClr val="accent1"/>
                </a:solidFill>
              </a:rPr>
              <a:t>)</a:t>
            </a:r>
          </a:p>
          <a:p>
            <a:pPr marL="265113">
              <a:buFont typeface="Arial" pitchFamily="34" charset="0"/>
              <a:buChar char="−"/>
            </a:pPr>
            <a:endParaRPr lang="en-US" sz="1200" b="1" dirty="0"/>
          </a:p>
          <a:p>
            <a:pPr marL="265113" indent="-265113">
              <a:buFont typeface="Arial" pitchFamily="34" charset="0"/>
              <a:buChar char="•"/>
            </a:pPr>
            <a:endParaRPr lang="el-GR" sz="1200" dirty="0"/>
          </a:p>
        </p:txBody>
      </p:sp>
      <p:sp>
        <p:nvSpPr>
          <p:cNvPr id="16" name="15 - TextBox"/>
          <p:cNvSpPr txBox="1"/>
          <p:nvPr/>
        </p:nvSpPr>
        <p:spPr>
          <a:xfrm>
            <a:off x="4932040" y="4912668"/>
            <a:ext cx="42119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>
                <a:solidFill>
                  <a:schemeClr val="accent1"/>
                </a:solidFill>
              </a:rPr>
              <a:t>Diagnostic Pathology Soft tissue Tumors 2024</a:t>
            </a:r>
            <a:endParaRPr lang="el-GR" sz="1050" i="1" dirty="0">
              <a:solidFill>
                <a:schemeClr val="accent1"/>
              </a:solidFill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4499992" y="0"/>
            <a:ext cx="4644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Macroscopic Features</a:t>
            </a:r>
            <a:endParaRPr lang="el-GR" sz="2400" b="1" dirty="0">
              <a:solidFill>
                <a:schemeClr val="accent1"/>
              </a:solidFill>
            </a:endParaRPr>
          </a:p>
        </p:txBody>
      </p:sp>
      <p:sp>
        <p:nvSpPr>
          <p:cNvPr id="15" name="14 - TextBox"/>
          <p:cNvSpPr txBox="1"/>
          <p:nvPr/>
        </p:nvSpPr>
        <p:spPr>
          <a:xfrm>
            <a:off x="5004048" y="411510"/>
            <a:ext cx="3707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/>
            <a:endParaRPr lang="en-US" sz="1200" dirty="0"/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Cystic change not uncommon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dirty="0"/>
              <a:t>Calcification and/or ossification may be seen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dirty="0"/>
              <a:t>Usually 3-10 cm,</a:t>
            </a:r>
            <a:r>
              <a:rPr lang="en-US" sz="1200" b="1" dirty="0"/>
              <a:t> can be minute (&lt;1cm) or large (&gt;15cm)</a:t>
            </a:r>
          </a:p>
          <a:p>
            <a:pPr marL="265113" indent="-265113">
              <a:buFont typeface="Arial" pitchFamily="34" charset="0"/>
              <a:buChar char="•"/>
            </a:pPr>
            <a:endParaRPr lang="en-US" sz="12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3388" y="1707654"/>
            <a:ext cx="382909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- TextBox"/>
          <p:cNvSpPr txBox="1"/>
          <p:nvPr/>
        </p:nvSpPr>
        <p:spPr>
          <a:xfrm>
            <a:off x="5004048" y="4299942"/>
            <a:ext cx="381642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Nodular circumscribed mass located in skeletal muscle beneath the fascia</a:t>
            </a:r>
            <a:endParaRPr lang="el-GR" sz="1100" b="1" dirty="0"/>
          </a:p>
        </p:txBody>
      </p:sp>
      <p:cxnSp>
        <p:nvCxnSpPr>
          <p:cNvPr id="20" name="19 - Ευθεία γραμμή σύνδεσης"/>
          <p:cNvCxnSpPr/>
          <p:nvPr/>
        </p:nvCxnSpPr>
        <p:spPr>
          <a:xfrm>
            <a:off x="4572000" y="0"/>
            <a:ext cx="0" cy="51435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TextBox"/>
          <p:cNvSpPr txBox="1"/>
          <p:nvPr/>
        </p:nvSpPr>
        <p:spPr>
          <a:xfrm>
            <a:off x="1043608" y="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Microscopic features</a:t>
            </a:r>
            <a:endParaRPr lang="el-GR" sz="2400" b="1" dirty="0">
              <a:solidFill>
                <a:schemeClr val="accent1"/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683568" y="627534"/>
            <a:ext cx="75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indent="-265113">
              <a:buFont typeface="Arial" pitchFamily="34" charset="0"/>
              <a:buChar char="−"/>
            </a:pPr>
            <a:r>
              <a:rPr lang="en-US" sz="1200" b="1" dirty="0"/>
              <a:t>Dense cellular sheets or vague fascicles of uniform spindle cells with scanty cytoplasm</a:t>
            </a:r>
          </a:p>
          <a:p>
            <a:pPr marL="893763" indent="-265113">
              <a:buFont typeface="Wingdings" pitchFamily="2" charset="2"/>
              <a:buChar char="§"/>
            </a:pPr>
            <a:r>
              <a:rPr lang="en-US" sz="1200" dirty="0"/>
              <a:t>Relatively uniform, ovoid, bland nuclei, often overlapping. </a:t>
            </a:r>
            <a:r>
              <a:rPr lang="en-US" sz="1200" b="1" dirty="0"/>
              <a:t>Lack significant </a:t>
            </a:r>
            <a:r>
              <a:rPr lang="en-US" sz="1200" b="1" dirty="0" err="1"/>
              <a:t>pleomorphism</a:t>
            </a:r>
            <a:endParaRPr lang="en-US" sz="1200" b="1" dirty="0"/>
          </a:p>
          <a:p>
            <a:pPr marL="893763" indent="-265113">
              <a:buFont typeface="Wingdings" pitchFamily="2" charset="2"/>
              <a:buChar char="§"/>
            </a:pPr>
            <a:r>
              <a:rPr lang="en-US" sz="1200" b="1" dirty="0"/>
              <a:t>Highly variable mitotic rate (from sparse to numerous)</a:t>
            </a:r>
          </a:p>
          <a:p>
            <a:pPr marL="627063" indent="-265113">
              <a:buFont typeface="Arial" pitchFamily="34" charset="0"/>
              <a:buChar char="−"/>
            </a:pPr>
            <a:r>
              <a:rPr lang="en-US" sz="1200" b="1" dirty="0"/>
              <a:t>Rare herringbone or focal </a:t>
            </a:r>
            <a:r>
              <a:rPr lang="en-US" sz="1200" b="1" dirty="0" err="1"/>
              <a:t>palisaded</a:t>
            </a:r>
            <a:r>
              <a:rPr lang="en-US" sz="1200" b="1" dirty="0"/>
              <a:t> growth patterns </a:t>
            </a:r>
          </a:p>
          <a:p>
            <a:pPr marL="627063" indent="-265113">
              <a:buFont typeface="Arial" pitchFamily="34" charset="0"/>
              <a:buChar char="−"/>
            </a:pPr>
            <a:r>
              <a:rPr lang="en-US" sz="1200" b="1" dirty="0"/>
              <a:t>Variable </a:t>
            </a:r>
            <a:r>
              <a:rPr lang="en-US" sz="1200" b="1" dirty="0" err="1"/>
              <a:t>collagenous</a:t>
            </a:r>
            <a:r>
              <a:rPr lang="en-US" sz="1200" b="1" dirty="0"/>
              <a:t> </a:t>
            </a:r>
            <a:r>
              <a:rPr lang="en-US" sz="1200" b="1" dirty="0" err="1"/>
              <a:t>stroma</a:t>
            </a:r>
            <a:r>
              <a:rPr lang="en-US" sz="1200" b="1" dirty="0"/>
              <a:t>, often inconspicuous</a:t>
            </a:r>
          </a:p>
          <a:p>
            <a:pPr marL="893763" indent="-265113">
              <a:buFont typeface="Wingdings" pitchFamily="2" charset="2"/>
              <a:buChar char="§"/>
            </a:pPr>
            <a:r>
              <a:rPr lang="en-US" sz="1200" b="1" dirty="0"/>
              <a:t>Thickened bundles of “wiry” collagen</a:t>
            </a:r>
            <a:r>
              <a:rPr lang="en-US" sz="1200" dirty="0"/>
              <a:t> can be seen</a:t>
            </a:r>
          </a:p>
          <a:p>
            <a:pPr marL="893763" indent="-265113">
              <a:buFont typeface="Wingdings" pitchFamily="2" charset="2"/>
              <a:buChar char="§"/>
            </a:pPr>
            <a:r>
              <a:rPr lang="en-US" sz="1200" b="1" dirty="0" err="1"/>
              <a:t>Myxoid</a:t>
            </a:r>
            <a:r>
              <a:rPr lang="en-US" sz="1200" b="1" dirty="0"/>
              <a:t> </a:t>
            </a:r>
            <a:r>
              <a:rPr lang="en-US" sz="1200" b="1" dirty="0" err="1"/>
              <a:t>stromal</a:t>
            </a:r>
            <a:r>
              <a:rPr lang="en-US" sz="1200" b="1" dirty="0"/>
              <a:t> changes </a:t>
            </a:r>
            <a:r>
              <a:rPr lang="en-US" sz="1200" dirty="0"/>
              <a:t>in some tumors </a:t>
            </a:r>
          </a:p>
          <a:p>
            <a:pPr marL="893763" indent="-265113">
              <a:buFont typeface="Wingdings" pitchFamily="2" charset="2"/>
              <a:buChar char="§"/>
            </a:pPr>
            <a:r>
              <a:rPr lang="en-US" sz="1200" b="1" dirty="0"/>
              <a:t>Extensive </a:t>
            </a:r>
            <a:r>
              <a:rPr lang="en-US" sz="1200" b="1" dirty="0" err="1"/>
              <a:t>stromal</a:t>
            </a:r>
            <a:r>
              <a:rPr lang="en-US" sz="1200" b="1" dirty="0"/>
              <a:t> fibrosis and associated </a:t>
            </a:r>
            <a:r>
              <a:rPr lang="en-US" sz="1200" b="1" dirty="0" err="1"/>
              <a:t>hypocellularity</a:t>
            </a:r>
            <a:r>
              <a:rPr lang="en-US" sz="1200" b="1" dirty="0"/>
              <a:t> common in irradiated tumors </a:t>
            </a:r>
          </a:p>
          <a:p>
            <a:pPr marL="627063" indent="-265113">
              <a:buFont typeface="Arial" pitchFamily="34" charset="0"/>
              <a:buChar char="−"/>
            </a:pPr>
            <a:endParaRPr lang="en-US" sz="1200" dirty="0"/>
          </a:p>
          <a:p>
            <a:pPr marL="265113" indent="-265113">
              <a:buFont typeface="Arial" pitchFamily="34" charset="0"/>
              <a:buChar char="•"/>
            </a:pPr>
            <a:endParaRPr lang="en-US" sz="1200" dirty="0"/>
          </a:p>
        </p:txBody>
      </p:sp>
      <p:sp>
        <p:nvSpPr>
          <p:cNvPr id="5" name="4 - TextBox"/>
          <p:cNvSpPr txBox="1"/>
          <p:nvPr/>
        </p:nvSpPr>
        <p:spPr>
          <a:xfrm>
            <a:off x="4283968" y="4515966"/>
            <a:ext cx="4860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accent1"/>
                </a:solidFill>
              </a:rPr>
              <a:t>Diagnostic Pathology Soft tissue Tumors 2024</a:t>
            </a:r>
          </a:p>
          <a:p>
            <a:pPr algn="r"/>
            <a:r>
              <a:rPr lang="en-US" sz="1200" i="1" dirty="0">
                <a:solidFill>
                  <a:schemeClr val="accent1"/>
                </a:solidFill>
              </a:rPr>
              <a:t>WHO, Soft tissue and bone 2020</a:t>
            </a:r>
          </a:p>
          <a:p>
            <a:pPr algn="r"/>
            <a:r>
              <a:rPr lang="en-US" sz="1200" dirty="0">
                <a:solidFill>
                  <a:schemeClr val="accent1"/>
                </a:solidFill>
              </a:rPr>
              <a:t>Practical Soft Tissue Pathology: A Diagnostic Approach 2019</a:t>
            </a:r>
          </a:p>
          <a:p>
            <a:pPr algn="r"/>
            <a:endParaRPr lang="el-GR" sz="1200" i="1" dirty="0">
              <a:solidFill>
                <a:schemeClr val="accent1"/>
              </a:solidFill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3325002" y="339502"/>
            <a:ext cx="18230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 algn="ctr"/>
            <a:r>
              <a:rPr lang="en-US" sz="1400" b="1" dirty="0" err="1"/>
              <a:t>Monophasic</a:t>
            </a:r>
            <a:r>
              <a:rPr lang="en-US" sz="1400" b="1" dirty="0"/>
              <a:t> SS (I)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83718"/>
            <a:ext cx="2699792" cy="192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TextBox"/>
          <p:cNvSpPr txBox="1"/>
          <p:nvPr/>
        </p:nvSpPr>
        <p:spPr>
          <a:xfrm>
            <a:off x="323527" y="4227934"/>
            <a:ext cx="2282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Fascicles of spindle cells</a:t>
            </a:r>
            <a:endParaRPr lang="el-GR" sz="11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283718"/>
            <a:ext cx="292601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- TextBox"/>
          <p:cNvSpPr txBox="1"/>
          <p:nvPr/>
        </p:nvSpPr>
        <p:spPr>
          <a:xfrm>
            <a:off x="3203847" y="4227934"/>
            <a:ext cx="2282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Wiry Collagen</a:t>
            </a:r>
            <a:endParaRPr lang="el-GR" sz="1100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5724128" y="4227934"/>
            <a:ext cx="34198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Alternating </a:t>
            </a:r>
            <a:r>
              <a:rPr lang="en-US" sz="1100" b="1" dirty="0" err="1"/>
              <a:t>hypercellular</a:t>
            </a:r>
            <a:r>
              <a:rPr lang="en-US" sz="1100" b="1" dirty="0"/>
              <a:t> and </a:t>
            </a:r>
            <a:r>
              <a:rPr lang="en-US" sz="1100" b="1" dirty="0" err="1"/>
              <a:t>hypocellular</a:t>
            </a:r>
            <a:r>
              <a:rPr lang="en-US" sz="1100" b="1" dirty="0"/>
              <a:t> areas</a:t>
            </a:r>
            <a:endParaRPr lang="el-GR" sz="11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5" y="2283718"/>
            <a:ext cx="3024336" cy="195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-36512" y="664116"/>
            <a:ext cx="46440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indent="-265113" defTabSz="627063">
              <a:buFont typeface="Arial" pitchFamily="34" charset="0"/>
              <a:buChar char="−"/>
            </a:pPr>
            <a:r>
              <a:rPr lang="en-US" sz="1200" b="1" dirty="0" err="1"/>
              <a:t>Stromal</a:t>
            </a:r>
            <a:r>
              <a:rPr lang="en-US" sz="1200" b="1" dirty="0"/>
              <a:t> calcification identified in 30% of cases</a:t>
            </a:r>
          </a:p>
          <a:p>
            <a:pPr marL="893763" indent="-265113" defTabSz="627063">
              <a:buFont typeface="Wingdings" pitchFamily="2" charset="2"/>
              <a:buChar char="§"/>
            </a:pPr>
            <a:r>
              <a:rPr lang="en-US" sz="1200" dirty="0"/>
              <a:t>Helpful diagnostic clue</a:t>
            </a:r>
          </a:p>
          <a:p>
            <a:pPr marL="893763" indent="-265113" defTabSz="627063">
              <a:buFont typeface="Wingdings" pitchFamily="2" charset="2"/>
              <a:buChar char="§"/>
            </a:pPr>
            <a:r>
              <a:rPr lang="en-US" sz="1200" dirty="0"/>
              <a:t>May also show </a:t>
            </a:r>
            <a:r>
              <a:rPr lang="en-US" sz="1200" b="1" dirty="0" err="1"/>
              <a:t>metaplastic</a:t>
            </a:r>
            <a:r>
              <a:rPr lang="en-US" sz="1200" b="1" dirty="0"/>
              <a:t> bone or </a:t>
            </a:r>
            <a:r>
              <a:rPr lang="en-US" sz="1200" b="1" dirty="0" err="1"/>
              <a:t>osteoid</a:t>
            </a:r>
            <a:r>
              <a:rPr lang="en-US" sz="1200" b="1" dirty="0"/>
              <a:t> formation</a:t>
            </a:r>
          </a:p>
          <a:p>
            <a:pPr marL="627063" indent="-265113" defTabSz="627063">
              <a:buFont typeface="Arial" pitchFamily="34" charset="0"/>
              <a:buChar char="−"/>
            </a:pPr>
            <a:r>
              <a:rPr lang="en-US" sz="1200" b="1" dirty="0" err="1"/>
              <a:t>Stromal</a:t>
            </a:r>
            <a:r>
              <a:rPr lang="en-US" sz="1200" b="1" dirty="0"/>
              <a:t> vasculature can be prominent</a:t>
            </a:r>
          </a:p>
          <a:p>
            <a:pPr marL="893763" indent="-265113" defTabSz="627063">
              <a:buFont typeface="Wingdings" pitchFamily="2" charset="2"/>
              <a:buChar char="§"/>
            </a:pPr>
            <a:r>
              <a:rPr lang="en-US" sz="1200" b="1" dirty="0"/>
              <a:t>Focally “</a:t>
            </a:r>
            <a:r>
              <a:rPr lang="en-US" sz="1200" b="1" dirty="0" err="1"/>
              <a:t>staghorn</a:t>
            </a:r>
            <a:r>
              <a:rPr lang="en-US" sz="1200" b="1" dirty="0"/>
              <a:t>” or </a:t>
            </a:r>
            <a:r>
              <a:rPr lang="en-US" sz="1200" b="1" dirty="0" err="1"/>
              <a:t>hemangiopericytoma</a:t>
            </a:r>
            <a:r>
              <a:rPr lang="en-US" sz="1200" b="1" dirty="0"/>
              <a:t>-like vessels</a:t>
            </a:r>
          </a:p>
          <a:p>
            <a:pPr marL="627063" indent="-265113" defTabSz="627063">
              <a:buFont typeface="Arial" pitchFamily="34" charset="0"/>
              <a:buChar char="−"/>
            </a:pPr>
            <a:r>
              <a:rPr lang="en-US" sz="1200" b="1" dirty="0"/>
              <a:t>Mast cells </a:t>
            </a:r>
            <a:r>
              <a:rPr lang="en-US" sz="1200" dirty="0"/>
              <a:t>common (may be prominent in some tumors)</a:t>
            </a:r>
          </a:p>
          <a:p>
            <a:pPr marL="627063" indent="-265113" defTabSz="627063">
              <a:buFont typeface="Arial" pitchFamily="34" charset="0"/>
              <a:buChar char="−"/>
            </a:pPr>
            <a:r>
              <a:rPr lang="en-US" sz="1200" dirty="0"/>
              <a:t>Necrosis uncommon</a:t>
            </a:r>
          </a:p>
          <a:p>
            <a:pPr marL="627063" indent="-265113" defTabSz="627063">
              <a:buFont typeface="Arial" pitchFamily="34" charset="0"/>
              <a:buChar char="−"/>
            </a:pPr>
            <a:r>
              <a:rPr lang="en-US" sz="1200" dirty="0"/>
              <a:t>Tumors arising within peripheral nerve often strikingly </a:t>
            </a:r>
            <a:r>
              <a:rPr lang="en-US" sz="1200" dirty="0" err="1"/>
              <a:t>multinodular</a:t>
            </a:r>
            <a:r>
              <a:rPr lang="en-US" sz="1200" dirty="0"/>
              <a:t>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043608" y="-92546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Microscopic features</a:t>
            </a:r>
            <a:endParaRPr lang="el-GR" sz="2400" b="1" dirty="0">
              <a:solidFill>
                <a:schemeClr val="accent1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377301" y="339502"/>
            <a:ext cx="17844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 algn="ctr"/>
            <a:r>
              <a:rPr lang="en-US" sz="1400" b="1" dirty="0" err="1"/>
              <a:t>Monophasic</a:t>
            </a:r>
            <a:r>
              <a:rPr lang="en-US" sz="1400" b="1" dirty="0"/>
              <a:t> SS (II)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882" y="2787774"/>
            <a:ext cx="3466666" cy="23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7956376" y="3804672"/>
            <a:ext cx="118762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>
                <a:solidFill>
                  <a:schemeClr val="accent1"/>
                </a:solidFill>
              </a:rPr>
              <a:t>Diagnostic Pathology Soft tissue Tumors 2024</a:t>
            </a:r>
          </a:p>
          <a:p>
            <a:pPr algn="r"/>
            <a:r>
              <a:rPr lang="en-US" sz="900" i="1" dirty="0">
                <a:solidFill>
                  <a:schemeClr val="accent1"/>
                </a:solidFill>
              </a:rPr>
              <a:t>WHO, Soft tissue and bone 2020</a:t>
            </a:r>
          </a:p>
          <a:p>
            <a:pPr algn="r"/>
            <a:r>
              <a:rPr lang="en-US" sz="900" dirty="0">
                <a:solidFill>
                  <a:schemeClr val="accent1"/>
                </a:solidFill>
              </a:rPr>
              <a:t>Practical Soft Tissue Pathology: A Diagnostic Approach 2019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20134" y="4881890"/>
            <a:ext cx="108012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Calcification</a:t>
            </a:r>
            <a:endParaRPr lang="el-GR" sz="11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5" y="339502"/>
            <a:ext cx="4008617" cy="240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829652"/>
            <a:ext cx="3384376" cy="231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TextBox"/>
          <p:cNvSpPr txBox="1"/>
          <p:nvPr/>
        </p:nvSpPr>
        <p:spPr>
          <a:xfrm>
            <a:off x="6192688" y="2499742"/>
            <a:ext cx="255577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/>
              <a:t>Hemangiopericytoma</a:t>
            </a:r>
            <a:r>
              <a:rPr lang="en-US" sz="1100" b="1" dirty="0"/>
              <a:t>-like vessels</a:t>
            </a:r>
            <a:endParaRPr lang="el-GR" sz="1100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4405189" y="4917817"/>
            <a:ext cx="316320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/>
              <a:t>Hypocellular</a:t>
            </a:r>
            <a:r>
              <a:rPr lang="en-US" sz="1000" b="1" dirty="0"/>
              <a:t> area with scattered mast cells (*)</a:t>
            </a:r>
            <a:endParaRPr lang="el-GR" sz="1000" b="1" dirty="0"/>
          </a:p>
        </p:txBody>
      </p:sp>
      <p:sp>
        <p:nvSpPr>
          <p:cNvPr id="14" name="13 - TextBox"/>
          <p:cNvSpPr txBox="1"/>
          <p:nvPr/>
        </p:nvSpPr>
        <p:spPr>
          <a:xfrm>
            <a:off x="5292080" y="3930610"/>
            <a:ext cx="154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</a:t>
            </a:r>
            <a:endParaRPr lang="el-GR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5392728" y="3291830"/>
            <a:ext cx="23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</a:t>
            </a:r>
            <a:endParaRPr lang="el-GR" b="1" dirty="0"/>
          </a:p>
        </p:txBody>
      </p:sp>
      <p:sp>
        <p:nvSpPr>
          <p:cNvPr id="16" name="15 - TextBox"/>
          <p:cNvSpPr txBox="1"/>
          <p:nvPr/>
        </p:nvSpPr>
        <p:spPr>
          <a:xfrm>
            <a:off x="5824776" y="3579862"/>
            <a:ext cx="23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</a:t>
            </a:r>
            <a:endParaRPr lang="el-GR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TextBox"/>
          <p:cNvSpPr txBox="1"/>
          <p:nvPr/>
        </p:nvSpPr>
        <p:spPr>
          <a:xfrm>
            <a:off x="1043608" y="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Microscopic features</a:t>
            </a:r>
            <a:endParaRPr lang="el-GR" sz="2400" b="1" dirty="0">
              <a:solidFill>
                <a:schemeClr val="accent1"/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0" y="843558"/>
            <a:ext cx="36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indent="-265113">
              <a:buFont typeface="Arial" pitchFamily="34" charset="0"/>
              <a:buChar char="−"/>
            </a:pPr>
            <a:r>
              <a:rPr lang="en-US" sz="1200" dirty="0"/>
              <a:t>Contains </a:t>
            </a:r>
            <a:r>
              <a:rPr lang="en-US" sz="1200" b="1" dirty="0"/>
              <a:t>same spindle cell population as </a:t>
            </a:r>
            <a:r>
              <a:rPr lang="en-US" sz="1200" b="1" dirty="0" err="1"/>
              <a:t>monophasic</a:t>
            </a:r>
            <a:r>
              <a:rPr lang="en-US" sz="1200" b="1" dirty="0"/>
              <a:t> SS (at least focally)</a:t>
            </a:r>
          </a:p>
          <a:p>
            <a:pPr marL="627063" indent="-265113">
              <a:buFont typeface="Arial" pitchFamily="34" charset="0"/>
              <a:buChar char="−"/>
            </a:pPr>
            <a:r>
              <a:rPr lang="en-US" sz="1200" b="1" dirty="0"/>
              <a:t>Additionally</a:t>
            </a:r>
            <a:r>
              <a:rPr lang="en-US" sz="1200" dirty="0"/>
              <a:t> features </a:t>
            </a:r>
            <a:r>
              <a:rPr lang="en-US" sz="1200" b="1" dirty="0"/>
              <a:t>epithelial structures</a:t>
            </a:r>
          </a:p>
          <a:p>
            <a:pPr marL="893763" indent="-265113">
              <a:buFont typeface="Wingdings" pitchFamily="2" charset="2"/>
              <a:buChar char="§"/>
            </a:pPr>
            <a:r>
              <a:rPr lang="en-US" sz="1200" b="1" dirty="0"/>
              <a:t>Can be focal/subtle </a:t>
            </a:r>
            <a:r>
              <a:rPr lang="en-US" sz="1200" dirty="0"/>
              <a:t>or extensive/prominent </a:t>
            </a:r>
          </a:p>
          <a:p>
            <a:pPr marL="893763" indent="-265113">
              <a:buFont typeface="Wingdings" pitchFamily="2" charset="2"/>
              <a:buChar char="§"/>
            </a:pPr>
            <a:r>
              <a:rPr lang="en-US" sz="1200" b="1" dirty="0"/>
              <a:t>Glands</a:t>
            </a:r>
            <a:r>
              <a:rPr lang="en-US" sz="1200" dirty="0"/>
              <a:t> (well or poorly formed), </a:t>
            </a:r>
            <a:r>
              <a:rPr lang="en-US" sz="1200" b="1" dirty="0"/>
              <a:t>ducts, nests, and cords</a:t>
            </a:r>
          </a:p>
          <a:p>
            <a:pPr marL="893763" indent="-265113">
              <a:buFont typeface="Wingdings" pitchFamily="2" charset="2"/>
              <a:buChar char="§"/>
            </a:pPr>
            <a:r>
              <a:rPr lang="en-US" sz="1200" b="1" dirty="0"/>
              <a:t>Rare: </a:t>
            </a:r>
            <a:r>
              <a:rPr lang="en-US" sz="1200" b="1" dirty="0" err="1"/>
              <a:t>Squamous</a:t>
            </a:r>
            <a:r>
              <a:rPr lang="en-US" sz="1200" b="1" dirty="0"/>
              <a:t> differentiation</a:t>
            </a:r>
            <a:r>
              <a:rPr lang="en-US" sz="1200" dirty="0"/>
              <a:t>, granular cell change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1296144" y="339502"/>
            <a:ext cx="1220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 algn="ctr"/>
            <a:r>
              <a:rPr lang="en-US" sz="1400" b="1" dirty="0"/>
              <a:t>Biphasic SS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4644008" y="4803998"/>
            <a:ext cx="44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>
                <a:solidFill>
                  <a:schemeClr val="accent1"/>
                </a:solidFill>
              </a:rPr>
              <a:t>Diagnostic Pathology Soft tissue Tumors 2024</a:t>
            </a:r>
          </a:p>
          <a:p>
            <a:pPr algn="r"/>
            <a:r>
              <a:rPr lang="en-US" sz="900" i="1" dirty="0">
                <a:solidFill>
                  <a:schemeClr val="accent1"/>
                </a:solidFill>
              </a:rPr>
              <a:t>WHO, Soft tissue and bone 2020</a:t>
            </a:r>
            <a:endParaRPr lang="el-GR" sz="900" i="1" dirty="0">
              <a:solidFill>
                <a:schemeClr val="accent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787774"/>
            <a:ext cx="3600400" cy="221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TextBox"/>
          <p:cNvSpPr txBox="1"/>
          <p:nvPr/>
        </p:nvSpPr>
        <p:spPr>
          <a:xfrm>
            <a:off x="539552" y="4835723"/>
            <a:ext cx="37444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Spindle cell and epithelial elements</a:t>
            </a:r>
            <a:endParaRPr lang="el-GR" sz="1100" b="1" dirty="0"/>
          </a:p>
        </p:txBody>
      </p:sp>
      <p:pic>
        <p:nvPicPr>
          <p:cNvPr id="15" name="Picture 5" descr="C:\Users\User\Desktop\wetransfer_aggeiaka_2023-06-09_0829\6-6-2\18693 stoygiannoy\20X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88024" y="411510"/>
            <a:ext cx="4104456" cy="2088232"/>
          </a:xfrm>
          <a:prstGeom prst="rect">
            <a:avLst/>
          </a:prstGeom>
          <a:noFill/>
        </p:spPr>
      </p:pic>
      <p:pic>
        <p:nvPicPr>
          <p:cNvPr id="16" name="Picture 4" descr="C:\Users\User\Desktop\wetransfer_aggeiaka_2023-06-09_0829\6-6-2\18693 stoygiannoy\200x2 stoy ne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757253" y="1530512"/>
            <a:ext cx="2165995" cy="4104456"/>
          </a:xfrm>
          <a:prstGeom prst="rect">
            <a:avLst/>
          </a:prstGeom>
          <a:noFill/>
        </p:spPr>
      </p:pic>
      <p:sp>
        <p:nvSpPr>
          <p:cNvPr id="17" name="16 - TextBox"/>
          <p:cNvSpPr txBox="1"/>
          <p:nvPr/>
        </p:nvSpPr>
        <p:spPr>
          <a:xfrm>
            <a:off x="5004048" y="2355726"/>
            <a:ext cx="37444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Extensively cystic biphasic SS</a:t>
            </a:r>
            <a:endParaRPr lang="el-GR" sz="1100" b="1" dirty="0"/>
          </a:p>
        </p:txBody>
      </p:sp>
      <p:sp>
        <p:nvSpPr>
          <p:cNvPr id="13" name="12 - Ορθογώνιο"/>
          <p:cNvSpPr/>
          <p:nvPr/>
        </p:nvSpPr>
        <p:spPr>
          <a:xfrm>
            <a:off x="7452320" y="2643758"/>
            <a:ext cx="14653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b="1" i="1" dirty="0">
                <a:solidFill>
                  <a:schemeClr val="accent1"/>
                </a:solidFill>
              </a:rPr>
              <a:t>P. Korkolopoulou Personal Archives</a:t>
            </a:r>
            <a:endParaRPr lang="el-GR" sz="800" b="1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0" y="699542"/>
            <a:ext cx="42484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indent="-265113">
              <a:buFont typeface="Arial" pitchFamily="34" charset="0"/>
              <a:buChar char="−"/>
            </a:pPr>
            <a:r>
              <a:rPr lang="en-US" sz="1200" dirty="0"/>
              <a:t>Can be seen </a:t>
            </a:r>
            <a:r>
              <a:rPr lang="en-US" sz="1200" b="1" dirty="0"/>
              <a:t>within </a:t>
            </a:r>
            <a:r>
              <a:rPr lang="en-US" sz="1200" b="1" dirty="0" err="1"/>
              <a:t>monophasic</a:t>
            </a:r>
            <a:r>
              <a:rPr lang="en-US" sz="1200" b="1" dirty="0"/>
              <a:t> or biphasic SS</a:t>
            </a:r>
          </a:p>
          <a:p>
            <a:pPr marL="893763" indent="-265113">
              <a:buFont typeface="Wingdings" pitchFamily="2" charset="2"/>
              <a:buChar char="§"/>
            </a:pPr>
            <a:r>
              <a:rPr lang="en-US" sz="1200" dirty="0"/>
              <a:t>May be </a:t>
            </a:r>
            <a:r>
              <a:rPr lang="en-US" sz="1200" b="1" dirty="0"/>
              <a:t>focal or extensive</a:t>
            </a:r>
          </a:p>
          <a:p>
            <a:pPr marL="627063" indent="-265113" defTabSz="627063">
              <a:buFont typeface="Arial" pitchFamily="34" charset="0"/>
              <a:buChar char="−"/>
            </a:pPr>
            <a:r>
              <a:rPr lang="en-US" sz="1200" dirty="0"/>
              <a:t>Characterized by </a:t>
            </a:r>
            <a:r>
              <a:rPr lang="en-US" sz="1200" b="1" dirty="0" err="1"/>
              <a:t>hypercellularity</a:t>
            </a:r>
            <a:r>
              <a:rPr lang="en-US" sz="1200" b="1" dirty="0"/>
              <a:t>, high-grade nuclear features, and increased mitoses</a:t>
            </a:r>
          </a:p>
          <a:p>
            <a:pPr marL="893763" indent="-265113" defTabSz="627063">
              <a:buFont typeface="Wingdings" pitchFamily="2" charset="2"/>
              <a:buChar char="§"/>
            </a:pPr>
            <a:r>
              <a:rPr lang="en-US" sz="1200" dirty="0"/>
              <a:t>Nuclei often show irregular contours and “chunky” chromatin or </a:t>
            </a:r>
            <a:r>
              <a:rPr lang="en-US" sz="1200" b="1" dirty="0"/>
              <a:t>prominent </a:t>
            </a:r>
            <a:r>
              <a:rPr lang="en-US" sz="1200" b="1" dirty="0" err="1"/>
              <a:t>nucleoi</a:t>
            </a:r>
            <a:endParaRPr lang="en-US" sz="1200" b="1" dirty="0"/>
          </a:p>
          <a:p>
            <a:pPr marL="627063" indent="-265113" defTabSz="627063">
              <a:buFont typeface="Arial" pitchFamily="34" charset="0"/>
              <a:buChar char="−"/>
            </a:pPr>
            <a:r>
              <a:rPr lang="en-US" sz="1200" b="1" dirty="0"/>
              <a:t>Spindle cell pattern can be highly fascicular (</a:t>
            </a:r>
            <a:r>
              <a:rPr lang="en-US" sz="1200" b="1" dirty="0" err="1"/>
              <a:t>fibrosarcoma</a:t>
            </a:r>
            <a:r>
              <a:rPr lang="en-US" sz="1200" b="1" dirty="0"/>
              <a:t>-like)</a:t>
            </a:r>
          </a:p>
          <a:p>
            <a:pPr marL="627063" indent="-265113" defTabSz="627063">
              <a:buFont typeface="Arial" pitchFamily="34" charset="0"/>
              <a:buChar char="−"/>
            </a:pPr>
            <a:r>
              <a:rPr lang="en-US" sz="1200" dirty="0"/>
              <a:t>Round cell pattern </a:t>
            </a:r>
            <a:r>
              <a:rPr lang="en-US" sz="1200" b="1" dirty="0"/>
              <a:t>resembles Ewing sarcoma</a:t>
            </a:r>
          </a:p>
          <a:p>
            <a:pPr marL="627063" indent="-265113" defTabSz="627063">
              <a:buFont typeface="Arial" pitchFamily="34" charset="0"/>
              <a:buChar char="−"/>
            </a:pPr>
            <a:r>
              <a:rPr lang="en-US" sz="1200" b="1" dirty="0"/>
              <a:t>Necrosis</a:t>
            </a:r>
            <a:r>
              <a:rPr lang="en-US" sz="1200" dirty="0"/>
              <a:t> more common</a:t>
            </a:r>
          </a:p>
          <a:p>
            <a:pPr marL="265113" indent="-265113">
              <a:buFont typeface="Arial" pitchFamily="34" charset="0"/>
              <a:buChar char="•"/>
            </a:pPr>
            <a:endParaRPr lang="en-US" sz="1200" dirty="0"/>
          </a:p>
        </p:txBody>
      </p:sp>
      <p:sp>
        <p:nvSpPr>
          <p:cNvPr id="4" name="3 - TextBox"/>
          <p:cNvSpPr txBox="1"/>
          <p:nvPr/>
        </p:nvSpPr>
        <p:spPr>
          <a:xfrm>
            <a:off x="1043608" y="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Microscopic features</a:t>
            </a:r>
            <a:endParaRPr lang="el-GR" sz="2400" b="1" dirty="0">
              <a:solidFill>
                <a:schemeClr val="accent1"/>
              </a:solidFill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827584" y="411510"/>
            <a:ext cx="2816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 algn="ctr"/>
            <a:r>
              <a:rPr lang="en-US" sz="1400" b="1" dirty="0"/>
              <a:t>Poorly differentiated histology 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0" y="4681835"/>
            <a:ext cx="349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1"/>
                </a:solidFill>
              </a:rPr>
              <a:t>Diagnostic Pathology Soft tissue Tumors 2024</a:t>
            </a:r>
          </a:p>
          <a:p>
            <a:r>
              <a:rPr lang="en-US" sz="1200" i="1" dirty="0">
                <a:solidFill>
                  <a:schemeClr val="accent1"/>
                </a:solidFill>
              </a:rPr>
              <a:t>WHO, Soft tissue and bone 2020</a:t>
            </a:r>
            <a:endParaRPr lang="el-GR" sz="1200" i="1" dirty="0">
              <a:solidFill>
                <a:schemeClr val="accent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035523"/>
            <a:ext cx="3672408" cy="183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5940152" y="4835723"/>
            <a:ext cx="2520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Small round cell histology</a:t>
            </a:r>
            <a:endParaRPr lang="el-GR" sz="11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627534"/>
            <a:ext cx="367240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- TextBox"/>
          <p:cNvSpPr txBox="1"/>
          <p:nvPr/>
        </p:nvSpPr>
        <p:spPr>
          <a:xfrm>
            <a:off x="4752528" y="2598172"/>
            <a:ext cx="457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Highly cellular spindle cell tumor (</a:t>
            </a:r>
            <a:r>
              <a:rPr lang="en-US" sz="1100" b="1" dirty="0" err="1"/>
              <a:t>Fibrosarcoma</a:t>
            </a:r>
            <a:r>
              <a:rPr lang="en-US" sz="1100" b="1" dirty="0"/>
              <a:t> –like)</a:t>
            </a:r>
            <a:endParaRPr lang="el-GR" sz="1100" b="1" dirty="0"/>
          </a:p>
        </p:txBody>
      </p:sp>
      <p:pic>
        <p:nvPicPr>
          <p:cNvPr id="10" name="Picture 2" descr="C:\Users\User\Desktop\wetransfer_aggeiaka_2023-06-09_0829\6-6-2\KATSBR 31\200X6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2643758"/>
            <a:ext cx="3816424" cy="2082043"/>
          </a:xfrm>
          <a:prstGeom prst="rect">
            <a:avLst/>
          </a:prstGeom>
          <a:noFill/>
        </p:spPr>
      </p:pic>
      <p:sp>
        <p:nvSpPr>
          <p:cNvPr id="12" name="11 - TextBox"/>
          <p:cNvSpPr txBox="1"/>
          <p:nvPr/>
        </p:nvSpPr>
        <p:spPr>
          <a:xfrm>
            <a:off x="683568" y="4443958"/>
            <a:ext cx="331236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/>
              <a:t>Stromal</a:t>
            </a:r>
            <a:r>
              <a:rPr lang="en-US" sz="1100" b="1" dirty="0"/>
              <a:t> vasculature </a:t>
            </a:r>
            <a:r>
              <a:rPr lang="en-US" sz="1100" b="1" dirty="0" err="1"/>
              <a:t>hemangiopericytoma</a:t>
            </a:r>
            <a:r>
              <a:rPr lang="en-US" sz="1100" b="1" dirty="0"/>
              <a:t>-like</a:t>
            </a:r>
            <a:endParaRPr lang="el-GR" sz="11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1043608" y="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Ancillary Tests</a:t>
            </a:r>
            <a:endParaRPr lang="el-GR" sz="2400" b="1" dirty="0">
              <a:solidFill>
                <a:schemeClr val="accent1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259632" y="483518"/>
            <a:ext cx="241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b="1" dirty="0" err="1"/>
              <a:t>mmunohistochemistry</a:t>
            </a:r>
            <a:r>
              <a:rPr lang="en-US" sz="1400" dirty="0"/>
              <a:t>: </a:t>
            </a:r>
            <a:endParaRPr lang="el-GR" sz="1400" dirty="0"/>
          </a:p>
        </p:txBody>
      </p:sp>
      <p:sp>
        <p:nvSpPr>
          <p:cNvPr id="6" name="5 - Ορθογώνιο"/>
          <p:cNvSpPr/>
          <p:nvPr/>
        </p:nvSpPr>
        <p:spPr>
          <a:xfrm>
            <a:off x="0" y="771550"/>
            <a:ext cx="47160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sz="1200" b="1" dirty="0"/>
              <a:t>Keratin and EMA (+)</a:t>
            </a:r>
          </a:p>
          <a:p>
            <a:pPr marL="627063" indent="-26511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−"/>
            </a:pPr>
            <a:r>
              <a:rPr lang="en-US" sz="1200" dirty="0"/>
              <a:t>Characteristic focal/patchy expression in </a:t>
            </a:r>
            <a:r>
              <a:rPr lang="en-US" sz="1200" b="1" dirty="0"/>
              <a:t>spindle cells </a:t>
            </a:r>
          </a:p>
          <a:p>
            <a:pPr marL="627063" indent="-26511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−"/>
            </a:pPr>
            <a:r>
              <a:rPr lang="en-US" sz="1200" b="1" dirty="0"/>
              <a:t>Strong expression in epithelial components (biphasic SS)</a:t>
            </a:r>
          </a:p>
          <a:p>
            <a:pPr marL="265113" indent="-26511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sz="1200" b="1" dirty="0"/>
              <a:t>Strong, diffuse TLE1(+) [sensitivity 94%, specificity 81%, negative predictive value 96%]</a:t>
            </a:r>
          </a:p>
          <a:p>
            <a:pPr marL="627063" indent="-26511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−"/>
            </a:pPr>
            <a:r>
              <a:rPr lang="en-US" sz="1200" dirty="0"/>
              <a:t>Focal or weak expression is nonspecific</a:t>
            </a:r>
          </a:p>
          <a:p>
            <a:pPr marL="627063" indent="-26511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−"/>
            </a:pPr>
            <a:r>
              <a:rPr lang="en-US" sz="1200" b="1" dirty="0"/>
              <a:t>Caveat: Variable TLE1 expression can also be seen in </a:t>
            </a:r>
            <a:r>
              <a:rPr lang="en-US" sz="1200" b="1" dirty="0" err="1"/>
              <a:t>histologic</a:t>
            </a:r>
            <a:r>
              <a:rPr lang="en-US" sz="1200" b="1" dirty="0"/>
              <a:t> mimics of SS, such as solitary fibrous tumor, MPNST, and </a:t>
            </a:r>
            <a:r>
              <a:rPr lang="en-US" sz="1200" b="1" dirty="0" err="1"/>
              <a:t>biphenotypic</a:t>
            </a:r>
            <a:r>
              <a:rPr lang="en-US" sz="1200" b="1" dirty="0"/>
              <a:t> </a:t>
            </a:r>
            <a:r>
              <a:rPr lang="en-US" sz="1200" b="1" dirty="0" err="1"/>
              <a:t>sinonasal</a:t>
            </a:r>
            <a:r>
              <a:rPr lang="en-US" sz="1200" b="1" dirty="0"/>
              <a:t> sarcoma</a:t>
            </a:r>
          </a:p>
          <a:p>
            <a:pPr marL="627063" indent="-26511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−"/>
            </a:pPr>
            <a:r>
              <a:rPr lang="en-US" sz="1200" b="1" dirty="0"/>
              <a:t>TLE-1 also expressed in </a:t>
            </a:r>
            <a:r>
              <a:rPr lang="en-US" sz="1200" b="1" dirty="0" err="1"/>
              <a:t>mesotheliomas</a:t>
            </a:r>
            <a:r>
              <a:rPr lang="en-US" sz="1200" b="1" dirty="0"/>
              <a:t> </a:t>
            </a:r>
            <a:r>
              <a:rPr lang="en-US" sz="1200" b="1" dirty="0" err="1"/>
              <a:t>nad</a:t>
            </a:r>
            <a:r>
              <a:rPr lang="en-US" sz="1200" b="1" dirty="0"/>
              <a:t> carcinomas</a:t>
            </a:r>
          </a:p>
          <a:p>
            <a:pPr marL="265113" indent="-26511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sz="1200" b="1" dirty="0"/>
              <a:t>Newer IHC: Antibodies against SS18-SSX and SSX ( C-terminus)</a:t>
            </a:r>
          </a:p>
          <a:p>
            <a:pPr marL="627063" indent="-26511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−"/>
            </a:pPr>
            <a:r>
              <a:rPr lang="en-US" sz="1200" b="1" dirty="0"/>
              <a:t>Together, highly sensitive and specific for SS</a:t>
            </a:r>
          </a:p>
          <a:p>
            <a:pPr marL="265113" indent="-26511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sz="1200" dirty="0"/>
              <a:t>Focal S100(+) and/or SOX10(+) in up to 40% of cases </a:t>
            </a:r>
          </a:p>
          <a:p>
            <a:pPr marL="265113" indent="-26511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sz="1200" b="1" dirty="0"/>
              <a:t>CD56 and CD99 (+); variable </a:t>
            </a:r>
            <a:r>
              <a:rPr lang="en-US" sz="1200" b="1" dirty="0" err="1"/>
              <a:t>calretinin</a:t>
            </a:r>
            <a:r>
              <a:rPr lang="en-US" sz="1200" b="1" dirty="0"/>
              <a:t> (+)</a:t>
            </a:r>
          </a:p>
          <a:p>
            <a:pPr marL="265113" indent="-26511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sz="1200" dirty="0"/>
              <a:t>CD34, SMA, </a:t>
            </a:r>
            <a:r>
              <a:rPr lang="en-US" sz="1200" dirty="0" err="1"/>
              <a:t>desmin</a:t>
            </a:r>
            <a:r>
              <a:rPr lang="en-US" sz="1200" dirty="0"/>
              <a:t>, </a:t>
            </a:r>
            <a:r>
              <a:rPr lang="en-US" sz="1200" dirty="0" err="1"/>
              <a:t>myogenin</a:t>
            </a:r>
            <a:r>
              <a:rPr lang="en-US" sz="1200" dirty="0"/>
              <a:t>, PAX3, </a:t>
            </a:r>
            <a:r>
              <a:rPr lang="en-US" sz="1200" dirty="0" err="1"/>
              <a:t>synaptophysin</a:t>
            </a:r>
            <a:r>
              <a:rPr lang="en-US" sz="1200" dirty="0"/>
              <a:t>, TTF-1, and NKX2.2 (-)</a:t>
            </a:r>
          </a:p>
          <a:p>
            <a:pPr marL="265113" indent="-26511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sz="1200" b="1" dirty="0"/>
              <a:t>Retention of nuclear H3K27me3 in most cases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323528" y="3363838"/>
            <a:ext cx="4032448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Picture 3" descr="C:\Users\User\Desktop\wetransfer_aggeiaka_2023-06-09_0829\6-6-2\18693 stoygiannoy\EMAX2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11510"/>
            <a:ext cx="2195736" cy="2088232"/>
          </a:xfrm>
          <a:prstGeom prst="rect">
            <a:avLst/>
          </a:prstGeom>
          <a:noFill/>
        </p:spPr>
      </p:pic>
      <p:pic>
        <p:nvPicPr>
          <p:cNvPr id="8" name="Picture 5" descr="C:\Users\User\Desktop\wetransfer_aggeiaka_2023-06-09_0829\6-6-2\18693 stoygiannoy\CK7X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11510"/>
            <a:ext cx="2249451" cy="2088232"/>
          </a:xfrm>
          <a:prstGeom prst="rect">
            <a:avLst/>
          </a:prstGeom>
          <a:noFill/>
        </p:spPr>
      </p:pic>
      <p:sp>
        <p:nvSpPr>
          <p:cNvPr id="11" name="10 - TextBox"/>
          <p:cNvSpPr txBox="1"/>
          <p:nvPr/>
        </p:nvSpPr>
        <p:spPr>
          <a:xfrm>
            <a:off x="8454387" y="2211710"/>
            <a:ext cx="689613" cy="27699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200" b="1" dirty="0"/>
              <a:t>EMA</a:t>
            </a:r>
            <a:endParaRPr lang="el-GR" sz="1200" b="1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8DD1356-CB8E-A4CB-0777-876C3B42C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6036" y="2319722"/>
            <a:ext cx="1872208" cy="2232248"/>
          </a:xfrm>
          <a:prstGeom prst="rect">
            <a:avLst/>
          </a:prstGeom>
        </p:spPr>
      </p:pic>
      <p:sp>
        <p:nvSpPr>
          <p:cNvPr id="12" name="11 - TextBox"/>
          <p:cNvSpPr txBox="1"/>
          <p:nvPr/>
        </p:nvSpPr>
        <p:spPr>
          <a:xfrm>
            <a:off x="5436096" y="2355726"/>
            <a:ext cx="648072" cy="27699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200" b="1" dirty="0"/>
              <a:t>CK7</a:t>
            </a:r>
            <a:endParaRPr lang="el-GR" sz="1200" b="1" dirty="0"/>
          </a:p>
        </p:txBody>
      </p:sp>
      <p:pic>
        <p:nvPicPr>
          <p:cNvPr id="14" name="Picture 2" descr="C:\Users\User\Desktop\wetransfer_aggeiaka_2023-06-09_0829\6-6-2\18693 stoygiannoy\TLE1X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7102641" y="2345365"/>
            <a:ext cx="1886981" cy="2195736"/>
          </a:xfrm>
          <a:prstGeom prst="rect">
            <a:avLst/>
          </a:prstGeom>
          <a:noFill/>
        </p:spPr>
      </p:pic>
      <p:sp>
        <p:nvSpPr>
          <p:cNvPr id="15" name="14 - TextBox"/>
          <p:cNvSpPr txBox="1"/>
          <p:nvPr/>
        </p:nvSpPr>
        <p:spPr>
          <a:xfrm>
            <a:off x="8532440" y="4155926"/>
            <a:ext cx="611560" cy="27699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200" b="1" dirty="0"/>
              <a:t>TLE</a:t>
            </a:r>
            <a:r>
              <a:rPr lang="el-GR" sz="1200" b="1" dirty="0"/>
              <a:t>1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5652120" y="4515966"/>
            <a:ext cx="3491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accent1"/>
                </a:solidFill>
              </a:rPr>
              <a:t>Diagnostic Pathology Soft tissue Tumors 2024</a:t>
            </a:r>
          </a:p>
          <a:p>
            <a:pPr algn="r"/>
            <a:r>
              <a:rPr lang="en-US" sz="1200" i="1" dirty="0" err="1">
                <a:solidFill>
                  <a:schemeClr val="accent1"/>
                </a:solidFill>
              </a:rPr>
              <a:t>Beaino</a:t>
            </a:r>
            <a:r>
              <a:rPr lang="en-US" sz="1200" i="1" dirty="0">
                <a:solidFill>
                  <a:schemeClr val="accent1"/>
                </a:solidFill>
              </a:rPr>
              <a:t>, Sarcoma 2020</a:t>
            </a:r>
          </a:p>
          <a:p>
            <a:pPr algn="r"/>
            <a:r>
              <a:rPr lang="en-US" sz="1200" i="1" dirty="0">
                <a:solidFill>
                  <a:schemeClr val="accent1"/>
                </a:solidFill>
              </a:rPr>
              <a:t>WHO, Soft tissue and bone 2020</a:t>
            </a:r>
          </a:p>
          <a:p>
            <a:pPr algn="r"/>
            <a:endParaRPr lang="el-GR" sz="1200" i="1" dirty="0">
              <a:solidFill>
                <a:schemeClr val="accent1"/>
              </a:solidFill>
            </a:endParaRPr>
          </a:p>
        </p:txBody>
      </p:sp>
      <p:sp>
        <p:nvSpPr>
          <p:cNvPr id="16" name="15 - Ορθογώνιο"/>
          <p:cNvSpPr/>
          <p:nvPr/>
        </p:nvSpPr>
        <p:spPr>
          <a:xfrm>
            <a:off x="6444208" y="2315656"/>
            <a:ext cx="122413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700" b="1" i="1" dirty="0">
                <a:solidFill>
                  <a:schemeClr val="accent1"/>
                </a:solidFill>
              </a:rPr>
              <a:t>P. Korkolopoulou Personal Archives</a:t>
            </a:r>
            <a:endParaRPr lang="el-GR" sz="700" b="1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899592" y="0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SS18-SSX and SSX C-terminus Abs for the diagnosis of SS</a:t>
            </a:r>
            <a:endParaRPr lang="el-GR" sz="2000" b="1" dirty="0">
              <a:solidFill>
                <a:schemeClr val="accent1"/>
              </a:solidFill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323528" y="586886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SS18-SSX fusion specific </a:t>
            </a:r>
            <a:r>
              <a:rPr lang="en-US" sz="1200" b="1" dirty="0" err="1"/>
              <a:t>Mab</a:t>
            </a:r>
            <a:r>
              <a:rPr lang="en-US" sz="1200" b="1" dirty="0"/>
              <a:t> (clone E9X9V) 100% specific and 95% sensitive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SSX C-terminus specific </a:t>
            </a:r>
            <a:r>
              <a:rPr lang="en-US" sz="1200" b="1" dirty="0" err="1"/>
              <a:t>Mab</a:t>
            </a:r>
            <a:r>
              <a:rPr lang="en-US" sz="1200" b="1" dirty="0"/>
              <a:t> (clone E5A2C) 92% specific and 100% sensitive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SSX C-terminus valuable for alternate SSX fusions</a:t>
            </a:r>
          </a:p>
          <a:p>
            <a:pPr marL="265113" indent="-265113">
              <a:buFont typeface="Arial" pitchFamily="34" charset="0"/>
              <a:buChar char="•"/>
            </a:pPr>
            <a:r>
              <a:rPr lang="en-US" sz="1200" b="1" dirty="0"/>
              <a:t>SS18-SSX IHC more specific than SS18 FISH </a:t>
            </a:r>
            <a:r>
              <a:rPr lang="en-US" sz="1200" dirty="0"/>
              <a:t>in diagnosing SS with atypical FISH patterns and correlates well with RNA sequencing results</a:t>
            </a:r>
          </a:p>
          <a:p>
            <a:pPr marL="265113" indent="-265113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200" b="1" dirty="0">
                <a:solidFill>
                  <a:schemeClr val="accent1"/>
                </a:solidFill>
              </a:rPr>
              <a:t>A positive IHC result supports the diagnosis of SS; a negative result combined with atypical FISH pattern should prompt molecular testing 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0" y="4866501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Tay</a:t>
            </a:r>
            <a:r>
              <a:rPr lang="en-US" sz="1100" i="1" dirty="0">
                <a:solidFill>
                  <a:schemeClr val="accent1"/>
                </a:solidFill>
              </a:rPr>
              <a:t> Virchow </a:t>
            </a:r>
            <a:r>
              <a:rPr lang="en-US" sz="1100" i="1" dirty="0" err="1">
                <a:solidFill>
                  <a:schemeClr val="accent1"/>
                </a:solidFill>
              </a:rPr>
              <a:t>Archiv</a:t>
            </a:r>
            <a:r>
              <a:rPr lang="en-US" sz="1100" i="1" dirty="0">
                <a:solidFill>
                  <a:schemeClr val="accent1"/>
                </a:solidFill>
              </a:rPr>
              <a:t> 2021; </a:t>
            </a:r>
            <a:r>
              <a:rPr lang="en-US" sz="1100" i="1" dirty="0" err="1">
                <a:solidFill>
                  <a:schemeClr val="accent1"/>
                </a:solidFill>
              </a:rPr>
              <a:t>Zaborowski</a:t>
            </a:r>
            <a:r>
              <a:rPr lang="en-US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 err="1">
                <a:solidFill>
                  <a:schemeClr val="accent1"/>
                </a:solidFill>
              </a:rPr>
              <a:t>Histopathol</a:t>
            </a:r>
            <a:r>
              <a:rPr lang="en-US" sz="1100" i="1" dirty="0">
                <a:solidFill>
                  <a:schemeClr val="accent1"/>
                </a:solidFill>
              </a:rPr>
              <a:t> 2020;Yoshida Mod </a:t>
            </a:r>
            <a:r>
              <a:rPr lang="en-US" sz="1100" i="1" dirty="0" err="1">
                <a:solidFill>
                  <a:schemeClr val="accent1"/>
                </a:solidFill>
              </a:rPr>
              <a:t>Pathol</a:t>
            </a:r>
            <a:r>
              <a:rPr lang="en-US" sz="1100" i="1" dirty="0">
                <a:solidFill>
                  <a:schemeClr val="accent1"/>
                </a:solidFill>
              </a:rPr>
              <a:t> 2022;WHO, Soft tissue and bone 2020</a:t>
            </a:r>
          </a:p>
        </p:txBody>
      </p:sp>
      <p:pic>
        <p:nvPicPr>
          <p:cNvPr id="6" name="Picture 3" descr="C:\Users\User\Desktop\wetransfer_aggeiaka_2023-06-09_0829\6-6-2\18693 stoygiannoy\SS18X200.jpg"/>
          <p:cNvPicPr>
            <a:picLocks noChangeAspect="1" noChangeArrowheads="1"/>
          </p:cNvPicPr>
          <p:nvPr/>
        </p:nvPicPr>
        <p:blipFill>
          <a:blip r:embed="rId2" cstate="print">
            <a:lum bright="-21000" contras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79508" y="1995686"/>
            <a:ext cx="4320483" cy="2836352"/>
          </a:xfrm>
          <a:prstGeom prst="rect">
            <a:avLst/>
          </a:prstGeom>
          <a:noFill/>
        </p:spPr>
      </p:pic>
      <p:pic>
        <p:nvPicPr>
          <p:cNvPr id="7" name="Picture 4" descr="C:\Users\User\Desktop\wetransfer_aggeiaka_2023-06-09_0829\6-6-2\18693 stoygiannoy\SSXX200.jpg"/>
          <p:cNvPicPr>
            <a:picLocks noChangeArrowheads="1"/>
          </p:cNvPicPr>
          <p:nvPr/>
        </p:nvPicPr>
        <p:blipFill>
          <a:blip r:embed="rId4" cstate="print">
            <a:lum bright="-16000" contras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572000" y="1995686"/>
            <a:ext cx="4392488" cy="2808312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 flipH="1">
            <a:off x="179512" y="4587974"/>
            <a:ext cx="913035" cy="246217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000" b="1" dirty="0"/>
              <a:t>SS18-SSX </a:t>
            </a:r>
            <a:endParaRPr lang="el-GR" sz="1000" b="1" dirty="0"/>
          </a:p>
        </p:txBody>
      </p:sp>
      <p:sp>
        <p:nvSpPr>
          <p:cNvPr id="9" name="8 - TextBox"/>
          <p:cNvSpPr txBox="1"/>
          <p:nvPr/>
        </p:nvSpPr>
        <p:spPr>
          <a:xfrm flipH="1">
            <a:off x="7740352" y="4587974"/>
            <a:ext cx="1224136" cy="246217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000" b="1" dirty="0"/>
              <a:t>SSX C-terminus </a:t>
            </a:r>
            <a:endParaRPr lang="el-GR" sz="1000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3563888" y="1995686"/>
            <a:ext cx="2088232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i="1" dirty="0">
                <a:solidFill>
                  <a:schemeClr val="accent1"/>
                </a:solidFill>
              </a:rPr>
              <a:t>P. Korkolopoulou Personal Archives</a:t>
            </a:r>
            <a:endParaRPr lang="el-GR" sz="8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1">
  <a:themeElements>
    <a:clrScheme name="Custom 347">
      <a:dk1>
        <a:srgbClr val="210635"/>
      </a:dk1>
      <a:lt1>
        <a:srgbClr val="FFFFFF"/>
      </a:lt1>
      <a:dk2>
        <a:srgbClr val="89828F"/>
      </a:dk2>
      <a:lt2>
        <a:srgbClr val="F4F3F8"/>
      </a:lt2>
      <a:accent1>
        <a:srgbClr val="725DCF"/>
      </a:accent1>
      <a:accent2>
        <a:srgbClr val="BD6DE0"/>
      </a:accent2>
      <a:accent3>
        <a:srgbClr val="F07249"/>
      </a:accent3>
      <a:accent4>
        <a:srgbClr val="FFB200"/>
      </a:accent4>
      <a:accent5>
        <a:srgbClr val="9D91EE"/>
      </a:accent5>
      <a:accent6>
        <a:srgbClr val="3691E0"/>
      </a:accent6>
      <a:hlink>
        <a:srgbClr val="6A5DC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Θέμα1</Template>
  <TotalTime>1025</TotalTime>
  <Words>2181</Words>
  <Application>Microsoft Office PowerPoint</Application>
  <PresentationFormat>On-screen Show (16:9)</PresentationFormat>
  <Paragraphs>268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Catamaran</vt:lpstr>
      <vt:lpstr>Catamaran Thin</vt:lpstr>
      <vt:lpstr>Wingdings</vt:lpstr>
      <vt:lpstr>Θέμα1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Molecular implications of SS18::SSX fusion in SS</vt:lpstr>
      <vt:lpstr>SS18::non-SSX fusions in other sarcoma types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Σεμινάριο Ενδιαφερόντων Περιστατικών «Ύποπτες» Λεμφοκυτταρικές Διηθήσεις σε Διάφορα Όργανα και Ιστούς. Διαγνωστική Προσέγγιση και Διαφοροδιαγνωστικοί Προβληματισμοί</dc:title>
  <dc:creator>User</dc:creator>
  <cp:lastModifiedBy>Dimitrios Loukas</cp:lastModifiedBy>
  <cp:revision>93</cp:revision>
  <dcterms:created xsi:type="dcterms:W3CDTF">2023-06-14T12:08:45Z</dcterms:created>
  <dcterms:modified xsi:type="dcterms:W3CDTF">2023-12-08T08:50:38Z</dcterms:modified>
</cp:coreProperties>
</file>