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7" r:id="rId2"/>
    <p:sldId id="553" r:id="rId3"/>
    <p:sldId id="572" r:id="rId4"/>
    <p:sldId id="592" r:id="rId5"/>
    <p:sldId id="591" r:id="rId6"/>
    <p:sldId id="554" r:id="rId7"/>
    <p:sldId id="555" r:id="rId8"/>
    <p:sldId id="575" r:id="rId9"/>
    <p:sldId id="577" r:id="rId10"/>
    <p:sldId id="590" r:id="rId11"/>
    <p:sldId id="576" r:id="rId12"/>
    <p:sldId id="579" r:id="rId13"/>
    <p:sldId id="601" r:id="rId14"/>
    <p:sldId id="266" r:id="rId15"/>
    <p:sldId id="451" r:id="rId16"/>
    <p:sldId id="595" r:id="rId17"/>
    <p:sldId id="604" r:id="rId18"/>
    <p:sldId id="605" r:id="rId19"/>
    <p:sldId id="569" r:id="rId20"/>
    <p:sldId id="471" r:id="rId21"/>
    <p:sldId id="472" r:id="rId22"/>
    <p:sldId id="584" r:id="rId23"/>
    <p:sldId id="583" r:id="rId24"/>
    <p:sldId id="606" r:id="rId25"/>
    <p:sldId id="593" r:id="rId26"/>
    <p:sldId id="585" r:id="rId27"/>
    <p:sldId id="594" r:id="rId28"/>
    <p:sldId id="597" r:id="rId29"/>
    <p:sldId id="598" r:id="rId30"/>
    <p:sldId id="582" r:id="rId31"/>
    <p:sldId id="544" r:id="rId32"/>
    <p:sldId id="300" r:id="rId33"/>
    <p:sldId id="259" r:id="rId34"/>
    <p:sldId id="267" r:id="rId35"/>
    <p:sldId id="560" r:id="rId36"/>
    <p:sldId id="310" r:id="rId37"/>
    <p:sldId id="561" r:id="rId38"/>
    <p:sldId id="529" r:id="rId39"/>
    <p:sldId id="318" r:id="rId40"/>
    <p:sldId id="319" r:id="rId41"/>
    <p:sldId id="320" r:id="rId42"/>
    <p:sldId id="565" r:id="rId43"/>
    <p:sldId id="358" r:id="rId44"/>
    <p:sldId id="588" r:id="rId45"/>
    <p:sldId id="589" r:id="rId46"/>
    <p:sldId id="568" r:id="rId47"/>
    <p:sldId id="558" r:id="rId48"/>
    <p:sldId id="609" r:id="rId49"/>
    <p:sldId id="607" r:id="rId50"/>
    <p:sldId id="608" r:id="rId51"/>
    <p:sldId id="376" r:id="rId52"/>
    <p:sldId id="611" r:id="rId53"/>
    <p:sldId id="329" r:id="rId54"/>
    <p:sldId id="518" r:id="rId55"/>
    <p:sldId id="454" r:id="rId56"/>
  </p:sldIdLst>
  <p:sldSz cx="12192000" cy="6858000"/>
  <p:notesSz cx="7102475" cy="9388475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50" y="77"/>
      </p:cViewPr>
      <p:guideLst>
        <p:guide orient="horz" pos="22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3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632154B-5677-4B76-B952-E3206CEC8FD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8AD7C92E-D53F-41DB-9346-8B0A91E134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5647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7C92E-D53F-41DB-9346-8B0A91E13479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3763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7C92E-D53F-41DB-9346-8B0A91E13479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2465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7C92E-D53F-41DB-9346-8B0A91E13479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3941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728835E7-F16A-46E6-9998-E1ED8C14FF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65610" indent="-2944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77862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49006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120151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9129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062440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53358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004729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F66CBA-BA9A-4B2F-98CD-EFA7DA0FD75F}" type="slidenum">
              <a:rPr lang="el-GR" altLang="el-GR"/>
              <a:pPr>
                <a:spcBef>
                  <a:spcPct val="0"/>
                </a:spcBef>
              </a:pPr>
              <a:t>39</a:t>
            </a:fld>
            <a:endParaRPr lang="el-GR" altLang="el-GR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CFA2988F-F333-478C-AA82-416B043BAD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00A4AA29-3734-47E1-A223-97D127A7F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0722B405-5A04-4D47-9797-FCCA4FAA5A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65610" indent="-2944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77862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49006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120151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9129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062440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53358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004729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40BB1D-FD2E-4642-98F8-DC440D0B5AC6}" type="slidenum">
              <a:rPr lang="el-GR" altLang="el-GR"/>
              <a:pPr>
                <a:spcBef>
                  <a:spcPct val="0"/>
                </a:spcBef>
              </a:pPr>
              <a:t>40</a:t>
            </a:fld>
            <a:endParaRPr lang="el-GR" altLang="el-GR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CF5AF8D7-CA0D-469F-BD37-3128DC0880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80134FBB-B66B-4A62-824F-6FA957F6E8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39D13C6-D133-4EE0-8933-B1EC13C610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65610" indent="-2944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77862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49006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120151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9129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062440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53358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004729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5045A9-E896-469A-86C5-DE4786799B51}" type="slidenum">
              <a:rPr lang="el-GR" altLang="el-GR"/>
              <a:pPr>
                <a:spcBef>
                  <a:spcPct val="0"/>
                </a:spcBef>
              </a:pPr>
              <a:t>41</a:t>
            </a:fld>
            <a:endParaRPr lang="el-GR" altLang="el-GR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177A2DD4-A70F-439F-AE5A-3ECE5FC9D3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1DCEB2C4-B70D-4C1A-9856-2F4B714073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5E4CD407-A717-4E5C-AA05-E0FCF89D98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65610" indent="-2944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77862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49006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120151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9129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062440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53358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004729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21EABD-A24C-4A05-90B9-26D45B852E26}" type="slidenum">
              <a:rPr lang="el-GR" altLang="el-GR"/>
              <a:pPr>
                <a:spcBef>
                  <a:spcPct val="0"/>
                </a:spcBef>
              </a:pPr>
              <a:t>42</a:t>
            </a:fld>
            <a:endParaRPr lang="el-GR" altLang="el-GR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E84A97D5-D7D2-490C-86C5-F59A18B79A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F20E15F-23E4-41C6-8F0A-EA9FC2E734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744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91A5EE8F-7617-4EE2-826E-9945B16BEB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65610" indent="-2944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77862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49006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120151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9129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062440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53358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004729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CBD175-4E6D-4175-9501-2668ACBCE7AD}" type="slidenum">
              <a:rPr lang="el-GR" altLang="el-GR"/>
              <a:pPr>
                <a:spcBef>
                  <a:spcPct val="0"/>
                </a:spcBef>
              </a:pPr>
              <a:t>43</a:t>
            </a:fld>
            <a:endParaRPr lang="el-GR" altLang="el-GR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60922B1E-62BC-496A-B9F5-F9F4141155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6FB42FEA-E9E7-4550-A830-0846B17125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5E4CD407-A717-4E5C-AA05-E0FCF89D98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65610" indent="-2944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77862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49006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120151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9129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062440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53358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004729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21EABD-A24C-4A05-90B9-26D45B852E26}" type="slidenum">
              <a:rPr lang="el-GR" altLang="el-GR"/>
              <a:pPr>
                <a:spcBef>
                  <a:spcPct val="0"/>
                </a:spcBef>
              </a:pPr>
              <a:t>44</a:t>
            </a:fld>
            <a:endParaRPr lang="el-GR" altLang="el-GR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E84A97D5-D7D2-490C-86C5-F59A18B79A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F20E15F-23E4-41C6-8F0A-EA9FC2E734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599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6B5B47E-A006-4059-B726-76F2E6DE51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F6D53BC-7FFA-4658-85E4-8C2566A2C4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E2DCE45-8DB6-442C-A299-4871CAEBA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627A-41DA-42E8-ABEC-94BD71E8C52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FC80A4E-C41C-44CE-A2CA-BC69247B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409F5AA-A928-4C8B-AD93-B7E6A6933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2CD0-1A33-4690-9533-306600AC75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1719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B6E05C3-6F9A-49DD-A89F-5A112046B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6074CA7E-6A35-4B37-832E-A60EAB32C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2574193-AF3D-47D0-AA42-0A1DFD450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627A-41DA-42E8-ABEC-94BD71E8C52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D59BD87-8A03-430F-9909-514768DA2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8FA7EE7-F311-44BB-BF3F-4496FEDD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2CD0-1A33-4690-9533-306600AC75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805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2662759E-FB6E-4228-BE30-C5239ACE98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AAFA4ED-25CC-4DEC-B719-A3826ECC8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0C52301-09D6-45B8-AE2E-A353506CB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627A-41DA-42E8-ABEC-94BD71E8C52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6DAF831-E5C6-46AE-8839-3AFCB7E4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AF581B9-932E-47E7-A85B-F9F0388A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2CD0-1A33-4690-9533-306600AC75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3078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646743B-68FE-4A37-A696-30DBFE249F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30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BBF0A5-E2CA-4D0F-B118-91D846B228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BDE488-1B64-4390-8E7E-6DD3F42F06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711A5C-2207-4E71-909F-E15F50B5E9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46A75-5ED6-43A5-8FC1-B80F89646066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21829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2EC82BB-417D-4A46-AD09-3BF015EE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AA81D9E-DE7E-480E-AFFC-7C96F4CC2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B94DCD3-B430-4544-807F-8F94DA77B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627A-41DA-42E8-ABEC-94BD71E8C52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1EB0585-8CB0-4D5D-848C-33C9F4682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AE5E82F-69A2-40AE-B0CF-98CCA930A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2CD0-1A33-4690-9533-306600AC75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9600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55A93B5-BC7D-4FC0-8BDC-4F0E79250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E115475-8C91-4486-BE01-5D085C8CB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80BC1C3-13EE-484D-9DFB-ADFB7D818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627A-41DA-42E8-ABEC-94BD71E8C52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86AB34F-BCD9-4A0D-851F-5630BE7F2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A9CD9C8-266F-4FCD-8519-79344883F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2CD0-1A33-4690-9533-306600AC75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355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0435BC9-632C-4E37-939B-D22854614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2B71518-4DF3-46CE-BFB6-6F0F7FE70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918DE19-5DFE-4712-BFEB-B216A8ABE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9B4748E-BD23-4A33-94A9-2CA3E0886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627A-41DA-42E8-ABEC-94BD71E8C52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2A22B97-24D9-444A-A5FD-CFE5BA290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0423A15-33D4-406D-8C37-83CE222A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2CD0-1A33-4690-9533-306600AC75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993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E4BECD-88E4-4A40-A330-267E37491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23DF414-578F-43FA-8AA8-AE3CA2FCC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4C27BD7-32CF-46FE-B65C-C29CBED6C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F3CB38CA-BEE0-4AEA-9CE0-DBEB0B38E7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3A3904C5-582C-4EDE-BB09-D918F3241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4E0171D9-3A22-4FCC-B745-816D4EBCF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627A-41DA-42E8-ABEC-94BD71E8C52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EEFAAD21-1C21-4FDD-A594-58B57384A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A6A17446-E4BD-4CC3-8514-EDC0A2163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2CD0-1A33-4690-9533-306600AC75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466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FB6E623-13BB-47AC-8184-C23D89737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130CBFF4-99A0-4740-9A5A-491D1408F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627A-41DA-42E8-ABEC-94BD71E8C52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DE6879AD-E4C4-4BE6-AFFD-248DECCAF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725B357-CFC2-4821-AA56-D92E4F376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2CD0-1A33-4690-9533-306600AC75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2573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BAABBA06-F819-40BF-AB7A-15CBB4FA7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627A-41DA-42E8-ABEC-94BD71E8C52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3195CCC8-6A50-4010-9BE0-EB62EBDCF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67DE8D8-7A45-4088-AA43-086A7877D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2CD0-1A33-4690-9533-306600AC75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3553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6D188C7-5ACB-4D61-8D4E-052D579E1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15EA8A9-4B14-418C-B861-FB106C236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97C5D27-C1C3-48AA-BE29-ED72672CF4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319CBC4-B231-4D9E-A0A1-89904BEE9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627A-41DA-42E8-ABEC-94BD71E8C52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445CE31-DAD7-4B51-A4DB-C95536C9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C8833A1-B141-42FD-9AF6-CBE93718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2CD0-1A33-4690-9533-306600AC75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5942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C4D892-3D04-4D50-AFB3-FD0CEDAC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3DB82472-D0A2-4EBB-B8F3-535802AEB9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699F0B7-7852-4DE1-8AA7-8AC287FBE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9584DE2-D9AC-4B3F-B15C-F522A8177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627A-41DA-42E8-ABEC-94BD71E8C52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14DDDE5-632C-49CE-91B7-02F2D4DA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347E9E9-4E1C-496A-AF63-6AC618C8B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2CD0-1A33-4690-9533-306600AC75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7118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FAC49748-53C7-42E9-A1CB-336ACB4FB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97D3417-814D-4C9A-8A7A-B1A026B86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9689DC1-7E51-47AC-A8EF-EA1222DE2C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9627A-41DA-42E8-ABEC-94BD71E8C52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E681C73-66E2-4887-A86B-3AA871A59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4CD762F-BE40-479E-B624-B64FD651B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A2CD0-1A33-4690-9533-306600AC75F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172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control" Target="../activeX/activeX3.xml"/><Relationship Id="rId7" Type="http://schemas.openxmlformats.org/officeDocument/2006/relationships/hyperlink" Target="https://pubmed.ncbi.nlm.nih.gov/9747616/" TargetMode="External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hyperlink" Target="https://pubmed.ncbi.nlm.nih.gov/11061692/" TargetMode="External"/><Relationship Id="rId5" Type="http://schemas.openxmlformats.org/officeDocument/2006/relationships/hyperlink" Target="https://pubmed.ncbi.nlm.nih.gov/12975513/" TargetMode="Externa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opus.com/sourceid/21101042133?origin=resultslist" TargetMode="External"/><Relationship Id="rId3" Type="http://schemas.openxmlformats.org/officeDocument/2006/relationships/hyperlink" Target="https://www.scopus.com/authid/detail.uri?authorId=57925886600" TargetMode="External"/><Relationship Id="rId7" Type="http://schemas.openxmlformats.org/officeDocument/2006/relationships/hyperlink" Target="https://www.scopus.com/authid/detail.uri?authorId=6603403289" TargetMode="External"/><Relationship Id="rId2" Type="http://schemas.openxmlformats.org/officeDocument/2006/relationships/hyperlink" Target="https://www.scopus.com/record/display.uri?eid=2-s2.0-85139754107&amp;origin=resultslist&amp;sort=plf-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opus.com/authid/detail.uri?authorId=8632002500" TargetMode="External"/><Relationship Id="rId5" Type="http://schemas.openxmlformats.org/officeDocument/2006/relationships/hyperlink" Target="https://www.scopus.com/authid/detail.uri?authorId=57926344200" TargetMode="External"/><Relationship Id="rId4" Type="http://schemas.openxmlformats.org/officeDocument/2006/relationships/hyperlink" Target="https://www.scopus.com/authid/detail.uri?authorId=57926494300" TargetMode="External"/><Relationship Id="rId9" Type="http://schemas.openxmlformats.org/officeDocument/2006/relationships/hyperlink" Target="https://pubmed.ncbi.nlm.nih.gov/30484079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pubmed.ncbi.nlm.nih.gov/33683492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2919" y="2924944"/>
            <a:ext cx="11420272" cy="1511300"/>
          </a:xfrm>
          <a:solidFill>
            <a:schemeClr val="accent2"/>
          </a:solidFill>
          <a:ln w="38100">
            <a:solidFill>
              <a:srgbClr val="C00000"/>
            </a:solidFill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l-GR" sz="36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l-GR" sz="3600" b="0" i="1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η</a:t>
            </a:r>
            <a:r>
              <a:rPr lang="el-GR" sz="36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Εργαστηριακή Άσκηση:</a:t>
            </a:r>
            <a:br>
              <a:rPr lang="el-GR" sz="36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l-GR" sz="3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 Απεικονιστική διαφορική διάγνωση </a:t>
            </a:r>
            <a:r>
              <a:rPr lang="el-GR" sz="36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καλοήθων</a:t>
            </a:r>
            <a:r>
              <a:rPr lang="el-GR" sz="3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και κακοήθων </a:t>
            </a:r>
            <a:r>
              <a:rPr lang="en-US" sz="36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</a:t>
            </a:r>
            <a:r>
              <a:rPr lang="el-GR" sz="36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ΣΚ  όγκων </a:t>
            </a:r>
            <a:r>
              <a:rPr lang="el-GR" sz="3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(συζήτηση περιπτώσεων)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918" y="249974"/>
            <a:ext cx="1252773" cy="1682143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1F84E23-5DFD-45D0-94F2-80A997FA85C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31505" y="4896122"/>
            <a:ext cx="8640763" cy="177323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altLang="el-GR" b="1" dirty="0"/>
              <a:t>Ολυμπία Παπακωνσταντίνου</a:t>
            </a:r>
            <a:endParaRPr lang="en-US" altLang="el-GR" b="1" dirty="0"/>
          </a:p>
          <a:p>
            <a:pPr algn="ctr" eaLnBrk="1" hangingPunct="1"/>
            <a:r>
              <a:rPr lang="el-GR" altLang="el-GR" b="1" dirty="0"/>
              <a:t>Αναπληρώτρια  Καθηγήτρια  Ακτινολογίας ΕΚΠΑ</a:t>
            </a:r>
            <a:endParaRPr lang="en-US" altLang="el-GR" b="1" dirty="0"/>
          </a:p>
          <a:p>
            <a:pPr algn="ctr" eaLnBrk="1" hangingPunct="1"/>
            <a:r>
              <a:rPr lang="el-GR" altLang="el-GR" b="1" dirty="0"/>
              <a:t>Β΄ Εργαστήριο Ακτινολογίας Π.Γ.Ν «</a:t>
            </a:r>
            <a:r>
              <a:rPr lang="el-GR" altLang="el-GR" b="1" dirty="0" err="1"/>
              <a:t>Αττικόν</a:t>
            </a:r>
            <a:r>
              <a:rPr lang="el-GR" altLang="el-GR" b="1" dirty="0"/>
              <a:t>»</a:t>
            </a:r>
            <a:endParaRPr lang="en-US" altLang="el-GR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5D64AA-6A05-45BF-8262-6B668906EA51}"/>
              </a:ext>
            </a:extLst>
          </p:cNvPr>
          <p:cNvSpPr txBox="1"/>
          <p:nvPr/>
        </p:nvSpPr>
        <p:spPr>
          <a:xfrm>
            <a:off x="1841555" y="1941846"/>
            <a:ext cx="7983596" cy="5232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sz="2800" b="1" dirty="0">
                <a:latin typeface="Arial" panose="020B0604020202020204" pitchFamily="34" charset="0"/>
              </a:rPr>
              <a:t>ΠΜΣ “ΜΥΟΣΚΕΛΕΤΙΚΗ ΟΓΚΟΛΟΓΙΑ»  202</a:t>
            </a:r>
            <a:r>
              <a:rPr lang="en-US" sz="2800" b="1" dirty="0">
                <a:latin typeface="Arial" panose="020B0604020202020204" pitchFamily="34" charset="0"/>
              </a:rPr>
              <a:t>4-25</a:t>
            </a:r>
            <a:endParaRPr lang="el-GR" sz="2800" b="1" dirty="0"/>
          </a:p>
        </p:txBody>
      </p:sp>
      <p:pic>
        <p:nvPicPr>
          <p:cNvPr id="7" name="Picture 4" descr="P1010163">
            <a:extLst>
              <a:ext uri="{FF2B5EF4-FFF2-40B4-BE49-F238E27FC236}">
                <a16:creationId xmlns:a16="http://schemas.microsoft.com/office/drawing/2014/main" id="{A4D92E84-B84E-4CFF-911B-090E04A74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24315" b="24417"/>
          <a:stretch>
            <a:fillRect/>
          </a:stretch>
        </p:blipFill>
        <p:spPr bwMode="auto">
          <a:xfrm>
            <a:off x="8636105" y="259703"/>
            <a:ext cx="3272326" cy="15113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AF003F-F324-9DD5-24AF-157A76A168BD}"/>
              </a:ext>
            </a:extLst>
          </p:cNvPr>
          <p:cNvSpPr txBox="1"/>
          <p:nvPr/>
        </p:nvSpPr>
        <p:spPr>
          <a:xfrm>
            <a:off x="9537589" y="6300028"/>
            <a:ext cx="2332370" cy="3693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sogofianol@gmail.com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B34344-7072-40BD-B36F-DDF7CAF1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60F6603B-4D43-4FE1-AC64-4CFE828C1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377" t="45679" r="14120" b="3573"/>
          <a:stretch/>
        </p:blipFill>
        <p:spPr>
          <a:xfrm>
            <a:off x="9291129" y="1780161"/>
            <a:ext cx="2484154" cy="3297677"/>
          </a:xfr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C6C0DE0A-724E-43C7-9897-64F374920F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92" t="46322" r="36114" b="3997"/>
          <a:stretch/>
        </p:blipFill>
        <p:spPr>
          <a:xfrm>
            <a:off x="313924" y="864800"/>
            <a:ext cx="4307729" cy="475778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8925700-CEB4-4A5F-9307-65A67B66F8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052" t="17737" r="15311" b="53506"/>
          <a:stretch/>
        </p:blipFill>
        <p:spPr>
          <a:xfrm>
            <a:off x="4990289" y="1780373"/>
            <a:ext cx="3932204" cy="3081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A708B7-858A-417F-BE37-095DB3D57FA0}"/>
              </a:ext>
            </a:extLst>
          </p:cNvPr>
          <p:cNvSpPr txBox="1"/>
          <p:nvPr/>
        </p:nvSpPr>
        <p:spPr>
          <a:xfrm>
            <a:off x="591163" y="6073458"/>
            <a:ext cx="11009674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Weber MA,  Papakonstantinou O,  </a:t>
            </a:r>
            <a:r>
              <a:rPr lang="en-US" dirty="0" err="1"/>
              <a:t>Nikodinovska</a:t>
            </a:r>
            <a:r>
              <a:rPr lang="en-US" dirty="0"/>
              <a:t> V,  Vanhoenacker FM. Ewing’s Sarcoma and Primary Osseous Lymphoma: Spectrum of Imaging Appearances. Semin </a:t>
            </a:r>
            <a:r>
              <a:rPr lang="en-US" dirty="0" err="1"/>
              <a:t>Musculoskelet</a:t>
            </a:r>
            <a:r>
              <a:rPr lang="en-US" dirty="0"/>
              <a:t> </a:t>
            </a:r>
            <a:r>
              <a:rPr lang="en-US" dirty="0" err="1"/>
              <a:t>Radiol</a:t>
            </a:r>
            <a:r>
              <a:rPr lang="en-US" dirty="0"/>
              <a:t> 2019;23:36–57</a:t>
            </a:r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8395A8-1283-B5A0-1FA8-DDF3268622FA}"/>
              </a:ext>
            </a:extLst>
          </p:cNvPr>
          <p:cNvSpPr txBox="1"/>
          <p:nvPr/>
        </p:nvSpPr>
        <p:spPr>
          <a:xfrm>
            <a:off x="4803228" y="5423338"/>
            <a:ext cx="2091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“Wrap around “ sign</a:t>
            </a:r>
          </a:p>
        </p:txBody>
      </p:sp>
    </p:spTree>
    <p:extLst>
      <p:ext uri="{BB962C8B-B14F-4D97-AF65-F5344CB8AC3E}">
        <p14:creationId xmlns:p14="http://schemas.microsoft.com/office/powerpoint/2010/main" val="284337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περιεχομένου 4">
            <a:extLst>
              <a:ext uri="{FF2B5EF4-FFF2-40B4-BE49-F238E27FC236}">
                <a16:creationId xmlns:a16="http://schemas.microsoft.com/office/drawing/2014/main" id="{E1923283-CC77-4D49-888D-FAF2EA660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36" t="24664" r="33358" b="39716"/>
          <a:stretch/>
        </p:blipFill>
        <p:spPr>
          <a:xfrm>
            <a:off x="7052866" y="3745382"/>
            <a:ext cx="4674825" cy="3090688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69E233B8-A406-486D-B388-84B5F842F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B07F4552-B8DA-4F1B-A64A-C86BF7987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336" t="61938" r="33358" b="7599"/>
          <a:stretch/>
        </p:blipFill>
        <p:spPr>
          <a:xfrm>
            <a:off x="47273" y="182457"/>
            <a:ext cx="6165891" cy="3486351"/>
          </a:xfrm>
        </p:spPr>
      </p:pic>
      <p:pic>
        <p:nvPicPr>
          <p:cNvPr id="6" name="Θέση περιεχομένου 4">
            <a:extLst>
              <a:ext uri="{FF2B5EF4-FFF2-40B4-BE49-F238E27FC236}">
                <a16:creationId xmlns:a16="http://schemas.microsoft.com/office/drawing/2014/main" id="{4907864F-63A3-461E-8FF7-E673F638A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57" t="24665" r="7413" b="39493"/>
          <a:stretch/>
        </p:blipFill>
        <p:spPr>
          <a:xfrm>
            <a:off x="6483507" y="182457"/>
            <a:ext cx="4599950" cy="3562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AD5258-3250-4C6C-94AE-A05B866A2079}"/>
              </a:ext>
            </a:extLst>
          </p:cNvPr>
          <p:cNvSpPr txBox="1"/>
          <p:nvPr/>
        </p:nvSpPr>
        <p:spPr>
          <a:xfrm>
            <a:off x="167439" y="5569545"/>
            <a:ext cx="6885428" cy="92333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Weber MA,  Papakonstantinou O,  </a:t>
            </a:r>
            <a:r>
              <a:rPr lang="en-US" dirty="0" err="1"/>
              <a:t>Nikodinovska</a:t>
            </a:r>
            <a:r>
              <a:rPr lang="en-US" dirty="0"/>
              <a:t> V,  Vanhoenacker FM. Ewing’s Sarcoma and Primary Osseous Lymphoma: Spectrum of Imaging Appearances. Semin </a:t>
            </a:r>
            <a:r>
              <a:rPr lang="en-US" dirty="0" err="1"/>
              <a:t>Musculoskelet</a:t>
            </a:r>
            <a:r>
              <a:rPr lang="en-US" dirty="0"/>
              <a:t> </a:t>
            </a:r>
            <a:r>
              <a:rPr lang="en-US" dirty="0" err="1"/>
              <a:t>Radiol</a:t>
            </a:r>
            <a:r>
              <a:rPr lang="en-US" dirty="0"/>
              <a:t> 2019;23:36–57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0697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Θέση περιεχομένου 9" descr="Εικόνα που περιέχει θάμπωμα&#10;&#10;Περιγραφή που δημιουργήθηκε αυτόματα">
            <a:extLst>
              <a:ext uri="{FF2B5EF4-FFF2-40B4-BE49-F238E27FC236}">
                <a16:creationId xmlns:a16="http://schemas.microsoft.com/office/drawing/2014/main" id="{36C09304-C1CA-476A-B230-B546135AD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33" y="2238703"/>
            <a:ext cx="5199118" cy="3899338"/>
          </a:xfr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8514F9AF-F4DF-4360-9DB7-57ECFB821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0" t="18014" r="5000" b="19716"/>
          <a:stretch/>
        </p:blipFill>
        <p:spPr>
          <a:xfrm>
            <a:off x="6296411" y="312574"/>
            <a:ext cx="4342067" cy="3011323"/>
          </a:xfrm>
          <a:prstGeom prst="rect">
            <a:avLst/>
          </a:prstGeom>
        </p:spPr>
      </p:pic>
      <p:pic>
        <p:nvPicPr>
          <p:cNvPr id="5" name="Εικόνα 4" descr="Εικόνα που περιέχει κλείσιμο&#10;&#10;Περιγραφή που δημιουργήθηκε αυτόματα">
            <a:extLst>
              <a:ext uri="{FF2B5EF4-FFF2-40B4-BE49-F238E27FC236}">
                <a16:creationId xmlns:a16="http://schemas.microsoft.com/office/drawing/2014/main" id="{A0E7C7F0-4815-437C-810F-06DA7C4C1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411" y="3534104"/>
            <a:ext cx="4319752" cy="32398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D3208D-9C6A-4795-9061-609D99D65FB8}"/>
              </a:ext>
            </a:extLst>
          </p:cNvPr>
          <p:cNvSpPr txBox="1"/>
          <p:nvPr/>
        </p:nvSpPr>
        <p:spPr>
          <a:xfrm>
            <a:off x="9974318" y="2875003"/>
            <a:ext cx="500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CT</a:t>
            </a:r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FFCCDA-DAD7-4DBF-A86C-F540A57C261A}"/>
              </a:ext>
            </a:extLst>
          </p:cNvPr>
          <p:cNvSpPr txBox="1"/>
          <p:nvPr/>
        </p:nvSpPr>
        <p:spPr>
          <a:xfrm>
            <a:off x="9217448" y="6314593"/>
            <a:ext cx="1421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MRI, T2FS</a:t>
            </a:r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2D0F54-1C45-412A-3E04-193898A13FAB}"/>
              </a:ext>
            </a:extLst>
          </p:cNvPr>
          <p:cNvSpPr txBox="1"/>
          <p:nvPr/>
        </p:nvSpPr>
        <p:spPr>
          <a:xfrm>
            <a:off x="1142191" y="218209"/>
            <a:ext cx="822661" cy="76944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l-GR" sz="4400" dirty="0"/>
              <a:t>ΔΔ</a:t>
            </a:r>
            <a:endParaRPr lang="en-US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89DFCB-7F1C-473D-AE3E-EAEF5ED4F591}"/>
              </a:ext>
            </a:extLst>
          </p:cNvPr>
          <p:cNvSpPr txBox="1"/>
          <p:nvPr/>
        </p:nvSpPr>
        <p:spPr>
          <a:xfrm>
            <a:off x="423626" y="1217891"/>
            <a:ext cx="5438155" cy="76944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l-GR" sz="4400" dirty="0"/>
              <a:t>Κάταγμα καταπόνησης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45460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FA3D1-CD01-0D11-7338-371685C37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730" y="365125"/>
            <a:ext cx="3902289" cy="1325563"/>
          </a:xfrm>
        </p:spPr>
        <p:txBody>
          <a:bodyPr/>
          <a:lstStyle/>
          <a:p>
            <a:r>
              <a:rPr lang="el-GR" dirty="0"/>
              <a:t>Αιμαγγείωμα ΣΣ</a:t>
            </a:r>
            <a:endParaRPr lang="en-US" dirty="0"/>
          </a:p>
        </p:txBody>
      </p:sp>
      <p:pic>
        <p:nvPicPr>
          <p:cNvPr id="4" name="Picture 14" descr="Αποτέλεσμα εικόνας για polka dot sign vertebral hemangioma">
            <a:extLst>
              <a:ext uri="{FF2B5EF4-FFF2-40B4-BE49-F238E27FC236}">
                <a16:creationId xmlns:a16="http://schemas.microsoft.com/office/drawing/2014/main" id="{D78FC8CA-AA00-D333-D2A1-19BFC5EBDC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r="54622" b="19599"/>
          <a:stretch/>
        </p:blipFill>
        <p:spPr bwMode="auto">
          <a:xfrm>
            <a:off x="2139140" y="1690688"/>
            <a:ext cx="4091805" cy="471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Αποτέλεσμα εικόνας για polka dot sign vertebral hemangioma">
            <a:extLst>
              <a:ext uri="{FF2B5EF4-FFF2-40B4-BE49-F238E27FC236}">
                <a16:creationId xmlns:a16="http://schemas.microsoft.com/office/drawing/2014/main" id="{0C36C3EB-A5F1-2979-1D5D-A8841E6719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9"/>
          <a:stretch/>
        </p:blipFill>
        <p:spPr bwMode="auto">
          <a:xfrm>
            <a:off x="6670517" y="734646"/>
            <a:ext cx="4572492" cy="567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02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A0094590-E40F-45DA-90CF-ED354CD8CF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855" y="734039"/>
            <a:ext cx="3042980" cy="799793"/>
          </a:xfrm>
          <a:ln w="28575">
            <a:solidFill>
              <a:srgbClr val="C00000"/>
            </a:solidFill>
          </a:ln>
        </p:spPr>
        <p:txBody>
          <a:bodyPr/>
          <a:lstStyle/>
          <a:p>
            <a:pPr eaLnBrk="1" hangingPunct="1"/>
            <a:r>
              <a:rPr lang="el-GR" altLang="el-G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Αιμαγγείωμα 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E565A158-5BD6-498F-9B2A-0E9FE820CC4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40679" y="2091354"/>
            <a:ext cx="5098896" cy="4543425"/>
          </a:xfrm>
        </p:spPr>
        <p:txBody>
          <a:bodyPr>
            <a:normAutofit/>
          </a:bodyPr>
          <a:lstStyle/>
          <a:p>
            <a:r>
              <a:rPr lang="el-GR" altLang="el-GR" sz="2400" b="1" dirty="0"/>
              <a:t>Η πιο </a:t>
            </a:r>
            <a:r>
              <a:rPr lang="el-GR" altLang="el-GR" sz="2400" b="1" dirty="0">
                <a:solidFill>
                  <a:srgbClr val="C00000"/>
                </a:solidFill>
              </a:rPr>
              <a:t>συχνή </a:t>
            </a:r>
            <a:r>
              <a:rPr lang="el-GR" altLang="el-GR" sz="2400" b="1" dirty="0"/>
              <a:t>αλλοίωση ΣΣ</a:t>
            </a:r>
            <a:r>
              <a:rPr lang="el-GR" altLang="el-GR" sz="2400" dirty="0"/>
              <a:t>, συνήθως τυχαίο εύρημα, </a:t>
            </a:r>
            <a:r>
              <a:rPr lang="el-GR" altLang="el-GR" sz="2400" dirty="0" err="1"/>
              <a:t>ασυμπτωματικό</a:t>
            </a:r>
            <a:r>
              <a:rPr lang="el-GR" altLang="el-GR" sz="2400" dirty="0"/>
              <a:t>  </a:t>
            </a:r>
          </a:p>
          <a:p>
            <a:r>
              <a:rPr lang="el-GR" altLang="el-GR" sz="2400" i="1" dirty="0"/>
              <a:t> </a:t>
            </a:r>
            <a:r>
              <a:rPr lang="en-US" altLang="el-GR" sz="2400" dirty="0">
                <a:latin typeface="Arial Unicode MS" pitchFamily="34" charset="-128"/>
                <a:ea typeface="Arial Unicode MS" pitchFamily="34" charset="-128"/>
              </a:rPr>
              <a:t>⇧</a:t>
            </a:r>
            <a:r>
              <a:rPr lang="en-US" altLang="el-GR" sz="2400" dirty="0"/>
              <a:t> </a:t>
            </a:r>
            <a:r>
              <a:rPr lang="el-GR" altLang="el-GR" sz="2400" dirty="0"/>
              <a:t>συχνότητα με ηλικία </a:t>
            </a:r>
          </a:p>
          <a:p>
            <a:pPr eaLnBrk="1" hangingPunct="1"/>
            <a:r>
              <a:rPr lang="el-GR" altLang="el-GR" sz="2400" dirty="0"/>
              <a:t>Αμαρτωματώδης αλλοίωση: αγγειακοί χώροι διηθούν τον οστικό μυελό μεταξύ των (παχυσμένων) οστικών δοκίδων</a:t>
            </a:r>
            <a:endParaRPr lang="en-US" altLang="el-GR" sz="2400" dirty="0"/>
          </a:p>
          <a:p>
            <a:pPr eaLnBrk="1" hangingPunct="1"/>
            <a:r>
              <a:rPr lang="el-GR" altLang="el-GR" sz="2400" dirty="0" err="1"/>
              <a:t>Μονο</a:t>
            </a:r>
            <a:r>
              <a:rPr lang="en-US" altLang="el-GR" sz="2400" dirty="0"/>
              <a:t> </a:t>
            </a:r>
            <a:r>
              <a:rPr lang="el-GR" altLang="el-GR" sz="2400" dirty="0"/>
              <a:t>ή </a:t>
            </a:r>
            <a:r>
              <a:rPr lang="el-GR" altLang="el-GR" sz="2400" dirty="0" err="1"/>
              <a:t>πολυεστιακό</a:t>
            </a:r>
            <a:r>
              <a:rPr lang="el-GR" altLang="el-GR" sz="2400" dirty="0"/>
              <a:t> </a:t>
            </a:r>
            <a:endParaRPr lang="en-US" altLang="el-GR" sz="2400" dirty="0"/>
          </a:p>
        </p:txBody>
      </p:sp>
      <p:pic>
        <p:nvPicPr>
          <p:cNvPr id="9" name="Picture 12" descr="Σχετική εικόνα">
            <a:extLst>
              <a:ext uri="{FF2B5EF4-FFF2-40B4-BE49-F238E27FC236}">
                <a16:creationId xmlns:a16="http://schemas.microsoft.com/office/drawing/2014/main" id="{036D30D8-89FA-4CA3-81AA-4160E3BD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317" y="596388"/>
            <a:ext cx="2827214" cy="298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Αποτέλεσμα εικόνας για polka dot sign vertebral hemangioma">
            <a:extLst>
              <a:ext uri="{FF2B5EF4-FFF2-40B4-BE49-F238E27FC236}">
                <a16:creationId xmlns:a16="http://schemas.microsoft.com/office/drawing/2014/main" id="{3D424E53-E850-4E70-A347-FEB6378C4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r="54622" b="19599"/>
          <a:stretch/>
        </p:blipFill>
        <p:spPr bwMode="auto">
          <a:xfrm>
            <a:off x="5464424" y="3925295"/>
            <a:ext cx="2576264" cy="297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Αποτέλεσμα εικόνας για polka dot sign vertebral hemangioma">
            <a:extLst>
              <a:ext uri="{FF2B5EF4-FFF2-40B4-BE49-F238E27FC236}">
                <a16:creationId xmlns:a16="http://schemas.microsoft.com/office/drawing/2014/main" id="{8B8E5869-BC30-4896-9F3E-9DFE7865C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9"/>
          <a:stretch/>
        </p:blipFill>
        <p:spPr bwMode="auto">
          <a:xfrm>
            <a:off x="8117124" y="3925295"/>
            <a:ext cx="2230815" cy="276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Αποτέλεσμα εικόνας για polka dot, images">
            <a:extLst>
              <a:ext uri="{FF2B5EF4-FFF2-40B4-BE49-F238E27FC236}">
                <a16:creationId xmlns:a16="http://schemas.microsoft.com/office/drawing/2014/main" id="{341339C2-7095-4E9E-AA99-C48F1B109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9"/>
          <a:stretch/>
        </p:blipFill>
        <p:spPr bwMode="auto">
          <a:xfrm>
            <a:off x="8822186" y="1386349"/>
            <a:ext cx="1266563" cy="1172727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C3A24BFB-9B67-4A74-B1DE-480E3B268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3" t="33118" r="35931" b="17276"/>
          <a:stretch/>
        </p:blipFill>
        <p:spPr bwMode="auto">
          <a:xfrm>
            <a:off x="10137843" y="376946"/>
            <a:ext cx="1896230" cy="323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E62B46D5-6BE5-4A87-809A-6F3ACBE62350}"/>
              </a:ext>
            </a:extLst>
          </p:cNvPr>
          <p:cNvSpPr/>
          <p:nvPr/>
        </p:nvSpPr>
        <p:spPr>
          <a:xfrm>
            <a:off x="10884311" y="2608340"/>
            <a:ext cx="530942" cy="6803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7" name="Picture 8" descr="Αποτέλεσμα εικόνας για κοτλε">
            <a:extLst>
              <a:ext uri="{FF2B5EF4-FFF2-40B4-BE49-F238E27FC236}">
                <a16:creationId xmlns:a16="http://schemas.microsoft.com/office/drawing/2014/main" id="{CC1FBAF6-844D-4A01-8251-CAD9ABA03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54196" y="4698674"/>
            <a:ext cx="1972361" cy="197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F0CF5A-C00B-41EB-85B9-1EBB07EF3D23}"/>
              </a:ext>
            </a:extLst>
          </p:cNvPr>
          <p:cNvSpPr txBox="1"/>
          <p:nvPr/>
        </p:nvSpPr>
        <p:spPr>
          <a:xfrm>
            <a:off x="7268698" y="799485"/>
            <a:ext cx="2866297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Polka-dot sign</a:t>
            </a:r>
            <a:r>
              <a:rPr lang="el-GR" sz="2400" dirty="0"/>
              <a:t> (</a:t>
            </a:r>
            <a:r>
              <a:rPr lang="el-GR" sz="2400" dirty="0" err="1"/>
              <a:t>πουά</a:t>
            </a:r>
            <a:r>
              <a:rPr lang="el-GR" sz="2400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53DA1C-CF5D-4997-96B2-A36FFFA987F0}"/>
              </a:ext>
            </a:extLst>
          </p:cNvPr>
          <p:cNvSpPr txBox="1"/>
          <p:nvPr/>
        </p:nvSpPr>
        <p:spPr>
          <a:xfrm>
            <a:off x="9560984" y="4277021"/>
            <a:ext cx="2989408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300" dirty="0"/>
              <a:t>Corduroy sign (</a:t>
            </a:r>
            <a:r>
              <a:rPr lang="el-GR" sz="2300" dirty="0"/>
              <a:t>κοτλέ) </a:t>
            </a:r>
            <a:r>
              <a:rPr lang="en-US" sz="2300" dirty="0"/>
              <a:t> </a:t>
            </a:r>
            <a:endParaRPr lang="el-GR" sz="2300" dirty="0"/>
          </a:p>
        </p:txBody>
      </p: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DF402787-9BFC-4289-809E-5F86FFA8D4D7}"/>
              </a:ext>
            </a:extLst>
          </p:cNvPr>
          <p:cNvCxnSpPr/>
          <p:nvPr/>
        </p:nvCxnSpPr>
        <p:spPr>
          <a:xfrm>
            <a:off x="7156552" y="1188983"/>
            <a:ext cx="304800" cy="3947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>
            <a:extLst>
              <a:ext uri="{FF2B5EF4-FFF2-40B4-BE49-F238E27FC236}">
                <a16:creationId xmlns:a16="http://schemas.microsoft.com/office/drawing/2014/main" id="{17426ECD-47C6-4653-992C-0ECF0A450AC6}"/>
              </a:ext>
            </a:extLst>
          </p:cNvPr>
          <p:cNvCxnSpPr/>
          <p:nvPr/>
        </p:nvCxnSpPr>
        <p:spPr>
          <a:xfrm>
            <a:off x="6060964" y="4951439"/>
            <a:ext cx="304800" cy="3947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Ευθύγραμμο βέλος σύνδεσης 22">
            <a:extLst>
              <a:ext uri="{FF2B5EF4-FFF2-40B4-BE49-F238E27FC236}">
                <a16:creationId xmlns:a16="http://schemas.microsoft.com/office/drawing/2014/main" id="{14F29EEF-78EA-4F8F-97DB-4E90685AA9CF}"/>
              </a:ext>
            </a:extLst>
          </p:cNvPr>
          <p:cNvCxnSpPr>
            <a:cxnSpLocks/>
          </p:cNvCxnSpPr>
          <p:nvPr/>
        </p:nvCxnSpPr>
        <p:spPr>
          <a:xfrm>
            <a:off x="8570717" y="4977470"/>
            <a:ext cx="284725" cy="2024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4" descr="Αποτέλεσμα εικόνας για polka dot sign vertebral hemangioma">
            <a:extLst>
              <a:ext uri="{FF2B5EF4-FFF2-40B4-BE49-F238E27FC236}">
                <a16:creationId xmlns:a16="http://schemas.microsoft.com/office/drawing/2014/main" id="{3DD25582-CA0E-F7EF-477B-6B9E4FE27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r="54622" b="19599"/>
          <a:stretch/>
        </p:blipFill>
        <p:spPr bwMode="auto">
          <a:xfrm>
            <a:off x="5316011" y="3608946"/>
            <a:ext cx="2833890" cy="326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377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A0094590-E40F-45DA-90CF-ED354CD8CF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400" y="917079"/>
            <a:ext cx="3042980" cy="799793"/>
          </a:xfrm>
          <a:ln w="28575">
            <a:solidFill>
              <a:srgbClr val="C00000"/>
            </a:solidFill>
          </a:ln>
        </p:spPr>
        <p:txBody>
          <a:bodyPr/>
          <a:lstStyle/>
          <a:p>
            <a:pPr eaLnBrk="1" hangingPunct="1"/>
            <a:r>
              <a:rPr lang="el-GR" altLang="el-G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Αιμαγγείωμα 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E565A158-5BD6-498F-9B2A-0E9FE820CC4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1293" y="2050027"/>
            <a:ext cx="6749741" cy="4543425"/>
          </a:xfrm>
        </p:spPr>
        <p:txBody>
          <a:bodyPr>
            <a:normAutofit/>
          </a:bodyPr>
          <a:lstStyle/>
          <a:p>
            <a:r>
              <a:rPr lang="el-GR" altLang="el-GR" sz="2400" dirty="0"/>
              <a:t>Αγγειακοί χώροι/λίπος/  οίδημα</a:t>
            </a:r>
            <a:endParaRPr lang="en-US" altLang="el-GR" sz="2400" dirty="0"/>
          </a:p>
          <a:p>
            <a:pPr marL="0" indent="0">
              <a:buNone/>
            </a:pPr>
            <a:r>
              <a:rPr lang="el-GR" altLang="el-GR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altLang="el-GR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el-GR" sz="2400" b="1" dirty="0"/>
              <a:t>T</a:t>
            </a:r>
            <a:r>
              <a:rPr lang="el-GR" altLang="el-GR" sz="2400" b="1" dirty="0"/>
              <a:t>υπικό</a:t>
            </a:r>
            <a:r>
              <a:rPr lang="el-GR" altLang="el-GR" sz="2400" dirty="0"/>
              <a:t>: </a:t>
            </a:r>
          </a:p>
          <a:p>
            <a:pPr lvl="1"/>
            <a:r>
              <a:rPr lang="el-GR" altLang="el-GR" sz="2000" dirty="0"/>
              <a:t> </a:t>
            </a:r>
            <a:r>
              <a:rPr lang="el-GR" altLang="el-GR" sz="2200" dirty="0"/>
              <a:t>Συχνότερο, ασυμπτωματικό, τυχαιο εύρημα </a:t>
            </a:r>
          </a:p>
          <a:p>
            <a:pPr lvl="1"/>
            <a:r>
              <a:rPr lang="el-GR" altLang="el-GR" sz="2200" dirty="0"/>
              <a:t> Υπερέχει λιπώδες στοιχείο, : ↑ΕΣ Τ1, Τ2</a:t>
            </a:r>
            <a:r>
              <a:rPr lang="en-US" altLang="el-GR" sz="2200" dirty="0"/>
              <a:t>, </a:t>
            </a:r>
            <a:r>
              <a:rPr lang="el-GR" altLang="el-GR" sz="2200" dirty="0"/>
              <a:t>↓</a:t>
            </a:r>
            <a:r>
              <a:rPr lang="en-US" altLang="el-GR" sz="2200" dirty="0"/>
              <a:t>STIR</a:t>
            </a:r>
            <a:endParaRPr lang="el-GR" altLang="el-GR" sz="2200" dirty="0"/>
          </a:p>
          <a:p>
            <a:pPr lvl="1"/>
            <a:r>
              <a:rPr lang="el-GR" altLang="el-GR" sz="2200" dirty="0"/>
              <a:t>Συνήθως πρόσθια στοιχεία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altLang="el-GR" sz="2400" dirty="0">
                <a:solidFill>
                  <a:schemeClr val="bg2"/>
                </a:solidFill>
              </a:rPr>
              <a:t>“</a:t>
            </a:r>
            <a:r>
              <a:rPr lang="en-US" altLang="el-GR" sz="2400" b="1" dirty="0"/>
              <a:t>A</a:t>
            </a:r>
            <a:r>
              <a:rPr lang="el-GR" altLang="el-GR" sz="2400" b="1" dirty="0"/>
              <a:t>τυπο:</a:t>
            </a:r>
            <a:endParaRPr lang="el-GR" altLang="el-GR" sz="2200" b="1" dirty="0"/>
          </a:p>
          <a:p>
            <a:pPr lvl="1">
              <a:buClr>
                <a:schemeClr val="tx1"/>
              </a:buClr>
            </a:pPr>
            <a:r>
              <a:rPr lang="el-GR" altLang="el-GR" sz="2200" b="1" dirty="0"/>
              <a:t> </a:t>
            </a:r>
            <a:r>
              <a:rPr lang="en-US" altLang="el-GR" sz="2200" b="1" dirty="0"/>
              <a:t> </a:t>
            </a:r>
            <a:r>
              <a:rPr lang="el-GR" altLang="el-GR" sz="2200" dirty="0"/>
              <a:t>υπερέχει αγγειακό στοιχείο: ↑Τ2</a:t>
            </a:r>
            <a:r>
              <a:rPr lang="en-US" altLang="el-GR" sz="2200" dirty="0"/>
              <a:t>,</a:t>
            </a:r>
            <a:r>
              <a:rPr lang="el-GR" altLang="el-GR" sz="2200" dirty="0"/>
              <a:t> ↑</a:t>
            </a:r>
            <a:r>
              <a:rPr lang="en-US" altLang="el-GR" sz="2200" dirty="0"/>
              <a:t> STIR</a:t>
            </a:r>
            <a:endParaRPr lang="el-GR" altLang="el-GR" sz="2200" dirty="0"/>
          </a:p>
          <a:p>
            <a:pPr lvl="1">
              <a:buClr>
                <a:schemeClr val="tx1"/>
              </a:buClr>
            </a:pPr>
            <a:r>
              <a:rPr lang="en-US" altLang="el-GR" sz="2200" b="1" i="1" dirty="0">
                <a:solidFill>
                  <a:srgbClr val="C00000"/>
                </a:solidFill>
              </a:rPr>
              <a:t>SOS: </a:t>
            </a:r>
            <a:r>
              <a:rPr lang="el-GR" altLang="el-GR" sz="2200" b="1" i="1" dirty="0">
                <a:solidFill>
                  <a:srgbClr val="C00000"/>
                </a:solidFill>
              </a:rPr>
              <a:t> </a:t>
            </a:r>
            <a:r>
              <a:rPr lang="el-GR" altLang="el-GR" sz="2200" b="1" i="1" dirty="0" err="1">
                <a:solidFill>
                  <a:srgbClr val="C00000"/>
                </a:solidFill>
              </a:rPr>
              <a:t>δδ</a:t>
            </a:r>
            <a:r>
              <a:rPr lang="el-GR" altLang="el-GR" sz="2200" b="1" i="1" dirty="0">
                <a:solidFill>
                  <a:srgbClr val="C00000"/>
                </a:solidFill>
              </a:rPr>
              <a:t> μεταστάσεις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altLang="el-GR" sz="2400" b="1" dirty="0"/>
              <a:t>Επιθετικό: </a:t>
            </a:r>
            <a:r>
              <a:rPr lang="el-GR" altLang="el-GR" sz="2400" dirty="0"/>
              <a:t>συμπτωματικό, </a:t>
            </a:r>
            <a:r>
              <a:rPr lang="en-US" altLang="el-GR" sz="2400" dirty="0"/>
              <a:t>    </a:t>
            </a:r>
            <a:r>
              <a:rPr lang="el-GR" altLang="el-GR" sz="2400" dirty="0"/>
              <a:t> μεγάλο</a:t>
            </a:r>
            <a:endParaRPr lang="en-US" altLang="el-GR" sz="2400" dirty="0"/>
          </a:p>
          <a:p>
            <a:pPr marL="0" indent="0">
              <a:buNone/>
            </a:pPr>
            <a:r>
              <a:rPr lang="en-US" altLang="el-GR" sz="2400" dirty="0"/>
              <a:t>     </a:t>
            </a:r>
            <a:r>
              <a:rPr lang="el-GR" altLang="el-GR" sz="2400" dirty="0" err="1"/>
              <a:t>επισκληρίδια</a:t>
            </a:r>
            <a:r>
              <a:rPr lang="el-GR" altLang="el-GR" sz="2400" dirty="0"/>
              <a:t>, παρασπονδυλική  επέκταση</a:t>
            </a:r>
            <a:endParaRPr lang="en-US" altLang="el-GR" sz="2400" dirty="0"/>
          </a:p>
        </p:txBody>
      </p:sp>
      <p:pic>
        <p:nvPicPr>
          <p:cNvPr id="43012" name="Picture 5">
            <a:extLst>
              <a:ext uri="{FF2B5EF4-FFF2-40B4-BE49-F238E27FC236}">
                <a16:creationId xmlns:a16="http://schemas.microsoft.com/office/drawing/2014/main" id="{FA367F63-285C-443F-9D9C-B8D72EF25A0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1" t="27670" r="64807" b="20323"/>
          <a:stretch>
            <a:fillRect/>
          </a:stretch>
        </p:blipFill>
        <p:spPr>
          <a:xfrm>
            <a:off x="6839247" y="1950434"/>
            <a:ext cx="2412907" cy="4742610"/>
          </a:xfrm>
          <a:noFill/>
          <a:ln>
            <a:solidFill>
              <a:srgbClr val="FFFF66"/>
            </a:solidFill>
            <a:miter lim="800000"/>
            <a:headEnd/>
            <a:tailEnd/>
          </a:ln>
        </p:spPr>
      </p:pic>
      <p:pic>
        <p:nvPicPr>
          <p:cNvPr id="43013" name="Picture 6">
            <a:extLst>
              <a:ext uri="{FF2B5EF4-FFF2-40B4-BE49-F238E27FC236}">
                <a16:creationId xmlns:a16="http://schemas.microsoft.com/office/drawing/2014/main" id="{F01D81B1-6178-40F7-A5C3-9CD7BCBC1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2" t="37102" r="15042" b="20323"/>
          <a:stretch>
            <a:fillRect/>
          </a:stretch>
        </p:blipFill>
        <p:spPr bwMode="auto">
          <a:xfrm>
            <a:off x="9357239" y="1950434"/>
            <a:ext cx="2635048" cy="4742610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5F2D51-C09A-41C2-84B6-2C58218E5470}"/>
              </a:ext>
            </a:extLst>
          </p:cNvPr>
          <p:cNvSpPr txBox="1"/>
          <p:nvPr/>
        </p:nvSpPr>
        <p:spPr>
          <a:xfrm>
            <a:off x="8773126" y="1193652"/>
            <a:ext cx="1308692" cy="523220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sz="2800" b="1" dirty="0"/>
              <a:t>Τυπικό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0141F1-1E4E-6E05-ADAF-E8D795DBB11A}"/>
              </a:ext>
            </a:extLst>
          </p:cNvPr>
          <p:cNvSpPr txBox="1"/>
          <p:nvPr/>
        </p:nvSpPr>
        <p:spPr>
          <a:xfrm>
            <a:off x="6938157" y="6181583"/>
            <a:ext cx="49084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Τ1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3BEA9E-4368-83A6-4693-193F819C3CC8}"/>
              </a:ext>
            </a:extLst>
          </p:cNvPr>
          <p:cNvSpPr txBox="1"/>
          <p:nvPr/>
        </p:nvSpPr>
        <p:spPr>
          <a:xfrm>
            <a:off x="9427472" y="6189143"/>
            <a:ext cx="49084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Τ2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768F763-3B2B-F8CF-1560-3C943F4FB034}"/>
              </a:ext>
            </a:extLst>
          </p:cNvPr>
          <p:cNvCxnSpPr/>
          <p:nvPr/>
        </p:nvCxnSpPr>
        <p:spPr>
          <a:xfrm flipV="1">
            <a:off x="7428997" y="5211097"/>
            <a:ext cx="353961" cy="7865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42C80F-ECDE-5D3F-C020-88BEA8E5A2DF}"/>
              </a:ext>
            </a:extLst>
          </p:cNvPr>
          <p:cNvCxnSpPr/>
          <p:nvPr/>
        </p:nvCxnSpPr>
        <p:spPr>
          <a:xfrm flipV="1">
            <a:off x="7605977" y="3898491"/>
            <a:ext cx="353961" cy="7865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F2A873-298F-5A60-F7CA-B4CAEAE94CC0}"/>
              </a:ext>
            </a:extLst>
          </p:cNvPr>
          <p:cNvCxnSpPr/>
          <p:nvPr/>
        </p:nvCxnSpPr>
        <p:spPr>
          <a:xfrm flipV="1">
            <a:off x="10182754" y="3389671"/>
            <a:ext cx="353961" cy="7865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5C3C5A4-F3FA-A637-170B-C0C940305C61}"/>
              </a:ext>
            </a:extLst>
          </p:cNvPr>
          <p:cNvCxnSpPr/>
          <p:nvPr/>
        </p:nvCxnSpPr>
        <p:spPr>
          <a:xfrm flipV="1">
            <a:off x="9818235" y="4866968"/>
            <a:ext cx="353961" cy="7865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998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A0094590-E40F-45DA-90CF-ED354CD8CF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5683" y="256529"/>
            <a:ext cx="3042980" cy="799793"/>
          </a:xfrm>
          <a:ln w="28575">
            <a:solidFill>
              <a:srgbClr val="C00000"/>
            </a:solidFill>
          </a:ln>
        </p:spPr>
        <p:txBody>
          <a:bodyPr/>
          <a:lstStyle/>
          <a:p>
            <a:pPr eaLnBrk="1" hangingPunct="1"/>
            <a:r>
              <a:rPr lang="el-GR" altLang="el-G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Αιμαγγείωμα 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E565A158-5BD6-498F-9B2A-0E9FE820CC4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04518" y="1190219"/>
            <a:ext cx="8649690" cy="3922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altLang="el-GR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altLang="el-GR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  </a:t>
            </a:r>
            <a:r>
              <a:rPr lang="en-US" altLang="el-GR" sz="2400" b="1" dirty="0">
                <a:highlight>
                  <a:srgbClr val="FFFF00"/>
                </a:highlight>
              </a:rPr>
              <a:t>T</a:t>
            </a:r>
            <a:r>
              <a:rPr lang="el-GR" altLang="el-GR" sz="2400" b="1" dirty="0">
                <a:highlight>
                  <a:srgbClr val="FFFF00"/>
                </a:highlight>
              </a:rPr>
              <a:t>υπικό</a:t>
            </a:r>
            <a:r>
              <a:rPr lang="el-GR" altLang="el-GR" sz="2400" dirty="0">
                <a:highlight>
                  <a:srgbClr val="FFFF00"/>
                </a:highlight>
              </a:rPr>
              <a:t>: </a:t>
            </a:r>
            <a:r>
              <a:rPr lang="el-GR" altLang="el-GR" sz="2400" dirty="0"/>
              <a:t>υπερέχει λιπώδες στοιχείο</a:t>
            </a:r>
            <a:r>
              <a:rPr lang="en-US" altLang="el-GR" sz="2400" dirty="0"/>
              <a:t>: </a:t>
            </a:r>
            <a:r>
              <a:rPr lang="el-GR" altLang="el-GR" sz="2400" dirty="0"/>
              <a:t>↑ΕΣ Τ1, ↑ΕΣ Τ</a:t>
            </a:r>
            <a:r>
              <a:rPr lang="en-US" altLang="el-GR" sz="2400" dirty="0"/>
              <a:t>2</a:t>
            </a:r>
            <a:r>
              <a:rPr lang="el-GR" altLang="el-GR" sz="2400" dirty="0"/>
              <a:t>,</a:t>
            </a:r>
            <a:r>
              <a:rPr lang="en-US" altLang="el-GR" sz="2400" dirty="0"/>
              <a:t> ↓STIR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C05E34-2DE3-C9BB-3EF4-78FFC358E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525" y="1716398"/>
            <a:ext cx="9668262" cy="514160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E82B77-4018-C33E-06CA-EBC64CBE60C4}"/>
              </a:ext>
            </a:extLst>
          </p:cNvPr>
          <p:cNvCxnSpPr>
            <a:cxnSpLocks/>
          </p:cNvCxnSpPr>
          <p:nvPr/>
        </p:nvCxnSpPr>
        <p:spPr>
          <a:xfrm>
            <a:off x="3026979" y="3825766"/>
            <a:ext cx="157655" cy="46143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895415-FC47-6674-A716-39C7CEC041AF}"/>
              </a:ext>
            </a:extLst>
          </p:cNvPr>
          <p:cNvCxnSpPr>
            <a:cxnSpLocks/>
          </p:cNvCxnSpPr>
          <p:nvPr/>
        </p:nvCxnSpPr>
        <p:spPr>
          <a:xfrm>
            <a:off x="8644759" y="3883067"/>
            <a:ext cx="157655" cy="46143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CD59D22-356C-F405-7919-5BFA5D4F5723}"/>
              </a:ext>
            </a:extLst>
          </p:cNvPr>
          <p:cNvCxnSpPr>
            <a:cxnSpLocks/>
          </p:cNvCxnSpPr>
          <p:nvPr/>
        </p:nvCxnSpPr>
        <p:spPr>
          <a:xfrm>
            <a:off x="5990889" y="3867813"/>
            <a:ext cx="157655" cy="46143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999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A0094590-E40F-45DA-90CF-ED354CD8CF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5683" y="256529"/>
            <a:ext cx="3042980" cy="799793"/>
          </a:xfrm>
          <a:ln w="28575">
            <a:solidFill>
              <a:srgbClr val="C00000"/>
            </a:solidFill>
          </a:ln>
        </p:spPr>
        <p:txBody>
          <a:bodyPr/>
          <a:lstStyle/>
          <a:p>
            <a:pPr eaLnBrk="1" hangingPunct="1"/>
            <a:r>
              <a:rPr lang="el-GR" altLang="el-G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Αιμαγγείωμα 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E565A158-5BD6-498F-9B2A-0E9FE820CC4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04517" y="1190219"/>
            <a:ext cx="11655649" cy="3922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altLang="el-GR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altLang="el-G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  </a:t>
            </a:r>
            <a:r>
              <a:rPr lang="el-GR" altLang="el-G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Ατυπο : </a:t>
            </a:r>
            <a:r>
              <a:rPr lang="el-GR" altLang="el-GR" sz="2400" dirty="0"/>
              <a:t>υπερέχει το  αγγειακο στοιχείο</a:t>
            </a:r>
            <a:r>
              <a:rPr lang="en-US" altLang="el-GR" sz="2400" dirty="0"/>
              <a:t>: ↓</a:t>
            </a:r>
            <a:r>
              <a:rPr lang="el-GR" altLang="el-GR" sz="2400" dirty="0"/>
              <a:t>ΕΣ Τ1, ↑ΕΣ Τ</a:t>
            </a:r>
            <a:r>
              <a:rPr lang="en-US" altLang="el-GR" sz="2400" dirty="0"/>
              <a:t>2</a:t>
            </a:r>
            <a:r>
              <a:rPr lang="el-GR" altLang="el-GR" sz="2400" dirty="0"/>
              <a:t>,</a:t>
            </a:r>
            <a:r>
              <a:rPr lang="en-US" altLang="el-GR" sz="2400" dirty="0"/>
              <a:t> </a:t>
            </a:r>
            <a:r>
              <a:rPr lang="el-GR" altLang="el-GR" sz="2400" dirty="0"/>
              <a:t>↑</a:t>
            </a:r>
            <a:r>
              <a:rPr lang="en-US" altLang="el-GR" sz="2400" dirty="0"/>
              <a:t>STIR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E82B77-4018-C33E-06CA-EBC64CBE60C4}"/>
              </a:ext>
            </a:extLst>
          </p:cNvPr>
          <p:cNvCxnSpPr>
            <a:cxnSpLocks/>
          </p:cNvCxnSpPr>
          <p:nvPr/>
        </p:nvCxnSpPr>
        <p:spPr>
          <a:xfrm>
            <a:off x="3026979" y="3825766"/>
            <a:ext cx="157655" cy="46143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895415-FC47-6674-A716-39C7CEC041AF}"/>
              </a:ext>
            </a:extLst>
          </p:cNvPr>
          <p:cNvCxnSpPr>
            <a:cxnSpLocks/>
          </p:cNvCxnSpPr>
          <p:nvPr/>
        </p:nvCxnSpPr>
        <p:spPr>
          <a:xfrm>
            <a:off x="8644759" y="3883067"/>
            <a:ext cx="157655" cy="46143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CD59D22-356C-F405-7919-5BFA5D4F5723}"/>
              </a:ext>
            </a:extLst>
          </p:cNvPr>
          <p:cNvCxnSpPr>
            <a:cxnSpLocks/>
          </p:cNvCxnSpPr>
          <p:nvPr/>
        </p:nvCxnSpPr>
        <p:spPr>
          <a:xfrm>
            <a:off x="5990889" y="3867813"/>
            <a:ext cx="157655" cy="46143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F7ACDA0-441A-A4C6-F754-D79E6D11C6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8" t="-3183" r="21147" b="15528"/>
          <a:stretch/>
        </p:blipFill>
        <p:spPr>
          <a:xfrm>
            <a:off x="109176" y="1613558"/>
            <a:ext cx="11973648" cy="4885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A270EB-6275-C025-8824-261D79F765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74" t="87015" r="56461" b="997"/>
          <a:stretch/>
        </p:blipFill>
        <p:spPr>
          <a:xfrm>
            <a:off x="5597335" y="5769447"/>
            <a:ext cx="1017417" cy="4079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ACEEAC-E788-965D-98EB-5F8C97FB0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76" t="89653" r="30083" b="3244"/>
          <a:stretch/>
        </p:blipFill>
        <p:spPr>
          <a:xfrm>
            <a:off x="9933612" y="5879971"/>
            <a:ext cx="1017417" cy="2444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D00BE7-1981-4617-B801-5E3C207B67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4" t="88726" r="83213"/>
          <a:stretch/>
        </p:blipFill>
        <p:spPr>
          <a:xfrm>
            <a:off x="1727022" y="5769448"/>
            <a:ext cx="974138" cy="40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24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426A1290-8962-4E17-BFE4-C1D8E34C14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7638" r="3492" b="6900"/>
          <a:stretch/>
        </p:blipFill>
        <p:spPr bwMode="auto">
          <a:xfrm>
            <a:off x="1538188" y="1654606"/>
            <a:ext cx="2590031" cy="5187214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2AE35071-4E4E-45D9-B19A-6E34E5578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0" t="8998" r="2652" b="7680"/>
          <a:stretch/>
        </p:blipFill>
        <p:spPr bwMode="auto">
          <a:xfrm>
            <a:off x="4907317" y="1657609"/>
            <a:ext cx="2590031" cy="5200391"/>
          </a:xfrm>
          <a:prstGeom prst="rect">
            <a:avLst/>
          </a:prstGeom>
          <a:solidFill>
            <a:schemeClr val="bg2"/>
          </a:solidFill>
          <a:ln w="2857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C8B29427-037E-4D83-B697-456056F6C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8" r="2346"/>
          <a:stretch/>
        </p:blipFill>
        <p:spPr bwMode="auto">
          <a:xfrm>
            <a:off x="7944330" y="1654606"/>
            <a:ext cx="2277064" cy="4793819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DAFCB314-4E2A-40F7-99C9-99F135DC0DCD}"/>
              </a:ext>
            </a:extLst>
          </p:cNvPr>
          <p:cNvCxnSpPr>
            <a:cxnSpLocks/>
          </p:cNvCxnSpPr>
          <p:nvPr/>
        </p:nvCxnSpPr>
        <p:spPr>
          <a:xfrm flipH="1">
            <a:off x="3762232" y="4051515"/>
            <a:ext cx="340885" cy="4719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4F906F2-D608-42E7-AAB0-4F16F671E045}"/>
              </a:ext>
            </a:extLst>
          </p:cNvPr>
          <p:cNvSpPr txBox="1"/>
          <p:nvPr/>
        </p:nvSpPr>
        <p:spPr>
          <a:xfrm>
            <a:off x="6559304" y="6380155"/>
            <a:ext cx="5632696" cy="4616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2400" dirty="0"/>
              <a:t>Γυναίκα 18 ετών, προσήλθε με παραπληγία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77459FF-73E5-A3EB-A995-12EA1690F493}"/>
              </a:ext>
            </a:extLst>
          </p:cNvPr>
          <p:cNvSpPr txBox="1">
            <a:spLocks noChangeArrowheads="1"/>
          </p:cNvSpPr>
          <p:nvPr/>
        </p:nvSpPr>
        <p:spPr>
          <a:xfrm>
            <a:off x="77780" y="573398"/>
            <a:ext cx="13185936" cy="392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altLang="el-GR" b="1" dirty="0">
                <a:highlight>
                  <a:srgbClr val="FFFF00"/>
                </a:highlight>
              </a:rPr>
              <a:t> </a:t>
            </a:r>
            <a:r>
              <a:rPr lang="el-GR" altLang="el-GR" b="1" dirty="0" err="1">
                <a:highlight>
                  <a:srgbClr val="FFFF00"/>
                </a:highlight>
              </a:rPr>
              <a:t>Επιθετικο</a:t>
            </a:r>
            <a:r>
              <a:rPr lang="el-GR" altLang="el-GR" b="1" dirty="0">
                <a:highlight>
                  <a:srgbClr val="FFFF00"/>
                </a:highlight>
              </a:rPr>
              <a:t> Αιμαγγειωμα </a:t>
            </a:r>
            <a:r>
              <a:rPr lang="el-GR" altLang="el-GR" b="1" dirty="0"/>
              <a:t>: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l-GR" altLang="el-GR" sz="2400" b="1" dirty="0"/>
              <a:t> </a:t>
            </a:r>
            <a:r>
              <a:rPr lang="el-GR" altLang="el-GR" sz="2400" dirty="0"/>
              <a:t>σπάνιο , μεγαλο- καταλαμβανει τον σπόνδυλο,  με επισκληριδια + παρασπονδυλική επέκταση</a:t>
            </a:r>
            <a:endParaRPr lang="en-US" altLang="el-GR" sz="2400" dirty="0"/>
          </a:p>
        </p:txBody>
      </p:sp>
      <p:cxnSp>
        <p:nvCxnSpPr>
          <p:cNvPr id="14" name="Ευθύγραμμο βέλος σύνδεσης 2">
            <a:extLst>
              <a:ext uri="{FF2B5EF4-FFF2-40B4-BE49-F238E27FC236}">
                <a16:creationId xmlns:a16="http://schemas.microsoft.com/office/drawing/2014/main" id="{2043EAE7-624C-A76E-64E8-0911924244DC}"/>
              </a:ext>
            </a:extLst>
          </p:cNvPr>
          <p:cNvCxnSpPr>
            <a:cxnSpLocks/>
          </p:cNvCxnSpPr>
          <p:nvPr/>
        </p:nvCxnSpPr>
        <p:spPr>
          <a:xfrm flipH="1">
            <a:off x="3410135" y="3229868"/>
            <a:ext cx="313559" cy="46930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ύγραμμο βέλος σύνδεσης 2">
            <a:extLst>
              <a:ext uri="{FF2B5EF4-FFF2-40B4-BE49-F238E27FC236}">
                <a16:creationId xmlns:a16="http://schemas.microsoft.com/office/drawing/2014/main" id="{741C26B3-6D83-76AE-E7A2-40B16F507B54}"/>
              </a:ext>
            </a:extLst>
          </p:cNvPr>
          <p:cNvCxnSpPr/>
          <p:nvPr/>
        </p:nvCxnSpPr>
        <p:spPr>
          <a:xfrm>
            <a:off x="5929586" y="3180038"/>
            <a:ext cx="0" cy="5689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ύγραμμο βέλος σύνδεσης 2">
            <a:extLst>
              <a:ext uri="{FF2B5EF4-FFF2-40B4-BE49-F238E27FC236}">
                <a16:creationId xmlns:a16="http://schemas.microsoft.com/office/drawing/2014/main" id="{6092377D-4580-427A-0F7E-A954EA83BCAA}"/>
              </a:ext>
            </a:extLst>
          </p:cNvPr>
          <p:cNvCxnSpPr>
            <a:cxnSpLocks/>
          </p:cNvCxnSpPr>
          <p:nvPr/>
        </p:nvCxnSpPr>
        <p:spPr>
          <a:xfrm flipH="1">
            <a:off x="6638297" y="3410510"/>
            <a:ext cx="313559" cy="46930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Ευθύγραμμο βέλος σύνδεσης 2">
            <a:extLst>
              <a:ext uri="{FF2B5EF4-FFF2-40B4-BE49-F238E27FC236}">
                <a16:creationId xmlns:a16="http://schemas.microsoft.com/office/drawing/2014/main" id="{EC22DFE4-6C54-E35D-1C47-E5BE7B267C7A}"/>
              </a:ext>
            </a:extLst>
          </p:cNvPr>
          <p:cNvCxnSpPr/>
          <p:nvPr/>
        </p:nvCxnSpPr>
        <p:spPr>
          <a:xfrm>
            <a:off x="2692400" y="3390151"/>
            <a:ext cx="0" cy="5689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Ευθύγραμμο βέλος σύνδεσης 2">
            <a:extLst>
              <a:ext uri="{FF2B5EF4-FFF2-40B4-BE49-F238E27FC236}">
                <a16:creationId xmlns:a16="http://schemas.microsoft.com/office/drawing/2014/main" id="{465CF1E9-3765-9A72-B85F-010E3E621D36}"/>
              </a:ext>
            </a:extLst>
          </p:cNvPr>
          <p:cNvCxnSpPr>
            <a:cxnSpLocks/>
          </p:cNvCxnSpPr>
          <p:nvPr/>
        </p:nvCxnSpPr>
        <p:spPr>
          <a:xfrm flipH="1">
            <a:off x="7209511" y="3748998"/>
            <a:ext cx="340885" cy="4719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">
            <a:extLst>
              <a:ext uri="{FF2B5EF4-FFF2-40B4-BE49-F238E27FC236}">
                <a16:creationId xmlns:a16="http://schemas.microsoft.com/office/drawing/2014/main" id="{995201BD-861A-763F-2CC5-D2493DCD8CFA}"/>
              </a:ext>
            </a:extLst>
          </p:cNvPr>
          <p:cNvCxnSpPr>
            <a:cxnSpLocks/>
          </p:cNvCxnSpPr>
          <p:nvPr/>
        </p:nvCxnSpPr>
        <p:spPr>
          <a:xfrm flipH="1">
            <a:off x="9862062" y="3785871"/>
            <a:ext cx="340885" cy="4719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Ευθύγραμμο βέλος σύνδεσης 2">
            <a:extLst>
              <a:ext uri="{FF2B5EF4-FFF2-40B4-BE49-F238E27FC236}">
                <a16:creationId xmlns:a16="http://schemas.microsoft.com/office/drawing/2014/main" id="{03E50B45-2953-95F8-4AEA-E9046DF8E7DB}"/>
              </a:ext>
            </a:extLst>
          </p:cNvPr>
          <p:cNvCxnSpPr>
            <a:cxnSpLocks/>
          </p:cNvCxnSpPr>
          <p:nvPr/>
        </p:nvCxnSpPr>
        <p:spPr>
          <a:xfrm flipH="1">
            <a:off x="9541902" y="3205330"/>
            <a:ext cx="313559" cy="46930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Ευθύγραμμο βέλος σύνδεσης 2">
            <a:extLst>
              <a:ext uri="{FF2B5EF4-FFF2-40B4-BE49-F238E27FC236}">
                <a16:creationId xmlns:a16="http://schemas.microsoft.com/office/drawing/2014/main" id="{89622939-F1BC-E981-81CD-26955B5EA43B}"/>
              </a:ext>
            </a:extLst>
          </p:cNvPr>
          <p:cNvCxnSpPr/>
          <p:nvPr/>
        </p:nvCxnSpPr>
        <p:spPr>
          <a:xfrm>
            <a:off x="8814675" y="3180038"/>
            <a:ext cx="0" cy="5689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596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0C2E9E19-A2AB-AAE1-29AB-1271EAAB9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4878" t="29862" r="1579" b="14571"/>
          <a:stretch/>
        </p:blipFill>
        <p:spPr>
          <a:xfrm>
            <a:off x="9252072" y="2199546"/>
            <a:ext cx="2727121" cy="3214622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CC7B8D-E18E-1807-1A07-136BD37EFF72}"/>
              </a:ext>
            </a:extLst>
          </p:cNvPr>
          <p:cNvSpPr txBox="1"/>
          <p:nvPr/>
        </p:nvSpPr>
        <p:spPr>
          <a:xfrm>
            <a:off x="283160" y="1968715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31B745-821D-ACC2-EE58-CB3925CB289F}"/>
              </a:ext>
            </a:extLst>
          </p:cNvPr>
          <p:cNvSpPr txBox="1"/>
          <p:nvPr/>
        </p:nvSpPr>
        <p:spPr>
          <a:xfrm>
            <a:off x="8889051" y="2100334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163756-74C6-841E-9065-B3AED50D5BCE}"/>
              </a:ext>
            </a:extLst>
          </p:cNvPr>
          <p:cNvSpPr txBox="1"/>
          <p:nvPr/>
        </p:nvSpPr>
        <p:spPr>
          <a:xfrm>
            <a:off x="6056045" y="1968853"/>
            <a:ext cx="71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STIR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5C2E39-1D13-B730-FC4B-8A407710C445}"/>
              </a:ext>
            </a:extLst>
          </p:cNvPr>
          <p:cNvSpPr txBox="1"/>
          <p:nvPr/>
        </p:nvSpPr>
        <p:spPr>
          <a:xfrm>
            <a:off x="3213396" y="1968714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T2</a:t>
            </a:r>
          </a:p>
        </p:txBody>
      </p:sp>
      <p:pic>
        <p:nvPicPr>
          <p:cNvPr id="2" name="Content Placeholder 14">
            <a:extLst>
              <a:ext uri="{FF2B5EF4-FFF2-40B4-BE49-F238E27FC236}">
                <a16:creationId xmlns:a16="http://schemas.microsoft.com/office/drawing/2014/main" id="{9A73079D-A5BF-FF5E-0A63-7BA7EFB5A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864" r="77472" b="12485"/>
          <a:stretch/>
        </p:blipFill>
        <p:spPr>
          <a:xfrm>
            <a:off x="82565" y="294442"/>
            <a:ext cx="3086967" cy="5309419"/>
          </a:xfrm>
          <a:prstGeom prst="rect">
            <a:avLst/>
          </a:prstGeom>
        </p:spPr>
      </p:pic>
      <p:pic>
        <p:nvPicPr>
          <p:cNvPr id="3" name="Content Placeholder 14">
            <a:extLst>
              <a:ext uri="{FF2B5EF4-FFF2-40B4-BE49-F238E27FC236}">
                <a16:creationId xmlns:a16="http://schemas.microsoft.com/office/drawing/2014/main" id="{76ABD3A4-262B-924B-820C-223F001A2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68" t="30259" r="53659" b="14579"/>
          <a:stretch/>
        </p:blipFill>
        <p:spPr>
          <a:xfrm>
            <a:off x="3225573" y="648403"/>
            <a:ext cx="2883224" cy="5309419"/>
          </a:xfrm>
          <a:prstGeom prst="rect">
            <a:avLst/>
          </a:prstGeom>
        </p:spPr>
      </p:pic>
      <p:pic>
        <p:nvPicPr>
          <p:cNvPr id="4" name="Content Placeholder 14">
            <a:extLst>
              <a:ext uri="{FF2B5EF4-FFF2-40B4-BE49-F238E27FC236}">
                <a16:creationId xmlns:a16="http://schemas.microsoft.com/office/drawing/2014/main" id="{0E0E3419-3189-F685-BC73-5EA999CC8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89" t="18500" r="25582" b="16262"/>
          <a:stretch/>
        </p:blipFill>
        <p:spPr>
          <a:xfrm>
            <a:off x="6164838" y="1030457"/>
            <a:ext cx="2883225" cy="530941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7F7C95F-9F95-EE65-E946-CD647458F555}"/>
              </a:ext>
            </a:extLst>
          </p:cNvPr>
          <p:cNvCxnSpPr>
            <a:cxnSpLocks/>
          </p:cNvCxnSpPr>
          <p:nvPr/>
        </p:nvCxnSpPr>
        <p:spPr>
          <a:xfrm>
            <a:off x="953729" y="657709"/>
            <a:ext cx="344129" cy="28513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9A84640-DF30-2788-0AD6-CD182239DD4F}"/>
              </a:ext>
            </a:extLst>
          </p:cNvPr>
          <p:cNvCxnSpPr>
            <a:cxnSpLocks/>
          </p:cNvCxnSpPr>
          <p:nvPr/>
        </p:nvCxnSpPr>
        <p:spPr>
          <a:xfrm>
            <a:off x="3878825" y="1002363"/>
            <a:ext cx="344129" cy="28513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79E2E81-8F8E-078A-BD77-75CFB3D86882}"/>
              </a:ext>
            </a:extLst>
          </p:cNvPr>
          <p:cNvCxnSpPr>
            <a:cxnSpLocks/>
          </p:cNvCxnSpPr>
          <p:nvPr/>
        </p:nvCxnSpPr>
        <p:spPr>
          <a:xfrm>
            <a:off x="6595783" y="1683578"/>
            <a:ext cx="344129" cy="28513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E812322-9A57-0B84-29D3-67E0A5C7C05C}"/>
              </a:ext>
            </a:extLst>
          </p:cNvPr>
          <p:cNvCxnSpPr>
            <a:cxnSpLocks/>
          </p:cNvCxnSpPr>
          <p:nvPr/>
        </p:nvCxnSpPr>
        <p:spPr>
          <a:xfrm flipH="1">
            <a:off x="10873693" y="2949151"/>
            <a:ext cx="276087" cy="26845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179E92C-7AF8-9A91-71B8-828336450D87}"/>
              </a:ext>
            </a:extLst>
          </p:cNvPr>
          <p:cNvSpPr txBox="1"/>
          <p:nvPr/>
        </p:nvSpPr>
        <p:spPr>
          <a:xfrm>
            <a:off x="2387309" y="5048789"/>
            <a:ext cx="49084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Τ1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B25262-38C2-5ED6-66F9-072EDE7F3F53}"/>
              </a:ext>
            </a:extLst>
          </p:cNvPr>
          <p:cNvSpPr txBox="1"/>
          <p:nvPr/>
        </p:nvSpPr>
        <p:spPr>
          <a:xfrm>
            <a:off x="8209798" y="5726989"/>
            <a:ext cx="717953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STIR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8590B4-4975-7F35-44C0-E067583F5F46}"/>
              </a:ext>
            </a:extLst>
          </p:cNvPr>
          <p:cNvSpPr txBox="1"/>
          <p:nvPr/>
        </p:nvSpPr>
        <p:spPr>
          <a:xfrm>
            <a:off x="5326574" y="5373028"/>
            <a:ext cx="49084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Τ2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453575-3567-67E1-8727-EEEABE47B291}"/>
              </a:ext>
            </a:extLst>
          </p:cNvPr>
          <p:cNvSpPr txBox="1"/>
          <p:nvPr/>
        </p:nvSpPr>
        <p:spPr>
          <a:xfrm>
            <a:off x="11332064" y="4775221"/>
            <a:ext cx="49084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Τ1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7C0751-CC76-E547-4915-782577453E96}"/>
              </a:ext>
            </a:extLst>
          </p:cNvPr>
          <p:cNvSpPr txBox="1"/>
          <p:nvPr/>
        </p:nvSpPr>
        <p:spPr>
          <a:xfrm>
            <a:off x="6786605" y="294442"/>
            <a:ext cx="4225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err="1"/>
              <a:t>Αγγειοβριθές</a:t>
            </a:r>
            <a:r>
              <a:rPr lang="el-GR" sz="2800" dirty="0"/>
              <a:t> αιμαγγείωμα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0087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Θέση περιεχομένου 8" descr="Εικόνα που περιέχει κλείσιμο&#10;&#10;Περιγραφή που δημιουργήθηκε αυτόματα">
            <a:extLst>
              <a:ext uri="{FF2B5EF4-FFF2-40B4-BE49-F238E27FC236}">
                <a16:creationId xmlns:a16="http://schemas.microsoft.com/office/drawing/2014/main" id="{759637D8-9471-432C-A8E6-9E1B13719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2"/>
          <a:stretch/>
        </p:blipFill>
        <p:spPr>
          <a:xfrm>
            <a:off x="2404837" y="678764"/>
            <a:ext cx="3428607" cy="6089536"/>
          </a:xfrm>
        </p:spPr>
      </p:pic>
      <p:pic>
        <p:nvPicPr>
          <p:cNvPr id="10" name="Θέση περιεχομένου 8" descr="Εικόνα που περιέχει κλείσιμο&#10;&#10;Περιγραφή που δημιουργήθηκε αυτόματα">
            <a:extLst>
              <a:ext uri="{FF2B5EF4-FFF2-40B4-BE49-F238E27FC236}">
                <a16:creationId xmlns:a16="http://schemas.microsoft.com/office/drawing/2014/main" id="{15FA95B7-341F-42A1-9158-CD5D8EB56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8"/>
          <a:stretch/>
        </p:blipFill>
        <p:spPr>
          <a:xfrm>
            <a:off x="5910820" y="660211"/>
            <a:ext cx="3548372" cy="6108089"/>
          </a:xfrm>
          <a:prstGeom prst="rect">
            <a:avLst/>
          </a:prstGeom>
        </p:spPr>
      </p:pic>
      <p:sp>
        <p:nvSpPr>
          <p:cNvPr id="4" name="Τίτλος 3">
            <a:extLst>
              <a:ext uri="{FF2B5EF4-FFF2-40B4-BE49-F238E27FC236}">
                <a16:creationId xmlns:a16="http://schemas.microsoft.com/office/drawing/2014/main" id="{A1CFB9CC-C9FE-4E5A-82A5-CDB294E11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D779F7F-D052-BD7E-F9FF-0B20BE617B7E}"/>
              </a:ext>
            </a:extLst>
          </p:cNvPr>
          <p:cNvSpPr txBox="1">
            <a:spLocks/>
          </p:cNvSpPr>
          <p:nvPr/>
        </p:nvSpPr>
        <p:spPr>
          <a:xfrm>
            <a:off x="4029403" y="167535"/>
            <a:ext cx="4133193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>
                <a:solidFill>
                  <a:schemeClr val="bg1"/>
                </a:solidFill>
              </a:rPr>
              <a:t>Οστεοσαρκωμα </a:t>
            </a:r>
          </a:p>
        </p:txBody>
      </p:sp>
    </p:spTree>
    <p:extLst>
      <p:ext uri="{BB962C8B-B14F-4D97-AF65-F5344CB8AC3E}">
        <p14:creationId xmlns:p14="http://schemas.microsoft.com/office/powerpoint/2010/main" val="308702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B92B-590C-45A7-9139-A9EE4726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932" y="184602"/>
            <a:ext cx="3714135" cy="1325563"/>
          </a:xfrm>
        </p:spPr>
        <p:txBody>
          <a:bodyPr/>
          <a:lstStyle/>
          <a:p>
            <a:r>
              <a:rPr lang="el-GR" dirty="0"/>
              <a:t>Οστική νησίδα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CAA9E5-088B-4A03-8A39-2B51DEBDA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77"/>
          <a:stretch/>
        </p:blipFill>
        <p:spPr>
          <a:xfrm>
            <a:off x="216419" y="1553498"/>
            <a:ext cx="11759161" cy="5046252"/>
          </a:xfr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926D324-918A-A139-66C0-B758FC4A767D}"/>
              </a:ext>
            </a:extLst>
          </p:cNvPr>
          <p:cNvCxnSpPr/>
          <p:nvPr/>
        </p:nvCxnSpPr>
        <p:spPr>
          <a:xfrm flipH="1">
            <a:off x="10726993" y="2192593"/>
            <a:ext cx="294968" cy="28513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5E7CD2-DCFF-821B-CEB8-F943F4F9A761}"/>
              </a:ext>
            </a:extLst>
          </p:cNvPr>
          <p:cNvCxnSpPr/>
          <p:nvPr/>
        </p:nvCxnSpPr>
        <p:spPr>
          <a:xfrm flipH="1">
            <a:off x="879987" y="3126655"/>
            <a:ext cx="294968" cy="28513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74BE613-8FB5-491D-A132-7BB5F5C407A4}"/>
              </a:ext>
            </a:extLst>
          </p:cNvPr>
          <p:cNvCxnSpPr/>
          <p:nvPr/>
        </p:nvCxnSpPr>
        <p:spPr>
          <a:xfrm flipH="1">
            <a:off x="3873910" y="3119283"/>
            <a:ext cx="294968" cy="28513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28C4801-657F-C1DE-D200-A80216075DE0}"/>
              </a:ext>
            </a:extLst>
          </p:cNvPr>
          <p:cNvCxnSpPr/>
          <p:nvPr/>
        </p:nvCxnSpPr>
        <p:spPr>
          <a:xfrm flipH="1">
            <a:off x="6749844" y="3043083"/>
            <a:ext cx="294968" cy="28513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2E086A7-B817-74AB-74A0-E4D35D3867AF}"/>
              </a:ext>
            </a:extLst>
          </p:cNvPr>
          <p:cNvSpPr txBox="1"/>
          <p:nvPr/>
        </p:nvSpPr>
        <p:spPr>
          <a:xfrm>
            <a:off x="8441380" y="5915763"/>
            <a:ext cx="49084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Τ1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200042-AFD4-6401-A5B0-2313FD163BDA}"/>
              </a:ext>
            </a:extLst>
          </p:cNvPr>
          <p:cNvSpPr txBox="1"/>
          <p:nvPr/>
        </p:nvSpPr>
        <p:spPr>
          <a:xfrm>
            <a:off x="5152600" y="5924572"/>
            <a:ext cx="717953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STIR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05EE38-C0CF-6D87-1B43-B26D2750D7DC}"/>
              </a:ext>
            </a:extLst>
          </p:cNvPr>
          <p:cNvSpPr txBox="1"/>
          <p:nvPr/>
        </p:nvSpPr>
        <p:spPr>
          <a:xfrm>
            <a:off x="2365044" y="5924572"/>
            <a:ext cx="49084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Τ2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38B5F7-AE51-342F-484B-1E7D1891289F}"/>
              </a:ext>
            </a:extLst>
          </p:cNvPr>
          <p:cNvSpPr txBox="1"/>
          <p:nvPr/>
        </p:nvSpPr>
        <p:spPr>
          <a:xfrm>
            <a:off x="11257627" y="5924572"/>
            <a:ext cx="50033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CT</a:t>
            </a:r>
          </a:p>
        </p:txBody>
      </p:sp>
    </p:spTree>
    <p:extLst>
      <p:ext uri="{BB962C8B-B14F-4D97-AF65-F5344CB8AC3E}">
        <p14:creationId xmlns:p14="http://schemas.microsoft.com/office/powerpoint/2010/main" val="45898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F375B4-B37C-468C-809A-FD8A26242E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78" t="16350" b="14671"/>
          <a:stretch/>
        </p:blipFill>
        <p:spPr>
          <a:xfrm>
            <a:off x="836015" y="1631694"/>
            <a:ext cx="10862141" cy="4316822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105073A-7882-1AD4-244E-7171F14F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803" y="453615"/>
            <a:ext cx="4402394" cy="1325563"/>
          </a:xfrm>
        </p:spPr>
        <p:txBody>
          <a:bodyPr/>
          <a:lstStyle/>
          <a:p>
            <a:r>
              <a:rPr lang="el-GR" dirty="0"/>
              <a:t>Οστική νησίδα: </a:t>
            </a:r>
            <a:r>
              <a:rPr lang="en-US" dirty="0"/>
              <a:t>CT </a:t>
            </a:r>
            <a:r>
              <a:rPr lang="el-GR" dirty="0"/>
              <a:t>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432B46-4702-4325-CBF1-ED7FA001EDAA}"/>
              </a:ext>
            </a:extLst>
          </p:cNvPr>
          <p:cNvSpPr txBox="1"/>
          <p:nvPr/>
        </p:nvSpPr>
        <p:spPr>
          <a:xfrm>
            <a:off x="836015" y="5948516"/>
            <a:ext cx="3068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Οβελιαία ανασύνθεση 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294A3B-86FA-30C8-2355-E00D75E51140}"/>
              </a:ext>
            </a:extLst>
          </p:cNvPr>
          <p:cNvSpPr txBox="1"/>
          <p:nvPr/>
        </p:nvSpPr>
        <p:spPr>
          <a:xfrm>
            <a:off x="4085576" y="5948516"/>
            <a:ext cx="333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Στεφανιαία ανασύνθεση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773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1010013">
            <a:extLst>
              <a:ext uri="{FF2B5EF4-FFF2-40B4-BE49-F238E27FC236}">
                <a16:creationId xmlns:a16="http://schemas.microsoft.com/office/drawing/2014/main" id="{F0EF1867-5477-46B5-B622-D0C4063A3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6496" t="11073" r="17323"/>
          <a:stretch>
            <a:fillRect/>
          </a:stretch>
        </p:blipFill>
        <p:spPr bwMode="auto">
          <a:xfrm>
            <a:off x="6451856" y="242793"/>
            <a:ext cx="3658531" cy="637241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5" name="Τίτλος 1">
            <a:extLst>
              <a:ext uri="{FF2B5EF4-FFF2-40B4-BE49-F238E27FC236}">
                <a16:creationId xmlns:a16="http://schemas.microsoft.com/office/drawing/2014/main" id="{7D4C4EBB-0CDB-48B8-903A-4FCF82B61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697" y="563078"/>
            <a:ext cx="3369878" cy="1325563"/>
          </a:xfrm>
          <a:noFill/>
        </p:spPr>
        <p:txBody>
          <a:bodyPr/>
          <a:lstStyle/>
          <a:p>
            <a:r>
              <a:rPr lang="el-GR" dirty="0" err="1"/>
              <a:t>Εγχόνδρωμα</a:t>
            </a:r>
            <a:r>
              <a:rPr lang="el-GR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88175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46C964B-0584-4358-9738-FE207CE0B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819" y="666762"/>
            <a:ext cx="4049110" cy="1325563"/>
          </a:xfrm>
          <a:noFill/>
          <a:ln>
            <a:noFill/>
          </a:ln>
        </p:spPr>
        <p:txBody>
          <a:bodyPr/>
          <a:lstStyle/>
          <a:p>
            <a:r>
              <a:rPr lang="el-GR" dirty="0" err="1"/>
              <a:t>Χονδροσάρκωμα</a:t>
            </a:r>
            <a:r>
              <a:rPr lang="el-GR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47C95C-86FC-8CD4-B2E5-639CC84D6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963"/>
          <a:stretch/>
        </p:blipFill>
        <p:spPr>
          <a:xfrm>
            <a:off x="6576298" y="1020323"/>
            <a:ext cx="5055476" cy="5595178"/>
          </a:xfrm>
        </p:spPr>
      </p:pic>
    </p:spTree>
    <p:extLst>
      <p:ext uri="{BB962C8B-B14F-4D97-AF65-F5344CB8AC3E}">
        <p14:creationId xmlns:p14="http://schemas.microsoft.com/office/powerpoint/2010/main" val="90389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0E549B-D670-3409-4B89-4D07330B7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921" y="3154280"/>
            <a:ext cx="4037922" cy="3462641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36F3AC0D-12DD-BDD0-1B6E-BC7BFF790B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63"/>
          <a:stretch/>
        </p:blipFill>
        <p:spPr>
          <a:xfrm>
            <a:off x="0" y="241079"/>
            <a:ext cx="5055476" cy="559517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7DB83C-F31A-30C3-A25D-614CA2584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21178" y="2285774"/>
            <a:ext cx="4383459" cy="445988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2F1BC2-4F7E-5BCB-3FB5-90BF971572CB}"/>
              </a:ext>
            </a:extLst>
          </p:cNvPr>
          <p:cNvSpPr txBox="1"/>
          <p:nvPr/>
        </p:nvSpPr>
        <p:spPr>
          <a:xfrm>
            <a:off x="7039897" y="2497393"/>
            <a:ext cx="8375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2400" dirty="0"/>
              <a:t>Τ2 </a:t>
            </a:r>
            <a:r>
              <a:rPr lang="en-US" sz="2400" dirty="0"/>
              <a:t>FS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E02A32-E519-A08E-1A44-56FB3705E501}"/>
              </a:ext>
            </a:extLst>
          </p:cNvPr>
          <p:cNvSpPr txBox="1"/>
          <p:nvPr/>
        </p:nvSpPr>
        <p:spPr>
          <a:xfrm>
            <a:off x="10849898" y="3405111"/>
            <a:ext cx="4908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2400" dirty="0"/>
              <a:t>Τ</a:t>
            </a:r>
            <a:r>
              <a:rPr lang="en-US" sz="2400" dirty="0"/>
              <a:t>1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6DC1533-BB7A-2939-A359-B043E09E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032" y="403239"/>
            <a:ext cx="4049110" cy="1325563"/>
          </a:xfrm>
          <a:noFill/>
          <a:ln>
            <a:noFill/>
          </a:ln>
        </p:spPr>
        <p:txBody>
          <a:bodyPr/>
          <a:lstStyle/>
          <a:p>
            <a:r>
              <a:rPr lang="el-GR" dirty="0" err="1"/>
              <a:t>Χονδροσάρκωμα</a:t>
            </a:r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725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B481E-9350-BFBE-CF6D-E442990AA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707BB35-8A34-74CC-AD3D-F061413B5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309" y="1665329"/>
            <a:ext cx="105156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Arial" panose="020B0604020202020204" pitchFamily="34" charset="0"/>
                <a:hlinkClick r:id="rId5"/>
              </a:rPr>
              <a:t>From the archives of the AFIP: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Arial" panose="020B0604020202020204" pitchFamily="34" charset="0"/>
                <a:hlinkClick r:id="rId5"/>
              </a:rPr>
              <a:t>imaging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Arial" panose="020B0604020202020204" pitchFamily="34" charset="0"/>
                <a:hlinkClick r:id="rId5"/>
              </a:rPr>
              <a:t> of primary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Arial" panose="020B0604020202020204" pitchFamily="34" charset="0"/>
                <a:hlinkClick r:id="rId5"/>
              </a:rPr>
              <a:t>chondrosarcoma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Arial" panose="020B0604020202020204" pitchFamily="34" charset="0"/>
                <a:hlinkClick r:id="rId5"/>
              </a:rPr>
              <a:t>: radiologic-pathologic correlation.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Murphey MD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, Walker EA, Wilson AJ,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Kransdorf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 MJ, Temple HT, Gannon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FH.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4D8055"/>
                </a:solidFill>
                <a:effectLst/>
                <a:latin typeface="Arial" panose="020B0604020202020204" pitchFamily="34" charset="0"/>
              </a:rPr>
              <a:t>Radiographics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4D8055"/>
                </a:solidFill>
                <a:effectLst/>
                <a:latin typeface="Arial" panose="020B0604020202020204" pitchFamily="34" charset="0"/>
              </a:rPr>
              <a:t>. 2003 Sep-Oct;23(5):1245-78.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4D8055"/>
                </a:solidFill>
                <a:effectLst/>
                <a:latin typeface="Arial" panose="020B0604020202020204" pitchFamily="34" charset="0"/>
              </a:rPr>
              <a:t>doi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4D8055"/>
                </a:solidFill>
                <a:effectLst/>
                <a:latin typeface="Arial" panose="020B0604020202020204" pitchFamily="34" charset="0"/>
              </a:rPr>
              <a:t>: 10.1148/rg.235035134.PMID: 12975513 Review.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5493"/>
                </a:solidFill>
                <a:effectLst/>
                <a:latin typeface="Arial" panose="020B0604020202020204" pitchFamily="34" charset="0"/>
                <a:hlinkClick r:id="rId6"/>
              </a:rPr>
              <a:t>Enchondroma and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05493"/>
                </a:solidFill>
                <a:effectLst/>
                <a:latin typeface="Arial" panose="020B0604020202020204" pitchFamily="34" charset="0"/>
                <a:hlinkClick r:id="rId6"/>
              </a:rPr>
              <a:t>chondrosarcoma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5493"/>
                </a:solidFill>
                <a:effectLst/>
                <a:latin typeface="Arial" panose="020B0604020202020204" pitchFamily="34" charset="0"/>
                <a:hlinkClick r:id="rId6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Flemming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 DJ,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Murphey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MD.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4D8055"/>
                </a:solidFill>
                <a:effectLst/>
                <a:latin typeface="Arial" panose="020B0604020202020204" pitchFamily="34" charset="0"/>
              </a:rPr>
              <a:t>Semin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4D8055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4D8055"/>
                </a:solidFill>
                <a:effectLst/>
                <a:latin typeface="Arial" panose="020B0604020202020204" pitchFamily="34" charset="0"/>
              </a:rPr>
              <a:t>Musculoskelet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4D8055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4D8055"/>
                </a:solidFill>
                <a:effectLst/>
                <a:latin typeface="Arial" panose="020B0604020202020204" pitchFamily="34" charset="0"/>
              </a:rPr>
              <a:t>Radiol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4D8055"/>
                </a:solidFill>
                <a:effectLst/>
                <a:latin typeface="Arial" panose="020B0604020202020204" pitchFamily="34" charset="0"/>
              </a:rPr>
              <a:t>. 2000;4(1):59-71.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4D8055"/>
                </a:solidFill>
                <a:effectLst/>
                <a:latin typeface="Arial" panose="020B0604020202020204" pitchFamily="34" charset="0"/>
              </a:rPr>
              <a:t>doi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4D8055"/>
                </a:solidFill>
                <a:effectLst/>
                <a:latin typeface="Arial" panose="020B0604020202020204" pitchFamily="34" charset="0"/>
              </a:rPr>
              <a:t>: 10.1055/s-2000-6855.PMID: 11061692 Review.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Arial" panose="020B0604020202020204" pitchFamily="34" charset="0"/>
                <a:hlinkClick r:id="rId7"/>
              </a:rPr>
              <a:t>Enchondroma versus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Arial" panose="020B0604020202020204" pitchFamily="34" charset="0"/>
                <a:hlinkClick r:id="rId7"/>
              </a:rPr>
              <a:t>chondrosarcoma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Arial" panose="020B0604020202020204" pitchFamily="34" charset="0"/>
                <a:hlinkClick r:id="rId7"/>
              </a:rPr>
              <a:t> in the appendicular skeleton: differentiating features.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Murphey MD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Flemming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 DJ,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Boyea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 SR,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Bojescul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 JA, Sweet DE, Temple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HT.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4D8055"/>
                </a:solidFill>
                <a:effectLst/>
                <a:latin typeface="Arial" panose="020B0604020202020204" pitchFamily="34" charset="0"/>
              </a:rPr>
              <a:t>Radiographics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4D8055"/>
                </a:solidFill>
                <a:effectLst/>
                <a:latin typeface="Arial" panose="020B0604020202020204" pitchFamily="34" charset="0"/>
              </a:rPr>
              <a:t>. 1998 Sep-Oct;18(5):1213-37; quiz 1244-5.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4D8055"/>
                </a:solidFill>
                <a:effectLst/>
                <a:latin typeface="Arial" panose="020B0604020202020204" pitchFamily="34" charset="0"/>
              </a:rPr>
              <a:t>doi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4D8055"/>
                </a:solidFill>
                <a:effectLst/>
                <a:latin typeface="Arial" panose="020B0604020202020204" pitchFamily="34" charset="0"/>
              </a:rPr>
              <a:t>: 10.1148/radiographics.18.5.9747616.PMID: 9747616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HTMLCheckbox3" r:id="rId1" imgW="228600" imgH="274320"/>
        </mc:Choice>
        <mc:Fallback>
          <p:control name="HTMLCheckbox3" r:id="rId1" imgW="228600" imgH="274320">
            <p:pic>
              <p:nvPicPr>
                <p:cNvPr id="9" name="HTMLCheckbox3">
                  <a:extLst>
                    <a:ext uri="{FF2B5EF4-FFF2-40B4-BE49-F238E27FC236}">
                      <a16:creationId xmlns:a16="http://schemas.microsoft.com/office/drawing/2014/main" id="{989DE4E6-4F27-4C58-5B7E-87217A526F3B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-1086219" y="7795277"/>
                  <a:ext cx="826484" cy="274638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HTMLCheckbox4" r:id="rId2" imgW="228600" imgH="274320"/>
        </mc:Choice>
        <mc:Fallback>
          <p:control name="HTMLCheckbox4" r:id="rId2" imgW="228600" imgH="274320">
            <p:pic>
              <p:nvPicPr>
                <p:cNvPr id="10" name="HTMLCheckbox4">
                  <a:extLst>
                    <a:ext uri="{FF2B5EF4-FFF2-40B4-BE49-F238E27FC236}">
                      <a16:creationId xmlns:a16="http://schemas.microsoft.com/office/drawing/2014/main" id="{016025CB-F312-80C4-7C7A-FE179539845F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-1086219" y="7795277"/>
                  <a:ext cx="826484" cy="274638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HTMLCheckbox5" r:id="rId3" imgW="228600" imgH="274320"/>
        </mc:Choice>
        <mc:Fallback>
          <p:control name="HTMLCheckbox5" r:id="rId3" imgW="228600" imgH="274320">
            <p:pic>
              <p:nvPicPr>
                <p:cNvPr id="11" name="HTMLCheckbox5">
                  <a:extLst>
                    <a:ext uri="{FF2B5EF4-FFF2-40B4-BE49-F238E27FC236}">
                      <a16:creationId xmlns:a16="http://schemas.microsoft.com/office/drawing/2014/main" id="{F8911751-8FE8-5D54-9145-86F4535B6647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-1086219" y="7795277"/>
                  <a:ext cx="826484" cy="274638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332055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9E8AAB4-44C6-4871-9422-5FC1AB48E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7000" contrast="69000"/>
                    </a14:imgEffect>
                  </a14:imgLayer>
                </a14:imgProps>
              </a:ext>
            </a:extLst>
          </a:blip>
          <a:srcRect l="31930" t="9976" r="50272" b="18044"/>
          <a:stretch/>
        </p:blipFill>
        <p:spPr>
          <a:xfrm>
            <a:off x="5523188" y="445045"/>
            <a:ext cx="2785241" cy="6335895"/>
          </a:xfrm>
          <a:effectLst>
            <a:reflection stA="46000" endPos="65000" dist="50800" dir="5400000" sy="-100000" algn="bl" rotWithShape="0"/>
          </a:effectLst>
        </p:spPr>
      </p:pic>
      <p:pic>
        <p:nvPicPr>
          <p:cNvPr id="4" name="Θέση περιεχομένου 4">
            <a:extLst>
              <a:ext uri="{FF2B5EF4-FFF2-40B4-BE49-F238E27FC236}">
                <a16:creationId xmlns:a16="http://schemas.microsoft.com/office/drawing/2014/main" id="{C9A86DB1-3C45-4B88-8923-F69AF43D09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9000" contrast="45000"/>
                    </a14:imgEffect>
                  </a14:imgLayer>
                </a14:imgProps>
              </a:ext>
            </a:extLst>
          </a:blip>
          <a:srcRect l="59067" t="14565" r="23135" b="16758"/>
          <a:stretch/>
        </p:blipFill>
        <p:spPr>
          <a:xfrm>
            <a:off x="8810297" y="365125"/>
            <a:ext cx="2956035" cy="64158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8EBFB6-08CF-412A-8AE3-972DE0D6EA09}"/>
              </a:ext>
            </a:extLst>
          </p:cNvPr>
          <p:cNvSpPr txBox="1"/>
          <p:nvPr/>
        </p:nvSpPr>
        <p:spPr>
          <a:xfrm>
            <a:off x="252248" y="2722179"/>
            <a:ext cx="5023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Αγόρι 15 ετών, </a:t>
            </a:r>
            <a:r>
              <a:rPr lang="el-GR" dirty="0" err="1"/>
              <a:t>χτυπημα</a:t>
            </a:r>
            <a:r>
              <a:rPr lang="el-GR" dirty="0"/>
              <a:t> από πτώση στο γόνατο/ </a:t>
            </a:r>
            <a:r>
              <a:rPr lang="el-GR" dirty="0" err="1"/>
              <a:t>εγκύς</a:t>
            </a:r>
            <a:r>
              <a:rPr lang="el-GR" dirty="0"/>
              <a:t> κνήμη,   ήπιος πόνος</a:t>
            </a:r>
          </a:p>
          <a:p>
            <a:endParaRPr lang="el-GR" dirty="0"/>
          </a:p>
          <a:p>
            <a:r>
              <a:rPr lang="el-GR" dirty="0" err="1"/>
              <a:t>Τυχαιο</a:t>
            </a:r>
            <a:r>
              <a:rPr lang="el-GR" dirty="0"/>
              <a:t> εύρημα </a:t>
            </a:r>
          </a:p>
        </p:txBody>
      </p:sp>
      <p:sp>
        <p:nvSpPr>
          <p:cNvPr id="6" name="Τίτλος 1">
            <a:extLst>
              <a:ext uri="{FF2B5EF4-FFF2-40B4-BE49-F238E27FC236}">
                <a16:creationId xmlns:a16="http://schemas.microsoft.com/office/drawing/2014/main" id="{1EC68BB3-23B9-445A-8FE0-FFD072F7AC40}"/>
              </a:ext>
            </a:extLst>
          </p:cNvPr>
          <p:cNvSpPr txBox="1">
            <a:spLocks/>
          </p:cNvSpPr>
          <p:nvPr/>
        </p:nvSpPr>
        <p:spPr>
          <a:xfrm>
            <a:off x="602223" y="776428"/>
            <a:ext cx="4534632" cy="76736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/>
              <a:t>Ινώδης δυσπλασία</a:t>
            </a:r>
          </a:p>
        </p:txBody>
      </p:sp>
    </p:spTree>
    <p:extLst>
      <p:ext uri="{BB962C8B-B14F-4D97-AF65-F5344CB8AC3E}">
        <p14:creationId xmlns:p14="http://schemas.microsoft.com/office/powerpoint/2010/main" val="110121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6440D-5118-A194-BF01-6F1524F98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9A841-869F-4BB8-F389-86C665EFF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436" y="2808121"/>
            <a:ext cx="10515600" cy="2523770"/>
          </a:xfrm>
        </p:spPr>
        <p:txBody>
          <a:bodyPr/>
          <a:lstStyle/>
          <a:p>
            <a:pPr marL="0" indent="0" algn="l">
              <a:buNone/>
            </a:pPr>
            <a:endParaRPr lang="en-US" b="1" i="0" strike="noStrike" dirty="0">
              <a:effectLst/>
              <a:latin typeface="var(--font-family, var(--font-family-serif))"/>
              <a:hlinkClick r:id="rId2" tooltip="Show document detail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l">
              <a:buNone/>
            </a:pPr>
            <a:endParaRPr lang="en-US" b="1" dirty="0">
              <a:latin typeface="var(--font-family, var(--font-family-serif))"/>
              <a:hlinkClick r:id="rId2" tooltip="Show document detail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l">
              <a:buNone/>
            </a:pPr>
            <a:r>
              <a:rPr lang="en-US" b="1" i="0" strike="noStrike" dirty="0">
                <a:solidFill>
                  <a:schemeClr val="accent1"/>
                </a:solidFill>
                <a:effectLst/>
                <a:latin typeface="var(--font-family, var(--font-family-serif))"/>
                <a:hlinkClick r:id="rId2" tooltip="Show document detail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many faces of fibrous dysplasia: a single-center experience</a:t>
            </a:r>
            <a:endParaRPr lang="en-US" b="1" i="0" dirty="0">
              <a:solidFill>
                <a:schemeClr val="accent1"/>
              </a:solidFill>
              <a:effectLst/>
              <a:latin typeface="var(--font-family, var(--font-family-serif))"/>
            </a:endParaRPr>
          </a:p>
          <a:p>
            <a:pPr marL="0" indent="0" algn="l">
              <a:buNone/>
            </a:pPr>
            <a:r>
              <a:rPr lang="en-US" b="0" i="0" strike="noStrike" dirty="0" err="1">
                <a:effectLst/>
                <a:latin typeface="var(--font-family, var(--font-family-sans))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Sideri</a:t>
            </a:r>
            <a:r>
              <a:rPr lang="en-US" b="0" i="0" strike="noStrike" dirty="0">
                <a:effectLst/>
                <a:latin typeface="var(--font-family, var(--font-family-sans))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N.</a:t>
            </a:r>
            <a:r>
              <a:rPr lang="en-US" b="0" i="0" dirty="0">
                <a:effectLst/>
                <a:latin typeface="NexusSan"/>
              </a:rPr>
              <a:t>, </a:t>
            </a:r>
            <a:r>
              <a:rPr lang="en-US" b="0" i="0" strike="noStrike" dirty="0" err="1">
                <a:effectLst/>
                <a:latin typeface="var(--font-family, var(--font-family-sans))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Siachou</a:t>
            </a:r>
            <a:r>
              <a:rPr lang="en-US" b="0" i="0" strike="noStrike" dirty="0">
                <a:effectLst/>
                <a:latin typeface="var(--font-family, var(--font-family-sans))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V.</a:t>
            </a:r>
            <a:r>
              <a:rPr lang="en-US" b="0" i="0" dirty="0">
                <a:effectLst/>
                <a:latin typeface="NexusSan"/>
              </a:rPr>
              <a:t>, </a:t>
            </a:r>
            <a:r>
              <a:rPr lang="en-US" b="0" i="0" strike="noStrike" dirty="0" err="1">
                <a:effectLst/>
                <a:latin typeface="var(--font-family, var(--font-family-sans))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Fillipiadis</a:t>
            </a:r>
            <a:r>
              <a:rPr lang="en-US" b="0" i="0" strike="noStrike" dirty="0">
                <a:effectLst/>
                <a:latin typeface="var(--font-family, var(--font-family-sans))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D.</a:t>
            </a:r>
            <a:r>
              <a:rPr lang="en-US" b="0" i="0" dirty="0">
                <a:effectLst/>
                <a:latin typeface="NexusSan"/>
              </a:rPr>
              <a:t>, </a:t>
            </a:r>
            <a:r>
              <a:rPr lang="en-US" b="0" i="0" strike="noStrike" dirty="0" err="1">
                <a:effectLst/>
                <a:latin typeface="var(--font-family, var(--font-family-sans))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Savvidou</a:t>
            </a:r>
            <a:r>
              <a:rPr lang="en-US" b="0" i="0" strike="noStrike" dirty="0">
                <a:effectLst/>
                <a:latin typeface="var(--font-family, var(--font-family-sans))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O.</a:t>
            </a:r>
            <a:r>
              <a:rPr lang="en-US" b="0" i="0" dirty="0">
                <a:effectLst/>
                <a:latin typeface="NexusSan"/>
              </a:rPr>
              <a:t>, </a:t>
            </a:r>
            <a:r>
              <a:rPr lang="en-US" b="0" i="0" strike="noStrike" dirty="0">
                <a:effectLst/>
                <a:latin typeface="var(--font-family, var(--font-family-sans))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Papakonstantinou, O.</a:t>
            </a:r>
            <a:r>
              <a:rPr lang="en-US" b="0" i="0" strike="noStrike" dirty="0">
                <a:effectLst/>
                <a:latin typeface="var(--font-family, var(--font-family-sans))"/>
              </a:rPr>
              <a:t> </a:t>
            </a:r>
            <a:r>
              <a:rPr lang="en-US" b="1" i="1" strike="noStrike" dirty="0">
                <a:effectLst/>
                <a:latin typeface="nexus-sans"/>
                <a:hlinkClick r:id="rId8" tooltip="Show document detail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Hellenic Journal of Radiology</a:t>
            </a:r>
            <a:r>
              <a:rPr lang="en-US" b="0" i="0" dirty="0">
                <a:effectLst/>
                <a:latin typeface="nexus-sans"/>
              </a:rPr>
              <a:t>, 2022, 7(3), pp. 10–20</a:t>
            </a:r>
          </a:p>
          <a:p>
            <a:pPr marL="0" indent="0" algn="l">
              <a:buNone/>
            </a:pPr>
            <a:endParaRPr lang="en-US" dirty="0">
              <a:latin typeface="nexus-sans"/>
            </a:endParaRPr>
          </a:p>
          <a:p>
            <a:pPr marL="0" indent="0" algn="l">
              <a:buNone/>
            </a:pPr>
            <a:endParaRPr lang="en-US" b="0" i="0" dirty="0">
              <a:effectLst/>
              <a:latin typeface="nexus-sans"/>
            </a:endParaRPr>
          </a:p>
          <a:p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E8E8426-07EB-5CFC-3E7F-A9D9AFE08657}"/>
              </a:ext>
            </a:extLst>
          </p:cNvPr>
          <p:cNvSpPr>
            <a:spLocks noChangeArrowheads="1"/>
          </p:cNvSpPr>
          <p:nvPr/>
        </p:nvSpPr>
        <p:spPr bwMode="auto">
          <a:xfrm rot="10800000" flipH="1" flipV="1">
            <a:off x="955964" y="779196"/>
            <a:ext cx="10224653" cy="252376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linkMacSystemFont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 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  <a:hlinkClick r:id="rId9"/>
              </a:rPr>
              <a:t>Fibrous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  <a:hlinkClick r:id="rId9"/>
              </a:rPr>
              <a:t> 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  <a:hlinkClick r:id="rId9"/>
              </a:rPr>
              <a:t>dysplasia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  <a:hlinkClick r:id="rId9"/>
              </a:rPr>
              <a:t> for radiologists: beyond ground glass 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  <a:hlinkClick r:id="rId9"/>
              </a:rPr>
              <a:t>bone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  <a:hlinkClick r:id="rId9"/>
              </a:rPr>
              <a:t> matrix.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BlinkMacSystemFon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Kushchayeva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YS,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Kushchayev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SV,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Glushko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TY,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Tella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SH,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Teytelboym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OM, Collins MT, Boyce AM.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BlinkMacSystemFont"/>
              </a:rPr>
              <a:t>Insights Imaging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4D8055"/>
                </a:solidFill>
                <a:effectLst/>
                <a:latin typeface="BlinkMacSystemFont"/>
              </a:rPr>
              <a:t>. 2018 Dec;9(6):1035-1056.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4D8055"/>
                </a:solidFill>
                <a:effectLst/>
                <a:latin typeface="BlinkMacSystemFont"/>
              </a:rPr>
              <a:t>doi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4D8055"/>
                </a:solidFill>
                <a:effectLst/>
                <a:latin typeface="BlinkMacSystemFont"/>
              </a:rPr>
              <a:t>: 10.1007/s13244-018-0666-6.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4D8055"/>
                </a:solidFill>
                <a:effectLst/>
                <a:latin typeface="BlinkMacSystemFont"/>
              </a:rPr>
              <a:t>Epub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4D8055"/>
                </a:solidFill>
                <a:effectLst/>
                <a:latin typeface="BlinkMacSystemFont"/>
              </a:rPr>
              <a:t> 2018 Nov 27.PMID: 30484079 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5600"/>
                </a:solidFill>
                <a:effectLst/>
                <a:latin typeface="BlinkMacSystemFont"/>
              </a:rPr>
              <a:t>Free PMC article.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4D8055"/>
                </a:solidFill>
                <a:effectLst/>
                <a:latin typeface="BlinkMacSystemFont"/>
              </a:rPr>
              <a:t> 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179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D21237D9-6142-40F0-BA92-D5C9CF5C1E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93330" y="306325"/>
            <a:ext cx="4605339" cy="1143000"/>
          </a:xfrm>
          <a:ln w="28575">
            <a:noFill/>
          </a:ln>
        </p:spPr>
        <p:txBody>
          <a:bodyPr>
            <a:normAutofit/>
          </a:bodyPr>
          <a:lstStyle/>
          <a:p>
            <a:pPr eaLnBrk="1" hangingPunct="1"/>
            <a:r>
              <a:rPr lang="el-GR" altLang="el-G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Οστεοειδές οστέωμα </a:t>
            </a:r>
          </a:p>
        </p:txBody>
      </p:sp>
      <p:pic>
        <p:nvPicPr>
          <p:cNvPr id="46084" name="Picture 4" descr="P1010008">
            <a:extLst>
              <a:ext uri="{FF2B5EF4-FFF2-40B4-BE49-F238E27FC236}">
                <a16:creationId xmlns:a16="http://schemas.microsoft.com/office/drawing/2014/main" id="{7974BE14-0023-4FB6-9BB4-E9953772A84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5" r="7986" b="17795"/>
          <a:stretch>
            <a:fillRect/>
          </a:stretch>
        </p:blipFill>
        <p:spPr>
          <a:xfrm>
            <a:off x="6840621" y="1586215"/>
            <a:ext cx="4551760" cy="4472152"/>
          </a:xfrm>
          <a:noFill/>
          <a:ln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A1774-7244-4E93-FE03-7EB43986ECD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80103" y="2159876"/>
            <a:ext cx="5080000" cy="41148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l-GR" dirty="0"/>
              <a:t>γόρι 10 ετών</a:t>
            </a:r>
          </a:p>
          <a:p>
            <a:r>
              <a:rPr lang="el-GR" dirty="0"/>
              <a:t>Οσφυαλγία σκολίωση για 1 έτος</a:t>
            </a:r>
          </a:p>
          <a:p>
            <a:r>
              <a:rPr lang="el-GR" dirty="0"/>
              <a:t>Εντονοτερος πόνος το βραδυ, ανακουφιζεται με ασπιρινη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D89C51-9DDD-182B-F65C-0F030DB4C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2EF127-59D7-4ABE-9FFE-ED9B6B967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0" u="none" strike="noStrike" dirty="0">
                <a:solidFill>
                  <a:srgbClr val="0071BC"/>
                </a:solidFill>
                <a:effectLst/>
                <a:latin typeface="BlinkMacSystemFont"/>
                <a:hlinkClick r:id="rId2"/>
              </a:rPr>
              <a:t>Osteoid</a:t>
            </a:r>
            <a:r>
              <a:rPr lang="en-US" b="0" i="0" u="none" strike="noStrike" dirty="0">
                <a:solidFill>
                  <a:srgbClr val="0071BC"/>
                </a:solidFill>
                <a:effectLst/>
                <a:latin typeface="BlinkMacSystemFont"/>
                <a:hlinkClick r:id="rId2"/>
              </a:rPr>
              <a:t> </a:t>
            </a:r>
            <a:r>
              <a:rPr lang="en-US" b="1" i="0" u="none" strike="noStrike" dirty="0">
                <a:solidFill>
                  <a:srgbClr val="0071BC"/>
                </a:solidFill>
                <a:effectLst/>
                <a:latin typeface="BlinkMacSystemFont"/>
                <a:hlinkClick r:id="rId2"/>
              </a:rPr>
              <a:t>osteoma</a:t>
            </a:r>
            <a:r>
              <a:rPr lang="en-US" b="0" i="0" u="none" strike="noStrike" dirty="0">
                <a:solidFill>
                  <a:srgbClr val="0071BC"/>
                </a:solidFill>
                <a:effectLst/>
                <a:latin typeface="BlinkMacSystemFont"/>
                <a:hlinkClick r:id="rId2"/>
              </a:rPr>
              <a:t>: the great mimicker.</a:t>
            </a:r>
            <a:r>
              <a:rPr lang="en-US" b="0" i="0" u="none" strike="noStrike" dirty="0">
                <a:solidFill>
                  <a:srgbClr val="0071BC"/>
                </a:solidFill>
                <a:effectLst/>
                <a:latin typeface="BlinkMacSystemFont"/>
              </a:rPr>
              <a:t>  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Carneiro BC, Da Cruz IAN, et al. </a:t>
            </a:r>
            <a:r>
              <a:rPr lang="en-US" b="0" i="0" dirty="0">
                <a:solidFill>
                  <a:schemeClr val="accent1"/>
                </a:solidFill>
                <a:effectLst/>
                <a:latin typeface="BlinkMacSystemFont"/>
              </a:rPr>
              <a:t>Insights Imaging. 2021 </a:t>
            </a:r>
            <a:r>
              <a:rPr lang="en-US" b="0" i="0" dirty="0">
                <a:solidFill>
                  <a:srgbClr val="4D8055"/>
                </a:solidFill>
                <a:effectLst/>
                <a:latin typeface="BlinkMacSystemFont"/>
              </a:rPr>
              <a:t>Mar 8;12(1):32. </a:t>
            </a:r>
            <a:r>
              <a:rPr lang="en-US" b="0" i="0" dirty="0" err="1">
                <a:solidFill>
                  <a:srgbClr val="4D8055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4D8055"/>
                </a:solidFill>
                <a:effectLst/>
                <a:latin typeface="BlinkMacSystemFont"/>
              </a:rPr>
              <a:t>: 10.1186/s13244-021-00978-8.PMID: 33683492 </a:t>
            </a:r>
            <a:r>
              <a:rPr lang="en-US" b="1" i="0" dirty="0">
                <a:solidFill>
                  <a:srgbClr val="C05600"/>
                </a:solidFill>
                <a:effectLst/>
                <a:latin typeface="BlinkMacSystemFont"/>
              </a:rPr>
              <a:t>Free PMC article.</a:t>
            </a:r>
            <a:endParaRPr lang="en-US" b="0" i="0" dirty="0">
              <a:solidFill>
                <a:srgbClr val="4D8055"/>
              </a:solidFill>
              <a:effectLst/>
              <a:latin typeface="BlinkMacSystemFon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587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7611" t="16381" r="43466" b="13269"/>
          <a:stretch/>
        </p:blipFill>
        <p:spPr bwMode="auto">
          <a:xfrm>
            <a:off x="5701612" y="734469"/>
            <a:ext cx="6310934" cy="612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DC83BF-70C1-4927-AEA1-E157B9E019D9}"/>
              </a:ext>
            </a:extLst>
          </p:cNvPr>
          <p:cNvSpPr txBox="1"/>
          <p:nvPr/>
        </p:nvSpPr>
        <p:spPr>
          <a:xfrm>
            <a:off x="7766011" y="5970192"/>
            <a:ext cx="2182136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sz="2000" dirty="0" err="1">
                <a:solidFill>
                  <a:schemeClr val="bg1"/>
                </a:solidFill>
              </a:rPr>
              <a:t>Σαφη</a:t>
            </a:r>
            <a:r>
              <a:rPr lang="el-GR" sz="2000" dirty="0">
                <a:solidFill>
                  <a:schemeClr val="bg1"/>
                </a:solidFill>
              </a:rPr>
              <a:t> </a:t>
            </a:r>
            <a:r>
              <a:rPr lang="el-GR" sz="2000" dirty="0" err="1">
                <a:solidFill>
                  <a:schemeClr val="bg1"/>
                </a:solidFill>
              </a:rPr>
              <a:t>ορια</a:t>
            </a:r>
            <a:r>
              <a:rPr lang="el-GR" sz="2000" dirty="0">
                <a:solidFill>
                  <a:schemeClr val="bg1"/>
                </a:solidFill>
              </a:rPr>
              <a:t> βλάβης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3CBEA47-14C2-4FDB-9B63-6BAB5A153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 contrast="36000"/>
                    </a14:imgEffect>
                  </a14:imgLayer>
                </a14:imgProps>
              </a:ext>
            </a:extLst>
          </a:blip>
          <a:srcRect l="58028" t="15896" r="712" b="9081"/>
          <a:stretch/>
        </p:blipFill>
        <p:spPr bwMode="auto">
          <a:xfrm>
            <a:off x="353597" y="830317"/>
            <a:ext cx="5180428" cy="588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88900" stA="57000" endPos="65000" dist="508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5445A6-6089-473B-90F1-77CB02853CED}"/>
              </a:ext>
            </a:extLst>
          </p:cNvPr>
          <p:cNvSpPr txBox="1"/>
          <p:nvPr/>
        </p:nvSpPr>
        <p:spPr>
          <a:xfrm>
            <a:off x="1522540" y="5847082"/>
            <a:ext cx="3275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Σκληρυντική ανομοιογενής επίφυση κνήμης   </a:t>
            </a:r>
          </a:p>
        </p:txBody>
      </p: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A03B36D6-550E-4F72-ACFB-57033EFE6A45}"/>
              </a:ext>
            </a:extLst>
          </p:cNvPr>
          <p:cNvCxnSpPr>
            <a:cxnSpLocks/>
          </p:cNvCxnSpPr>
          <p:nvPr/>
        </p:nvCxnSpPr>
        <p:spPr>
          <a:xfrm flipH="1">
            <a:off x="3676651" y="2083729"/>
            <a:ext cx="491132" cy="31432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BE2D0667-DE16-45D1-B797-D79B6CD8A8A6}"/>
              </a:ext>
            </a:extLst>
          </p:cNvPr>
          <p:cNvCxnSpPr>
            <a:cxnSpLocks/>
          </p:cNvCxnSpPr>
          <p:nvPr/>
        </p:nvCxnSpPr>
        <p:spPr>
          <a:xfrm flipV="1">
            <a:off x="3360030" y="3330160"/>
            <a:ext cx="437489" cy="40727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Τίτλος 1">
            <a:extLst>
              <a:ext uri="{FF2B5EF4-FFF2-40B4-BE49-F238E27FC236}">
                <a16:creationId xmlns:a16="http://schemas.microsoft.com/office/drawing/2014/main" id="{E09AD1B1-07AE-420E-9683-5EA2582D6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403" y="167535"/>
            <a:ext cx="4133193" cy="1325563"/>
          </a:xfrm>
          <a:solidFill>
            <a:schemeClr val="tx1"/>
          </a:solidFill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Οστεοσαρκωμα </a:t>
            </a:r>
          </a:p>
        </p:txBody>
      </p:sp>
    </p:spTree>
    <p:extLst>
      <p:ext uri="{BB962C8B-B14F-4D97-AF65-F5344CB8AC3E}">
        <p14:creationId xmlns:p14="http://schemas.microsoft.com/office/powerpoint/2010/main" val="274767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9172D371-1B00-4F41-A210-DF1CC2364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5734" t="64535" r="34913" b="5001"/>
          <a:stretch/>
        </p:blipFill>
        <p:spPr>
          <a:xfrm>
            <a:off x="6448096" y="297525"/>
            <a:ext cx="5527350" cy="3226676"/>
          </a:xfrm>
        </p:spPr>
      </p:pic>
      <p:pic>
        <p:nvPicPr>
          <p:cNvPr id="6" name="Θέση περιεχομένου 4">
            <a:extLst>
              <a:ext uri="{FF2B5EF4-FFF2-40B4-BE49-F238E27FC236}">
                <a16:creationId xmlns:a16="http://schemas.microsoft.com/office/drawing/2014/main" id="{619D58DF-03C8-464F-B96D-65C0323724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26" t="18791" r="22160" b="37247"/>
          <a:stretch/>
        </p:blipFill>
        <p:spPr>
          <a:xfrm>
            <a:off x="1790615" y="1910863"/>
            <a:ext cx="2615984" cy="4116466"/>
          </a:xfrm>
          <a:prstGeom prst="rect">
            <a:avLst/>
          </a:prstGeom>
        </p:spPr>
      </p:pic>
      <p:pic>
        <p:nvPicPr>
          <p:cNvPr id="7" name="Θέση περιεχομένου 4">
            <a:extLst>
              <a:ext uri="{FF2B5EF4-FFF2-40B4-BE49-F238E27FC236}">
                <a16:creationId xmlns:a16="http://schemas.microsoft.com/office/drawing/2014/main" id="{4B1A907C-6A47-4B57-B550-D9C12B6A25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554" t="64535" r="11006" b="5001"/>
          <a:stretch/>
        </p:blipFill>
        <p:spPr>
          <a:xfrm>
            <a:off x="7127620" y="3497575"/>
            <a:ext cx="2047403" cy="3360424"/>
          </a:xfrm>
          <a:prstGeom prst="rect">
            <a:avLst/>
          </a:prstGeom>
        </p:spPr>
      </p:pic>
      <p:pic>
        <p:nvPicPr>
          <p:cNvPr id="8" name="Θέση περιεχομένου 4">
            <a:extLst>
              <a:ext uri="{FF2B5EF4-FFF2-40B4-BE49-F238E27FC236}">
                <a16:creationId xmlns:a16="http://schemas.microsoft.com/office/drawing/2014/main" id="{110A0CBC-2342-43E8-AD9D-5C4BFFD25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42" t="64535" r="21951" b="5001"/>
          <a:stretch/>
        </p:blipFill>
        <p:spPr>
          <a:xfrm>
            <a:off x="9274154" y="3497574"/>
            <a:ext cx="2433144" cy="3360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012031-D8B9-457B-B9F5-1414D619ABD5}"/>
              </a:ext>
            </a:extLst>
          </p:cNvPr>
          <p:cNvSpPr txBox="1"/>
          <p:nvPr/>
        </p:nvSpPr>
        <p:spPr>
          <a:xfrm>
            <a:off x="8859675" y="2752953"/>
            <a:ext cx="606641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CT</a:t>
            </a:r>
            <a:endParaRPr lang="el-GR" sz="3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C6980-D561-4F67-AE24-BAFC212CA0BE}"/>
              </a:ext>
            </a:extLst>
          </p:cNvPr>
          <p:cNvSpPr txBox="1"/>
          <p:nvPr/>
        </p:nvSpPr>
        <p:spPr>
          <a:xfrm>
            <a:off x="7226751" y="6201031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T1</a:t>
            </a:r>
            <a:endParaRPr lang="el-GR" sz="28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EA8B5B-D530-412B-988D-1DAA1AAE80ED}"/>
              </a:ext>
            </a:extLst>
          </p:cNvPr>
          <p:cNvSpPr txBox="1"/>
          <p:nvPr/>
        </p:nvSpPr>
        <p:spPr>
          <a:xfrm>
            <a:off x="9274154" y="6188075"/>
            <a:ext cx="1030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T2 FS </a:t>
            </a:r>
            <a:endParaRPr lang="el-GR" sz="2800" dirty="0">
              <a:solidFill>
                <a:schemeClr val="bg1"/>
              </a:solidFill>
            </a:endParaRPr>
          </a:p>
        </p:txBody>
      </p:sp>
      <p:sp>
        <p:nvSpPr>
          <p:cNvPr id="13" name="Τίτλος 1">
            <a:extLst>
              <a:ext uri="{FF2B5EF4-FFF2-40B4-BE49-F238E27FC236}">
                <a16:creationId xmlns:a16="http://schemas.microsoft.com/office/drawing/2014/main" id="{52274392-3CF7-4B20-872C-E215398A4E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9429" y="388508"/>
            <a:ext cx="4938355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/>
              <a:t>Non Hodgkin </a:t>
            </a:r>
            <a:r>
              <a:rPr lang="el-GR" sz="4000" b="1" dirty="0"/>
              <a:t>λέμφωμα</a:t>
            </a:r>
            <a:br>
              <a:rPr lang="en-US" sz="4000" b="1" dirty="0"/>
            </a:br>
            <a:r>
              <a:rPr lang="en-US" sz="4000" b="1" dirty="0"/>
              <a:t>(NHL)</a:t>
            </a:r>
            <a:endParaRPr lang="el-GR" sz="4000" b="1" dirty="0"/>
          </a:p>
        </p:txBody>
      </p:sp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D2DB214F-B51C-49B5-AAF5-A3D33FD0D1AA}"/>
              </a:ext>
            </a:extLst>
          </p:cNvPr>
          <p:cNvCxnSpPr>
            <a:cxnSpLocks/>
          </p:cNvCxnSpPr>
          <p:nvPr/>
        </p:nvCxnSpPr>
        <p:spPr>
          <a:xfrm flipH="1">
            <a:off x="2980229" y="2090511"/>
            <a:ext cx="326725" cy="16537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ύγραμμο βέλος σύνδεσης 17">
            <a:extLst>
              <a:ext uri="{FF2B5EF4-FFF2-40B4-BE49-F238E27FC236}">
                <a16:creationId xmlns:a16="http://schemas.microsoft.com/office/drawing/2014/main" id="{D2DE5C34-8A80-4EF3-A4E6-0768D5E457D9}"/>
              </a:ext>
            </a:extLst>
          </p:cNvPr>
          <p:cNvCxnSpPr>
            <a:cxnSpLocks/>
          </p:cNvCxnSpPr>
          <p:nvPr/>
        </p:nvCxnSpPr>
        <p:spPr>
          <a:xfrm flipH="1" flipV="1">
            <a:off x="2703349" y="3354683"/>
            <a:ext cx="154754" cy="401544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Ευθύγραμμο βέλος σύνδεσης 18">
            <a:extLst>
              <a:ext uri="{FF2B5EF4-FFF2-40B4-BE49-F238E27FC236}">
                <a16:creationId xmlns:a16="http://schemas.microsoft.com/office/drawing/2014/main" id="{2D1B0468-9076-401E-9D42-EEA6301A676F}"/>
              </a:ext>
            </a:extLst>
          </p:cNvPr>
          <p:cNvCxnSpPr>
            <a:cxnSpLocks/>
          </p:cNvCxnSpPr>
          <p:nvPr/>
        </p:nvCxnSpPr>
        <p:spPr>
          <a:xfrm flipH="1">
            <a:off x="2980229" y="2887146"/>
            <a:ext cx="412258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61943047-B9BD-4F36-9831-7846EB9730B7}"/>
              </a:ext>
            </a:extLst>
          </p:cNvPr>
          <p:cNvCxnSpPr>
            <a:cxnSpLocks/>
          </p:cNvCxnSpPr>
          <p:nvPr/>
        </p:nvCxnSpPr>
        <p:spPr>
          <a:xfrm flipV="1">
            <a:off x="9476954" y="2375870"/>
            <a:ext cx="386318" cy="259577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4A738E3-8111-71A5-6882-E8AA8B77924C}"/>
              </a:ext>
            </a:extLst>
          </p:cNvPr>
          <p:cNvSpPr txBox="1"/>
          <p:nvPr/>
        </p:nvSpPr>
        <p:spPr>
          <a:xfrm>
            <a:off x="1303568" y="6134270"/>
            <a:ext cx="3680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err="1"/>
              <a:t>Αντρας</a:t>
            </a:r>
            <a:r>
              <a:rPr lang="el-GR" sz="2400" dirty="0"/>
              <a:t> 57 ετών, οσφυαλγία</a:t>
            </a:r>
          </a:p>
        </p:txBody>
      </p:sp>
    </p:spTree>
    <p:extLst>
      <p:ext uri="{BB962C8B-B14F-4D97-AF65-F5344CB8AC3E}">
        <p14:creationId xmlns:p14="http://schemas.microsoft.com/office/powerpoint/2010/main" val="173359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BAB8E688-C298-4889-B726-899A88810C9F}"/>
              </a:ext>
            </a:extLst>
          </p:cNvPr>
          <p:cNvSpPr txBox="1">
            <a:spLocks noChangeArrowheads="1"/>
          </p:cNvSpPr>
          <p:nvPr/>
        </p:nvSpPr>
        <p:spPr>
          <a:xfrm>
            <a:off x="2710789" y="167939"/>
            <a:ext cx="1413244" cy="978301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4000" b="1" dirty="0"/>
              <a:t>ΝΗ</a:t>
            </a:r>
            <a:r>
              <a:rPr lang="en-US" altLang="el-GR" sz="4000" b="1" dirty="0"/>
              <a:t>L </a:t>
            </a:r>
            <a:endParaRPr lang="el-GR" altLang="el-GR" sz="4000" b="1" dirty="0"/>
          </a:p>
        </p:txBody>
      </p:sp>
      <p:pic>
        <p:nvPicPr>
          <p:cNvPr id="15" name="Θέση περιεχομένου 3">
            <a:extLst>
              <a:ext uri="{FF2B5EF4-FFF2-40B4-BE49-F238E27FC236}">
                <a16:creationId xmlns:a16="http://schemas.microsoft.com/office/drawing/2014/main" id="{70160397-B4C3-4796-9657-BA5D688D5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86" t="17472" r="49452" b="26226"/>
          <a:stretch/>
        </p:blipFill>
        <p:spPr>
          <a:xfrm>
            <a:off x="6410720" y="810926"/>
            <a:ext cx="4879767" cy="406028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4" name="Θέση περιεχομένου 3">
            <a:extLst>
              <a:ext uri="{FF2B5EF4-FFF2-40B4-BE49-F238E27FC236}">
                <a16:creationId xmlns:a16="http://schemas.microsoft.com/office/drawing/2014/main" id="{340E1A96-F39D-4F70-B753-548D669D4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40" t="17472" r="1584" b="23778"/>
          <a:stretch/>
        </p:blipFill>
        <p:spPr>
          <a:xfrm>
            <a:off x="378364" y="1273474"/>
            <a:ext cx="5458170" cy="351401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059C8B-0C57-4B19-B760-5D8B22A23672}"/>
              </a:ext>
            </a:extLst>
          </p:cNvPr>
          <p:cNvSpPr txBox="1"/>
          <p:nvPr/>
        </p:nvSpPr>
        <p:spPr>
          <a:xfrm>
            <a:off x="727201" y="4871210"/>
            <a:ext cx="3967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Αντρας</a:t>
            </a:r>
            <a:r>
              <a:rPr lang="el-GR" dirty="0"/>
              <a:t> 57 ετών, οσφυαλγία</a:t>
            </a:r>
          </a:p>
          <a:p>
            <a:r>
              <a:rPr lang="en-US" dirty="0"/>
              <a:t>CT : </a:t>
            </a:r>
            <a:r>
              <a:rPr lang="el-GR" dirty="0"/>
              <a:t>επιπλεον </a:t>
            </a:r>
            <a:r>
              <a:rPr lang="el-GR" b="1" dirty="0"/>
              <a:t>διογκωμενοι λεμφαδένες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521E5D-2072-EB37-7B58-B70BD755ADD7}"/>
              </a:ext>
            </a:extLst>
          </p:cNvPr>
          <p:cNvSpPr txBox="1"/>
          <p:nvPr/>
        </p:nvSpPr>
        <p:spPr>
          <a:xfrm>
            <a:off x="84469" y="5772008"/>
            <a:ext cx="5630961" cy="107721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Weber MA,  Papakonstantinou O,  </a:t>
            </a:r>
            <a:r>
              <a:rPr lang="en-US" sz="1600" dirty="0" err="1"/>
              <a:t>Nikodinovska</a:t>
            </a:r>
            <a:r>
              <a:rPr lang="en-US" sz="1600" dirty="0"/>
              <a:t> V,  Vanhoenacker FM. Ewing’s Sarcoma and Primary Osseous Lymphoma: Spectrum of Imaging Appearances. </a:t>
            </a:r>
          </a:p>
          <a:p>
            <a:r>
              <a:rPr lang="en-US" sz="1600" i="1" dirty="0"/>
              <a:t>Semin </a:t>
            </a:r>
            <a:r>
              <a:rPr lang="en-US" sz="1600" i="1" dirty="0" err="1"/>
              <a:t>Musculoskelet</a:t>
            </a:r>
            <a:r>
              <a:rPr lang="en-US" sz="1600" i="1" dirty="0"/>
              <a:t> </a:t>
            </a:r>
            <a:r>
              <a:rPr lang="en-US" sz="1600" i="1" dirty="0" err="1"/>
              <a:t>Radiol</a:t>
            </a:r>
            <a:r>
              <a:rPr lang="en-US" sz="1600" i="1" dirty="0"/>
              <a:t> 2019;23:36–57</a:t>
            </a:r>
            <a:endParaRPr lang="el-GR" sz="1600" i="1" dirty="0"/>
          </a:p>
        </p:txBody>
      </p:sp>
      <p:pic>
        <p:nvPicPr>
          <p:cNvPr id="28" name="Θέση περιεχομένου 3">
            <a:extLst>
              <a:ext uri="{FF2B5EF4-FFF2-40B4-BE49-F238E27FC236}">
                <a16:creationId xmlns:a16="http://schemas.microsoft.com/office/drawing/2014/main" id="{DC3541A7-6192-4839-A089-5B01FEC7E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481" t="36847" r="24188" b="9317"/>
          <a:stretch/>
        </p:blipFill>
        <p:spPr>
          <a:xfrm>
            <a:off x="8354788" y="4691811"/>
            <a:ext cx="3393077" cy="21146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7657F5-D891-74FE-BDCF-D9DCEBCC3122}"/>
              </a:ext>
            </a:extLst>
          </p:cNvPr>
          <p:cNvSpPr txBox="1"/>
          <p:nvPr/>
        </p:nvSpPr>
        <p:spPr>
          <a:xfrm>
            <a:off x="444135" y="4230146"/>
            <a:ext cx="49084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BC77D1-0683-7FE2-94F8-1F564E7FA895}"/>
              </a:ext>
            </a:extLst>
          </p:cNvPr>
          <p:cNvSpPr txBox="1"/>
          <p:nvPr/>
        </p:nvSpPr>
        <p:spPr>
          <a:xfrm>
            <a:off x="6513871" y="4325824"/>
            <a:ext cx="83753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T2 FS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5B1CC8-6536-963F-15A0-5A16857829C9}"/>
              </a:ext>
            </a:extLst>
          </p:cNvPr>
          <p:cNvSpPr txBox="1"/>
          <p:nvPr/>
        </p:nvSpPr>
        <p:spPr>
          <a:xfrm>
            <a:off x="8600438" y="6271523"/>
            <a:ext cx="50033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CT</a:t>
            </a:r>
          </a:p>
        </p:txBody>
      </p:sp>
    </p:spTree>
    <p:extLst>
      <p:ext uri="{BB962C8B-B14F-4D97-AF65-F5344CB8AC3E}">
        <p14:creationId xmlns:p14="http://schemas.microsoft.com/office/powerpoint/2010/main" val="372487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5D63794A-C43C-4F72-A279-63DC5B872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100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l-GR" sz="3600"/>
          </a:p>
        </p:txBody>
      </p:sp>
      <p:sp>
        <p:nvSpPr>
          <p:cNvPr id="6147" name="Text Box 3">
            <a:extLst>
              <a:ext uri="{FF2B5EF4-FFF2-40B4-BE49-F238E27FC236}">
                <a16:creationId xmlns:a16="http://schemas.microsoft.com/office/drawing/2014/main" id="{12296BE9-6129-4993-94FF-93081B8B8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868364"/>
            <a:ext cx="24066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chemeClr val="tx2"/>
                </a:solidFill>
                <a:latin typeface="Comic Sans MS" panose="030F0702030302020204" pitchFamily="66" charset="0"/>
              </a:rPr>
              <a:t>ΙΣΤΟΡΙΚΟ</a:t>
            </a:r>
            <a:r>
              <a:rPr lang="el-GR" altLang="el-GR" sz="2800" b="1">
                <a:solidFill>
                  <a:schemeClr val="folHlink"/>
                </a:solidFill>
              </a:rPr>
              <a:t> </a:t>
            </a:r>
          </a:p>
        </p:txBody>
      </p:sp>
      <p:sp>
        <p:nvSpPr>
          <p:cNvPr id="6148" name="Text Box 4">
            <a:extLst>
              <a:ext uri="{FF2B5EF4-FFF2-40B4-BE49-F238E27FC236}">
                <a16:creationId xmlns:a16="http://schemas.microsoft.com/office/drawing/2014/main" id="{F05574F0-F58A-40AC-9A0D-A6CA53CD4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276" y="2018590"/>
            <a:ext cx="102870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l-GR" altLang="el-GR" sz="2400" dirty="0">
                <a:latin typeface="Comic Sans MS" panose="030F0702030302020204" pitchFamily="66" charset="0"/>
              </a:rPr>
              <a:t> Αγόρι 13 ετών</a:t>
            </a:r>
            <a:r>
              <a:rPr lang="en-US" altLang="el-GR" sz="2400" dirty="0">
                <a:latin typeface="Comic Sans MS" panose="030F0702030302020204" pitchFamily="66" charset="0"/>
              </a:rPr>
              <a:t>, </a:t>
            </a:r>
            <a:r>
              <a:rPr lang="el-GR" altLang="el-GR" sz="2400" dirty="0">
                <a:latin typeface="Comic Sans MS" panose="030F0702030302020204" pitchFamily="66" charset="0"/>
              </a:rPr>
              <a:t>  παραπονείται για οσφυαλγία επί 3μηνο (</a:t>
            </a:r>
            <a:r>
              <a:rPr lang="el-GR" altLang="el-GR" sz="2400" dirty="0" err="1">
                <a:latin typeface="Comic Sans MS" panose="030F0702030302020204" pitchFamily="66" charset="0"/>
              </a:rPr>
              <a:t>τουλαχιστον</a:t>
            </a:r>
            <a:r>
              <a:rPr lang="el-GR" altLang="el-GR" sz="2400" dirty="0">
                <a:latin typeface="Comic Sans MS" panose="030F0702030302020204" pitchFamily="66" charset="0"/>
              </a:rPr>
              <a:t>) 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l-GR" sz="2400" dirty="0">
                <a:latin typeface="Comic Sans MS" panose="030F0702030302020204" pitchFamily="66" charset="0"/>
              </a:rPr>
              <a:t>Κλινική εξέταση: </a:t>
            </a:r>
            <a:r>
              <a:rPr lang="el-GR" altLang="el-GR" sz="2400" dirty="0" err="1">
                <a:latin typeface="Comic Sans MS" panose="030F0702030302020204" pitchFamily="66" charset="0"/>
              </a:rPr>
              <a:t>σπαστικότητα</a:t>
            </a:r>
            <a:r>
              <a:rPr lang="el-GR" altLang="el-GR" sz="2400" dirty="0">
                <a:latin typeface="Comic Sans MS" panose="030F0702030302020204" pitchFamily="66" charset="0"/>
              </a:rPr>
              <a:t> στους μυς της ράχης και  στους οπίσθιους μηριαίους μυς.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l-GR" sz="2400" dirty="0">
                <a:latin typeface="Comic Sans MS" panose="030F0702030302020204" pitchFamily="66" charset="0"/>
              </a:rPr>
              <a:t>Νευρολογική εξέταση: κ. φ</a:t>
            </a:r>
          </a:p>
          <a:p>
            <a:pPr>
              <a:spcBef>
                <a:spcPct val="50000"/>
              </a:spcBef>
            </a:pPr>
            <a:r>
              <a:rPr lang="el-GR" altLang="el-GR" sz="2400" dirty="0">
                <a:latin typeface="Comic Sans MS" panose="030F0702030302020204" pitchFamily="66" charset="0"/>
              </a:rPr>
              <a:t>Αιματολογικός-Βιοχημικός έλεγχος :  κ. φ.</a:t>
            </a:r>
          </a:p>
          <a:p>
            <a:pPr eaLnBrk="1" hangingPunct="1">
              <a:spcBef>
                <a:spcPct val="50000"/>
              </a:spcBef>
            </a:pPr>
            <a:endParaRPr lang="el-GR" altLang="el-GR" sz="2400" dirty="0">
              <a:latin typeface="Comic Sans MS" panose="030F0702030302020204" pitchFamily="66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l-GR" altLang="el-GR" sz="2400" dirty="0">
              <a:latin typeface="Comic Sans MS" panose="030F0702030302020204" pitchFamily="66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2400" dirty="0">
              <a:latin typeface="Comic Sans MS" panose="030F0702030302020204" pitchFamily="66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l-GR" altLang="el-GR" sz="2400" dirty="0">
              <a:latin typeface="Comic Sans MS" panose="030F0702030302020204" pitchFamily="66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l-GR" altLang="el-GR" sz="2400" dirty="0">
              <a:latin typeface="Comic Sans MS" panose="030F0702030302020204" pitchFamily="66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l-GR" altLang="el-GR" sz="2400" dirty="0">
              <a:latin typeface="Comic Sans MS" panose="030F0702030302020204" pitchFamily="66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l-GR" altLang="el-GR" sz="2400" dirty="0">
              <a:latin typeface="Comic Sans MS" panose="030F0702030302020204" pitchFamily="66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2400" dirty="0">
                <a:latin typeface="Comic Sans MS" panose="030F0702030302020204" pitchFamily="66" charset="0"/>
              </a:rPr>
              <a:t>	</a:t>
            </a:r>
            <a:endParaRPr lang="el-GR" altLang="el-GR" sz="2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3A09D0AC-9080-4655-9583-A84B56420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8642" y="165539"/>
            <a:ext cx="7924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 dirty="0">
                <a:solidFill>
                  <a:schemeClr val="tx2"/>
                </a:solidFill>
                <a:latin typeface="+mj-lt"/>
              </a:rPr>
              <a:t>    ΑΠΕΙΚΟΝΙΣΤΙΚΑ ΕΥΡΗΜΑΤΑ</a:t>
            </a:r>
            <a:r>
              <a:rPr lang="el-GR" altLang="el-GR" sz="2800" b="1" dirty="0">
                <a:solidFill>
                  <a:schemeClr val="folHlink"/>
                </a:solidFill>
                <a:latin typeface="+mj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dirty="0">
                <a:solidFill>
                  <a:schemeClr val="folHlink"/>
                </a:solidFill>
                <a:latin typeface="+mj-lt"/>
              </a:rPr>
              <a:t>         	</a:t>
            </a:r>
            <a:r>
              <a:rPr lang="el-GR" altLang="el-GR" sz="2800" dirty="0">
                <a:solidFill>
                  <a:schemeClr val="tx2"/>
                </a:solidFill>
                <a:latin typeface="+mj-lt"/>
              </a:rPr>
              <a:t>Α/α κοιλίας σε όρθια θέση</a:t>
            </a:r>
          </a:p>
        </p:txBody>
      </p:sp>
      <p:pic>
        <p:nvPicPr>
          <p:cNvPr id="10243" name="Picture 7" descr="C:\common\emma-ABC\P1010040 new.jpg">
            <a:extLst>
              <a:ext uri="{FF2B5EF4-FFF2-40B4-BE49-F238E27FC236}">
                <a16:creationId xmlns:a16="http://schemas.microsoft.com/office/drawing/2014/main" id="{E7B15364-C506-49A9-994B-F500FC23B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107" y="1252044"/>
            <a:ext cx="4008383" cy="5344511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10" descr="C:\common\emma-ABC\P1010010 new.jpg">
            <a:extLst>
              <a:ext uri="{FF2B5EF4-FFF2-40B4-BE49-F238E27FC236}">
                <a16:creationId xmlns:a16="http://schemas.microsoft.com/office/drawing/2014/main" id="{5A6ED689-741F-4F80-BC63-4F82E2764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624" y="2027293"/>
            <a:ext cx="5462752" cy="4307818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4A1E7F0-2061-4330-9C70-160D6C6B6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311" y="386255"/>
            <a:ext cx="6375839" cy="12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  ΑΠΕΙΚΟΝΙΣΤΙΚΑ ΕΥΡΗΜΑΤΑ</a:t>
            </a:r>
            <a:r>
              <a:rPr lang="el-GR" alt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Υπολογιστική Τομογραφία</a:t>
            </a:r>
            <a:r>
              <a:rPr lang="en-US" alt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alt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alt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CT) </a:t>
            </a:r>
            <a:r>
              <a:rPr lang="el-GR" alt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ΟΜΣΣ</a:t>
            </a:r>
            <a:endParaRPr lang="en-GB" altLang="el-GR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A48E179A-72B0-48F0-9D81-C10A65943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5295" y="325474"/>
            <a:ext cx="5541409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ΑΠΕΙΚΟΝΙΣΤΙΚΑ ΕΥΡΗΜΑΤΑ</a:t>
            </a:r>
            <a:r>
              <a:rPr lang="el-GR" altLang="el-GR" sz="2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Μαγνητική  Τομογραφία</a:t>
            </a:r>
            <a:r>
              <a:rPr lang="en-US" altLang="el-GR" sz="2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(MRI) </a:t>
            </a:r>
            <a:r>
              <a:rPr lang="el-GR" altLang="el-GR" sz="2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ΟΜΣΣ</a:t>
            </a:r>
            <a:endParaRPr lang="en-GB" altLang="el-GR" sz="28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3555" name="Picture 3" descr="C:\common\emma-ABC\P1010051 new.jpg">
            <a:extLst>
              <a:ext uri="{FF2B5EF4-FFF2-40B4-BE49-F238E27FC236}">
                <a16:creationId xmlns:a16="http://schemas.microsoft.com/office/drawing/2014/main" id="{D3CA765A-5B76-40B4-AE4C-C23404DC4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r="9004"/>
          <a:stretch>
            <a:fillRect/>
          </a:stretch>
        </p:blipFill>
        <p:spPr bwMode="auto">
          <a:xfrm>
            <a:off x="429282" y="1556580"/>
            <a:ext cx="2799036" cy="527510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common\emma-ABC\P1010057 new.jpg">
            <a:extLst>
              <a:ext uri="{FF2B5EF4-FFF2-40B4-BE49-F238E27FC236}">
                <a16:creationId xmlns:a16="http://schemas.microsoft.com/office/drawing/2014/main" id="{1329E816-137C-4477-82E1-A17B02A19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r="10744"/>
          <a:stretch>
            <a:fillRect/>
          </a:stretch>
        </p:blipFill>
        <p:spPr bwMode="auto">
          <a:xfrm>
            <a:off x="5941396" y="1472394"/>
            <a:ext cx="2624959" cy="535929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9" name="Text Box 7">
            <a:extLst>
              <a:ext uri="{FF2B5EF4-FFF2-40B4-BE49-F238E27FC236}">
                <a16:creationId xmlns:a16="http://schemas.microsoft.com/office/drawing/2014/main" id="{B177B127-9CBA-4454-AD5F-C12D3085A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943600"/>
            <a:ext cx="3810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l-GR" dirty="0">
                <a:latin typeface="Comic Sans MS" panose="030F0702030302020204" pitchFamily="66" charset="0"/>
              </a:rPr>
              <a:t>	Sag T1</a:t>
            </a:r>
            <a:endParaRPr lang="en-GB" altLang="el-GR" dirty="0">
              <a:latin typeface="Comic Sans MS" panose="030F0702030302020204" pitchFamily="66" charset="0"/>
            </a:endParaRPr>
          </a:p>
        </p:txBody>
      </p:sp>
      <p:sp>
        <p:nvSpPr>
          <p:cNvPr id="23560" name="Text Box 8">
            <a:extLst>
              <a:ext uri="{FF2B5EF4-FFF2-40B4-BE49-F238E27FC236}">
                <a16:creationId xmlns:a16="http://schemas.microsoft.com/office/drawing/2014/main" id="{3E22D5E0-7067-4803-BAA0-EE8AC9A98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8392" y="6150758"/>
            <a:ext cx="3657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l-GR" dirty="0">
                <a:latin typeface="Comic Sans MS" panose="030F0702030302020204" pitchFamily="66" charset="0"/>
              </a:rPr>
              <a:t>	Sag  T 2</a:t>
            </a:r>
            <a:endParaRPr lang="en-GB" altLang="el-G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0425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common\emma-ABC\P1010045 new.jpg">
            <a:extLst>
              <a:ext uri="{FF2B5EF4-FFF2-40B4-BE49-F238E27FC236}">
                <a16:creationId xmlns:a16="http://schemas.microsoft.com/office/drawing/2014/main" id="{015B8ABF-8721-4757-A94E-CE3084057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" b="3615"/>
          <a:stretch>
            <a:fillRect/>
          </a:stretch>
        </p:blipFill>
        <p:spPr bwMode="auto">
          <a:xfrm>
            <a:off x="3998200" y="2355602"/>
            <a:ext cx="3886200" cy="3352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common\emma-ABC\P1010062 new.jpg">
            <a:extLst>
              <a:ext uri="{FF2B5EF4-FFF2-40B4-BE49-F238E27FC236}">
                <a16:creationId xmlns:a16="http://schemas.microsoft.com/office/drawing/2014/main" id="{80F6645B-985F-4854-86CB-05CC065BD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04777"/>
            <a:ext cx="4307603" cy="323070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common\emma-ABC\P1010046 new.jpg">
            <a:extLst>
              <a:ext uri="{FF2B5EF4-FFF2-40B4-BE49-F238E27FC236}">
                <a16:creationId xmlns:a16="http://schemas.microsoft.com/office/drawing/2014/main" id="{F07DD002-26FF-4938-B935-B28BA7E3B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/>
          <a:stretch>
            <a:fillRect/>
          </a:stretch>
        </p:blipFill>
        <p:spPr bwMode="auto">
          <a:xfrm>
            <a:off x="7767801" y="2976417"/>
            <a:ext cx="4114800" cy="33797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Rectangle 5">
            <a:extLst>
              <a:ext uri="{FF2B5EF4-FFF2-40B4-BE49-F238E27FC236}">
                <a16:creationId xmlns:a16="http://schemas.microsoft.com/office/drawing/2014/main" id="{A214E0EA-AB68-436A-98FB-AE62F8880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4" y="4435479"/>
            <a:ext cx="17027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 dirty="0">
                <a:latin typeface="Comic Sans MS" panose="030F0702030302020204" pitchFamily="66" charset="0"/>
              </a:rPr>
              <a:t>axial  T1W</a:t>
            </a:r>
            <a:endParaRPr lang="en-GB" altLang="el-GR" sz="2400" dirty="0">
              <a:latin typeface="Comic Sans MS" panose="030F0702030302020204" pitchFamily="66" charset="0"/>
            </a:endParaRP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3C30DFF6-AD0E-4FE5-B32C-076895262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3627" y="5708402"/>
            <a:ext cx="19351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 dirty="0">
                <a:latin typeface="Comic Sans MS" panose="030F0702030302020204" pitchFamily="66" charset="0"/>
              </a:rPr>
              <a:t>axial   T2 W</a:t>
            </a:r>
            <a:endParaRPr lang="en-GB" altLang="el-GR" sz="2400" dirty="0">
              <a:latin typeface="Comic Sans MS" panose="030F0702030302020204" pitchFamily="66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50C7F6B-01A2-4B43-86E0-458657074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7628" y="6309997"/>
            <a:ext cx="20986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 dirty="0">
                <a:latin typeface="Comic Sans MS" panose="030F0702030302020204" pitchFamily="66" charset="0"/>
              </a:rPr>
              <a:t>axial   T2* W</a:t>
            </a:r>
            <a:endParaRPr lang="en-GB" altLang="el-GR" sz="2400" dirty="0">
              <a:latin typeface="Comic Sans MS" panose="030F0702030302020204" pitchFamily="66" charset="0"/>
            </a:endParaRPr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0121BBDA-BB8F-491A-949C-7B25DFC195D0}"/>
              </a:ext>
            </a:extLst>
          </p:cNvPr>
          <p:cNvSpPr txBox="1">
            <a:spLocks/>
          </p:cNvSpPr>
          <p:nvPr/>
        </p:nvSpPr>
        <p:spPr>
          <a:xfrm>
            <a:off x="6467803" y="765917"/>
            <a:ext cx="5236121" cy="76736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>
                <a:solidFill>
                  <a:schemeClr val="bg1"/>
                </a:solidFill>
              </a:rPr>
              <a:t>Ανευρυσματική κύστη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onetumor.org/sites/default/files/imagecache/Main-Image/abctiblat1B-2.jpg">
            <a:extLst>
              <a:ext uri="{FF2B5EF4-FFF2-40B4-BE49-F238E27FC236}">
                <a16:creationId xmlns:a16="http://schemas.microsoft.com/office/drawing/2014/main" id="{B9C81D8B-B918-405F-8FB4-C6CCC3771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598" r="6929" b="10394"/>
          <a:stretch>
            <a:fillRect/>
          </a:stretch>
        </p:blipFill>
        <p:spPr bwMode="auto">
          <a:xfrm>
            <a:off x="5075785" y="2053369"/>
            <a:ext cx="3153815" cy="4678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241DD4B3-A7D0-43DB-AF0E-BA7405CD7C1D}"/>
              </a:ext>
            </a:extLst>
          </p:cNvPr>
          <p:cNvSpPr txBox="1">
            <a:spLocks/>
          </p:cNvSpPr>
          <p:nvPr/>
        </p:nvSpPr>
        <p:spPr>
          <a:xfrm>
            <a:off x="3945321" y="618772"/>
            <a:ext cx="5236121" cy="76736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>
                <a:solidFill>
                  <a:schemeClr val="bg1"/>
                </a:solidFill>
              </a:rPr>
              <a:t>Ανευρυσματική κύστη</a:t>
            </a:r>
          </a:p>
        </p:txBody>
      </p:sp>
    </p:spTree>
    <p:extLst>
      <p:ext uri="{BB962C8B-B14F-4D97-AF65-F5344CB8AC3E}">
        <p14:creationId xmlns:p14="http://schemas.microsoft.com/office/powerpoint/2010/main" val="10195150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9" descr="P101003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lum contrast="18000"/>
          </a:blip>
          <a:srcRect b="20032"/>
          <a:stretch>
            <a:fillRect/>
          </a:stretch>
        </p:blipFill>
        <p:spPr>
          <a:xfrm>
            <a:off x="1807780" y="821499"/>
            <a:ext cx="3594629" cy="4791444"/>
          </a:xfrm>
          <a:noFill/>
          <a:ln>
            <a:solidFill>
              <a:schemeClr val="tx2"/>
            </a:solidFill>
          </a:ln>
        </p:spPr>
      </p:pic>
      <p:sp>
        <p:nvSpPr>
          <p:cNvPr id="30724" name="Text Box 11"/>
          <p:cNvSpPr txBox="1">
            <a:spLocks noChangeArrowheads="1"/>
          </p:cNvSpPr>
          <p:nvPr/>
        </p:nvSpPr>
        <p:spPr bwMode="auto">
          <a:xfrm>
            <a:off x="2038962" y="5612943"/>
            <a:ext cx="2828925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300" dirty="0"/>
              <a:t>μη </a:t>
            </a:r>
            <a:r>
              <a:rPr lang="el-GR" sz="2300" dirty="0" err="1"/>
              <a:t>οστεοποιό</a:t>
            </a:r>
            <a:r>
              <a:rPr lang="el-GR" sz="2300" dirty="0"/>
              <a:t> </a:t>
            </a:r>
            <a:r>
              <a:rPr lang="el-GR" sz="2300" dirty="0" err="1"/>
              <a:t>ινωμα</a:t>
            </a:r>
            <a:endParaRPr lang="el-GR" sz="2300" dirty="0"/>
          </a:p>
          <a:p>
            <a:pPr algn="ctr"/>
            <a:r>
              <a:rPr lang="en-US" sz="23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⇩</a:t>
            </a:r>
          </a:p>
          <a:p>
            <a:pPr algn="ctr"/>
            <a:r>
              <a:rPr lang="en-US" sz="2300" dirty="0"/>
              <a:t> </a:t>
            </a:r>
            <a:r>
              <a:rPr lang="en-US" sz="2300" dirty="0">
                <a:solidFill>
                  <a:schemeClr val="tx2"/>
                </a:solidFill>
              </a:rPr>
              <a:t>STOP</a:t>
            </a:r>
          </a:p>
        </p:txBody>
      </p:sp>
      <p:pic>
        <p:nvPicPr>
          <p:cNvPr id="6" name="Picture 6" descr="P1010060">
            <a:extLst>
              <a:ext uri="{FF2B5EF4-FFF2-40B4-BE49-F238E27FC236}">
                <a16:creationId xmlns:a16="http://schemas.microsoft.com/office/drawing/2014/main" id="{59461564-C0C0-47FB-B7F1-C2CC205A1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3766" y="794596"/>
            <a:ext cx="3621643" cy="4828857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D1E1E41C-C244-4B5D-83F7-5AB361E62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4115" y="5725278"/>
            <a:ext cx="2828925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300" dirty="0"/>
              <a:t>Απλή οστική κύστη </a:t>
            </a:r>
          </a:p>
          <a:p>
            <a:pPr algn="ctr"/>
            <a:r>
              <a:rPr lang="en-US" sz="23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⇩</a:t>
            </a:r>
          </a:p>
          <a:p>
            <a:pPr algn="ctr"/>
            <a:r>
              <a:rPr lang="en-US" sz="2300" dirty="0"/>
              <a:t> </a:t>
            </a:r>
            <a:r>
              <a:rPr lang="en-US" sz="2300" dirty="0">
                <a:solidFill>
                  <a:schemeClr val="tx2"/>
                </a:solidFill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29566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 descr="KAPASAKIS CURTAIN CERV0002">
            <a:extLst>
              <a:ext uri="{FF2B5EF4-FFF2-40B4-BE49-F238E27FC236}">
                <a16:creationId xmlns:a16="http://schemas.microsoft.com/office/drawing/2014/main" id="{58D8350D-BBEE-49B0-992D-1FB0BD5BA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4506"/>
          <a:stretch>
            <a:fillRect/>
          </a:stretch>
        </p:blipFill>
        <p:spPr bwMode="auto">
          <a:xfrm>
            <a:off x="8869971" y="165135"/>
            <a:ext cx="2129629" cy="6500345"/>
          </a:xfrm>
          <a:prstGeom prst="rect">
            <a:avLst/>
          </a:prstGeom>
          <a:noFill/>
          <a:ln w="9525">
            <a:solidFill>
              <a:srgbClr val="99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5" descr="KAPASAKIS CURTAIN CERV0001">
            <a:extLst>
              <a:ext uri="{FF2B5EF4-FFF2-40B4-BE49-F238E27FC236}">
                <a16:creationId xmlns:a16="http://schemas.microsoft.com/office/drawing/2014/main" id="{0BB6BC88-1507-4240-823C-3272E9AEC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8" r="30557"/>
          <a:stretch>
            <a:fillRect/>
          </a:stretch>
        </p:blipFill>
        <p:spPr bwMode="auto">
          <a:xfrm>
            <a:off x="6464047" y="192518"/>
            <a:ext cx="2010821" cy="65003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6" descr="KAPASAKIS CURTAIN CERV0005">
            <a:extLst>
              <a:ext uri="{FF2B5EF4-FFF2-40B4-BE49-F238E27FC236}">
                <a16:creationId xmlns:a16="http://schemas.microsoft.com/office/drawing/2014/main" id="{7EA94769-5661-48D1-9AFB-33C7D0DA5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r="33098"/>
          <a:stretch>
            <a:fillRect/>
          </a:stretch>
        </p:blipFill>
        <p:spPr bwMode="auto">
          <a:xfrm>
            <a:off x="4046539" y="165135"/>
            <a:ext cx="2092323" cy="65277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Θέση περιεχομένου 2">
            <a:extLst>
              <a:ext uri="{FF2B5EF4-FFF2-40B4-BE49-F238E27FC236}">
                <a16:creationId xmlns:a16="http://schemas.microsoft.com/office/drawing/2014/main" id="{34C8C20D-FBB0-4A73-A2E3-1665D8E7A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22" y="3059568"/>
            <a:ext cx="3919438" cy="1082945"/>
          </a:xfrm>
        </p:spPr>
        <p:txBody>
          <a:bodyPr>
            <a:noAutofit/>
          </a:bodyPr>
          <a:lstStyle/>
          <a:p>
            <a:r>
              <a:rPr lang="el-GR" sz="2400" dirty="0" err="1"/>
              <a:t>Αντρας</a:t>
            </a:r>
            <a:r>
              <a:rPr lang="el-GR" sz="2400" dirty="0"/>
              <a:t> 62 ετών</a:t>
            </a:r>
          </a:p>
          <a:p>
            <a:r>
              <a:rPr lang="en-US" sz="2400" dirty="0"/>
              <a:t> Ca </a:t>
            </a:r>
            <a:r>
              <a:rPr lang="el-GR" sz="2400" dirty="0"/>
              <a:t>πνεύμονα πρόσφατα διαγνωσθέν</a:t>
            </a:r>
          </a:p>
          <a:p>
            <a:r>
              <a:rPr lang="el-GR" sz="2400" dirty="0"/>
              <a:t>Αιμωδίες κάτω άκρων, πόνος στην ράχη και στην οσφύ  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EE2C59DF-CE43-4357-9396-BCB0A9136808}"/>
              </a:ext>
            </a:extLst>
          </p:cNvPr>
          <p:cNvSpPr/>
          <p:nvPr/>
        </p:nvSpPr>
        <p:spPr>
          <a:xfrm>
            <a:off x="5350213" y="165135"/>
            <a:ext cx="788649" cy="5060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/>
              <a:t>Τ1</a:t>
            </a:r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2D4B4D3A-4E61-4BE4-89ED-62A26B3D1D21}"/>
              </a:ext>
            </a:extLst>
          </p:cNvPr>
          <p:cNvSpPr/>
          <p:nvPr/>
        </p:nvSpPr>
        <p:spPr>
          <a:xfrm>
            <a:off x="7704306" y="368029"/>
            <a:ext cx="770562" cy="5171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472A52C5-1BEB-4B5C-8570-3EFC2E289214}"/>
              </a:ext>
            </a:extLst>
          </p:cNvPr>
          <p:cNvSpPr/>
          <p:nvPr/>
        </p:nvSpPr>
        <p:spPr>
          <a:xfrm>
            <a:off x="10376321" y="428016"/>
            <a:ext cx="623279" cy="2431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09F38891-6F02-45E5-9D66-1C28F59F61E5}"/>
              </a:ext>
            </a:extLst>
          </p:cNvPr>
          <p:cNvSpPr/>
          <p:nvPr/>
        </p:nvSpPr>
        <p:spPr>
          <a:xfrm>
            <a:off x="10210951" y="194318"/>
            <a:ext cx="788649" cy="5060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STIR </a:t>
            </a:r>
            <a:endParaRPr lang="el-GR" sz="2400" dirty="0"/>
          </a:p>
        </p:txBody>
      </p:sp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C4823E6B-903A-4610-8D7B-CE464B11400B}"/>
              </a:ext>
            </a:extLst>
          </p:cNvPr>
          <p:cNvSpPr/>
          <p:nvPr/>
        </p:nvSpPr>
        <p:spPr>
          <a:xfrm>
            <a:off x="7695262" y="320778"/>
            <a:ext cx="788649" cy="5060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/>
              <a:t>Τ2</a:t>
            </a:r>
          </a:p>
        </p:txBody>
      </p:sp>
      <p:sp>
        <p:nvSpPr>
          <p:cNvPr id="19" name="Τίτλος 1">
            <a:extLst>
              <a:ext uri="{FF2B5EF4-FFF2-40B4-BE49-F238E27FC236}">
                <a16:creationId xmlns:a16="http://schemas.microsoft.com/office/drawing/2014/main" id="{092B2ABB-8276-4206-B7B9-9769CDAC5DF3}"/>
              </a:ext>
            </a:extLst>
          </p:cNvPr>
          <p:cNvSpPr txBox="1">
            <a:spLocks/>
          </p:cNvSpPr>
          <p:nvPr/>
        </p:nvSpPr>
        <p:spPr>
          <a:xfrm>
            <a:off x="100022" y="1488216"/>
            <a:ext cx="4617894" cy="118689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l-GR" dirty="0" err="1">
                <a:solidFill>
                  <a:schemeClr val="bg1"/>
                </a:solidFill>
              </a:rPr>
              <a:t>εταστάσεις</a:t>
            </a:r>
            <a:r>
              <a:rPr lang="el-GR" dirty="0">
                <a:solidFill>
                  <a:schemeClr val="bg1"/>
                </a:solidFill>
              </a:rPr>
              <a:t>/ </a:t>
            </a:r>
            <a:r>
              <a:rPr lang="el-GR" sz="3600" dirty="0">
                <a:solidFill>
                  <a:schemeClr val="bg1"/>
                </a:solidFill>
              </a:rPr>
              <a:t>Παθολογικά Κατάγματα</a:t>
            </a:r>
          </a:p>
        </p:txBody>
      </p:sp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E8BF9755-52EB-4677-B595-A45EA0CFF705}"/>
              </a:ext>
            </a:extLst>
          </p:cNvPr>
          <p:cNvCxnSpPr/>
          <p:nvPr/>
        </p:nvCxnSpPr>
        <p:spPr>
          <a:xfrm>
            <a:off x="4270443" y="5039044"/>
            <a:ext cx="447473" cy="33074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>
            <a:extLst>
              <a:ext uri="{FF2B5EF4-FFF2-40B4-BE49-F238E27FC236}">
                <a16:creationId xmlns:a16="http://schemas.microsoft.com/office/drawing/2014/main" id="{B04E77EE-A7BB-49B4-AEBC-6C30184A42D0}"/>
              </a:ext>
            </a:extLst>
          </p:cNvPr>
          <p:cNvCxnSpPr/>
          <p:nvPr/>
        </p:nvCxnSpPr>
        <p:spPr>
          <a:xfrm>
            <a:off x="8980220" y="5204414"/>
            <a:ext cx="447473" cy="33074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Ευθύγραμμο βέλος σύνδεσης 22">
            <a:extLst>
              <a:ext uri="{FF2B5EF4-FFF2-40B4-BE49-F238E27FC236}">
                <a16:creationId xmlns:a16="http://schemas.microsoft.com/office/drawing/2014/main" id="{B5EF0FBE-C391-4A52-A352-42ACDBD3C817}"/>
              </a:ext>
            </a:extLst>
          </p:cNvPr>
          <p:cNvCxnSpPr/>
          <p:nvPr/>
        </p:nvCxnSpPr>
        <p:spPr>
          <a:xfrm>
            <a:off x="6278293" y="5204414"/>
            <a:ext cx="447473" cy="33074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Ευθύγραμμο βέλος σύνδεσης 23">
            <a:extLst>
              <a:ext uri="{FF2B5EF4-FFF2-40B4-BE49-F238E27FC236}">
                <a16:creationId xmlns:a16="http://schemas.microsoft.com/office/drawing/2014/main" id="{C62E53AD-AB2E-4BF9-8205-D92A45F3D620}"/>
              </a:ext>
            </a:extLst>
          </p:cNvPr>
          <p:cNvCxnSpPr>
            <a:cxnSpLocks/>
          </p:cNvCxnSpPr>
          <p:nvPr/>
        </p:nvCxnSpPr>
        <p:spPr>
          <a:xfrm>
            <a:off x="8980220" y="1128525"/>
            <a:ext cx="447473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Ευθύγραμμο βέλος σύνδεσης 24">
            <a:extLst>
              <a:ext uri="{FF2B5EF4-FFF2-40B4-BE49-F238E27FC236}">
                <a16:creationId xmlns:a16="http://schemas.microsoft.com/office/drawing/2014/main" id="{5813F052-1BCE-4BC7-8F0A-9988866F3CD3}"/>
              </a:ext>
            </a:extLst>
          </p:cNvPr>
          <p:cNvCxnSpPr>
            <a:cxnSpLocks/>
          </p:cNvCxnSpPr>
          <p:nvPr/>
        </p:nvCxnSpPr>
        <p:spPr>
          <a:xfrm flipV="1">
            <a:off x="6455004" y="1031132"/>
            <a:ext cx="385866" cy="1945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Ευθύγραμμο βέλος σύνδεσης 25">
            <a:extLst>
              <a:ext uri="{FF2B5EF4-FFF2-40B4-BE49-F238E27FC236}">
                <a16:creationId xmlns:a16="http://schemas.microsoft.com/office/drawing/2014/main" id="{3311A7C6-9DE2-4B6C-A9BF-2C1F72E2141E}"/>
              </a:ext>
            </a:extLst>
          </p:cNvPr>
          <p:cNvCxnSpPr>
            <a:cxnSpLocks/>
          </p:cNvCxnSpPr>
          <p:nvPr/>
        </p:nvCxnSpPr>
        <p:spPr>
          <a:xfrm>
            <a:off x="4270443" y="1050587"/>
            <a:ext cx="671209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Ευθύγραμμο βέλος σύνδεσης 29">
            <a:extLst>
              <a:ext uri="{FF2B5EF4-FFF2-40B4-BE49-F238E27FC236}">
                <a16:creationId xmlns:a16="http://schemas.microsoft.com/office/drawing/2014/main" id="{74213677-D10F-4C5E-A0DD-1D60AC60E0BA}"/>
              </a:ext>
            </a:extLst>
          </p:cNvPr>
          <p:cNvCxnSpPr>
            <a:cxnSpLocks/>
          </p:cNvCxnSpPr>
          <p:nvPr/>
        </p:nvCxnSpPr>
        <p:spPr>
          <a:xfrm flipV="1">
            <a:off x="9487312" y="6425890"/>
            <a:ext cx="447473" cy="20776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Ευθύγραμμο βέλος σύνδεσης 30">
            <a:extLst>
              <a:ext uri="{FF2B5EF4-FFF2-40B4-BE49-F238E27FC236}">
                <a16:creationId xmlns:a16="http://schemas.microsoft.com/office/drawing/2014/main" id="{47380D3D-4E32-435B-A6B1-8457FE4D82D6}"/>
              </a:ext>
            </a:extLst>
          </p:cNvPr>
          <p:cNvCxnSpPr>
            <a:cxnSpLocks/>
          </p:cNvCxnSpPr>
          <p:nvPr/>
        </p:nvCxnSpPr>
        <p:spPr>
          <a:xfrm flipV="1">
            <a:off x="6840870" y="6394668"/>
            <a:ext cx="332369" cy="23899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Ευθύγραμμο βέλος σύνδεσης 31">
            <a:extLst>
              <a:ext uri="{FF2B5EF4-FFF2-40B4-BE49-F238E27FC236}">
                <a16:creationId xmlns:a16="http://schemas.microsoft.com/office/drawing/2014/main" id="{DC437E35-AD29-4DEC-8442-45B589D3C6BA}"/>
              </a:ext>
            </a:extLst>
          </p:cNvPr>
          <p:cNvCxnSpPr>
            <a:cxnSpLocks/>
          </p:cNvCxnSpPr>
          <p:nvPr/>
        </p:nvCxnSpPr>
        <p:spPr>
          <a:xfrm flipV="1">
            <a:off x="4798979" y="6394668"/>
            <a:ext cx="440304" cy="23899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42E10-D056-87F9-E74C-75730FAC7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F4CC4-E1E9-097D-692D-E3B23FE1E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Michael G. Fox, Brian M. Trotta</a:t>
            </a:r>
          </a:p>
          <a:p>
            <a:pPr marL="0" indent="0" algn="l">
              <a:buNone/>
            </a:pPr>
            <a:r>
              <a:rPr lang="en-US" b="1" i="0" dirty="0">
                <a:solidFill>
                  <a:srgbClr val="013476"/>
                </a:solidFill>
                <a:effectLst/>
                <a:latin typeface="Verdana" panose="020B0604030504040204" pitchFamily="34" charset="0"/>
              </a:rPr>
              <a:t>Osteosarcoma: Review of the Various Types with Emphasis on Recent Advancements in Imaging</a:t>
            </a:r>
            <a:endParaRPr lang="fi-FI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r>
              <a:rPr lang="fi-FI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Semin Musculoskelet Radiol 2013; 17(02): 123-136</a:t>
            </a:r>
            <a:br>
              <a:rPr lang="fi-FI" dirty="0"/>
            </a:br>
            <a:r>
              <a:rPr lang="fi-FI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DOI: 10.1055/s-0033-1342969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2565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9A8D6E4C-A131-4627-B0B4-00C1CDB938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15888"/>
            <a:ext cx="7772400" cy="1143000"/>
          </a:xfrm>
        </p:spPr>
        <p:txBody>
          <a:bodyPr/>
          <a:lstStyle/>
          <a:p>
            <a:pPr eaLnBrk="1" hangingPunct="1"/>
            <a:r>
              <a:rPr lang="el-GR" altLang="el-GR" sz="4000" b="1">
                <a:solidFill>
                  <a:srgbClr val="99FFCC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22531" name="Picture 3" descr="LYMPHOMA VEZIR0002">
            <a:extLst>
              <a:ext uri="{FF2B5EF4-FFF2-40B4-BE49-F238E27FC236}">
                <a16:creationId xmlns:a16="http://schemas.microsoft.com/office/drawing/2014/main" id="{23C3C3B7-3183-4BF8-B218-14EB60BD1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3" t="6906" r="31348"/>
          <a:stretch/>
        </p:blipFill>
        <p:spPr bwMode="auto">
          <a:xfrm>
            <a:off x="4366583" y="758757"/>
            <a:ext cx="2270330" cy="5616644"/>
          </a:xfrm>
          <a:prstGeom prst="rect">
            <a:avLst/>
          </a:prstGeom>
          <a:noFill/>
          <a:ln w="9525">
            <a:solidFill>
              <a:srgbClr val="99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LYMPHOMA VEZIR0003">
            <a:extLst>
              <a:ext uri="{FF2B5EF4-FFF2-40B4-BE49-F238E27FC236}">
                <a16:creationId xmlns:a16="http://schemas.microsoft.com/office/drawing/2014/main" id="{8767E297-0A22-43BE-9ECC-912CC3DE1F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6950" r="30173"/>
          <a:stretch/>
        </p:blipFill>
        <p:spPr bwMode="auto">
          <a:xfrm>
            <a:off x="6808263" y="758757"/>
            <a:ext cx="2163012" cy="5616643"/>
          </a:xfrm>
          <a:prstGeom prst="rect">
            <a:avLst/>
          </a:prstGeom>
          <a:noFill/>
          <a:ln w="9525">
            <a:solidFill>
              <a:srgbClr val="99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LYMPHOMA VEZIR0001">
            <a:extLst>
              <a:ext uri="{FF2B5EF4-FFF2-40B4-BE49-F238E27FC236}">
                <a16:creationId xmlns:a16="http://schemas.microsoft.com/office/drawing/2014/main" id="{FD58F61E-1EBD-4246-8AF1-3A41FA6521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5" t="7941" r="28365"/>
          <a:stretch/>
        </p:blipFill>
        <p:spPr bwMode="auto">
          <a:xfrm>
            <a:off x="9270459" y="754283"/>
            <a:ext cx="2434887" cy="5616643"/>
          </a:xfrm>
          <a:prstGeom prst="rect">
            <a:avLst/>
          </a:prstGeom>
          <a:noFill/>
          <a:ln w="9525">
            <a:solidFill>
              <a:srgbClr val="99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 Box 6">
            <a:extLst>
              <a:ext uri="{FF2B5EF4-FFF2-40B4-BE49-F238E27FC236}">
                <a16:creationId xmlns:a16="http://schemas.microsoft.com/office/drawing/2014/main" id="{50BB67F9-3C31-4329-BE7E-CA8E5814D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5978526"/>
            <a:ext cx="481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T1</a:t>
            </a:r>
            <a:endParaRPr lang="el-GR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535" name="Text Box 7">
            <a:extLst>
              <a:ext uri="{FF2B5EF4-FFF2-40B4-BE49-F238E27FC236}">
                <a16:creationId xmlns:a16="http://schemas.microsoft.com/office/drawing/2014/main" id="{80D76F2B-FBCE-4D21-9B2A-FAD0B6874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3" y="5905501"/>
            <a:ext cx="481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T2</a:t>
            </a:r>
            <a:endParaRPr lang="el-GR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7295" name="Rectangle 15">
            <a:extLst>
              <a:ext uri="{FF2B5EF4-FFF2-40B4-BE49-F238E27FC236}">
                <a16:creationId xmlns:a16="http://schemas.microsoft.com/office/drawing/2014/main" id="{E2ADE5E5-AA20-42E1-B6BD-545004B32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30" y="965200"/>
            <a:ext cx="4006618" cy="139862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4000" dirty="0" err="1"/>
              <a:t>Οστεοπορωτικά</a:t>
            </a:r>
            <a:r>
              <a:rPr lang="el-GR" altLang="el-GR" sz="4000" dirty="0"/>
              <a:t> κατάγματα </a:t>
            </a:r>
          </a:p>
        </p:txBody>
      </p:sp>
      <p:sp>
        <p:nvSpPr>
          <p:cNvPr id="14" name="Θέση περιεχομένου 2">
            <a:extLst>
              <a:ext uri="{FF2B5EF4-FFF2-40B4-BE49-F238E27FC236}">
                <a16:creationId xmlns:a16="http://schemas.microsoft.com/office/drawing/2014/main" id="{CD4F66C3-87D3-4EFC-A63E-634F4EB86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681" y="3632499"/>
            <a:ext cx="3919438" cy="2054160"/>
          </a:xfrm>
        </p:spPr>
        <p:txBody>
          <a:bodyPr>
            <a:noAutofit/>
          </a:bodyPr>
          <a:lstStyle/>
          <a:p>
            <a:r>
              <a:rPr lang="el-GR" sz="2400" dirty="0"/>
              <a:t>Γυναίκα 79 ετών</a:t>
            </a:r>
          </a:p>
          <a:p>
            <a:r>
              <a:rPr lang="en-US" sz="2400" dirty="0"/>
              <a:t> Ca </a:t>
            </a:r>
            <a:r>
              <a:rPr lang="el-GR" sz="2400" dirty="0"/>
              <a:t>μαστού προ 10ετίας, μαστεκτομή</a:t>
            </a:r>
          </a:p>
          <a:p>
            <a:r>
              <a:rPr lang="el-GR" sz="2400" dirty="0"/>
              <a:t>Πόνος στην ράχη και στην οσφύ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589DC000-80DD-4E06-8126-C51F48AE2D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50886" y="3976080"/>
            <a:ext cx="6911975" cy="2663825"/>
          </a:xfrm>
          <a:solidFill>
            <a:schemeClr val="accent1">
              <a:lumMod val="50000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l-GR" altLang="el-GR" sz="2600" b="1" u="sng" dirty="0">
                <a:solidFill>
                  <a:srgbClr val="FFFF00"/>
                </a:solidFill>
                <a:latin typeface="Arial" panose="020B0604020202020204" pitchFamily="34" charset="0"/>
              </a:rPr>
              <a:t>ΠΑΘΟΛΟΓΙΚΟ ΚΑΤΑΓΜΑ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l-GR" altLang="el-GR" sz="2600" dirty="0">
                <a:solidFill>
                  <a:schemeClr val="bg1"/>
                </a:solidFill>
                <a:latin typeface="Arial" panose="020B0604020202020204" pitchFamily="34" charset="0"/>
              </a:rPr>
              <a:t>Παθολογικό σήμα και στα οπίσθια στοιχεία </a:t>
            </a:r>
            <a:r>
              <a:rPr lang="en-US" altLang="el-GR" sz="2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l-GR" altLang="el-GR" sz="2600" dirty="0">
                <a:solidFill>
                  <a:schemeClr val="bg1"/>
                </a:solidFill>
                <a:latin typeface="Arial" panose="020B0604020202020204" pitchFamily="34" charset="0"/>
              </a:rPr>
              <a:t>Κυρτό οπίσθιο όριο </a:t>
            </a:r>
            <a:r>
              <a:rPr lang="el-GR" altLang="el-GR" sz="2600" dirty="0" err="1">
                <a:solidFill>
                  <a:schemeClr val="bg1"/>
                </a:solidFill>
                <a:latin typeface="Arial" panose="020B0604020202020204" pitchFamily="34" charset="0"/>
              </a:rPr>
              <a:t>σπονδ</a:t>
            </a:r>
            <a:r>
              <a:rPr lang="el-GR" altLang="el-GR" sz="2600" dirty="0">
                <a:solidFill>
                  <a:schemeClr val="bg1"/>
                </a:solidFill>
                <a:latin typeface="Arial" panose="020B0604020202020204" pitchFamily="34" charset="0"/>
              </a:rPr>
              <a:t> σώματος</a:t>
            </a:r>
            <a:endParaRPr lang="en-US" altLang="el-GR" sz="2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l-GR" altLang="el-GR" sz="2600" dirty="0" err="1">
                <a:solidFill>
                  <a:schemeClr val="bg1"/>
                </a:solidFill>
                <a:latin typeface="Arial" panose="020B0604020202020204" pitchFamily="34" charset="0"/>
              </a:rPr>
              <a:t>Επισκληρίδια</a:t>
            </a:r>
            <a:r>
              <a:rPr lang="el-GR" altLang="el-GR" sz="2600" dirty="0">
                <a:solidFill>
                  <a:schemeClr val="bg1"/>
                </a:solidFill>
                <a:latin typeface="Arial" panose="020B0604020202020204" pitchFamily="34" charset="0"/>
              </a:rPr>
              <a:t> / Παρασπονδυλική Μάζα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l-GR" altLang="el-GR" sz="2600" dirty="0">
                <a:solidFill>
                  <a:schemeClr val="bg1"/>
                </a:solidFill>
                <a:latin typeface="Arial" panose="020B0604020202020204" pitchFamily="34" charset="0"/>
              </a:rPr>
              <a:t> Άλλες μεταστάσεις με μορφή εστιακών αλλοιώσεων στην ΣΣ</a:t>
            </a:r>
            <a:r>
              <a:rPr lang="en-US" altLang="el-GR" sz="2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altLang="el-GR" sz="2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483" name="Line 3">
            <a:extLst>
              <a:ext uri="{FF2B5EF4-FFF2-40B4-BE49-F238E27FC236}">
                <a16:creationId xmlns:a16="http://schemas.microsoft.com/office/drawing/2014/main" id="{B6F8B3EA-1AF4-49A2-8F87-59B54B294B0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908050"/>
            <a:ext cx="83058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E81188F5-81C7-406D-A01D-2B4A0ACB9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362559"/>
            <a:ext cx="6913562" cy="331152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2600" b="1" u="sng" dirty="0">
                <a:solidFill>
                  <a:srgbClr val="FFFF00"/>
                </a:solidFill>
                <a:latin typeface="Arial" panose="020B0604020202020204" pitchFamily="34" charset="0"/>
              </a:rPr>
              <a:t>ΟΣΤΕΟΠΟΡΩΤΙΚΟ ΚΑΤΑΓΜΑ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600" dirty="0">
                <a:solidFill>
                  <a:schemeClr val="bg1"/>
                </a:solidFill>
                <a:latin typeface="Arial" panose="020B0604020202020204" pitchFamily="34" charset="0"/>
              </a:rPr>
              <a:t>Παθολογικό σήμα περιορίζεται στο σώμα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600" dirty="0">
                <a:solidFill>
                  <a:schemeClr val="bg1"/>
                </a:solidFill>
                <a:latin typeface="Arial" panose="020B0604020202020204" pitchFamily="34" charset="0"/>
              </a:rPr>
              <a:t>Ευθεία ή γωνιώδης οπίσθια παρυφή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600" dirty="0">
                <a:solidFill>
                  <a:schemeClr val="bg1"/>
                </a:solidFill>
                <a:latin typeface="Arial" panose="020B0604020202020204" pitchFamily="34" charset="0"/>
              </a:rPr>
              <a:t>Γραμμή κατάγματος,  σχεδόν </a:t>
            </a:r>
            <a:r>
              <a:rPr lang="el-GR" altLang="el-GR" sz="2600" dirty="0" err="1">
                <a:solidFill>
                  <a:schemeClr val="bg1"/>
                </a:solidFill>
                <a:latin typeface="Arial" panose="020B0604020202020204" pitchFamily="34" charset="0"/>
              </a:rPr>
              <a:t>παραλληλη</a:t>
            </a:r>
            <a:r>
              <a:rPr lang="el-GR" altLang="el-GR" sz="2600" dirty="0">
                <a:solidFill>
                  <a:schemeClr val="bg1"/>
                </a:solidFill>
                <a:latin typeface="Arial" panose="020B0604020202020204" pitchFamily="34" charset="0"/>
              </a:rPr>
              <a:t> στην  </a:t>
            </a:r>
            <a:r>
              <a:rPr lang="el-GR" altLang="el-GR" sz="2600" dirty="0" err="1">
                <a:solidFill>
                  <a:schemeClr val="bg1"/>
                </a:solidFill>
                <a:latin typeface="Arial" panose="020B0604020202020204" pitchFamily="34" charset="0"/>
              </a:rPr>
              <a:t>επιφυσιακή</a:t>
            </a:r>
            <a:r>
              <a:rPr lang="el-GR" altLang="el-GR" sz="2600" dirty="0">
                <a:solidFill>
                  <a:schemeClr val="bg1"/>
                </a:solidFill>
                <a:latin typeface="Arial" panose="020B0604020202020204" pitchFamily="34" charset="0"/>
              </a:rPr>
              <a:t> πλάκα,  </a:t>
            </a:r>
            <a:r>
              <a:rPr lang="el-GR" altLang="el-GR" sz="2600" dirty="0" err="1">
                <a:solidFill>
                  <a:schemeClr val="bg1"/>
                </a:solidFill>
                <a:latin typeface="Arial" panose="020B0604020202020204" pitchFamily="34" charset="0"/>
              </a:rPr>
              <a:t>συνηθως</a:t>
            </a:r>
            <a:r>
              <a:rPr lang="el-GR" altLang="el-GR" sz="2600" dirty="0">
                <a:solidFill>
                  <a:schemeClr val="bg1"/>
                </a:solidFill>
                <a:latin typeface="Arial" panose="020B0604020202020204" pitchFamily="34" charset="0"/>
              </a:rPr>
              <a:t>  πιο εμφανής σεΤ2</a:t>
            </a:r>
            <a:r>
              <a:rPr lang="en-US" altLang="el-GR" sz="2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600" dirty="0" err="1">
                <a:solidFill>
                  <a:schemeClr val="bg1"/>
                </a:solidFill>
                <a:latin typeface="Arial" panose="020B0604020202020204" pitchFamily="34" charset="0"/>
              </a:rPr>
              <a:t>ακολουθια</a:t>
            </a:r>
            <a:endParaRPr lang="el-GR" altLang="el-GR" sz="2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600" dirty="0">
                <a:solidFill>
                  <a:schemeClr val="bg1"/>
                </a:solidFill>
                <a:latin typeface="Arial" panose="020B0604020202020204" pitchFamily="34" charset="0"/>
              </a:rPr>
              <a:t> Διατήρηση φυσιολογικού σήματος μυελού σε χρόνια + σταθερά  κατάγματα </a:t>
            </a:r>
          </a:p>
          <a:p>
            <a:pPr eaLnBrk="1" hangingPunct="1">
              <a:lnSpc>
                <a:spcPct val="90000"/>
              </a:lnSpc>
            </a:pPr>
            <a:endParaRPr lang="el-GR" altLang="el-GR" sz="2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EFSTATHIOU AML0002">
            <a:extLst>
              <a:ext uri="{FF2B5EF4-FFF2-40B4-BE49-F238E27FC236}">
                <a16:creationId xmlns:a16="http://schemas.microsoft.com/office/drawing/2014/main" id="{F88C729C-F635-4782-B255-0E59C4C9E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8858" r="22147" b="6472"/>
          <a:stretch/>
        </p:blipFill>
        <p:spPr bwMode="auto">
          <a:xfrm>
            <a:off x="7047853" y="818968"/>
            <a:ext cx="3165609" cy="5720209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Θέση περιεχομένου 2">
            <a:extLst>
              <a:ext uri="{FF2B5EF4-FFF2-40B4-BE49-F238E27FC236}">
                <a16:creationId xmlns:a16="http://schemas.microsoft.com/office/drawing/2014/main" id="{ADA305AE-D0A6-4ADD-9C47-1B7D0EF4E918}"/>
              </a:ext>
            </a:extLst>
          </p:cNvPr>
          <p:cNvSpPr txBox="1">
            <a:spLocks/>
          </p:cNvSpPr>
          <p:nvPr/>
        </p:nvSpPr>
        <p:spPr>
          <a:xfrm>
            <a:off x="443676" y="2460355"/>
            <a:ext cx="5730982" cy="35786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dirty="0" err="1"/>
              <a:t>Αντρας</a:t>
            </a:r>
            <a:r>
              <a:rPr lang="el-GR" sz="2400" dirty="0"/>
              <a:t> 83 ετών</a:t>
            </a:r>
          </a:p>
          <a:p>
            <a:r>
              <a:rPr lang="en-US" sz="2400" dirty="0"/>
              <a:t> </a:t>
            </a:r>
            <a:r>
              <a:rPr lang="el-GR" sz="2400" dirty="0"/>
              <a:t>Διάχυτα οστικά άλγη, κυρίως στην οσφύ,  καταβολή</a:t>
            </a:r>
          </a:p>
          <a:p>
            <a:endParaRPr lang="el-GR" sz="2400" dirty="0"/>
          </a:p>
          <a:p>
            <a:r>
              <a:rPr lang="el-GR" sz="2400" dirty="0"/>
              <a:t>Εργαστηριακά: </a:t>
            </a:r>
            <a:r>
              <a:rPr lang="el-GR" sz="2400" dirty="0" err="1"/>
              <a:t>αναιμια</a:t>
            </a:r>
            <a:r>
              <a:rPr lang="el-GR" sz="2400" dirty="0"/>
              <a:t> </a:t>
            </a:r>
            <a:r>
              <a:rPr lang="el-GR" sz="2400" dirty="0" err="1"/>
              <a:t>θρομβοκυττοπενία</a:t>
            </a:r>
            <a:r>
              <a:rPr lang="el-GR" sz="2400" dirty="0"/>
              <a:t>, </a:t>
            </a:r>
            <a:r>
              <a:rPr lang="el-GR" sz="2400" dirty="0" err="1"/>
              <a:t>λευκοπενία</a:t>
            </a:r>
            <a:endParaRPr lang="el-GR" sz="2400" dirty="0"/>
          </a:p>
          <a:p>
            <a:r>
              <a:rPr lang="el-GR" sz="2400" dirty="0"/>
              <a:t>↑ΤΚΕ, </a:t>
            </a:r>
            <a:r>
              <a:rPr lang="el-GR" sz="2400" dirty="0" err="1"/>
              <a:t>υπερασβαιστιαιμία</a:t>
            </a:r>
            <a:r>
              <a:rPr lang="el-GR" sz="2400" dirty="0"/>
              <a:t>, </a:t>
            </a:r>
            <a:r>
              <a:rPr lang="el-GR" sz="2400" dirty="0" err="1"/>
              <a:t>μονοκλωνική</a:t>
            </a:r>
            <a:r>
              <a:rPr lang="el-GR" sz="2400" dirty="0"/>
              <a:t> </a:t>
            </a:r>
            <a:r>
              <a:rPr lang="el-GR" sz="2400" dirty="0" err="1"/>
              <a:t>γαμμαπάθεια</a:t>
            </a:r>
            <a:r>
              <a:rPr lang="el-GR" sz="2400" dirty="0"/>
              <a:t>, Β</a:t>
            </a:r>
            <a:r>
              <a:rPr lang="en-US" sz="2400" dirty="0" err="1"/>
              <a:t>ence</a:t>
            </a:r>
            <a:r>
              <a:rPr lang="en-US" sz="2400" dirty="0"/>
              <a:t>-Jones </a:t>
            </a:r>
            <a:r>
              <a:rPr lang="el-GR" sz="2400" dirty="0"/>
              <a:t> </a:t>
            </a:r>
            <a:r>
              <a:rPr lang="el-GR" sz="2400" dirty="0" err="1"/>
              <a:t>πρωτείνη</a:t>
            </a:r>
            <a:r>
              <a:rPr lang="el-GR" sz="2400" dirty="0"/>
              <a:t> ούρων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1DD054-99F9-41EB-83DF-8F0F85C2AD69}"/>
              </a:ext>
            </a:extLst>
          </p:cNvPr>
          <p:cNvSpPr txBox="1"/>
          <p:nvPr/>
        </p:nvSpPr>
        <p:spPr>
          <a:xfrm>
            <a:off x="9465609" y="5804356"/>
            <a:ext cx="64312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sz="3600" dirty="0">
                <a:solidFill>
                  <a:schemeClr val="bg1"/>
                </a:solidFill>
              </a:rPr>
              <a:t>Τ1</a:t>
            </a: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41CDAA77-F1D1-45EC-9696-B829563B6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18" y="818968"/>
            <a:ext cx="5730982" cy="1000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Πολλαπλό </a:t>
            </a:r>
            <a:r>
              <a:rPr lang="el-GR" altLang="el-GR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μυέλωμα</a:t>
            </a:r>
            <a:endParaRPr lang="el-GR" altLang="el-GR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28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49E3BC03-8AC3-4963-9295-BDB4C612C0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7056" y="655927"/>
            <a:ext cx="9137888" cy="1295400"/>
          </a:xfrm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el-GR" altLang="el-GR" sz="4000" b="1" dirty="0"/>
              <a:t>ΠΟΛΛΑΠΛΟ ΜΥΕΛΩΜΑ: ΠΡΟΤΥΠΑ ΣΤΗΝ ΜΤ 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57D51F7A-EE94-4EA4-BBAA-3B91E06374C4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625544" y="2305048"/>
            <a:ext cx="7130116" cy="3554413"/>
          </a:xfrm>
        </p:spPr>
        <p:txBody>
          <a:bodyPr>
            <a:normAutofit/>
          </a:bodyPr>
          <a:lstStyle/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l-GR" alt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Φυσιολογική </a:t>
            </a:r>
            <a:r>
              <a:rPr lang="el-GR" altLang="el-G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απεικονιση</a:t>
            </a:r>
            <a:r>
              <a:rPr lang="el-GR" alt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 μυελού : 20-30%  </a:t>
            </a:r>
            <a:r>
              <a:rPr lang="en-US" alt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l-GR" altLang="el-G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Πολυεστιακό</a:t>
            </a:r>
            <a:r>
              <a:rPr lang="el-GR" alt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l-G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l-GR" altLang="el-G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Πλασμοκύττωμα</a:t>
            </a:r>
            <a:r>
              <a:rPr lang="el-GR" alt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l-GR" alt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Διάχυτο </a:t>
            </a:r>
          </a:p>
          <a:p>
            <a:pPr lvl="2"/>
            <a:r>
              <a:rPr lang="el-GR" alt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Ανομοιογενές </a:t>
            </a:r>
            <a:r>
              <a:rPr lang="en-US" alt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altLang="el-G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l-GR" alt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Ομοιογενές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l-GR" alt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Σκληρυντικό </a:t>
            </a:r>
            <a:r>
              <a:rPr lang="en-US" alt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 (POEMS)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>
            <a:extLst>
              <a:ext uri="{FF2B5EF4-FFF2-40B4-BE49-F238E27FC236}">
                <a16:creationId xmlns:a16="http://schemas.microsoft.com/office/drawing/2014/main" id="{5D6DB98E-BABB-48A0-A3FD-0F6B6E0BA211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97317" y="509981"/>
            <a:ext cx="6121400" cy="1152525"/>
          </a:xfrm>
        </p:spPr>
        <p:txBody>
          <a:bodyPr/>
          <a:lstStyle/>
          <a:p>
            <a:pPr lvl="1" eaLnBrk="1" hangingPunct="1">
              <a:buFontTx/>
              <a:buNone/>
            </a:pPr>
            <a:r>
              <a:rPr lang="el-GR" altLang="el-GR" sz="3200" b="1" u="sng" dirty="0" err="1"/>
              <a:t>Πολυεστιακό</a:t>
            </a:r>
            <a:r>
              <a:rPr lang="el-GR" altLang="el-GR" sz="3200" b="1" u="sng" dirty="0"/>
              <a:t>  πρότυπο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l-GR" altLang="el-GR" dirty="0"/>
              <a:t>Παρόμοια εικόνα σε μεταστάσεις </a:t>
            </a:r>
            <a:endParaRPr lang="en-US" altLang="el-GR" dirty="0"/>
          </a:p>
        </p:txBody>
      </p:sp>
      <p:pic>
        <p:nvPicPr>
          <p:cNvPr id="34821" name="Picture 4" descr="XRT NEED0001">
            <a:extLst>
              <a:ext uri="{FF2B5EF4-FFF2-40B4-BE49-F238E27FC236}">
                <a16:creationId xmlns:a16="http://schemas.microsoft.com/office/drawing/2014/main" id="{0ECEA35C-2414-4E1F-BB17-26E337857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3" t="10916" r="35660"/>
          <a:stretch>
            <a:fillRect/>
          </a:stretch>
        </p:blipFill>
        <p:spPr bwMode="auto">
          <a:xfrm>
            <a:off x="1830927" y="1420933"/>
            <a:ext cx="2481262" cy="5183188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7A7572A6-4454-428C-BAAE-74AFDC95548A}"/>
              </a:ext>
            </a:extLst>
          </p:cNvPr>
          <p:cNvSpPr txBox="1">
            <a:spLocks noChangeArrowheads="1"/>
          </p:cNvSpPr>
          <p:nvPr/>
        </p:nvSpPr>
        <p:spPr>
          <a:xfrm>
            <a:off x="5852160" y="509980"/>
            <a:ext cx="5970494" cy="1442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l-GR" altLang="el-GR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Διάχυτο πρότυπο: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l-GR" altLang="el-GR" sz="3200" dirty="0"/>
              <a:t>ανομοιογενές           ομοιογενές </a:t>
            </a:r>
            <a:endParaRPr lang="en-US" altLang="el-GR" sz="3200" dirty="0"/>
          </a:p>
          <a:p>
            <a:pPr lvl="1">
              <a:defRPr/>
            </a:pPr>
            <a:r>
              <a:rPr lang="el-GR" altLang="el-GR" dirty="0"/>
              <a:t>Αλατοπίπερο</a:t>
            </a:r>
            <a:r>
              <a:rPr lang="el-GR" altLang="el-GR" sz="3200" dirty="0"/>
              <a:t> </a:t>
            </a:r>
            <a:endParaRPr lang="en-US" altLang="el-GR" sz="3200" dirty="0"/>
          </a:p>
        </p:txBody>
      </p:sp>
      <p:pic>
        <p:nvPicPr>
          <p:cNvPr id="7" name="Picture 6" descr="VASILARIS MULT MYEL0001">
            <a:extLst>
              <a:ext uri="{FF2B5EF4-FFF2-40B4-BE49-F238E27FC236}">
                <a16:creationId xmlns:a16="http://schemas.microsoft.com/office/drawing/2014/main" id="{4CF1202C-C13D-498D-AE5E-5228FA235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0" t="7248" r="6168" b="5888"/>
          <a:stretch>
            <a:fillRect/>
          </a:stretch>
        </p:blipFill>
        <p:spPr bwMode="auto">
          <a:xfrm>
            <a:off x="6447809" y="1952746"/>
            <a:ext cx="2643188" cy="4651375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EFSTATHIOU AML0002">
            <a:extLst>
              <a:ext uri="{FF2B5EF4-FFF2-40B4-BE49-F238E27FC236}">
                <a16:creationId xmlns:a16="http://schemas.microsoft.com/office/drawing/2014/main" id="{AFEAA3D4-5A09-4E64-9996-A9338363E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8858" r="22147" b="9085"/>
          <a:stretch/>
        </p:blipFill>
        <p:spPr bwMode="auto">
          <a:xfrm>
            <a:off x="9689678" y="1936079"/>
            <a:ext cx="2519363" cy="4411942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024577-DC05-3079-5B3E-1BB057B62EA5}"/>
              </a:ext>
            </a:extLst>
          </p:cNvPr>
          <p:cNvSpPr txBox="1"/>
          <p:nvPr/>
        </p:nvSpPr>
        <p:spPr>
          <a:xfrm>
            <a:off x="6008542" y="6294998"/>
            <a:ext cx="36811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2400" dirty="0" err="1"/>
              <a:t>Συνηθως</a:t>
            </a:r>
            <a:r>
              <a:rPr lang="el-GR" sz="2400" dirty="0"/>
              <a:t> καλής πρόγνωσης 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E309D3-B269-730C-851E-91F66E67430C}"/>
              </a:ext>
            </a:extLst>
          </p:cNvPr>
          <p:cNvSpPr txBox="1"/>
          <p:nvPr/>
        </p:nvSpPr>
        <p:spPr>
          <a:xfrm>
            <a:off x="9597128" y="6321510"/>
            <a:ext cx="259224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2400" dirty="0"/>
              <a:t> Κακής πρόγνωσης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94017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78C7486-8FB9-4010-9DF3-94F3AC3A3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97" y="549762"/>
            <a:ext cx="4873453" cy="53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9C0F5E0E-9295-43A7-8606-5752CFEB65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r="60334" b="52927"/>
          <a:stretch/>
        </p:blipFill>
        <p:spPr>
          <a:xfrm>
            <a:off x="6005534" y="1536931"/>
            <a:ext cx="5924698" cy="40663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08F571-B8A7-4603-9FA3-ECE099ADEF58}"/>
              </a:ext>
            </a:extLst>
          </p:cNvPr>
          <p:cNvSpPr txBox="1"/>
          <p:nvPr/>
        </p:nvSpPr>
        <p:spPr>
          <a:xfrm>
            <a:off x="305191" y="6046628"/>
            <a:ext cx="5700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/>
              <a:t>Διάχυτη νόσος τύπου «αλατοπίπερο»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56871B-935C-429B-8D45-4B1D714A1349}"/>
              </a:ext>
            </a:extLst>
          </p:cNvPr>
          <p:cNvSpPr txBox="1"/>
          <p:nvPr/>
        </p:nvSpPr>
        <p:spPr>
          <a:xfrm>
            <a:off x="6334174" y="5694880"/>
            <a:ext cx="5694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Μονήρης </a:t>
            </a:r>
            <a:r>
              <a:rPr lang="el-GR" sz="2800" dirty="0" err="1"/>
              <a:t>λυτική</a:t>
            </a:r>
            <a:r>
              <a:rPr lang="el-GR" sz="2800" dirty="0"/>
              <a:t> </a:t>
            </a:r>
            <a:r>
              <a:rPr lang="el-GR" sz="2800" dirty="0" err="1"/>
              <a:t>διατατική</a:t>
            </a:r>
            <a:r>
              <a:rPr lang="el-GR" sz="2800" dirty="0"/>
              <a:t> αλλοίωση: </a:t>
            </a:r>
            <a:r>
              <a:rPr lang="el-GR" sz="2800" b="1" dirty="0" err="1"/>
              <a:t>πλασμοκύττωμα</a:t>
            </a:r>
            <a:r>
              <a:rPr lang="el-GR" sz="2800" dirty="0"/>
              <a:t> </a:t>
            </a:r>
          </a:p>
        </p:txBody>
      </p: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40762BA2-5B51-4C8C-8F8C-55FD1687CFEE}"/>
              </a:ext>
            </a:extLst>
          </p:cNvPr>
          <p:cNvCxnSpPr/>
          <p:nvPr/>
        </p:nvCxnSpPr>
        <p:spPr>
          <a:xfrm>
            <a:off x="7015489" y="4685244"/>
            <a:ext cx="699247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1AB864C-9221-4FF6-784C-D7D4BE1D6B8A}"/>
              </a:ext>
            </a:extLst>
          </p:cNvPr>
          <p:cNvSpPr txBox="1"/>
          <p:nvPr/>
        </p:nvSpPr>
        <p:spPr>
          <a:xfrm>
            <a:off x="6096000" y="546792"/>
            <a:ext cx="5407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/>
              <a:t>Πολλαπλό </a:t>
            </a:r>
            <a:r>
              <a:rPr lang="el-GR" sz="4000" dirty="0" err="1"/>
              <a:t>μυέλωμα</a:t>
            </a:r>
            <a:r>
              <a:rPr lang="el-GR" sz="4000" dirty="0"/>
              <a:t>: Α/Α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48792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3A745A6-6394-41B4-9C7C-693B57874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545" y="1151018"/>
            <a:ext cx="3522829" cy="56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0F1E8993-7298-48DC-A3E3-9C20AAC2C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053" y="1444759"/>
            <a:ext cx="4433644" cy="5191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4B3429F7-6D23-4DDE-82EB-50AA1AF7EC6D}"/>
              </a:ext>
            </a:extLst>
          </p:cNvPr>
          <p:cNvCxnSpPr/>
          <p:nvPr/>
        </p:nvCxnSpPr>
        <p:spPr>
          <a:xfrm>
            <a:off x="4111960" y="1979407"/>
            <a:ext cx="384736" cy="37651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393024E9-C03B-4A6A-829E-70244C67ED9F}"/>
              </a:ext>
            </a:extLst>
          </p:cNvPr>
          <p:cNvCxnSpPr/>
          <p:nvPr/>
        </p:nvCxnSpPr>
        <p:spPr>
          <a:xfrm>
            <a:off x="8341508" y="2167666"/>
            <a:ext cx="384736" cy="37651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9A4A1F4B-6189-4289-8095-A4EB9B98322F}"/>
              </a:ext>
            </a:extLst>
          </p:cNvPr>
          <p:cNvCxnSpPr/>
          <p:nvPr/>
        </p:nvCxnSpPr>
        <p:spPr>
          <a:xfrm>
            <a:off x="7924499" y="3943903"/>
            <a:ext cx="384736" cy="37651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DD26B36-DACA-4D43-A3D0-7FD268236C70}"/>
              </a:ext>
            </a:extLst>
          </p:cNvPr>
          <p:cNvSpPr txBox="1"/>
          <p:nvPr/>
        </p:nvSpPr>
        <p:spPr>
          <a:xfrm>
            <a:off x="6560707" y="495722"/>
            <a:ext cx="48985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CT, </a:t>
            </a:r>
            <a:r>
              <a:rPr lang="el-GR" sz="4400" dirty="0"/>
              <a:t> </a:t>
            </a:r>
            <a:r>
              <a:rPr lang="el-GR" sz="3200" dirty="0"/>
              <a:t>οβελιαία ανασύνθεση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6C0349-3B4A-4EA3-8B6E-5683847A65B1}"/>
              </a:ext>
            </a:extLst>
          </p:cNvPr>
          <p:cNvSpPr txBox="1"/>
          <p:nvPr/>
        </p:nvSpPr>
        <p:spPr>
          <a:xfrm>
            <a:off x="3939407" y="536184"/>
            <a:ext cx="1034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dirty="0"/>
              <a:t>Α/Α</a:t>
            </a:r>
          </a:p>
        </p:txBody>
      </p:sp>
    </p:spTree>
    <p:extLst>
      <p:ext uri="{BB962C8B-B14F-4D97-AF65-F5344CB8AC3E}">
        <p14:creationId xmlns:p14="http://schemas.microsoft.com/office/powerpoint/2010/main" val="89814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περιεχομένου 4">
            <a:extLst>
              <a:ext uri="{FF2B5EF4-FFF2-40B4-BE49-F238E27FC236}">
                <a16:creationId xmlns:a16="http://schemas.microsoft.com/office/drawing/2014/main" id="{F425E241-DBF1-4118-BD86-05E7DF3DD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6" t="20443" r="63262" b="24247"/>
          <a:stretch/>
        </p:blipFill>
        <p:spPr>
          <a:xfrm>
            <a:off x="592604" y="1346184"/>
            <a:ext cx="3672408" cy="4845073"/>
          </a:xfrm>
          <a:prstGeom prst="rect">
            <a:avLst/>
          </a:prstGeom>
          <a:ln>
            <a:solidFill>
              <a:srgbClr val="FFFF66"/>
            </a:solidFill>
          </a:ln>
        </p:spPr>
      </p:pic>
      <p:pic>
        <p:nvPicPr>
          <p:cNvPr id="6" name="Θέση περιεχομένου 4">
            <a:extLst>
              <a:ext uri="{FF2B5EF4-FFF2-40B4-BE49-F238E27FC236}">
                <a16:creationId xmlns:a16="http://schemas.microsoft.com/office/drawing/2014/main" id="{AFC14E9E-2096-4520-BE07-F472147CE4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70" t="16126" r="30986" b="24247"/>
          <a:stretch/>
        </p:blipFill>
        <p:spPr>
          <a:xfrm>
            <a:off x="4635315" y="1567264"/>
            <a:ext cx="3976634" cy="4623993"/>
          </a:xfrm>
          <a:prstGeom prst="rect">
            <a:avLst/>
          </a:prstGeom>
          <a:ln>
            <a:solidFill>
              <a:srgbClr val="FFFF66"/>
            </a:solidFill>
          </a:ln>
        </p:spPr>
      </p:pic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8F12EF4-EBA9-412D-82F6-E1F4B36EF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434" t="24613" r="1062" b="31530"/>
          <a:stretch/>
        </p:blipFill>
        <p:spPr>
          <a:xfrm>
            <a:off x="8837320" y="2676058"/>
            <a:ext cx="3059832" cy="2648166"/>
          </a:xfrm>
          <a:ln>
            <a:solidFill>
              <a:srgbClr val="FFFF66"/>
            </a:solidFill>
          </a:ln>
        </p:spPr>
      </p:pic>
      <p:cxnSp>
        <p:nvCxnSpPr>
          <p:cNvPr id="8" name="11 - Ευθύγραμμο βέλος σύνδεσης">
            <a:extLst>
              <a:ext uri="{FF2B5EF4-FFF2-40B4-BE49-F238E27FC236}">
                <a16:creationId xmlns:a16="http://schemas.microsoft.com/office/drawing/2014/main" id="{2AF5BEB9-ED0A-42C3-89C1-CCC1319F0B3D}"/>
              </a:ext>
            </a:extLst>
          </p:cNvPr>
          <p:cNvCxnSpPr>
            <a:cxnSpLocks/>
          </p:cNvCxnSpPr>
          <p:nvPr/>
        </p:nvCxnSpPr>
        <p:spPr>
          <a:xfrm flipH="1">
            <a:off x="6987912" y="2324383"/>
            <a:ext cx="29754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11 - Ευθύγραμμο βέλος σύνδεσης">
            <a:extLst>
              <a:ext uri="{FF2B5EF4-FFF2-40B4-BE49-F238E27FC236}">
                <a16:creationId xmlns:a16="http://schemas.microsoft.com/office/drawing/2014/main" id="{C8DBA81F-A918-463A-842D-75E83F9F1E82}"/>
              </a:ext>
            </a:extLst>
          </p:cNvPr>
          <p:cNvCxnSpPr/>
          <p:nvPr/>
        </p:nvCxnSpPr>
        <p:spPr>
          <a:xfrm rot="16200000" flipV="1">
            <a:off x="3052484" y="4974607"/>
            <a:ext cx="357190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1 - Ευθύγραμμο βέλος σύνδεσης">
            <a:extLst>
              <a:ext uri="{FF2B5EF4-FFF2-40B4-BE49-F238E27FC236}">
                <a16:creationId xmlns:a16="http://schemas.microsoft.com/office/drawing/2014/main" id="{F2B74A56-DDB9-4382-BE4A-A9C518F117EA}"/>
              </a:ext>
            </a:extLst>
          </p:cNvPr>
          <p:cNvCxnSpPr>
            <a:cxnSpLocks/>
          </p:cNvCxnSpPr>
          <p:nvPr/>
        </p:nvCxnSpPr>
        <p:spPr>
          <a:xfrm flipH="1">
            <a:off x="7708816" y="3989021"/>
            <a:ext cx="432048" cy="11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>
            <a:extLst>
              <a:ext uri="{FF2B5EF4-FFF2-40B4-BE49-F238E27FC236}">
                <a16:creationId xmlns:a16="http://schemas.microsoft.com/office/drawing/2014/main" id="{4E070CED-CB6C-4AB2-B589-6A450EFA1B8B}"/>
              </a:ext>
            </a:extLst>
          </p:cNvPr>
          <p:cNvCxnSpPr>
            <a:cxnSpLocks/>
          </p:cNvCxnSpPr>
          <p:nvPr/>
        </p:nvCxnSpPr>
        <p:spPr>
          <a:xfrm flipH="1">
            <a:off x="1669690" y="3187388"/>
            <a:ext cx="2499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1 - Ευθύγραμμο βέλος σύνδεσης">
            <a:extLst>
              <a:ext uri="{FF2B5EF4-FFF2-40B4-BE49-F238E27FC236}">
                <a16:creationId xmlns:a16="http://schemas.microsoft.com/office/drawing/2014/main" id="{F8B2BD2E-0C59-44C1-A0E7-3F6728BB67EC}"/>
              </a:ext>
            </a:extLst>
          </p:cNvPr>
          <p:cNvCxnSpPr>
            <a:cxnSpLocks/>
          </p:cNvCxnSpPr>
          <p:nvPr/>
        </p:nvCxnSpPr>
        <p:spPr>
          <a:xfrm flipH="1" flipV="1">
            <a:off x="1191663" y="3917013"/>
            <a:ext cx="360040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1 - Ευθύγραμμο βέλος σύνδεσης">
            <a:extLst>
              <a:ext uri="{FF2B5EF4-FFF2-40B4-BE49-F238E27FC236}">
                <a16:creationId xmlns:a16="http://schemas.microsoft.com/office/drawing/2014/main" id="{D14560E2-FB1E-4C58-8371-84CF73667CFD}"/>
              </a:ext>
            </a:extLst>
          </p:cNvPr>
          <p:cNvCxnSpPr/>
          <p:nvPr/>
        </p:nvCxnSpPr>
        <p:spPr>
          <a:xfrm rot="16200000" flipV="1">
            <a:off x="9842175" y="3409630"/>
            <a:ext cx="357190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1 - Ευθύγραμμο βέλος σύνδεσης">
            <a:extLst>
              <a:ext uri="{FF2B5EF4-FFF2-40B4-BE49-F238E27FC236}">
                <a16:creationId xmlns:a16="http://schemas.microsoft.com/office/drawing/2014/main" id="{C7BA47C3-82D7-458B-9244-E825BED5915E}"/>
              </a:ext>
            </a:extLst>
          </p:cNvPr>
          <p:cNvCxnSpPr>
            <a:cxnSpLocks/>
          </p:cNvCxnSpPr>
          <p:nvPr/>
        </p:nvCxnSpPr>
        <p:spPr>
          <a:xfrm flipV="1">
            <a:off x="5375921" y="3043080"/>
            <a:ext cx="216024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1 - Ευθύγραμμο βέλος σύνδεσης">
            <a:extLst>
              <a:ext uri="{FF2B5EF4-FFF2-40B4-BE49-F238E27FC236}">
                <a16:creationId xmlns:a16="http://schemas.microsoft.com/office/drawing/2014/main" id="{191BAF66-EC25-4237-BCCE-FF3EB3949603}"/>
              </a:ext>
            </a:extLst>
          </p:cNvPr>
          <p:cNvCxnSpPr>
            <a:cxnSpLocks/>
          </p:cNvCxnSpPr>
          <p:nvPr/>
        </p:nvCxnSpPr>
        <p:spPr>
          <a:xfrm flipH="1">
            <a:off x="6769786" y="2857546"/>
            <a:ext cx="3669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11 - Ευθύγραμμο βέλος σύνδεσης">
            <a:extLst>
              <a:ext uri="{FF2B5EF4-FFF2-40B4-BE49-F238E27FC236}">
                <a16:creationId xmlns:a16="http://schemas.microsoft.com/office/drawing/2014/main" id="{B11E8AB6-F5F5-4213-8FD5-A3569B8E70C9}"/>
              </a:ext>
            </a:extLst>
          </p:cNvPr>
          <p:cNvCxnSpPr/>
          <p:nvPr/>
        </p:nvCxnSpPr>
        <p:spPr>
          <a:xfrm rot="16200000" flipV="1">
            <a:off x="5067725" y="4617417"/>
            <a:ext cx="357190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1 - Τίτλος">
            <a:extLst>
              <a:ext uri="{FF2B5EF4-FFF2-40B4-BE49-F238E27FC236}">
                <a16:creationId xmlns:a16="http://schemas.microsoft.com/office/drawing/2014/main" id="{4144DD4F-5D2E-407D-8612-EF4A982EF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722" y="427305"/>
            <a:ext cx="7118555" cy="641926"/>
          </a:xfrm>
        </p:spPr>
        <p:txBody>
          <a:bodyPr>
            <a:noAutofit/>
          </a:bodyPr>
          <a:lstStyle/>
          <a:p>
            <a:r>
              <a:rPr lang="el-GR" sz="4000" b="1" dirty="0"/>
              <a:t> </a:t>
            </a:r>
            <a:r>
              <a:rPr lang="en-US" sz="4000" b="1" dirty="0"/>
              <a:t>LD MDCT </a:t>
            </a:r>
            <a:r>
              <a:rPr lang="el-GR" sz="4000" b="1" dirty="0"/>
              <a:t> </a:t>
            </a:r>
            <a:r>
              <a:rPr lang="en-US" sz="4000" b="1" dirty="0"/>
              <a:t>: </a:t>
            </a:r>
            <a:r>
              <a:rPr lang="el-GR" sz="4000" b="1" dirty="0"/>
              <a:t>Πολλαπλό </a:t>
            </a:r>
            <a:r>
              <a:rPr lang="el-GR" sz="4000" b="1" dirty="0" err="1"/>
              <a:t>Μυέλωμα</a:t>
            </a:r>
            <a:r>
              <a:rPr lang="el-GR" sz="40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85824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7C30D-8856-FC31-FAD5-F613737D9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l-GR" b="1" dirty="0"/>
              <a:t>Παθολογικό κάταγμα </a:t>
            </a:r>
            <a:endParaRPr lang="en-US" b="1" dirty="0"/>
          </a:p>
        </p:txBody>
      </p:sp>
      <p:pic>
        <p:nvPicPr>
          <p:cNvPr id="4" name="Content Placeholder 3" descr="P1010037">
            <a:extLst>
              <a:ext uri="{FF2B5EF4-FFF2-40B4-BE49-F238E27FC236}">
                <a16:creationId xmlns:a16="http://schemas.microsoft.com/office/drawing/2014/main" id="{AEC824E5-7808-D6EC-FA68-2071FCC043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8350" y="542106"/>
            <a:ext cx="4615450" cy="615393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FCC1F3-EE20-E1A6-5C1C-B8CD4DB51E4B}"/>
              </a:ext>
            </a:extLst>
          </p:cNvPr>
          <p:cNvSpPr txBox="1"/>
          <p:nvPr/>
        </p:nvSpPr>
        <p:spPr>
          <a:xfrm>
            <a:off x="1485525" y="5673214"/>
            <a:ext cx="4848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err="1"/>
              <a:t>Γυναικα</a:t>
            </a:r>
            <a:r>
              <a:rPr lang="el-GR" sz="2400" dirty="0"/>
              <a:t> 69 ετών, ιστορικό </a:t>
            </a:r>
            <a:r>
              <a:rPr lang="en-US" sz="2400" dirty="0"/>
              <a:t>Ca </a:t>
            </a:r>
            <a:r>
              <a:rPr lang="el-GR" sz="2400" dirty="0"/>
              <a:t>μαστού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987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1919A7-41DF-44B6-6343-B5581EF49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45383"/>
            <a:ext cx="9144000" cy="2387600"/>
          </a:xfrm>
        </p:spPr>
        <p:txBody>
          <a:bodyPr/>
          <a:lstStyle/>
          <a:p>
            <a:r>
              <a:rPr lang="el-GR" b="1" dirty="0"/>
              <a:t>ΜΑΛΑΚΑ ΜΟΡΙΑ</a:t>
            </a:r>
            <a:endParaRPr lang="en-US" b="1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81B1137-FD9E-E3E5-2802-94BDEE7113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001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14473-7419-AAF6-57E2-26D15B6B6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959" y="827580"/>
            <a:ext cx="3880945" cy="1325563"/>
          </a:xfrm>
        </p:spPr>
        <p:txBody>
          <a:bodyPr/>
          <a:lstStyle/>
          <a:p>
            <a:r>
              <a:rPr lang="el-GR" dirty="0"/>
              <a:t>Σαρκωμα Ε</a:t>
            </a:r>
            <a:r>
              <a:rPr lang="en-US" dirty="0"/>
              <a:t>wing </a:t>
            </a:r>
          </a:p>
        </p:txBody>
      </p:sp>
      <p:pic>
        <p:nvPicPr>
          <p:cNvPr id="4" name="Picture 10" descr="Permeatine">
            <a:extLst>
              <a:ext uri="{FF2B5EF4-FFF2-40B4-BE49-F238E27FC236}">
                <a16:creationId xmlns:a16="http://schemas.microsoft.com/office/drawing/2014/main" id="{0763AA3E-2CC4-A5E7-293F-E4DAD5EBE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8248" y="365125"/>
            <a:ext cx="3299847" cy="621699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222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3B8F2F-1997-55F5-704D-26D8EBBEE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174" y="309638"/>
            <a:ext cx="6418006" cy="1325563"/>
          </a:xfrm>
        </p:spPr>
        <p:txBody>
          <a:bodyPr/>
          <a:lstStyle/>
          <a:p>
            <a:r>
              <a:rPr lang="el-GR" b="1" dirty="0" err="1"/>
              <a:t>Οστεοποιός</a:t>
            </a:r>
            <a:r>
              <a:rPr lang="el-GR" b="1" dirty="0"/>
              <a:t> </a:t>
            </a:r>
            <a:r>
              <a:rPr lang="el-GR" b="1" dirty="0" err="1"/>
              <a:t>μυοσίτιδα</a:t>
            </a:r>
            <a:endParaRPr lang="en-US" b="1" dirty="0"/>
          </a:p>
        </p:txBody>
      </p:sp>
      <p:pic>
        <p:nvPicPr>
          <p:cNvPr id="4" name="Picture 2" descr="C:\Users\user\Desktop\soft tissue tumors 2013\SOFTTISSUE-TUMORS\gina-myos ossif\P1010185.JPG">
            <a:extLst>
              <a:ext uri="{FF2B5EF4-FFF2-40B4-BE49-F238E27FC236}">
                <a16:creationId xmlns:a16="http://schemas.microsoft.com/office/drawing/2014/main" id="{E1574F46-4D5A-117E-CA31-6C8C04B4004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grayscl/>
          </a:blip>
          <a:srcRect t="19188"/>
          <a:stretch/>
        </p:blipFill>
        <p:spPr bwMode="auto">
          <a:xfrm>
            <a:off x="6355733" y="1900083"/>
            <a:ext cx="5047229" cy="3057834"/>
          </a:xfrm>
          <a:prstGeom prst="rect">
            <a:avLst/>
          </a:prstGeom>
          <a:noFill/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7DF235-4AC4-C758-1357-E14C5C1B84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8987" y="2721691"/>
            <a:ext cx="5181600" cy="1643217"/>
          </a:xfrm>
        </p:spPr>
        <p:txBody>
          <a:bodyPr>
            <a:noAutofit/>
          </a:bodyPr>
          <a:lstStyle/>
          <a:p>
            <a:r>
              <a:rPr lang="el-GR" sz="2400" b="0" i="0" dirty="0">
                <a:solidFill>
                  <a:srgbClr val="3D3D3D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Επώδυνη σκληρή μάζα εντός μυών, πλησίον οστών </a:t>
            </a:r>
          </a:p>
          <a:p>
            <a:r>
              <a:rPr lang="el-GR" sz="2400" dirty="0" err="1">
                <a:solidFill>
                  <a:srgbClr val="3D3D3D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Ιστορικο</a:t>
            </a:r>
            <a:r>
              <a:rPr lang="el-GR" sz="2400" dirty="0">
                <a:solidFill>
                  <a:srgbClr val="3D3D3D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el-GR" sz="2400" dirty="0" err="1">
                <a:solidFill>
                  <a:srgbClr val="3D3D3D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τραυματος</a:t>
            </a:r>
            <a:r>
              <a:rPr lang="el-GR" sz="2400" dirty="0">
                <a:solidFill>
                  <a:srgbClr val="3D3D3D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 (πλήξης), </a:t>
            </a:r>
            <a:r>
              <a:rPr lang="el-GR" sz="2400" dirty="0" err="1">
                <a:solidFill>
                  <a:srgbClr val="3D3D3D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συχνα</a:t>
            </a:r>
            <a:r>
              <a:rPr lang="el-GR" sz="2400" dirty="0">
                <a:solidFill>
                  <a:srgbClr val="3D3D3D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 ήπιο </a:t>
            </a:r>
          </a:p>
          <a:p>
            <a:pPr marL="0" indent="0">
              <a:buNone/>
            </a:pPr>
            <a:r>
              <a:rPr lang="el-GR" sz="2400" dirty="0">
                <a:solidFill>
                  <a:srgbClr val="3D3D3D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</a:p>
          <a:p>
            <a:endParaRPr lang="en-US" sz="2400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04F0BAB-7CD5-67B9-70A7-03AE30787B34}"/>
              </a:ext>
            </a:extLst>
          </p:cNvPr>
          <p:cNvSpPr txBox="1">
            <a:spLocks/>
          </p:cNvSpPr>
          <p:nvPr/>
        </p:nvSpPr>
        <p:spPr>
          <a:xfrm>
            <a:off x="498987" y="4423083"/>
            <a:ext cx="5181600" cy="1849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90B66-0AD4-49BC-5FD1-CD6608979787}"/>
              </a:ext>
            </a:extLst>
          </p:cNvPr>
          <p:cNvSpPr txBox="1"/>
          <p:nvPr/>
        </p:nvSpPr>
        <p:spPr>
          <a:xfrm>
            <a:off x="6808839" y="5212250"/>
            <a:ext cx="4594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b="0" i="0" dirty="0" err="1">
                <a:solidFill>
                  <a:srgbClr val="3D3D3D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Γυναικα</a:t>
            </a:r>
            <a:r>
              <a:rPr lang="el-GR" sz="1800" b="0" i="0" dirty="0">
                <a:solidFill>
                  <a:srgbClr val="3D3D3D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40 ετών, </a:t>
            </a:r>
            <a:r>
              <a:rPr lang="el-GR" b="0" i="0" dirty="0" err="1">
                <a:solidFill>
                  <a:srgbClr val="3D3D3D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ι</a:t>
            </a:r>
            <a:r>
              <a:rPr lang="el-GR" sz="1800" dirty="0" err="1">
                <a:solidFill>
                  <a:srgbClr val="3D3D3D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στορικο</a:t>
            </a:r>
            <a:r>
              <a:rPr lang="el-GR" sz="1800" dirty="0">
                <a:solidFill>
                  <a:srgbClr val="3D3D3D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el-GR" sz="1800" dirty="0" err="1">
                <a:solidFill>
                  <a:srgbClr val="3D3D3D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τραυματος</a:t>
            </a:r>
            <a:r>
              <a:rPr lang="el-GR" sz="1800" dirty="0">
                <a:solidFill>
                  <a:srgbClr val="3D3D3D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 (πλήξης), περίπου 40 </a:t>
            </a:r>
            <a:r>
              <a:rPr lang="el-GR" sz="1800" dirty="0" err="1">
                <a:solidFill>
                  <a:srgbClr val="3D3D3D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ημερες</a:t>
            </a:r>
            <a:r>
              <a:rPr lang="el-GR" sz="1800" dirty="0">
                <a:solidFill>
                  <a:srgbClr val="3D3D3D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 πριν</a:t>
            </a:r>
            <a:endParaRPr lang="en-US" sz="1800" dirty="0"/>
          </a:p>
          <a:p>
            <a:endParaRPr lang="el-GR" sz="1800" b="0" i="0" dirty="0">
              <a:solidFill>
                <a:srgbClr val="3D3D3D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49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7126" t="31988" r="5610" b="18209"/>
          <a:stretch>
            <a:fillRect/>
          </a:stretch>
        </p:blipFill>
        <p:spPr bwMode="auto">
          <a:xfrm>
            <a:off x="0" y="635547"/>
            <a:ext cx="7565873" cy="292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/>
          <a:srcRect l="57756" t="14395" r="6496" b="46506"/>
          <a:stretch/>
        </p:blipFill>
        <p:spPr>
          <a:xfrm>
            <a:off x="7451096" y="1814279"/>
            <a:ext cx="2603269" cy="2277517"/>
          </a:xfrm>
          <a:prstGeom prst="rect">
            <a:avLst/>
          </a:prstGeom>
          <a:noFill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/>
          <a:srcRect l="18012" t="35925" r="3839" b="19685"/>
          <a:stretch>
            <a:fillRect/>
          </a:stretch>
        </p:blipFill>
        <p:spPr bwMode="auto">
          <a:xfrm>
            <a:off x="0" y="4208206"/>
            <a:ext cx="7295014" cy="248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- TextBox"/>
          <p:cNvSpPr txBox="1"/>
          <p:nvPr/>
        </p:nvSpPr>
        <p:spPr>
          <a:xfrm>
            <a:off x="7636266" y="737712"/>
            <a:ext cx="42549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Γάγγλια: </a:t>
            </a:r>
            <a:r>
              <a:rPr lang="el-GR" sz="2400" dirty="0"/>
              <a:t>χαρακτηριστικές </a:t>
            </a:r>
            <a:r>
              <a:rPr lang="el-GR" sz="2400" dirty="0" err="1"/>
              <a:t>θεσεις</a:t>
            </a:r>
            <a:endParaRPr lang="el-GR" sz="2400" dirty="0"/>
          </a:p>
          <a:p>
            <a:r>
              <a:rPr lang="el-GR" sz="2400" dirty="0" err="1"/>
              <a:t>Ομαλη</a:t>
            </a:r>
            <a:r>
              <a:rPr lang="el-GR" sz="2400" dirty="0"/>
              <a:t> </a:t>
            </a:r>
            <a:r>
              <a:rPr lang="el-GR" sz="2400" dirty="0" err="1"/>
              <a:t>καψα</a:t>
            </a:r>
            <a:r>
              <a:rPr lang="el-GR" sz="2400" dirty="0"/>
              <a:t> και </a:t>
            </a:r>
            <a:r>
              <a:rPr lang="el-GR" sz="2400" dirty="0" err="1"/>
              <a:t>διαφραγματια</a:t>
            </a:r>
            <a:r>
              <a:rPr lang="el-GR" sz="2400" dirty="0"/>
              <a:t>  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7451096" y="5002061"/>
            <a:ext cx="4440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err="1"/>
              <a:t>χονδροσάρκωμα</a:t>
            </a:r>
            <a:r>
              <a:rPr lang="el-GR" sz="2400" b="1" dirty="0"/>
              <a:t> μαλακών </a:t>
            </a:r>
            <a:r>
              <a:rPr lang="el-GR" sz="2400" b="1" dirty="0" err="1"/>
              <a:t>μοριων</a:t>
            </a:r>
            <a:r>
              <a:rPr lang="el-GR" sz="2400" b="1" dirty="0"/>
              <a:t> (</a:t>
            </a:r>
            <a:r>
              <a:rPr lang="el-GR" sz="2400" b="1" dirty="0" err="1"/>
              <a:t>εξωσκελετικό</a:t>
            </a:r>
            <a:r>
              <a:rPr lang="el-GR" sz="2400" b="1" dirty="0"/>
              <a:t>): </a:t>
            </a:r>
            <a:r>
              <a:rPr lang="el-GR" sz="2400" dirty="0" err="1"/>
              <a:t>οζωδη</a:t>
            </a:r>
            <a:r>
              <a:rPr lang="el-GR" sz="2400" dirty="0"/>
              <a:t> όρια και </a:t>
            </a:r>
            <a:r>
              <a:rPr lang="el-GR" sz="2400" dirty="0" err="1"/>
              <a:t>καψα</a:t>
            </a:r>
            <a:r>
              <a:rPr lang="el-GR" sz="2400" dirty="0"/>
              <a:t>, σαν </a:t>
            </a:r>
            <a:r>
              <a:rPr lang="el-GR" sz="2400" dirty="0" err="1"/>
              <a:t>κουνουπιδι</a:t>
            </a:r>
            <a:endParaRPr lang="el-GR" sz="2400" dirty="0"/>
          </a:p>
        </p:txBody>
      </p:sp>
      <p:sp>
        <p:nvSpPr>
          <p:cNvPr id="8" name="4 - Θέση περιεχομένου"/>
          <p:cNvSpPr txBox="1">
            <a:spLocks/>
          </p:cNvSpPr>
          <p:nvPr/>
        </p:nvSpPr>
        <p:spPr bwMode="auto">
          <a:xfrm>
            <a:off x="2095504" y="43661"/>
            <a:ext cx="8176960" cy="500066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47688" indent="-411163" fontAlgn="base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defRPr/>
            </a:pPr>
            <a:r>
              <a:rPr lang="el-GR" sz="25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⇩ σήμα </a:t>
            </a:r>
            <a:r>
              <a:rPr lang="en-US" sz="25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T1, </a:t>
            </a:r>
            <a:r>
              <a:rPr lang="el-GR" sz="25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⇧ σήμα Τ2, σαφή </a:t>
            </a:r>
            <a:r>
              <a:rPr lang="el-GR" sz="25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ορια</a:t>
            </a:r>
            <a:r>
              <a:rPr lang="el-GR" sz="25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5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l-GR" sz="25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διαφραγμάτια</a:t>
            </a:r>
            <a:r>
              <a:rPr lang="el-GR" sz="2500" dirty="0">
                <a:solidFill>
                  <a:srgbClr val="FFCC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500" dirty="0">
                <a:solidFill>
                  <a:srgbClr val="FFCC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endParaRPr lang="el-GR" sz="25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6FD59DE-8651-F1A7-106A-49B1EDF91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1338" t="12938" r="44282" b="47963"/>
          <a:stretch/>
        </p:blipFill>
        <p:spPr>
          <a:xfrm>
            <a:off x="9688393" y="2059849"/>
            <a:ext cx="2503607" cy="2277517"/>
          </a:xfrm>
          <a:prstGeom prst="rect">
            <a:avLst/>
          </a:prstGeom>
          <a:noFill/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B27B79F-A254-A81E-D7F5-CDB242A33663}"/>
              </a:ext>
            </a:extLst>
          </p:cNvPr>
          <p:cNvCxnSpPr/>
          <p:nvPr/>
        </p:nvCxnSpPr>
        <p:spPr>
          <a:xfrm flipH="1">
            <a:off x="2095504" y="737712"/>
            <a:ext cx="378241" cy="24551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4104942-AAE8-C8EF-DBF2-C45E0EBE9876}"/>
              </a:ext>
            </a:extLst>
          </p:cNvPr>
          <p:cNvCxnSpPr/>
          <p:nvPr/>
        </p:nvCxnSpPr>
        <p:spPr>
          <a:xfrm flipH="1">
            <a:off x="4830688" y="737712"/>
            <a:ext cx="378241" cy="24551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5113A57-83B8-D7ED-DF12-5F8CFA15046B}"/>
              </a:ext>
            </a:extLst>
          </p:cNvPr>
          <p:cNvCxnSpPr/>
          <p:nvPr/>
        </p:nvCxnSpPr>
        <p:spPr>
          <a:xfrm flipH="1">
            <a:off x="6916773" y="840805"/>
            <a:ext cx="378241" cy="24551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C0DF3E-2EFE-5E50-AACF-40197C4A2774}"/>
              </a:ext>
            </a:extLst>
          </p:cNvPr>
          <p:cNvCxnSpPr/>
          <p:nvPr/>
        </p:nvCxnSpPr>
        <p:spPr>
          <a:xfrm flipH="1">
            <a:off x="9246683" y="3340742"/>
            <a:ext cx="378241" cy="24551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ABD986-B961-9F24-F6CA-05FE91A611A9}"/>
              </a:ext>
            </a:extLst>
          </p:cNvPr>
          <p:cNvCxnSpPr/>
          <p:nvPr/>
        </p:nvCxnSpPr>
        <p:spPr>
          <a:xfrm flipH="1">
            <a:off x="11260984" y="3561821"/>
            <a:ext cx="378241" cy="24551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EBCD251-52D9-5657-213D-7AE9A3CF8EB3}"/>
              </a:ext>
            </a:extLst>
          </p:cNvPr>
          <p:cNvCxnSpPr/>
          <p:nvPr/>
        </p:nvCxnSpPr>
        <p:spPr>
          <a:xfrm flipH="1">
            <a:off x="1520317" y="4587041"/>
            <a:ext cx="378241" cy="2455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3E57A15-9C92-96AF-951E-8119E3F68DF8}"/>
              </a:ext>
            </a:extLst>
          </p:cNvPr>
          <p:cNvCxnSpPr/>
          <p:nvPr/>
        </p:nvCxnSpPr>
        <p:spPr>
          <a:xfrm flipH="1">
            <a:off x="6805694" y="4652381"/>
            <a:ext cx="378241" cy="2455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9F6BD4E-37A7-5138-FBCB-0E04A5DAEC35}"/>
              </a:ext>
            </a:extLst>
          </p:cNvPr>
          <p:cNvCxnSpPr/>
          <p:nvPr/>
        </p:nvCxnSpPr>
        <p:spPr>
          <a:xfrm flipH="1">
            <a:off x="4331465" y="4587041"/>
            <a:ext cx="378241" cy="2455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donat1"/>
          <p:cNvPicPr>
            <a:picLocks noChangeAspect="1" noChangeArrowheads="1"/>
          </p:cNvPicPr>
          <p:nvPr/>
        </p:nvPicPr>
        <p:blipFill>
          <a:blip r:embed="rId2"/>
          <a:srcRect l="22146" t="51673" r="47244" b="1476"/>
          <a:stretch>
            <a:fillRect/>
          </a:stretch>
        </p:blipFill>
        <p:spPr>
          <a:xfrm>
            <a:off x="758891" y="1272446"/>
            <a:ext cx="3382940" cy="4338394"/>
          </a:xfrm>
          <a:prstGeom prst="rect">
            <a:avLst/>
          </a:prstGeom>
          <a:ln>
            <a:solidFill>
              <a:srgbClr val="FFFF66"/>
            </a:solidFill>
          </a:ln>
        </p:spPr>
      </p:pic>
      <p:pic>
        <p:nvPicPr>
          <p:cNvPr id="10" name="Picture 11" descr="donat2"/>
          <p:cNvPicPr>
            <a:picLocks noChangeAspect="1" noChangeArrowheads="1"/>
          </p:cNvPicPr>
          <p:nvPr/>
        </p:nvPicPr>
        <p:blipFill>
          <a:blip r:embed="rId3"/>
          <a:srcRect l="25098" t="53150" r="47244" b="1476"/>
          <a:stretch>
            <a:fillRect/>
          </a:stretch>
        </p:blipFill>
        <p:spPr>
          <a:xfrm>
            <a:off x="4355152" y="1253633"/>
            <a:ext cx="3260464" cy="4338394"/>
          </a:xfrm>
          <a:prstGeom prst="rect">
            <a:avLst/>
          </a:prstGeom>
          <a:noFill/>
          <a:ln>
            <a:solidFill>
              <a:srgbClr val="FFFF66"/>
            </a:solidFill>
          </a:ln>
        </p:spPr>
      </p:pic>
      <p:pic>
        <p:nvPicPr>
          <p:cNvPr id="11" name="Picture 14" descr="donat1c"/>
          <p:cNvPicPr>
            <a:picLocks noChangeAspect="1" noChangeArrowheads="1"/>
          </p:cNvPicPr>
          <p:nvPr/>
        </p:nvPicPr>
        <p:blipFill rotWithShape="1">
          <a:blip r:embed="rId4"/>
          <a:srcRect l="24260" t="56841" r="48118"/>
          <a:stretch/>
        </p:blipFill>
        <p:spPr bwMode="auto">
          <a:xfrm>
            <a:off x="8072719" y="1291257"/>
            <a:ext cx="3327474" cy="4376017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</p:spPr>
      </p:pic>
      <p:sp>
        <p:nvSpPr>
          <p:cNvPr id="26" name="25 - TextBox"/>
          <p:cNvSpPr txBox="1"/>
          <p:nvPr/>
        </p:nvSpPr>
        <p:spPr>
          <a:xfrm>
            <a:off x="3375850" y="5130362"/>
            <a:ext cx="49084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Τ1</a:t>
            </a:r>
          </a:p>
        </p:txBody>
      </p:sp>
      <p:sp>
        <p:nvSpPr>
          <p:cNvPr id="30" name="29 - TextBox"/>
          <p:cNvSpPr txBox="1"/>
          <p:nvPr/>
        </p:nvSpPr>
        <p:spPr>
          <a:xfrm>
            <a:off x="6758790" y="5130362"/>
            <a:ext cx="49084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Τ2</a:t>
            </a:r>
          </a:p>
        </p:txBody>
      </p:sp>
      <p:sp>
        <p:nvSpPr>
          <p:cNvPr id="31" name="30 - TextBox"/>
          <p:cNvSpPr txBox="1"/>
          <p:nvPr/>
        </p:nvSpPr>
        <p:spPr>
          <a:xfrm>
            <a:off x="9680969" y="5176528"/>
            <a:ext cx="113197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Τ1 </a:t>
            </a:r>
            <a:r>
              <a:rPr lang="en-US" dirty="0">
                <a:solidFill>
                  <a:schemeClr val="bg1"/>
                </a:solidFill>
              </a:rPr>
              <a:t>FS +GD</a:t>
            </a:r>
            <a:endParaRPr lang="el-GR" dirty="0">
              <a:solidFill>
                <a:schemeClr val="bg1"/>
              </a:solidFill>
            </a:endParaRPr>
          </a:p>
        </p:txBody>
      </p:sp>
      <p:cxnSp>
        <p:nvCxnSpPr>
          <p:cNvPr id="34" name="33 - Ευθύγραμμο βέλος σύνδεσης"/>
          <p:cNvCxnSpPr>
            <a:cxnSpLocks/>
          </p:cNvCxnSpPr>
          <p:nvPr/>
        </p:nvCxnSpPr>
        <p:spPr>
          <a:xfrm>
            <a:off x="1868129" y="2871019"/>
            <a:ext cx="279483" cy="23689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38 - TextBox"/>
          <p:cNvSpPr txBox="1"/>
          <p:nvPr/>
        </p:nvSpPr>
        <p:spPr>
          <a:xfrm>
            <a:off x="3487470" y="1158390"/>
            <a:ext cx="50892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3600" dirty="0" err="1"/>
              <a:t>Μυξοειδές</a:t>
            </a:r>
            <a:r>
              <a:rPr lang="el-GR" sz="3600" dirty="0"/>
              <a:t> </a:t>
            </a:r>
            <a:r>
              <a:rPr lang="el-GR" sz="3600" dirty="0" err="1"/>
              <a:t>λιποσαρκωμα</a:t>
            </a:r>
            <a:endParaRPr lang="el-GR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CEA74E-4E20-44CB-97B9-8BF54089A6CE}"/>
              </a:ext>
            </a:extLst>
          </p:cNvPr>
          <p:cNvSpPr txBox="1"/>
          <p:nvPr/>
        </p:nvSpPr>
        <p:spPr>
          <a:xfrm>
            <a:off x="825066" y="5963347"/>
            <a:ext cx="1085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err="1"/>
              <a:t>Αντρας</a:t>
            </a:r>
            <a:r>
              <a:rPr lang="el-GR" sz="2400" dirty="0"/>
              <a:t> 32 ετών προοδευτικά αυξανόμενη </a:t>
            </a:r>
            <a:r>
              <a:rPr lang="el-GR" sz="2400" dirty="0" err="1"/>
              <a:t>ψηλαφητη</a:t>
            </a:r>
            <a:r>
              <a:rPr lang="el-GR" sz="2400" dirty="0"/>
              <a:t> </a:t>
            </a:r>
            <a:r>
              <a:rPr lang="el-GR" sz="2400" dirty="0" err="1"/>
              <a:t>μαζα</a:t>
            </a:r>
            <a:r>
              <a:rPr lang="el-GR" sz="2400" dirty="0"/>
              <a:t> στον ΔΕ μηρό</a:t>
            </a:r>
          </a:p>
        </p:txBody>
      </p:sp>
      <p:sp>
        <p:nvSpPr>
          <p:cNvPr id="6" name="4 - Θέση περιεχομένου">
            <a:extLst>
              <a:ext uri="{FF2B5EF4-FFF2-40B4-BE49-F238E27FC236}">
                <a16:creationId xmlns:a16="http://schemas.microsoft.com/office/drawing/2014/main" id="{7184C1B9-E468-D8B9-F4D3-51BD172E0BB3}"/>
              </a:ext>
            </a:extLst>
          </p:cNvPr>
          <p:cNvSpPr txBox="1">
            <a:spLocks/>
          </p:cNvSpPr>
          <p:nvPr/>
        </p:nvSpPr>
        <p:spPr bwMode="auto">
          <a:xfrm>
            <a:off x="147485" y="503930"/>
            <a:ext cx="1176921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47688" indent="-411163" fontAlgn="base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defRPr/>
            </a:pPr>
            <a:r>
              <a:rPr lang="el-GR" sz="25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⇩ σήμα </a:t>
            </a:r>
            <a:r>
              <a:rPr lang="en-US" sz="25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T1, </a:t>
            </a:r>
            <a:r>
              <a:rPr lang="el-GR" sz="25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⇧ σήμα Τ2, σαφή </a:t>
            </a:r>
            <a:r>
              <a:rPr lang="el-GR" sz="25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ορια</a:t>
            </a:r>
            <a:r>
              <a:rPr lang="el-GR" sz="25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5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l-GR" sz="2500" b="1" u="sng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ομοιογενης</a:t>
            </a:r>
            <a:r>
              <a:rPr lang="el-GR" sz="2500" b="1" u="sng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500" b="1" u="sng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προσληψη</a:t>
            </a:r>
            <a:r>
              <a:rPr lang="el-GR" sz="2500" b="1" u="sng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σκιαγραφικού </a:t>
            </a:r>
            <a:endParaRPr lang="el-GR" sz="2500" u="sng" dirty="0"/>
          </a:p>
        </p:txBody>
      </p:sp>
      <p:cxnSp>
        <p:nvCxnSpPr>
          <p:cNvPr id="8" name="33 - Ευθύγραμμο βέλος σύνδεσης">
            <a:extLst>
              <a:ext uri="{FF2B5EF4-FFF2-40B4-BE49-F238E27FC236}">
                <a16:creationId xmlns:a16="http://schemas.microsoft.com/office/drawing/2014/main" id="{74ABB54B-8158-6C12-CF00-1CD63A534C15}"/>
              </a:ext>
            </a:extLst>
          </p:cNvPr>
          <p:cNvCxnSpPr>
            <a:cxnSpLocks/>
          </p:cNvCxnSpPr>
          <p:nvPr/>
        </p:nvCxnSpPr>
        <p:spPr>
          <a:xfrm>
            <a:off x="9178412" y="2871019"/>
            <a:ext cx="279483" cy="23689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33 - Ευθύγραμμο βέλος σύνδεσης">
            <a:extLst>
              <a:ext uri="{FF2B5EF4-FFF2-40B4-BE49-F238E27FC236}">
                <a16:creationId xmlns:a16="http://schemas.microsoft.com/office/drawing/2014/main" id="{86FA3F9E-27EC-7A03-6213-184A90634722}"/>
              </a:ext>
            </a:extLst>
          </p:cNvPr>
          <p:cNvCxnSpPr>
            <a:cxnSpLocks/>
          </p:cNvCxnSpPr>
          <p:nvPr/>
        </p:nvCxnSpPr>
        <p:spPr>
          <a:xfrm>
            <a:off x="5438451" y="3213368"/>
            <a:ext cx="279483" cy="23689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72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P101001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 l="9651" t="10724" r="11394" b="10289"/>
          <a:stretch>
            <a:fillRect/>
          </a:stretch>
        </p:blipFill>
        <p:spPr>
          <a:xfrm>
            <a:off x="93642" y="1461080"/>
            <a:ext cx="2846863" cy="3935840"/>
          </a:xfrm>
          <a:noFill/>
          <a:ln>
            <a:solidFill>
              <a:schemeClr val="tx2"/>
            </a:solidFill>
          </a:ln>
        </p:spPr>
      </p:pic>
      <p:pic>
        <p:nvPicPr>
          <p:cNvPr id="24581" name="Picture 5" descr="P1010015"/>
          <p:cNvPicPr>
            <a:picLocks noChangeAspect="1" noChangeArrowheads="1"/>
          </p:cNvPicPr>
          <p:nvPr/>
        </p:nvPicPr>
        <p:blipFill rotWithShape="1">
          <a:blip r:embed="rId3" cstate="print"/>
          <a:srcRect l="33907" t="5284" r="13261"/>
          <a:stretch/>
        </p:blipFill>
        <p:spPr bwMode="auto">
          <a:xfrm>
            <a:off x="2940505" y="1461081"/>
            <a:ext cx="2576052" cy="393039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279839" y="5485918"/>
            <a:ext cx="58161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l-GR" sz="2400" dirty="0"/>
              <a:t>Ανώδυνη ατρακτοειδής μάζα με </a:t>
            </a:r>
            <a:r>
              <a:rPr lang="el-GR" sz="2400" dirty="0" err="1"/>
              <a:t>μεσομυιική</a:t>
            </a:r>
            <a:r>
              <a:rPr lang="el-GR" sz="2400" dirty="0"/>
              <a:t> εντόπιση, ↑ Τ1 , ↓ Τ2 </a:t>
            </a:r>
            <a:r>
              <a:rPr lang="en-US" sz="2400" dirty="0"/>
              <a:t>FS (STIR) 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2292349" y="1519182"/>
            <a:ext cx="490840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Τ1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4559108" y="1519182"/>
            <a:ext cx="845576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Τ2</a:t>
            </a:r>
            <a:r>
              <a:rPr lang="en-US" sz="2400" dirty="0">
                <a:solidFill>
                  <a:schemeClr val="bg1"/>
                </a:solidFill>
              </a:rPr>
              <a:t>FS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1827214" y="60420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l-GR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64DEDA2-8773-5EDE-C8B0-16414B6626AF}"/>
              </a:ext>
            </a:extLst>
          </p:cNvPr>
          <p:cNvCxnSpPr>
            <a:cxnSpLocks/>
          </p:cNvCxnSpPr>
          <p:nvPr/>
        </p:nvCxnSpPr>
        <p:spPr>
          <a:xfrm flipH="1">
            <a:off x="2408903" y="3824749"/>
            <a:ext cx="374286" cy="23597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325AAF-7384-C2AB-1F6C-B8EF744B61AB}"/>
              </a:ext>
            </a:extLst>
          </p:cNvPr>
          <p:cNvCxnSpPr>
            <a:cxnSpLocks/>
          </p:cNvCxnSpPr>
          <p:nvPr/>
        </p:nvCxnSpPr>
        <p:spPr>
          <a:xfrm>
            <a:off x="1268832" y="4070555"/>
            <a:ext cx="310140" cy="27038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DCD736-26A1-5057-4B1D-48ED1D5ED873}"/>
              </a:ext>
            </a:extLst>
          </p:cNvPr>
          <p:cNvCxnSpPr>
            <a:cxnSpLocks/>
          </p:cNvCxnSpPr>
          <p:nvPr/>
        </p:nvCxnSpPr>
        <p:spPr>
          <a:xfrm flipH="1">
            <a:off x="4881715" y="4070555"/>
            <a:ext cx="374286" cy="23597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4AA1EF-4BCE-6492-40C5-C844684061E7}"/>
              </a:ext>
            </a:extLst>
          </p:cNvPr>
          <p:cNvCxnSpPr>
            <a:cxnSpLocks/>
          </p:cNvCxnSpPr>
          <p:nvPr/>
        </p:nvCxnSpPr>
        <p:spPr>
          <a:xfrm>
            <a:off x="3660469" y="4340943"/>
            <a:ext cx="455226" cy="7594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liposarcoma1">
            <a:extLst>
              <a:ext uri="{FF2B5EF4-FFF2-40B4-BE49-F238E27FC236}">
                <a16:creationId xmlns:a16="http://schemas.microsoft.com/office/drawing/2014/main" id="{05B1C22E-7A84-655A-7583-036B54243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5398" t="8458" r="50002" b="13072"/>
          <a:stretch>
            <a:fillRect/>
          </a:stretch>
        </p:blipFill>
        <p:spPr bwMode="auto">
          <a:xfrm>
            <a:off x="6675445" y="1386811"/>
            <a:ext cx="2499506" cy="4262397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</p:spPr>
      </p:pic>
      <p:pic>
        <p:nvPicPr>
          <p:cNvPr id="20" name="Picture 4" descr="liposarcoma1">
            <a:extLst>
              <a:ext uri="{FF2B5EF4-FFF2-40B4-BE49-F238E27FC236}">
                <a16:creationId xmlns:a16="http://schemas.microsoft.com/office/drawing/2014/main" id="{00FDF341-7855-114C-C32D-9C0F20BCC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6952" t="9613" r="40759" b="22304"/>
          <a:stretch>
            <a:fillRect/>
          </a:stretch>
        </p:blipFill>
        <p:spPr bwMode="auto">
          <a:xfrm>
            <a:off x="9251495" y="1394308"/>
            <a:ext cx="2417940" cy="4274426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</p:spPr>
      </p:pic>
      <p:sp>
        <p:nvSpPr>
          <p:cNvPr id="21" name="Text Box 7">
            <a:extLst>
              <a:ext uri="{FF2B5EF4-FFF2-40B4-BE49-F238E27FC236}">
                <a16:creationId xmlns:a16="http://schemas.microsoft.com/office/drawing/2014/main" id="{964D2EBC-83A3-DED7-DBC6-F54E15887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6870" y="5668734"/>
            <a:ext cx="581616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l-GR" sz="2200" dirty="0"/>
              <a:t>Ανώδυνη ατρακτοειδής μάζα με </a:t>
            </a:r>
            <a:r>
              <a:rPr lang="el-GR" sz="2200" dirty="0" err="1"/>
              <a:t>μεσομυιική</a:t>
            </a:r>
            <a:r>
              <a:rPr lang="el-GR" sz="2200" dirty="0"/>
              <a:t> εντόπιση, στο μεγαλύτερο τμήμα της ↑ Τ1 , ↓ Τ2 </a:t>
            </a:r>
            <a:r>
              <a:rPr lang="en-US" sz="2200" dirty="0"/>
              <a:t>FS (STIR) </a:t>
            </a:r>
            <a:r>
              <a:rPr lang="el-GR" sz="2200" dirty="0" err="1"/>
              <a:t>αλλα</a:t>
            </a:r>
            <a:r>
              <a:rPr lang="el-GR" sz="2200" dirty="0"/>
              <a:t> και με περιοχές ↑ Τ1 , ↓ Τ2 </a:t>
            </a:r>
            <a:r>
              <a:rPr lang="en-US" sz="2200" dirty="0"/>
              <a:t>FS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DC5A75A-E4E9-4E4A-35F9-20B147CC0B1B}"/>
              </a:ext>
            </a:extLst>
          </p:cNvPr>
          <p:cNvCxnSpPr>
            <a:cxnSpLocks/>
          </p:cNvCxnSpPr>
          <p:nvPr/>
        </p:nvCxnSpPr>
        <p:spPr>
          <a:xfrm>
            <a:off x="7281214" y="3942736"/>
            <a:ext cx="392534" cy="10323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33DB0D2-1110-0108-DCA2-9B992AAF2CFF}"/>
              </a:ext>
            </a:extLst>
          </p:cNvPr>
          <p:cNvCxnSpPr>
            <a:cxnSpLocks/>
          </p:cNvCxnSpPr>
          <p:nvPr/>
        </p:nvCxnSpPr>
        <p:spPr>
          <a:xfrm flipH="1">
            <a:off x="8314039" y="3097162"/>
            <a:ext cx="374286" cy="23597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61333BC-9ABE-0D61-010A-44B547396CD1}"/>
              </a:ext>
            </a:extLst>
          </p:cNvPr>
          <p:cNvCxnSpPr>
            <a:cxnSpLocks/>
          </p:cNvCxnSpPr>
          <p:nvPr/>
        </p:nvCxnSpPr>
        <p:spPr>
          <a:xfrm flipH="1">
            <a:off x="8341407" y="3803730"/>
            <a:ext cx="374286" cy="2359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87759C5-6D8C-869E-AA03-F6F097518C94}"/>
              </a:ext>
            </a:extLst>
          </p:cNvPr>
          <p:cNvCxnSpPr>
            <a:cxnSpLocks/>
          </p:cNvCxnSpPr>
          <p:nvPr/>
        </p:nvCxnSpPr>
        <p:spPr>
          <a:xfrm flipH="1">
            <a:off x="10587740" y="3921717"/>
            <a:ext cx="374286" cy="2359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5512FDA-271C-29A1-E512-E5327E7282AC}"/>
              </a:ext>
            </a:extLst>
          </p:cNvPr>
          <p:cNvSpPr txBox="1"/>
          <p:nvPr/>
        </p:nvSpPr>
        <p:spPr>
          <a:xfrm>
            <a:off x="1969470" y="499500"/>
            <a:ext cx="19420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/>
              <a:t>Λίπωμα </a:t>
            </a:r>
            <a:endParaRPr lang="en-US" sz="4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5E8236-5370-18F7-C80D-A9F2653AAC93}"/>
              </a:ext>
            </a:extLst>
          </p:cNvPr>
          <p:cNvSpPr txBox="1"/>
          <p:nvPr/>
        </p:nvSpPr>
        <p:spPr>
          <a:xfrm>
            <a:off x="6797703" y="211703"/>
            <a:ext cx="52049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 err="1"/>
              <a:t>Λιποσάρκωμα</a:t>
            </a:r>
            <a:r>
              <a:rPr lang="el-GR" sz="4000" dirty="0"/>
              <a:t> </a:t>
            </a:r>
          </a:p>
          <a:p>
            <a:r>
              <a:rPr lang="el-GR" sz="2800" dirty="0"/>
              <a:t>(</a:t>
            </a:r>
            <a:r>
              <a:rPr lang="el-GR" sz="3000" dirty="0"/>
              <a:t>καλώς διαφοροποιημένο) </a:t>
            </a:r>
            <a:endParaRPr lang="en-US" sz="30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B67C653-E352-F883-8636-494D21640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1" t="4904" r="53110"/>
          <a:stretch/>
        </p:blipFill>
        <p:spPr>
          <a:xfrm>
            <a:off x="5475518" y="844243"/>
            <a:ext cx="3384257" cy="5093314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860E0C5-0310-C459-BA84-F4AF9D73B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870" t="5312" r="5721" b="2972"/>
          <a:stretch/>
        </p:blipFill>
        <p:spPr>
          <a:xfrm>
            <a:off x="8619276" y="1555531"/>
            <a:ext cx="3391753" cy="4978332"/>
          </a:xfrm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E2BB197C-849E-66F3-F35F-832BE4308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838" y="5937557"/>
            <a:ext cx="58161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l-GR" sz="2400" dirty="0"/>
              <a:t>Ανώδυνη ατρακτοειδής μάζα με </a:t>
            </a:r>
            <a:r>
              <a:rPr lang="el-GR" sz="2400" dirty="0" err="1"/>
              <a:t>μεσομυιική</a:t>
            </a:r>
            <a:r>
              <a:rPr lang="el-GR" sz="2400" dirty="0"/>
              <a:t> εντόπιση, ανομοιογενής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62FDC5-0030-EC71-7BA3-392503E61B60}"/>
              </a:ext>
            </a:extLst>
          </p:cNvPr>
          <p:cNvSpPr txBox="1"/>
          <p:nvPr/>
        </p:nvSpPr>
        <p:spPr>
          <a:xfrm>
            <a:off x="904567" y="931427"/>
            <a:ext cx="3624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b="1" dirty="0"/>
              <a:t>ΛΙΠΟΣΑΡΚΩΜΑ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2157660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48A92F-6DFB-4DCB-888B-86D4CA8218D8}"/>
              </a:ext>
            </a:extLst>
          </p:cNvPr>
          <p:cNvSpPr txBox="1"/>
          <p:nvPr/>
        </p:nvSpPr>
        <p:spPr>
          <a:xfrm>
            <a:off x="0" y="123299"/>
            <a:ext cx="12192000" cy="65925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4" name="Picture 2" descr="Σχετική εικόνα">
            <a:extLst>
              <a:ext uri="{FF2B5EF4-FFF2-40B4-BE49-F238E27FC236}">
                <a16:creationId xmlns:a16="http://schemas.microsoft.com/office/drawing/2014/main" id="{7BBC1C28-29A5-4F03-9A96-F68917D45B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623" y="0"/>
            <a:ext cx="5545394" cy="68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CA0D1E07-DC55-4540-B1AC-01480DE74F82}"/>
              </a:ext>
            </a:extLst>
          </p:cNvPr>
          <p:cNvSpPr/>
          <p:nvPr/>
        </p:nvSpPr>
        <p:spPr>
          <a:xfrm>
            <a:off x="520036" y="2351782"/>
            <a:ext cx="3879588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Ευχαριστώ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l-GR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για την προσοχή σας</a:t>
            </a:r>
            <a:r>
              <a:rPr lang="el-GR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  <p:sp>
        <p:nvSpPr>
          <p:cNvPr id="2" name="Ορθογώνιο 5">
            <a:extLst>
              <a:ext uri="{FF2B5EF4-FFF2-40B4-BE49-F238E27FC236}">
                <a16:creationId xmlns:a16="http://schemas.microsoft.com/office/drawing/2014/main" id="{06809B02-BF98-A1B8-B2ED-1BC086C5CEF4}"/>
              </a:ext>
            </a:extLst>
          </p:cNvPr>
          <p:cNvSpPr/>
          <p:nvPr/>
        </p:nvSpPr>
        <p:spPr>
          <a:xfrm>
            <a:off x="311261" y="4784745"/>
            <a:ext cx="408836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</a:rPr>
              <a:t>sogofianol@gmail.com</a:t>
            </a:r>
            <a:endParaRPr lang="el-GR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" name="Ορθογώνιο 5">
            <a:extLst>
              <a:ext uri="{FF2B5EF4-FFF2-40B4-BE49-F238E27FC236}">
                <a16:creationId xmlns:a16="http://schemas.microsoft.com/office/drawing/2014/main" id="{12E997FF-510D-D873-BCA1-45B02326EF50}"/>
              </a:ext>
            </a:extLst>
          </p:cNvPr>
          <p:cNvSpPr/>
          <p:nvPr/>
        </p:nvSpPr>
        <p:spPr>
          <a:xfrm>
            <a:off x="10938386" y="6140490"/>
            <a:ext cx="91563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28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788200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692105" y="400978"/>
            <a:ext cx="5002343" cy="731838"/>
          </a:xfrm>
          <a:solidFill>
            <a:schemeClr val="accent2"/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el-GR" sz="3200" b="1" dirty="0">
                <a:solidFill>
                  <a:schemeClr val="bg1"/>
                </a:solidFill>
              </a:rPr>
              <a:t>Επιθετικό πρότυπο: ΔΔ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7705" y="1990270"/>
            <a:ext cx="3454400" cy="4114800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el-GR" sz="2400" dirty="0" err="1"/>
              <a:t>Πρωτοπαθεις</a:t>
            </a:r>
            <a:r>
              <a:rPr lang="el-GR" sz="2400" dirty="0"/>
              <a:t> κακοήθεις </a:t>
            </a:r>
            <a:r>
              <a:rPr lang="el-GR" sz="2400" dirty="0" err="1"/>
              <a:t>ογκοι</a:t>
            </a:r>
            <a:endParaRPr lang="el-GR" sz="2400" i="1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l-GR" sz="2400" dirty="0" err="1"/>
              <a:t>Οστεομυελιτιδα</a:t>
            </a:r>
            <a:endParaRPr lang="el-GR" sz="2400" i="1" dirty="0"/>
          </a:p>
        </p:txBody>
      </p:sp>
      <p:pic>
        <p:nvPicPr>
          <p:cNvPr id="20485" name="Picture 6" descr="Permeatin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40812" y="1503417"/>
            <a:ext cx="2755188" cy="5192555"/>
          </a:xfrm>
          <a:noFill/>
          <a:ln>
            <a:solidFill>
              <a:schemeClr val="tx2"/>
            </a:solidFill>
          </a:ln>
        </p:spPr>
      </p:pic>
      <p:pic>
        <p:nvPicPr>
          <p:cNvPr id="20486" name="Picture 8"/>
          <p:cNvPicPr>
            <a:picLocks noChangeAspect="1" noChangeArrowheads="1"/>
          </p:cNvPicPr>
          <p:nvPr/>
        </p:nvPicPr>
        <p:blipFill>
          <a:blip r:embed="rId3" cstate="print"/>
          <a:srcRect r="69839"/>
          <a:stretch>
            <a:fillRect/>
          </a:stretch>
        </p:blipFill>
        <p:spPr bwMode="auto">
          <a:xfrm>
            <a:off x="7000904" y="1365189"/>
            <a:ext cx="1960898" cy="5469010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5236711" y="6946095"/>
            <a:ext cx="74706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Ewing</a:t>
            </a:r>
          </a:p>
        </p:txBody>
      </p:sp>
      <p:sp>
        <p:nvSpPr>
          <p:cNvPr id="20489" name="Text Box 11"/>
          <p:cNvSpPr txBox="1">
            <a:spLocks noChangeArrowheads="1"/>
          </p:cNvSpPr>
          <p:nvPr/>
        </p:nvSpPr>
        <p:spPr bwMode="auto">
          <a:xfrm>
            <a:off x="8179621" y="7167783"/>
            <a:ext cx="18367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 i="1" dirty="0" err="1">
                <a:solidFill>
                  <a:schemeClr val="bg1"/>
                </a:solidFill>
              </a:rPr>
              <a:t>οστεομυελιτιδα</a:t>
            </a:r>
            <a:endParaRPr lang="el-GR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46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P1010040">
            <a:extLst>
              <a:ext uri="{FF2B5EF4-FFF2-40B4-BE49-F238E27FC236}">
                <a16:creationId xmlns:a16="http://schemas.microsoft.com/office/drawing/2014/main" id="{599FDCFB-1A05-4FDC-9672-EF45AB794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7619" r="38562"/>
          <a:stretch>
            <a:fillRect/>
          </a:stretch>
        </p:blipFill>
        <p:spPr bwMode="auto">
          <a:xfrm>
            <a:off x="1173763" y="945765"/>
            <a:ext cx="3270250" cy="56889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DF3EE4-5976-41C6-92D2-C17C185F4B82}"/>
              </a:ext>
            </a:extLst>
          </p:cNvPr>
          <p:cNvSpPr txBox="1"/>
          <p:nvPr/>
        </p:nvSpPr>
        <p:spPr>
          <a:xfrm>
            <a:off x="1639677" y="5944185"/>
            <a:ext cx="2250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Ewing </a:t>
            </a:r>
            <a:r>
              <a:rPr lang="el-GR" sz="2400" dirty="0">
                <a:solidFill>
                  <a:schemeClr val="bg1"/>
                </a:solidFill>
              </a:rPr>
              <a:t>σάρκωμα </a:t>
            </a:r>
          </a:p>
        </p:txBody>
      </p: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E171BFD3-52EE-450B-939E-CCA8E2CBE44E}"/>
              </a:ext>
            </a:extLst>
          </p:cNvPr>
          <p:cNvCxnSpPr/>
          <p:nvPr/>
        </p:nvCxnSpPr>
        <p:spPr>
          <a:xfrm flipH="1">
            <a:off x="2439164" y="1919277"/>
            <a:ext cx="388883" cy="420413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>
            <a:extLst>
              <a:ext uri="{FF2B5EF4-FFF2-40B4-BE49-F238E27FC236}">
                <a16:creationId xmlns:a16="http://schemas.microsoft.com/office/drawing/2014/main" id="{6396ABF9-8920-4980-B705-D7CC352EB3FE}"/>
              </a:ext>
            </a:extLst>
          </p:cNvPr>
          <p:cNvCxnSpPr>
            <a:cxnSpLocks/>
          </p:cNvCxnSpPr>
          <p:nvPr/>
        </p:nvCxnSpPr>
        <p:spPr>
          <a:xfrm flipH="1" flipV="1">
            <a:off x="2622330" y="3247327"/>
            <a:ext cx="373117" cy="363345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Δεν υπάρχει διαθέσιμη περιγραφή για τη φωτογραφία.">
            <a:extLst>
              <a:ext uri="{FF2B5EF4-FFF2-40B4-BE49-F238E27FC236}">
                <a16:creationId xmlns:a16="http://schemas.microsoft.com/office/drawing/2014/main" id="{943401ED-1A94-4EED-AB39-D850A47D1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183" y="1087609"/>
            <a:ext cx="3025447" cy="540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1">
            <a:extLst>
              <a:ext uri="{FF2B5EF4-FFF2-40B4-BE49-F238E27FC236}">
                <a16:creationId xmlns:a16="http://schemas.microsoft.com/office/drawing/2014/main" id="{B9CA3D1E-57D3-440F-A7C3-0EE568D69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0538" y="5976579"/>
            <a:ext cx="18367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 i="1" dirty="0" err="1">
                <a:solidFill>
                  <a:schemeClr val="bg1"/>
                </a:solidFill>
              </a:rPr>
              <a:t>οστεομυελιτιδα</a:t>
            </a:r>
            <a:endParaRPr lang="el-GR" sz="2000" i="1" dirty="0">
              <a:solidFill>
                <a:schemeClr val="bg1"/>
              </a:solidFill>
            </a:endParaRPr>
          </a:p>
        </p:txBody>
      </p:sp>
      <p:sp>
        <p:nvSpPr>
          <p:cNvPr id="2" name="Τίτλος 5">
            <a:extLst>
              <a:ext uri="{FF2B5EF4-FFF2-40B4-BE49-F238E27FC236}">
                <a16:creationId xmlns:a16="http://schemas.microsoft.com/office/drawing/2014/main" id="{740A86B1-9557-767F-DDE4-38A535DA210C}"/>
              </a:ext>
            </a:extLst>
          </p:cNvPr>
          <p:cNvSpPr txBox="1">
            <a:spLocks/>
          </p:cNvSpPr>
          <p:nvPr/>
        </p:nvSpPr>
        <p:spPr>
          <a:xfrm>
            <a:off x="2633605" y="0"/>
            <a:ext cx="71972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MRI: </a:t>
            </a:r>
            <a:r>
              <a:rPr lang="el-GR" b="1" dirty="0"/>
              <a:t> Ε</a:t>
            </a:r>
            <a:r>
              <a:rPr lang="en-US" b="1" dirty="0"/>
              <a:t>wing vs osteomyelitis  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2818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>
            <a:extLst>
              <a:ext uri="{FF2B5EF4-FFF2-40B4-BE49-F238E27FC236}">
                <a16:creationId xmlns:a16="http://schemas.microsoft.com/office/drawing/2014/main" id="{56CC967E-D271-48E8-9E19-B43EE44E4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3005" y="-49204"/>
            <a:ext cx="7197213" cy="1325563"/>
          </a:xfrm>
        </p:spPr>
        <p:txBody>
          <a:bodyPr/>
          <a:lstStyle/>
          <a:p>
            <a:r>
              <a:rPr lang="en-US" b="1" dirty="0"/>
              <a:t>MRI: </a:t>
            </a:r>
            <a:r>
              <a:rPr lang="el-GR" b="1" dirty="0"/>
              <a:t> Ε</a:t>
            </a:r>
            <a:r>
              <a:rPr lang="en-US" b="1" dirty="0"/>
              <a:t>wing vs osteomyelitis  </a:t>
            </a:r>
            <a:endParaRPr lang="el-GR" b="1" dirty="0"/>
          </a:p>
        </p:txBody>
      </p:sp>
      <p:pic>
        <p:nvPicPr>
          <p:cNvPr id="8" name="Picture 6" descr="P1010040">
            <a:extLst>
              <a:ext uri="{FF2B5EF4-FFF2-40B4-BE49-F238E27FC236}">
                <a16:creationId xmlns:a16="http://schemas.microsoft.com/office/drawing/2014/main" id="{599FDCFB-1A05-4FDC-9672-EF45AB794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7619" r="38562"/>
          <a:stretch>
            <a:fillRect/>
          </a:stretch>
        </p:blipFill>
        <p:spPr bwMode="auto">
          <a:xfrm>
            <a:off x="1107530" y="759841"/>
            <a:ext cx="3270250" cy="56889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DF3EE4-5976-41C6-92D2-C17C185F4B82}"/>
              </a:ext>
            </a:extLst>
          </p:cNvPr>
          <p:cNvSpPr txBox="1"/>
          <p:nvPr/>
        </p:nvSpPr>
        <p:spPr>
          <a:xfrm>
            <a:off x="1774748" y="5913971"/>
            <a:ext cx="2250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Ewing </a:t>
            </a:r>
            <a:r>
              <a:rPr lang="el-GR" sz="2400" dirty="0">
                <a:solidFill>
                  <a:schemeClr val="bg1"/>
                </a:solidFill>
              </a:rPr>
              <a:t>σάρκωμα </a:t>
            </a:r>
          </a:p>
        </p:txBody>
      </p: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E171BFD3-52EE-450B-939E-CCA8E2CBE44E}"/>
              </a:ext>
            </a:extLst>
          </p:cNvPr>
          <p:cNvCxnSpPr>
            <a:cxnSpLocks/>
          </p:cNvCxnSpPr>
          <p:nvPr/>
        </p:nvCxnSpPr>
        <p:spPr>
          <a:xfrm flipH="1">
            <a:off x="3196954" y="2175641"/>
            <a:ext cx="260949" cy="3110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Δεν υπάρχει διαθέσιμη περιγραφή για τη φωτογραφία.">
            <a:extLst>
              <a:ext uri="{FF2B5EF4-FFF2-40B4-BE49-F238E27FC236}">
                <a16:creationId xmlns:a16="http://schemas.microsoft.com/office/drawing/2014/main" id="{943401ED-1A94-4EED-AB39-D850A47D1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580" y="1089930"/>
            <a:ext cx="3025447" cy="502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FA3B92-C0A5-5658-E2D3-455F65CB7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8043" y="1680145"/>
            <a:ext cx="2795282" cy="4092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DDED50-9966-72F3-C75B-35138F07D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4998" y="1023264"/>
            <a:ext cx="4081101" cy="5162107"/>
          </a:xfrm>
          <a:prstGeom prst="rect">
            <a:avLst/>
          </a:prstGeom>
        </p:spPr>
      </p:pic>
      <p:sp>
        <p:nvSpPr>
          <p:cNvPr id="33" name="Text Box 11">
            <a:extLst>
              <a:ext uri="{FF2B5EF4-FFF2-40B4-BE49-F238E27FC236}">
                <a16:creationId xmlns:a16="http://schemas.microsoft.com/office/drawing/2014/main" id="{B9CA3D1E-57D3-440F-A7C3-0EE568D69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467" y="5669050"/>
            <a:ext cx="21528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i="1" dirty="0" err="1">
                <a:solidFill>
                  <a:schemeClr val="bg1"/>
                </a:solidFill>
              </a:rPr>
              <a:t>οστεομυελιτιδα</a:t>
            </a:r>
            <a:endParaRPr lang="el-GR" sz="2400" i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512F60A-B94A-13A2-CCA2-F31CB5D08FE5}"/>
              </a:ext>
            </a:extLst>
          </p:cNvPr>
          <p:cNvCxnSpPr>
            <a:cxnSpLocks/>
          </p:cNvCxnSpPr>
          <p:nvPr/>
        </p:nvCxnSpPr>
        <p:spPr>
          <a:xfrm flipH="1">
            <a:off x="5745838" y="2486724"/>
            <a:ext cx="476286" cy="8831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1">
            <a:extLst>
              <a:ext uri="{FF2B5EF4-FFF2-40B4-BE49-F238E27FC236}">
                <a16:creationId xmlns:a16="http://schemas.microsoft.com/office/drawing/2014/main" id="{A3A75F22-88B5-897A-10D3-3B050ECD3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609" y="5250794"/>
            <a:ext cx="21528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i="1" dirty="0" err="1">
                <a:solidFill>
                  <a:schemeClr val="bg1"/>
                </a:solidFill>
              </a:rPr>
              <a:t>οστεομυελιτιδα</a:t>
            </a:r>
            <a:endParaRPr lang="el-GR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419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C6C0DE0A-724E-43C7-9897-64F374920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92" t="46322" r="36114" b="3997"/>
          <a:stretch/>
        </p:blipFill>
        <p:spPr>
          <a:xfrm>
            <a:off x="3371515" y="603116"/>
            <a:ext cx="5073109" cy="600683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345FE76-A306-42E1-F218-135529AC3CDD}"/>
              </a:ext>
            </a:extLst>
          </p:cNvPr>
          <p:cNvCxnSpPr/>
          <p:nvPr/>
        </p:nvCxnSpPr>
        <p:spPr>
          <a:xfrm flipH="1">
            <a:off x="6096000" y="4010891"/>
            <a:ext cx="325582" cy="7273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F25B179-0F62-6268-BA31-54413C22DDB4}"/>
              </a:ext>
            </a:extLst>
          </p:cNvPr>
          <p:cNvCxnSpPr>
            <a:cxnSpLocks/>
          </p:cNvCxnSpPr>
          <p:nvPr/>
        </p:nvCxnSpPr>
        <p:spPr>
          <a:xfrm>
            <a:off x="4333009" y="3273136"/>
            <a:ext cx="346364" cy="15586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09A4E74-5B5F-B46E-CFC8-0889387EC423}"/>
              </a:ext>
            </a:extLst>
          </p:cNvPr>
          <p:cNvCxnSpPr/>
          <p:nvPr/>
        </p:nvCxnSpPr>
        <p:spPr>
          <a:xfrm flipH="1">
            <a:off x="6733449" y="4068041"/>
            <a:ext cx="325582" cy="7273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060543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1891</TotalTime>
  <Words>1299</Words>
  <Application>Microsoft Office PowerPoint</Application>
  <PresentationFormat>Widescreen</PresentationFormat>
  <Paragraphs>252</Paragraphs>
  <Slides>55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9" baseType="lpstr">
      <vt:lpstr>Arial</vt:lpstr>
      <vt:lpstr>Arial Unicode MS</vt:lpstr>
      <vt:lpstr>BlinkMacSystemFont</vt:lpstr>
      <vt:lpstr>Calibri</vt:lpstr>
      <vt:lpstr>Calibri Light</vt:lpstr>
      <vt:lpstr>Comic Sans MS</vt:lpstr>
      <vt:lpstr>NexusSan</vt:lpstr>
      <vt:lpstr>nexus-sans</vt:lpstr>
      <vt:lpstr>Open Sans</vt:lpstr>
      <vt:lpstr>var(--font-family, var(--font-family-sans))</vt:lpstr>
      <vt:lpstr>var(--font-family, var(--font-family-serif))</vt:lpstr>
      <vt:lpstr>Verdana</vt:lpstr>
      <vt:lpstr>Wingdings</vt:lpstr>
      <vt:lpstr>Θέμα του Office</vt:lpstr>
      <vt:lpstr>1η Εργαστηριακή Άσκηση:   Απεικονιστική διαφορική διάγνωση καλοήθων και κακοήθων MΣΚ  όγκων (συζήτηση περιπτώσεων)</vt:lpstr>
      <vt:lpstr>PowerPoint Presentation</vt:lpstr>
      <vt:lpstr>Οστεοσαρκωμα </vt:lpstr>
      <vt:lpstr>PowerPoint Presentation</vt:lpstr>
      <vt:lpstr>Σαρκωμα Εwing </vt:lpstr>
      <vt:lpstr>Επιθετικό πρότυπο: ΔΔ</vt:lpstr>
      <vt:lpstr>PowerPoint Presentation</vt:lpstr>
      <vt:lpstr>MRI:  Εwing vs osteomyelitis  </vt:lpstr>
      <vt:lpstr>PowerPoint Presentation</vt:lpstr>
      <vt:lpstr>PowerPoint Presentation</vt:lpstr>
      <vt:lpstr>PowerPoint Presentation</vt:lpstr>
      <vt:lpstr>PowerPoint Presentation</vt:lpstr>
      <vt:lpstr>Αιμαγγείωμα ΣΣ</vt:lpstr>
      <vt:lpstr>Αιμαγγείωμα </vt:lpstr>
      <vt:lpstr>Αιμαγγείωμα </vt:lpstr>
      <vt:lpstr>Αιμαγγείωμα </vt:lpstr>
      <vt:lpstr>Αιμαγγείωμα </vt:lpstr>
      <vt:lpstr>PowerPoint Presentation</vt:lpstr>
      <vt:lpstr>PowerPoint Presentation</vt:lpstr>
      <vt:lpstr>Οστική νησίδα </vt:lpstr>
      <vt:lpstr>Οστική νησίδα: CT  </vt:lpstr>
      <vt:lpstr>Εγχόνδρωμα  </vt:lpstr>
      <vt:lpstr>Χονδροσάρκωμα </vt:lpstr>
      <vt:lpstr>Χονδροσάρκωμα </vt:lpstr>
      <vt:lpstr>PowerPoint Presentation</vt:lpstr>
      <vt:lpstr>PowerPoint Presentation</vt:lpstr>
      <vt:lpstr>PowerPoint Presentation</vt:lpstr>
      <vt:lpstr>Οστεοειδές οστέωμα </vt:lpstr>
      <vt:lpstr>PowerPoint Presentation</vt:lpstr>
      <vt:lpstr>Non Hodgkin λέμφωμα (NHL)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ΠΟΛΛΑΠΛΟ ΜΥΕΛΩΜΑ: ΠΡΟΤΥΠΑ ΣΤΗΝ ΜΤ </vt:lpstr>
      <vt:lpstr>PowerPoint Presentation</vt:lpstr>
      <vt:lpstr>PowerPoint Presentation</vt:lpstr>
      <vt:lpstr>PowerPoint Presentation</vt:lpstr>
      <vt:lpstr> LD MDCT  : Πολλαπλό Μυέλωμα  </vt:lpstr>
      <vt:lpstr>Παθολογικό κάταγμα </vt:lpstr>
      <vt:lpstr>ΜΑΛΑΚΑ ΜΟΡΙΑ</vt:lpstr>
      <vt:lpstr>Οστεοποιός μυοσίτιδα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olympia papakonstantinou</dc:creator>
  <cp:lastModifiedBy>olympia papakonstantinou</cp:lastModifiedBy>
  <cp:revision>40</cp:revision>
  <cp:lastPrinted>2023-02-07T08:03:20Z</cp:lastPrinted>
  <dcterms:created xsi:type="dcterms:W3CDTF">2022-01-17T14:53:24Z</dcterms:created>
  <dcterms:modified xsi:type="dcterms:W3CDTF">2025-01-08T17:54:54Z</dcterms:modified>
</cp:coreProperties>
</file>