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44"/>
  </p:handoutMasterIdLst>
  <p:sldIdLst>
    <p:sldId id="256" r:id="rId2"/>
    <p:sldId id="257" r:id="rId3"/>
    <p:sldId id="258" r:id="rId4"/>
    <p:sldId id="309" r:id="rId5"/>
    <p:sldId id="261" r:id="rId6"/>
    <p:sldId id="263" r:id="rId7"/>
    <p:sldId id="265" r:id="rId8"/>
    <p:sldId id="266" r:id="rId9"/>
    <p:sldId id="281" r:id="rId10"/>
    <p:sldId id="268" r:id="rId11"/>
    <p:sldId id="270" r:id="rId12"/>
    <p:sldId id="271" r:id="rId13"/>
    <p:sldId id="272" r:id="rId14"/>
    <p:sldId id="274" r:id="rId15"/>
    <p:sldId id="312" r:id="rId16"/>
    <p:sldId id="275" r:id="rId17"/>
    <p:sldId id="276" r:id="rId18"/>
    <p:sldId id="300" r:id="rId19"/>
    <p:sldId id="290" r:id="rId20"/>
    <p:sldId id="278" r:id="rId21"/>
    <p:sldId id="279" r:id="rId22"/>
    <p:sldId id="280" r:id="rId23"/>
    <p:sldId id="282" r:id="rId24"/>
    <p:sldId id="296" r:id="rId25"/>
    <p:sldId id="313" r:id="rId26"/>
    <p:sldId id="301" r:id="rId27"/>
    <p:sldId id="302" r:id="rId28"/>
    <p:sldId id="314" r:id="rId29"/>
    <p:sldId id="291" r:id="rId30"/>
    <p:sldId id="293" r:id="rId31"/>
    <p:sldId id="315" r:id="rId32"/>
    <p:sldId id="303" r:id="rId33"/>
    <p:sldId id="310" r:id="rId34"/>
    <p:sldId id="305" r:id="rId35"/>
    <p:sldId id="306" r:id="rId36"/>
    <p:sldId id="316" r:id="rId37"/>
    <p:sldId id="307" r:id="rId38"/>
    <p:sldId id="311" r:id="rId39"/>
    <p:sldId id="289" r:id="rId40"/>
    <p:sldId id="299" r:id="rId41"/>
    <p:sldId id="284" r:id="rId42"/>
    <p:sldId id="28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433"/>
    <a:srgbClr val="7B9820"/>
    <a:srgbClr val="3A8BCE"/>
    <a:srgbClr val="2D1E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8F59B-F35A-4B68-A4A2-38161517F2D0}" type="datetimeFigureOut">
              <a:rPr lang="el-GR" smtClean="0"/>
              <a:pPr/>
              <a:t>17/4/2024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A3F8E-D42E-4FBC-B17D-3A45E493F3E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BF79-82B9-493D-A260-11D13DBFA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9166" y="2541195"/>
            <a:ext cx="9507340" cy="2677648"/>
          </a:xfrm>
        </p:spPr>
        <p:txBody>
          <a:bodyPr/>
          <a:lstStyle/>
          <a:p>
            <a:pPr algn="ctr"/>
            <a:r>
              <a:rPr lang="el-GR" dirty="0" err="1"/>
              <a:t>Στρωματικοί</a:t>
            </a:r>
            <a:r>
              <a:rPr lang="el-GR" dirty="0"/>
              <a:t> όγκοι του γαστρεντερικού σωλήνα</a:t>
            </a:r>
            <a:r>
              <a:rPr lang="en-US" dirty="0"/>
              <a:t>(GISTs)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2 - TextBox"/>
          <p:cNvSpPr txBox="1"/>
          <p:nvPr/>
        </p:nvSpPr>
        <p:spPr>
          <a:xfrm>
            <a:off x="8215745" y="5694218"/>
            <a:ext cx="397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5863565" y="4137472"/>
            <a:ext cx="5814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2800" b="1" dirty="0" err="1">
                <a:solidFill>
                  <a:schemeClr val="bg1"/>
                </a:solidFill>
              </a:rPr>
              <a:t>Π.Κορκολοπούλου</a:t>
            </a:r>
            <a:endParaRPr lang="el-GR" sz="2800" b="1" dirty="0">
              <a:solidFill>
                <a:schemeClr val="bg1"/>
              </a:solidFill>
            </a:endParaRPr>
          </a:p>
          <a:p>
            <a:pPr algn="ctr" eaLnBrk="0" hangingPunct="0"/>
            <a:endParaRPr lang="el-GR" sz="2800" b="1" i="1" dirty="0">
              <a:solidFill>
                <a:schemeClr val="bg1"/>
              </a:solidFill>
            </a:endParaRPr>
          </a:p>
          <a:p>
            <a:pPr algn="ctr" eaLnBrk="0" hangingPunct="0"/>
            <a:r>
              <a:rPr lang="el-GR" sz="2800" b="1" i="1" dirty="0">
                <a:solidFill>
                  <a:schemeClr val="bg1"/>
                </a:solidFill>
              </a:rPr>
              <a:t>Α΄ Εργαστήριο Παθολογικής Ανατομικής Πανεπιστημίου Αθηνών</a:t>
            </a:r>
          </a:p>
        </p:txBody>
      </p:sp>
    </p:spTree>
    <p:extLst>
      <p:ext uri="{BB962C8B-B14F-4D97-AF65-F5344CB8AC3E}">
        <p14:creationId xmlns:p14="http://schemas.microsoft.com/office/powerpoint/2010/main" val="75361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- Ορθογώνιο"/>
          <p:cNvSpPr/>
          <p:nvPr/>
        </p:nvSpPr>
        <p:spPr>
          <a:xfrm>
            <a:off x="7426036" y="1856509"/>
            <a:ext cx="4211782" cy="346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4" name="Picture 2" descr="C:\Users\User\Desktop\gist\figure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655" y="1985330"/>
            <a:ext cx="6711926" cy="436418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167860-BAEA-4109-A4F1-AD412C519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Διαγνωστική μοριακή Παθολογική Ανατομική</a:t>
            </a:r>
            <a:r>
              <a:rPr lang="en-US" dirty="0"/>
              <a:t>(1)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0" y="6438766"/>
            <a:ext cx="36991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2020, </a:t>
            </a:r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cxnSp>
        <p:nvCxnSpPr>
          <p:cNvPr id="12" name="Straight Arrow Connector 9">
            <a:extLst>
              <a:ext uri="{FF2B5EF4-FFF2-40B4-BE49-F238E27FC236}">
                <a16:creationId xmlns:a16="http://schemas.microsoft.com/office/drawing/2014/main" id="{FB0D1FD0-5F89-4407-A193-BB8FF4F0ED47}"/>
              </a:ext>
            </a:extLst>
          </p:cNvPr>
          <p:cNvCxnSpPr/>
          <p:nvPr/>
        </p:nvCxnSpPr>
        <p:spPr>
          <a:xfrm>
            <a:off x="8282211" y="3543440"/>
            <a:ext cx="42672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Ορθογώνιο"/>
          <p:cNvSpPr/>
          <p:nvPr/>
        </p:nvSpPr>
        <p:spPr>
          <a:xfrm>
            <a:off x="7107382" y="3990109"/>
            <a:ext cx="4896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sz="1600" b="1" dirty="0"/>
              <a:t> KIT </a:t>
            </a:r>
            <a:r>
              <a:rPr lang="el-GR" sz="1600" b="1" dirty="0"/>
              <a:t>μεταλλάξεις στο </a:t>
            </a:r>
            <a:r>
              <a:rPr lang="en-US" sz="1600" b="1" dirty="0"/>
              <a:t>~75% </a:t>
            </a:r>
            <a:r>
              <a:rPr lang="el-GR" sz="1600" b="1" dirty="0"/>
              <a:t>των</a:t>
            </a:r>
            <a:r>
              <a:rPr lang="en-US" sz="1600" b="1" dirty="0"/>
              <a:t> GISTs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C111F319-4986-4A21-A603-3D073FE4736D}"/>
              </a:ext>
            </a:extLst>
          </p:cNvPr>
          <p:cNvSpPr txBox="1"/>
          <p:nvPr/>
        </p:nvSpPr>
        <p:spPr>
          <a:xfrm>
            <a:off x="7655617" y="4268452"/>
            <a:ext cx="3500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KIT </a:t>
            </a:r>
            <a:r>
              <a:rPr lang="el-GR" sz="1600" b="1" dirty="0"/>
              <a:t>μεταλλάξεις στο </a:t>
            </a:r>
            <a:r>
              <a:rPr lang="el-GR" sz="1600" b="1" dirty="0" err="1"/>
              <a:t>εξώνιο</a:t>
            </a:r>
            <a:r>
              <a:rPr lang="el-GR" sz="1600" b="1" dirty="0"/>
              <a:t> 11</a:t>
            </a:r>
            <a:r>
              <a:rPr lang="en-US" sz="1600" b="1" dirty="0"/>
              <a:t>: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0393AC94-93F8-4CB4-A6C8-BB50B617980B}"/>
              </a:ext>
            </a:extLst>
          </p:cNvPr>
          <p:cNvSpPr txBox="1"/>
          <p:nvPr/>
        </p:nvSpPr>
        <p:spPr>
          <a:xfrm>
            <a:off x="7223366" y="4563994"/>
            <a:ext cx="4876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600" b="1" dirty="0"/>
              <a:t>Απαλείψεις</a:t>
            </a:r>
            <a:r>
              <a:rPr lang="en-US" sz="1600" b="1" dirty="0"/>
              <a:t> (45%)</a:t>
            </a:r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600" b="1" dirty="0"/>
              <a:t>Σημειακές μεταλλαγές (αντικατάσταση βάσης)</a:t>
            </a:r>
            <a:r>
              <a:rPr lang="en-US" sz="1600" b="1" dirty="0"/>
              <a:t>(30%)</a:t>
            </a:r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600" dirty="0"/>
              <a:t>Προσθήκες και απαλείψεις </a:t>
            </a:r>
            <a:r>
              <a:rPr lang="en-US" sz="1600" dirty="0"/>
              <a:t>(15%)(</a:t>
            </a:r>
            <a:r>
              <a:rPr lang="el-GR" sz="1600" dirty="0"/>
              <a:t>συμπεριλαμβανομένου διπλασιασμού</a:t>
            </a:r>
            <a:r>
              <a:rPr lang="en-US" sz="1600" dirty="0"/>
              <a:t>)</a:t>
            </a:r>
          </a:p>
        </p:txBody>
      </p:sp>
      <p:sp>
        <p:nvSpPr>
          <p:cNvPr id="17" name="16 - Ορθογώνιο"/>
          <p:cNvSpPr/>
          <p:nvPr/>
        </p:nvSpPr>
        <p:spPr>
          <a:xfrm>
            <a:off x="7223366" y="5814332"/>
            <a:ext cx="4968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l-GR" sz="1600" b="1" dirty="0"/>
              <a:t>Όλες οι</a:t>
            </a:r>
            <a:r>
              <a:rPr lang="en-US" sz="1600" b="1" dirty="0"/>
              <a:t> KIT</a:t>
            </a:r>
            <a:r>
              <a:rPr lang="el-GR" sz="1600" b="1" dirty="0"/>
              <a:t> μεταλλάξεις </a:t>
            </a:r>
            <a:r>
              <a:rPr lang="en-US" sz="1600" b="1" dirty="0"/>
              <a:t> </a:t>
            </a:r>
            <a:r>
              <a:rPr lang="el-GR" sz="1600" b="1" dirty="0"/>
              <a:t>στο </a:t>
            </a:r>
            <a:r>
              <a:rPr lang="el-GR" sz="1600" b="1" dirty="0" err="1"/>
              <a:t>εξώνιο</a:t>
            </a:r>
            <a:r>
              <a:rPr lang="el-GR" sz="1600" b="1" dirty="0"/>
              <a:t> </a:t>
            </a:r>
            <a:r>
              <a:rPr lang="en-US" sz="1600" b="1" dirty="0"/>
              <a:t> 9 </a:t>
            </a:r>
            <a:r>
              <a:rPr lang="el-GR" sz="1600" b="1" dirty="0"/>
              <a:t>είναι διπλασιασμοί           </a:t>
            </a:r>
            <a:r>
              <a:rPr lang="el-GR" sz="1600" dirty="0"/>
              <a:t>συνήθως </a:t>
            </a:r>
            <a:r>
              <a:rPr lang="en-US" sz="1600" dirty="0"/>
              <a:t>(80%) </a:t>
            </a:r>
            <a:r>
              <a:rPr lang="el-GR" sz="1600" dirty="0"/>
              <a:t>σε νεοπλάσματα του λεπτού εντέρου πιο επιθετικά</a:t>
            </a:r>
            <a:endParaRPr lang="en-US" sz="1600" b="1" dirty="0"/>
          </a:p>
        </p:txBody>
      </p:sp>
      <p:cxnSp>
        <p:nvCxnSpPr>
          <p:cNvPr id="18" name="Straight Arrow Connector 9">
            <a:extLst>
              <a:ext uri="{FF2B5EF4-FFF2-40B4-BE49-F238E27FC236}">
                <a16:creationId xmlns:a16="http://schemas.microsoft.com/office/drawing/2014/main" id="{FB0D1FD0-5F89-4407-A193-BB8FF4F0ED47}"/>
              </a:ext>
            </a:extLst>
          </p:cNvPr>
          <p:cNvCxnSpPr/>
          <p:nvPr/>
        </p:nvCxnSpPr>
        <p:spPr>
          <a:xfrm>
            <a:off x="8708931" y="6229830"/>
            <a:ext cx="4267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- Ορθογώνιο"/>
          <p:cNvSpPr/>
          <p:nvPr/>
        </p:nvSpPr>
        <p:spPr>
          <a:xfrm>
            <a:off x="7135090" y="2161309"/>
            <a:ext cx="2252749" cy="28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Ορθογώνιο"/>
          <p:cNvSpPr/>
          <p:nvPr/>
        </p:nvSpPr>
        <p:spPr>
          <a:xfrm>
            <a:off x="7065819" y="1886705"/>
            <a:ext cx="4876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sz="1600" dirty="0"/>
              <a:t>  </a:t>
            </a:r>
            <a:r>
              <a:rPr lang="en-US" sz="1600" b="1" dirty="0"/>
              <a:t>~85% </a:t>
            </a:r>
            <a:r>
              <a:rPr lang="el-GR" sz="1600" b="1" dirty="0" err="1"/>
              <a:t>ενεργοποιητικές</a:t>
            </a:r>
            <a:r>
              <a:rPr lang="el-GR" sz="1600" b="1" dirty="0"/>
              <a:t> μεταλλάξεις </a:t>
            </a:r>
            <a:r>
              <a:rPr lang="en-US" sz="1600" b="1" dirty="0"/>
              <a:t>KIT </a:t>
            </a:r>
            <a:r>
              <a:rPr lang="el-GR" sz="1600" b="1" dirty="0"/>
              <a:t>ή </a:t>
            </a:r>
            <a:r>
              <a:rPr lang="en-US" sz="1600" b="1" dirty="0"/>
              <a:t> PDGFRA </a:t>
            </a:r>
            <a:r>
              <a:rPr lang="el-GR" sz="1600" b="1" dirty="0" err="1"/>
              <a:t>ογκογονιδίων</a:t>
            </a:r>
            <a:r>
              <a:rPr lang="en-US" sz="1600" dirty="0"/>
              <a:t>(4q12) </a:t>
            </a:r>
            <a:r>
              <a:rPr lang="el-GR" sz="1600" dirty="0"/>
              <a:t>που κωδικοποιούν τη μεταγραφή </a:t>
            </a:r>
            <a:r>
              <a:rPr lang="el-GR" sz="1600" dirty="0" err="1"/>
              <a:t>διαμεμβρανικών</a:t>
            </a:r>
            <a:r>
              <a:rPr lang="el-GR" sz="1600" dirty="0"/>
              <a:t> υποδοχέων τυροσινικής </a:t>
            </a:r>
            <a:r>
              <a:rPr lang="el-GR" sz="1600" dirty="0" err="1"/>
              <a:t>κινάσης</a:t>
            </a:r>
            <a:r>
              <a:rPr lang="el-GR" sz="1600" dirty="0"/>
              <a:t> (</a:t>
            </a:r>
            <a:r>
              <a:rPr lang="en-US" sz="1600" dirty="0"/>
              <a:t>RTKs</a:t>
            </a:r>
            <a:r>
              <a:rPr lang="el-GR" sz="1600" dirty="0"/>
              <a:t> τύπου ΙΙΙ)</a:t>
            </a:r>
            <a:endParaRPr lang="en-US" sz="1600" dirty="0"/>
          </a:p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endParaRPr lang="en-US" sz="1600" dirty="0"/>
          </a:p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sz="1600" dirty="0"/>
              <a:t>  </a:t>
            </a:r>
            <a:r>
              <a:rPr lang="en-US" sz="1600" b="1" dirty="0">
                <a:solidFill>
                  <a:srgbClr val="7B9820"/>
                </a:solidFill>
              </a:rPr>
              <a:t>KIT </a:t>
            </a:r>
            <a:r>
              <a:rPr lang="el-GR" sz="1600" b="1" dirty="0">
                <a:solidFill>
                  <a:srgbClr val="7B9820"/>
                </a:solidFill>
              </a:rPr>
              <a:t>και</a:t>
            </a:r>
            <a:r>
              <a:rPr lang="en-US" sz="1600" b="1" dirty="0">
                <a:solidFill>
                  <a:srgbClr val="7B9820"/>
                </a:solidFill>
              </a:rPr>
              <a:t> PDGFRA </a:t>
            </a:r>
            <a:r>
              <a:rPr lang="el-GR" sz="1600" b="1" dirty="0">
                <a:solidFill>
                  <a:srgbClr val="7B9820"/>
                </a:solidFill>
              </a:rPr>
              <a:t>μεταλλάξεις αμοιβαίως εξαιρετέες</a:t>
            </a:r>
            <a:r>
              <a:rPr lang="en-US" sz="1600" b="1" dirty="0"/>
              <a:t>             </a:t>
            </a:r>
            <a:r>
              <a:rPr lang="el-GR" sz="1600" dirty="0"/>
              <a:t>καθοδική ενεργοποίηση της σηματοδότησης </a:t>
            </a:r>
            <a:r>
              <a:rPr lang="en-US" sz="1600" dirty="0"/>
              <a:t>RAS/MAPK </a:t>
            </a:r>
            <a:r>
              <a:rPr lang="el-GR" sz="1600" dirty="0"/>
              <a:t>και</a:t>
            </a:r>
            <a:r>
              <a:rPr lang="en-US" sz="1600" dirty="0"/>
              <a:t> PI3K/ATK/mTOR</a:t>
            </a:r>
          </a:p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4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>
            <a:off x="7412181" y="4364182"/>
            <a:ext cx="4187635" cy="346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967F3-B2DF-4A07-8213-EAB5E847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Διαγνωστική μοριακή Παθολογική Ανατομική</a:t>
            </a:r>
            <a:r>
              <a:rPr lang="en-US" dirty="0"/>
              <a:t>(2)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879E3-C028-4868-9596-B87C36B8D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316" y="4391891"/>
            <a:ext cx="5173684" cy="928255"/>
          </a:xfrm>
        </p:spPr>
        <p:txBody>
          <a:bodyPr>
            <a:normAutofit/>
          </a:bodyPr>
          <a:lstStyle/>
          <a:p>
            <a:r>
              <a:rPr lang="en-US" sz="1600" b="1" dirty="0"/>
              <a:t>PDGFRA </a:t>
            </a:r>
            <a:r>
              <a:rPr lang="el-GR" sz="1600" b="1" dirty="0"/>
              <a:t>μεταλλάξεις στο</a:t>
            </a:r>
            <a:r>
              <a:rPr lang="en-US" sz="1600" b="1" dirty="0"/>
              <a:t> ~10% </a:t>
            </a:r>
            <a:r>
              <a:rPr lang="el-GR" sz="1600" b="1" dirty="0"/>
              <a:t>των </a:t>
            </a:r>
            <a:r>
              <a:rPr lang="en-US" sz="1600" b="1" dirty="0"/>
              <a:t> GISTs</a:t>
            </a:r>
            <a:r>
              <a:rPr lang="en-US" sz="1600" dirty="0"/>
              <a:t>, </a:t>
            </a:r>
            <a:r>
              <a:rPr lang="el-GR" sz="1600" dirty="0"/>
              <a:t>κυρίως στον</a:t>
            </a:r>
            <a:r>
              <a:rPr lang="en-US" sz="1600" dirty="0"/>
              <a:t> </a:t>
            </a:r>
            <a:r>
              <a:rPr lang="el-GR" sz="1600" b="1" dirty="0"/>
              <a:t>στόμαχο</a:t>
            </a:r>
            <a:r>
              <a:rPr lang="en-US" sz="1600" dirty="0"/>
              <a:t>, </a:t>
            </a:r>
            <a:r>
              <a:rPr lang="el-GR" sz="1600" dirty="0"/>
              <a:t>αφορούν συνήθως</a:t>
            </a:r>
            <a:r>
              <a:rPr lang="en-US" sz="1600" dirty="0"/>
              <a:t> </a:t>
            </a:r>
            <a:r>
              <a:rPr lang="el-GR" sz="1600" dirty="0"/>
              <a:t>στο </a:t>
            </a:r>
            <a:r>
              <a:rPr lang="el-GR" sz="1600" b="1" dirty="0" err="1"/>
              <a:t>εξώνιο</a:t>
            </a:r>
            <a:r>
              <a:rPr lang="el-GR" sz="1600" b="1" dirty="0"/>
              <a:t> 18</a:t>
            </a:r>
            <a:r>
              <a:rPr lang="en-US" sz="1600" dirty="0"/>
              <a:t>(8% </a:t>
            </a:r>
            <a:r>
              <a:rPr lang="el-GR" sz="1600" dirty="0"/>
              <a:t>συνολικά 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4DF1F-FE2B-48F7-8BBD-605F72BB4ECC}"/>
              </a:ext>
            </a:extLst>
          </p:cNvPr>
          <p:cNvSpPr txBox="1"/>
          <p:nvPr/>
        </p:nvSpPr>
        <p:spPr>
          <a:xfrm>
            <a:off x="7190510" y="2322023"/>
            <a:ext cx="481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KIT  </a:t>
            </a:r>
            <a:r>
              <a:rPr lang="el-GR" sz="1400" b="1" dirty="0" err="1"/>
              <a:t>εξώνιο</a:t>
            </a:r>
            <a:r>
              <a:rPr lang="el-GR" sz="1400" b="1" dirty="0"/>
              <a:t> 11 </a:t>
            </a:r>
            <a:r>
              <a:rPr lang="el-GR" sz="1400" b="1" dirty="0" err="1"/>
              <a:t>ομο</a:t>
            </a:r>
            <a:r>
              <a:rPr lang="el-GR" sz="1400" b="1" dirty="0"/>
              <a:t>/</a:t>
            </a:r>
            <a:r>
              <a:rPr lang="el-GR" sz="1400" b="1" dirty="0" err="1"/>
              <a:t>ημίζυγες</a:t>
            </a:r>
            <a:r>
              <a:rPr lang="el-GR" sz="1400" b="1" dirty="0"/>
              <a:t> μεταλλάξεις</a:t>
            </a:r>
            <a:endParaRPr lang="en-US" sz="1400" b="1" dirty="0"/>
          </a:p>
          <a:p>
            <a:pPr marL="285750" indent="-285750" algn="ctr">
              <a:buClr>
                <a:srgbClr val="ACD433"/>
              </a:buClr>
            </a:pPr>
            <a:r>
              <a:rPr lang="el-GR" sz="1400" b="1" dirty="0"/>
              <a:t> υψηλόβαθμα επιθετικά </a:t>
            </a:r>
            <a:r>
              <a:rPr lang="en-US" sz="1400" b="1" dirty="0"/>
              <a:t>GISTs</a:t>
            </a:r>
          </a:p>
          <a:p>
            <a:pPr marL="285750" indent="-285750" algn="ctr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KIT </a:t>
            </a:r>
            <a:r>
              <a:rPr lang="el-GR" sz="1400" b="1" dirty="0"/>
              <a:t>μεταλλάξεις στα </a:t>
            </a:r>
            <a:r>
              <a:rPr lang="el-GR" sz="1400" b="1" dirty="0" err="1"/>
              <a:t>εξώνια</a:t>
            </a:r>
            <a:r>
              <a:rPr lang="el-GR" sz="1400" b="1" dirty="0"/>
              <a:t> 13 και 17</a:t>
            </a:r>
            <a:endParaRPr lang="en-US" sz="14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0D1FD0-5F89-4407-A193-BB8FF4F0ED47}"/>
              </a:ext>
            </a:extLst>
          </p:cNvPr>
          <p:cNvCxnSpPr/>
          <p:nvPr/>
        </p:nvCxnSpPr>
        <p:spPr>
          <a:xfrm>
            <a:off x="7912954" y="2686699"/>
            <a:ext cx="4267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093992-23A2-420B-A832-E1A5D2930034}"/>
              </a:ext>
            </a:extLst>
          </p:cNvPr>
          <p:cNvCxnSpPr/>
          <p:nvPr/>
        </p:nvCxnSpPr>
        <p:spPr>
          <a:xfrm>
            <a:off x="10676297" y="3070979"/>
            <a:ext cx="379630" cy="351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943A06-C97C-46B7-AC6B-93D86CF2B0B8}"/>
              </a:ext>
            </a:extLst>
          </p:cNvPr>
          <p:cNvCxnSpPr>
            <a:cxnSpLocks/>
          </p:cNvCxnSpPr>
          <p:nvPr/>
        </p:nvCxnSpPr>
        <p:spPr>
          <a:xfrm flipH="1">
            <a:off x="8451273" y="3052201"/>
            <a:ext cx="267177" cy="328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6FCA28-DDE8-443C-AC7A-FEB9866DBBF4}"/>
              </a:ext>
            </a:extLst>
          </p:cNvPr>
          <p:cNvSpPr txBox="1"/>
          <p:nvPr/>
        </p:nvSpPr>
        <p:spPr>
          <a:xfrm>
            <a:off x="9997440" y="3505200"/>
            <a:ext cx="2194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Γαστρικά </a:t>
            </a:r>
            <a:r>
              <a:rPr lang="en-US" sz="1400" dirty="0"/>
              <a:t>GISTs </a:t>
            </a:r>
            <a:r>
              <a:rPr lang="el-GR" sz="1400" dirty="0"/>
              <a:t>με μετάλλαξη στο </a:t>
            </a:r>
            <a:r>
              <a:rPr lang="el-GR" sz="1400" dirty="0" err="1"/>
              <a:t>εξώνιο</a:t>
            </a:r>
            <a:r>
              <a:rPr lang="el-GR" sz="1400" dirty="0"/>
              <a:t> 13 του </a:t>
            </a:r>
            <a:r>
              <a:rPr lang="en-US" sz="1400" dirty="0"/>
              <a:t>KIT</a:t>
            </a:r>
            <a:r>
              <a:rPr lang="el-GR" sz="1400" dirty="0"/>
              <a:t> πιο επιθετικά 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C2BDF7-B49C-4E63-B89E-761270C51931}"/>
              </a:ext>
            </a:extLst>
          </p:cNvPr>
          <p:cNvSpPr txBox="1"/>
          <p:nvPr/>
        </p:nvSpPr>
        <p:spPr>
          <a:xfrm>
            <a:off x="7030581" y="5241530"/>
            <a:ext cx="50387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400" dirty="0"/>
              <a:t>Οι περισσότερες </a:t>
            </a:r>
            <a:r>
              <a:rPr lang="en-US" sz="1400" dirty="0"/>
              <a:t>PDGFRA </a:t>
            </a:r>
            <a:r>
              <a:rPr lang="el-GR" sz="1400" dirty="0"/>
              <a:t>μεταλλάξεις στο </a:t>
            </a:r>
            <a:r>
              <a:rPr lang="el-GR" sz="1400" dirty="0" err="1"/>
              <a:t>εξώνιο</a:t>
            </a:r>
            <a:r>
              <a:rPr lang="el-GR" sz="1400" dirty="0"/>
              <a:t> 18 είναι παρερμηνεύσιμες            </a:t>
            </a:r>
            <a:r>
              <a:rPr lang="el-GR" sz="1400" b="1" dirty="0"/>
              <a:t>αντοχή στο </a:t>
            </a:r>
            <a:r>
              <a:rPr lang="en-US" sz="1400" b="1" dirty="0"/>
              <a:t>imatinib</a:t>
            </a:r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PDGFRA – </a:t>
            </a:r>
            <a:r>
              <a:rPr lang="el-GR" sz="1400" dirty="0"/>
              <a:t>μεταλλαγμένα</a:t>
            </a:r>
            <a:r>
              <a:rPr lang="en-US" sz="1400" dirty="0"/>
              <a:t> GISTs </a:t>
            </a:r>
            <a:r>
              <a:rPr lang="el-GR" sz="1400" b="1" dirty="0"/>
              <a:t>συνήθως χαμηλότερο μεταστατικό δυναμικό </a:t>
            </a:r>
            <a:r>
              <a:rPr lang="el-GR" sz="1400" dirty="0"/>
              <a:t>από τα νεοπλάσματα με μετάλλαξη </a:t>
            </a:r>
            <a:r>
              <a:rPr lang="en-US" sz="1400" dirty="0"/>
              <a:t>KIT</a:t>
            </a:r>
            <a:r>
              <a:rPr lang="el-GR" sz="1400" dirty="0"/>
              <a:t> στο </a:t>
            </a:r>
            <a:r>
              <a:rPr lang="el-GR" sz="1400" dirty="0" err="1"/>
              <a:t>εξώνιο</a:t>
            </a:r>
            <a:r>
              <a:rPr lang="el-GR" sz="1400" dirty="0"/>
              <a:t> 9 και απάλειψη του </a:t>
            </a:r>
            <a:r>
              <a:rPr lang="el-GR" sz="1400" dirty="0" err="1"/>
              <a:t>εξωνίου</a:t>
            </a:r>
            <a:r>
              <a:rPr lang="el-GR" sz="1400" dirty="0"/>
              <a:t> 11</a:t>
            </a:r>
            <a:r>
              <a:rPr lang="en-US" sz="1400" dirty="0"/>
              <a:t>                85% </a:t>
            </a:r>
            <a:r>
              <a:rPr lang="el-GR" sz="1400" dirty="0"/>
              <a:t>των προχωρημένων </a:t>
            </a:r>
            <a:r>
              <a:rPr lang="en-US" sz="1400" dirty="0"/>
              <a:t>GISTs </a:t>
            </a:r>
            <a:r>
              <a:rPr lang="el-GR" sz="1400" dirty="0"/>
              <a:t>έχουν</a:t>
            </a:r>
            <a:r>
              <a:rPr lang="en-US" sz="1400" dirty="0"/>
              <a:t> KIT </a:t>
            </a:r>
            <a:r>
              <a:rPr lang="el-GR" sz="1400" dirty="0"/>
              <a:t>μετάλλαξη και </a:t>
            </a:r>
            <a:r>
              <a:rPr lang="en-US" sz="1400" dirty="0"/>
              <a:t>2% PDGFRA </a:t>
            </a:r>
            <a:r>
              <a:rPr lang="el-GR" sz="1400" dirty="0"/>
              <a:t>μετάλλαξη</a:t>
            </a:r>
            <a:r>
              <a:rPr lang="en-US" sz="1400" dirty="0"/>
              <a:t>   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7E65B3-5FC9-442B-AC9B-EAB847B408DF}"/>
              </a:ext>
            </a:extLst>
          </p:cNvPr>
          <p:cNvCxnSpPr>
            <a:cxnSpLocks/>
          </p:cNvCxnSpPr>
          <p:nvPr/>
        </p:nvCxnSpPr>
        <p:spPr>
          <a:xfrm>
            <a:off x="9408503" y="5619385"/>
            <a:ext cx="50786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42D57A-92BD-4BB5-B7EF-18E2160F90AF}"/>
              </a:ext>
            </a:extLst>
          </p:cNvPr>
          <p:cNvCxnSpPr/>
          <p:nvPr/>
        </p:nvCxnSpPr>
        <p:spPr>
          <a:xfrm>
            <a:off x="7651697" y="6453439"/>
            <a:ext cx="68797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- TextBox"/>
          <p:cNvSpPr txBox="1"/>
          <p:nvPr/>
        </p:nvSpPr>
        <p:spPr>
          <a:xfrm>
            <a:off x="0" y="6427113"/>
            <a:ext cx="5741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sp>
        <p:nvSpPr>
          <p:cNvPr id="30" name="29 - Ορθογώνιο"/>
          <p:cNvSpPr/>
          <p:nvPr/>
        </p:nvSpPr>
        <p:spPr>
          <a:xfrm>
            <a:off x="7443740" y="3438298"/>
            <a:ext cx="17279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</a:t>
            </a:r>
            <a:r>
              <a:rPr lang="el-GR" sz="1400" dirty="0"/>
              <a:t>λεπτό έντερο, </a:t>
            </a:r>
            <a:r>
              <a:rPr lang="el-GR" sz="1400" dirty="0" err="1"/>
              <a:t>ατρακτοκυτταρική</a:t>
            </a:r>
            <a:r>
              <a:rPr lang="el-GR" sz="1400" dirty="0"/>
              <a:t> ιστολογία</a:t>
            </a:r>
          </a:p>
        </p:txBody>
      </p:sp>
      <p:pic>
        <p:nvPicPr>
          <p:cNvPr id="31" name="Picture 2" descr="C:\Users\User\Desktop\gist\figure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655" y="1985330"/>
            <a:ext cx="6711926" cy="436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965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- Ορθογώνιο"/>
          <p:cNvSpPr/>
          <p:nvPr/>
        </p:nvSpPr>
        <p:spPr>
          <a:xfrm>
            <a:off x="651165" y="2867501"/>
            <a:ext cx="8049490" cy="332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Ορθογώνιο"/>
          <p:cNvSpPr/>
          <p:nvPr/>
        </p:nvSpPr>
        <p:spPr>
          <a:xfrm>
            <a:off x="651164" y="2189018"/>
            <a:ext cx="8658299" cy="359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FCD76-4F21-43B6-8831-8D1E84C1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KIT </a:t>
            </a:r>
            <a:r>
              <a:rPr lang="el-GR" dirty="0"/>
              <a:t>και</a:t>
            </a:r>
            <a:r>
              <a:rPr lang="en-US" dirty="0"/>
              <a:t> PGFRA wild-type (wt) GISTs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C4E72A-EF80-4A3A-B1A7-3F2829BCCA2E}"/>
              </a:ext>
            </a:extLst>
          </p:cNvPr>
          <p:cNvSpPr txBox="1"/>
          <p:nvPr/>
        </p:nvSpPr>
        <p:spPr>
          <a:xfrm>
            <a:off x="651164" y="6270432"/>
            <a:ext cx="9588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600" b="1" dirty="0"/>
              <a:t>Δεν παρατηρείται σε παιδιατρικούς/ νέους ενήλικες</a:t>
            </a:r>
            <a:endParaRPr lang="en-US" sz="1600" dirty="0"/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600" b="1" dirty="0"/>
              <a:t>Εντόπιση στο λεπτό έντερο</a:t>
            </a:r>
            <a:endParaRPr lang="en-US" sz="16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4CBF63-EF40-4E39-9AC3-634DF7B020E1}"/>
              </a:ext>
            </a:extLst>
          </p:cNvPr>
          <p:cNvCxnSpPr/>
          <p:nvPr/>
        </p:nvCxnSpPr>
        <p:spPr>
          <a:xfrm>
            <a:off x="5756712" y="3930917"/>
            <a:ext cx="2699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86F10F-6C19-482A-ADCA-E046CB409D40}"/>
              </a:ext>
            </a:extLst>
          </p:cNvPr>
          <p:cNvCxnSpPr>
            <a:cxnSpLocks/>
          </p:cNvCxnSpPr>
          <p:nvPr/>
        </p:nvCxnSpPr>
        <p:spPr>
          <a:xfrm>
            <a:off x="2739637" y="2605061"/>
            <a:ext cx="3385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667693-8C39-40AA-9A77-A66DBEA70994}"/>
              </a:ext>
            </a:extLst>
          </p:cNvPr>
          <p:cNvSpPr txBox="1"/>
          <p:nvPr/>
        </p:nvSpPr>
        <p:spPr>
          <a:xfrm>
            <a:off x="1868730" y="4843584"/>
            <a:ext cx="10337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400" dirty="0"/>
              <a:t>Τα </a:t>
            </a:r>
            <a:r>
              <a:rPr lang="en-US" sz="1400" dirty="0"/>
              <a:t>SDHA </a:t>
            </a:r>
            <a:r>
              <a:rPr lang="el-GR" sz="1400" dirty="0"/>
              <a:t>μεταλλαγμένα</a:t>
            </a:r>
            <a:r>
              <a:rPr lang="en-US" sz="1400" dirty="0"/>
              <a:t> GISTs </a:t>
            </a:r>
            <a:r>
              <a:rPr lang="el-GR" sz="1400" dirty="0"/>
              <a:t>εμφανίζονται σε μεγαλύτερη ηλικία από τα υπόλοιπα </a:t>
            </a:r>
            <a:r>
              <a:rPr lang="en-US" sz="1400" dirty="0"/>
              <a:t>SDH-deficient GISTs, 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7782177" y="6373451"/>
            <a:ext cx="4409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pPr algn="r"/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862BD-7DE8-4090-8F0A-3051F488EC59}"/>
              </a:ext>
            </a:extLst>
          </p:cNvPr>
          <p:cNvSpPr txBox="1"/>
          <p:nvPr/>
        </p:nvSpPr>
        <p:spPr>
          <a:xfrm>
            <a:off x="611159" y="3267690"/>
            <a:ext cx="99911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60%</a:t>
            </a:r>
            <a:r>
              <a:rPr lang="en-US" sz="1600" dirty="0"/>
              <a:t> </a:t>
            </a:r>
            <a:r>
              <a:rPr lang="el-GR" sz="1600" dirty="0" err="1"/>
              <a:t>απενεργοποιητικών</a:t>
            </a:r>
            <a:r>
              <a:rPr lang="el-GR" sz="1600" dirty="0"/>
              <a:t> μεταλλάξεων </a:t>
            </a:r>
            <a:r>
              <a:rPr lang="en-US" sz="1600" dirty="0"/>
              <a:t>(</a:t>
            </a:r>
            <a:r>
              <a:rPr lang="el-GR" sz="1600" dirty="0"/>
              <a:t>σχεδόν πάντα γαμετικές</a:t>
            </a:r>
            <a:r>
              <a:rPr lang="en-US" sz="1600" dirty="0"/>
              <a:t>)</a:t>
            </a:r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40%</a:t>
            </a:r>
            <a:r>
              <a:rPr lang="en-US" sz="1600" dirty="0"/>
              <a:t> </a:t>
            </a:r>
            <a:r>
              <a:rPr lang="el-GR" sz="1600" dirty="0"/>
              <a:t>μεθυλίωση υποκινητή </a:t>
            </a:r>
            <a:r>
              <a:rPr lang="en-US" sz="1600" dirty="0"/>
              <a:t>SDHC </a:t>
            </a:r>
            <a:r>
              <a:rPr lang="en-US" sz="1600" b="1" dirty="0"/>
              <a:t>promoter methylation (</a:t>
            </a:r>
            <a:r>
              <a:rPr lang="el-GR" sz="1600" b="1" dirty="0"/>
              <a:t>συνήθως στην τριάδα του </a:t>
            </a:r>
            <a:r>
              <a:rPr lang="en-US" sz="1600" b="1" dirty="0"/>
              <a:t>Carney)</a:t>
            </a:r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600" b="1" dirty="0"/>
              <a:t>Υπερέκφραση </a:t>
            </a:r>
            <a:r>
              <a:rPr lang="en-US" sz="1600" b="1" dirty="0"/>
              <a:t>IGFR1, KIT, FGFR1, FGF3 and FGF4         </a:t>
            </a:r>
            <a:r>
              <a:rPr lang="el-GR" sz="1600" b="1" dirty="0"/>
              <a:t>πτωχή ανταπόκριση σε </a:t>
            </a:r>
            <a:r>
              <a:rPr lang="en-US" sz="1600" b="1" dirty="0"/>
              <a:t>TKIs</a:t>
            </a:r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8A730-F076-4860-91EB-4CAC64EA6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97" y="2194380"/>
            <a:ext cx="11707605" cy="4816023"/>
          </a:xfrm>
        </p:spPr>
        <p:txBody>
          <a:bodyPr/>
          <a:lstStyle/>
          <a:p>
            <a:r>
              <a:rPr lang="en-US" b="1" dirty="0"/>
              <a:t>10-12% </a:t>
            </a:r>
            <a:r>
              <a:rPr lang="el-GR" b="1" dirty="0"/>
              <a:t>όλων των </a:t>
            </a:r>
            <a:r>
              <a:rPr lang="en-US" b="1" dirty="0"/>
              <a:t>GISTs </a:t>
            </a:r>
            <a:r>
              <a:rPr lang="el-GR" b="1" dirty="0"/>
              <a:t>δεν εμφανίζουν μεταλλάξεις </a:t>
            </a:r>
            <a:r>
              <a:rPr lang="en-US" b="1" dirty="0"/>
              <a:t>KIT</a:t>
            </a:r>
            <a:r>
              <a:rPr lang="el-GR" b="1" dirty="0"/>
              <a:t> και </a:t>
            </a:r>
            <a:r>
              <a:rPr lang="en-US" b="1" dirty="0"/>
              <a:t>PDGFRA (</a:t>
            </a:r>
            <a:r>
              <a:rPr lang="en-US" b="1" dirty="0" err="1"/>
              <a:t>wt</a:t>
            </a:r>
            <a:r>
              <a:rPr lang="en-US" b="1" dirty="0"/>
              <a:t> GISTs)</a:t>
            </a:r>
            <a:r>
              <a:rPr lang="el-GR" b="1" dirty="0"/>
              <a:t>: </a:t>
            </a:r>
            <a:r>
              <a:rPr lang="el-GR" b="1" dirty="0" err="1"/>
              <a:t>φαινοτυπικά</a:t>
            </a:r>
            <a:r>
              <a:rPr lang="el-GR" b="1" dirty="0"/>
              <a:t> και μοριακά ετερογενής ομάδα </a:t>
            </a:r>
            <a:endParaRPr lang="en-US" b="1" dirty="0"/>
          </a:p>
          <a:p>
            <a:r>
              <a:rPr lang="el-GR" b="1" dirty="0"/>
              <a:t>Ανωμαλίες των γονιδίων των </a:t>
            </a:r>
            <a:r>
              <a:rPr lang="el-GR" b="1" dirty="0" err="1"/>
              <a:t>υπομονάδων</a:t>
            </a:r>
            <a:r>
              <a:rPr lang="el-GR" b="1" dirty="0"/>
              <a:t> </a:t>
            </a:r>
            <a:r>
              <a:rPr lang="en-US" b="1" dirty="0"/>
              <a:t>SDH (5-10% </a:t>
            </a:r>
            <a:r>
              <a:rPr lang="el-GR" b="1" dirty="0"/>
              <a:t>όλων των </a:t>
            </a:r>
            <a:r>
              <a:rPr lang="en-US" b="1" dirty="0"/>
              <a:t>GISTs)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l-GR" dirty="0"/>
              <a:t>Σχεδόν όλα τα </a:t>
            </a:r>
            <a:r>
              <a:rPr lang="el-GR" b="1" dirty="0"/>
              <a:t>παιδιατρικά</a:t>
            </a:r>
            <a:r>
              <a:rPr lang="en-US" b="1" dirty="0"/>
              <a:t> GISTs </a:t>
            </a:r>
            <a:r>
              <a:rPr lang="el-GR" dirty="0"/>
              <a:t>είναι</a:t>
            </a:r>
            <a:r>
              <a:rPr lang="en-US" dirty="0"/>
              <a:t> </a:t>
            </a:r>
            <a:r>
              <a:rPr lang="en-US" b="1" dirty="0"/>
              <a:t>SDH-deficient</a:t>
            </a:r>
            <a:r>
              <a:rPr lang="en-US" dirty="0"/>
              <a:t> </a:t>
            </a:r>
          </a:p>
          <a:p>
            <a:r>
              <a:rPr lang="el-GR" b="1" dirty="0"/>
              <a:t>Μεταλλάξεις </a:t>
            </a:r>
            <a:r>
              <a:rPr lang="en-US" b="1" dirty="0"/>
              <a:t>SDHA </a:t>
            </a:r>
            <a:r>
              <a:rPr lang="el-GR" b="1" dirty="0"/>
              <a:t>στο </a:t>
            </a:r>
            <a:r>
              <a:rPr lang="en-US" b="1" dirty="0"/>
              <a:t>~35% </a:t>
            </a:r>
            <a:r>
              <a:rPr lang="el-GR" b="1" dirty="0"/>
              <a:t>των</a:t>
            </a:r>
            <a:r>
              <a:rPr lang="en-US" b="1" dirty="0"/>
              <a:t> SDH-deficient GISTs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l-GR" b="1" dirty="0"/>
              <a:t>Σπάνια</a:t>
            </a:r>
            <a:r>
              <a:rPr lang="en-US" dirty="0"/>
              <a:t> GISTs </a:t>
            </a:r>
            <a:r>
              <a:rPr lang="el-GR" dirty="0"/>
              <a:t>σχετίζονται με </a:t>
            </a:r>
            <a:r>
              <a:rPr lang="en-US" b="1" dirty="0"/>
              <a:t>NF1 </a:t>
            </a:r>
            <a:r>
              <a:rPr lang="el-GR" b="1" dirty="0"/>
              <a:t>μεταλλάξεις 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l-GR" dirty="0"/>
              <a:t>γαμετικές</a:t>
            </a:r>
            <a:r>
              <a:rPr lang="en-US" dirty="0"/>
              <a:t> &gt; </a:t>
            </a:r>
            <a:r>
              <a:rPr lang="el-GR" dirty="0"/>
              <a:t>σωματικές</a:t>
            </a:r>
            <a:r>
              <a:rPr lang="en-US" dirty="0"/>
              <a:t>) </a:t>
            </a:r>
            <a:r>
              <a:rPr lang="el-GR" dirty="0"/>
              <a:t>αμοιβαίως εξαιρετέες </a:t>
            </a:r>
            <a:r>
              <a:rPr lang="en-US" dirty="0"/>
              <a:t> KIT/PDGFRA NF1, BRAF </a:t>
            </a:r>
            <a:r>
              <a:rPr lang="el-GR" dirty="0"/>
              <a:t>ή </a:t>
            </a:r>
            <a:r>
              <a:rPr lang="en-US" dirty="0"/>
              <a:t>KRAS </a:t>
            </a:r>
            <a:r>
              <a:rPr lang="el-GR" dirty="0"/>
              <a:t>μεταλλάξεις</a:t>
            </a:r>
            <a:endParaRPr lang="en-US" b="1" dirty="0"/>
          </a:p>
          <a:p>
            <a:r>
              <a:rPr lang="el-GR" b="1" dirty="0"/>
              <a:t>Μετάλλαξη </a:t>
            </a:r>
            <a:r>
              <a:rPr lang="en-US" b="1" dirty="0"/>
              <a:t>BRAFV600E </a:t>
            </a:r>
            <a:r>
              <a:rPr lang="el-GR" b="1" dirty="0"/>
              <a:t>στο </a:t>
            </a:r>
            <a:r>
              <a:rPr lang="en-US" b="1" dirty="0"/>
              <a:t>8-13% </a:t>
            </a:r>
            <a:r>
              <a:rPr lang="el-GR" b="1" dirty="0"/>
              <a:t>των</a:t>
            </a:r>
            <a:r>
              <a:rPr lang="en-US" b="1" dirty="0"/>
              <a:t> wt GISTs</a:t>
            </a:r>
            <a:r>
              <a:rPr lang="en-US" dirty="0"/>
              <a:t>, </a:t>
            </a:r>
            <a:r>
              <a:rPr lang="el-GR" dirty="0"/>
              <a:t>- </a:t>
            </a:r>
            <a:r>
              <a:rPr lang="el-GR" b="1" dirty="0"/>
              <a:t>αμοιβαίως εξαιρετέα με </a:t>
            </a:r>
            <a:r>
              <a:rPr lang="en-US" b="1" dirty="0"/>
              <a:t>KIT/PDGFRA </a:t>
            </a:r>
            <a:r>
              <a:rPr lang="el-GR" b="1" dirty="0"/>
              <a:t>μεταλλάξεις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6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81AE-5E65-499C-B92D-15D924A6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Diagnostic algorithm in </a:t>
            </a:r>
            <a:r>
              <a:rPr lang="en-US" dirty="0" err="1"/>
              <a:t>wt</a:t>
            </a:r>
            <a:r>
              <a:rPr lang="en-US" dirty="0"/>
              <a:t> GISTs</a:t>
            </a:r>
          </a:p>
        </p:txBody>
      </p:sp>
      <p:pic>
        <p:nvPicPr>
          <p:cNvPr id="4098" name="Picture 2" descr="E:\Douleia\brcic figure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345" y="1773957"/>
            <a:ext cx="11277600" cy="5084043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9143174" y="6263058"/>
            <a:ext cx="31034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33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E612-201C-4538-8C11-3478765C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Molecular classification of GISTs</a:t>
            </a:r>
          </a:p>
        </p:txBody>
      </p:sp>
      <p:pic>
        <p:nvPicPr>
          <p:cNvPr id="5122" name="Picture 2" descr="E:\Douleia\brcic figure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055" y="1814945"/>
            <a:ext cx="11263745" cy="5043055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9106986" y="6596390"/>
            <a:ext cx="3699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9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54953" y="386813"/>
            <a:ext cx="8761413" cy="706964"/>
          </a:xfrm>
        </p:spPr>
        <p:txBody>
          <a:bodyPr/>
          <a:lstStyle/>
          <a:p>
            <a:pPr algn="ctr"/>
            <a:r>
              <a:rPr lang="en-US" sz="3200" dirty="0"/>
              <a:t>Key signaling pathway in GISTs</a:t>
            </a:r>
            <a:endParaRPr lang="el-GR" sz="3200" dirty="0"/>
          </a:p>
        </p:txBody>
      </p:sp>
      <p:pic>
        <p:nvPicPr>
          <p:cNvPr id="1026" name="Picture 2" descr="C:\Users\User\Desktop\gist\figure 3 di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137599"/>
            <a:ext cx="12192001" cy="57204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6018663" y="1501254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018663" y="1528549"/>
            <a:ext cx="2688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SDH-deficient GISTs</a:t>
            </a:r>
            <a:endParaRPr lang="el-GR" sz="20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10049301" y="6596390"/>
            <a:ext cx="2142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Ding, </a:t>
            </a:r>
            <a:r>
              <a:rPr lang="en-US" sz="1100" i="1" dirty="0" err="1">
                <a:solidFill>
                  <a:srgbClr val="7B9820"/>
                </a:solidFill>
              </a:rPr>
              <a:t>Oncol</a:t>
            </a:r>
            <a:r>
              <a:rPr lang="en-US" sz="1100" i="1" dirty="0">
                <a:solidFill>
                  <a:srgbClr val="7B9820"/>
                </a:solidFill>
              </a:rPr>
              <a:t> Rep 2020</a:t>
            </a:r>
            <a:endParaRPr lang="el-GR" sz="1100" i="1" dirty="0">
              <a:solidFill>
                <a:srgbClr val="7B982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gist\table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2109"/>
            <a:ext cx="12192000" cy="591589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D36D5-BA43-40E3-9CDD-446240DA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88" y="354946"/>
            <a:ext cx="11010922" cy="706964"/>
          </a:xfrm>
        </p:spPr>
        <p:txBody>
          <a:bodyPr/>
          <a:lstStyle/>
          <a:p>
            <a:pPr algn="ctr"/>
            <a:r>
              <a:rPr lang="en-US" sz="3200" dirty="0"/>
              <a:t>GISTs – </a:t>
            </a:r>
            <a:r>
              <a:rPr lang="el-GR" sz="3200" dirty="0"/>
              <a:t>Προγνωστικές και προβλεπτικές παράμετροι</a:t>
            </a:r>
            <a:r>
              <a:rPr lang="en-US" sz="3200" dirty="0"/>
              <a:t>(1)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460270" y="6570835"/>
            <a:ext cx="1731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sp>
        <p:nvSpPr>
          <p:cNvPr id="5" name="4 - Έλλειψη"/>
          <p:cNvSpPr/>
          <p:nvPr/>
        </p:nvSpPr>
        <p:spPr>
          <a:xfrm>
            <a:off x="831273" y="2161309"/>
            <a:ext cx="512618" cy="22167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845127" y="2410691"/>
            <a:ext cx="512618" cy="22167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845128" y="3699163"/>
            <a:ext cx="512618" cy="22167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678872" y="3948545"/>
            <a:ext cx="900545" cy="207819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4544291" y="2410690"/>
            <a:ext cx="512618" cy="22167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9296399" y="2175164"/>
            <a:ext cx="1690255" cy="24938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9615054" y="3685309"/>
            <a:ext cx="997528" cy="22167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8617527" y="3934691"/>
            <a:ext cx="3103417" cy="249382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8" name="17 - Ευθεία γραμμή σύνδεσης"/>
          <p:cNvCxnSpPr/>
          <p:nvPr/>
        </p:nvCxnSpPr>
        <p:spPr>
          <a:xfrm>
            <a:off x="845127" y="2826327"/>
            <a:ext cx="58189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- Ευθεία γραμμή σύνδεσης"/>
          <p:cNvCxnSpPr/>
          <p:nvPr/>
        </p:nvCxnSpPr>
        <p:spPr>
          <a:xfrm>
            <a:off x="858982" y="3158836"/>
            <a:ext cx="58189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- Ευθεία γραμμή σύνδεσης"/>
          <p:cNvCxnSpPr/>
          <p:nvPr/>
        </p:nvCxnSpPr>
        <p:spPr>
          <a:xfrm>
            <a:off x="6179127" y="2369127"/>
            <a:ext cx="1080655" cy="1385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- Ευθεία γραμμή σύνδεσης"/>
          <p:cNvCxnSpPr/>
          <p:nvPr/>
        </p:nvCxnSpPr>
        <p:spPr>
          <a:xfrm flipV="1">
            <a:off x="8326582" y="2840181"/>
            <a:ext cx="90054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- Ευθεία γραμμή σύνδεσης"/>
          <p:cNvCxnSpPr/>
          <p:nvPr/>
        </p:nvCxnSpPr>
        <p:spPr>
          <a:xfrm flipV="1">
            <a:off x="8312728" y="3089563"/>
            <a:ext cx="90054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427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E702-94C6-4FD2-87FA-30791EE1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79" y="1023572"/>
            <a:ext cx="11341847" cy="706964"/>
          </a:xfrm>
        </p:spPr>
        <p:txBody>
          <a:bodyPr/>
          <a:lstStyle/>
          <a:p>
            <a:pPr algn="ctr"/>
            <a:r>
              <a:rPr lang="en-US" sz="3200" dirty="0"/>
              <a:t>GISTs – </a:t>
            </a:r>
            <a:r>
              <a:rPr lang="el-GR" sz="3200" dirty="0"/>
              <a:t>Προγνωστικές και προβλεπτικές παράμετροι</a:t>
            </a:r>
            <a:r>
              <a:rPr lang="en-US" sz="3200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3B32A-DE7A-4519-B936-0D23F749B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98" y="2394494"/>
            <a:ext cx="7527492" cy="4049849"/>
          </a:xfrm>
        </p:spPr>
        <p:txBody>
          <a:bodyPr/>
          <a:lstStyle/>
          <a:p>
            <a:r>
              <a:rPr lang="el-GR" dirty="0"/>
              <a:t>Καλύτερα τεκμηριωμένη προγνωστική παράμετρος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b="1" dirty="0"/>
              <a:t>Ρήξη του όγκου δυσμενής προγνωστικός παράγοντας </a:t>
            </a:r>
            <a:endParaRPr lang="en-US" b="1" dirty="0"/>
          </a:p>
          <a:p>
            <a:r>
              <a:rPr lang="el-GR" b="1" dirty="0"/>
              <a:t>Εκτίμηση της πρόγνωσης πιο ακριβής για τα </a:t>
            </a:r>
            <a:r>
              <a:rPr lang="en-US" b="1" dirty="0"/>
              <a:t>KIT/PDGFRA </a:t>
            </a:r>
            <a:r>
              <a:rPr lang="el-GR" b="1" dirty="0"/>
              <a:t>μεταλλαγμένα </a:t>
            </a:r>
            <a:r>
              <a:rPr lang="en-US" b="1" dirty="0"/>
              <a:t>GISTs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l-GR" b="1" dirty="0"/>
              <a:t>Τα </a:t>
            </a:r>
            <a:r>
              <a:rPr lang="en-US" b="1" dirty="0"/>
              <a:t>SDHA-deficient GISTs </a:t>
            </a:r>
            <a:r>
              <a:rPr lang="el-GR" b="1" dirty="0"/>
              <a:t>λιγότερο επιθετικά σε σχέση με τα </a:t>
            </a:r>
            <a:r>
              <a:rPr lang="en-US" b="1" dirty="0"/>
              <a:t>KIT/PDGFRA-</a:t>
            </a:r>
            <a:r>
              <a:rPr lang="el-GR" b="1" dirty="0"/>
              <a:t>μεταλλαγμένα</a:t>
            </a:r>
            <a:r>
              <a:rPr lang="en-US" dirty="0"/>
              <a:t> GISTs </a:t>
            </a:r>
            <a:r>
              <a:rPr lang="el-GR" dirty="0"/>
              <a:t>με μεταστάσεις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6720A-5077-4028-954E-686586A5C4FB}"/>
              </a:ext>
            </a:extLst>
          </p:cNvPr>
          <p:cNvSpPr txBox="1"/>
          <p:nvPr/>
        </p:nvSpPr>
        <p:spPr>
          <a:xfrm>
            <a:off x="702106" y="2782669"/>
            <a:ext cx="7004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b="1" dirty="0" err="1"/>
              <a:t>Μιτωτικός</a:t>
            </a:r>
            <a:r>
              <a:rPr lang="el-GR" b="1" dirty="0"/>
              <a:t> δείκτης </a:t>
            </a:r>
            <a:r>
              <a:rPr lang="en-US" b="1" dirty="0"/>
              <a:t>5mm² (20-25 H.P.F)          </a:t>
            </a:r>
            <a:r>
              <a:rPr lang="el-GR" b="1" dirty="0"/>
              <a:t>καθορίζει τον βαθμό κακοήθειας/</a:t>
            </a:r>
            <a:r>
              <a:rPr lang="en-US" b="1" dirty="0"/>
              <a:t>grade</a:t>
            </a:r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b="1" dirty="0"/>
              <a:t>Δεν ενδείκνυται για τα </a:t>
            </a:r>
            <a:r>
              <a:rPr lang="en-US" b="1" dirty="0"/>
              <a:t>SDH-deficient GISTs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F8BDF3-07BC-42C0-9FB7-5798004F297E}"/>
              </a:ext>
            </a:extLst>
          </p:cNvPr>
          <p:cNvCxnSpPr/>
          <p:nvPr/>
        </p:nvCxnSpPr>
        <p:spPr>
          <a:xfrm>
            <a:off x="5239684" y="2987040"/>
            <a:ext cx="52251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298081-4771-4C6D-8F79-58B4ED903895}"/>
              </a:ext>
            </a:extLst>
          </p:cNvPr>
          <p:cNvSpPr txBox="1"/>
          <p:nvPr/>
        </p:nvSpPr>
        <p:spPr>
          <a:xfrm>
            <a:off x="702106" y="4629320"/>
            <a:ext cx="4885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7B9820"/>
                </a:solidFill>
              </a:rPr>
              <a:t>Τα </a:t>
            </a:r>
            <a:r>
              <a:rPr lang="en-US" dirty="0">
                <a:solidFill>
                  <a:srgbClr val="7B9820"/>
                </a:solidFill>
              </a:rPr>
              <a:t>GIST</a:t>
            </a:r>
            <a:r>
              <a:rPr lang="el-GR" dirty="0">
                <a:solidFill>
                  <a:srgbClr val="7B9820"/>
                </a:solidFill>
              </a:rPr>
              <a:t> του λεπτού εντέρου και με ανεπάρκεια </a:t>
            </a:r>
            <a:r>
              <a:rPr lang="en-US" dirty="0">
                <a:solidFill>
                  <a:srgbClr val="7B9820"/>
                </a:solidFill>
              </a:rPr>
              <a:t>SDH</a:t>
            </a:r>
            <a:r>
              <a:rPr lang="el-GR" dirty="0">
                <a:solidFill>
                  <a:srgbClr val="7B9820"/>
                </a:solidFill>
              </a:rPr>
              <a:t> λιγότερο προβλέψιμα από πλευράς πρόγνωσης</a:t>
            </a:r>
            <a:endParaRPr lang="en-US" dirty="0">
              <a:solidFill>
                <a:srgbClr val="7B982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521894-A700-40C3-86AA-0650F33A6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28" y="2596202"/>
            <a:ext cx="3692001" cy="2854320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8492836" y="6257836"/>
            <a:ext cx="3699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8451274" y="5500255"/>
            <a:ext cx="31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i="1" dirty="0"/>
              <a:t>Υψηλόβαθμη </a:t>
            </a:r>
            <a:r>
              <a:rPr lang="el-GR" sz="1200" i="1" dirty="0" err="1"/>
              <a:t>ατυπία</a:t>
            </a:r>
            <a:r>
              <a:rPr lang="el-GR" sz="1200" i="1" dirty="0"/>
              <a:t> σε υψηλόβαθμο </a:t>
            </a:r>
            <a:r>
              <a:rPr lang="en-US" sz="1200" i="1" dirty="0"/>
              <a:t>GIST</a:t>
            </a:r>
            <a:r>
              <a:rPr lang="el-GR" sz="1200" i="1" dirty="0"/>
              <a:t> με αυξημένες μιτώσεις</a:t>
            </a:r>
            <a:r>
              <a:rPr lang="en-US" sz="1200" i="1" dirty="0"/>
              <a:t> </a:t>
            </a:r>
            <a:r>
              <a:rPr lang="el-GR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343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82660" y="221675"/>
            <a:ext cx="9360647" cy="1112596"/>
          </a:xfrm>
        </p:spPr>
        <p:txBody>
          <a:bodyPr/>
          <a:lstStyle/>
          <a:p>
            <a:pPr algn="ctr"/>
            <a:r>
              <a:rPr lang="en-US" sz="3200" dirty="0"/>
              <a:t>TNM staging of gastric and small intestinal GIST</a:t>
            </a:r>
            <a:endParaRPr lang="el-GR" sz="3200" dirty="0"/>
          </a:p>
        </p:txBody>
      </p:sp>
      <p:pic>
        <p:nvPicPr>
          <p:cNvPr id="4098" name="Picture 2" descr="C:\Users\User\Desktop\gist\tnm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855" y="1288220"/>
            <a:ext cx="5708073" cy="5514360"/>
          </a:xfrm>
          <a:prstGeom prst="rect">
            <a:avLst/>
          </a:prstGeom>
          <a:noFill/>
        </p:spPr>
      </p:pic>
      <p:pic>
        <p:nvPicPr>
          <p:cNvPr id="4099" name="Picture 3" descr="C:\Users\User\Desktop\gist\tnm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1300" y="1283422"/>
            <a:ext cx="5064846" cy="5767115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7924800" y="6596390"/>
            <a:ext cx="4267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</p:txBody>
      </p:sp>
      <p:cxnSp>
        <p:nvCxnSpPr>
          <p:cNvPr id="8" name="7 - Ευθεία γραμμή σύνδεσης"/>
          <p:cNvCxnSpPr/>
          <p:nvPr/>
        </p:nvCxnSpPr>
        <p:spPr>
          <a:xfrm flipV="1">
            <a:off x="6788727" y="5583382"/>
            <a:ext cx="3906982" cy="27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B1E7-7026-42F8-A4B2-0D5113BC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22" y="903999"/>
            <a:ext cx="11202510" cy="706964"/>
          </a:xfrm>
        </p:spPr>
        <p:txBody>
          <a:bodyPr/>
          <a:lstStyle/>
          <a:p>
            <a:pPr algn="ctr"/>
            <a:r>
              <a:rPr lang="en-US" sz="3200" dirty="0"/>
              <a:t>GISTs – </a:t>
            </a:r>
            <a:r>
              <a:rPr lang="el-GR" sz="3200" dirty="0"/>
              <a:t>Προγνωστικές και προβλεπτικές παράμετροι</a:t>
            </a:r>
            <a:r>
              <a:rPr lang="en-US" sz="3200" dirty="0"/>
              <a:t>(3)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5A790-985C-433E-8842-F18625FDB65F}"/>
              </a:ext>
            </a:extLst>
          </p:cNvPr>
          <p:cNvSpPr/>
          <p:nvPr/>
        </p:nvSpPr>
        <p:spPr>
          <a:xfrm>
            <a:off x="1852154" y="1777736"/>
            <a:ext cx="9030788" cy="706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The grading parameters for soft tissue sarcomas do not apply to GISTs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DBD32-3B12-42FC-9A62-E411EE795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89" y="2521527"/>
            <a:ext cx="10885937" cy="4236326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8602020" y="6407964"/>
            <a:ext cx="36991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2020, </a:t>
            </a:r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cxnSp>
        <p:nvCxnSpPr>
          <p:cNvPr id="6" name="5 - Ευθεία γραμμή σύνδεσης"/>
          <p:cNvCxnSpPr/>
          <p:nvPr/>
        </p:nvCxnSpPr>
        <p:spPr>
          <a:xfrm flipV="1">
            <a:off x="1482437" y="4849091"/>
            <a:ext cx="3962399" cy="138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21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5B4DC1-E329-45B2-81ED-6DA42100DF36}"/>
              </a:ext>
            </a:extLst>
          </p:cNvPr>
          <p:cNvSpPr/>
          <p:nvPr/>
        </p:nvSpPr>
        <p:spPr>
          <a:xfrm>
            <a:off x="1413163" y="3373005"/>
            <a:ext cx="1211599" cy="313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ADA36-018A-4C37-BB51-3A37382A035B}"/>
              </a:ext>
            </a:extLst>
          </p:cNvPr>
          <p:cNvSpPr/>
          <p:nvPr/>
        </p:nvSpPr>
        <p:spPr>
          <a:xfrm>
            <a:off x="1385455" y="2259668"/>
            <a:ext cx="1211599" cy="313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18B4-5AED-439D-B4BD-A948985C4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909" y="2273526"/>
            <a:ext cx="10492747" cy="4445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Ορισμός </a:t>
            </a:r>
            <a:r>
              <a:rPr lang="en-US" dirty="0"/>
              <a:t>: </a:t>
            </a:r>
            <a:r>
              <a:rPr lang="el-GR" dirty="0" err="1"/>
              <a:t>Μεσεγχυματικά</a:t>
            </a:r>
            <a:r>
              <a:rPr lang="el-GR" dirty="0"/>
              <a:t> </a:t>
            </a:r>
            <a:r>
              <a:rPr lang="el-GR" dirty="0" err="1"/>
              <a:t>νεοπλάσμαματα</a:t>
            </a:r>
            <a:r>
              <a:rPr lang="el-GR" dirty="0"/>
              <a:t> με </a:t>
            </a:r>
            <a:r>
              <a:rPr lang="el-GR" b="1" dirty="0" err="1"/>
              <a:t>ποικοίλουσα</a:t>
            </a:r>
            <a:r>
              <a:rPr lang="el-GR" b="1" dirty="0"/>
              <a:t> βιολογική συμπεριφορά</a:t>
            </a:r>
            <a:r>
              <a:rPr lang="en-US" dirty="0"/>
              <a:t>, </a:t>
            </a:r>
            <a:r>
              <a:rPr lang="el-GR" dirty="0"/>
              <a:t>τα οποία </a:t>
            </a:r>
            <a:r>
              <a:rPr lang="el-GR" b="1" dirty="0"/>
              <a:t>χαρακτηρίζονται από </a:t>
            </a:r>
            <a:r>
              <a:rPr lang="el-GR" b="1" dirty="0" err="1"/>
              <a:t>διαφοροποιήση</a:t>
            </a:r>
            <a:r>
              <a:rPr lang="el-GR" b="1" dirty="0"/>
              <a:t> προς τα διάμεσα κύτταρα του</a:t>
            </a:r>
            <a:r>
              <a:rPr lang="en-US" b="1" dirty="0"/>
              <a:t> </a:t>
            </a:r>
            <a:r>
              <a:rPr lang="en-US" b="1" dirty="0" err="1"/>
              <a:t>Cajal</a:t>
            </a:r>
            <a:r>
              <a:rPr lang="en-US" dirty="0"/>
              <a:t> (ICC)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/>
              <a:t>Εντόπιση</a:t>
            </a:r>
            <a:r>
              <a:rPr lang="en-US" dirty="0"/>
              <a:t>:      </a:t>
            </a:r>
            <a:r>
              <a:rPr lang="el-GR" dirty="0"/>
              <a:t>     </a:t>
            </a:r>
            <a:r>
              <a:rPr lang="el-GR" b="1" dirty="0"/>
              <a:t>Στόμαχος</a:t>
            </a:r>
            <a:r>
              <a:rPr lang="en-US" b="1" dirty="0"/>
              <a:t> 54%</a:t>
            </a:r>
          </a:p>
          <a:p>
            <a:pPr marL="0" indent="0">
              <a:buNone/>
            </a:pPr>
            <a:r>
              <a:rPr lang="en-US" sz="1800" dirty="0"/>
              <a:t>                            </a:t>
            </a:r>
            <a:r>
              <a:rPr lang="el-GR" sz="1800" b="1" dirty="0"/>
              <a:t>Λεπτό έντερο </a:t>
            </a:r>
            <a:r>
              <a:rPr lang="en-US" sz="1800" b="1" dirty="0"/>
              <a:t>30%</a:t>
            </a:r>
          </a:p>
          <a:p>
            <a:pPr marL="0" indent="0">
              <a:buNone/>
            </a:pPr>
            <a:r>
              <a:rPr lang="en-US" dirty="0"/>
              <a:t>                            </a:t>
            </a:r>
            <a:r>
              <a:rPr lang="el-GR" dirty="0"/>
              <a:t>Παχύ έντερο – ορθό </a:t>
            </a:r>
            <a:r>
              <a:rPr lang="en-US" dirty="0"/>
              <a:t>5%</a:t>
            </a:r>
          </a:p>
          <a:p>
            <a:pPr marL="0" indent="0">
              <a:buNone/>
            </a:pPr>
            <a:r>
              <a:rPr lang="en-US" dirty="0"/>
              <a:t>                            </a:t>
            </a:r>
            <a:r>
              <a:rPr lang="el-GR" dirty="0"/>
              <a:t>Οισοφάγος</a:t>
            </a:r>
            <a:r>
              <a:rPr lang="en-US" dirty="0"/>
              <a:t> 1%</a:t>
            </a:r>
          </a:p>
          <a:p>
            <a:pPr marL="0" indent="0">
              <a:buNone/>
            </a:pPr>
            <a:r>
              <a:rPr lang="en-US" dirty="0"/>
              <a:t>                            </a:t>
            </a:r>
            <a:r>
              <a:rPr lang="el-GR" dirty="0" err="1"/>
              <a:t>Εξωγαστρεντερικά</a:t>
            </a:r>
            <a:r>
              <a:rPr lang="el-GR" dirty="0"/>
              <a:t> </a:t>
            </a:r>
            <a:r>
              <a:rPr lang="en-US" b="1" dirty="0"/>
              <a:t>(e-GIST) 10%</a:t>
            </a:r>
          </a:p>
          <a:p>
            <a:pPr marL="0" indent="0">
              <a:buNone/>
            </a:pPr>
            <a:r>
              <a:rPr lang="en-US" dirty="0"/>
              <a:t>                    (</a:t>
            </a:r>
            <a:r>
              <a:rPr lang="el-GR" dirty="0" err="1"/>
              <a:t>μεσεντέριο</a:t>
            </a:r>
            <a:r>
              <a:rPr lang="en-US" dirty="0"/>
              <a:t>, </a:t>
            </a:r>
            <a:r>
              <a:rPr lang="el-GR" dirty="0" err="1"/>
              <a:t>επίπλουν</a:t>
            </a:r>
            <a:r>
              <a:rPr lang="en-US" dirty="0"/>
              <a:t>, </a:t>
            </a:r>
            <a:r>
              <a:rPr lang="el-GR" dirty="0" err="1"/>
              <a:t>οπισθοπεριτόναιο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	                             </a:t>
            </a:r>
            <a:r>
              <a:rPr lang="el-GR" dirty="0"/>
              <a:t>προστάτη, άλλα όργανα</a:t>
            </a:r>
            <a:r>
              <a:rPr lang="en-US" dirty="0"/>
              <a:t>)</a:t>
            </a:r>
            <a:r>
              <a:rPr lang="en-US" sz="1800" dirty="0"/>
              <a:t>	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F5C4B-2215-4411-A2FE-86560AD3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9443378" cy="706964"/>
          </a:xfrm>
        </p:spPr>
        <p:txBody>
          <a:bodyPr/>
          <a:lstStyle/>
          <a:p>
            <a:pPr algn="ctr"/>
            <a:r>
              <a:rPr lang="el-GR" dirty="0" err="1"/>
              <a:t>Στρωματικοί</a:t>
            </a:r>
            <a:r>
              <a:rPr lang="el-GR" dirty="0"/>
              <a:t> όγκοι του γαστρεντερικού σωλήνα</a:t>
            </a:r>
            <a:r>
              <a:rPr lang="en-US" dirty="0"/>
              <a:t>(GISTs)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3F05133-0B6C-4FDF-9B22-B5D5561A548E}"/>
              </a:ext>
            </a:extLst>
          </p:cNvPr>
          <p:cNvCxnSpPr/>
          <p:nvPr/>
        </p:nvCxnSpPr>
        <p:spPr>
          <a:xfrm flipV="1">
            <a:off x="7136856" y="4437180"/>
            <a:ext cx="1114698" cy="4441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AB558C-F028-47F6-A483-1D8480126F48}"/>
              </a:ext>
            </a:extLst>
          </p:cNvPr>
          <p:cNvCxnSpPr/>
          <p:nvPr/>
        </p:nvCxnSpPr>
        <p:spPr>
          <a:xfrm>
            <a:off x="7146358" y="4881317"/>
            <a:ext cx="1123406" cy="3831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89C68E-61DE-411E-8AD1-6503225E4C13}"/>
              </a:ext>
            </a:extLst>
          </p:cNvPr>
          <p:cNvSpPr txBox="1"/>
          <p:nvPr/>
        </p:nvSpPr>
        <p:spPr>
          <a:xfrm>
            <a:off x="8228019" y="4176318"/>
            <a:ext cx="378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Μετάσταση </a:t>
            </a:r>
            <a:r>
              <a:rPr lang="en-US" dirty="0"/>
              <a:t> </a:t>
            </a:r>
            <a:r>
              <a:rPr lang="el-GR" dirty="0"/>
              <a:t>από μη</a:t>
            </a:r>
            <a:r>
              <a:rPr lang="en-US" dirty="0"/>
              <a:t> </a:t>
            </a:r>
            <a:r>
              <a:rPr lang="el-GR" dirty="0"/>
              <a:t>γνωστή πρωτοπαθή εστία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C524A-8B75-49E5-A3C7-85836D5E5DF1}"/>
              </a:ext>
            </a:extLst>
          </p:cNvPr>
          <p:cNvSpPr txBox="1"/>
          <p:nvPr/>
        </p:nvSpPr>
        <p:spPr>
          <a:xfrm>
            <a:off x="8266476" y="5050117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Αποκολληθείς όγκος </a:t>
            </a:r>
            <a:r>
              <a:rPr lang="el-GR" dirty="0"/>
              <a:t>από την </a:t>
            </a:r>
            <a:r>
              <a:rPr lang="el-GR" dirty="0" err="1"/>
              <a:t>ορογονική</a:t>
            </a:r>
            <a:r>
              <a:rPr lang="el-GR" dirty="0"/>
              <a:t> επιφάνεια του ΓΕΣ</a:t>
            </a:r>
            <a:endParaRPr lang="en-US" dirty="0"/>
          </a:p>
        </p:txBody>
      </p:sp>
      <p:sp>
        <p:nvSpPr>
          <p:cNvPr id="10" name="9 - TextBox"/>
          <p:cNvSpPr txBox="1"/>
          <p:nvPr/>
        </p:nvSpPr>
        <p:spPr>
          <a:xfrm>
            <a:off x="7397087" y="6427113"/>
            <a:ext cx="4794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2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0B7B3-6CB1-40FB-8A89-DD5BEE5A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Προγνωστική σημασία των μεταλλάξεων στους </a:t>
            </a:r>
            <a:r>
              <a:rPr lang="en-US" dirty="0"/>
              <a:t>GIST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A1DB2-613C-4EBB-A48A-ED44F2C4B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22" y="2561936"/>
            <a:ext cx="7153736" cy="34163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KIT-</a:t>
            </a:r>
            <a:r>
              <a:rPr lang="el-GR" b="1" dirty="0"/>
              <a:t>μεταλλαγμένα</a:t>
            </a:r>
            <a:r>
              <a:rPr lang="en-US" b="1" dirty="0"/>
              <a:t> </a:t>
            </a:r>
            <a:r>
              <a:rPr lang="en-US" dirty="0"/>
              <a:t>GIST </a:t>
            </a:r>
            <a:r>
              <a:rPr lang="el-GR" b="1" dirty="0"/>
              <a:t>πιο επιθετικά από τα </a:t>
            </a:r>
            <a:r>
              <a:rPr lang="en-US" b="1" dirty="0"/>
              <a:t>PDGFRA</a:t>
            </a:r>
            <a:r>
              <a:rPr lang="el-GR" b="1" dirty="0"/>
              <a:t> μεταλλαγμένα ή τριπλά αρνητικά </a:t>
            </a:r>
            <a:r>
              <a:rPr lang="en-US" b="1" dirty="0"/>
              <a:t> (KIT/PDGFRA/BRAF wild type) </a:t>
            </a:r>
            <a:r>
              <a:rPr lang="en-US" dirty="0"/>
              <a:t>s</a:t>
            </a:r>
          </a:p>
          <a:p>
            <a:r>
              <a:rPr lang="el-GR" b="1" dirty="0"/>
              <a:t>Καλύτερη πρόγνωση </a:t>
            </a:r>
            <a:r>
              <a:rPr lang="el-GR" b="1" dirty="0" err="1"/>
              <a:t>επι</a:t>
            </a:r>
            <a:r>
              <a:rPr lang="el-GR" b="1" dirty="0"/>
              <a:t> παρουσίας </a:t>
            </a:r>
            <a:r>
              <a:rPr lang="en-US" b="1" dirty="0"/>
              <a:t>PDGFRA </a:t>
            </a:r>
            <a:r>
              <a:rPr lang="el-GR" b="1" dirty="0"/>
              <a:t>μεταλλάξεις στο </a:t>
            </a:r>
            <a:r>
              <a:rPr lang="el-GR" b="1" dirty="0" err="1"/>
              <a:t>εξώνιο</a:t>
            </a:r>
            <a:r>
              <a:rPr lang="el-GR" b="1" dirty="0"/>
              <a:t> </a:t>
            </a:r>
            <a:r>
              <a:rPr lang="en-US" b="1" dirty="0"/>
              <a:t>12, BRAF </a:t>
            </a:r>
            <a:r>
              <a:rPr lang="el-GR" b="1" dirty="0"/>
              <a:t>και</a:t>
            </a:r>
            <a:r>
              <a:rPr lang="en-US" b="1" dirty="0"/>
              <a:t> KIT </a:t>
            </a:r>
            <a:r>
              <a:rPr lang="el-GR" b="1" dirty="0"/>
              <a:t>μεταλλαγμένο </a:t>
            </a:r>
            <a:r>
              <a:rPr lang="el-GR" b="1" dirty="0" err="1"/>
              <a:t>εξώνιο</a:t>
            </a:r>
            <a:r>
              <a:rPr lang="el-GR" b="1" dirty="0"/>
              <a:t> 11</a:t>
            </a:r>
            <a:endParaRPr lang="en-US" b="1" dirty="0"/>
          </a:p>
          <a:p>
            <a:r>
              <a:rPr lang="el-GR" b="1" dirty="0"/>
              <a:t>Ενδιάμεσου κινδύνου τα τριπλά αρνητικά και τα νεοπλάσματα με μετάλλαξη </a:t>
            </a:r>
            <a:r>
              <a:rPr lang="en-US" b="1" dirty="0"/>
              <a:t>KIT </a:t>
            </a:r>
            <a:r>
              <a:rPr lang="el-GR" b="1" dirty="0"/>
              <a:t>στο </a:t>
            </a:r>
            <a:r>
              <a:rPr lang="el-GR" b="1" dirty="0" err="1"/>
              <a:t>εξώνιο</a:t>
            </a:r>
            <a:r>
              <a:rPr lang="en-US" b="1" dirty="0"/>
              <a:t> 17</a:t>
            </a:r>
            <a:r>
              <a:rPr lang="el-GR" b="1" dirty="0"/>
              <a:t> και</a:t>
            </a:r>
            <a:r>
              <a:rPr lang="en-US" b="1" dirty="0"/>
              <a:t> PDGFRA </a:t>
            </a:r>
            <a:r>
              <a:rPr lang="el-GR" b="1" dirty="0"/>
              <a:t>μετάλλαξη στο </a:t>
            </a:r>
            <a:r>
              <a:rPr lang="el-GR" b="1" dirty="0" err="1"/>
              <a:t>εξώνιο</a:t>
            </a:r>
            <a:r>
              <a:rPr lang="el-GR" b="1" dirty="0"/>
              <a:t> </a:t>
            </a:r>
            <a:r>
              <a:rPr lang="en-US" b="1" dirty="0"/>
              <a:t>18 (p.Asp842Val) </a:t>
            </a:r>
            <a:r>
              <a:rPr lang="el-GR" b="1" dirty="0"/>
              <a:t>και </a:t>
            </a:r>
            <a:r>
              <a:rPr lang="en-US" b="1" dirty="0"/>
              <a:t>14</a:t>
            </a:r>
          </a:p>
          <a:p>
            <a:r>
              <a:rPr lang="el-GR" b="1" dirty="0"/>
              <a:t>Χειρότερη</a:t>
            </a:r>
            <a:r>
              <a:rPr lang="en-US" dirty="0"/>
              <a:t> </a:t>
            </a:r>
            <a:r>
              <a:rPr lang="el-GR" dirty="0"/>
              <a:t>πρόγνωση επί παρουσίας </a:t>
            </a:r>
            <a:r>
              <a:rPr lang="en-US" b="1" dirty="0"/>
              <a:t>KIT </a:t>
            </a:r>
            <a:r>
              <a:rPr lang="el-GR" b="1" dirty="0"/>
              <a:t>μετάλλαξης στο </a:t>
            </a:r>
            <a:r>
              <a:rPr lang="el-GR" b="1" dirty="0" err="1"/>
              <a:t>εξώνιο</a:t>
            </a:r>
            <a:r>
              <a:rPr lang="el-GR" b="1" dirty="0"/>
              <a:t> </a:t>
            </a:r>
            <a:r>
              <a:rPr lang="en-US" b="1" dirty="0"/>
              <a:t> 9 </a:t>
            </a:r>
            <a:r>
              <a:rPr lang="el-GR" b="1" dirty="0"/>
              <a:t>και</a:t>
            </a:r>
            <a:r>
              <a:rPr lang="en-US" b="1" dirty="0"/>
              <a:t> PDGFRA </a:t>
            </a:r>
            <a:r>
              <a:rPr lang="el-GR" b="1" dirty="0"/>
              <a:t>μετάλλαξης στο </a:t>
            </a:r>
            <a:r>
              <a:rPr lang="el-GR" b="1" dirty="0" err="1"/>
              <a:t>εξώνιο</a:t>
            </a:r>
            <a:r>
              <a:rPr lang="en-US" b="1" dirty="0"/>
              <a:t> 18 (non p.Asp842Val)</a:t>
            </a:r>
          </a:p>
          <a:p>
            <a:r>
              <a:rPr lang="el-GR" dirty="0">
                <a:solidFill>
                  <a:srgbClr val="7B9820"/>
                </a:solidFill>
              </a:rPr>
              <a:t>Ιστολογικές αλλοιώσεις σχετιζόμενες με τη θεραπεία των </a:t>
            </a:r>
            <a:r>
              <a:rPr lang="en-US" dirty="0">
                <a:solidFill>
                  <a:srgbClr val="7B9820"/>
                </a:solidFill>
              </a:rPr>
              <a:t>GIST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DCC5F-CBF3-4B7D-9102-D99AD34C7020}"/>
              </a:ext>
            </a:extLst>
          </p:cNvPr>
          <p:cNvSpPr txBox="1"/>
          <p:nvPr/>
        </p:nvSpPr>
        <p:spPr>
          <a:xfrm>
            <a:off x="830601" y="5691272"/>
            <a:ext cx="7302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dirty="0"/>
              <a:t>Δραματική μείωση της </a:t>
            </a:r>
            <a:r>
              <a:rPr lang="el-GR" dirty="0" err="1"/>
              <a:t>κυτταροβρίθειας</a:t>
            </a:r>
            <a:endParaRPr lang="en-US" dirty="0"/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dirty="0"/>
              <a:t>Έντονες αλλαγές στη σύσταση του στρώματος ( έντονη σκλήρυνση και </a:t>
            </a:r>
            <a:r>
              <a:rPr lang="el-GR" dirty="0" err="1"/>
              <a:t>μυξωματώδης</a:t>
            </a:r>
            <a:r>
              <a:rPr lang="el-GR" dirty="0"/>
              <a:t> εκφύλιση)</a:t>
            </a:r>
            <a:endParaRPr lang="en-US" dirty="0"/>
          </a:p>
        </p:txBody>
      </p:sp>
      <p:sp>
        <p:nvSpPr>
          <p:cNvPr id="5" name="4 - TextBox"/>
          <p:cNvSpPr txBox="1"/>
          <p:nvPr/>
        </p:nvSpPr>
        <p:spPr>
          <a:xfrm>
            <a:off x="8492836" y="6280466"/>
            <a:ext cx="3699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pic>
        <p:nvPicPr>
          <p:cNvPr id="5122" name="Picture 2" descr="C:\Users\User\Desktop\gist\25944\100X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59701" y="2580417"/>
            <a:ext cx="2432299" cy="1819275"/>
          </a:xfrm>
          <a:prstGeom prst="rect">
            <a:avLst/>
          </a:prstGeom>
          <a:noFill/>
        </p:spPr>
      </p:pic>
      <p:pic>
        <p:nvPicPr>
          <p:cNvPr id="5123" name="Picture 3" descr="C:\Users\User\Desktop\gist\25944\200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64" y="4450772"/>
            <a:ext cx="2432299" cy="1819275"/>
          </a:xfrm>
          <a:prstGeom prst="rect">
            <a:avLst/>
          </a:prstGeom>
          <a:noFill/>
        </p:spPr>
      </p:pic>
      <p:pic>
        <p:nvPicPr>
          <p:cNvPr id="5124" name="Picture 4" descr="C:\Users\User\Desktop\gist\25944\100X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1158" y="2580417"/>
            <a:ext cx="2432299" cy="1819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932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503A-1067-4D22-9A87-9C912A5F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60" y="738153"/>
            <a:ext cx="10552138" cy="706964"/>
          </a:xfrm>
        </p:spPr>
        <p:txBody>
          <a:bodyPr/>
          <a:lstStyle/>
          <a:p>
            <a:pPr algn="ctr"/>
            <a:r>
              <a:rPr lang="en-US" sz="2400" dirty="0" err="1"/>
              <a:t>Tumour</a:t>
            </a:r>
            <a:r>
              <a:rPr lang="en-US" sz="2400" dirty="0"/>
              <a:t> growth patterns and location in the stomach as a supplement to established gastric GIST risk stratification criteria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98D31-075B-4EA4-A86B-D6B4CA772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2416" y="1343887"/>
            <a:ext cx="12390368" cy="5209313"/>
          </a:xfrm>
        </p:spPr>
      </p:pic>
      <p:sp>
        <p:nvSpPr>
          <p:cNvPr id="7" name="6 - TextBox"/>
          <p:cNvSpPr txBox="1"/>
          <p:nvPr/>
        </p:nvSpPr>
        <p:spPr>
          <a:xfrm>
            <a:off x="9448799" y="6526409"/>
            <a:ext cx="3782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7B9820"/>
                </a:solidFill>
              </a:rPr>
              <a:t>Holmebaak</a:t>
            </a:r>
            <a:r>
              <a:rPr lang="en-US" sz="1200" i="1" dirty="0">
                <a:solidFill>
                  <a:srgbClr val="7B9820"/>
                </a:solidFill>
              </a:rPr>
              <a:t>, Ann </a:t>
            </a:r>
            <a:r>
              <a:rPr lang="en-US" sz="1200" i="1" dirty="0" err="1">
                <a:solidFill>
                  <a:srgbClr val="7B9820"/>
                </a:solidFill>
              </a:rPr>
              <a:t>Surg</a:t>
            </a:r>
            <a:r>
              <a:rPr lang="en-US" sz="1200" i="1" dirty="0">
                <a:solidFill>
                  <a:srgbClr val="7B9820"/>
                </a:solidFill>
              </a:rPr>
              <a:t> </a:t>
            </a:r>
            <a:r>
              <a:rPr lang="en-US" sz="1200" i="1" dirty="0" err="1">
                <a:solidFill>
                  <a:srgbClr val="7B9820"/>
                </a:solidFill>
              </a:rPr>
              <a:t>Oncol</a:t>
            </a:r>
            <a:r>
              <a:rPr lang="en-US" sz="1200" i="1" dirty="0">
                <a:solidFill>
                  <a:srgbClr val="7B9820"/>
                </a:solidFill>
              </a:rPr>
              <a:t> 2020</a:t>
            </a:r>
            <a:endParaRPr lang="el-GR" sz="1200" i="1" dirty="0">
              <a:solidFill>
                <a:srgbClr val="7B9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50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E096-9608-4704-B95D-A0BE94A3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GISTs </a:t>
            </a:r>
            <a:r>
              <a:rPr lang="el-GR" dirty="0"/>
              <a:t>με σύντηξη</a:t>
            </a:r>
            <a:r>
              <a:rPr lang="en-US" dirty="0"/>
              <a:t> ETV6-NTRK3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21860-3518-47CB-AFE2-22BF22D35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52" y="2411911"/>
            <a:ext cx="7643414" cy="4145643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Σύντηξη </a:t>
            </a:r>
            <a:r>
              <a:rPr lang="en-US" b="1" dirty="0"/>
              <a:t>NTRK </a:t>
            </a:r>
            <a:r>
              <a:rPr lang="el-GR" b="1" dirty="0"/>
              <a:t>θεωρείται οδηγός </a:t>
            </a:r>
            <a:r>
              <a:rPr lang="el-GR" b="1" dirty="0" err="1"/>
              <a:t>ογκογόνος</a:t>
            </a:r>
            <a:r>
              <a:rPr lang="el-GR" b="1" dirty="0"/>
              <a:t> ανωμαλία</a:t>
            </a:r>
            <a:endParaRPr lang="en-US" b="1" dirty="0"/>
          </a:p>
          <a:p>
            <a:r>
              <a:rPr lang="el-GR" dirty="0"/>
              <a:t>Πολύ μικρό ποσοστό των </a:t>
            </a:r>
            <a:r>
              <a:rPr lang="en-US" b="1" dirty="0"/>
              <a:t>GISTs (5% </a:t>
            </a:r>
            <a:r>
              <a:rPr lang="el-GR" b="1" dirty="0"/>
              <a:t>από τους </a:t>
            </a:r>
            <a:r>
              <a:rPr lang="en-US" b="1" dirty="0"/>
              <a:t>wild type) </a:t>
            </a:r>
            <a:r>
              <a:rPr lang="el-GR" b="1" dirty="0"/>
              <a:t>διαθέσιμοι ισχυροί </a:t>
            </a:r>
            <a:r>
              <a:rPr lang="en-US" b="1" dirty="0"/>
              <a:t>NTRK </a:t>
            </a:r>
            <a:r>
              <a:rPr lang="el-GR" b="1" dirty="0"/>
              <a:t>αναστολείς</a:t>
            </a:r>
            <a:endParaRPr lang="en-US" b="1" dirty="0"/>
          </a:p>
          <a:p>
            <a:r>
              <a:rPr lang="en-US" b="1" dirty="0"/>
              <a:t>Screening </a:t>
            </a:r>
            <a:r>
              <a:rPr lang="el-GR" b="1" dirty="0"/>
              <a:t>για τους </a:t>
            </a:r>
            <a:r>
              <a:rPr lang="en-US" b="1" dirty="0"/>
              <a:t>NTRK</a:t>
            </a:r>
            <a:r>
              <a:rPr lang="el-GR" b="1" dirty="0"/>
              <a:t> + </a:t>
            </a:r>
            <a:r>
              <a:rPr lang="en-US" b="1" dirty="0"/>
              <a:t> </a:t>
            </a:r>
            <a:r>
              <a:rPr lang="el-GR" b="1" dirty="0"/>
              <a:t>όγκους με την χρήση </a:t>
            </a:r>
            <a:r>
              <a:rPr lang="en-US" b="1" dirty="0"/>
              <a:t>pan-TRK</a:t>
            </a:r>
            <a:r>
              <a:rPr lang="el-GR" b="1" dirty="0"/>
              <a:t> </a:t>
            </a:r>
            <a:r>
              <a:rPr lang="el-GR" b="1" dirty="0" err="1"/>
              <a:t>ανοσοϊστοχημείας</a:t>
            </a:r>
            <a:r>
              <a:rPr lang="en-US" b="1" dirty="0"/>
              <a:t> </a:t>
            </a:r>
          </a:p>
          <a:p>
            <a:r>
              <a:rPr lang="el-GR" dirty="0"/>
              <a:t>Διάχυτη μέτριας έως ικανής έντασης θετικότητας για </a:t>
            </a:r>
            <a:r>
              <a:rPr lang="en-US" b="1" dirty="0"/>
              <a:t>pan-TRK </a:t>
            </a:r>
            <a:r>
              <a:rPr lang="el-GR" b="1" dirty="0"/>
              <a:t>δυνατόν να παρατηρηθεί σε </a:t>
            </a:r>
            <a:r>
              <a:rPr lang="en-US" b="1" dirty="0"/>
              <a:t>KIT/PDGFRA</a:t>
            </a:r>
            <a:r>
              <a:rPr lang="el-GR" b="1" dirty="0"/>
              <a:t> </a:t>
            </a:r>
            <a:r>
              <a:rPr lang="el-GR" b="1" dirty="0" err="1"/>
              <a:t>μεταλλαγμένουν</a:t>
            </a:r>
            <a:r>
              <a:rPr lang="el-GR" b="1" dirty="0"/>
              <a:t> </a:t>
            </a:r>
            <a:r>
              <a:rPr lang="en-US" b="1" dirty="0"/>
              <a:t>GISTs</a:t>
            </a:r>
            <a:r>
              <a:rPr lang="el-GR" b="1" dirty="0"/>
              <a:t>, χωρίς υποκείμενη </a:t>
            </a:r>
            <a:r>
              <a:rPr lang="en-US" b="1" dirty="0"/>
              <a:t>NTRK </a:t>
            </a:r>
            <a:r>
              <a:rPr lang="el-GR" b="1" dirty="0"/>
              <a:t> σύντηξη</a:t>
            </a:r>
            <a:r>
              <a:rPr lang="en-US" b="1" dirty="0"/>
              <a:t>,</a:t>
            </a:r>
            <a:r>
              <a:rPr lang="el-GR" b="1" dirty="0"/>
              <a:t> κυρίως επί παρουσίας μεταστάσεων  </a:t>
            </a:r>
            <a:endParaRPr lang="en-US" b="1" dirty="0"/>
          </a:p>
          <a:p>
            <a:r>
              <a:rPr lang="el-GR" b="1" dirty="0"/>
              <a:t>Συνιστάται ο έλεγχος για </a:t>
            </a:r>
            <a:r>
              <a:rPr lang="en-US" b="1" dirty="0"/>
              <a:t>NTRK</a:t>
            </a:r>
            <a:r>
              <a:rPr lang="el-GR" b="1" dirty="0"/>
              <a:t> σύντηξη σε </a:t>
            </a:r>
            <a:r>
              <a:rPr lang="en-US" b="1" dirty="0"/>
              <a:t>GIST</a:t>
            </a:r>
            <a:r>
              <a:rPr lang="el-GR" b="1" dirty="0"/>
              <a:t> αρνητικό για μετάλλαξη και με διατήρηση της έκφρασης </a:t>
            </a:r>
            <a:r>
              <a:rPr lang="en-US" b="1" dirty="0"/>
              <a:t>SDHB</a:t>
            </a:r>
          </a:p>
          <a:p>
            <a:r>
              <a:rPr lang="el-GR" dirty="0">
                <a:solidFill>
                  <a:srgbClr val="7B9820"/>
                </a:solidFill>
              </a:rPr>
              <a:t>Πάντως, μικρό μόνον ποσοστό από τους </a:t>
            </a:r>
            <a:r>
              <a:rPr lang="el-GR" dirty="0" err="1">
                <a:solidFill>
                  <a:srgbClr val="7B9820"/>
                </a:solidFill>
              </a:rPr>
              <a:t>μεσεγχυματικόύς</a:t>
            </a:r>
            <a:r>
              <a:rPr lang="el-GR" dirty="0">
                <a:solidFill>
                  <a:srgbClr val="7B9820"/>
                </a:solidFill>
              </a:rPr>
              <a:t> του ΓΕΣ με </a:t>
            </a:r>
            <a:r>
              <a:rPr lang="en-US" dirty="0">
                <a:solidFill>
                  <a:srgbClr val="7B9820"/>
                </a:solidFill>
              </a:rPr>
              <a:t>NTRK</a:t>
            </a:r>
            <a:r>
              <a:rPr lang="el-GR" dirty="0">
                <a:solidFill>
                  <a:srgbClr val="7B9820"/>
                </a:solidFill>
              </a:rPr>
              <a:t> συντήξεις αντιστοιχούν σε </a:t>
            </a:r>
            <a:r>
              <a:rPr lang="en-US" dirty="0">
                <a:solidFill>
                  <a:srgbClr val="7B9820"/>
                </a:solidFill>
              </a:rPr>
              <a:t>GISTs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26020-C7F9-48A2-839D-4292EE795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466" y="2411911"/>
            <a:ext cx="4047284" cy="3159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3A813E-2C7E-459B-A261-43B5F62DB855}"/>
              </a:ext>
            </a:extLst>
          </p:cNvPr>
          <p:cNvSpPr txBox="1"/>
          <p:nvPr/>
        </p:nvSpPr>
        <p:spPr>
          <a:xfrm>
            <a:off x="8165943" y="5571871"/>
            <a:ext cx="3500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Pan-TRK IHC: diffuse cytoplasmic and membranous expression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59656-C82C-4AB9-86C1-2ECA1498CA93}"/>
              </a:ext>
            </a:extLst>
          </p:cNvPr>
          <p:cNvSpPr txBox="1"/>
          <p:nvPr/>
        </p:nvSpPr>
        <p:spPr>
          <a:xfrm>
            <a:off x="9981842" y="6294114"/>
            <a:ext cx="1863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srgbClr val="7B9820"/>
                </a:solidFill>
              </a:rPr>
              <a:t>Castillon</a:t>
            </a:r>
            <a:r>
              <a:rPr lang="en-US" sz="1100" i="1" dirty="0">
                <a:solidFill>
                  <a:srgbClr val="7B9820"/>
                </a:solidFill>
              </a:rPr>
              <a:t>, AIMM 2021</a:t>
            </a:r>
          </a:p>
          <a:p>
            <a:r>
              <a:rPr lang="en-US" sz="1100" i="1" dirty="0" err="1">
                <a:solidFill>
                  <a:srgbClr val="7B9820"/>
                </a:solidFill>
              </a:rPr>
              <a:t>Atiq</a:t>
            </a:r>
            <a:r>
              <a:rPr lang="en-US" sz="1100" i="1" dirty="0">
                <a:solidFill>
                  <a:srgbClr val="7B9820"/>
                </a:solidFill>
              </a:rPr>
              <a:t>, Med </a:t>
            </a:r>
            <a:r>
              <a:rPr lang="en-US" sz="1100" i="1" dirty="0" err="1">
                <a:solidFill>
                  <a:srgbClr val="7B9820"/>
                </a:solidFill>
              </a:rPr>
              <a:t>Pathol</a:t>
            </a:r>
            <a:r>
              <a:rPr lang="en-US" sz="1100" i="1" dirty="0">
                <a:solidFill>
                  <a:srgbClr val="7B9820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05369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gist\table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74615"/>
            <a:ext cx="12192000" cy="547254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BCAAD-615B-4BB1-A591-5450B35B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923" y="558018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GISTs – </a:t>
            </a:r>
            <a:r>
              <a:rPr lang="el-GR" dirty="0"/>
              <a:t>Διαφορική διάγνωση</a:t>
            </a:r>
            <a:endParaRPr lang="en-US" dirty="0"/>
          </a:p>
        </p:txBody>
      </p:sp>
      <p:sp>
        <p:nvSpPr>
          <p:cNvPr id="4" name="3 - TextBox"/>
          <p:cNvSpPr txBox="1"/>
          <p:nvPr/>
        </p:nvSpPr>
        <p:spPr>
          <a:xfrm>
            <a:off x="10562925" y="6431234"/>
            <a:ext cx="2839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i="1" dirty="0">
              <a:solidFill>
                <a:srgbClr val="7B9820"/>
              </a:solidFill>
            </a:endParaRP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 flipV="1">
            <a:off x="7204363" y="3920836"/>
            <a:ext cx="4100946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Έλλειψη"/>
          <p:cNvSpPr/>
          <p:nvPr/>
        </p:nvSpPr>
        <p:spPr>
          <a:xfrm>
            <a:off x="3893127" y="3574473"/>
            <a:ext cx="1898073" cy="443345"/>
          </a:xfrm>
          <a:prstGeom prst="ellipse">
            <a:avLst/>
          </a:prstGeom>
          <a:noFill/>
          <a:ln w="25400">
            <a:solidFill>
              <a:srgbClr val="ACD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8577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ser\Desktop\gist\47811\2X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4811" y="4626000"/>
            <a:ext cx="2984096" cy="2232000"/>
          </a:xfrm>
          <a:prstGeom prst="rect">
            <a:avLst/>
          </a:prstGeom>
          <a:noFill/>
        </p:spPr>
      </p:pic>
      <p:pic>
        <p:nvPicPr>
          <p:cNvPr id="10" name="Picture 4" descr="C:\Users\User\Desktop\gist\47811\100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0508" y="1468379"/>
            <a:ext cx="4198955" cy="3140672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443344" y="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Περίπτωση</a:t>
            </a:r>
            <a:r>
              <a:rPr lang="en-US" sz="2400" b="1" dirty="0"/>
              <a:t> 1</a:t>
            </a:r>
            <a:endParaRPr lang="el-GR" sz="2400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3602182" y="471054"/>
            <a:ext cx="80910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l-GR" sz="2200" b="1" dirty="0">
                <a:solidFill>
                  <a:srgbClr val="FFFFFF"/>
                </a:solidFill>
              </a:rPr>
              <a:t>Χειρουργική αφαίρεση γαστρικού όγκου </a:t>
            </a:r>
            <a:r>
              <a:rPr lang="el-GR" sz="2200" b="1" dirty="0" err="1">
                <a:solidFill>
                  <a:srgbClr val="FFFFFF"/>
                </a:solidFill>
              </a:rPr>
              <a:t>μεγ</a:t>
            </a:r>
            <a:r>
              <a:rPr lang="el-GR" sz="2200" b="1" dirty="0">
                <a:solidFill>
                  <a:srgbClr val="FFFFFF"/>
                </a:solidFill>
              </a:rPr>
              <a:t>. </a:t>
            </a:r>
            <a:r>
              <a:rPr lang="el-GR" sz="2200" b="1" dirty="0" err="1">
                <a:solidFill>
                  <a:srgbClr val="FFFFFF"/>
                </a:solidFill>
              </a:rPr>
              <a:t>διαμ</a:t>
            </a:r>
            <a:r>
              <a:rPr lang="el-GR" sz="2200" b="1" dirty="0">
                <a:solidFill>
                  <a:srgbClr val="FFFFFF"/>
                </a:solidFill>
              </a:rPr>
              <a:t>. 4,2εκ στον πυθμένα του στομάχου  </a:t>
            </a:r>
            <a:r>
              <a:rPr lang="en-US" sz="2200" b="1" dirty="0">
                <a:solidFill>
                  <a:srgbClr val="FFFFFF"/>
                </a:solidFill>
              </a:rPr>
              <a:t>         </a:t>
            </a:r>
            <a:r>
              <a:rPr lang="el-GR" sz="2200" b="1" dirty="0" err="1">
                <a:solidFill>
                  <a:srgbClr val="FFFFFF"/>
                </a:solidFill>
              </a:rPr>
              <a:t>προεγχειρητική</a:t>
            </a:r>
            <a:r>
              <a:rPr lang="el-GR" sz="2200" b="1" dirty="0">
                <a:solidFill>
                  <a:srgbClr val="FFFFFF"/>
                </a:solidFill>
              </a:rPr>
              <a:t> διάγνωση </a:t>
            </a:r>
            <a:r>
              <a:rPr lang="en-US" sz="2200" b="1" dirty="0">
                <a:solidFill>
                  <a:srgbClr val="FFFFFF"/>
                </a:solidFill>
              </a:rPr>
              <a:t>GIST</a:t>
            </a:r>
            <a:endParaRPr lang="el-GR" sz="2200" b="1" dirty="0">
              <a:solidFill>
                <a:srgbClr val="FFFFFF"/>
              </a:solidFill>
            </a:endParaRPr>
          </a:p>
        </p:txBody>
      </p:sp>
      <p:cxnSp>
        <p:nvCxnSpPr>
          <p:cNvPr id="18" name="17 - Ευθύγραμμο βέλος σύνδεσης"/>
          <p:cNvCxnSpPr/>
          <p:nvPr/>
        </p:nvCxnSpPr>
        <p:spPr>
          <a:xfrm>
            <a:off x="7751636" y="1047799"/>
            <a:ext cx="59574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- TextBox"/>
          <p:cNvSpPr txBox="1"/>
          <p:nvPr/>
        </p:nvSpPr>
        <p:spPr>
          <a:xfrm>
            <a:off x="484910" y="471057"/>
            <a:ext cx="404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l-GR" sz="2200" b="1" dirty="0">
                <a:solidFill>
                  <a:srgbClr val="FFFFFF"/>
                </a:solidFill>
              </a:rPr>
              <a:t>Άνδρας, 68 ετών</a:t>
            </a:r>
            <a:endParaRPr lang="en-US" sz="2200" b="1" dirty="0">
              <a:solidFill>
                <a:srgbClr val="FFFFFF"/>
              </a:solidFill>
            </a:endParaRPr>
          </a:p>
          <a:p>
            <a:endParaRPr lang="el-GR" dirty="0"/>
          </a:p>
        </p:txBody>
      </p:sp>
      <p:pic>
        <p:nvPicPr>
          <p:cNvPr id="7" name="Picture 2" descr="C:\Users\User\Desktop\gist\47811\400X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746" y="1517795"/>
            <a:ext cx="4124067" cy="3084659"/>
          </a:xfrm>
          <a:prstGeom prst="rect">
            <a:avLst/>
          </a:prstGeom>
          <a:noFill/>
        </p:spPr>
      </p:pic>
      <p:sp>
        <p:nvSpPr>
          <p:cNvPr id="17" name="16 - TextBox"/>
          <p:cNvSpPr txBox="1"/>
          <p:nvPr/>
        </p:nvSpPr>
        <p:spPr>
          <a:xfrm>
            <a:off x="4613563" y="2535381"/>
            <a:ext cx="260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bg1"/>
                </a:solidFill>
              </a:rPr>
              <a:t>Ατρακτόμορφα</a:t>
            </a:r>
            <a:r>
              <a:rPr lang="el-GR" b="1" dirty="0">
                <a:solidFill>
                  <a:schemeClr val="bg1"/>
                </a:solidFill>
              </a:rPr>
              <a:t> κύτταρα, με ήπια </a:t>
            </a:r>
            <a:r>
              <a:rPr lang="el-GR" b="1" dirty="0" err="1">
                <a:solidFill>
                  <a:schemeClr val="bg1"/>
                </a:solidFill>
              </a:rPr>
              <a:t>ατυπία</a:t>
            </a:r>
            <a:r>
              <a:rPr lang="el-GR" b="1" dirty="0">
                <a:solidFill>
                  <a:schemeClr val="bg1"/>
                </a:solidFill>
              </a:rPr>
              <a:t> και σπάνιες μιτώσεις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gist\47811\SMAX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543" y="3508753"/>
            <a:ext cx="4144223" cy="3099736"/>
          </a:xfrm>
          <a:prstGeom prst="rect">
            <a:avLst/>
          </a:prstGeom>
          <a:noFill/>
        </p:spPr>
      </p:pic>
      <p:pic>
        <p:nvPicPr>
          <p:cNvPr id="7" name="Picture 3" descr="C:\Users\User\Desktop\gist\47811\CD34X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4832" y="277089"/>
            <a:ext cx="4144224" cy="3099735"/>
          </a:xfrm>
          <a:prstGeom prst="rect">
            <a:avLst/>
          </a:prstGeom>
          <a:noFill/>
        </p:spPr>
      </p:pic>
      <p:pic>
        <p:nvPicPr>
          <p:cNvPr id="8" name="Picture 4" descr="C:\Users\User\Desktop\gist\47811\CKITX1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553" y="256651"/>
            <a:ext cx="4144224" cy="3099735"/>
          </a:xfrm>
          <a:prstGeom prst="rect">
            <a:avLst/>
          </a:prstGeom>
          <a:noFill/>
        </p:spPr>
      </p:pic>
      <p:pic>
        <p:nvPicPr>
          <p:cNvPr id="9" name="Picture 5" descr="C:\Users\User\Desktop\gist\47811\DOG1X1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2541" y="3550446"/>
            <a:ext cx="4144223" cy="3099736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928272" y="3006436"/>
            <a:ext cx="277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Ckit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7010417" y="3048001"/>
            <a:ext cx="486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CD34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942126" y="6192982"/>
            <a:ext cx="394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7010415" y="6276109"/>
            <a:ext cx="277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DOG</a:t>
            </a:r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Ορθογώνιο"/>
          <p:cNvSpPr/>
          <p:nvPr/>
        </p:nvSpPr>
        <p:spPr>
          <a:xfrm>
            <a:off x="4361017" y="2731888"/>
            <a:ext cx="1808608" cy="346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>
            <a:off x="3602580" y="2230582"/>
            <a:ext cx="775855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8077199" y="4128657"/>
            <a:ext cx="3906982" cy="1094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471452" y="5771806"/>
            <a:ext cx="11595856" cy="581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8077199" y="2533247"/>
            <a:ext cx="3990109" cy="983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Ιστολογική εξέταση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40555" y="2229427"/>
            <a:ext cx="8761412" cy="3416300"/>
          </a:xfrm>
        </p:spPr>
        <p:txBody>
          <a:bodyPr>
            <a:normAutofit/>
          </a:bodyPr>
          <a:lstStyle/>
          <a:p>
            <a:r>
              <a:rPr lang="el-GR" sz="2000" dirty="0"/>
              <a:t>Γαστρικό </a:t>
            </a:r>
            <a:r>
              <a:rPr lang="en-US" sz="2000" dirty="0"/>
              <a:t>GIST </a:t>
            </a:r>
            <a:r>
              <a:rPr lang="el-GR" sz="2000" dirty="0" err="1"/>
              <a:t>μεγ</a:t>
            </a:r>
            <a:r>
              <a:rPr lang="el-GR" sz="2000" dirty="0"/>
              <a:t>. </a:t>
            </a:r>
            <a:r>
              <a:rPr lang="el-GR" sz="2000" dirty="0" err="1"/>
              <a:t>διαμ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 </a:t>
            </a:r>
            <a:r>
              <a:rPr lang="en-US" sz="2000" dirty="0"/>
              <a:t>4.2</a:t>
            </a:r>
            <a:r>
              <a:rPr lang="el-GR" sz="2000" dirty="0"/>
              <a:t>εκ</a:t>
            </a:r>
            <a:r>
              <a:rPr lang="en-US" sz="2000" dirty="0"/>
              <a:t>, </a:t>
            </a:r>
            <a:r>
              <a:rPr lang="el-GR" sz="2000" dirty="0"/>
              <a:t>με τα ακόλουθα </a:t>
            </a:r>
            <a:r>
              <a:rPr lang="el-GR" sz="2000" dirty="0" err="1"/>
              <a:t>χαρακτηριστικα</a:t>
            </a:r>
            <a:r>
              <a:rPr lang="el-GR" sz="2000" dirty="0"/>
              <a:t>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40555" y="2716879"/>
            <a:ext cx="11771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 err="1"/>
              <a:t>Μιτωτική</a:t>
            </a:r>
            <a:r>
              <a:rPr lang="el-GR" dirty="0"/>
              <a:t> δραστηριότητα</a:t>
            </a:r>
            <a:r>
              <a:rPr lang="en-US" dirty="0"/>
              <a:t>: &lt;5/5mm²  </a:t>
            </a:r>
            <a:r>
              <a:rPr lang="el-GR" dirty="0"/>
              <a:t> χαμηλόβαθμο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Κυτταρικός ιστός</a:t>
            </a:r>
            <a:r>
              <a:rPr lang="en-US" dirty="0"/>
              <a:t>: </a:t>
            </a:r>
            <a:r>
              <a:rPr lang="el-GR" dirty="0" err="1"/>
              <a:t>Ατρακτόμορφος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Αρχιτεκτονικό πρότυπο</a:t>
            </a:r>
            <a:r>
              <a:rPr lang="en-US" dirty="0"/>
              <a:t>: </a:t>
            </a:r>
            <a:r>
              <a:rPr lang="el-GR" dirty="0" err="1"/>
              <a:t>Δεσμιδωτό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Εντόπιση</a:t>
            </a:r>
            <a:r>
              <a:rPr lang="en-US" dirty="0"/>
              <a:t>: </a:t>
            </a:r>
            <a:r>
              <a:rPr lang="el-GR" dirty="0" err="1"/>
              <a:t>Ενδοτοιχωματική</a:t>
            </a:r>
            <a:r>
              <a:rPr lang="el-GR" dirty="0"/>
              <a:t> με </a:t>
            </a:r>
            <a:r>
              <a:rPr lang="el-GR" dirty="0" err="1"/>
              <a:t>ενδοαυλική</a:t>
            </a:r>
            <a:r>
              <a:rPr lang="el-GR" dirty="0"/>
              <a:t> και </a:t>
            </a:r>
            <a:r>
              <a:rPr lang="el-GR" dirty="0" err="1"/>
              <a:t>υπορογόνια</a:t>
            </a:r>
            <a:r>
              <a:rPr lang="el-GR" dirty="0"/>
              <a:t> προβολή, χωρίς διάτρηση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 err="1"/>
              <a:t>Κυτταροβρίθεια</a:t>
            </a:r>
            <a:r>
              <a:rPr lang="en-US" dirty="0"/>
              <a:t>: </a:t>
            </a:r>
            <a:r>
              <a:rPr lang="el-GR" dirty="0"/>
              <a:t>Χαμηλή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Νέκρωση</a:t>
            </a:r>
            <a:r>
              <a:rPr lang="en-US" dirty="0"/>
              <a:t>: </a:t>
            </a:r>
            <a:r>
              <a:rPr lang="el-GR" dirty="0"/>
              <a:t>Απούσα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Εξέλκωση βλεννογόνου</a:t>
            </a:r>
            <a:r>
              <a:rPr lang="en-US" dirty="0"/>
              <a:t>: </a:t>
            </a:r>
            <a:r>
              <a:rPr lang="el-GR" dirty="0"/>
              <a:t>Απούσα</a:t>
            </a:r>
            <a:r>
              <a:rPr lang="en-US" dirty="0"/>
              <a:t> </a:t>
            </a:r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Κυτταρική </a:t>
            </a:r>
            <a:r>
              <a:rPr lang="el-GR" dirty="0" err="1"/>
              <a:t>ατυπία</a:t>
            </a:r>
            <a:r>
              <a:rPr lang="en-US" dirty="0"/>
              <a:t>: </a:t>
            </a:r>
            <a:r>
              <a:rPr lang="el-GR" dirty="0"/>
              <a:t>Ήπια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Αιμορραγική διήθηση</a:t>
            </a:r>
            <a:r>
              <a:rPr lang="en-US" dirty="0"/>
              <a:t>: </a:t>
            </a:r>
            <a:r>
              <a:rPr lang="el-GR" dirty="0"/>
              <a:t>Παρούσα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Περιφέρεια</a:t>
            </a:r>
            <a:r>
              <a:rPr lang="en-US" dirty="0"/>
              <a:t>: </a:t>
            </a:r>
            <a:r>
              <a:rPr lang="el-GR" dirty="0" err="1"/>
              <a:t>Απωστική</a:t>
            </a:r>
            <a:r>
              <a:rPr lang="en-US" dirty="0"/>
              <a:t> </a:t>
            </a:r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Όρια</a:t>
            </a:r>
            <a:r>
              <a:rPr lang="en-US" dirty="0"/>
              <a:t>: </a:t>
            </a:r>
            <a:r>
              <a:rPr lang="el-GR" dirty="0"/>
              <a:t>Ελεύθερα νεοπλάσματος</a:t>
            </a:r>
            <a:r>
              <a:rPr lang="en-US" dirty="0"/>
              <a:t>(Ro)</a:t>
            </a:r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 err="1"/>
              <a:t>Ανοσοφαινότυπος</a:t>
            </a:r>
            <a:r>
              <a:rPr lang="en-US" dirty="0"/>
              <a:t>: c-Kit+, DOG-1+,CD34+, SMA+, </a:t>
            </a:r>
            <a:r>
              <a:rPr lang="en-US" dirty="0" err="1"/>
              <a:t>Desmin</a:t>
            </a:r>
            <a:r>
              <a:rPr lang="en-US" dirty="0"/>
              <a:t> -,</a:t>
            </a:r>
            <a:r>
              <a:rPr lang="el-GR" dirty="0"/>
              <a:t> </a:t>
            </a:r>
            <a:r>
              <a:rPr lang="en-US" dirty="0"/>
              <a:t>Ki67 10%, Pan-TRK (clone EPR-1734</a:t>
            </a:r>
            <a:r>
              <a:rPr lang="el-GR" dirty="0"/>
              <a:t>1</a:t>
            </a:r>
            <a:r>
              <a:rPr lang="en-US" dirty="0"/>
              <a:t>), SDHA/B</a:t>
            </a:r>
            <a:r>
              <a:rPr lang="el-GR" dirty="0"/>
              <a:t>   	                              διατηρείται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8118763" y="2535794"/>
            <a:ext cx="386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Μοριακά ευρήματα</a:t>
            </a:r>
            <a:r>
              <a:rPr lang="en-US" b="1" dirty="0"/>
              <a:t>: </a:t>
            </a:r>
            <a:r>
              <a:rPr lang="en-US" dirty="0"/>
              <a:t>PDGFRA </a:t>
            </a:r>
            <a:r>
              <a:rPr lang="el-GR" dirty="0"/>
              <a:t>μετάλλαξη στο </a:t>
            </a:r>
            <a:r>
              <a:rPr lang="el-GR" dirty="0" err="1"/>
              <a:t>εξώνιο</a:t>
            </a:r>
            <a:r>
              <a:rPr lang="en-US" dirty="0"/>
              <a:t>18 (</a:t>
            </a:r>
            <a:r>
              <a:rPr lang="en-US" dirty="0" err="1"/>
              <a:t>p.Asp</a:t>
            </a:r>
            <a:r>
              <a:rPr lang="en-US" dirty="0"/>
              <a:t> 842 Val) </a:t>
            </a:r>
            <a:r>
              <a:rPr lang="el-GR" dirty="0"/>
              <a:t>  </a:t>
            </a:r>
            <a:r>
              <a:rPr lang="el-GR" b="1" dirty="0"/>
              <a:t>Ενδιάμεσου κινδύνου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8174182" y="4253345"/>
            <a:ext cx="3837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Εκτίμηση κινδύνου</a:t>
            </a:r>
            <a:r>
              <a:rPr lang="en-US" b="1" dirty="0"/>
              <a:t>: </a:t>
            </a:r>
            <a:r>
              <a:rPr lang="en-US" dirty="0"/>
              <a:t>pT2, stage grouping IA, prognostic group 2/ </a:t>
            </a:r>
            <a:r>
              <a:rPr lang="el-GR" dirty="0"/>
              <a:t>κλίμακα</a:t>
            </a:r>
            <a:r>
              <a:rPr lang="en-US" dirty="0"/>
              <a:t> 1-6b, Miettinen 2006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49382" y="0"/>
            <a:ext cx="329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</a:t>
            </a:r>
            <a:r>
              <a:rPr lang="el-GR" sz="2400" b="1" dirty="0"/>
              <a:t>Περίπτωση</a:t>
            </a:r>
            <a:r>
              <a:rPr lang="en-US" sz="2400" b="1" dirty="0"/>
              <a:t> 2</a:t>
            </a:r>
            <a:endParaRPr lang="el-GR" sz="24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665018" y="581887"/>
            <a:ext cx="412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l-GR" b="1" dirty="0">
                <a:solidFill>
                  <a:srgbClr val="FFFFFF"/>
                </a:solidFill>
              </a:rPr>
              <a:t>Άντρας, 65 ετών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65016" y="900534"/>
            <a:ext cx="43300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sz="2200" b="1" dirty="0">
                <a:solidFill>
                  <a:srgbClr val="FFFFFF"/>
                </a:solidFill>
              </a:rPr>
              <a:t> </a:t>
            </a:r>
            <a:r>
              <a:rPr lang="el-GR" b="1" dirty="0">
                <a:solidFill>
                  <a:srgbClr val="FFFFFF"/>
                </a:solidFill>
              </a:rPr>
              <a:t>Χειρουργική αφαίρεση γαστρικού όγκου </a:t>
            </a:r>
            <a:r>
              <a:rPr lang="el-GR" b="1" dirty="0" err="1">
                <a:solidFill>
                  <a:srgbClr val="FFFFFF"/>
                </a:solidFill>
              </a:rPr>
              <a:t>μεγ</a:t>
            </a:r>
            <a:r>
              <a:rPr lang="el-GR" b="1" dirty="0">
                <a:solidFill>
                  <a:srgbClr val="FFFFFF"/>
                </a:solidFill>
              </a:rPr>
              <a:t>. </a:t>
            </a:r>
            <a:r>
              <a:rPr lang="el-GR" b="1" dirty="0" err="1">
                <a:solidFill>
                  <a:srgbClr val="FFFFFF"/>
                </a:solidFill>
              </a:rPr>
              <a:t>διαμ</a:t>
            </a:r>
            <a:r>
              <a:rPr lang="el-GR" b="1" dirty="0">
                <a:solidFill>
                  <a:srgbClr val="FFFFFF"/>
                </a:solidFill>
              </a:rPr>
              <a:t>. </a:t>
            </a:r>
            <a:r>
              <a:rPr lang="en-US" b="1" dirty="0">
                <a:solidFill>
                  <a:srgbClr val="FFFFFF"/>
                </a:solidFill>
              </a:rPr>
              <a:t>5.6</a:t>
            </a:r>
            <a:r>
              <a:rPr lang="el-GR" b="1" dirty="0">
                <a:solidFill>
                  <a:srgbClr val="FFFFFF"/>
                </a:solidFill>
              </a:rPr>
              <a:t>εκ</a:t>
            </a:r>
            <a:r>
              <a:rPr lang="en-US" b="1" dirty="0">
                <a:solidFill>
                  <a:srgbClr val="FFFFFF"/>
                </a:solidFill>
              </a:rPr>
              <a:t>               		 </a:t>
            </a:r>
            <a:endParaRPr lang="el-GR" b="1" dirty="0">
              <a:solidFill>
                <a:srgbClr val="FFFFFF"/>
              </a:solidFill>
            </a:endParaRPr>
          </a:p>
          <a:p>
            <a:pPr>
              <a:buClr>
                <a:srgbClr val="ACD433"/>
              </a:buClr>
            </a:pPr>
            <a:r>
              <a:rPr lang="el-GR" b="1" dirty="0">
                <a:solidFill>
                  <a:srgbClr val="FFFFFF"/>
                </a:solidFill>
              </a:rPr>
              <a:t>        </a:t>
            </a:r>
            <a:r>
              <a:rPr lang="el-GR" b="1" dirty="0" err="1">
                <a:solidFill>
                  <a:srgbClr val="FFFFFF"/>
                </a:solidFill>
              </a:rPr>
              <a:t>Προεγχειρητική</a:t>
            </a:r>
            <a:r>
              <a:rPr lang="el-GR" b="1" dirty="0">
                <a:solidFill>
                  <a:srgbClr val="FFFFFF"/>
                </a:solidFill>
              </a:rPr>
              <a:t> διάγνωση</a:t>
            </a:r>
            <a:r>
              <a:rPr lang="en-US" b="1" dirty="0">
                <a:solidFill>
                  <a:srgbClr val="FFFFFF"/>
                </a:solidFill>
              </a:rPr>
              <a:t>: Gist</a:t>
            </a:r>
            <a:endParaRPr lang="el-GR" sz="2200" b="1" dirty="0">
              <a:solidFill>
                <a:srgbClr val="FFFFFF"/>
              </a:solidFill>
            </a:endParaRPr>
          </a:p>
        </p:txBody>
      </p:sp>
      <p:pic>
        <p:nvPicPr>
          <p:cNvPr id="11" name="Picture 2" descr="C:\Users\User\Desktop\gist\44521\200X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2242" y="845122"/>
            <a:ext cx="4893685" cy="3660307"/>
          </a:xfrm>
          <a:prstGeom prst="rect">
            <a:avLst/>
          </a:prstGeom>
          <a:noFill/>
        </p:spPr>
      </p:pic>
      <p:pic>
        <p:nvPicPr>
          <p:cNvPr id="12" name="Picture 3" descr="C:\Users\User\Desktop\gist\44521\200X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681" y="2299855"/>
            <a:ext cx="5019438" cy="3754366"/>
          </a:xfrm>
          <a:prstGeom prst="rect">
            <a:avLst/>
          </a:prstGeom>
          <a:noFill/>
        </p:spPr>
      </p:pic>
      <p:cxnSp>
        <p:nvCxnSpPr>
          <p:cNvPr id="30" name="29 - Γωνιακή σύνδεση"/>
          <p:cNvCxnSpPr/>
          <p:nvPr/>
        </p:nvCxnSpPr>
        <p:spPr>
          <a:xfrm>
            <a:off x="777922" y="1583140"/>
            <a:ext cx="395785" cy="136478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- TextBox"/>
          <p:cNvSpPr txBox="1"/>
          <p:nvPr/>
        </p:nvSpPr>
        <p:spPr>
          <a:xfrm>
            <a:off x="6511636" y="4862945"/>
            <a:ext cx="382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bg1"/>
                </a:solidFill>
              </a:rPr>
              <a:t>Ατρακτόμορφα</a:t>
            </a:r>
            <a:r>
              <a:rPr lang="el-GR" b="1" dirty="0">
                <a:solidFill>
                  <a:schemeClr val="bg1"/>
                </a:solidFill>
              </a:rPr>
              <a:t> κύτταρα με </a:t>
            </a:r>
            <a:r>
              <a:rPr lang="el-GR" b="1" dirty="0" err="1">
                <a:solidFill>
                  <a:schemeClr val="bg1"/>
                </a:solidFill>
              </a:rPr>
              <a:t>ατυπία</a:t>
            </a:r>
            <a:r>
              <a:rPr lang="el-GR" b="1" dirty="0">
                <a:solidFill>
                  <a:schemeClr val="bg1"/>
                </a:solidFill>
              </a:rPr>
              <a:t> και μιτώσεις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gist\44521\DOG1X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0685" y="4387605"/>
            <a:ext cx="2406529" cy="1800000"/>
          </a:xfrm>
          <a:prstGeom prst="rect">
            <a:avLst/>
          </a:prstGeom>
          <a:noFill/>
        </p:spPr>
      </p:pic>
      <p:pic>
        <p:nvPicPr>
          <p:cNvPr id="5" name="Picture 3" descr="C:\Users\User\Desktop\gist\44521\H-CALDESMONX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5554" y="693470"/>
            <a:ext cx="2406529" cy="1800000"/>
          </a:xfrm>
          <a:prstGeom prst="rect">
            <a:avLst/>
          </a:prstGeom>
          <a:noFill/>
        </p:spPr>
      </p:pic>
      <p:pic>
        <p:nvPicPr>
          <p:cNvPr id="6" name="Picture 4" descr="C:\Users\User\Desktop\gist\44521\KI67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3406" y="2549566"/>
            <a:ext cx="2406529" cy="1800000"/>
          </a:xfrm>
          <a:prstGeom prst="rect">
            <a:avLst/>
          </a:prstGeom>
          <a:noFill/>
        </p:spPr>
      </p:pic>
      <p:pic>
        <p:nvPicPr>
          <p:cNvPr id="7" name="Picture 5" descr="C:\Users\User\Desktop\gist\44521\SDHBX4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5737" y="2535705"/>
            <a:ext cx="2406529" cy="1800000"/>
          </a:xfrm>
          <a:prstGeom prst="rect">
            <a:avLst/>
          </a:prstGeom>
          <a:noFill/>
        </p:spPr>
      </p:pic>
      <p:pic>
        <p:nvPicPr>
          <p:cNvPr id="8" name="Picture 6" descr="C:\Users\User\Desktop\gist\44521\SMAX1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1857" y="693047"/>
            <a:ext cx="2406529" cy="1800000"/>
          </a:xfrm>
          <a:prstGeom prst="rect">
            <a:avLst/>
          </a:prstGeom>
          <a:noFill/>
        </p:spPr>
      </p:pic>
      <p:pic>
        <p:nvPicPr>
          <p:cNvPr id="9" name="Picture 7" descr="C:\Users\User\Desktop\gist\44521\CD34X1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9875" y="2550514"/>
            <a:ext cx="2406529" cy="1800000"/>
          </a:xfrm>
          <a:prstGeom prst="rect">
            <a:avLst/>
          </a:prstGeom>
          <a:noFill/>
        </p:spPr>
      </p:pic>
      <p:pic>
        <p:nvPicPr>
          <p:cNvPr id="10" name="Picture 8" descr="C:\Users\User\Desktop\gist\44521\CKIT-2X1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13406" y="4392963"/>
            <a:ext cx="2406529" cy="1800000"/>
          </a:xfrm>
          <a:prstGeom prst="rect">
            <a:avLst/>
          </a:prstGeom>
          <a:noFill/>
        </p:spPr>
      </p:pic>
      <p:pic>
        <p:nvPicPr>
          <p:cNvPr id="11" name="Picture 9" descr="C:\Users\User\Desktop\gist\44521\CKITX1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79511" y="4392963"/>
            <a:ext cx="2406529" cy="1800000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3048000" y="692728"/>
            <a:ext cx="99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SMA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1995055" y="2535381"/>
            <a:ext cx="120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SDBH</a:t>
            </a:r>
            <a:endParaRPr lang="el-GR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4502727" y="2521527"/>
            <a:ext cx="145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Ki67</a:t>
            </a:r>
            <a:endParaRPr lang="el-GR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5494038" y="678864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Caldesmon</a:t>
            </a:r>
            <a:endParaRPr lang="el-GR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2020069" y="440491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DOG-1</a:t>
            </a:r>
            <a:endParaRPr lang="el-GR" b="1" dirty="0"/>
          </a:p>
        </p:txBody>
      </p:sp>
      <p:sp>
        <p:nvSpPr>
          <p:cNvPr id="17" name="16 - TextBox"/>
          <p:cNvSpPr txBox="1"/>
          <p:nvPr/>
        </p:nvSpPr>
        <p:spPr>
          <a:xfrm>
            <a:off x="6922095" y="2535995"/>
            <a:ext cx="17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CD34</a:t>
            </a:r>
            <a:endParaRPr lang="el-GR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4488872" y="4378036"/>
            <a:ext cx="162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c-KIT</a:t>
            </a:r>
            <a:endParaRPr lang="el-GR" b="1" dirty="0"/>
          </a:p>
        </p:txBody>
      </p:sp>
      <p:sp>
        <p:nvSpPr>
          <p:cNvPr id="19" name="18 - TextBox"/>
          <p:cNvSpPr txBox="1"/>
          <p:nvPr/>
        </p:nvSpPr>
        <p:spPr>
          <a:xfrm>
            <a:off x="6941127" y="4364181"/>
            <a:ext cx="18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c-KIT</a:t>
            </a:r>
            <a:endParaRPr lang="el-GR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- Ορθογώνιο"/>
          <p:cNvSpPr/>
          <p:nvPr/>
        </p:nvSpPr>
        <p:spPr>
          <a:xfrm>
            <a:off x="8395855" y="4170218"/>
            <a:ext cx="3435927" cy="1330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8395855" y="2272145"/>
            <a:ext cx="3796145" cy="1052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5638801" y="2619802"/>
            <a:ext cx="1551709" cy="332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2978728" y="2264324"/>
            <a:ext cx="748146" cy="290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831274" y="5949633"/>
            <a:ext cx="7647709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Ιστολογική εξέταση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0" y="2250470"/>
            <a:ext cx="809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dirty="0"/>
              <a:t> </a:t>
            </a:r>
            <a:r>
              <a:rPr lang="el-GR" dirty="0"/>
              <a:t>Γαστρικό</a:t>
            </a:r>
            <a:r>
              <a:rPr lang="en-US" dirty="0"/>
              <a:t> GIST </a:t>
            </a:r>
            <a:r>
              <a:rPr lang="el-GR" dirty="0" err="1"/>
              <a:t>μεγ</a:t>
            </a:r>
            <a:r>
              <a:rPr lang="el-GR" dirty="0"/>
              <a:t>. </a:t>
            </a:r>
            <a:r>
              <a:rPr lang="el-GR" dirty="0" err="1"/>
              <a:t>διαμ</a:t>
            </a:r>
            <a:r>
              <a:rPr lang="el-GR" dirty="0"/>
              <a:t>.</a:t>
            </a:r>
            <a:r>
              <a:rPr lang="en-US" dirty="0"/>
              <a:t> </a:t>
            </a:r>
            <a:r>
              <a:rPr lang="el-GR" dirty="0"/>
              <a:t> </a:t>
            </a:r>
            <a:r>
              <a:rPr lang="en-US" dirty="0"/>
              <a:t>5.6</a:t>
            </a:r>
            <a:r>
              <a:rPr lang="el-GR" dirty="0"/>
              <a:t>εκ</a:t>
            </a:r>
            <a:r>
              <a:rPr lang="en-US" dirty="0"/>
              <a:t>, </a:t>
            </a:r>
            <a:r>
              <a:rPr lang="el-GR" dirty="0"/>
              <a:t>με τα ακόλουθα χαρακτηρίστηκα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98764" y="2610683"/>
            <a:ext cx="8077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 err="1"/>
              <a:t>Μιτωτική</a:t>
            </a:r>
            <a:r>
              <a:rPr lang="el-GR" dirty="0"/>
              <a:t> δραστηριότητα</a:t>
            </a:r>
            <a:r>
              <a:rPr lang="en-US" dirty="0"/>
              <a:t>: &gt;5/5mm²               </a:t>
            </a:r>
            <a:r>
              <a:rPr lang="el-GR" dirty="0"/>
              <a:t>υψηλόβαθμο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Κυτταρικός τύπος: </a:t>
            </a:r>
            <a:r>
              <a:rPr lang="el-GR" dirty="0" err="1"/>
              <a:t>Επιθηλιοειδές</a:t>
            </a:r>
            <a:r>
              <a:rPr lang="el-GR" dirty="0"/>
              <a:t> με </a:t>
            </a:r>
            <a:r>
              <a:rPr lang="el-GR" dirty="0" err="1"/>
              <a:t>διαυγοκυτταρικά</a:t>
            </a:r>
            <a:r>
              <a:rPr lang="el-GR" dirty="0"/>
              <a:t> χαρακτηριστικά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Αρχιτεκτονικό πρότυπο</a:t>
            </a:r>
            <a:r>
              <a:rPr lang="en-US" dirty="0"/>
              <a:t>: </a:t>
            </a:r>
            <a:r>
              <a:rPr lang="el-GR" dirty="0" err="1"/>
              <a:t>Πολυοζώδες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Εντόπιση</a:t>
            </a:r>
            <a:r>
              <a:rPr lang="en-US" dirty="0"/>
              <a:t>: </a:t>
            </a:r>
            <a:r>
              <a:rPr lang="el-GR" dirty="0" err="1"/>
              <a:t>Ενδοτοιχωματική</a:t>
            </a:r>
            <a:r>
              <a:rPr lang="el-GR" dirty="0"/>
              <a:t> με </a:t>
            </a:r>
            <a:r>
              <a:rPr lang="el-GR" dirty="0" err="1"/>
              <a:t>ενδοαυλική</a:t>
            </a:r>
            <a:r>
              <a:rPr lang="el-GR" dirty="0"/>
              <a:t> και </a:t>
            </a:r>
            <a:r>
              <a:rPr lang="el-GR" dirty="0" err="1"/>
              <a:t>υπορογόνια</a:t>
            </a:r>
            <a:r>
              <a:rPr lang="el-GR" dirty="0"/>
              <a:t> επέκταση χωρίς διάτρηση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 err="1"/>
              <a:t>Κυτταροβρίθεια</a:t>
            </a:r>
            <a:r>
              <a:rPr lang="en-US" dirty="0"/>
              <a:t>: </a:t>
            </a:r>
            <a:r>
              <a:rPr lang="el-GR" dirty="0"/>
              <a:t>Μέτρια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Νέκρωση</a:t>
            </a:r>
            <a:r>
              <a:rPr lang="en-US" dirty="0"/>
              <a:t>: </a:t>
            </a:r>
            <a:r>
              <a:rPr lang="el-GR" dirty="0"/>
              <a:t>Παρούσα</a:t>
            </a:r>
            <a:r>
              <a:rPr lang="en-US" dirty="0"/>
              <a:t> ( </a:t>
            </a:r>
            <a:r>
              <a:rPr lang="el-GR" dirty="0"/>
              <a:t>εστιακή ισχαιμική</a:t>
            </a:r>
            <a:r>
              <a:rPr lang="en-US" dirty="0"/>
              <a:t>)</a:t>
            </a:r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Εξέλκωση βλεννογόνου</a:t>
            </a:r>
            <a:r>
              <a:rPr lang="en-US" dirty="0"/>
              <a:t>: </a:t>
            </a:r>
            <a:r>
              <a:rPr lang="el-GR" dirty="0"/>
              <a:t>Απούσα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Κυτταρική </a:t>
            </a:r>
            <a:r>
              <a:rPr lang="el-GR" dirty="0" err="1"/>
              <a:t>ατυπία</a:t>
            </a:r>
            <a:r>
              <a:rPr lang="en-US" dirty="0"/>
              <a:t>: </a:t>
            </a:r>
            <a:r>
              <a:rPr lang="el-GR" dirty="0"/>
              <a:t>Μέτρια έως ικανή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Αιμορραγική διήθηση</a:t>
            </a:r>
            <a:r>
              <a:rPr lang="en-US" dirty="0"/>
              <a:t>: </a:t>
            </a:r>
            <a:r>
              <a:rPr lang="el-GR" dirty="0"/>
              <a:t>Παρούσα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Περιφέρεια</a:t>
            </a:r>
            <a:r>
              <a:rPr lang="en-US" dirty="0"/>
              <a:t>: </a:t>
            </a:r>
            <a:r>
              <a:rPr lang="el-GR" dirty="0" err="1"/>
              <a:t>Απωστική</a:t>
            </a:r>
            <a:endParaRPr lang="en-US" dirty="0"/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/>
              <a:t>Όρια:</a:t>
            </a:r>
            <a:r>
              <a:rPr lang="en-US" dirty="0"/>
              <a:t> </a:t>
            </a:r>
            <a:r>
              <a:rPr lang="el-GR" dirty="0"/>
              <a:t>Ελεύθερα </a:t>
            </a:r>
            <a:r>
              <a:rPr lang="el-GR" dirty="0" err="1"/>
              <a:t>νεοπλασματικής</a:t>
            </a:r>
            <a:r>
              <a:rPr lang="el-GR" dirty="0"/>
              <a:t> διήθησης</a:t>
            </a:r>
            <a:r>
              <a:rPr lang="en-US" dirty="0"/>
              <a:t>(Ro)</a:t>
            </a:r>
          </a:p>
          <a:p>
            <a:pPr marL="342900" indent="-342900">
              <a:buClr>
                <a:srgbClr val="ACD433"/>
              </a:buClr>
              <a:buFont typeface="Arial" pitchFamily="34" charset="0"/>
              <a:buChar char="•"/>
            </a:pPr>
            <a:r>
              <a:rPr lang="el-GR" dirty="0" err="1"/>
              <a:t>Ανοσοφαινότυπος</a:t>
            </a:r>
            <a:r>
              <a:rPr lang="en-US" dirty="0"/>
              <a:t>: DOG-1+, c-KIT+, CD34+, SMA+, h-</a:t>
            </a:r>
            <a:r>
              <a:rPr lang="en-US" dirty="0" err="1"/>
              <a:t>caldesmon</a:t>
            </a:r>
            <a:r>
              <a:rPr lang="en-US" dirty="0"/>
              <a:t>+, </a:t>
            </a:r>
            <a:r>
              <a:rPr lang="en-US" dirty="0" err="1"/>
              <a:t>Desmin</a:t>
            </a:r>
            <a:r>
              <a:rPr lang="en-US" dirty="0"/>
              <a:t> - , S-100 -, Ki67 12%, pan-TRK (clone EPR-1734</a:t>
            </a:r>
            <a:r>
              <a:rPr lang="el-GR" dirty="0"/>
              <a:t>1</a:t>
            </a:r>
            <a:r>
              <a:rPr lang="en-US" dirty="0"/>
              <a:t>) -, SDH</a:t>
            </a:r>
            <a:r>
              <a:rPr lang="el-GR" dirty="0"/>
              <a:t>Α</a:t>
            </a:r>
            <a:r>
              <a:rPr lang="en-US" dirty="0"/>
              <a:t>/B </a:t>
            </a:r>
            <a:r>
              <a:rPr lang="el-GR" dirty="0"/>
              <a:t>διατηρείται</a:t>
            </a:r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>
            <a:off x="4929438" y="2807037"/>
            <a:ext cx="374073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TextBox"/>
          <p:cNvSpPr txBox="1"/>
          <p:nvPr/>
        </p:nvSpPr>
        <p:spPr>
          <a:xfrm>
            <a:off x="8478983" y="2210783"/>
            <a:ext cx="371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Μοριακά ευρήματα</a:t>
            </a:r>
            <a:r>
              <a:rPr lang="en-US" b="1" dirty="0"/>
              <a:t>: </a:t>
            </a:r>
            <a:r>
              <a:rPr lang="en-US" dirty="0"/>
              <a:t>PDGFRA</a:t>
            </a:r>
            <a:r>
              <a:rPr lang="el-GR" dirty="0"/>
              <a:t> μετάλλαξη στο </a:t>
            </a:r>
            <a:r>
              <a:rPr lang="el-GR" dirty="0" err="1"/>
              <a:t>εξώνιο</a:t>
            </a:r>
            <a:r>
              <a:rPr lang="en-US" dirty="0"/>
              <a:t> 18 (p.Asp842 Val)</a:t>
            </a:r>
          </a:p>
          <a:p>
            <a:pPr algn="ctr"/>
            <a:r>
              <a:rPr lang="el-GR" b="1" dirty="0"/>
              <a:t>Ενδιάμεσου κινδύνου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8382000" y="4211782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Εκτίμηση κινδύνου</a:t>
            </a:r>
            <a:r>
              <a:rPr lang="en-US" b="1" dirty="0"/>
              <a:t>: </a:t>
            </a:r>
            <a:r>
              <a:rPr lang="en-US" dirty="0"/>
              <a:t>pT3, stage grouping IIIA, prognostic grouping: 6a (</a:t>
            </a:r>
            <a:r>
              <a:rPr lang="el-GR" dirty="0"/>
              <a:t>κλίμακα</a:t>
            </a:r>
            <a:r>
              <a:rPr lang="en-US" dirty="0"/>
              <a:t> 1-6b, Miettinen 2006)</a:t>
            </a:r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5F92E-B7EA-4E72-A94F-263D894F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GISTs – </a:t>
            </a:r>
            <a:r>
              <a:rPr lang="el-GR" dirty="0"/>
              <a:t>Κλινικά χαρακτηριστικά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6344F-B431-4E62-9E0A-F43991C95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5" y="2299856"/>
            <a:ext cx="7135092" cy="43503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1700" dirty="0"/>
              <a:t>Συμπτώματα: Σχετίζονται με εξέλκωση του βλεννογόνου, οξεία/χρόνια αιμορραγία, κοιλιακή μάζα, διάτρηση του όγκου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l-GR" sz="1700" dirty="0"/>
              <a:t>Διασπορά:</a:t>
            </a:r>
            <a:r>
              <a:rPr lang="en-US" sz="1700" dirty="0"/>
              <a:t>   </a:t>
            </a:r>
            <a:r>
              <a:rPr lang="el-GR" sz="1700" dirty="0"/>
              <a:t>Περιτοναϊκή κοιλότητα και </a:t>
            </a:r>
            <a:r>
              <a:rPr lang="el-GR" sz="1700" dirty="0" err="1"/>
              <a:t>οπισθοπεριτοναϊκός</a:t>
            </a:r>
            <a:r>
              <a:rPr lang="el-GR" sz="1700" dirty="0"/>
              <a:t> χώρος 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                 </a:t>
            </a:r>
            <a:r>
              <a:rPr lang="el-GR" sz="1700" dirty="0"/>
              <a:t>     Μεταστάσεις σε ήπαρ, οστά, δέρμα και μαλακά μόρια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                 </a:t>
            </a:r>
            <a:r>
              <a:rPr lang="el-GR" sz="1700" dirty="0"/>
              <a:t>     Δυνατόν να παρατηρηθούν έτη μετά την αρχική διάγνωση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                 </a:t>
            </a:r>
            <a:r>
              <a:rPr lang="el-GR" sz="1700" dirty="0"/>
              <a:t>     </a:t>
            </a:r>
            <a:r>
              <a:rPr lang="el-GR" sz="1700" b="1" dirty="0"/>
              <a:t>Τα </a:t>
            </a:r>
            <a:r>
              <a:rPr lang="en-US" sz="1700" b="1" dirty="0"/>
              <a:t>GIST </a:t>
            </a:r>
            <a:r>
              <a:rPr lang="el-GR" sz="1700" b="1" dirty="0"/>
              <a:t>του λεπτού εντέρου ενέχουν μεγαλύτερο κίνδυνο       	             </a:t>
            </a:r>
            <a:r>
              <a:rPr lang="el-GR" sz="1700" b="1" dirty="0" err="1"/>
              <a:t>ενδοκοιλιακής</a:t>
            </a:r>
            <a:r>
              <a:rPr lang="el-GR" sz="1700" b="1" dirty="0"/>
              <a:t> διασποράς</a:t>
            </a:r>
            <a:endParaRPr lang="en-US" sz="1700" b="1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l-GR" sz="1700" dirty="0"/>
              <a:t>Τοπική υποτροπή</a:t>
            </a:r>
            <a:r>
              <a:rPr lang="en-US" sz="1700" dirty="0"/>
              <a:t>:   </a:t>
            </a:r>
            <a:r>
              <a:rPr lang="el-GR" sz="1700" dirty="0"/>
              <a:t>Υψηλότερα ποσοστά στα </a:t>
            </a:r>
            <a:r>
              <a:rPr lang="en-US" sz="1700" dirty="0"/>
              <a:t>GIST</a:t>
            </a:r>
            <a:r>
              <a:rPr lang="el-GR" sz="1700" dirty="0"/>
              <a:t> του στομάχου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l-GR" sz="1700" dirty="0"/>
              <a:t>Ηλικία </a:t>
            </a:r>
            <a:r>
              <a:rPr lang="en-US" sz="1700" dirty="0"/>
              <a:t>:    </a:t>
            </a:r>
            <a:r>
              <a:rPr lang="el-GR" sz="1700" dirty="0"/>
              <a:t>Διάμεση ηλικία 60-65 έτη για τα σποραδικά</a:t>
            </a:r>
            <a:r>
              <a:rPr lang="en-US" sz="1700" dirty="0"/>
              <a:t> GIST</a:t>
            </a:r>
          </a:p>
          <a:p>
            <a:pPr marL="0" indent="0">
              <a:buNone/>
            </a:pPr>
            <a:r>
              <a:rPr lang="en-US" sz="1700" dirty="0"/>
              <a:t>                </a:t>
            </a:r>
            <a:r>
              <a:rPr lang="el-GR" sz="1700" b="1" dirty="0"/>
              <a:t>Παιδιά και έφηβοι </a:t>
            </a:r>
            <a:r>
              <a:rPr lang="en-US" sz="1700" b="1" dirty="0"/>
              <a:t>(≤2%) </a:t>
            </a:r>
            <a:r>
              <a:rPr lang="el-GR" sz="1700" b="1" dirty="0"/>
              <a:t>για τα </a:t>
            </a:r>
            <a:r>
              <a:rPr lang="el-GR" sz="1700" b="1" dirty="0" err="1"/>
              <a:t>συνδρομικά</a:t>
            </a:r>
            <a:r>
              <a:rPr lang="el-GR" sz="1700" b="1" dirty="0"/>
              <a:t> </a:t>
            </a:r>
            <a:r>
              <a:rPr lang="en-US" sz="1700" b="1" dirty="0"/>
              <a:t>GISTs </a:t>
            </a:r>
          </a:p>
          <a:p>
            <a:pPr marL="0" indent="0">
              <a:buNone/>
            </a:pPr>
            <a:r>
              <a:rPr lang="en-US" sz="1900" dirty="0"/>
              <a:t>                         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A49236E-F44E-49C3-A700-5E95E654B8C6}"/>
              </a:ext>
            </a:extLst>
          </p:cNvPr>
          <p:cNvSpPr txBox="1"/>
          <p:nvPr/>
        </p:nvSpPr>
        <p:spPr>
          <a:xfrm>
            <a:off x="8482544" y="4198055"/>
            <a:ext cx="336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Κατά κανόνα εμφανίζουν ανεπάρκεια </a:t>
            </a:r>
            <a:r>
              <a:rPr lang="en-US" sz="1600" b="1" dirty="0"/>
              <a:t>SDH</a:t>
            </a:r>
            <a:r>
              <a:rPr lang="el-GR" sz="1600" b="1" dirty="0"/>
              <a:t> (</a:t>
            </a:r>
            <a:r>
              <a:rPr lang="en-US" sz="1600" b="1" dirty="0"/>
              <a:t>SDH-deficient</a:t>
            </a:r>
            <a:r>
              <a:rPr lang="el-GR" sz="1600" b="1" dirty="0"/>
              <a:t>)</a:t>
            </a:r>
            <a:r>
              <a:rPr lang="en-US" sz="1600" b="1" dirty="0"/>
              <a:t> </a:t>
            </a:r>
            <a:r>
              <a:rPr lang="el-GR" sz="1600" b="1" dirty="0"/>
              <a:t>σχετιζόμενη με τη μη κληρονομική τριάδα του </a:t>
            </a:r>
            <a:r>
              <a:rPr lang="en-US" sz="1600" b="1" dirty="0"/>
              <a:t>Carney </a:t>
            </a:r>
            <a:r>
              <a:rPr lang="el-GR" sz="1600" b="1" dirty="0"/>
              <a:t>και το σύνδρομο </a:t>
            </a:r>
            <a:r>
              <a:rPr lang="en-US" sz="1600" dirty="0">
                <a:solidFill>
                  <a:srgbClr val="7B9820"/>
                </a:solidFill>
              </a:rPr>
              <a:t>Carney – </a:t>
            </a:r>
            <a:r>
              <a:rPr lang="en-US" sz="1600" dirty="0" err="1">
                <a:solidFill>
                  <a:srgbClr val="7B9820"/>
                </a:solidFill>
              </a:rPr>
              <a:t>Stratakis</a:t>
            </a:r>
            <a:r>
              <a:rPr lang="en-US" sz="1600" dirty="0">
                <a:solidFill>
                  <a:srgbClr val="7B9820"/>
                </a:solidFill>
              </a:rPr>
              <a:t> </a:t>
            </a:r>
            <a:r>
              <a:rPr lang="el-GR" sz="1600" dirty="0">
                <a:solidFill>
                  <a:srgbClr val="7B9820"/>
                </a:solidFill>
              </a:rPr>
              <a:t>        </a:t>
            </a:r>
            <a:r>
              <a:rPr lang="el-GR" sz="1600" dirty="0"/>
              <a:t>κληρονομούμενο με </a:t>
            </a:r>
            <a:r>
              <a:rPr lang="el-GR" sz="1600" dirty="0" err="1"/>
              <a:t>αυτοσωμικό</a:t>
            </a:r>
            <a:r>
              <a:rPr lang="el-GR" sz="1600" dirty="0"/>
              <a:t> επικρατούντα χαρακτήρα </a:t>
            </a:r>
            <a:r>
              <a:rPr lang="el-GR" sz="1600" b="1" dirty="0"/>
              <a:t>(</a:t>
            </a:r>
            <a:r>
              <a:rPr lang="en-US" sz="1600" b="1" dirty="0"/>
              <a:t>SDH </a:t>
            </a:r>
            <a:r>
              <a:rPr lang="el-GR" sz="1600" b="1" dirty="0"/>
              <a:t>γαμετικές μεταλλάξεις</a:t>
            </a:r>
            <a:r>
              <a:rPr lang="en-US" sz="1600" b="1" dirty="0"/>
              <a:t>)</a:t>
            </a:r>
          </a:p>
        </p:txBody>
      </p:sp>
      <p:cxnSp>
        <p:nvCxnSpPr>
          <p:cNvPr id="9" name="Straight Arrow Connector 17">
            <a:extLst>
              <a:ext uri="{FF2B5EF4-FFF2-40B4-BE49-F238E27FC236}">
                <a16:creationId xmlns:a16="http://schemas.microsoft.com/office/drawing/2014/main" id="{2BD00937-0401-4A48-9662-6B252FF9F401}"/>
              </a:ext>
            </a:extLst>
          </p:cNvPr>
          <p:cNvCxnSpPr>
            <a:cxnSpLocks/>
          </p:cNvCxnSpPr>
          <p:nvPr/>
        </p:nvCxnSpPr>
        <p:spPr>
          <a:xfrm>
            <a:off x="9501187" y="5601598"/>
            <a:ext cx="29048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Ορθογώνιο"/>
          <p:cNvSpPr/>
          <p:nvPr/>
        </p:nvSpPr>
        <p:spPr>
          <a:xfrm>
            <a:off x="6996546" y="3036564"/>
            <a:ext cx="54586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CD433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 </a:t>
            </a:r>
            <a:r>
              <a:rPr lang="el-GR" sz="1600" dirty="0"/>
              <a:t>   Η μεγαλύτερη πλειοψηφία των </a:t>
            </a:r>
            <a:r>
              <a:rPr lang="en-US" sz="1600" dirty="0"/>
              <a:t>GISTs </a:t>
            </a:r>
            <a:r>
              <a:rPr lang="el-GR" sz="1600" dirty="0"/>
              <a:t>είναι     	σποραδικά</a:t>
            </a:r>
            <a:endParaRPr lang="en-US" sz="1600" dirty="0"/>
          </a:p>
          <a:p>
            <a:pPr>
              <a:buClr>
                <a:srgbClr val="ACD433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  </a:t>
            </a:r>
            <a:r>
              <a:rPr lang="el-GR" sz="1600" dirty="0"/>
              <a:t>    </a:t>
            </a:r>
            <a:r>
              <a:rPr lang="en-US" sz="1600" b="1" dirty="0"/>
              <a:t>5-10%</a:t>
            </a:r>
            <a:r>
              <a:rPr lang="en-US" sz="1600" dirty="0"/>
              <a:t> </a:t>
            </a:r>
            <a:r>
              <a:rPr lang="el-GR" sz="1600" dirty="0"/>
              <a:t>εμφανίζονται στα πλαίσια </a:t>
            </a:r>
            <a:r>
              <a:rPr lang="el-GR" sz="1600" b="1" dirty="0"/>
              <a:t>ποικίλων    	συνδρόμων</a:t>
            </a:r>
            <a:endParaRPr lang="en-US" sz="1600" b="1" dirty="0"/>
          </a:p>
        </p:txBody>
      </p:sp>
      <p:cxnSp>
        <p:nvCxnSpPr>
          <p:cNvPr id="11" name="Connector: Elbow 5">
            <a:extLst>
              <a:ext uri="{FF2B5EF4-FFF2-40B4-BE49-F238E27FC236}">
                <a16:creationId xmlns:a16="http://schemas.microsoft.com/office/drawing/2014/main" id="{48A7094C-50A0-47F8-A6AC-A5FA905EFA96}"/>
              </a:ext>
            </a:extLst>
          </p:cNvPr>
          <p:cNvCxnSpPr/>
          <p:nvPr/>
        </p:nvCxnSpPr>
        <p:spPr>
          <a:xfrm rot="16200000" flipH="1">
            <a:off x="7680694" y="4366457"/>
            <a:ext cx="762792" cy="556692"/>
          </a:xfrm>
          <a:prstGeom prst="bentConnector3">
            <a:avLst>
              <a:gd name="adj1" fmla="val 9904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- TextBox"/>
          <p:cNvSpPr txBox="1"/>
          <p:nvPr/>
        </p:nvSpPr>
        <p:spPr>
          <a:xfrm>
            <a:off x="7956644" y="6427113"/>
            <a:ext cx="4590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4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TextBox"/>
          <p:cNvSpPr txBox="1"/>
          <p:nvPr/>
        </p:nvSpPr>
        <p:spPr>
          <a:xfrm>
            <a:off x="415633" y="13855"/>
            <a:ext cx="254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Περίπτωση</a:t>
            </a:r>
            <a:r>
              <a:rPr lang="en-US" sz="2400" b="1" dirty="0"/>
              <a:t> 3</a:t>
            </a:r>
            <a:endParaRPr lang="el-GR" sz="24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471054" y="443346"/>
            <a:ext cx="450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sz="2000" b="1" dirty="0">
                <a:solidFill>
                  <a:srgbClr val="FFFFFF"/>
                </a:solidFill>
              </a:rPr>
              <a:t>  </a:t>
            </a:r>
            <a:r>
              <a:rPr lang="el-GR" sz="2000" b="1" dirty="0" err="1">
                <a:solidFill>
                  <a:srgbClr val="FFFFFF"/>
                </a:solidFill>
              </a:rPr>
              <a:t>Γυνάικα</a:t>
            </a:r>
            <a:r>
              <a:rPr lang="el-GR" sz="2000" b="1" dirty="0">
                <a:solidFill>
                  <a:srgbClr val="FFFFFF"/>
                </a:solidFill>
              </a:rPr>
              <a:t>, 18 ετών</a:t>
            </a:r>
          </a:p>
        </p:txBody>
      </p:sp>
      <p:pic>
        <p:nvPicPr>
          <p:cNvPr id="15" name="Picture 5" descr="C:\Users\User\Desktop\gist\47157\40X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9133" y="597271"/>
            <a:ext cx="4702794" cy="3517528"/>
          </a:xfrm>
          <a:prstGeom prst="rect">
            <a:avLst/>
          </a:prstGeom>
          <a:noFill/>
        </p:spPr>
      </p:pic>
      <p:pic>
        <p:nvPicPr>
          <p:cNvPr id="16" name="Picture 6" descr="C:\Users\User\Desktop\gist\47157\200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2984" y="3366577"/>
            <a:ext cx="4433455" cy="3316072"/>
          </a:xfrm>
          <a:prstGeom prst="rect">
            <a:avLst/>
          </a:prstGeom>
          <a:noFill/>
        </p:spPr>
      </p:pic>
      <p:sp>
        <p:nvSpPr>
          <p:cNvPr id="19" name="18 - TextBox"/>
          <p:cNvSpPr txBox="1"/>
          <p:nvPr/>
        </p:nvSpPr>
        <p:spPr>
          <a:xfrm>
            <a:off x="692726" y="872836"/>
            <a:ext cx="40732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l-GR" b="1" dirty="0">
                <a:solidFill>
                  <a:srgbClr val="FFFFFF"/>
                </a:solidFill>
              </a:rPr>
              <a:t>Ολική γαστρεκτομή με </a:t>
            </a:r>
            <a:r>
              <a:rPr lang="el-GR" b="1" dirty="0" err="1">
                <a:solidFill>
                  <a:srgbClr val="FFFFFF"/>
                </a:solidFill>
              </a:rPr>
              <a:t>προυσία</a:t>
            </a:r>
            <a:r>
              <a:rPr lang="el-GR" b="1" dirty="0">
                <a:solidFill>
                  <a:srgbClr val="FFFFFF"/>
                </a:solidFill>
              </a:rPr>
              <a:t> 3 </a:t>
            </a:r>
            <a:r>
              <a:rPr lang="el-GR" b="1" dirty="0" err="1">
                <a:solidFill>
                  <a:srgbClr val="FFFFFF"/>
                </a:solidFill>
              </a:rPr>
              <a:t>ενδοτοιχωματικών</a:t>
            </a:r>
            <a:r>
              <a:rPr lang="el-GR" b="1" dirty="0">
                <a:solidFill>
                  <a:srgbClr val="FFFFFF"/>
                </a:solidFill>
              </a:rPr>
              <a:t> όγκων με </a:t>
            </a:r>
            <a:r>
              <a:rPr lang="el-GR" b="1" dirty="0" err="1">
                <a:solidFill>
                  <a:srgbClr val="FFFFFF"/>
                </a:solidFill>
              </a:rPr>
              <a:t>ενδοαυλική</a:t>
            </a:r>
            <a:r>
              <a:rPr lang="el-GR" b="1" dirty="0">
                <a:solidFill>
                  <a:srgbClr val="FFFFFF"/>
                </a:solidFill>
              </a:rPr>
              <a:t> επέκταση </a:t>
            </a:r>
            <a:r>
              <a:rPr lang="el-GR" b="1" dirty="0" err="1">
                <a:solidFill>
                  <a:srgbClr val="FFFFFF"/>
                </a:solidFill>
              </a:rPr>
              <a:t>μεγ</a:t>
            </a:r>
            <a:r>
              <a:rPr lang="el-GR" b="1" dirty="0">
                <a:solidFill>
                  <a:srgbClr val="FFFFFF"/>
                </a:solidFill>
              </a:rPr>
              <a:t>. </a:t>
            </a:r>
            <a:r>
              <a:rPr lang="el-GR" b="1" dirty="0" err="1">
                <a:solidFill>
                  <a:srgbClr val="FFFFFF"/>
                </a:solidFill>
              </a:rPr>
              <a:t>διαμ</a:t>
            </a:r>
            <a:r>
              <a:rPr lang="el-GR" b="1" dirty="0">
                <a:solidFill>
                  <a:srgbClr val="FFFFFF"/>
                </a:solidFill>
              </a:rPr>
              <a:t>. 2εκ, 2,8εκ  και 6,5εκ</a:t>
            </a:r>
            <a:r>
              <a:rPr lang="en-US" b="1" dirty="0">
                <a:solidFill>
                  <a:srgbClr val="FFFFFF"/>
                </a:solidFill>
              </a:rPr>
              <a:t>             </a:t>
            </a:r>
            <a:r>
              <a:rPr lang="el-GR" b="1" dirty="0" err="1">
                <a:solidFill>
                  <a:srgbClr val="FFFFFF"/>
                </a:solidFill>
              </a:rPr>
              <a:t>προεγχειρητική</a:t>
            </a:r>
            <a:r>
              <a:rPr lang="el-GR" b="1" dirty="0">
                <a:solidFill>
                  <a:srgbClr val="FFFFFF"/>
                </a:solidFill>
              </a:rPr>
              <a:t> διάγνωση</a:t>
            </a:r>
            <a:r>
              <a:rPr lang="en-US" b="1" dirty="0">
                <a:solidFill>
                  <a:srgbClr val="FFFFFF"/>
                </a:solidFill>
              </a:rPr>
              <a:t> GIST</a:t>
            </a:r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l-GR" b="1" dirty="0">
                <a:solidFill>
                  <a:srgbClr val="FFFFFF"/>
                </a:solidFill>
              </a:rPr>
              <a:t>Βιοψίες από ύποπτες μεταστατικές αλλοιώσεις στο ήπαρ, το </a:t>
            </a:r>
            <a:r>
              <a:rPr lang="el-GR" b="1" dirty="0" err="1">
                <a:solidFill>
                  <a:srgbClr val="FFFFFF"/>
                </a:solidFill>
              </a:rPr>
              <a:t>μεσεντέριο</a:t>
            </a:r>
            <a:r>
              <a:rPr lang="el-GR" b="1" dirty="0">
                <a:solidFill>
                  <a:srgbClr val="FFFFFF"/>
                </a:solidFill>
              </a:rPr>
              <a:t> και το περιτόναιο</a:t>
            </a:r>
          </a:p>
        </p:txBody>
      </p:sp>
      <p:cxnSp>
        <p:nvCxnSpPr>
          <p:cNvPr id="21" name="20 - Ευθύγραμμο βέλος σύνδεσης"/>
          <p:cNvCxnSpPr/>
          <p:nvPr/>
        </p:nvCxnSpPr>
        <p:spPr>
          <a:xfrm>
            <a:off x="3034145" y="1939636"/>
            <a:ext cx="59574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- TextBox"/>
          <p:cNvSpPr txBox="1"/>
          <p:nvPr/>
        </p:nvSpPr>
        <p:spPr>
          <a:xfrm>
            <a:off x="360222" y="5624946"/>
            <a:ext cx="210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bg1"/>
                </a:solidFill>
              </a:rPr>
              <a:t>Επιθηλιοειδή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κύττρα</a:t>
            </a:r>
            <a:r>
              <a:rPr lang="el-GR" b="1" dirty="0">
                <a:solidFill>
                  <a:schemeClr val="bg1"/>
                </a:solidFill>
              </a:rPr>
              <a:t> με </a:t>
            </a:r>
            <a:r>
              <a:rPr lang="el-GR" b="1" dirty="0" err="1">
                <a:solidFill>
                  <a:schemeClr val="bg1"/>
                </a:solidFill>
              </a:rPr>
              <a:t>ατυπία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8" name="17 - TextBox"/>
          <p:cNvSpPr txBox="1"/>
          <p:nvPr/>
        </p:nvSpPr>
        <p:spPr>
          <a:xfrm>
            <a:off x="7980205" y="4170208"/>
            <a:ext cx="293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Διήθηση λεμφαδένα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gist\47157\2X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12220" cy="3449782"/>
          </a:xfrm>
          <a:prstGeom prst="rect">
            <a:avLst/>
          </a:prstGeom>
          <a:noFill/>
        </p:spPr>
      </p:pic>
      <p:pic>
        <p:nvPicPr>
          <p:cNvPr id="5" name="Picture 3" descr="C:\Users\User\Desktop\gist\47157\40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9781" y="0"/>
            <a:ext cx="4612220" cy="3449782"/>
          </a:xfrm>
          <a:prstGeom prst="rect">
            <a:avLst/>
          </a:prstGeom>
          <a:noFill/>
        </p:spPr>
      </p:pic>
      <p:pic>
        <p:nvPicPr>
          <p:cNvPr id="6" name="Picture 4" descr="C:\Users\User\Desktop\gist\47157\40X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0509" y="3117273"/>
            <a:ext cx="4710546" cy="3740727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4779819" y="1371600"/>
            <a:ext cx="257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bg1"/>
                </a:solidFill>
              </a:rPr>
              <a:t>Πολυοζώδες</a:t>
            </a:r>
            <a:r>
              <a:rPr lang="el-GR" b="1" dirty="0">
                <a:solidFill>
                  <a:schemeClr val="bg1"/>
                </a:solidFill>
              </a:rPr>
              <a:t> πρότυπο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gist\47157\SDHBX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182" y="556897"/>
            <a:ext cx="3609792" cy="2700000"/>
          </a:xfrm>
          <a:prstGeom prst="rect">
            <a:avLst/>
          </a:prstGeom>
          <a:noFill/>
        </p:spPr>
      </p:pic>
      <p:pic>
        <p:nvPicPr>
          <p:cNvPr id="5" name="Picture 3" descr="C:\Users\User\Desktop\gist\47157\CD34X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0472" y="570748"/>
            <a:ext cx="3609792" cy="2700000"/>
          </a:xfrm>
          <a:prstGeom prst="rect">
            <a:avLst/>
          </a:prstGeom>
          <a:noFill/>
        </p:spPr>
      </p:pic>
      <p:pic>
        <p:nvPicPr>
          <p:cNvPr id="6" name="Picture 4" descr="C:\Users\User\Desktop\gist\47157\CKITX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01" y="3410932"/>
            <a:ext cx="3609792" cy="2700000"/>
          </a:xfrm>
          <a:prstGeom prst="rect">
            <a:avLst/>
          </a:prstGeom>
          <a:noFill/>
        </p:spPr>
      </p:pic>
      <p:pic>
        <p:nvPicPr>
          <p:cNvPr id="7" name="Picture 5" descr="C:\Users\User\Desktop\gist\47157\DOG1X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2035" y="3410933"/>
            <a:ext cx="3609792" cy="2700000"/>
          </a:xfrm>
          <a:prstGeom prst="rect">
            <a:avLst/>
          </a:prstGeom>
          <a:noFill/>
        </p:spPr>
      </p:pic>
      <p:pic>
        <p:nvPicPr>
          <p:cNvPr id="8" name="Picture 6" descr="C:\Users\User\Desktop\gist\47157\KI67X1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5163" y="3410934"/>
            <a:ext cx="3609792" cy="2700000"/>
          </a:xfrm>
          <a:prstGeom prst="rect">
            <a:avLst/>
          </a:prstGeom>
          <a:noFill/>
        </p:spPr>
      </p:pic>
      <p:pic>
        <p:nvPicPr>
          <p:cNvPr id="9" name="Picture 7" descr="C:\Users\User\Desktop\gist\47157\SDHAX1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5638" y="556899"/>
            <a:ext cx="3609792" cy="2700000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554181" y="609600"/>
            <a:ext cx="241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SDHB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7855527" y="540327"/>
            <a:ext cx="181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CD34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225637" y="526473"/>
            <a:ext cx="189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SDHA</a:t>
            </a:r>
            <a:endParaRPr lang="el-GR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540327" y="3408218"/>
            <a:ext cx="242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c-KIT</a:t>
            </a:r>
            <a:endParaRPr lang="el-GR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4225636" y="3408219"/>
            <a:ext cx="375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Ki67</a:t>
            </a:r>
            <a:endParaRPr lang="el-GR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7950778" y="3386137"/>
            <a:ext cx="31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DOG-1</a:t>
            </a:r>
            <a:endParaRPr lang="el-GR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Έλλειψη"/>
          <p:cNvSpPr/>
          <p:nvPr/>
        </p:nvSpPr>
        <p:spPr>
          <a:xfrm>
            <a:off x="3255818" y="0"/>
            <a:ext cx="4655127" cy="1565564"/>
          </a:xfrm>
          <a:prstGeom prst="ellipse">
            <a:avLst/>
          </a:prstGeom>
          <a:solidFill>
            <a:srgbClr val="3A8B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720436" y="1801074"/>
            <a:ext cx="1510146" cy="33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" name="1 - Ορθογώνιο"/>
          <p:cNvSpPr/>
          <p:nvPr/>
        </p:nvSpPr>
        <p:spPr>
          <a:xfrm>
            <a:off x="8174182" y="3422055"/>
            <a:ext cx="3311236" cy="148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8174182" y="2161292"/>
            <a:ext cx="3006436" cy="102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5630881" y="2230565"/>
            <a:ext cx="1623357" cy="332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4835236" y="1870346"/>
            <a:ext cx="654724" cy="277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233055" y="5874307"/>
            <a:ext cx="7523018" cy="54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293498" y="405638"/>
            <a:ext cx="8761413" cy="7069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Ιστολογική εξέταση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1011382" y="2230565"/>
            <a:ext cx="77446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 err="1"/>
              <a:t>Μιτωτική</a:t>
            </a:r>
            <a:r>
              <a:rPr lang="el-GR" dirty="0"/>
              <a:t> δραστηριότητα</a:t>
            </a:r>
            <a:r>
              <a:rPr lang="en-US" dirty="0"/>
              <a:t>: &gt;5/5mm²           </a:t>
            </a:r>
            <a:r>
              <a:rPr lang="el-GR" dirty="0"/>
              <a:t>υψηλόβαθμο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Κυτταρικός τύπος</a:t>
            </a:r>
            <a:r>
              <a:rPr lang="en-US" dirty="0"/>
              <a:t>: </a:t>
            </a:r>
            <a:r>
              <a:rPr lang="el-GR" dirty="0" err="1"/>
              <a:t>Επιθηλιοειδής</a:t>
            </a:r>
            <a:r>
              <a:rPr lang="en-US" dirty="0"/>
              <a:t> </a:t>
            </a:r>
            <a:r>
              <a:rPr lang="el-GR" dirty="0"/>
              <a:t>με </a:t>
            </a:r>
            <a:r>
              <a:rPr lang="el-GR" dirty="0" err="1"/>
              <a:t>διαυγοκυτταρικά</a:t>
            </a:r>
            <a:r>
              <a:rPr lang="el-GR" dirty="0"/>
              <a:t> χαρακτηριστικά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Αρχιτεκτονικό πρότυπο</a:t>
            </a:r>
            <a:r>
              <a:rPr lang="en-US" dirty="0"/>
              <a:t>: </a:t>
            </a:r>
            <a:r>
              <a:rPr lang="el-GR" dirty="0" err="1"/>
              <a:t>Πολυοζώδες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Εντόπιση:</a:t>
            </a:r>
            <a:r>
              <a:rPr lang="en-US" dirty="0"/>
              <a:t> </a:t>
            </a:r>
            <a:r>
              <a:rPr lang="el-GR" dirty="0" err="1"/>
              <a:t>Ενδοτοιχωματική</a:t>
            </a:r>
            <a:r>
              <a:rPr lang="el-GR" dirty="0"/>
              <a:t> με </a:t>
            </a:r>
            <a:r>
              <a:rPr lang="el-GR" dirty="0" err="1"/>
              <a:t>ενδοαυλική</a:t>
            </a:r>
            <a:r>
              <a:rPr lang="el-GR" dirty="0"/>
              <a:t> επέκταση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 err="1"/>
              <a:t>Κυτταροβρίθεια</a:t>
            </a:r>
            <a:r>
              <a:rPr lang="en-US" dirty="0"/>
              <a:t>: </a:t>
            </a:r>
            <a:r>
              <a:rPr lang="el-GR" dirty="0"/>
              <a:t>Μέτρια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Νέκρωση</a:t>
            </a:r>
            <a:r>
              <a:rPr lang="en-US" dirty="0"/>
              <a:t>: </a:t>
            </a:r>
            <a:r>
              <a:rPr lang="el-GR" dirty="0"/>
              <a:t>Παρούσα</a:t>
            </a:r>
            <a:r>
              <a:rPr lang="en-US" dirty="0"/>
              <a:t> (</a:t>
            </a:r>
            <a:r>
              <a:rPr lang="el-GR" dirty="0"/>
              <a:t>εστιακά ισχαιμική</a:t>
            </a:r>
            <a:r>
              <a:rPr lang="en-US" dirty="0"/>
              <a:t>)</a:t>
            </a:r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Εξέλκωση βλεννογόνου</a:t>
            </a:r>
            <a:r>
              <a:rPr lang="en-US" dirty="0"/>
              <a:t>: </a:t>
            </a:r>
            <a:r>
              <a:rPr lang="el-GR" dirty="0"/>
              <a:t>Παρούσα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Αιμορραγική διήθηση</a:t>
            </a:r>
            <a:r>
              <a:rPr lang="en-US" dirty="0"/>
              <a:t>: </a:t>
            </a:r>
            <a:r>
              <a:rPr lang="el-GR" dirty="0"/>
              <a:t>παρούσα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Περιφέρεια</a:t>
            </a:r>
            <a:r>
              <a:rPr lang="en-US" dirty="0"/>
              <a:t>: </a:t>
            </a:r>
            <a:r>
              <a:rPr lang="el-GR" dirty="0"/>
              <a:t>Εστιακά διηθητική με διάτρηση ορογόνου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Όρια</a:t>
            </a:r>
            <a:r>
              <a:rPr lang="en-US" dirty="0"/>
              <a:t>: </a:t>
            </a:r>
            <a:r>
              <a:rPr lang="el-GR" dirty="0"/>
              <a:t>Ελεύθερα νεοπλάσματος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Μεταστατικές εστίες στο</a:t>
            </a:r>
            <a:r>
              <a:rPr lang="en-US" dirty="0"/>
              <a:t> </a:t>
            </a:r>
            <a:r>
              <a:rPr lang="el-GR" dirty="0"/>
              <a:t>διάφραγμα</a:t>
            </a:r>
            <a:r>
              <a:rPr lang="en-US" dirty="0"/>
              <a:t>, </a:t>
            </a:r>
            <a:r>
              <a:rPr lang="el-GR" dirty="0"/>
              <a:t>ήπαρ</a:t>
            </a:r>
            <a:r>
              <a:rPr lang="en-US" dirty="0"/>
              <a:t>, </a:t>
            </a:r>
            <a:r>
              <a:rPr lang="el-GR" dirty="0" err="1"/>
              <a:t>μεσεντέριο</a:t>
            </a:r>
            <a:r>
              <a:rPr lang="en-US" dirty="0"/>
              <a:t>, </a:t>
            </a:r>
            <a:r>
              <a:rPr lang="el-GR" dirty="0"/>
              <a:t>περιτόναιο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l-GR" dirty="0" err="1"/>
              <a:t>περιγαστρικούς</a:t>
            </a:r>
            <a:r>
              <a:rPr lang="en-US" dirty="0"/>
              <a:t> </a:t>
            </a:r>
            <a:r>
              <a:rPr lang="el-GR" dirty="0"/>
              <a:t>λεμφαδένες</a:t>
            </a:r>
            <a:endParaRPr lang="en-US" dirty="0"/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 err="1"/>
              <a:t>Ανοσοφαινότυπος</a:t>
            </a:r>
            <a:r>
              <a:rPr lang="en-US" dirty="0"/>
              <a:t>:  c-Kit+, DOG-1 +, CD34 -, SDHB – lost, SDHA- 	retained , pan-TRK negative, SMA -, </a:t>
            </a:r>
            <a:r>
              <a:rPr lang="en-US" dirty="0" err="1"/>
              <a:t>desmin</a:t>
            </a:r>
            <a:r>
              <a:rPr lang="en-US" dirty="0"/>
              <a:t> - , Ki67 10%</a:t>
            </a:r>
            <a:endParaRPr lang="el-GR" dirty="0"/>
          </a:p>
        </p:txBody>
      </p:sp>
      <p:cxnSp>
        <p:nvCxnSpPr>
          <p:cNvPr id="10" name="9 - Ευθύγραμμο βέλος σύνδεσης"/>
          <p:cNvCxnSpPr>
            <a:cxnSpLocks/>
          </p:cNvCxnSpPr>
          <p:nvPr/>
        </p:nvCxnSpPr>
        <p:spPr>
          <a:xfrm>
            <a:off x="5201390" y="2410674"/>
            <a:ext cx="373373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TextBox"/>
          <p:cNvSpPr txBox="1"/>
          <p:nvPr/>
        </p:nvSpPr>
        <p:spPr>
          <a:xfrm>
            <a:off x="7647709" y="2382965"/>
            <a:ext cx="408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Μοριακά ευρήματα</a:t>
            </a:r>
            <a:r>
              <a:rPr lang="en-US" b="1" dirty="0"/>
              <a:t>: KIT/PDGFRA/BRAF/RAS wt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8236527" y="3462757"/>
            <a:ext cx="3186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Εκτίμηση κινδύνου: </a:t>
            </a:r>
            <a:r>
              <a:rPr lang="en-US" b="1" dirty="0"/>
              <a:t>SDH-deficient GIST </a:t>
            </a:r>
            <a:r>
              <a:rPr lang="en-US" dirty="0"/>
              <a:t>pT3(m) N1M1, stage grouping: IV, prognostic group 6a(scale 1-6b, Miettinen)</a:t>
            </a:r>
            <a:endParaRPr lang="el-GR" dirty="0"/>
          </a:p>
        </p:txBody>
      </p:sp>
      <p:sp>
        <p:nvSpPr>
          <p:cNvPr id="13" name="12 - Ορθογώνιο"/>
          <p:cNvSpPr/>
          <p:nvPr/>
        </p:nvSpPr>
        <p:spPr>
          <a:xfrm>
            <a:off x="665018" y="1803492"/>
            <a:ext cx="11526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/>
              <a:t>Πολθεστιακό</a:t>
            </a:r>
            <a:r>
              <a:rPr lang="en-US" dirty="0"/>
              <a:t> </a:t>
            </a:r>
            <a:r>
              <a:rPr lang="el-GR" dirty="0"/>
              <a:t>γαστρικό</a:t>
            </a:r>
            <a:r>
              <a:rPr lang="en-US" dirty="0"/>
              <a:t> GIST </a:t>
            </a:r>
            <a:r>
              <a:rPr lang="el-GR" dirty="0" err="1"/>
              <a:t>μεγ</a:t>
            </a:r>
            <a:r>
              <a:rPr lang="el-GR" dirty="0"/>
              <a:t>. </a:t>
            </a:r>
            <a:r>
              <a:rPr lang="el-GR" dirty="0" err="1"/>
              <a:t>διαμ</a:t>
            </a:r>
            <a:r>
              <a:rPr lang="el-GR" dirty="0"/>
              <a:t>. </a:t>
            </a:r>
            <a:r>
              <a:rPr lang="en-US" dirty="0"/>
              <a:t>6.5</a:t>
            </a:r>
            <a:r>
              <a:rPr lang="el-GR" dirty="0"/>
              <a:t>εκ</a:t>
            </a:r>
            <a:r>
              <a:rPr lang="en-US" dirty="0"/>
              <a:t>, </a:t>
            </a:r>
            <a:r>
              <a:rPr lang="el-GR" dirty="0"/>
              <a:t>με τα ακόλουθα χαρακτηριστικά </a:t>
            </a:r>
            <a:endParaRPr lang="en-US" dirty="0"/>
          </a:p>
        </p:txBody>
      </p:sp>
      <p:sp>
        <p:nvSpPr>
          <p:cNvPr id="16" name="15 - TextBox"/>
          <p:cNvSpPr txBox="1"/>
          <p:nvPr/>
        </p:nvSpPr>
        <p:spPr>
          <a:xfrm>
            <a:off x="8880764" y="5195454"/>
            <a:ext cx="3131127" cy="1477328"/>
          </a:xfrm>
          <a:prstGeom prst="rect">
            <a:avLst/>
          </a:prstGeom>
          <a:solidFill>
            <a:srgbClr val="ACD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Εντόπιση, μέγεθος και </a:t>
            </a:r>
            <a:r>
              <a:rPr lang="el-GR" b="1" dirty="0" err="1"/>
              <a:t>μιτωτική</a:t>
            </a:r>
            <a:r>
              <a:rPr lang="el-GR" b="1" dirty="0"/>
              <a:t> δραστηριότητα δεν έχουν προγνωστική αξία στα </a:t>
            </a:r>
            <a:r>
              <a:rPr lang="en-US" b="1" dirty="0"/>
              <a:t>SDH-deficient</a:t>
            </a:r>
            <a:r>
              <a:rPr lang="el-GR" b="1" dirty="0"/>
              <a:t> </a:t>
            </a:r>
            <a:r>
              <a:rPr lang="en-US" b="1" dirty="0"/>
              <a:t>GIST</a:t>
            </a:r>
            <a:endParaRPr lang="el-GR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gist\table 2 ibrahi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9047018" y="6581001"/>
            <a:ext cx="2964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B9820"/>
                </a:solidFill>
              </a:rPr>
              <a:t>Ibrahim, Arch </a:t>
            </a:r>
            <a:r>
              <a:rPr lang="en-US" sz="1200" i="1" dirty="0" err="1">
                <a:solidFill>
                  <a:srgbClr val="7B9820"/>
                </a:solidFill>
              </a:rPr>
              <a:t>Pathol</a:t>
            </a:r>
            <a:r>
              <a:rPr lang="en-US" sz="1200" i="1" dirty="0">
                <a:solidFill>
                  <a:srgbClr val="7B9820"/>
                </a:solidFill>
              </a:rPr>
              <a:t> Lab Med 2020</a:t>
            </a:r>
            <a:endParaRPr lang="el-GR" sz="1200" i="1" dirty="0">
              <a:solidFill>
                <a:srgbClr val="7B982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0" y="0"/>
            <a:ext cx="4681182" cy="163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354842" y="0"/>
            <a:ext cx="1183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Comparison of SDH-Deficient Gastrointestinal </a:t>
            </a:r>
            <a:r>
              <a:rPr lang="en-US" b="1" dirty="0" err="1"/>
              <a:t>Stromal</a:t>
            </a:r>
            <a:r>
              <a:rPr lang="en-US" b="1" dirty="0"/>
              <a:t> </a:t>
            </a:r>
            <a:r>
              <a:rPr lang="en-US" b="1" dirty="0" err="1"/>
              <a:t>Tumours</a:t>
            </a:r>
            <a:r>
              <a:rPr lang="en-US" b="1" dirty="0"/>
              <a:t> (GISTs) with GISTs With Intact SDH</a:t>
            </a:r>
            <a:endParaRPr lang="el-GR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Ορθογώνιο"/>
          <p:cNvSpPr/>
          <p:nvPr/>
        </p:nvSpPr>
        <p:spPr>
          <a:xfrm>
            <a:off x="3616035" y="1191491"/>
            <a:ext cx="6054437" cy="360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Ορθογώνιο"/>
          <p:cNvSpPr/>
          <p:nvPr/>
        </p:nvSpPr>
        <p:spPr>
          <a:xfrm>
            <a:off x="7453745" y="554181"/>
            <a:ext cx="1731819" cy="290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18 - Ορθογώνιο"/>
          <p:cNvSpPr/>
          <p:nvPr/>
        </p:nvSpPr>
        <p:spPr>
          <a:xfrm>
            <a:off x="3851564" y="526473"/>
            <a:ext cx="2770909" cy="346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498764" y="0"/>
            <a:ext cx="418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Περίπτωση</a:t>
            </a:r>
            <a:r>
              <a:rPr lang="en-US" sz="2400" b="1" dirty="0"/>
              <a:t> # 4</a:t>
            </a:r>
            <a:endParaRPr lang="el-GR" sz="24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484909" y="443346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sz="2200" b="1" dirty="0">
                <a:solidFill>
                  <a:srgbClr val="FFFFFF"/>
                </a:solidFill>
              </a:rPr>
              <a:t>  </a:t>
            </a:r>
            <a:r>
              <a:rPr lang="el-GR" sz="2200" b="1" dirty="0">
                <a:solidFill>
                  <a:srgbClr val="FFFFFF"/>
                </a:solidFill>
              </a:rPr>
              <a:t>Άντρας, 59 ετών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532909" y="471055"/>
            <a:ext cx="8063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dirty="0"/>
              <a:t>  </a:t>
            </a:r>
            <a:r>
              <a:rPr lang="el-GR" sz="2200" b="1" dirty="0">
                <a:solidFill>
                  <a:srgbClr val="FFFFFF"/>
                </a:solidFill>
              </a:rPr>
              <a:t>Μάζα στο επίπλουν </a:t>
            </a:r>
            <a:r>
              <a:rPr lang="el-GR" sz="2200" b="1" dirty="0" err="1">
                <a:solidFill>
                  <a:srgbClr val="FFFFFF"/>
                </a:solidFill>
              </a:rPr>
              <a:t>διαμ</a:t>
            </a:r>
            <a:r>
              <a:rPr lang="el-GR" sz="2200" b="1" dirty="0">
                <a:solidFill>
                  <a:srgbClr val="FFFFFF"/>
                </a:solidFill>
              </a:rPr>
              <a:t>. </a:t>
            </a:r>
            <a:r>
              <a:rPr lang="en-US" sz="2200" b="1" dirty="0">
                <a:solidFill>
                  <a:srgbClr val="FFFFFF"/>
                </a:solidFill>
              </a:rPr>
              <a:t> 28x18x12</a:t>
            </a:r>
            <a:r>
              <a:rPr lang="el-GR" sz="2200" b="1" dirty="0">
                <a:solidFill>
                  <a:srgbClr val="FFFFFF"/>
                </a:solidFill>
              </a:rPr>
              <a:t>εκ</a:t>
            </a:r>
            <a:r>
              <a:rPr lang="en-US" sz="2200" b="1" dirty="0">
                <a:solidFill>
                  <a:srgbClr val="FFFFFF"/>
                </a:solidFill>
              </a:rPr>
              <a:t>, </a:t>
            </a:r>
            <a:r>
              <a:rPr lang="el-GR" sz="2200" b="1" dirty="0">
                <a:solidFill>
                  <a:srgbClr val="FFFFFF"/>
                </a:solidFill>
              </a:rPr>
              <a:t>που περικλείει έλικα λεπτού εντέρου μήκους </a:t>
            </a:r>
            <a:r>
              <a:rPr lang="en-US" sz="2200" b="1" dirty="0">
                <a:solidFill>
                  <a:srgbClr val="FFFFFF"/>
                </a:solidFill>
              </a:rPr>
              <a:t>32</a:t>
            </a:r>
            <a:r>
              <a:rPr lang="el-GR" sz="2200" b="1" dirty="0">
                <a:solidFill>
                  <a:srgbClr val="FFFFFF"/>
                </a:solidFill>
              </a:rPr>
              <a:t>εκ. Παρουσία πολλαπλών μεταστατικών εστιών ε ήπαρ και περιτόναιο</a:t>
            </a:r>
          </a:p>
        </p:txBody>
      </p:sp>
      <p:pic>
        <p:nvPicPr>
          <p:cNvPr id="7" name="Picture 2" descr="C:\Users\User\Desktop\gist\33227 TSAK1\400X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2810" y="4171417"/>
            <a:ext cx="3276963" cy="2451055"/>
          </a:xfrm>
          <a:prstGeom prst="rect">
            <a:avLst/>
          </a:prstGeom>
          <a:noFill/>
        </p:spPr>
      </p:pic>
      <p:pic>
        <p:nvPicPr>
          <p:cNvPr id="8" name="Picture 3" descr="C:\Users\User\Desktop\gist\33227 TSAK1\20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960" y="1662545"/>
            <a:ext cx="3926869" cy="2937163"/>
          </a:xfrm>
          <a:prstGeom prst="rect">
            <a:avLst/>
          </a:prstGeom>
          <a:noFill/>
        </p:spPr>
      </p:pic>
      <p:pic>
        <p:nvPicPr>
          <p:cNvPr id="9" name="Picture 4" descr="C:\Users\User\Desktop\gist\33227 TSAK1\40X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62110" y="1626973"/>
            <a:ext cx="3269672" cy="2445601"/>
          </a:xfrm>
          <a:prstGeom prst="rect">
            <a:avLst/>
          </a:prstGeom>
          <a:noFill/>
        </p:spPr>
      </p:pic>
      <p:pic>
        <p:nvPicPr>
          <p:cNvPr id="10" name="Picture 5" descr="C:\Users\User\Desktop\gist\33227 TSAK1\200X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785" y="1676400"/>
            <a:ext cx="3926870" cy="2937163"/>
          </a:xfrm>
          <a:prstGeom prst="rect">
            <a:avLst/>
          </a:prstGeom>
          <a:noFill/>
        </p:spPr>
      </p:pic>
      <p:sp>
        <p:nvSpPr>
          <p:cNvPr id="20" name="19 - TextBox"/>
          <p:cNvSpPr txBox="1"/>
          <p:nvPr/>
        </p:nvSpPr>
        <p:spPr>
          <a:xfrm>
            <a:off x="2161308" y="5084619"/>
            <a:ext cx="5195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</a:rPr>
              <a:t>Σαρκωματώδη κύτταρα με ικανή </a:t>
            </a:r>
            <a:r>
              <a:rPr lang="el-GR" sz="2000" b="1" dirty="0" err="1">
                <a:solidFill>
                  <a:schemeClr val="bg1"/>
                </a:solidFill>
              </a:rPr>
              <a:t>ατυπία</a:t>
            </a:r>
            <a:r>
              <a:rPr lang="el-GR" sz="2000" b="1" dirty="0">
                <a:solidFill>
                  <a:schemeClr val="bg1"/>
                </a:solidFill>
              </a:rPr>
              <a:t> και </a:t>
            </a:r>
            <a:r>
              <a:rPr lang="el-GR" sz="2000" b="1" dirty="0" err="1">
                <a:solidFill>
                  <a:schemeClr val="bg1"/>
                </a:solidFill>
              </a:rPr>
              <a:t>μιτωτική</a:t>
            </a:r>
            <a:r>
              <a:rPr lang="el-GR" sz="2000" b="1" dirty="0">
                <a:solidFill>
                  <a:schemeClr val="bg1"/>
                </a:solidFill>
              </a:rPr>
              <a:t> δραστηριότητα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gist\33227 TSAK1\CKITX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288" y="218184"/>
            <a:ext cx="4087666" cy="3057433"/>
          </a:xfrm>
          <a:prstGeom prst="rect">
            <a:avLst/>
          </a:prstGeom>
          <a:noFill/>
        </p:spPr>
      </p:pic>
      <p:pic>
        <p:nvPicPr>
          <p:cNvPr id="5" name="Picture 5" descr="C:\Users\User\Desktop\gist\33227 TSAK1\DOG1X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3798" y="282908"/>
            <a:ext cx="4087666" cy="3057433"/>
          </a:xfrm>
          <a:prstGeom prst="rect">
            <a:avLst/>
          </a:prstGeom>
          <a:noFill/>
        </p:spPr>
      </p:pic>
      <p:pic>
        <p:nvPicPr>
          <p:cNvPr id="6" name="Picture 7" descr="C:\Users\User\Desktop\gist\33227 TSAK1\MDM2-2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4262" y="3340214"/>
            <a:ext cx="4087666" cy="3057433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401782" y="2895599"/>
            <a:ext cx="284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c-Kit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7569954" y="2877609"/>
            <a:ext cx="489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DOG-1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4094674" y="6031483"/>
            <a:ext cx="318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MDM2</a:t>
            </a:r>
            <a:endParaRPr lang="el-GR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"/>
          <p:cNvSpPr/>
          <p:nvPr/>
        </p:nvSpPr>
        <p:spPr>
          <a:xfrm>
            <a:off x="1925781" y="5832763"/>
            <a:ext cx="7772401" cy="803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Σύνοψη ιστολογικών ευρημάτων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581891" y="2189011"/>
            <a:ext cx="11374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dirty="0"/>
              <a:t>  </a:t>
            </a:r>
            <a:r>
              <a:rPr lang="el-GR" b="1" dirty="0"/>
              <a:t>Υψηλής κακοήθειας σάρκωμα με </a:t>
            </a:r>
            <a:r>
              <a:rPr lang="el-GR" b="1" dirty="0" err="1"/>
              <a:t>επιθηλιοειδή</a:t>
            </a:r>
            <a:r>
              <a:rPr lang="el-GR" b="1" dirty="0"/>
              <a:t> και </a:t>
            </a:r>
            <a:r>
              <a:rPr lang="el-GR" b="1" dirty="0" err="1"/>
              <a:t>ατρακτοκυτταρική</a:t>
            </a:r>
            <a:r>
              <a:rPr lang="el-GR" b="1" dirty="0"/>
              <a:t> μορφολογία, έντονη πυρηνική </a:t>
            </a:r>
            <a:r>
              <a:rPr lang="el-GR" b="1" dirty="0" err="1"/>
              <a:t>ατυπία</a:t>
            </a:r>
            <a:r>
              <a:rPr lang="el-GR" b="1" dirty="0"/>
              <a:t> και προβάλλουσα </a:t>
            </a:r>
            <a:r>
              <a:rPr lang="el-GR" b="1" dirty="0" err="1"/>
              <a:t>μιτωτική</a:t>
            </a:r>
            <a:r>
              <a:rPr lang="el-GR" b="1" dirty="0"/>
              <a:t> δραστηριότητα</a:t>
            </a:r>
            <a:endParaRPr lang="en-US" b="1" dirty="0"/>
          </a:p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dirty="0"/>
              <a:t>  </a:t>
            </a:r>
            <a:r>
              <a:rPr lang="el-GR" dirty="0"/>
              <a:t>Φαινομενικά αναπτυσσόμενο στο </a:t>
            </a:r>
            <a:r>
              <a:rPr lang="el-GR" b="1" dirty="0"/>
              <a:t>επίπλουν</a:t>
            </a:r>
            <a:r>
              <a:rPr lang="el-GR" dirty="0"/>
              <a:t>, σε επαφή με έλικα λεπτού εντέρου</a:t>
            </a:r>
            <a:endParaRPr lang="en-US" dirty="0"/>
          </a:p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dirty="0"/>
              <a:t>  </a:t>
            </a:r>
            <a:r>
              <a:rPr lang="el-GR" b="1" dirty="0" err="1"/>
              <a:t>Ανοσοφαινότυπος</a:t>
            </a:r>
            <a:r>
              <a:rPr lang="en-US" b="1" dirty="0"/>
              <a:t>:  c-Kit </a:t>
            </a:r>
            <a:r>
              <a:rPr lang="el-GR" b="1" dirty="0"/>
              <a:t>έντονη διάχυτη έκφραση</a:t>
            </a:r>
            <a:r>
              <a:rPr lang="en-US" b="1" dirty="0"/>
              <a:t>; MDM2 </a:t>
            </a:r>
            <a:r>
              <a:rPr lang="el-GR" b="1" dirty="0"/>
              <a:t>διάσπαρτοι θετικοί πυρήνες</a:t>
            </a:r>
            <a:r>
              <a:rPr lang="el-GR" dirty="0"/>
              <a:t>, απουσία</a:t>
            </a:r>
            <a:r>
              <a:rPr lang="en-US" dirty="0"/>
              <a:t> DOG1,  CD34, </a:t>
            </a:r>
            <a:r>
              <a:rPr lang="el-GR" dirty="0"/>
              <a:t>επιθηλιακών, </a:t>
            </a:r>
            <a:r>
              <a:rPr lang="el-GR" dirty="0" err="1"/>
              <a:t>μεσοθηλιακών</a:t>
            </a:r>
            <a:r>
              <a:rPr lang="el-GR" dirty="0"/>
              <a:t>, λείων μυϊκών και </a:t>
            </a:r>
            <a:r>
              <a:rPr lang="el-GR" dirty="0" err="1"/>
              <a:t>μελανοκυτταρικών</a:t>
            </a:r>
            <a:r>
              <a:rPr lang="el-GR" dirty="0"/>
              <a:t> </a:t>
            </a:r>
            <a:r>
              <a:rPr lang="el-GR" dirty="0" err="1"/>
              <a:t>δεικτών,αρνητικό</a:t>
            </a:r>
            <a:r>
              <a:rPr lang="el-GR" dirty="0"/>
              <a:t> για </a:t>
            </a:r>
            <a:r>
              <a:rPr lang="en-US" dirty="0"/>
              <a:t>pan-TRK</a:t>
            </a:r>
            <a:r>
              <a:rPr lang="el-GR" dirty="0"/>
              <a:t>, διατήρηση</a:t>
            </a:r>
            <a:r>
              <a:rPr lang="en-US" dirty="0"/>
              <a:t> SDHA/B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92727" y="4073235"/>
            <a:ext cx="1106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Διαφορική διάγνωση</a:t>
            </a:r>
            <a:r>
              <a:rPr lang="en-US" dirty="0"/>
              <a:t>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629890" y="4100944"/>
            <a:ext cx="8368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el-GR" b="1" dirty="0"/>
              <a:t>Υψηλόβαθμο </a:t>
            </a:r>
            <a:r>
              <a:rPr lang="en-US" b="1" dirty="0"/>
              <a:t>e-GIST</a:t>
            </a:r>
            <a:r>
              <a:rPr lang="en-US" dirty="0"/>
              <a:t>         KIT/PDGFRA/BRAF/RAS/NF1 wt</a:t>
            </a:r>
          </a:p>
          <a:p>
            <a:pPr marL="342900" indent="-342900">
              <a:buAutoNum type="alphaUcParenBoth"/>
            </a:pPr>
            <a:r>
              <a:rPr lang="el-GR" b="1" dirty="0" err="1"/>
              <a:t>Αποδιαφοροποιημένο</a:t>
            </a:r>
            <a:r>
              <a:rPr lang="el-GR" b="1" dirty="0"/>
              <a:t> </a:t>
            </a:r>
            <a:r>
              <a:rPr lang="el-GR" b="1" dirty="0" err="1"/>
              <a:t>λιποσάρκωμα</a:t>
            </a:r>
            <a:r>
              <a:rPr lang="el-GR" b="1" dirty="0"/>
              <a:t>           </a:t>
            </a:r>
            <a:r>
              <a:rPr lang="en-US" dirty="0"/>
              <a:t>FISH </a:t>
            </a:r>
            <a:r>
              <a:rPr lang="el-GR" dirty="0"/>
              <a:t>για</a:t>
            </a:r>
            <a:r>
              <a:rPr lang="en-US" dirty="0"/>
              <a:t> MDM2 </a:t>
            </a:r>
            <a:r>
              <a:rPr lang="el-GR" dirty="0"/>
              <a:t>ενίσχυση αρνητικό</a:t>
            </a:r>
            <a:endParaRPr lang="en-US" dirty="0"/>
          </a:p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831273" y="4932214"/>
            <a:ext cx="5417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15%</a:t>
            </a:r>
            <a:r>
              <a:rPr lang="en-US" dirty="0"/>
              <a:t> </a:t>
            </a:r>
            <a:r>
              <a:rPr lang="el-GR" dirty="0"/>
              <a:t>των</a:t>
            </a:r>
            <a:r>
              <a:rPr lang="en-US" dirty="0"/>
              <a:t> GISTs </a:t>
            </a:r>
            <a:r>
              <a:rPr lang="el-GR" dirty="0"/>
              <a:t>είναι</a:t>
            </a:r>
            <a:r>
              <a:rPr lang="en-US" dirty="0"/>
              <a:t> </a:t>
            </a:r>
            <a:r>
              <a:rPr lang="en-US" b="1" dirty="0"/>
              <a:t>c-Kit+/DOG1-</a:t>
            </a:r>
          </a:p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~40% </a:t>
            </a:r>
            <a:r>
              <a:rPr lang="el-GR" dirty="0"/>
              <a:t>των </a:t>
            </a:r>
            <a:r>
              <a:rPr lang="en-US" dirty="0"/>
              <a:t>GISTs </a:t>
            </a:r>
            <a:r>
              <a:rPr lang="el-GR" dirty="0"/>
              <a:t>εκφράζουν </a:t>
            </a:r>
            <a:r>
              <a:rPr lang="en-US" b="1" dirty="0"/>
              <a:t>MDM2</a:t>
            </a:r>
            <a:r>
              <a:rPr lang="en-US" dirty="0"/>
              <a:t> </a:t>
            </a:r>
            <a:r>
              <a:rPr lang="el-GR" dirty="0"/>
              <a:t>συνήθως υψηλόβαθμα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60216" y="4904502"/>
            <a:ext cx="789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(A)</a:t>
            </a:r>
            <a:endParaRPr lang="el-GR" sz="20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6026727" y="4862941"/>
            <a:ext cx="581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(B)</a:t>
            </a:r>
            <a:endParaRPr lang="el-GR" sz="20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567054" y="4876796"/>
            <a:ext cx="509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/>
              <a:t>Το </a:t>
            </a:r>
            <a:r>
              <a:rPr lang="el-GR" dirty="0" err="1"/>
              <a:t>λιποσάρκωμα</a:t>
            </a:r>
            <a:r>
              <a:rPr lang="el-GR" dirty="0"/>
              <a:t> δυνατόν να εκφράζει </a:t>
            </a:r>
            <a:r>
              <a:rPr lang="en-US" dirty="0"/>
              <a:t>c-Kit </a:t>
            </a:r>
            <a:r>
              <a:rPr lang="el-GR" dirty="0"/>
              <a:t>ή/και </a:t>
            </a:r>
            <a:r>
              <a:rPr lang="en-US" dirty="0"/>
              <a:t>DOG1 (</a:t>
            </a:r>
            <a:r>
              <a:rPr lang="el-GR" dirty="0" err="1"/>
              <a:t>μυξοειδές</a:t>
            </a:r>
            <a:r>
              <a:rPr lang="el-GR" dirty="0"/>
              <a:t> και πλειόμορφο)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1925783" y="5842337"/>
            <a:ext cx="7910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Προτεινόμενη διάγνωση</a:t>
            </a:r>
            <a:r>
              <a:rPr lang="en-US" sz="2000" b="1" dirty="0"/>
              <a:t>: </a:t>
            </a:r>
            <a:r>
              <a:rPr lang="el-GR" sz="2000" b="1" dirty="0"/>
              <a:t>Υψηλής κακοήθειας/σαρκωματώδες </a:t>
            </a:r>
            <a:r>
              <a:rPr lang="en-US" sz="2000" b="1" dirty="0"/>
              <a:t>e-GIST,</a:t>
            </a:r>
            <a:r>
              <a:rPr lang="el-GR" sz="2000" b="1" dirty="0"/>
              <a:t> </a:t>
            </a:r>
            <a:r>
              <a:rPr lang="en-US" sz="2000" b="1" dirty="0"/>
              <a:t>PT4M1, stage grouping IV, prognostic grouping 6b</a:t>
            </a:r>
            <a:endParaRPr lang="el-GR" sz="20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9975272" y="6457890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srgbClr val="7B9820"/>
                </a:solidFill>
              </a:rPr>
              <a:t>Kovecsi</a:t>
            </a:r>
            <a:r>
              <a:rPr lang="en-US" sz="1100" i="1" dirty="0">
                <a:solidFill>
                  <a:srgbClr val="7B9820"/>
                </a:solidFill>
              </a:rPr>
              <a:t>, </a:t>
            </a:r>
            <a:r>
              <a:rPr lang="en-US" sz="1100" i="1" dirty="0" err="1">
                <a:solidFill>
                  <a:srgbClr val="7B9820"/>
                </a:solidFill>
              </a:rPr>
              <a:t>Oncotarget</a:t>
            </a:r>
            <a:r>
              <a:rPr lang="en-US" sz="1100" i="1" dirty="0">
                <a:solidFill>
                  <a:srgbClr val="7B9820"/>
                </a:solidFill>
              </a:rPr>
              <a:t> 2017</a:t>
            </a:r>
          </a:p>
          <a:p>
            <a:r>
              <a:rPr lang="en-US" sz="1100" i="1" dirty="0" err="1">
                <a:solidFill>
                  <a:srgbClr val="7B9820"/>
                </a:solidFill>
              </a:rPr>
              <a:t>Efared</a:t>
            </a:r>
            <a:r>
              <a:rPr lang="en-US" sz="1100" i="1" dirty="0">
                <a:solidFill>
                  <a:srgbClr val="7B9820"/>
                </a:solidFill>
              </a:rPr>
              <a:t>, BMC </a:t>
            </a:r>
            <a:r>
              <a:rPr lang="en-US" sz="1100" i="1" dirty="0" err="1">
                <a:solidFill>
                  <a:srgbClr val="7B9820"/>
                </a:solidFill>
              </a:rPr>
              <a:t>Clin</a:t>
            </a:r>
            <a:r>
              <a:rPr lang="en-US" sz="1100" i="1" dirty="0">
                <a:solidFill>
                  <a:srgbClr val="7B9820"/>
                </a:solidFill>
              </a:rPr>
              <a:t> </a:t>
            </a:r>
            <a:r>
              <a:rPr lang="en-US" sz="1100" i="1" dirty="0" err="1">
                <a:solidFill>
                  <a:srgbClr val="7B9820"/>
                </a:solidFill>
              </a:rPr>
              <a:t>Pathol</a:t>
            </a:r>
            <a:r>
              <a:rPr lang="en-US" sz="1100" i="1" dirty="0">
                <a:solidFill>
                  <a:srgbClr val="7B9820"/>
                </a:solidFill>
              </a:rPr>
              <a:t> 2018</a:t>
            </a:r>
            <a:endParaRPr lang="el-GR" sz="1100" i="1" dirty="0">
              <a:solidFill>
                <a:srgbClr val="7B9820"/>
              </a:solidFill>
            </a:endParaRPr>
          </a:p>
        </p:txBody>
      </p:sp>
      <p:cxnSp>
        <p:nvCxnSpPr>
          <p:cNvPr id="16" name="15 - Ευθύγραμμο βέλος σύνδεσης"/>
          <p:cNvCxnSpPr/>
          <p:nvPr/>
        </p:nvCxnSpPr>
        <p:spPr>
          <a:xfrm>
            <a:off x="6431816" y="4285396"/>
            <a:ext cx="32754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>
            <a:off x="8242833" y="4572000"/>
            <a:ext cx="545911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gist\45496 45236 TSAK2\CKITX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5338" y="3701093"/>
            <a:ext cx="3516743" cy="2630402"/>
          </a:xfrm>
          <a:prstGeom prst="rect">
            <a:avLst/>
          </a:prstGeom>
          <a:noFill/>
        </p:spPr>
      </p:pic>
      <p:sp>
        <p:nvSpPr>
          <p:cNvPr id="19" name="18 - Ορθογώνιο"/>
          <p:cNvSpPr/>
          <p:nvPr/>
        </p:nvSpPr>
        <p:spPr>
          <a:xfrm>
            <a:off x="7824716" y="2934270"/>
            <a:ext cx="4135272" cy="996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Ορθογώνιο"/>
          <p:cNvSpPr/>
          <p:nvPr/>
        </p:nvSpPr>
        <p:spPr>
          <a:xfrm>
            <a:off x="177421" y="5186149"/>
            <a:ext cx="6018663" cy="1255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Έλλειψη"/>
          <p:cNvSpPr/>
          <p:nvPr/>
        </p:nvSpPr>
        <p:spPr>
          <a:xfrm>
            <a:off x="3657600" y="69266"/>
            <a:ext cx="3837709" cy="1025237"/>
          </a:xfrm>
          <a:prstGeom prst="ellipse">
            <a:avLst/>
          </a:prstGeom>
          <a:solidFill>
            <a:srgbClr val="3A8B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 txBox="1">
            <a:spLocks/>
          </p:cNvSpPr>
          <p:nvPr/>
        </p:nvSpPr>
        <p:spPr>
          <a:xfrm>
            <a:off x="1168808" y="183933"/>
            <a:ext cx="8761413" cy="7069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Πορεία νόσου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-69745" y="1187396"/>
            <a:ext cx="10695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l-GR" sz="2000" dirty="0"/>
              <a:t>Θεραπεία με </a:t>
            </a:r>
            <a:r>
              <a:rPr lang="en-US" sz="2000" dirty="0" err="1"/>
              <a:t>Imatinib</a:t>
            </a:r>
            <a:r>
              <a:rPr lang="en-US" sz="2000" dirty="0"/>
              <a:t> 800mg/D         </a:t>
            </a:r>
            <a:r>
              <a:rPr lang="el-GR" sz="2000" dirty="0"/>
              <a:t>σημαντική βελτίωση</a:t>
            </a:r>
            <a:endParaRPr lang="en-US" sz="2000" dirty="0"/>
          </a:p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endParaRPr lang="en-US" dirty="0"/>
          </a:p>
        </p:txBody>
      </p:sp>
      <p:sp>
        <p:nvSpPr>
          <p:cNvPr id="4" name="3 - TextBox"/>
          <p:cNvSpPr txBox="1"/>
          <p:nvPr/>
        </p:nvSpPr>
        <p:spPr>
          <a:xfrm>
            <a:off x="514319" y="1617094"/>
            <a:ext cx="78970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l-GR" sz="2000" dirty="0"/>
              <a:t>6 μήνες αργότερα επιδείνωση        λήψη νέας βιοψίας</a:t>
            </a:r>
          </a:p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8380657" y="2247447"/>
            <a:ext cx="352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dirty="0"/>
              <a:t> </a:t>
            </a:r>
            <a:r>
              <a:rPr lang="en-US" b="1" dirty="0"/>
              <a:t>NGS </a:t>
            </a:r>
            <a:r>
              <a:rPr lang="el-GR" b="1" dirty="0"/>
              <a:t>στο νέο υλικό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714078" y="6184935"/>
            <a:ext cx="5832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r>
              <a:rPr lang="en-US" sz="2000" dirty="0"/>
              <a:t> </a:t>
            </a:r>
            <a:r>
              <a:rPr lang="el-GR" sz="2000" dirty="0"/>
              <a:t>Θάνατος από την νόσο 15 μήνες μετά την αρχική διάγνωση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8617528" y="5502830"/>
            <a:ext cx="357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c-kit</a:t>
            </a:r>
            <a:endParaRPr lang="el-GR" b="1" dirty="0"/>
          </a:p>
        </p:txBody>
      </p:sp>
      <p:pic>
        <p:nvPicPr>
          <p:cNvPr id="9" name="Picture 6" descr="C:\Users\User\Desktop\gist\45496 45236 TSAK2\400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6859" y="2294805"/>
            <a:ext cx="3369140" cy="2520000"/>
          </a:xfrm>
          <a:prstGeom prst="rect">
            <a:avLst/>
          </a:prstGeom>
          <a:noFill/>
        </p:spPr>
      </p:pic>
      <p:pic>
        <p:nvPicPr>
          <p:cNvPr id="10" name="Picture 7" descr="C:\Users\User\Desktop\gist\45496 45236 TSAK2\100X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276" y="2308943"/>
            <a:ext cx="3369139" cy="2520000"/>
          </a:xfrm>
          <a:prstGeom prst="rect">
            <a:avLst/>
          </a:prstGeom>
          <a:noFill/>
        </p:spPr>
      </p:pic>
      <p:cxnSp>
        <p:nvCxnSpPr>
          <p:cNvPr id="11" name="10 - Ευθύγραμμο βέλος σύνδεσης"/>
          <p:cNvCxnSpPr/>
          <p:nvPr/>
        </p:nvCxnSpPr>
        <p:spPr>
          <a:xfrm>
            <a:off x="4449010" y="1839428"/>
            <a:ext cx="44334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>
            <a:off x="4139041" y="1409070"/>
            <a:ext cx="374073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- TextBox"/>
          <p:cNvSpPr txBox="1"/>
          <p:nvPr/>
        </p:nvSpPr>
        <p:spPr>
          <a:xfrm>
            <a:off x="272955" y="5156781"/>
            <a:ext cx="5786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Τελική διάγνωση</a:t>
            </a:r>
            <a:r>
              <a:rPr lang="en-US" sz="2000" b="1" dirty="0"/>
              <a:t>: </a:t>
            </a:r>
            <a:r>
              <a:rPr lang="el-GR" sz="2000" b="1" dirty="0"/>
              <a:t>Υψηλής κακοήθειας σαρκωματώδες </a:t>
            </a:r>
            <a:r>
              <a:rPr lang="en-US" sz="2000" b="1" dirty="0"/>
              <a:t>e-GIST, </a:t>
            </a:r>
            <a:r>
              <a:rPr lang="el-GR" sz="2000" b="1" dirty="0"/>
              <a:t>με</a:t>
            </a:r>
            <a:r>
              <a:rPr lang="en-US" sz="2000" b="1" dirty="0"/>
              <a:t> KIT </a:t>
            </a:r>
            <a:r>
              <a:rPr lang="el-GR" sz="2000" b="1" dirty="0"/>
              <a:t>μετάλλαξη στο </a:t>
            </a:r>
            <a:r>
              <a:rPr lang="el-GR" sz="2000" b="1" dirty="0" err="1"/>
              <a:t>εξώνιο</a:t>
            </a:r>
            <a:r>
              <a:rPr lang="en-US" sz="2000" b="1" dirty="0"/>
              <a:t> 11 (</a:t>
            </a:r>
            <a:r>
              <a:rPr lang="el-GR" sz="2000" b="1" dirty="0"/>
              <a:t>πρωτογενής</a:t>
            </a:r>
            <a:r>
              <a:rPr lang="en-US" sz="2000" b="1" dirty="0"/>
              <a:t>) </a:t>
            </a:r>
            <a:r>
              <a:rPr lang="el-GR" sz="2000" b="1" dirty="0"/>
              <a:t>και</a:t>
            </a:r>
            <a:r>
              <a:rPr lang="en-US" sz="2000" b="1" dirty="0"/>
              <a:t> KIT</a:t>
            </a:r>
            <a:r>
              <a:rPr lang="el-GR" sz="2000" b="1" dirty="0"/>
              <a:t> μετάλλαξη στο </a:t>
            </a:r>
            <a:r>
              <a:rPr lang="el-GR" sz="2000" b="1" dirty="0" err="1"/>
              <a:t>εξώνιο</a:t>
            </a:r>
            <a:r>
              <a:rPr lang="en-US" sz="2000" b="1" dirty="0"/>
              <a:t> 1</a:t>
            </a:r>
            <a:r>
              <a:rPr lang="el-GR" sz="2000" b="1"/>
              <a:t>7</a:t>
            </a:r>
            <a:r>
              <a:rPr lang="en-US" sz="2000" b="1"/>
              <a:t> </a:t>
            </a:r>
            <a:r>
              <a:rPr lang="el-GR" sz="2000" b="1" dirty="0"/>
              <a:t>πιθανώς δευτερογενής</a:t>
            </a:r>
            <a:r>
              <a:rPr lang="en-US" sz="2000" b="1" dirty="0"/>
              <a:t>)</a:t>
            </a:r>
            <a:endParaRPr lang="el-GR" sz="20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8011235" y="3057099"/>
            <a:ext cx="3821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KIT   </a:t>
            </a:r>
            <a:r>
              <a:rPr lang="en-US" sz="2000" b="1" dirty="0" err="1"/>
              <a:t>exon</a:t>
            </a:r>
            <a:r>
              <a:rPr lang="en-US" sz="2000" b="1" dirty="0"/>
              <a:t> 11: p.Val560Asp</a:t>
            </a:r>
          </a:p>
          <a:p>
            <a:r>
              <a:rPr lang="en-US" sz="2000" b="1" dirty="0"/>
              <a:t>KIT   </a:t>
            </a:r>
            <a:r>
              <a:rPr lang="en-US" sz="2000" b="1" dirty="0" err="1"/>
              <a:t>exon</a:t>
            </a:r>
            <a:r>
              <a:rPr lang="en-US" sz="2000" b="1" dirty="0"/>
              <a:t> 17: p.Asp816His</a:t>
            </a:r>
            <a:endParaRPr lang="el-GR" sz="20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516689-A7D6-43B4-BF7A-539A566DC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08" y="2974645"/>
            <a:ext cx="5019183" cy="3578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1A22C-3A49-440B-BA0A-E672A1C42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95" y="197160"/>
            <a:ext cx="6151599" cy="5580177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9324109" y="6414654"/>
            <a:ext cx="2867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B9820"/>
                </a:solidFill>
              </a:rPr>
              <a:t>Riddle, Cancer Control 2011</a:t>
            </a:r>
            <a:endParaRPr lang="el-GR" sz="1200" i="1" dirty="0">
              <a:solidFill>
                <a:srgbClr val="7B9820"/>
              </a:solidFill>
            </a:endParaRPr>
          </a:p>
        </p:txBody>
      </p:sp>
      <p:pic>
        <p:nvPicPr>
          <p:cNvPr id="7170" name="Picture 2" descr="E:\Douleia\riddle abstrac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57" y="235528"/>
            <a:ext cx="5729958" cy="270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72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Έλλειψη"/>
          <p:cNvSpPr/>
          <p:nvPr/>
        </p:nvSpPr>
        <p:spPr>
          <a:xfrm>
            <a:off x="1371601" y="374073"/>
            <a:ext cx="8257308" cy="1246909"/>
          </a:xfrm>
          <a:prstGeom prst="ellipse">
            <a:avLst/>
          </a:prstGeom>
          <a:solidFill>
            <a:srgbClr val="3A8B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B1A406AE-D501-4C3A-BBCB-EFC247A24E8A}"/>
              </a:ext>
            </a:extLst>
          </p:cNvPr>
          <p:cNvSpPr txBox="1"/>
          <p:nvPr/>
        </p:nvSpPr>
        <p:spPr>
          <a:xfrm>
            <a:off x="427586" y="4073224"/>
            <a:ext cx="51557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Century Gothic" pitchFamily="34" charset="0"/>
              <a:buChar char="►"/>
            </a:pPr>
            <a:endParaRPr lang="en-US" dirty="0"/>
          </a:p>
          <a:p>
            <a:pPr>
              <a:buClr>
                <a:srgbClr val="ACD433"/>
              </a:buClr>
              <a:buFont typeface="Century Gothic" pitchFamily="34" charset="0"/>
              <a:buChar char="►"/>
            </a:pPr>
            <a:endParaRPr lang="en-US" sz="1400" dirty="0"/>
          </a:p>
          <a:p>
            <a:pPr marL="285750" indent="-285750">
              <a:buClr>
                <a:srgbClr val="ACD433"/>
              </a:buClr>
              <a:buFont typeface="Century Gothic" pitchFamily="34" charset="0"/>
              <a:buChar char="►"/>
            </a:pPr>
            <a:r>
              <a:rPr lang="el-GR" sz="1400" b="1" dirty="0" err="1"/>
              <a:t>Εξωφυτικός</a:t>
            </a:r>
            <a:r>
              <a:rPr lang="el-GR" sz="1400" b="1" dirty="0"/>
              <a:t> </a:t>
            </a:r>
            <a:r>
              <a:rPr lang="el-GR" sz="1400" b="1" dirty="0" err="1"/>
              <a:t>υπορογόνιος</a:t>
            </a:r>
            <a:r>
              <a:rPr lang="el-GR" sz="1400" b="1" dirty="0"/>
              <a:t> όγκος</a:t>
            </a:r>
            <a:r>
              <a:rPr lang="en-US" sz="1400" dirty="0"/>
              <a:t>(</a:t>
            </a:r>
            <a:r>
              <a:rPr lang="el-GR" sz="1400" dirty="0"/>
              <a:t>λεπτό έντερο</a:t>
            </a:r>
            <a:r>
              <a:rPr lang="en-US" sz="1400" dirty="0"/>
              <a:t>) (</a:t>
            </a:r>
            <a:r>
              <a:rPr lang="el-GR" sz="1400" dirty="0"/>
              <a:t>σπάνια συνδέεται με τον ορογόνο με στενό μίσχο       	          </a:t>
            </a:r>
            <a:r>
              <a:rPr lang="en-US" sz="1400" b="1" dirty="0"/>
              <a:t>e-GIST</a:t>
            </a:r>
            <a:r>
              <a:rPr lang="en-US" sz="1400" dirty="0"/>
              <a:t>)</a:t>
            </a:r>
          </a:p>
          <a:p>
            <a:pPr marL="285750" indent="-285750">
              <a:buClr>
                <a:srgbClr val="ACD433"/>
              </a:buClr>
              <a:buFont typeface="Century Gothic" pitchFamily="34" charset="0"/>
              <a:buChar char="►"/>
            </a:pPr>
            <a:endParaRPr lang="en-US" sz="1400" dirty="0"/>
          </a:p>
          <a:p>
            <a:pPr marL="285750" indent="-285750">
              <a:buClr>
                <a:srgbClr val="ACD433"/>
              </a:buClr>
              <a:buFont typeface="Century Gothic" pitchFamily="34" charset="0"/>
              <a:buChar char="►"/>
            </a:pPr>
            <a:r>
              <a:rPr lang="el-GR" sz="1400" b="1" dirty="0" err="1"/>
              <a:t>Πολυεστιακή</a:t>
            </a:r>
            <a:r>
              <a:rPr lang="el-GR" sz="1400" b="1" dirty="0"/>
              <a:t> νόσος στο ΓΕΣ</a:t>
            </a:r>
            <a:r>
              <a:rPr lang="en-US" sz="1400" b="1" dirty="0"/>
              <a:t> </a:t>
            </a:r>
            <a:r>
              <a:rPr lang="el-GR" sz="1400" dirty="0"/>
              <a:t>είναι χαρακτηριστική των </a:t>
            </a:r>
            <a:r>
              <a:rPr lang="en-US" sz="1400" dirty="0"/>
              <a:t> </a:t>
            </a:r>
            <a:r>
              <a:rPr lang="el-GR" sz="1400" b="1" dirty="0" err="1"/>
              <a:t>συνδρομικών</a:t>
            </a:r>
            <a:r>
              <a:rPr lang="en-US" sz="1400" dirty="0"/>
              <a:t> GISTs</a:t>
            </a:r>
          </a:p>
          <a:p>
            <a:pPr marL="285750" indent="-285750">
              <a:buClr>
                <a:srgbClr val="ACD433"/>
              </a:buClr>
              <a:buFont typeface="Century Gothic" pitchFamily="34" charset="0"/>
              <a:buChar char="►"/>
            </a:pPr>
            <a:endParaRPr lang="en-US" sz="1400" dirty="0"/>
          </a:p>
          <a:p>
            <a:pPr marL="285750" indent="-285750">
              <a:buClr>
                <a:srgbClr val="ACD433"/>
              </a:buClr>
              <a:buFont typeface="Century Gothic" pitchFamily="34" charset="0"/>
              <a:buChar char="►"/>
            </a:pPr>
            <a:r>
              <a:rPr lang="el-GR" sz="1400" b="1" dirty="0"/>
              <a:t>Ιστολογία: </a:t>
            </a:r>
            <a:r>
              <a:rPr lang="el-GR" sz="1400" b="1" dirty="0" err="1"/>
              <a:t>Ατρακτοκυτταρική</a:t>
            </a:r>
            <a:r>
              <a:rPr lang="el-GR" sz="1400" b="1" dirty="0"/>
              <a:t>, </a:t>
            </a:r>
            <a:r>
              <a:rPr lang="el-GR" sz="1400" b="1" dirty="0" err="1"/>
              <a:t>επιθηλιοειδής</a:t>
            </a:r>
            <a:r>
              <a:rPr lang="el-GR" sz="1400" b="1" dirty="0"/>
              <a:t>, μικτή – σχετιζόμενη με την εντόπιση</a:t>
            </a:r>
            <a:endParaRPr lang="en-US" sz="1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367642-4DAC-4F79-B862-2CC1AD2F5DF4}"/>
              </a:ext>
            </a:extLst>
          </p:cNvPr>
          <p:cNvSpPr txBox="1">
            <a:spLocks/>
          </p:cNvSpPr>
          <p:nvPr/>
        </p:nvSpPr>
        <p:spPr>
          <a:xfrm>
            <a:off x="1154953" y="599583"/>
            <a:ext cx="8761413" cy="7069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GISTs – 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Παθολογοανατομική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εικόνα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4" name="Straight Arrow Connector 4">
            <a:extLst>
              <a:ext uri="{FF2B5EF4-FFF2-40B4-BE49-F238E27FC236}">
                <a16:creationId xmlns:a16="http://schemas.microsoft.com/office/drawing/2014/main" id="{4D225354-FD4C-4B94-886B-52BF9B052481}"/>
              </a:ext>
            </a:extLst>
          </p:cNvPr>
          <p:cNvCxnSpPr>
            <a:cxnSpLocks/>
          </p:cNvCxnSpPr>
          <p:nvPr/>
        </p:nvCxnSpPr>
        <p:spPr>
          <a:xfrm>
            <a:off x="934702" y="5149772"/>
            <a:ext cx="44050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E:\Douleia\holmebaack figure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63" y="2172120"/>
            <a:ext cx="4604081" cy="1901104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8024884" y="6427113"/>
            <a:ext cx="416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95746" y="4059369"/>
            <a:ext cx="290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7B9820"/>
                </a:solidFill>
              </a:rPr>
              <a:t>Holmebaak</a:t>
            </a:r>
            <a:r>
              <a:rPr lang="en-US" sz="1200" i="1" dirty="0">
                <a:solidFill>
                  <a:srgbClr val="7B9820"/>
                </a:solidFill>
              </a:rPr>
              <a:t>, Ann </a:t>
            </a:r>
            <a:r>
              <a:rPr lang="en-US" sz="1200" i="1" dirty="0" err="1">
                <a:solidFill>
                  <a:srgbClr val="7B9820"/>
                </a:solidFill>
              </a:rPr>
              <a:t>Surg</a:t>
            </a:r>
            <a:r>
              <a:rPr lang="en-US" sz="1200" i="1" dirty="0">
                <a:solidFill>
                  <a:srgbClr val="7B9820"/>
                </a:solidFill>
              </a:rPr>
              <a:t> </a:t>
            </a:r>
            <a:r>
              <a:rPr lang="en-US" sz="1200" i="1" dirty="0" err="1">
                <a:solidFill>
                  <a:srgbClr val="7B9820"/>
                </a:solidFill>
              </a:rPr>
              <a:t>Oncol</a:t>
            </a:r>
            <a:r>
              <a:rPr lang="en-US" sz="1200" i="1" dirty="0">
                <a:solidFill>
                  <a:srgbClr val="7B9820"/>
                </a:solidFill>
              </a:rPr>
              <a:t> 2020</a:t>
            </a:r>
            <a:endParaRPr lang="el-GR" sz="1200" i="1" dirty="0">
              <a:solidFill>
                <a:srgbClr val="7B982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E6DB8C-0A57-41EF-8345-D6A1658332A7}"/>
              </a:ext>
            </a:extLst>
          </p:cNvPr>
          <p:cNvSpPr txBox="1">
            <a:spLocks/>
          </p:cNvSpPr>
          <p:nvPr/>
        </p:nvSpPr>
        <p:spPr>
          <a:xfrm>
            <a:off x="5660908" y="2022776"/>
            <a:ext cx="6531092" cy="720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Η πλειοψηφία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των εντερικών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GISTs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έχουν </a:t>
            </a: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ατρακτοκυτταρική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μορφολογία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6B0ECF2-ED77-4384-A930-535A2F991C28}"/>
              </a:ext>
            </a:extLst>
          </p:cNvPr>
          <p:cNvSpPr txBox="1"/>
          <p:nvPr/>
        </p:nvSpPr>
        <p:spPr>
          <a:xfrm>
            <a:off x="6319712" y="2535371"/>
            <a:ext cx="587228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itchFamily="34" charset="0"/>
              <a:buChar char="•"/>
            </a:pPr>
            <a:r>
              <a:rPr lang="el-GR" sz="1600" dirty="0" err="1">
                <a:solidFill>
                  <a:srgbClr val="7B9820"/>
                </a:solidFill>
              </a:rPr>
              <a:t>Δεσμιδωτά</a:t>
            </a:r>
            <a:r>
              <a:rPr lang="el-GR" sz="1600" dirty="0">
                <a:solidFill>
                  <a:srgbClr val="7B9820"/>
                </a:solidFill>
              </a:rPr>
              <a:t> ή ασαφώς στροβιλοειδής </a:t>
            </a:r>
            <a:r>
              <a:rPr lang="el-GR" sz="1600" dirty="0"/>
              <a:t>αρχιτεκτονική</a:t>
            </a:r>
            <a:r>
              <a:rPr lang="en-US" sz="1600" dirty="0"/>
              <a:t> </a:t>
            </a:r>
          </a:p>
          <a:p>
            <a:pPr marL="285750" indent="-285750">
              <a:buClr>
                <a:srgbClr val="ACD433"/>
              </a:buClr>
              <a:buFont typeface="Arial" pitchFamily="34" charset="0"/>
              <a:buChar char="•"/>
            </a:pPr>
            <a:r>
              <a:rPr lang="el-GR" sz="1600" dirty="0">
                <a:solidFill>
                  <a:srgbClr val="7B9820"/>
                </a:solidFill>
              </a:rPr>
              <a:t>Συχνά</a:t>
            </a:r>
            <a:r>
              <a:rPr lang="en-US" sz="1600" dirty="0">
                <a:solidFill>
                  <a:srgbClr val="7B9820"/>
                </a:solidFill>
              </a:rPr>
              <a:t> </a:t>
            </a:r>
            <a:r>
              <a:rPr lang="el-GR" sz="1600" b="1" dirty="0" err="1">
                <a:solidFill>
                  <a:srgbClr val="7B9820"/>
                </a:solidFill>
              </a:rPr>
              <a:t>υποκυτταρικά</a:t>
            </a:r>
            <a:r>
              <a:rPr lang="en-US" sz="1600" dirty="0">
                <a:solidFill>
                  <a:srgbClr val="7B9820"/>
                </a:solidFill>
              </a:rPr>
              <a:t> </a:t>
            </a:r>
            <a:r>
              <a:rPr lang="el-GR" sz="1600" dirty="0">
                <a:solidFill>
                  <a:srgbClr val="7B9820"/>
                </a:solidFill>
              </a:rPr>
              <a:t>με άφθονο ινώδες στρώμα</a:t>
            </a:r>
            <a:endParaRPr lang="en-US" sz="1600" dirty="0">
              <a:solidFill>
                <a:srgbClr val="7B9820"/>
              </a:solidFill>
            </a:endParaRPr>
          </a:p>
          <a:p>
            <a:pPr marL="285750" indent="-285750">
              <a:buClr>
                <a:srgbClr val="ACD433"/>
              </a:buClr>
              <a:buFont typeface="Arial" pitchFamily="34" charset="0"/>
              <a:buChar char="•"/>
            </a:pPr>
            <a:r>
              <a:rPr lang="el-GR" sz="1600" dirty="0"/>
              <a:t>Πιθανή παρουσία </a:t>
            </a:r>
            <a:r>
              <a:rPr lang="en-US" sz="1600" b="1" dirty="0" err="1"/>
              <a:t>skenoid</a:t>
            </a:r>
            <a:r>
              <a:rPr lang="en-US" sz="1600" b="1" dirty="0"/>
              <a:t> fibers</a:t>
            </a:r>
          </a:p>
          <a:p>
            <a:pPr marL="285750" indent="-285750">
              <a:buClr>
                <a:srgbClr val="ACD433"/>
              </a:buClr>
              <a:buFont typeface="Arial" pitchFamily="34" charset="0"/>
              <a:buChar char="•"/>
            </a:pPr>
            <a:r>
              <a:rPr lang="el-GR" sz="1600" b="1" dirty="0"/>
              <a:t>Ενίοτε μιμούνται </a:t>
            </a:r>
            <a:r>
              <a:rPr lang="el-GR" sz="1600" dirty="0"/>
              <a:t>τα σωμάτια </a:t>
            </a:r>
            <a:r>
              <a:rPr lang="en-US" sz="1600" dirty="0" err="1"/>
              <a:t>Verocay</a:t>
            </a:r>
            <a:r>
              <a:rPr lang="el-GR" sz="1600" dirty="0"/>
              <a:t> του </a:t>
            </a:r>
            <a:r>
              <a:rPr lang="el-GR" sz="1600" b="1" dirty="0" err="1"/>
              <a:t>σβαννώματος</a:t>
            </a:r>
            <a:r>
              <a:rPr lang="el-GR" sz="1600" b="1" dirty="0"/>
              <a:t> </a:t>
            </a:r>
            <a:r>
              <a:rPr lang="en-US" sz="1600" dirty="0"/>
              <a:t> (</a:t>
            </a:r>
            <a:r>
              <a:rPr lang="el-GR" sz="1600" dirty="0"/>
              <a:t>συχνά με συνοδό εκφυλιστική </a:t>
            </a:r>
            <a:r>
              <a:rPr lang="el-GR" sz="1600" dirty="0" err="1"/>
              <a:t>ατυπία</a:t>
            </a:r>
            <a:r>
              <a:rPr lang="en-US" sz="1600" dirty="0"/>
              <a:t>)</a:t>
            </a:r>
          </a:p>
        </p:txBody>
      </p:sp>
      <p:pic>
        <p:nvPicPr>
          <p:cNvPr id="10" name="Picture 2" descr="C:\Users\User\Desktop\gist\figure 12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5801" y="4114788"/>
            <a:ext cx="6716199" cy="1937472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5624944" y="5749627"/>
            <a:ext cx="1801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skenoid</a:t>
            </a:r>
            <a:r>
              <a:rPr lang="en-US" sz="1600" b="1" dirty="0"/>
              <a:t> fibers </a:t>
            </a:r>
            <a:endParaRPr lang="el-GR" sz="16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7794171" y="5735770"/>
            <a:ext cx="215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err="1"/>
              <a:t>Υποκυτταρικός</a:t>
            </a:r>
            <a:r>
              <a:rPr lang="el-GR" sz="1400" b="1" dirty="0"/>
              <a:t> όγκος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10196950" y="5721915"/>
            <a:ext cx="1939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Πυρηνική </a:t>
            </a:r>
            <a:r>
              <a:rPr lang="el-GR" sz="1600" b="1" dirty="0" err="1"/>
              <a:t>ατυπία</a:t>
            </a:r>
            <a:r>
              <a:rPr lang="el-GR" sz="1600" b="1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gist\gheys abst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110" y="1468582"/>
            <a:ext cx="5707281" cy="3699164"/>
          </a:xfrm>
          <a:prstGeom prst="rect">
            <a:avLst/>
          </a:prstGeom>
          <a:noFill/>
        </p:spPr>
      </p:pic>
      <p:pic>
        <p:nvPicPr>
          <p:cNvPr id="8194" name="Picture 2" descr="E:\Douleia\astolf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7700" y="402214"/>
            <a:ext cx="6464300" cy="6054003"/>
          </a:xfrm>
          <a:prstGeom prst="rect">
            <a:avLst/>
          </a:prstGeom>
          <a:noFill/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B36FE8C9-75DA-461A-AD1B-E666960A7C93}"/>
              </a:ext>
            </a:extLst>
          </p:cNvPr>
          <p:cNvSpPr txBox="1"/>
          <p:nvPr/>
        </p:nvSpPr>
        <p:spPr>
          <a:xfrm>
            <a:off x="7207529" y="3373581"/>
            <a:ext cx="2124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Front Oncol 2020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5DCE453-FD62-4729-BBDF-0FC4697F869D}"/>
              </a:ext>
            </a:extLst>
          </p:cNvPr>
          <p:cNvSpPr txBox="1"/>
          <p:nvPr/>
        </p:nvSpPr>
        <p:spPr>
          <a:xfrm>
            <a:off x="1436118" y="3033357"/>
            <a:ext cx="3039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Oncol Res Treat 2020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CFFC-CB85-4F3A-B5E6-628E9B93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Μηνύματα για το σπίτι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EFA7-1560-4B4B-9233-199E813E7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Η μοριακή Παθολογική Ανατομική </a:t>
            </a:r>
            <a:r>
              <a:rPr lang="el-GR" dirty="0"/>
              <a:t>έχει συμβάλει σημαντικά στην αποσαφήνιση της παθογένειας των </a:t>
            </a:r>
            <a:r>
              <a:rPr lang="en-US" b="1" dirty="0"/>
              <a:t>GIST</a:t>
            </a:r>
            <a:r>
              <a:rPr lang="en-US" dirty="0"/>
              <a:t> </a:t>
            </a:r>
          </a:p>
          <a:p>
            <a:r>
              <a:rPr lang="el-GR" b="1" dirty="0"/>
              <a:t>Ο μοριακός έλεγχος </a:t>
            </a:r>
            <a:r>
              <a:rPr lang="el-GR" dirty="0"/>
              <a:t>για μεταλλάξεις έχει </a:t>
            </a:r>
            <a:r>
              <a:rPr lang="el-GR" b="1" dirty="0"/>
              <a:t>προγνωστική, προβλεπτική </a:t>
            </a:r>
            <a:r>
              <a:rPr lang="el-GR" dirty="0"/>
              <a:t>και ενίοτε</a:t>
            </a:r>
            <a:r>
              <a:rPr lang="en-US" dirty="0"/>
              <a:t>, </a:t>
            </a:r>
            <a:r>
              <a:rPr lang="el-GR" b="1" dirty="0"/>
              <a:t>διαγνωστική αξία</a:t>
            </a:r>
            <a:endParaRPr lang="en-US" dirty="0"/>
          </a:p>
          <a:p>
            <a:r>
              <a:rPr lang="el-GR" b="1" dirty="0"/>
              <a:t>Η </a:t>
            </a:r>
            <a:r>
              <a:rPr lang="en-US" b="1" dirty="0"/>
              <a:t>NGS </a:t>
            </a:r>
            <a:r>
              <a:rPr lang="el-GR" b="1" dirty="0"/>
              <a:t>ανάλυση, </a:t>
            </a:r>
            <a:r>
              <a:rPr lang="el-GR" dirty="0"/>
              <a:t>ενδείκνυται εάν ο έλεγχος για τις κοινές </a:t>
            </a:r>
            <a:r>
              <a:rPr lang="en-US" dirty="0"/>
              <a:t>KIT </a:t>
            </a:r>
            <a:r>
              <a:rPr lang="el-GR" dirty="0"/>
              <a:t>και</a:t>
            </a:r>
            <a:r>
              <a:rPr lang="en-US" dirty="0"/>
              <a:t> PDGFRA </a:t>
            </a:r>
            <a:r>
              <a:rPr lang="el-GR" dirty="0"/>
              <a:t>μεταλλάξεις είναι αρνητικός καθώς και για την ανεύρεση </a:t>
            </a:r>
            <a:r>
              <a:rPr lang="en-US" dirty="0"/>
              <a:t>NTRK </a:t>
            </a:r>
            <a:r>
              <a:rPr lang="el-GR" dirty="0"/>
              <a:t>συντήξεων</a:t>
            </a:r>
            <a:r>
              <a:rPr lang="en-US" dirty="0"/>
              <a:t> </a:t>
            </a:r>
          </a:p>
          <a:p>
            <a:r>
              <a:rPr lang="el-GR" b="1" dirty="0"/>
              <a:t>Η ιστολογική ταξινόμηση είναι η </a:t>
            </a:r>
            <a:r>
              <a:rPr lang="en-US" b="1" dirty="0"/>
              <a:t>“</a:t>
            </a:r>
            <a:r>
              <a:rPr lang="el-GR" b="1" dirty="0" err="1"/>
              <a:t>ραχοκοκκαλιά</a:t>
            </a:r>
            <a:r>
              <a:rPr lang="en-US" b="1" dirty="0"/>
              <a:t>” </a:t>
            </a:r>
            <a:r>
              <a:rPr lang="el-GR" b="1" dirty="0"/>
              <a:t>της θεραπείας των </a:t>
            </a:r>
            <a:r>
              <a:rPr lang="en-US" b="1" dirty="0"/>
              <a:t>GIST  </a:t>
            </a:r>
            <a:r>
              <a:rPr lang="el-GR" dirty="0"/>
              <a:t>και περιλαμβάνει μορφολογική, </a:t>
            </a:r>
            <a:r>
              <a:rPr lang="el-GR" dirty="0" err="1"/>
              <a:t>ανοσοϊστοχημική</a:t>
            </a:r>
            <a:r>
              <a:rPr lang="el-GR" dirty="0"/>
              <a:t> </a:t>
            </a:r>
            <a:r>
              <a:rPr lang="en-US" dirty="0"/>
              <a:t>(KIT, DOG1, SDHB), </a:t>
            </a:r>
            <a:r>
              <a:rPr lang="el-GR" dirty="0"/>
              <a:t>και μοριακή ανάλυση καθώς και εκτίμηση του κινδύνου επιθετικής βιολογικής συμπεριφοράς.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55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DC80C3-5374-43EB-BEE1-A6A62AE168A2}"/>
              </a:ext>
            </a:extLst>
          </p:cNvPr>
          <p:cNvSpPr/>
          <p:nvPr/>
        </p:nvSpPr>
        <p:spPr>
          <a:xfrm rot="20453414">
            <a:off x="687977" y="2075395"/>
            <a:ext cx="1116438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949297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E764E-3D33-4910-AE5D-E2C30399C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52" y="4591628"/>
            <a:ext cx="11488248" cy="3416300"/>
          </a:xfrm>
        </p:spPr>
        <p:txBody>
          <a:bodyPr>
            <a:normAutofit/>
          </a:bodyPr>
          <a:lstStyle/>
          <a:p>
            <a:r>
              <a:rPr lang="el-GR" sz="1600" b="1" dirty="0"/>
              <a:t>Η πλειοψηφία των γαστρικών</a:t>
            </a:r>
            <a:r>
              <a:rPr lang="en-US" sz="1600" b="1" dirty="0"/>
              <a:t> GIST </a:t>
            </a:r>
            <a:r>
              <a:rPr lang="el-GR" sz="1600" dirty="0"/>
              <a:t>είναι</a:t>
            </a:r>
            <a:r>
              <a:rPr lang="en-US" sz="1600" dirty="0"/>
              <a:t> </a:t>
            </a:r>
            <a:r>
              <a:rPr lang="el-GR" sz="1600" b="1" dirty="0" err="1"/>
              <a:t>ατρακτοκυτταρικά</a:t>
            </a:r>
            <a:r>
              <a:rPr lang="en-US" sz="1600" dirty="0"/>
              <a:t>, </a:t>
            </a:r>
            <a:r>
              <a:rPr lang="en-US" sz="1600" b="1" dirty="0"/>
              <a:t>20-25% </a:t>
            </a:r>
            <a:r>
              <a:rPr lang="el-GR" sz="1600" b="1" dirty="0" err="1"/>
              <a:t>επιθηλιοειδή</a:t>
            </a:r>
            <a:r>
              <a:rPr lang="el-GR" sz="1600" b="1" dirty="0"/>
              <a:t>, </a:t>
            </a:r>
            <a:r>
              <a:rPr lang="en-US" sz="1600" dirty="0"/>
              <a:t> </a:t>
            </a:r>
            <a:r>
              <a:rPr lang="el-GR" sz="1600" dirty="0"/>
              <a:t>σπάνια μικτά</a:t>
            </a:r>
            <a:endParaRPr lang="en-US" sz="1600" dirty="0"/>
          </a:p>
          <a:p>
            <a:r>
              <a:rPr lang="el-GR" sz="1600" dirty="0"/>
              <a:t>Ασυνήθης πυρηνικός </a:t>
            </a:r>
            <a:r>
              <a:rPr lang="el-GR" sz="1600" dirty="0" err="1"/>
              <a:t>πλειομορφισμός</a:t>
            </a:r>
            <a:r>
              <a:rPr lang="el-GR" sz="1600" dirty="0"/>
              <a:t> </a:t>
            </a:r>
            <a:endParaRPr lang="en-US" sz="1600" dirty="0"/>
          </a:p>
          <a:p>
            <a:r>
              <a:rPr lang="el-GR" sz="1600" b="1" dirty="0"/>
              <a:t>Χαρακτηριστικά πρότυπα σε </a:t>
            </a:r>
            <a:r>
              <a:rPr lang="el-GR" sz="1600" b="1" dirty="0" err="1"/>
              <a:t>ατρακτοκυτταρικά</a:t>
            </a:r>
            <a:r>
              <a:rPr lang="el-GR" sz="1600" b="1" dirty="0"/>
              <a:t> </a:t>
            </a:r>
            <a:r>
              <a:rPr lang="en-US" sz="1600" b="1" dirty="0"/>
              <a:t>GISTs</a:t>
            </a:r>
            <a:r>
              <a:rPr lang="en-US" sz="1600" dirty="0"/>
              <a:t>             </a:t>
            </a:r>
            <a:r>
              <a:rPr lang="el-GR" sz="1600" dirty="0" err="1">
                <a:solidFill>
                  <a:srgbClr val="7B9820"/>
                </a:solidFill>
              </a:rPr>
              <a:t>πασσαλοειδής</a:t>
            </a:r>
            <a:r>
              <a:rPr lang="el-GR" sz="1600" dirty="0">
                <a:solidFill>
                  <a:srgbClr val="7B9820"/>
                </a:solidFill>
              </a:rPr>
              <a:t> με </a:t>
            </a:r>
            <a:r>
              <a:rPr lang="el-GR" sz="1600" dirty="0" err="1">
                <a:solidFill>
                  <a:srgbClr val="7B9820"/>
                </a:solidFill>
              </a:rPr>
              <a:t>παραπυρηνικά</a:t>
            </a:r>
            <a:r>
              <a:rPr lang="el-GR" sz="1600" dirty="0">
                <a:solidFill>
                  <a:srgbClr val="7B9820"/>
                </a:solidFill>
              </a:rPr>
              <a:t> </a:t>
            </a:r>
            <a:r>
              <a:rPr lang="el-GR" sz="1600" dirty="0" err="1">
                <a:solidFill>
                  <a:srgbClr val="7B9820"/>
                </a:solidFill>
              </a:rPr>
              <a:t>κενοτόπια</a:t>
            </a:r>
            <a:r>
              <a:rPr lang="el-GR" sz="1600" dirty="0"/>
              <a:t>, σκληρυντικό, διάχυτα </a:t>
            </a:r>
            <a:r>
              <a:rPr lang="el-GR" sz="1600" dirty="0" err="1"/>
              <a:t>υπερκυτταρικό</a:t>
            </a:r>
            <a:r>
              <a:rPr lang="el-GR" sz="1600" dirty="0"/>
              <a:t>, </a:t>
            </a:r>
            <a:r>
              <a:rPr lang="el-GR" sz="1600" dirty="0" err="1"/>
              <a:t>σαρκωματοειδές</a:t>
            </a:r>
            <a:r>
              <a:rPr lang="el-GR" sz="1600" dirty="0"/>
              <a:t> </a:t>
            </a:r>
            <a:endParaRPr lang="en-US" sz="1600" dirty="0"/>
          </a:p>
          <a:p>
            <a:r>
              <a:rPr lang="el-GR" sz="1600" b="1" dirty="0"/>
              <a:t>Χαρακτηριστικά πρότυπα σε </a:t>
            </a:r>
            <a:r>
              <a:rPr lang="el-GR" sz="1600" b="1" dirty="0" err="1"/>
              <a:t>επιθηλιοειδή</a:t>
            </a:r>
            <a:r>
              <a:rPr lang="el-GR" sz="1600" b="1" dirty="0"/>
              <a:t> </a:t>
            </a:r>
            <a:r>
              <a:rPr lang="en-US" sz="1600" b="1" dirty="0"/>
              <a:t>GISTs</a:t>
            </a:r>
            <a:r>
              <a:rPr lang="el-GR" sz="1600" b="1" dirty="0"/>
              <a:t>                  </a:t>
            </a:r>
            <a:r>
              <a:rPr lang="el-GR" sz="1600" dirty="0"/>
              <a:t>σκληρυντικό, με πτωχή συνοχή, </a:t>
            </a:r>
            <a:r>
              <a:rPr lang="el-GR" sz="1600" dirty="0" err="1"/>
              <a:t>ψευδοθηλώδες</a:t>
            </a:r>
            <a:r>
              <a:rPr lang="el-GR" sz="1600" dirty="0"/>
              <a:t>, </a:t>
            </a:r>
            <a:r>
              <a:rPr lang="el-GR" sz="1600" dirty="0" err="1"/>
              <a:t>κυτταροβριθές</a:t>
            </a:r>
            <a:r>
              <a:rPr lang="el-GR" sz="1600" dirty="0"/>
              <a:t>, </a:t>
            </a:r>
            <a:r>
              <a:rPr lang="el-GR" sz="1600" dirty="0" err="1"/>
              <a:t>σαρκωματοειδές</a:t>
            </a:r>
            <a:r>
              <a:rPr lang="el-GR" sz="1600" dirty="0"/>
              <a:t> ( με </a:t>
            </a:r>
            <a:r>
              <a:rPr lang="el-GR" sz="1600" dirty="0" err="1"/>
              <a:t>προβάλλουσα</a:t>
            </a:r>
            <a:r>
              <a:rPr lang="el-GR" sz="1600" dirty="0"/>
              <a:t> </a:t>
            </a:r>
            <a:r>
              <a:rPr lang="el-GR" sz="1600" dirty="0" err="1"/>
              <a:t>ατυπία</a:t>
            </a:r>
            <a:r>
              <a:rPr lang="el-GR" sz="1600" dirty="0"/>
              <a:t> </a:t>
            </a:r>
            <a:r>
              <a:rPr lang="el-GR" sz="1600" dirty="0" err="1"/>
              <a:t>αλλα</a:t>
            </a:r>
            <a:r>
              <a:rPr lang="el-GR" sz="1600" dirty="0"/>
              <a:t> χαμηλό </a:t>
            </a:r>
            <a:r>
              <a:rPr lang="el-GR" sz="1600" dirty="0" err="1"/>
              <a:t>μιτωτικό</a:t>
            </a:r>
            <a:r>
              <a:rPr lang="el-GR" sz="1600" dirty="0"/>
              <a:t> δείκτη</a:t>
            </a:r>
            <a:endParaRPr lang="en-US" sz="1600" dirty="0"/>
          </a:p>
        </p:txBody>
      </p:sp>
      <p:pic>
        <p:nvPicPr>
          <p:cNvPr id="9" name="Picture 8" descr="A picture containing brick, fabric, stone&#10;&#10;Description automatically generated">
            <a:extLst>
              <a:ext uri="{FF2B5EF4-FFF2-40B4-BE49-F238E27FC236}">
                <a16:creationId xmlns:a16="http://schemas.microsoft.com/office/drawing/2014/main" id="{48BF5F0A-A001-4FDC-8B75-EDAA6854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5672"/>
            <a:ext cx="11360727" cy="3347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197F2-4278-47BA-B0A1-B6D3C21F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80" y="502613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GISTs – Pathology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90D12E-58BE-4467-ABFE-39B065544088}"/>
              </a:ext>
            </a:extLst>
          </p:cNvPr>
          <p:cNvCxnSpPr/>
          <p:nvPr/>
        </p:nvCxnSpPr>
        <p:spPr>
          <a:xfrm>
            <a:off x="6487488" y="5502828"/>
            <a:ext cx="43542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E80F11-BB77-4D40-810D-11C50E6F8526}"/>
              </a:ext>
            </a:extLst>
          </p:cNvPr>
          <p:cNvCxnSpPr/>
          <p:nvPr/>
        </p:nvCxnSpPr>
        <p:spPr>
          <a:xfrm>
            <a:off x="5915888" y="6124925"/>
            <a:ext cx="78377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- TextBox"/>
          <p:cNvSpPr txBox="1"/>
          <p:nvPr/>
        </p:nvSpPr>
        <p:spPr>
          <a:xfrm>
            <a:off x="7386114" y="6422385"/>
            <a:ext cx="48058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  <a:p>
            <a:pPr algn="r"/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pPr algn="r"/>
            <a:endParaRPr lang="el-GR" sz="1100" i="1" dirty="0">
              <a:solidFill>
                <a:srgbClr val="7B9820"/>
              </a:solidFill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518614" y="1337482"/>
            <a:ext cx="2169996" cy="272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BFE54C-C0AB-49EE-A812-45D0EC37445D}"/>
              </a:ext>
            </a:extLst>
          </p:cNvPr>
          <p:cNvSpPr txBox="1"/>
          <p:nvPr/>
        </p:nvSpPr>
        <p:spPr>
          <a:xfrm>
            <a:off x="492024" y="1283046"/>
            <a:ext cx="370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400" b="1" dirty="0" err="1"/>
              <a:t>Ατρακτοκυτταρικό</a:t>
            </a:r>
            <a:r>
              <a:rPr lang="el-GR" sz="1400" b="1" dirty="0"/>
              <a:t> </a:t>
            </a:r>
            <a:r>
              <a:rPr lang="en-US" sz="1400" b="1" dirty="0"/>
              <a:t>GIST</a:t>
            </a:r>
            <a:endParaRPr lang="en-US" sz="1000" b="1" dirty="0"/>
          </a:p>
          <a:p>
            <a:pPr algn="just"/>
            <a:endParaRPr lang="en-US" b="1" dirty="0"/>
          </a:p>
        </p:txBody>
      </p:sp>
      <p:sp>
        <p:nvSpPr>
          <p:cNvPr id="20" name="19 - Ορθογώνιο"/>
          <p:cNvSpPr/>
          <p:nvPr/>
        </p:nvSpPr>
        <p:spPr>
          <a:xfrm>
            <a:off x="518616" y="2906973"/>
            <a:ext cx="2727896" cy="437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TextBox"/>
          <p:cNvSpPr txBox="1"/>
          <p:nvPr/>
        </p:nvSpPr>
        <p:spPr>
          <a:xfrm>
            <a:off x="457200" y="2897372"/>
            <a:ext cx="35085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err="1"/>
              <a:t>Προβάλλοντα</a:t>
            </a:r>
            <a:r>
              <a:rPr lang="el-GR" sz="1400" b="1" dirty="0"/>
              <a:t> </a:t>
            </a:r>
            <a:r>
              <a:rPr lang="el-GR" sz="1400" b="1" dirty="0" err="1"/>
              <a:t>παραπυρηνικά</a:t>
            </a:r>
            <a:endParaRPr lang="el-GR" sz="1400" b="1" dirty="0"/>
          </a:p>
          <a:p>
            <a:r>
              <a:rPr lang="el-GR" sz="1400" b="1" dirty="0" err="1"/>
              <a:t>κενοτόπια</a:t>
            </a:r>
            <a:endParaRPr lang="en-US" sz="1400" b="1" dirty="0"/>
          </a:p>
          <a:p>
            <a:endParaRPr lang="el-GR" dirty="0"/>
          </a:p>
        </p:txBody>
      </p:sp>
      <p:sp>
        <p:nvSpPr>
          <p:cNvPr id="21" name="20 - Ορθογώνιο"/>
          <p:cNvSpPr/>
          <p:nvPr/>
        </p:nvSpPr>
        <p:spPr>
          <a:xfrm>
            <a:off x="3370996" y="1323833"/>
            <a:ext cx="2060812" cy="28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3352799" y="1302329"/>
            <a:ext cx="260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400" b="1" dirty="0" err="1"/>
              <a:t>Επιθηλιοειδή</a:t>
            </a:r>
            <a:r>
              <a:rPr lang="el-GR" sz="1400" b="1" dirty="0"/>
              <a:t> </a:t>
            </a:r>
            <a:r>
              <a:rPr lang="en-US" sz="1400" b="1" dirty="0"/>
              <a:t>GIST</a:t>
            </a:r>
          </a:p>
        </p:txBody>
      </p:sp>
      <p:sp>
        <p:nvSpPr>
          <p:cNvPr id="22" name="21 - Ορθογώνιο"/>
          <p:cNvSpPr/>
          <p:nvPr/>
        </p:nvSpPr>
        <p:spPr>
          <a:xfrm>
            <a:off x="3357349" y="2906973"/>
            <a:ext cx="2419993" cy="518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TextBox"/>
          <p:cNvSpPr txBox="1"/>
          <p:nvPr/>
        </p:nvSpPr>
        <p:spPr>
          <a:xfrm>
            <a:off x="3325084" y="2857201"/>
            <a:ext cx="2590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Πλασματοκυτταροειδής</a:t>
            </a:r>
            <a:r>
              <a:rPr lang="el-GR" sz="1200" b="1" dirty="0"/>
              <a:t> </a:t>
            </a:r>
          </a:p>
          <a:p>
            <a:r>
              <a:rPr lang="el-GR" sz="1200" b="1" dirty="0"/>
              <a:t>μορφολογία σε </a:t>
            </a:r>
            <a:r>
              <a:rPr lang="el-GR" sz="1200" b="1" dirty="0" err="1"/>
              <a:t>επιθηλιοειδές</a:t>
            </a:r>
            <a:r>
              <a:rPr lang="el-GR" sz="1200" b="1" dirty="0"/>
              <a:t> </a:t>
            </a:r>
          </a:p>
          <a:p>
            <a:r>
              <a:rPr lang="en-US" sz="1200" b="1" dirty="0"/>
              <a:t>GIST</a:t>
            </a:r>
          </a:p>
          <a:p>
            <a:endParaRPr lang="el-GR" dirty="0"/>
          </a:p>
        </p:txBody>
      </p:sp>
      <p:sp>
        <p:nvSpPr>
          <p:cNvPr id="23" name="22 - Ορθογώνιο"/>
          <p:cNvSpPr/>
          <p:nvPr/>
        </p:nvSpPr>
        <p:spPr>
          <a:xfrm>
            <a:off x="6155139" y="1337481"/>
            <a:ext cx="2420825" cy="491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6086901" y="1316183"/>
            <a:ext cx="2516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Στροβιλοειδές πρότυπο σε </a:t>
            </a:r>
            <a:r>
              <a:rPr lang="el-GR" sz="1400" b="1" dirty="0" err="1"/>
              <a:t>ατρακτοκυτταρικό</a:t>
            </a:r>
            <a:r>
              <a:rPr lang="el-GR" sz="1400" b="1" dirty="0"/>
              <a:t> </a:t>
            </a:r>
            <a:r>
              <a:rPr lang="en-US" sz="1400" b="1" dirty="0"/>
              <a:t>GIST </a:t>
            </a:r>
          </a:p>
          <a:p>
            <a:endParaRPr lang="el-GR" dirty="0"/>
          </a:p>
        </p:txBody>
      </p:sp>
      <p:sp>
        <p:nvSpPr>
          <p:cNvPr id="24" name="23 - Ορθογώνιο"/>
          <p:cNvSpPr/>
          <p:nvPr/>
        </p:nvSpPr>
        <p:spPr>
          <a:xfrm>
            <a:off x="6141492" y="2920620"/>
            <a:ext cx="1787857" cy="545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TextBox"/>
          <p:cNvSpPr txBox="1"/>
          <p:nvPr/>
        </p:nvSpPr>
        <p:spPr>
          <a:xfrm>
            <a:off x="6151415" y="2923310"/>
            <a:ext cx="2632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Πλειόμορφο και </a:t>
            </a:r>
          </a:p>
          <a:p>
            <a:r>
              <a:rPr lang="el-GR" sz="1200" b="1" dirty="0"/>
              <a:t>αδιαφοροποίητο</a:t>
            </a:r>
            <a:r>
              <a:rPr lang="en-US" sz="1200" b="1" dirty="0"/>
              <a:t> GIST </a:t>
            </a:r>
          </a:p>
          <a:p>
            <a:endParaRPr lang="el-GR" dirty="0"/>
          </a:p>
        </p:txBody>
      </p:sp>
      <p:sp>
        <p:nvSpPr>
          <p:cNvPr id="25" name="24 - Ορθογώνιο"/>
          <p:cNvSpPr/>
          <p:nvPr/>
        </p:nvSpPr>
        <p:spPr>
          <a:xfrm>
            <a:off x="8980227" y="1323834"/>
            <a:ext cx="2516771" cy="53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8977746" y="1343891"/>
            <a:ext cx="2695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Πασσαλοειδής</a:t>
            </a:r>
            <a:r>
              <a:rPr lang="el-GR" sz="1200" b="1" dirty="0"/>
              <a:t> διάταξη σε </a:t>
            </a:r>
            <a:r>
              <a:rPr lang="el-GR" sz="1200" b="1" dirty="0" err="1"/>
              <a:t>ατρακτοκυτταρικό</a:t>
            </a:r>
            <a:r>
              <a:rPr lang="el-GR" sz="1200" b="1" dirty="0"/>
              <a:t> </a:t>
            </a:r>
            <a:r>
              <a:rPr lang="en-US" sz="1200" b="1" dirty="0"/>
              <a:t>GIST</a:t>
            </a:r>
          </a:p>
          <a:p>
            <a:endParaRPr lang="el-GR" b="1" dirty="0"/>
          </a:p>
        </p:txBody>
      </p:sp>
      <p:sp>
        <p:nvSpPr>
          <p:cNvPr id="26" name="25 - Ορθογώνιο"/>
          <p:cNvSpPr/>
          <p:nvPr/>
        </p:nvSpPr>
        <p:spPr>
          <a:xfrm>
            <a:off x="9007523" y="2920621"/>
            <a:ext cx="1692322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TextBox"/>
          <p:cNvSpPr txBox="1"/>
          <p:nvPr/>
        </p:nvSpPr>
        <p:spPr>
          <a:xfrm>
            <a:off x="8950033" y="2923310"/>
            <a:ext cx="2632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Πλειόμορφο και </a:t>
            </a:r>
          </a:p>
          <a:p>
            <a:r>
              <a:rPr lang="el-GR" sz="1200" b="1" dirty="0"/>
              <a:t>αδιαφοροποίητο</a:t>
            </a:r>
            <a:r>
              <a:rPr lang="en-US" sz="1200" b="1" dirty="0"/>
              <a:t> GIST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078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- Ορθογώνιο"/>
          <p:cNvSpPr/>
          <p:nvPr/>
        </p:nvSpPr>
        <p:spPr>
          <a:xfrm>
            <a:off x="6974005" y="5363570"/>
            <a:ext cx="4103297" cy="51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 descr="C:\Users\User\Desktop\gist\figure 8 slide rare histo patter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8654" y="2299855"/>
            <a:ext cx="7232038" cy="440574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CE3A8-B0CC-42FB-B9D3-7E5C1BC10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SDH-deficient GISTs </a:t>
            </a:r>
            <a:r>
              <a:rPr lang="el-GR" dirty="0"/>
              <a:t>Ιστολογικά πρότυπα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59697-1F22-4F7E-9A22-5C240AB28706}"/>
              </a:ext>
            </a:extLst>
          </p:cNvPr>
          <p:cNvSpPr txBox="1"/>
          <p:nvPr/>
        </p:nvSpPr>
        <p:spPr>
          <a:xfrm>
            <a:off x="6500945" y="2651064"/>
            <a:ext cx="5408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l-GR" b="1" dirty="0"/>
              <a:t>Κατά κανόνα </a:t>
            </a:r>
            <a:r>
              <a:rPr lang="el-GR" b="1" dirty="0">
                <a:solidFill>
                  <a:srgbClr val="7B9820"/>
                </a:solidFill>
              </a:rPr>
              <a:t>σε νέες γυναίκες</a:t>
            </a:r>
            <a:endParaRPr lang="en-US" b="1" dirty="0">
              <a:solidFill>
                <a:srgbClr val="7B9820"/>
              </a:solidFill>
            </a:endParaRPr>
          </a:p>
          <a:p>
            <a:pPr marL="285750" indent="-285750"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l-GR" b="1" dirty="0"/>
              <a:t>Προτίμηση για τον </a:t>
            </a:r>
            <a:r>
              <a:rPr lang="el-GR" b="1" dirty="0">
                <a:solidFill>
                  <a:srgbClr val="7B9820"/>
                </a:solidFill>
              </a:rPr>
              <a:t>στόμαχο</a:t>
            </a:r>
            <a:endParaRPr lang="en-US" b="1" dirty="0">
              <a:solidFill>
                <a:srgbClr val="7B9820"/>
              </a:solidFill>
            </a:endParaRPr>
          </a:p>
          <a:p>
            <a:pPr marL="285750" indent="-285750"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l-GR" b="1" dirty="0" err="1">
                <a:solidFill>
                  <a:srgbClr val="7B9820"/>
                </a:solidFill>
              </a:rPr>
              <a:t>Επιθηλιοειδής</a:t>
            </a:r>
            <a:r>
              <a:rPr lang="el-GR" b="1" dirty="0">
                <a:solidFill>
                  <a:srgbClr val="7B9820"/>
                </a:solidFill>
              </a:rPr>
              <a:t> μορφολογία </a:t>
            </a:r>
            <a:endParaRPr lang="en-US" b="1" dirty="0"/>
          </a:p>
          <a:p>
            <a:pPr marL="285750" indent="-285750"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l-GR" b="1" dirty="0" err="1">
                <a:solidFill>
                  <a:srgbClr val="7B9820"/>
                </a:solidFill>
              </a:rPr>
              <a:t>Πλεξοειδές</a:t>
            </a:r>
            <a:r>
              <a:rPr lang="el-GR" b="1" dirty="0">
                <a:solidFill>
                  <a:srgbClr val="7B9820"/>
                </a:solidFill>
              </a:rPr>
              <a:t>/</a:t>
            </a:r>
            <a:r>
              <a:rPr lang="el-GR" b="1" dirty="0" err="1">
                <a:solidFill>
                  <a:srgbClr val="7B9820"/>
                </a:solidFill>
              </a:rPr>
              <a:t>πολυοζώδες</a:t>
            </a:r>
            <a:r>
              <a:rPr lang="el-GR" b="1" dirty="0">
                <a:solidFill>
                  <a:srgbClr val="7B9820"/>
                </a:solidFill>
              </a:rPr>
              <a:t> πρότυπο</a:t>
            </a:r>
            <a:endParaRPr lang="en-US" b="1" dirty="0">
              <a:solidFill>
                <a:srgbClr val="7B9820"/>
              </a:solidFill>
            </a:endParaRPr>
          </a:p>
          <a:p>
            <a:pPr marL="285750" indent="-285750"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l-GR" b="1" dirty="0">
                <a:solidFill>
                  <a:srgbClr val="7B9820"/>
                </a:solidFill>
              </a:rPr>
              <a:t>Διήθηση λεμφαγγείων</a:t>
            </a:r>
            <a:endParaRPr lang="en-US" b="1" dirty="0">
              <a:solidFill>
                <a:srgbClr val="7B9820"/>
              </a:solidFill>
            </a:endParaRPr>
          </a:p>
          <a:p>
            <a:pPr marL="285750" indent="-285750"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l-GR" b="1" dirty="0" err="1">
                <a:solidFill>
                  <a:srgbClr val="7B9820"/>
                </a:solidFill>
              </a:rPr>
              <a:t>Λεμφαδενικές</a:t>
            </a:r>
            <a:r>
              <a:rPr lang="el-GR" b="1" dirty="0">
                <a:solidFill>
                  <a:srgbClr val="7B9820"/>
                </a:solidFill>
              </a:rPr>
              <a:t> μεταστάσεις</a:t>
            </a:r>
            <a:endParaRPr lang="en-US" b="1" dirty="0">
              <a:solidFill>
                <a:srgbClr val="7B9820"/>
              </a:solidFill>
            </a:endParaRPr>
          </a:p>
          <a:p>
            <a:pPr marL="285750" indent="-285750"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l-GR" b="1" dirty="0"/>
              <a:t>Έκφραση νευρικών δεικτών</a:t>
            </a:r>
            <a:endParaRPr lang="en-US" b="1" dirty="0"/>
          </a:p>
          <a:p>
            <a:pPr marL="285750" indent="-285750"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l-GR" b="1" dirty="0"/>
              <a:t>Απουσία έκφρασης </a:t>
            </a:r>
            <a:r>
              <a:rPr lang="en-US" b="1" dirty="0"/>
              <a:t>SMA</a:t>
            </a:r>
          </a:p>
          <a:p>
            <a:pPr marL="285750" indent="-285750">
              <a:buClr>
                <a:srgbClr val="ACD433"/>
              </a:buClr>
            </a:pP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0530E-E2A5-4318-A972-EFE9BE51F64F}"/>
              </a:ext>
            </a:extLst>
          </p:cNvPr>
          <p:cNvSpPr txBox="1"/>
          <p:nvPr/>
        </p:nvSpPr>
        <p:spPr>
          <a:xfrm>
            <a:off x="10154194" y="3859398"/>
            <a:ext cx="2037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Συχνές</a:t>
            </a:r>
            <a:r>
              <a:rPr lang="en-US" sz="1200" b="1" dirty="0"/>
              <a:t> (</a:t>
            </a:r>
            <a:r>
              <a:rPr lang="el-GR" sz="1200" b="1" dirty="0"/>
              <a:t>αντίθετα με τα υπόλοιπα </a:t>
            </a:r>
            <a:r>
              <a:rPr lang="en-US" sz="1200" b="1" dirty="0"/>
              <a:t>GISTs)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458B1D8-87A1-4E07-8B43-9674443135F7}"/>
              </a:ext>
            </a:extLst>
          </p:cNvPr>
          <p:cNvSpPr/>
          <p:nvPr/>
        </p:nvSpPr>
        <p:spPr>
          <a:xfrm>
            <a:off x="9718766" y="3845529"/>
            <a:ext cx="374468" cy="4616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11 - TextBox"/>
          <p:cNvSpPr txBox="1"/>
          <p:nvPr/>
        </p:nvSpPr>
        <p:spPr>
          <a:xfrm>
            <a:off x="221672" y="6581001"/>
            <a:ext cx="3560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7B9820"/>
                </a:solidFill>
              </a:rPr>
              <a:t>Brčić</a:t>
            </a:r>
            <a:r>
              <a:rPr lang="en-US" sz="1200" i="1" dirty="0">
                <a:solidFill>
                  <a:srgbClr val="7B9820"/>
                </a:solidFill>
              </a:rPr>
              <a:t> Diagnostics 2021</a:t>
            </a:r>
            <a:endParaRPr lang="el-GR" sz="1200" i="1" dirty="0">
              <a:solidFill>
                <a:srgbClr val="7B9820"/>
              </a:solidFill>
            </a:endParaRPr>
          </a:p>
          <a:p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5458694" y="6276111"/>
            <a:ext cx="322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SDHB</a:t>
            </a:r>
            <a:endParaRPr lang="el-GR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9539869" y="6257836"/>
            <a:ext cx="32281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srgbClr val="7B9820"/>
                </a:solidFill>
              </a:rPr>
              <a:t>Malik</a:t>
            </a:r>
            <a:r>
              <a:rPr lang="en-US" sz="1100" i="1" dirty="0">
                <a:solidFill>
                  <a:srgbClr val="7B9820"/>
                </a:solidFill>
              </a:rPr>
              <a:t>, </a:t>
            </a:r>
            <a:r>
              <a:rPr lang="en-US" sz="1100" i="1" dirty="0" err="1">
                <a:solidFill>
                  <a:srgbClr val="7B9820"/>
                </a:solidFill>
              </a:rPr>
              <a:t>Pediatr</a:t>
            </a:r>
            <a:r>
              <a:rPr lang="en-US" sz="1100" i="1" dirty="0">
                <a:solidFill>
                  <a:srgbClr val="7B9820"/>
                </a:solidFill>
              </a:rPr>
              <a:t> Dev </a:t>
            </a:r>
            <a:r>
              <a:rPr lang="en-US" sz="1100" i="1" dirty="0" err="1">
                <a:solidFill>
                  <a:srgbClr val="7B9820"/>
                </a:solidFill>
              </a:rPr>
              <a:t>Pathol</a:t>
            </a:r>
            <a:r>
              <a:rPr lang="en-US" sz="1100" i="1" dirty="0">
                <a:solidFill>
                  <a:srgbClr val="7B9820"/>
                </a:solidFill>
              </a:rPr>
              <a:t>  2019</a:t>
            </a:r>
          </a:p>
          <a:p>
            <a:r>
              <a:rPr lang="en-US" sz="1100" i="1" dirty="0">
                <a:solidFill>
                  <a:srgbClr val="7B9820"/>
                </a:solidFill>
              </a:rPr>
              <a:t>Indio J </a:t>
            </a:r>
            <a:r>
              <a:rPr lang="en-US" sz="1100" i="1" dirty="0" err="1">
                <a:solidFill>
                  <a:srgbClr val="7B9820"/>
                </a:solidFill>
              </a:rPr>
              <a:t>Clin</a:t>
            </a:r>
            <a:r>
              <a:rPr lang="en-US" sz="1100" i="1" dirty="0">
                <a:solidFill>
                  <a:srgbClr val="7B9820"/>
                </a:solidFill>
              </a:rPr>
              <a:t> Med 2021</a:t>
            </a:r>
          </a:p>
          <a:p>
            <a:r>
              <a:rPr lang="en-US" sz="1100" i="1" dirty="0">
                <a:solidFill>
                  <a:srgbClr val="7B9820"/>
                </a:solidFill>
              </a:rPr>
              <a:t>Ibrahim, Arch </a:t>
            </a:r>
            <a:r>
              <a:rPr lang="en-US" sz="1100" i="1" dirty="0" err="1">
                <a:solidFill>
                  <a:srgbClr val="7B9820"/>
                </a:solidFill>
              </a:rPr>
              <a:t>Pathol</a:t>
            </a:r>
            <a:r>
              <a:rPr lang="en-US" sz="1100" i="1" dirty="0">
                <a:solidFill>
                  <a:srgbClr val="7B9820"/>
                </a:solidFill>
              </a:rPr>
              <a:t> Lab Med 2020</a:t>
            </a:r>
            <a:endParaRPr lang="el-GR" sz="1100" i="1" dirty="0">
              <a:solidFill>
                <a:srgbClr val="7B9820"/>
              </a:solidFill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207819" y="2369127"/>
            <a:ext cx="29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Πολυοζώδες</a:t>
            </a:r>
            <a:r>
              <a:rPr lang="el-GR" b="1" dirty="0"/>
              <a:t>/</a:t>
            </a:r>
            <a:r>
              <a:rPr lang="el-GR" b="1" dirty="0" err="1"/>
              <a:t>Πλεξοειδές</a:t>
            </a:r>
            <a:r>
              <a:rPr lang="el-GR" b="1" dirty="0"/>
              <a:t> πρότυπο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3325092" y="2355273"/>
            <a:ext cx="31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Επιθηλιοειδή</a:t>
            </a:r>
            <a:r>
              <a:rPr lang="el-GR" b="1" dirty="0"/>
              <a:t> κύτταρα σε </a:t>
            </a:r>
            <a:r>
              <a:rPr lang="el-GR" b="1" dirty="0" err="1"/>
              <a:t>συγκυτιακή</a:t>
            </a:r>
            <a:r>
              <a:rPr lang="el-GR" b="1" dirty="0"/>
              <a:t> ανάπτυξη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6974006" y="5418161"/>
            <a:ext cx="4217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/>
              <a:t>Υπερμεθυλιωμένος</a:t>
            </a:r>
            <a:r>
              <a:rPr lang="el-GR" sz="2000" b="1" dirty="0"/>
              <a:t> φαινότυπος</a:t>
            </a:r>
          </a:p>
        </p:txBody>
      </p:sp>
    </p:spTree>
    <p:extLst>
      <p:ext uri="{BB962C8B-B14F-4D97-AF65-F5344CB8AC3E}">
        <p14:creationId xmlns:p14="http://schemas.microsoft.com/office/powerpoint/2010/main" val="218111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ADC9-E7E0-4C21-80A8-F098A4B91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Αποδιαφοροποιημένο</a:t>
            </a:r>
            <a:r>
              <a:rPr lang="en-US" dirty="0"/>
              <a:t> GIST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0FA71-90EF-4A7A-8EA8-D5F564461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92" y="2298700"/>
            <a:ext cx="5550644" cy="4393045"/>
          </a:xfrm>
        </p:spPr>
        <p:txBody>
          <a:bodyPr>
            <a:normAutofit fontScale="92500" lnSpcReduction="10000"/>
          </a:bodyPr>
          <a:lstStyle/>
          <a:p>
            <a:r>
              <a:rPr lang="el-GR" sz="2000" dirty="0"/>
              <a:t>Υψηλόβαθμη σαρκωματώδη μορφολογία</a:t>
            </a:r>
            <a:endParaRPr lang="en-US" sz="2000" dirty="0"/>
          </a:p>
          <a:p>
            <a:r>
              <a:rPr lang="en-US" sz="2000" b="1" dirty="0"/>
              <a:t>De novo </a:t>
            </a:r>
            <a:r>
              <a:rPr lang="el-GR" sz="2000" b="1" dirty="0"/>
              <a:t>ή συνήθως μετά από θεραπεία με </a:t>
            </a:r>
            <a:r>
              <a:rPr lang="en-US" sz="2000" b="1" dirty="0"/>
              <a:t>imatinib</a:t>
            </a:r>
          </a:p>
          <a:p>
            <a:r>
              <a:rPr lang="el-GR" sz="2000" dirty="0"/>
              <a:t>Δυνατόν να συνοδεύονται  από </a:t>
            </a:r>
            <a:r>
              <a:rPr lang="el-GR" sz="2000" b="1" dirty="0" err="1"/>
              <a:t>ετερόλογα</a:t>
            </a:r>
            <a:r>
              <a:rPr lang="en-US" sz="2000" dirty="0"/>
              <a:t> </a:t>
            </a:r>
            <a:r>
              <a:rPr lang="el-GR" sz="2000" dirty="0"/>
              <a:t>επιθηλιακά, </a:t>
            </a:r>
            <a:r>
              <a:rPr lang="el-GR" sz="2000" dirty="0" err="1"/>
              <a:t>μυογενή</a:t>
            </a:r>
            <a:r>
              <a:rPr lang="el-GR" sz="2000" dirty="0"/>
              <a:t> ή </a:t>
            </a:r>
            <a:r>
              <a:rPr lang="el-GR" sz="2000" dirty="0" err="1"/>
              <a:t>αγγειοσαρκωματώδη</a:t>
            </a:r>
            <a:r>
              <a:rPr lang="en-US" sz="2000" dirty="0"/>
              <a:t> </a:t>
            </a:r>
            <a:r>
              <a:rPr lang="el-GR" sz="2000" b="1" dirty="0"/>
              <a:t>στοιχεία</a:t>
            </a:r>
            <a:endParaRPr lang="en-US" sz="2000" b="1" dirty="0"/>
          </a:p>
          <a:p>
            <a:r>
              <a:rPr lang="el-GR" sz="2000" b="1" dirty="0"/>
              <a:t>Πιθανή εστιακή παρουσία </a:t>
            </a:r>
            <a:r>
              <a:rPr lang="en-US" sz="2000" b="1" dirty="0"/>
              <a:t>GIST – like </a:t>
            </a:r>
            <a:r>
              <a:rPr lang="el-GR" sz="2000" b="1" dirty="0"/>
              <a:t>περιοχών</a:t>
            </a:r>
            <a:r>
              <a:rPr lang="en-US" sz="2000" b="1" dirty="0"/>
              <a:t> KIT – </a:t>
            </a:r>
            <a:r>
              <a:rPr lang="el-GR" sz="2000" b="1" dirty="0"/>
              <a:t>θετικών</a:t>
            </a:r>
            <a:endParaRPr lang="en-US" sz="2000" b="1" dirty="0"/>
          </a:p>
          <a:p>
            <a:r>
              <a:rPr lang="el-GR" sz="2000" dirty="0"/>
              <a:t>Διάγνωση δυσχερής            </a:t>
            </a:r>
            <a:r>
              <a:rPr lang="el-GR" sz="2000" b="1" dirty="0"/>
              <a:t>απουσία </a:t>
            </a:r>
            <a:r>
              <a:rPr lang="en-US" sz="2000" b="1" dirty="0"/>
              <a:t>DOG1, c-Kit, CD34, wild type KIT and PDGFRA</a:t>
            </a:r>
          </a:p>
          <a:p>
            <a:r>
              <a:rPr lang="el-GR" sz="2000" dirty="0"/>
              <a:t>Σπανιότατα </a:t>
            </a:r>
            <a:r>
              <a:rPr lang="el-GR" sz="2000" dirty="0" err="1"/>
              <a:t>αποδιαφοροποίηση</a:t>
            </a:r>
            <a:r>
              <a:rPr lang="el-GR" sz="2000" dirty="0"/>
              <a:t> σε </a:t>
            </a:r>
            <a:r>
              <a:rPr lang="en-US" sz="2000" dirty="0"/>
              <a:t>SDH-deficient GIST</a:t>
            </a: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1FE09A-C984-4C95-A035-4179BF246D8D}"/>
              </a:ext>
            </a:extLst>
          </p:cNvPr>
          <p:cNvCxnSpPr/>
          <p:nvPr/>
        </p:nvCxnSpPr>
        <p:spPr>
          <a:xfrm>
            <a:off x="3166355" y="5051764"/>
            <a:ext cx="70539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- TextBox"/>
          <p:cNvSpPr txBox="1"/>
          <p:nvPr/>
        </p:nvSpPr>
        <p:spPr>
          <a:xfrm>
            <a:off x="7038109" y="6304002"/>
            <a:ext cx="5153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B9820"/>
                </a:solidFill>
              </a:rPr>
              <a:t>Shah, BMJU Case Rep 2021                       Karakas Ann </a:t>
            </a:r>
            <a:r>
              <a:rPr lang="en-US" sz="1000" i="1" dirty="0" err="1">
                <a:solidFill>
                  <a:srgbClr val="7B9820"/>
                </a:solidFill>
              </a:rPr>
              <a:t>Diagn</a:t>
            </a:r>
            <a:r>
              <a:rPr lang="en-US" sz="1000" i="1" dirty="0">
                <a:solidFill>
                  <a:srgbClr val="7B9820"/>
                </a:solidFill>
              </a:rPr>
              <a:t> </a:t>
            </a:r>
            <a:r>
              <a:rPr lang="en-US" sz="1000" i="1" dirty="0" err="1">
                <a:solidFill>
                  <a:srgbClr val="7B9820"/>
                </a:solidFill>
              </a:rPr>
              <a:t>Pathol</a:t>
            </a:r>
            <a:r>
              <a:rPr lang="en-US" sz="1000" i="1" dirty="0">
                <a:solidFill>
                  <a:srgbClr val="7B9820"/>
                </a:solidFill>
              </a:rPr>
              <a:t> 2019</a:t>
            </a:r>
          </a:p>
          <a:p>
            <a:r>
              <a:rPr lang="en-US" sz="1000" i="1" dirty="0" err="1">
                <a:solidFill>
                  <a:srgbClr val="7B9820"/>
                </a:solidFill>
              </a:rPr>
              <a:t>Antonescu</a:t>
            </a:r>
            <a:r>
              <a:rPr lang="en-US" sz="1000" i="1" dirty="0">
                <a:solidFill>
                  <a:srgbClr val="7B9820"/>
                </a:solidFill>
              </a:rPr>
              <a:t> Am J </a:t>
            </a:r>
            <a:r>
              <a:rPr lang="en-US" sz="1000" i="1" dirty="0" err="1">
                <a:solidFill>
                  <a:srgbClr val="7B9820"/>
                </a:solidFill>
              </a:rPr>
              <a:t>Surg</a:t>
            </a:r>
            <a:r>
              <a:rPr lang="en-US" sz="1000" i="1" dirty="0">
                <a:solidFill>
                  <a:srgbClr val="7B9820"/>
                </a:solidFill>
              </a:rPr>
              <a:t> </a:t>
            </a:r>
            <a:r>
              <a:rPr lang="en-US" sz="1000" i="1" dirty="0" err="1">
                <a:solidFill>
                  <a:srgbClr val="7B9820"/>
                </a:solidFill>
              </a:rPr>
              <a:t>Pathol</a:t>
            </a:r>
            <a:r>
              <a:rPr lang="en-US" sz="1000" i="1" dirty="0">
                <a:solidFill>
                  <a:srgbClr val="7B9820"/>
                </a:solidFill>
              </a:rPr>
              <a:t> 2013           Jiang x, Case Rep </a:t>
            </a:r>
            <a:r>
              <a:rPr lang="en-US" sz="1000" i="1" dirty="0" err="1">
                <a:solidFill>
                  <a:srgbClr val="7B9820"/>
                </a:solidFill>
              </a:rPr>
              <a:t>Oncol</a:t>
            </a:r>
            <a:r>
              <a:rPr lang="en-US" sz="1000" i="1" dirty="0">
                <a:solidFill>
                  <a:srgbClr val="7B9820"/>
                </a:solidFill>
              </a:rPr>
              <a:t> Med 2015</a:t>
            </a:r>
          </a:p>
          <a:p>
            <a:r>
              <a:rPr lang="en-US" sz="1000" i="1" dirty="0" err="1">
                <a:solidFill>
                  <a:srgbClr val="7B9820"/>
                </a:solidFill>
              </a:rPr>
              <a:t>Canzonieri</a:t>
            </a:r>
            <a:r>
              <a:rPr lang="en-US" sz="1000" i="1" dirty="0">
                <a:solidFill>
                  <a:srgbClr val="7B9820"/>
                </a:solidFill>
              </a:rPr>
              <a:t> </a:t>
            </a:r>
            <a:r>
              <a:rPr lang="en-US" sz="1000" i="1" dirty="0" err="1">
                <a:solidFill>
                  <a:srgbClr val="7B9820"/>
                </a:solidFill>
              </a:rPr>
              <a:t>Pathol</a:t>
            </a:r>
            <a:r>
              <a:rPr lang="en-US" sz="1000" i="1" dirty="0">
                <a:solidFill>
                  <a:srgbClr val="7B9820"/>
                </a:solidFill>
              </a:rPr>
              <a:t> Res </a:t>
            </a:r>
            <a:r>
              <a:rPr lang="en-US" sz="1000" i="1" dirty="0" err="1">
                <a:solidFill>
                  <a:srgbClr val="7B9820"/>
                </a:solidFill>
              </a:rPr>
              <a:t>Pract</a:t>
            </a:r>
            <a:r>
              <a:rPr lang="en-US" sz="1000" i="1" dirty="0">
                <a:solidFill>
                  <a:srgbClr val="7B9820"/>
                </a:solidFill>
              </a:rPr>
              <a:t> 2016</a:t>
            </a:r>
            <a:endParaRPr lang="el-GR" sz="1000" i="1" dirty="0">
              <a:solidFill>
                <a:srgbClr val="7B9820"/>
              </a:solidFill>
            </a:endParaRPr>
          </a:p>
        </p:txBody>
      </p:sp>
      <p:pic>
        <p:nvPicPr>
          <p:cNvPr id="9218" name="Picture 2" descr="C:\Users\User\Desktop\gist\antonesc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5780" y="1852322"/>
            <a:ext cx="6400800" cy="4423787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7342909" y="2867892"/>
            <a:ext cx="247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CD117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8966579" y="4244454"/>
            <a:ext cx="81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Ki67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8968854" y="2841009"/>
            <a:ext cx="81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Ki67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10577016" y="4230806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p53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10551994" y="2841009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p53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08428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641A-1B88-458A-B553-5E684049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GISTs – </a:t>
            </a:r>
            <a:r>
              <a:rPr lang="el-GR" dirty="0" err="1"/>
              <a:t>Ανοσοφαινότυπος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CAB4-A0BE-4BE3-8EBE-E05940F1F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2276444"/>
            <a:ext cx="11260183" cy="458155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&gt;95% KIT(CD117) </a:t>
            </a:r>
            <a:r>
              <a:rPr lang="el-GR" b="1" dirty="0"/>
              <a:t>θετικό  </a:t>
            </a:r>
            <a:r>
              <a:rPr lang="en-US" dirty="0"/>
              <a:t>          </a:t>
            </a:r>
            <a:r>
              <a:rPr lang="el-GR" dirty="0" err="1"/>
              <a:t>κυτταροπλασματική</a:t>
            </a:r>
            <a:r>
              <a:rPr lang="el-GR" dirty="0"/>
              <a:t>, </a:t>
            </a:r>
            <a:r>
              <a:rPr lang="el-GR" dirty="0" err="1"/>
              <a:t>μεμβρανική</a:t>
            </a:r>
            <a:r>
              <a:rPr lang="el-GR" dirty="0"/>
              <a:t> ή </a:t>
            </a:r>
            <a:r>
              <a:rPr lang="el-GR" dirty="0" err="1"/>
              <a:t>παραπυρηνική</a:t>
            </a:r>
            <a:r>
              <a:rPr lang="el-GR" dirty="0"/>
              <a:t> στικτή κατανομή</a:t>
            </a:r>
            <a:endParaRPr lang="en-US" dirty="0"/>
          </a:p>
          <a:p>
            <a:r>
              <a:rPr lang="en-US" b="1" dirty="0"/>
              <a:t>&lt;5% KIT </a:t>
            </a:r>
            <a:r>
              <a:rPr lang="el-GR" b="1" dirty="0"/>
              <a:t>αρνητικό</a:t>
            </a:r>
            <a:r>
              <a:rPr lang="en-US" dirty="0"/>
              <a:t> </a:t>
            </a:r>
            <a:r>
              <a:rPr lang="el-GR" dirty="0"/>
              <a:t>ή εστιακά θετικό           </a:t>
            </a:r>
            <a:r>
              <a:rPr lang="el-GR" b="1" dirty="0"/>
              <a:t>συνήθως παρουσία μετάλλαξης</a:t>
            </a:r>
            <a:r>
              <a:rPr lang="en-US" b="1" dirty="0"/>
              <a:t> PDGFRA</a:t>
            </a:r>
          </a:p>
          <a:p>
            <a:r>
              <a:rPr lang="en-US" b="1" dirty="0"/>
              <a:t>DOG1 </a:t>
            </a:r>
            <a:r>
              <a:rPr lang="el-GR" b="1" dirty="0"/>
              <a:t>θετικό </a:t>
            </a:r>
            <a:r>
              <a:rPr lang="en-US" b="1" dirty="0"/>
              <a:t>( 75-80%)</a:t>
            </a:r>
            <a:r>
              <a:rPr lang="en-US" dirty="0"/>
              <a:t>, </a:t>
            </a:r>
            <a:r>
              <a:rPr lang="el-GR" b="1" dirty="0"/>
              <a:t>επίσης στο </a:t>
            </a:r>
            <a:r>
              <a:rPr lang="en-US" b="1" dirty="0"/>
              <a:t>50% </a:t>
            </a:r>
            <a:r>
              <a:rPr lang="el-GR" b="1" dirty="0"/>
              <a:t>των</a:t>
            </a:r>
            <a:r>
              <a:rPr lang="en-US" b="1" dirty="0"/>
              <a:t> KIT </a:t>
            </a:r>
            <a:r>
              <a:rPr lang="el-GR" b="1" dirty="0"/>
              <a:t>αρνητικών</a:t>
            </a:r>
            <a:r>
              <a:rPr lang="en-US" b="1" dirty="0"/>
              <a:t> GISTs</a:t>
            </a:r>
          </a:p>
          <a:p>
            <a:r>
              <a:rPr lang="en-US" dirty="0"/>
              <a:t>DOG </a:t>
            </a:r>
            <a:r>
              <a:rPr lang="el-GR" dirty="0"/>
              <a:t>και</a:t>
            </a:r>
            <a:r>
              <a:rPr lang="en-US" dirty="0"/>
              <a:t> KIT </a:t>
            </a:r>
            <a:r>
              <a:rPr lang="el-GR" dirty="0"/>
              <a:t>εκφράζονται από τα διάμεσα κύτταρα του </a:t>
            </a:r>
            <a:r>
              <a:rPr lang="en-US" dirty="0" err="1"/>
              <a:t>Cajal</a:t>
            </a:r>
            <a:endParaRPr lang="en-US" dirty="0"/>
          </a:p>
          <a:p>
            <a:r>
              <a:rPr lang="en-US" b="1" dirty="0"/>
              <a:t>CD34</a:t>
            </a:r>
            <a:r>
              <a:rPr lang="en-US" dirty="0"/>
              <a:t> </a:t>
            </a:r>
            <a:r>
              <a:rPr lang="el-GR" dirty="0"/>
              <a:t>εκφράζεται στην μεγάλη πλειοψηφία των </a:t>
            </a:r>
            <a:r>
              <a:rPr lang="el-GR" b="1" dirty="0" err="1"/>
              <a:t>ατρακτοκυτταρικών</a:t>
            </a:r>
            <a:r>
              <a:rPr lang="el-GR" b="1" dirty="0"/>
              <a:t> </a:t>
            </a:r>
            <a:r>
              <a:rPr lang="en-US" dirty="0"/>
              <a:t>GISTs  (</a:t>
            </a:r>
            <a:r>
              <a:rPr lang="el-GR" dirty="0"/>
              <a:t>σπανιότερα στα </a:t>
            </a:r>
            <a:r>
              <a:rPr lang="el-GR" dirty="0" err="1"/>
              <a:t>επιθηλιοειδή</a:t>
            </a:r>
            <a:r>
              <a:rPr lang="en-US" dirty="0"/>
              <a:t>)(</a:t>
            </a:r>
            <a:r>
              <a:rPr lang="el-GR" dirty="0"/>
              <a:t>συνολικό ποσοστό θετικότητας</a:t>
            </a:r>
            <a:r>
              <a:rPr lang="en-US" dirty="0"/>
              <a:t> </a:t>
            </a:r>
            <a:r>
              <a:rPr lang="en-US" b="1" dirty="0"/>
              <a:t>60-70%</a:t>
            </a:r>
            <a:r>
              <a:rPr lang="en-US" dirty="0"/>
              <a:t>)</a:t>
            </a:r>
          </a:p>
          <a:p>
            <a:r>
              <a:rPr lang="en-US" dirty="0"/>
              <a:t>h-</a:t>
            </a:r>
            <a:r>
              <a:rPr lang="en-US" dirty="0" err="1"/>
              <a:t>caldesmon</a:t>
            </a:r>
            <a:r>
              <a:rPr lang="el-GR" dirty="0"/>
              <a:t> +</a:t>
            </a:r>
            <a:r>
              <a:rPr lang="en-US" dirty="0"/>
              <a:t> (80%) </a:t>
            </a:r>
            <a:r>
              <a:rPr lang="el-GR" dirty="0"/>
              <a:t>και </a:t>
            </a:r>
            <a:r>
              <a:rPr lang="en-US" dirty="0"/>
              <a:t>SMA </a:t>
            </a:r>
            <a:r>
              <a:rPr lang="el-GR" dirty="0"/>
              <a:t>+ </a:t>
            </a:r>
            <a:r>
              <a:rPr lang="en-US" dirty="0"/>
              <a:t>(30-40%), </a:t>
            </a:r>
            <a:r>
              <a:rPr lang="el-GR" dirty="0"/>
              <a:t>σπάνια</a:t>
            </a:r>
            <a:r>
              <a:rPr lang="en-US" dirty="0"/>
              <a:t> </a:t>
            </a:r>
            <a:r>
              <a:rPr lang="el-GR" dirty="0"/>
              <a:t>έκφραση </a:t>
            </a:r>
            <a:r>
              <a:rPr lang="el-GR" dirty="0" err="1"/>
              <a:t>δεσμίνης</a:t>
            </a:r>
            <a:r>
              <a:rPr lang="en-US" dirty="0"/>
              <a:t>(5%) (</a:t>
            </a:r>
            <a:r>
              <a:rPr lang="el-GR" dirty="0" err="1"/>
              <a:t>δ.δ</a:t>
            </a:r>
            <a:r>
              <a:rPr lang="el-GR" dirty="0"/>
              <a:t> από λείους μυϊκούς όγκους</a:t>
            </a:r>
            <a:r>
              <a:rPr lang="en-US" dirty="0"/>
              <a:t>)</a:t>
            </a:r>
          </a:p>
          <a:p>
            <a:r>
              <a:rPr lang="el-GR" b="1" dirty="0"/>
              <a:t>Απώλεια έκφρασης </a:t>
            </a:r>
            <a:r>
              <a:rPr lang="en-US" b="1" dirty="0"/>
              <a:t>SDHB </a:t>
            </a:r>
            <a:r>
              <a:rPr lang="el-GR" b="1" dirty="0"/>
              <a:t>σε </a:t>
            </a:r>
            <a:r>
              <a:rPr lang="en-US" b="1" dirty="0"/>
              <a:t>SDH – deficient GISTs, </a:t>
            </a:r>
            <a:r>
              <a:rPr lang="el-GR" b="1" dirty="0"/>
              <a:t>ανεξάρτητα από το είδος του υποκείμενου </a:t>
            </a:r>
            <a:r>
              <a:rPr lang="en-US" b="1" dirty="0"/>
              <a:t>SDH</a:t>
            </a:r>
            <a:r>
              <a:rPr lang="el-GR" b="1" dirty="0"/>
              <a:t> μεταλλαγμένου γονιδίου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r>
              <a:rPr lang="el-GR" b="1" dirty="0"/>
              <a:t>Απώλεια </a:t>
            </a:r>
            <a:r>
              <a:rPr lang="el-GR" b="1" dirty="0" err="1"/>
              <a:t>νευροϊνωμίνης</a:t>
            </a:r>
            <a:r>
              <a:rPr lang="el-GR" b="1" dirty="0"/>
              <a:t> </a:t>
            </a:r>
            <a:r>
              <a:rPr lang="en-US" b="1" dirty="0"/>
              <a:t>(NF1)</a:t>
            </a:r>
            <a:r>
              <a:rPr lang="en-US" dirty="0"/>
              <a:t> </a:t>
            </a:r>
            <a:r>
              <a:rPr lang="el-GR" dirty="0"/>
              <a:t>χρήσιμη για την ταυτοποίηση των </a:t>
            </a:r>
          </a:p>
          <a:p>
            <a:pPr marL="0" indent="0">
              <a:buNone/>
            </a:pPr>
            <a:r>
              <a:rPr lang="el-GR" b="1" dirty="0"/>
              <a:t>      </a:t>
            </a:r>
            <a:r>
              <a:rPr lang="en-US" b="1" dirty="0"/>
              <a:t>NF1- </a:t>
            </a:r>
            <a:r>
              <a:rPr lang="el-GR" b="1" dirty="0"/>
              <a:t>σχετιζόμενων</a:t>
            </a:r>
            <a:r>
              <a:rPr lang="en-US" b="1" dirty="0"/>
              <a:t> GISTs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5BDD8-9E90-4D0D-A5C8-70B4DF799ED9}"/>
              </a:ext>
            </a:extLst>
          </p:cNvPr>
          <p:cNvSpPr txBox="1"/>
          <p:nvPr/>
        </p:nvSpPr>
        <p:spPr>
          <a:xfrm>
            <a:off x="1655681" y="5152463"/>
            <a:ext cx="772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l-GR" sz="1600" dirty="0"/>
              <a:t>Απώλεια έκφρασης </a:t>
            </a:r>
            <a:r>
              <a:rPr lang="en-US" sz="1600" dirty="0"/>
              <a:t>SDHA </a:t>
            </a:r>
            <a:r>
              <a:rPr lang="el-GR" sz="1600" dirty="0"/>
              <a:t>είναι ειδική για </a:t>
            </a:r>
            <a:r>
              <a:rPr lang="en-US" sz="1600" dirty="0"/>
              <a:t>SDHA-</a:t>
            </a:r>
            <a:r>
              <a:rPr lang="el-GR" sz="1600" dirty="0"/>
              <a:t>μεταλλαγμένους όγκους</a:t>
            </a:r>
            <a:endParaRPr lang="en-US" sz="1600" dirty="0"/>
          </a:p>
          <a:p>
            <a:pPr marL="285750" indent="-285750">
              <a:buClr>
                <a:srgbClr val="ACD43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B9820"/>
                </a:solidFill>
              </a:rPr>
              <a:t>≤</a:t>
            </a:r>
            <a:r>
              <a:rPr lang="en-US" sz="1600" dirty="0">
                <a:solidFill>
                  <a:srgbClr val="7B9820"/>
                </a:solidFill>
              </a:rPr>
              <a:t> </a:t>
            </a:r>
            <a:r>
              <a:rPr lang="en-US" sz="1600" b="1" dirty="0">
                <a:solidFill>
                  <a:srgbClr val="7B9820"/>
                </a:solidFill>
              </a:rPr>
              <a:t>50% </a:t>
            </a:r>
            <a:r>
              <a:rPr lang="el-GR" sz="1600" b="1" dirty="0">
                <a:solidFill>
                  <a:srgbClr val="7B9820"/>
                </a:solidFill>
              </a:rPr>
              <a:t>των</a:t>
            </a:r>
            <a:r>
              <a:rPr lang="en-US" sz="1600" b="1" dirty="0">
                <a:solidFill>
                  <a:srgbClr val="7B9820"/>
                </a:solidFill>
              </a:rPr>
              <a:t> SDH – deficient GISTs </a:t>
            </a:r>
            <a:r>
              <a:rPr lang="el-GR" sz="1600" b="1" dirty="0" err="1">
                <a:solidFill>
                  <a:srgbClr val="7B9820"/>
                </a:solidFill>
              </a:rPr>
              <a:t>ανοσοϊστοχημικά</a:t>
            </a:r>
            <a:r>
              <a:rPr lang="el-GR" sz="1600" b="1" dirty="0">
                <a:solidFill>
                  <a:srgbClr val="7B9820"/>
                </a:solidFill>
              </a:rPr>
              <a:t> δεν εκφράζουν μεταλλάξεις </a:t>
            </a:r>
            <a:r>
              <a:rPr lang="en-US" sz="1600" b="1" dirty="0">
                <a:solidFill>
                  <a:srgbClr val="7B9820"/>
                </a:solidFill>
              </a:rPr>
              <a:t>SDH</a:t>
            </a:r>
            <a:r>
              <a:rPr lang="el-GR" sz="1600" b="1" dirty="0">
                <a:solidFill>
                  <a:srgbClr val="7B9820"/>
                </a:solidFill>
              </a:rPr>
              <a:t> γονιδίου </a:t>
            </a:r>
            <a:endParaRPr lang="en-US" sz="1600" b="1" dirty="0">
              <a:solidFill>
                <a:srgbClr val="7B9820"/>
              </a:solidFill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59E0B2E6-1C81-42B3-A6E9-044168E171CB}"/>
              </a:ext>
            </a:extLst>
          </p:cNvPr>
          <p:cNvCxnSpPr/>
          <p:nvPr/>
        </p:nvCxnSpPr>
        <p:spPr>
          <a:xfrm>
            <a:off x="1281953" y="5168541"/>
            <a:ext cx="369426" cy="311624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3CE31B-3747-4837-91DF-20C4E353A5D1}"/>
              </a:ext>
            </a:extLst>
          </p:cNvPr>
          <p:cNvCxnSpPr/>
          <p:nvPr/>
        </p:nvCxnSpPr>
        <p:spPr>
          <a:xfrm>
            <a:off x="3397531" y="2440379"/>
            <a:ext cx="4789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7E307D-3021-4AB5-A7EF-8F3493FF4A1E}"/>
              </a:ext>
            </a:extLst>
          </p:cNvPr>
          <p:cNvCxnSpPr/>
          <p:nvPr/>
        </p:nvCxnSpPr>
        <p:spPr>
          <a:xfrm>
            <a:off x="4438600" y="2757846"/>
            <a:ext cx="5486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9244493" y="5900132"/>
            <a:ext cx="3147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B9820"/>
                </a:solidFill>
              </a:rPr>
              <a:t>WHO Classification of Bone and soft tissue </a:t>
            </a:r>
            <a:r>
              <a:rPr lang="en-US" sz="1100" i="1" dirty="0" err="1">
                <a:solidFill>
                  <a:srgbClr val="7B9820"/>
                </a:solidFill>
              </a:rPr>
              <a:t>Tumours</a:t>
            </a:r>
            <a:r>
              <a:rPr lang="en-US" sz="1100" i="1" dirty="0">
                <a:solidFill>
                  <a:srgbClr val="7B9820"/>
                </a:solidFill>
              </a:rPr>
              <a:t>,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</a:p>
          <a:p>
            <a:r>
              <a:rPr lang="en-US" sz="1100" i="1" dirty="0">
                <a:solidFill>
                  <a:srgbClr val="7B9820"/>
                </a:solidFill>
              </a:rPr>
              <a:t>Ibrahim Arch Path Lab Med 2020</a:t>
            </a:r>
          </a:p>
          <a:p>
            <a:r>
              <a:rPr lang="en-US" sz="1100" dirty="0" err="1">
                <a:solidFill>
                  <a:srgbClr val="7B9820"/>
                </a:solidFill>
              </a:rPr>
              <a:t>Kövecsi</a:t>
            </a:r>
            <a:r>
              <a:rPr lang="en-US" sz="1100" dirty="0">
                <a:solidFill>
                  <a:srgbClr val="7B9820"/>
                </a:solidFill>
              </a:rPr>
              <a:t>, </a:t>
            </a:r>
            <a:r>
              <a:rPr lang="en-US" sz="1100" dirty="0" err="1">
                <a:solidFill>
                  <a:srgbClr val="7B9820"/>
                </a:solidFill>
              </a:rPr>
              <a:t>Oncotarget</a:t>
            </a:r>
            <a:r>
              <a:rPr lang="en-US" sz="1100" dirty="0">
                <a:solidFill>
                  <a:srgbClr val="7B9820"/>
                </a:solidFill>
              </a:rPr>
              <a:t> 2017</a:t>
            </a:r>
            <a:endParaRPr lang="en-US" sz="1100" i="1" dirty="0">
              <a:solidFill>
                <a:srgbClr val="7B9820"/>
              </a:solidFill>
            </a:endParaRPr>
          </a:p>
          <a:p>
            <a:endParaRPr lang="el-GR" sz="1100" i="1" dirty="0">
              <a:solidFill>
                <a:srgbClr val="7B9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0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4A83-9D84-4F87-81C7-2853D884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726" y="433340"/>
            <a:ext cx="10427447" cy="706964"/>
          </a:xfrm>
        </p:spPr>
        <p:txBody>
          <a:bodyPr/>
          <a:lstStyle/>
          <a:p>
            <a:pPr algn="ctr"/>
            <a:r>
              <a:rPr lang="en-US" sz="2800" dirty="0"/>
              <a:t>Diagnostic and molecular testing algorithm of GISTs</a:t>
            </a:r>
          </a:p>
        </p:txBody>
      </p:sp>
      <p:pic>
        <p:nvPicPr>
          <p:cNvPr id="6146" name="Picture 2" descr="E:\Douleia\brcic figure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0" y="1112495"/>
            <a:ext cx="12192000" cy="5717795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10376271" y="6543539"/>
            <a:ext cx="1870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7B9820"/>
                </a:solidFill>
              </a:rPr>
              <a:t>Brčić</a:t>
            </a:r>
            <a:r>
              <a:rPr lang="en-US" sz="1100" i="1" dirty="0">
                <a:solidFill>
                  <a:srgbClr val="7B9820"/>
                </a:solidFill>
              </a:rPr>
              <a:t> Diagnostics 2021</a:t>
            </a:r>
            <a:endParaRPr lang="el-GR" sz="1100" i="1" dirty="0">
              <a:solidFill>
                <a:srgbClr val="7B98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77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1138</TotalTime>
  <Words>2739</Words>
  <Application>Microsoft Office PowerPoint</Application>
  <PresentationFormat>Widescreen</PresentationFormat>
  <Paragraphs>354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Century Gothic</vt:lpstr>
      <vt:lpstr>Wingdings</vt:lpstr>
      <vt:lpstr>Wingdings 3</vt:lpstr>
      <vt:lpstr>Ion Boardroom</vt:lpstr>
      <vt:lpstr>Στρωματικοί όγκοι του γαστρεντερικού σωλήνα(GISTs)  </vt:lpstr>
      <vt:lpstr>Στρωματικοί όγκοι του γαστρεντερικού σωλήνα(GISTs)</vt:lpstr>
      <vt:lpstr>GISTs – Κλινικά χαρακτηριστικά </vt:lpstr>
      <vt:lpstr>PowerPoint Presentation</vt:lpstr>
      <vt:lpstr>GISTs – Pathology </vt:lpstr>
      <vt:lpstr>SDH-deficient GISTs Ιστολογικά πρότυπα</vt:lpstr>
      <vt:lpstr>Αποδιαφοροποιημένο GIST</vt:lpstr>
      <vt:lpstr>GISTs – Ανοσοφαινότυπος </vt:lpstr>
      <vt:lpstr>Diagnostic and molecular testing algorithm of GISTs</vt:lpstr>
      <vt:lpstr>Διαγνωστική μοριακή Παθολογική Ανατομική(1) </vt:lpstr>
      <vt:lpstr>Διαγνωστική μοριακή Παθολογική Ανατομική(2) </vt:lpstr>
      <vt:lpstr>KIT και PGFRA wild-type (wt) GISTs</vt:lpstr>
      <vt:lpstr>Diagnostic algorithm in wt GISTs</vt:lpstr>
      <vt:lpstr>Molecular classification of GISTs</vt:lpstr>
      <vt:lpstr>Key signaling pathway in GISTs</vt:lpstr>
      <vt:lpstr>GISTs – Προγνωστικές και προβλεπτικές παράμετροι(1)</vt:lpstr>
      <vt:lpstr>GISTs – Προγνωστικές και προβλεπτικές παράμετροι(2)</vt:lpstr>
      <vt:lpstr>TNM staging of gastric and small intestinal GIST</vt:lpstr>
      <vt:lpstr>GISTs – Προγνωστικές και προβλεπτικές παράμετροι(3)</vt:lpstr>
      <vt:lpstr>Προγνωστική σημασία των μεταλλάξεων στους GIST</vt:lpstr>
      <vt:lpstr>Tumour growth patterns and location in the stomach as a supplement to established gastric GIST risk stratification criteria </vt:lpstr>
      <vt:lpstr>GISTs με σύντηξη ETV6-NTRK3</vt:lpstr>
      <vt:lpstr>GISTs – Διαφορική διάγνωση</vt:lpstr>
      <vt:lpstr>PowerPoint Presentation</vt:lpstr>
      <vt:lpstr>PowerPoint Presentation</vt:lpstr>
      <vt:lpstr>Ιστολογική εξέταση</vt:lpstr>
      <vt:lpstr>PowerPoint Presentation</vt:lpstr>
      <vt:lpstr>PowerPoint Presentation</vt:lpstr>
      <vt:lpstr>Ιστολογική εξέταση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Σύνοψη ιστολογικών ευρημάτων</vt:lpstr>
      <vt:lpstr>PowerPoint Presentation</vt:lpstr>
      <vt:lpstr>PowerPoint Presentation</vt:lpstr>
      <vt:lpstr>PowerPoint Presentation</vt:lpstr>
      <vt:lpstr>Μηνύματα για το σπίτι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Gastrointestinal stromal tumours (GISTs)</dc:title>
  <dc:creator>Ιντζές Φίλιππος</dc:creator>
  <cp:lastModifiedBy>Penelope Korkolopoulou</cp:lastModifiedBy>
  <cp:revision>145</cp:revision>
  <dcterms:created xsi:type="dcterms:W3CDTF">2021-07-07T19:08:21Z</dcterms:created>
  <dcterms:modified xsi:type="dcterms:W3CDTF">2024-04-17T11:56:37Z</dcterms:modified>
</cp:coreProperties>
</file>